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407" r:id="rId2"/>
    <p:sldId id="308" r:id="rId3"/>
    <p:sldId id="310" r:id="rId4"/>
    <p:sldId id="408" r:id="rId5"/>
    <p:sldId id="312" r:id="rId6"/>
    <p:sldId id="313" r:id="rId7"/>
    <p:sldId id="419" r:id="rId8"/>
    <p:sldId id="420" r:id="rId9"/>
    <p:sldId id="394" r:id="rId10"/>
    <p:sldId id="395" r:id="rId11"/>
    <p:sldId id="396" r:id="rId12"/>
    <p:sldId id="417" r:id="rId13"/>
    <p:sldId id="418" r:id="rId14"/>
    <p:sldId id="421" r:id="rId15"/>
    <p:sldId id="422" r:id="rId16"/>
    <p:sldId id="423" r:id="rId17"/>
    <p:sldId id="315" r:id="rId18"/>
    <p:sldId id="371" r:id="rId19"/>
    <p:sldId id="316" r:id="rId20"/>
    <p:sldId id="317" r:id="rId21"/>
    <p:sldId id="409" r:id="rId22"/>
    <p:sldId id="397" r:id="rId23"/>
    <p:sldId id="398" r:id="rId24"/>
    <p:sldId id="415" r:id="rId25"/>
    <p:sldId id="416" r:id="rId26"/>
    <p:sldId id="309" r:id="rId27"/>
    <p:sldId id="318" r:id="rId28"/>
    <p:sldId id="320" r:id="rId29"/>
    <p:sldId id="327" r:id="rId30"/>
    <p:sldId id="329" r:id="rId31"/>
    <p:sldId id="330" r:id="rId32"/>
    <p:sldId id="331" r:id="rId33"/>
    <p:sldId id="332" r:id="rId34"/>
    <p:sldId id="339" r:id="rId35"/>
    <p:sldId id="375" r:id="rId36"/>
    <p:sldId id="340" r:id="rId37"/>
    <p:sldId id="345" r:id="rId38"/>
    <p:sldId id="344" r:id="rId39"/>
    <p:sldId id="385" r:id="rId40"/>
    <p:sldId id="386" r:id="rId41"/>
    <p:sldId id="413" r:id="rId42"/>
    <p:sldId id="414" r:id="rId43"/>
    <p:sldId id="343" r:id="rId44"/>
    <p:sldId id="374" r:id="rId45"/>
    <p:sldId id="326" r:id="rId46"/>
    <p:sldId id="324" r:id="rId47"/>
    <p:sldId id="372" r:id="rId48"/>
    <p:sldId id="373" r:id="rId49"/>
    <p:sldId id="348" r:id="rId50"/>
    <p:sldId id="351" r:id="rId51"/>
    <p:sldId id="352" r:id="rId52"/>
    <p:sldId id="377" r:id="rId53"/>
    <p:sldId id="378" r:id="rId54"/>
    <p:sldId id="410" r:id="rId55"/>
    <p:sldId id="411" r:id="rId56"/>
    <p:sldId id="41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F015E-8E94-4A07-A420-EFF36ADA599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6AF47-D820-48D8-B83D-B6AB998E0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9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8CF7-6A7A-4AEB-97A4-F8951E11E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D52CC-903F-4403-8787-CBDC18E8E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98D2C-6E65-4559-8808-04E31AB8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A481-A811-4A31-B61C-13C9BA7C92C9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3E6CA-3E0D-40A4-BCC2-D552807B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C7345-4665-44AF-AEC6-8EEEB312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65D3-D2EA-4F5A-8672-D91870C4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C51E8-005B-45BB-ABDF-59BA17ED0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A7341-2D03-4A62-8699-F1466B74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E94C-39C4-415E-BE2D-B58CBDD16510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4C8F5-EE3D-484B-878E-19558132E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34D4-3E74-4E6B-BB57-2F963C78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9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EF8C1-B2D7-449C-B9B0-F1D07F21B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AF5FD-518A-4A1D-A084-C60BF57DD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54A79-EE39-4C02-B421-9ACB290E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1B67-D4AD-4B41-96BD-491D1028F65D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2DCEB-CC62-4631-A2C2-213E02D7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346C3-6994-4229-87F4-604F1248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8A7B-FA5C-4307-80F4-BDDAA2F1E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138FB-5521-4847-8239-D99BEDEBF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4C88F-9396-4E3F-B434-60AEF08F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DD6E-C158-4251-93ED-50F7CDDD42CB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E0D7E-A5C6-41CD-BAFD-1E46E31E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29775-43F7-4146-8B40-87DA6B6C5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9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012E4-E9F3-4BBA-8D64-99360E78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48E67-29FC-41CB-9DBD-2F62A3E82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92F78-3417-4B07-BFC3-541B1518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DF4A-A0FB-4571-B0EB-9FD1FD6BA75D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6375A-9768-4B91-AD6C-D9500074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B2530-0DAD-4476-852F-72F93C26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3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B143-6B4D-43FB-9FCD-DBEEB0E2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74AF6-99BE-4380-A1DF-D748CFFD3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F99DF-9C67-4CD3-BF56-00DDB617D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E1A5F-F695-4DDC-9AAF-3DC3D7F17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756B-11D3-40FC-B28E-0C79C2B0212F}" type="datetime1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8C27E-426D-4DE0-85F5-8196FAC0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2B684-A65B-416B-895B-D3861467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0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0B0E-62C0-46F9-AB27-163C49EFC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0A32E-1FA1-41C4-84FA-300B962C7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02203-BA44-45D6-A5C4-B1FFBB65D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E6772-280F-4961-9D3A-195CFABF7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CF2778-FA70-4AD6-892E-A203EE9E6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144842-3DD4-4B5B-AE99-B40EDFDA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3835-85BF-4426-B261-FEC8655399FB}" type="datetime1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C20402-D0B6-49C4-B7F3-B2CDF350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2D537A-1D1F-475A-856E-7BA68FB8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8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A07F3-01ED-471D-9FE1-6C1860E6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F3345F-419D-4381-A006-CD724693E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A76-D552-4459-872F-936D7189BFF3}" type="datetime1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C6F94-31A8-48A9-9F92-03B649ED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6FE33-4AD9-41AC-808D-88EC29B1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92EB5-159A-4000-99FA-D9ED1FA08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E49-0552-4F6D-A5AD-4A671DC15B4B}" type="datetime1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C0AFD4-2B71-46B4-94D3-B550487A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EA1F4-629B-4651-8CBA-AFBA5E5C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1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8EEA-3103-4CB0-98BC-30066DC0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417C-8E93-4412-A09B-E3BA5859E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F1940-FEEA-42EE-BEB5-3026A6DA8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5A9D6-44BD-46EF-8DFE-055ECAE4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91FC-6AD2-456D-99D0-625B06F997A0}" type="datetime1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4EB16-0F00-473E-967A-4A19C4F1E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29758-00E8-4D72-A667-BA9CABED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2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FBC61-8D33-4427-9897-BE7FF445C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CD3E6A-E8FE-4BAC-832E-D5B366837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F6584-DDA7-4175-B483-093C69F17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1F855-E542-496B-9241-E6D451CAA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1D2-5274-451C-85C8-AE914605FE25}" type="datetime1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D1A2D-CCCD-4729-AE86-DCD75730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E449B-4694-41D5-9620-A26AB206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9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FBA168-2253-42EC-8439-37C1F729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BFFC-C8C4-4FC7-8229-13532D23F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1B6DA-7C4D-420E-A0AF-EC06D1239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1AB41-C1AF-4EC3-9760-56DFD32EA110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BDDD7-1B94-42BE-9A6A-7943CE314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M/IF1220 Matematika 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85707-D4E2-401C-99DE-14E1D4812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oleObject" Target="../embeddings/oleObject6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>
            <a:extLst>
              <a:ext uri="{FF2B5EF4-FFF2-40B4-BE49-F238E27FC236}">
                <a16:creationId xmlns:a16="http://schemas.microsoft.com/office/drawing/2014/main" id="{04167882-440C-4582-B596-BBA309705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0A9D91-CEB9-417F-A80C-3A0ED508AA5A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588647A4-EE11-4D28-826D-4E5703BD75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28800" y="802323"/>
            <a:ext cx="6400800" cy="1734185"/>
          </a:xfrm>
          <a:ln w="9525" cmpd="sng"/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err="1"/>
              <a:t>Teori</a:t>
            </a:r>
            <a:r>
              <a:rPr lang="en-US" altLang="en-US" b="1" dirty="0"/>
              <a:t> </a:t>
            </a:r>
            <a:r>
              <a:rPr lang="en-US" altLang="en-US" b="1" dirty="0" err="1"/>
              <a:t>Bilangan</a:t>
            </a:r>
            <a:br>
              <a:rPr lang="en-US" altLang="en-US" b="1" dirty="0"/>
            </a:br>
            <a:r>
              <a:rPr lang="en-US" altLang="en-US" sz="4000" b="1" dirty="0"/>
              <a:t>(</a:t>
            </a:r>
            <a:r>
              <a:rPr lang="en-US" altLang="en-US" sz="4000" b="1" dirty="0" err="1"/>
              <a:t>Bagian</a:t>
            </a:r>
            <a:r>
              <a:rPr lang="en-US" altLang="en-US" sz="4000" b="1" dirty="0"/>
              <a:t> 3)</a:t>
            </a:r>
            <a:endParaRPr lang="en-GB" altLang="en-US" sz="4000" b="1" dirty="0"/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8D290744-6A44-4152-8B98-3FF2E025094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95600"/>
            <a:ext cx="7162800" cy="762000"/>
          </a:xfrm>
          <a:ln w="9525"/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IF2120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Diskrit</a:t>
            </a:r>
            <a:endParaRPr lang="en-GB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C09F164-E585-40F4-ABD5-900EAD2028CF}"/>
              </a:ext>
            </a:extLst>
          </p:cNvPr>
          <p:cNvSpPr txBox="1">
            <a:spLocks noChangeArrowheads="1"/>
          </p:cNvSpPr>
          <p:nvPr/>
        </p:nvSpPr>
        <p:spPr>
          <a:xfrm>
            <a:off x="1447800" y="4060824"/>
            <a:ext cx="7162800" cy="1842135"/>
          </a:xfrm>
          <a:prstGeom prst="rect">
            <a:avLst/>
          </a:prstGeom>
          <a:ln w="9525"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/>
              <a:t>Oleh: Rinaldi Munir</a:t>
            </a:r>
          </a:p>
          <a:p>
            <a:endParaRPr lang="en-US" altLang="en-US" sz="2800" dirty="0"/>
          </a:p>
          <a:p>
            <a:r>
              <a:rPr lang="en-US" altLang="en-US" sz="2800" b="1" dirty="0"/>
              <a:t>Program </a:t>
            </a:r>
            <a:r>
              <a:rPr lang="en-US" altLang="en-US" sz="2800" b="1" dirty="0" err="1"/>
              <a:t>Studi</a:t>
            </a:r>
            <a:r>
              <a:rPr lang="en-US" altLang="en-US" sz="2800" b="1" dirty="0"/>
              <a:t> Teknik </a:t>
            </a:r>
            <a:r>
              <a:rPr lang="en-US" altLang="en-US" sz="2800" b="1" dirty="0" err="1"/>
              <a:t>Informatika</a:t>
            </a:r>
            <a:r>
              <a:rPr lang="en-US" altLang="en-US" sz="2800" b="1" dirty="0"/>
              <a:t> </a:t>
            </a:r>
          </a:p>
          <a:p>
            <a:r>
              <a:rPr lang="en-US" altLang="en-US" sz="2800" b="1" dirty="0"/>
              <a:t>STEI-ITB</a:t>
            </a:r>
            <a:endParaRPr lang="en-GB" altLang="en-US" sz="2800" b="1"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79218A3-E3BF-463E-A671-5C7C460A9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78" y="0"/>
            <a:ext cx="3754922" cy="21127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A0450E-7B3B-BA01-3C84-59A67325F8B9}"/>
              </a:ext>
            </a:extLst>
          </p:cNvPr>
          <p:cNvSpPr txBox="1"/>
          <p:nvPr/>
        </p:nvSpPr>
        <p:spPr>
          <a:xfrm>
            <a:off x="6249378" y="2232323"/>
            <a:ext cx="1980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(Update 2024)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8535D7-C434-AFDD-8BE2-B4CB10AE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>
            <a:extLst>
              <a:ext uri="{FF2B5EF4-FFF2-40B4-BE49-F238E27FC236}">
                <a16:creationId xmlns:a16="http://schemas.microsoft.com/office/drawing/2014/main" id="{164A441E-826B-42DA-8CA0-4866FEF6E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278" y="609601"/>
            <a:ext cx="10516042" cy="5746749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altLang="en-US" u="sng" dirty="0" err="1"/>
              <a:t>Jawaban</a:t>
            </a:r>
            <a:r>
              <a:rPr lang="en-US" altLang="en-US" dirty="0"/>
              <a:t>:</a:t>
            </a:r>
          </a:p>
          <a:p>
            <a:r>
              <a:rPr lang="id-ID" altLang="en-US" dirty="0"/>
              <a:t> </a:t>
            </a:r>
            <a:r>
              <a:rPr lang="en-US" altLang="en-US" sz="2400" dirty="0"/>
              <a:t>3</a:t>
            </a:r>
            <a:r>
              <a:rPr lang="en-US" altLang="en-US" sz="2400" i="1" dirty="0"/>
              <a:t>p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 </a:t>
            </a:r>
            <a:r>
              <a:rPr lang="en-US" altLang="en-US" sz="2400" dirty="0"/>
              <a:t>2(mod 5)</a:t>
            </a:r>
            <a:r>
              <a:rPr lang="id-ID" altLang="en-US" sz="2400" dirty="0"/>
              <a:t> </a:t>
            </a:r>
            <a:r>
              <a:rPr lang="id-ID" altLang="en-US" sz="2400" dirty="0"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ym typeface="Symbol" panose="05050102010706020507" pitchFamily="18" charset="2"/>
              </a:rPr>
              <a:t> 3p = 2 + 5k </a:t>
            </a:r>
            <a:r>
              <a:rPr lang="id-ID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>
                <a:sym typeface="Symbol" panose="05050102010706020507" pitchFamily="18" charset="2"/>
              </a:rPr>
              <a:t>p = (2 + 5</a:t>
            </a:r>
            <a:r>
              <a:rPr lang="en-US" altLang="en-US" sz="2400" i="1" dirty="0">
                <a:sym typeface="Symbol" panose="05050102010706020507" pitchFamily="18" charset="2"/>
              </a:rPr>
              <a:t>k</a:t>
            </a:r>
            <a:r>
              <a:rPr lang="en-US" altLang="en-US" sz="2400" dirty="0">
                <a:sym typeface="Symbol" panose="05050102010706020507" pitchFamily="18" charset="2"/>
              </a:rPr>
              <a:t>)/3  </a:t>
            </a:r>
            <a:r>
              <a:rPr lang="en-US" altLang="en-US" sz="2400" dirty="0">
                <a:sym typeface="Wingdings" panose="05000000000000000000" pitchFamily="2" charset="2"/>
              </a:rPr>
              <a:t>  </a:t>
            </a:r>
            <a:r>
              <a:rPr lang="id-ID" altLang="en-US" sz="2400" dirty="0"/>
              <a:t>untuk </a:t>
            </a:r>
            <a:r>
              <a:rPr lang="id-ID" altLang="en-US" sz="2400" i="1" dirty="0"/>
              <a:t>k</a:t>
            </a:r>
            <a:r>
              <a:rPr lang="id-ID" altLang="en-US" sz="2400" dirty="0"/>
              <a:t> se</a:t>
            </a:r>
            <a:r>
              <a:rPr lang="en-US" altLang="en-US" sz="2400" dirty="0"/>
              <a:t>m</a:t>
            </a:r>
            <a:r>
              <a:rPr lang="id-ID" altLang="en-US" sz="2400" dirty="0"/>
              <a:t>barang bilangan bulat</a:t>
            </a:r>
          </a:p>
          <a:p>
            <a:pPr eaLnBrk="1" hangingPunct="1">
              <a:buFontTx/>
              <a:buNone/>
            </a:pPr>
            <a:r>
              <a:rPr lang="fi-FI" altLang="en-US" sz="2400" dirty="0"/>
              <a:t>	Untuk nilai </a:t>
            </a:r>
            <a:r>
              <a:rPr lang="fi-FI" altLang="en-US" sz="2400" i="1" dirty="0"/>
              <a:t>k</a:t>
            </a:r>
            <a:r>
              <a:rPr lang="fi-FI" altLang="en-US" sz="2400" dirty="0"/>
              <a:t> =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		k = 1 → p = 2/3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		k = 2 → p = 4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		k = 3 → p = 17/3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		k = 4 → p = 22/3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		k = 5 → p = 9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		k = 6 → p = 32/3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		k = 7 → p = 37/3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		k = 8 → p = 14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		...dst</a:t>
            </a:r>
            <a:endParaRPr lang="en-US" altLang="en-US" sz="2400" dirty="0"/>
          </a:p>
          <a:p>
            <a:pPr eaLnBrk="1" hangingPunct="1"/>
            <a:r>
              <a:rPr lang="fi-FI" altLang="en-US" sz="2400" dirty="0"/>
              <a:t>Dapat dilihat di atas, untuk k = 2, 5, 8, ... nilai p bulat, namun untuk kode ISBN nilai p harus dalam rentang bilangan bulat 0-9, jadi nilai p yang memenuhi adalah </a:t>
            </a:r>
            <a:r>
              <a:rPr lang="fi-FI" altLang="en-US" sz="2400" b="1" dirty="0"/>
              <a:t>4 </a:t>
            </a:r>
            <a:r>
              <a:rPr lang="fi-FI" altLang="en-US" sz="2400" dirty="0"/>
              <a:t>dan </a:t>
            </a:r>
            <a:r>
              <a:rPr lang="fi-FI" altLang="en-US" sz="2400" b="1" dirty="0"/>
              <a:t>9</a:t>
            </a:r>
            <a:r>
              <a:rPr lang="fi-FI" altLang="en-US" sz="2400" dirty="0"/>
              <a:t>.</a:t>
            </a: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125957" name="Slide Number Placeholder 4">
            <a:extLst>
              <a:ext uri="{FF2B5EF4-FFF2-40B4-BE49-F238E27FC236}">
                <a16:creationId xmlns:a16="http://schemas.microsoft.com/office/drawing/2014/main" id="{EB0BE413-0116-4287-A85A-E12C56C3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924A7A-2C98-4583-B2E0-B6B192A8619D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5958" name="Footer Placeholder 5">
            <a:extLst>
              <a:ext uri="{FF2B5EF4-FFF2-40B4-BE49-F238E27FC236}">
                <a16:creationId xmlns:a16="http://schemas.microsoft.com/office/drawing/2014/main" id="{E5A24FBD-1780-4B82-AE97-24C3E38E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</p:spTree>
    <p:extLst>
      <p:ext uri="{BB962C8B-B14F-4D97-AF65-F5344CB8AC3E}">
        <p14:creationId xmlns:p14="http://schemas.microsoft.com/office/powerpoint/2010/main" val="98826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Content Placeholder 2">
            <a:extLst>
              <a:ext uri="{FF2B5EF4-FFF2-40B4-BE49-F238E27FC236}">
                <a16:creationId xmlns:a16="http://schemas.microsoft.com/office/drawing/2014/main" id="{7C67745B-AEA6-460D-80EC-F1CAACEAF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609600"/>
            <a:ext cx="11002618" cy="5638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fi-FI" altLang="en-US" sz="2000" dirty="0"/>
              <a:t>Untuk mencari karakter uji, diketahui 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               </a:t>
            </a:r>
            <a:r>
              <a:rPr lang="id-ID" altLang="en-US" sz="2000" dirty="0"/>
              <a:t>mod  11 = karakter uji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fi-FI" altLang="en-US" sz="2000" dirty="0"/>
              <a:t> 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fi-FI" altLang="en-US" sz="2000" dirty="0"/>
              <a:t> Karakter uji untuk </a:t>
            </a:r>
            <a:r>
              <a:rPr lang="it-IT" altLang="en-US" sz="2000" dirty="0"/>
              <a:t>kode ISBN  9</a:t>
            </a:r>
            <a:r>
              <a:rPr lang="it-IT" altLang="en-US" sz="2000" b="1" dirty="0"/>
              <a:t>4</a:t>
            </a:r>
            <a:r>
              <a:rPr lang="it-IT" altLang="en-US" sz="2000" dirty="0"/>
              <a:t>7-2309-97 dapat dicari sebagai berikut :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it-IT" altLang="en-US" sz="2000" dirty="0"/>
              <a:t> 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        	= (1)(9) + (2)(4) + (3)(7) + (4)(2) + (5)(3) + (6)(0) + (7)(9) + (8)(9) + (9)(7) = 259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 </a:t>
            </a:r>
          </a:p>
          <a:p>
            <a:pPr>
              <a:buNone/>
            </a:pPr>
            <a:r>
              <a:rPr lang="en-US" altLang="en-US" sz="2000" dirty="0"/>
              <a:t> </a:t>
            </a:r>
            <a:r>
              <a:rPr lang="en-US" altLang="en-US" sz="2000" dirty="0" err="1"/>
              <a:t>Jadi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karakter</a:t>
            </a:r>
            <a:r>
              <a:rPr lang="en-US" altLang="en-US" sz="2000" dirty="0"/>
              <a:t> uji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ISBN di </a:t>
            </a:r>
            <a:r>
              <a:rPr lang="en-US" altLang="en-US" sz="2000" dirty="0" err="1"/>
              <a:t>atas</a:t>
            </a:r>
            <a:r>
              <a:rPr lang="en-US" altLang="en-US" sz="2000" dirty="0"/>
              <a:t> = 259 mod 11 = </a:t>
            </a:r>
            <a:r>
              <a:rPr lang="en-US" altLang="en-US" sz="2000" b="1" dirty="0"/>
              <a:t>6 </a:t>
            </a:r>
            <a:r>
              <a:rPr lang="en-US" altLang="en-US" sz="2000" b="1" dirty="0">
                <a:sym typeface="Symbol" panose="05050102010706020507" pitchFamily="18" charset="2"/>
              </a:rPr>
              <a:t> </a:t>
            </a:r>
            <a:r>
              <a:rPr lang="it-IT" altLang="en-US" sz="2000" dirty="0"/>
              <a:t>947-2309-97-</a:t>
            </a:r>
            <a:r>
              <a:rPr lang="it-IT" altLang="en-US" sz="2000" dirty="0">
                <a:solidFill>
                  <a:srgbClr val="FF0000"/>
                </a:solidFill>
              </a:rPr>
              <a:t>6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000" b="1" dirty="0"/>
              <a:t> </a:t>
            </a:r>
            <a:endParaRPr lang="en-US" altLang="en-US" sz="2000" dirty="0"/>
          </a:p>
          <a:p>
            <a:pPr>
              <a:buNone/>
            </a:pPr>
            <a:r>
              <a:rPr lang="fi-FI" altLang="en-US" sz="2000" dirty="0"/>
              <a:t>Karakter uji untuk </a:t>
            </a:r>
            <a:r>
              <a:rPr lang="it-IT" altLang="en-US" sz="2000" dirty="0"/>
              <a:t>kode ISBN  9</a:t>
            </a:r>
            <a:r>
              <a:rPr lang="it-IT" altLang="en-US" sz="2000" b="1" dirty="0"/>
              <a:t>9</a:t>
            </a:r>
            <a:r>
              <a:rPr lang="it-IT" altLang="en-US" sz="2000" dirty="0"/>
              <a:t>7-2309-97 dapat dicari sebagai berikut :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it-IT" altLang="en-US" sz="2000" dirty="0"/>
              <a:t> 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       	= (1)(9) + (2)(9) + 3(7) + (4)(2) + (5)(3) + 6(0) +(7)(9) + (8)(9) + (9)(7) = 269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  <a:p>
            <a:pPr>
              <a:buNone/>
            </a:pPr>
            <a:r>
              <a:rPr lang="en-US" altLang="en-US" sz="2000" dirty="0" err="1"/>
              <a:t>Jadi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karakter</a:t>
            </a:r>
            <a:r>
              <a:rPr lang="en-US" altLang="en-US" sz="2000" dirty="0"/>
              <a:t> uji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ISBN di </a:t>
            </a:r>
            <a:r>
              <a:rPr lang="en-US" altLang="en-US" sz="2000" dirty="0" err="1"/>
              <a:t>atas</a:t>
            </a:r>
            <a:r>
              <a:rPr lang="en-US" altLang="en-US" sz="2000" dirty="0"/>
              <a:t> = 269 mod 11 = </a:t>
            </a:r>
            <a:r>
              <a:rPr lang="en-US" altLang="en-US" sz="2000" b="1" dirty="0"/>
              <a:t>5 </a:t>
            </a:r>
            <a:r>
              <a:rPr lang="en-US" altLang="en-US" sz="2000" b="1" dirty="0">
                <a:sym typeface="Symbol" panose="05050102010706020507" pitchFamily="18" charset="2"/>
              </a:rPr>
              <a:t> </a:t>
            </a:r>
            <a:r>
              <a:rPr lang="it-IT" altLang="en-US" sz="2000" dirty="0"/>
              <a:t>997-2309-97-</a:t>
            </a:r>
            <a:r>
              <a:rPr lang="it-IT" altLang="en-US" sz="2000" dirty="0">
                <a:solidFill>
                  <a:srgbClr val="FF0000"/>
                </a:solidFill>
              </a:rPr>
              <a:t>5</a:t>
            </a:r>
            <a:endParaRPr lang="en-US" altLang="en-US" sz="2000" dirty="0"/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0B745AA4-7EF8-44A0-82BD-2C26032FD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400"/>
          </a:p>
        </p:txBody>
      </p:sp>
      <p:graphicFrame>
        <p:nvGraphicFramePr>
          <p:cNvPr id="126980" name="Object 1">
            <a:extLst>
              <a:ext uri="{FF2B5EF4-FFF2-40B4-BE49-F238E27FC236}">
                <a16:creationId xmlns:a16="http://schemas.microsoft.com/office/drawing/2014/main" id="{424B7889-E7AF-4EC1-8089-5758D0D920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1722" y="808383"/>
          <a:ext cx="6096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140" imgH="444307" progId="Equation.3">
                  <p:embed/>
                </p:oleObj>
              </mc:Choice>
              <mc:Fallback>
                <p:oleObj name="Equation" r:id="rId4" imgW="368140" imgH="444307" progId="Equation.3">
                  <p:embed/>
                  <p:pic>
                    <p:nvPicPr>
                      <p:cNvPr id="126980" name="Object 1">
                        <a:extLst>
                          <a:ext uri="{FF2B5EF4-FFF2-40B4-BE49-F238E27FC236}">
                            <a16:creationId xmlns:a16="http://schemas.microsoft.com/office/drawing/2014/main" id="{424B7889-E7AF-4EC1-8089-5758D0D920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722" y="808383"/>
                        <a:ext cx="6096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1" name="Rectangle 4">
            <a:extLst>
              <a:ext uri="{FF2B5EF4-FFF2-40B4-BE49-F238E27FC236}">
                <a16:creationId xmlns:a16="http://schemas.microsoft.com/office/drawing/2014/main" id="{A6914679-3034-4E46-827F-A6B293A0D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400"/>
          </a:p>
        </p:txBody>
      </p:sp>
      <p:graphicFrame>
        <p:nvGraphicFramePr>
          <p:cNvPr id="126982" name="Object 3">
            <a:extLst>
              <a:ext uri="{FF2B5EF4-FFF2-40B4-BE49-F238E27FC236}">
                <a16:creationId xmlns:a16="http://schemas.microsoft.com/office/drawing/2014/main" id="{E983E538-F98D-4D37-968D-501F563D9A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11524" y="2451893"/>
          <a:ext cx="6096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140" imgH="444307" progId="Equation.3">
                  <p:embed/>
                </p:oleObj>
              </mc:Choice>
              <mc:Fallback>
                <p:oleObj name="Equation" r:id="rId6" imgW="368140" imgH="444307" progId="Equation.3">
                  <p:embed/>
                  <p:pic>
                    <p:nvPicPr>
                      <p:cNvPr id="126982" name="Object 3">
                        <a:extLst>
                          <a:ext uri="{FF2B5EF4-FFF2-40B4-BE49-F238E27FC236}">
                            <a16:creationId xmlns:a16="http://schemas.microsoft.com/office/drawing/2014/main" id="{E983E538-F98D-4D37-968D-501F563D9A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524" y="2451893"/>
                        <a:ext cx="6096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3" name="Rectangle 6">
            <a:extLst>
              <a:ext uri="{FF2B5EF4-FFF2-40B4-BE49-F238E27FC236}">
                <a16:creationId xmlns:a16="http://schemas.microsoft.com/office/drawing/2014/main" id="{60EF4D88-D049-42DD-91C8-A304E33B2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400"/>
          </a:p>
        </p:txBody>
      </p:sp>
      <p:graphicFrame>
        <p:nvGraphicFramePr>
          <p:cNvPr id="126984" name="Object 5">
            <a:extLst>
              <a:ext uri="{FF2B5EF4-FFF2-40B4-BE49-F238E27FC236}">
                <a16:creationId xmlns:a16="http://schemas.microsoft.com/office/drawing/2014/main" id="{2A8DA9CA-AC60-4F57-B985-038566DF4C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1722" y="4830418"/>
          <a:ext cx="6096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8140" imgH="444307" progId="Equation.3">
                  <p:embed/>
                </p:oleObj>
              </mc:Choice>
              <mc:Fallback>
                <p:oleObj name="Equation" r:id="rId7" imgW="368140" imgH="444307" progId="Equation.3">
                  <p:embed/>
                  <p:pic>
                    <p:nvPicPr>
                      <p:cNvPr id="126984" name="Object 5">
                        <a:extLst>
                          <a:ext uri="{FF2B5EF4-FFF2-40B4-BE49-F238E27FC236}">
                            <a16:creationId xmlns:a16="http://schemas.microsoft.com/office/drawing/2014/main" id="{2A8DA9CA-AC60-4F57-B985-038566DF4C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722" y="4830418"/>
                        <a:ext cx="6096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5" name="Slide Number Placeholder 8">
            <a:extLst>
              <a:ext uri="{FF2B5EF4-FFF2-40B4-BE49-F238E27FC236}">
                <a16:creationId xmlns:a16="http://schemas.microsoft.com/office/drawing/2014/main" id="{C21BDFD3-34BE-4974-9A6D-1B50F1CF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3B0C8D-A817-44E4-96FC-746662BE0D58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6986" name="Footer Placeholder 9">
            <a:extLst>
              <a:ext uri="{FF2B5EF4-FFF2-40B4-BE49-F238E27FC236}">
                <a16:creationId xmlns:a16="http://schemas.microsoft.com/office/drawing/2014/main" id="{E273325F-5C8D-4918-87BC-407CBD1D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</p:spTree>
    <p:extLst>
      <p:ext uri="{BB962C8B-B14F-4D97-AF65-F5344CB8AC3E}">
        <p14:creationId xmlns:p14="http://schemas.microsoft.com/office/powerpoint/2010/main" val="1111706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ABCE5-633D-7E8E-8FA0-0D797F234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3C149-4C79-0732-D45D-B4BF6B040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Sebuah buku memiliki kode ISBN 0-30X5-4561-Y dan memenuhi 3X mod 11 = 1, serta Y adalah karakter uji. Tentukan semua pasangan X dan Y yang mungkin.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0C95F-789E-D2A7-2D71-860BF72E6A10}"/>
              </a:ext>
            </a:extLst>
          </p:cNvPr>
          <p:cNvSpPr txBox="1"/>
          <p:nvPr/>
        </p:nvSpPr>
        <p:spPr>
          <a:xfrm>
            <a:off x="5708073" y="3089565"/>
            <a:ext cx="425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Jawaban</a:t>
            </a:r>
            <a:r>
              <a:rPr lang="en-US" sz="2400" dirty="0">
                <a:solidFill>
                  <a:srgbClr val="FF0000"/>
                </a:solidFill>
              </a:rPr>
              <a:t> pada </a:t>
            </a:r>
            <a:r>
              <a:rPr lang="en-US" sz="2400" dirty="0" err="1">
                <a:solidFill>
                  <a:srgbClr val="FF0000"/>
                </a:solidFill>
              </a:rPr>
              <a:t>halaman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berikut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7DBBF-C732-7250-F788-6055E9C64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A70D1-44A5-8D61-9FA3-8EE451CE3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04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54958-8A6D-EB4A-856C-336866D3E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 </a:t>
            </a:r>
          </a:p>
          <a:p>
            <a:pPr marL="0" indent="0">
              <a:buNone/>
            </a:pPr>
            <a:r>
              <a:rPr lang="en-US" sz="2400" dirty="0" err="1"/>
              <a:t>Pertama</a:t>
            </a:r>
            <a:r>
              <a:rPr lang="en-US" sz="2400" dirty="0"/>
              <a:t>, </a:t>
            </a:r>
            <a:r>
              <a:rPr lang="en-US" sz="2400" dirty="0" err="1"/>
              <a:t>cari</a:t>
            </a:r>
            <a:r>
              <a:rPr lang="en-US" sz="2400" dirty="0"/>
              <a:t> </a:t>
            </a:r>
            <a:r>
              <a:rPr lang="en-US" sz="2400" dirty="0" err="1"/>
              <a:t>terlebih</a:t>
            </a:r>
            <a:r>
              <a:rPr lang="en-US" sz="2400" dirty="0"/>
              <a:t> </a:t>
            </a:r>
            <a:r>
              <a:rPr lang="en-US" sz="2400" dirty="0" err="1"/>
              <a:t>dahulu</a:t>
            </a:r>
            <a:r>
              <a:rPr lang="en-US" sz="2400" dirty="0"/>
              <a:t> X </a:t>
            </a:r>
            <a:r>
              <a:rPr lang="en-US" sz="2400" dirty="0" err="1"/>
              <a:t>nya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3X = 1 + 11n </a:t>
            </a:r>
          </a:p>
          <a:p>
            <a:pPr marL="0" indent="0">
              <a:buNone/>
            </a:pPr>
            <a:r>
              <a:rPr lang="en-US" sz="2400" dirty="0"/>
              <a:t>	  	X = (1 + 11n) / 3</a:t>
            </a:r>
          </a:p>
          <a:p>
            <a:pPr marL="0" indent="0">
              <a:buNone/>
            </a:pPr>
            <a:r>
              <a:rPr lang="en-US" sz="2400" dirty="0"/>
              <a:t>Karena X </a:t>
            </a:r>
            <a:r>
              <a:rPr lang="en-US" sz="2400" dirty="0" err="1"/>
              <a:t>haruslah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bulat</a:t>
            </a:r>
            <a:r>
              <a:rPr lang="en-US" sz="2400" dirty="0"/>
              <a:t> &lt; 10, </a:t>
            </a:r>
            <a:r>
              <a:rPr lang="en-US" sz="2400" dirty="0" err="1"/>
              <a:t>maka</a:t>
            </a:r>
            <a:r>
              <a:rPr lang="en-US" sz="2400" dirty="0"/>
              <a:t> X yang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4.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cari</a:t>
            </a:r>
            <a:r>
              <a:rPr lang="en-US" sz="2400" dirty="0"/>
              <a:t> Y </a:t>
            </a:r>
            <a:r>
              <a:rPr lang="en-US" sz="2400" dirty="0" err="1"/>
              <a:t>nya</a:t>
            </a:r>
            <a:r>
              <a:rPr lang="en-US" sz="2400" dirty="0"/>
              <a:t>. Karena Y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uji,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berlaku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maka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(1*0 + 2*3 + 3*0 + 4*4 + 5*5 + 6*4 + 7*5 + 8*6 + 9*1) mod 11 = 163 mod 11 = 9</a:t>
            </a:r>
          </a:p>
          <a:p>
            <a:pPr marL="0" indent="0">
              <a:buNone/>
            </a:pPr>
            <a:r>
              <a:rPr lang="en-US" sz="2400" dirty="0" err="1"/>
              <a:t>Sehingga</a:t>
            </a:r>
            <a:r>
              <a:rPr lang="en-US" sz="2400" dirty="0"/>
              <a:t> Y = 9</a:t>
            </a:r>
          </a:p>
          <a:p>
            <a:pPr marL="0" indent="0">
              <a:buNone/>
            </a:pPr>
            <a:r>
              <a:rPr lang="en-US" sz="2400" dirty="0"/>
              <a:t>Jadi </a:t>
            </a:r>
            <a:r>
              <a:rPr lang="en-US" sz="2400" dirty="0" err="1"/>
              <a:t>pasangan</a:t>
            </a:r>
            <a:r>
              <a:rPr lang="en-US" sz="2400" dirty="0"/>
              <a:t> X dan Y yang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X = 4 dan Y = 9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image15.png">
            <a:extLst>
              <a:ext uri="{FF2B5EF4-FFF2-40B4-BE49-F238E27FC236}">
                <a16:creationId xmlns:a16="http://schemas.microsoft.com/office/drawing/2014/main" id="{54F5D3B6-74EE-D3AB-45E1-33A9374B5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28" y="3542217"/>
            <a:ext cx="321319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CFE40D-6E14-6CFE-63F9-F64AC7A3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0362F-71B7-720F-F815-7D83B6CCC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6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2FA47-6A0F-B412-A0DE-C63A1A86E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5714"/>
            <a:ext cx="8204200" cy="5451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ISBN 13-angka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dirty="0" err="1"/>
              <a:t>Sejak</a:t>
            </a:r>
            <a:r>
              <a:rPr lang="en-US" sz="2400" dirty="0"/>
              <a:t> 1 </a:t>
            </a:r>
            <a:r>
              <a:rPr lang="en-US" sz="2400" dirty="0" err="1"/>
              <a:t>Januari</a:t>
            </a:r>
            <a:r>
              <a:rPr lang="en-US" sz="2400" dirty="0"/>
              <a:t> 2007 </a:t>
            </a:r>
            <a:r>
              <a:rPr lang="en-US" sz="2400" dirty="0" err="1"/>
              <a:t>kode</a:t>
            </a:r>
            <a:r>
              <a:rPr lang="en-US" sz="2400" dirty="0"/>
              <a:t> ISBN </a:t>
            </a:r>
            <a:r>
              <a:rPr lang="en-US" sz="2400" dirty="0" err="1"/>
              <a:t>menjadi</a:t>
            </a:r>
            <a:r>
              <a:rPr lang="en-US" sz="2400" dirty="0"/>
              <a:t> 13 </a:t>
            </a:r>
            <a:r>
              <a:rPr lang="en-US" sz="2400" dirty="0" err="1"/>
              <a:t>angka</a:t>
            </a:r>
            <a:r>
              <a:rPr lang="en-US" sz="2400" dirty="0"/>
              <a:t> (13 digit) </a:t>
            </a:r>
            <a:r>
              <a:rPr lang="en-US" sz="2400" dirty="0" err="1"/>
              <a:t>mengikuti</a:t>
            </a:r>
            <a:r>
              <a:rPr lang="en-US" sz="2400" dirty="0"/>
              <a:t> system EAN (European Number System).</a:t>
            </a:r>
          </a:p>
          <a:p>
            <a:r>
              <a:rPr lang="en-US" sz="2400" dirty="0"/>
              <a:t>ISBN 13-angka 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penerbit</a:t>
            </a:r>
            <a:r>
              <a:rPr lang="en-US" sz="2400" dirty="0"/>
              <a:t>, </a:t>
            </a:r>
            <a:r>
              <a:rPr lang="en-US" sz="2400" dirty="0" err="1"/>
              <a:t>pengecer</a:t>
            </a:r>
            <a:r>
              <a:rPr lang="en-US" sz="2400" dirty="0"/>
              <a:t>, dan </a:t>
            </a:r>
            <a:r>
              <a:rPr lang="en-US" sz="2400" dirty="0" err="1"/>
              <a:t>pemasok</a:t>
            </a:r>
            <a:r>
              <a:rPr lang="en-US" sz="2400" dirty="0"/>
              <a:t> lain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mengidentifikasi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Bedanya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ISBN 10-angka, pada ISBN 13-angka </a:t>
            </a:r>
            <a:r>
              <a:rPr lang="en-US" sz="2400" dirty="0" err="1"/>
              <a:t>ditambah</a:t>
            </a:r>
            <a:r>
              <a:rPr lang="en-US" sz="2400" dirty="0"/>
              <a:t> </a:t>
            </a:r>
            <a:r>
              <a:rPr lang="en-US" sz="2400" dirty="0" err="1"/>
              <a:t>kode</a:t>
            </a:r>
            <a:r>
              <a:rPr lang="en-US" sz="2400" dirty="0"/>
              <a:t> 978 di </a:t>
            </a:r>
            <a:r>
              <a:rPr lang="en-US" sz="2400" dirty="0" err="1"/>
              <a:t>depan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Jadi, </a:t>
            </a:r>
            <a:r>
              <a:rPr lang="en-US" sz="2400" dirty="0" err="1"/>
              <a:t>penulisan</a:t>
            </a:r>
            <a:r>
              <a:rPr lang="en-US" sz="2400" dirty="0"/>
              <a:t> ISBN 13-angka 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      978-kode negara-</a:t>
            </a:r>
            <a:r>
              <a:rPr lang="en-US" sz="2400" dirty="0" err="1"/>
              <a:t>kode</a:t>
            </a:r>
            <a:r>
              <a:rPr lang="en-US" sz="2400" dirty="0"/>
              <a:t> </a:t>
            </a:r>
            <a:r>
              <a:rPr lang="en-US" sz="2400" dirty="0" err="1"/>
              <a:t>penerbit-kode</a:t>
            </a:r>
            <a:r>
              <a:rPr lang="en-US" sz="2400" dirty="0"/>
              <a:t> </a:t>
            </a:r>
            <a:r>
              <a:rPr lang="en-US" sz="2400" dirty="0" err="1"/>
              <a:t>buku-karakter</a:t>
            </a:r>
            <a:r>
              <a:rPr lang="en-US" sz="2400" dirty="0"/>
              <a:t> uji. </a:t>
            </a:r>
          </a:p>
        </p:txBody>
      </p:sp>
      <p:pic>
        <p:nvPicPr>
          <p:cNvPr id="5" name="Picture 4" descr="A bar code on a black background&#10;&#10;Description automatically generated">
            <a:extLst>
              <a:ext uri="{FF2B5EF4-FFF2-40B4-BE49-F238E27FC236}">
                <a16:creationId xmlns:a16="http://schemas.microsoft.com/office/drawing/2014/main" id="{E3897923-F180-B1F3-C87A-0CF713E95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4" y="3854255"/>
            <a:ext cx="2868385" cy="183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80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BE711-E15E-A161-95AD-5B1A0E610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9944"/>
            <a:ext cx="10515600" cy="5727020"/>
          </a:xfrm>
        </p:spPr>
        <p:txBody>
          <a:bodyPr>
            <a:normAutofit/>
          </a:bodyPr>
          <a:lstStyle/>
          <a:p>
            <a:r>
              <a:rPr lang="en-US" sz="2400" dirty="0"/>
              <a:t>Cara </a:t>
            </a:r>
            <a:r>
              <a:rPr lang="en-US" sz="2400" dirty="0" err="1"/>
              <a:t>menghitung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uji pada ISBN 13-angka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ISBN 10-angka. ISBN 13-angka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kekongruenan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Rumus</a:t>
            </a:r>
            <a:r>
              <a:rPr lang="en-US" sz="2400" dirty="0"/>
              <a:t> </a:t>
            </a:r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uji pada ISBN 13-angka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mengalikan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ke-1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ke-12 </a:t>
            </a:r>
            <a:r>
              <a:rPr lang="en-US" sz="2400" dirty="0" err="1"/>
              <a:t>dengan</a:t>
            </a:r>
            <a:r>
              <a:rPr lang="en-US" sz="2400" dirty="0"/>
              <a:t> 1 dan 3 </a:t>
            </a:r>
            <a:r>
              <a:rPr lang="en-US" sz="2400" dirty="0" err="1"/>
              <a:t>secara</a:t>
            </a:r>
            <a:r>
              <a:rPr lang="en-US" sz="2400" dirty="0"/>
              <a:t>  </a:t>
            </a:r>
            <a:r>
              <a:rPr lang="en-US" sz="2400" dirty="0" err="1"/>
              <a:t>berselang-seling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dijumlahkan</a:t>
            </a:r>
            <a:r>
              <a:rPr lang="en-US" sz="2400" dirty="0"/>
              <a:t>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10 dan </a:t>
            </a:r>
            <a:r>
              <a:rPr lang="en-US" sz="2400" dirty="0" err="1"/>
              <a:t>diambil</a:t>
            </a:r>
            <a:r>
              <a:rPr lang="en-US" sz="2400" dirty="0"/>
              <a:t> </a:t>
            </a:r>
            <a:r>
              <a:rPr lang="en-US" sz="2400" dirty="0" err="1"/>
              <a:t>sisanya</a:t>
            </a:r>
            <a:r>
              <a:rPr lang="en-US" sz="2400" dirty="0"/>
              <a:t> (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i="1" dirty="0"/>
              <a:t>S</a:t>
            </a:r>
            <a:r>
              <a:rPr lang="en-US" sz="2400" dirty="0"/>
              <a:t> mod 10),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kurangkan</a:t>
            </a:r>
            <a:r>
              <a:rPr lang="en-US" sz="2400" dirty="0"/>
              <a:t> 10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sisa</a:t>
            </a:r>
            <a:r>
              <a:rPr lang="en-US" sz="2400" dirty="0"/>
              <a:t> </a:t>
            </a:r>
            <a:r>
              <a:rPr lang="en-US" sz="2400" dirty="0" err="1"/>
              <a:t>pembagian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uji (</a:t>
            </a:r>
            <a:r>
              <a:rPr lang="en-US" sz="2400" i="1" dirty="0"/>
              <a:t>r</a:t>
            </a:r>
            <a:r>
              <a:rPr lang="en-US" sz="2400" dirty="0"/>
              <a:t>):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Jika </a:t>
            </a:r>
            <a:r>
              <a:rPr lang="en-US" sz="2400" i="1" dirty="0"/>
              <a:t>r</a:t>
            </a:r>
            <a:r>
              <a:rPr lang="en-US" sz="2400" dirty="0"/>
              <a:t> = 10,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</a:t>
            </a:r>
            <a:r>
              <a:rPr lang="en-US" sz="2400" dirty="0" err="1"/>
              <a:t>ujinya</a:t>
            </a:r>
            <a:r>
              <a:rPr lang="en-US" sz="2400" dirty="0"/>
              <a:t> (</a:t>
            </a:r>
            <a:r>
              <a:rPr lang="en-US" sz="2400" dirty="0" err="1"/>
              <a:t>angka</a:t>
            </a:r>
            <a:r>
              <a:rPr lang="en-US" sz="2400" dirty="0"/>
              <a:t> ke-13) </a:t>
            </a:r>
            <a:r>
              <a:rPr lang="en-US" sz="2400" dirty="0" err="1"/>
              <a:t>bukanlah</a:t>
            </a:r>
            <a:r>
              <a:rPr lang="en-US" sz="2400" dirty="0"/>
              <a:t> </a:t>
            </a:r>
            <a:r>
              <a:rPr lang="en-US" sz="2400" dirty="0" err="1"/>
              <a:t>huruf</a:t>
            </a:r>
            <a:r>
              <a:rPr lang="en-US" sz="2400" dirty="0"/>
              <a:t> X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diganti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0:</a:t>
            </a:r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656DF2-DCE7-5C5E-1CB6-3B30330A4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24" y="4594791"/>
            <a:ext cx="8080605" cy="491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03A9BB-1884-4CCB-E0DA-16B460170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20" y="1434388"/>
            <a:ext cx="9430033" cy="3376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91BDA7-0CBA-7C2B-6A8C-44D0E065F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704" y="5896590"/>
            <a:ext cx="2518913" cy="82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73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18893-058F-F756-787D-E8D50B01D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53143"/>
            <a:ext cx="10990943" cy="5523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Contoh</a:t>
            </a:r>
            <a:r>
              <a:rPr lang="en-US" sz="2400" dirty="0"/>
              <a:t>: Pada ISBN 978-0-306-40615-7, </a:t>
            </a:r>
            <a:r>
              <a:rPr lang="en-US" sz="2400" dirty="0" err="1"/>
              <a:t>karakter</a:t>
            </a:r>
            <a:r>
              <a:rPr lang="en-US" sz="2400" dirty="0"/>
              <a:t> uji 7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s =</a:t>
            </a:r>
            <a:r>
              <a:rPr lang="en-US" sz="2400" dirty="0"/>
              <a:t> 9×1 + 7×3 + 8×1 + 0×3 + 3×1 + 0×3 + 6×1 + 4×3 + 0×1 + 6×3 + 1×1 + 5×3</a:t>
            </a:r>
          </a:p>
          <a:p>
            <a:pPr marL="0" indent="0">
              <a:buNone/>
            </a:pPr>
            <a:r>
              <a:rPr lang="en-US" sz="2400" dirty="0"/>
              <a:t>  =   9 +  21 +   8 +   0 +   3 +   0 +   6 +  12 +   0 +  18 +   1 +  15</a:t>
            </a:r>
          </a:p>
          <a:p>
            <a:pPr marL="0" indent="0">
              <a:buNone/>
            </a:pPr>
            <a:r>
              <a:rPr lang="en-US" sz="2400" dirty="0"/>
              <a:t>  = 93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i="1" dirty="0"/>
              <a:t>s</a:t>
            </a:r>
            <a:r>
              <a:rPr lang="en-US" sz="2400" dirty="0"/>
              <a:t> mod 10 = 93 mod 10 = 3</a:t>
            </a:r>
          </a:p>
          <a:p>
            <a:pPr marL="0" indent="0">
              <a:buNone/>
            </a:pPr>
            <a:r>
              <a:rPr lang="en-US" sz="2400" dirty="0"/>
              <a:t> 10 – 3 = 7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Jadi, </a:t>
            </a:r>
            <a:r>
              <a:rPr lang="en-US" sz="2400" dirty="0" err="1"/>
              <a:t>karakter</a:t>
            </a:r>
            <a:r>
              <a:rPr lang="en-US" sz="2400" dirty="0"/>
              <a:t> uji = 7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21552-F214-A99B-FE3E-535321A24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EB179-1A03-4D38-3C25-C675AFC4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40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>
            <a:extLst>
              <a:ext uri="{FF2B5EF4-FFF2-40B4-BE49-F238E27FC236}">
                <a16:creationId xmlns:a16="http://schemas.microsoft.com/office/drawing/2014/main" id="{06AD9C84-F844-4CFD-A10E-37C714F8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79875" name="Slide Number Placeholder 5">
            <a:extLst>
              <a:ext uri="{FF2B5EF4-FFF2-40B4-BE49-F238E27FC236}">
                <a16:creationId xmlns:a16="http://schemas.microsoft.com/office/drawing/2014/main" id="{5BC46750-EEB9-49A5-AA81-1C540CFF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AC7F2B-0E10-42E1-973A-65557063C907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C29B7B11-2CF7-40C3-80A0-1EA4A34A0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Fungsi</a:t>
            </a:r>
            <a:r>
              <a:rPr lang="en-US" altLang="en-US" b="1" dirty="0"/>
              <a:t> </a:t>
            </a:r>
            <a:r>
              <a:rPr lang="en-US" altLang="en-US" b="1" i="1" dirty="0"/>
              <a:t>Hash</a:t>
            </a:r>
            <a:endParaRPr lang="en-GB" altLang="en-US" b="1" i="1" dirty="0"/>
          </a:p>
        </p:txBody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C93BD613-028B-44A9-9140-40A0C0E94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Kegunaan</a:t>
            </a:r>
            <a:r>
              <a:rPr lang="en-US" altLang="en-US" dirty="0"/>
              <a:t>: </a:t>
            </a:r>
            <a:r>
              <a:rPr lang="en-US" altLang="en-US" dirty="0" err="1"/>
              <a:t>pengalamatan</a:t>
            </a:r>
            <a:r>
              <a:rPr lang="en-US" altLang="en-US" dirty="0"/>
              <a:t> data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memori</a:t>
            </a:r>
            <a:r>
              <a:rPr lang="id-ID" altLang="en-US" dirty="0"/>
              <a:t> untuk tujuan pengaksesan data dengan cepat.</a:t>
            </a: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dirty="0" err="1"/>
              <a:t>Bentuk</a:t>
            </a:r>
            <a:r>
              <a:rPr lang="en-US" altLang="en-US" dirty="0"/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h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id-ID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) = </a:t>
            </a:r>
            <a:r>
              <a:rPr lang="id-ID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				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  </a:t>
            </a:r>
            <a:r>
              <a:rPr lang="en-US" altLang="en-US" i="1" dirty="0">
                <a:cs typeface="Times New Roman" panose="02020603050405020304" pitchFamily="18" charset="0"/>
              </a:rPr>
              <a:t>- m</a:t>
            </a:r>
            <a:r>
              <a:rPr lang="en-US" altLang="en-US" dirty="0">
                <a:cs typeface="Times New Roman" panose="02020603050405020304" pitchFamily="18" charset="0"/>
              </a:rPr>
              <a:t> : </a:t>
            </a:r>
            <a:r>
              <a:rPr lang="en-US" altLang="en-US" dirty="0" err="1">
                <a:cs typeface="Times New Roman" panose="02020603050405020304" pitchFamily="18" charset="0"/>
              </a:rPr>
              <a:t>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lokasi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memori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tersedia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id-ID" altLang="en-US" dirty="0">
                <a:cs typeface="Times New Roman" panose="02020603050405020304" pitchFamily="18" charset="0"/>
              </a:rPr>
              <a:t>	  </a:t>
            </a:r>
            <a:r>
              <a:rPr lang="en-US" altLang="en-US" dirty="0">
                <a:cs typeface="Times New Roman" panose="02020603050405020304" pitchFamily="18" charset="0"/>
              </a:rPr>
              <a:t>- </a:t>
            </a:r>
            <a:r>
              <a:rPr lang="id-ID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integer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endParaRPr lang="en-US" altLang="en-US" i="1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id-ID" altLang="en-US" dirty="0">
                <a:cs typeface="Times New Roman" panose="02020603050405020304" pitchFamily="18" charset="0"/>
              </a:rPr>
              <a:t>	  </a:t>
            </a:r>
            <a:r>
              <a:rPr lang="en-US" altLang="en-US" dirty="0">
                <a:cs typeface="Times New Roman" panose="02020603050405020304" pitchFamily="18" charset="0"/>
              </a:rPr>
              <a:t>- </a:t>
            </a:r>
            <a:r>
              <a:rPr lang="en-US" altLang="en-US" i="1" dirty="0">
                <a:cs typeface="Times New Roman" panose="02020603050405020304" pitchFamily="18" charset="0"/>
              </a:rPr>
              <a:t>h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id-ID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) :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lokasi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memori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data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id-ID" altLang="en-US" dirty="0">
                <a:cs typeface="Times New Roman" panose="02020603050405020304" pitchFamily="18" charset="0"/>
              </a:rPr>
              <a:t>unik </a:t>
            </a:r>
            <a:r>
              <a:rPr lang="id-ID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</a:p>
          <a:p>
            <a:pPr algn="just"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>
            <a:extLst>
              <a:ext uri="{FF2B5EF4-FFF2-40B4-BE49-F238E27FC236}">
                <a16:creationId xmlns:a16="http://schemas.microsoft.com/office/drawing/2014/main" id="{B114528A-1C1B-4533-A302-EC955B1C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80899" name="Slide Number Placeholder 4">
            <a:extLst>
              <a:ext uri="{FF2B5EF4-FFF2-40B4-BE49-F238E27FC236}">
                <a16:creationId xmlns:a16="http://schemas.microsoft.com/office/drawing/2014/main" id="{107A0EE3-CB00-4D9E-A805-FBDA5CC8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3C574C-76A6-4C10-9B31-762A08BDB1BB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0900" name="Object 1024">
            <a:extLst>
              <a:ext uri="{FF2B5EF4-FFF2-40B4-BE49-F238E27FC236}">
                <a16:creationId xmlns:a16="http://schemas.microsoft.com/office/drawing/2014/main" id="{D81553E2-6EB0-48C5-8F56-14CBF57938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375662"/>
              </p:ext>
            </p:extLst>
          </p:nvPr>
        </p:nvGraphicFramePr>
        <p:xfrm>
          <a:off x="2578100" y="749300"/>
          <a:ext cx="7910513" cy="502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797126" imgH="3675462" progId="Word.Document.8">
                  <p:embed/>
                </p:oleObj>
              </mc:Choice>
              <mc:Fallback>
                <p:oleObj name="Document" r:id="rId4" imgW="5797126" imgH="3675462" progId="Word.Document.8">
                  <p:embed/>
                  <p:pic>
                    <p:nvPicPr>
                      <p:cNvPr id="80900" name="Object 1024">
                        <a:extLst>
                          <a:ext uri="{FF2B5EF4-FFF2-40B4-BE49-F238E27FC236}">
                            <a16:creationId xmlns:a16="http://schemas.microsoft.com/office/drawing/2014/main" id="{D81553E2-6EB0-48C5-8F56-14CBF57938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749300"/>
                        <a:ext cx="7910513" cy="502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>
            <a:extLst>
              <a:ext uri="{FF2B5EF4-FFF2-40B4-BE49-F238E27FC236}">
                <a16:creationId xmlns:a16="http://schemas.microsoft.com/office/drawing/2014/main" id="{0BE0BDD4-9935-4A44-865D-06C3FAC8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81923" name="Slide Number Placeholder 5">
            <a:extLst>
              <a:ext uri="{FF2B5EF4-FFF2-40B4-BE49-F238E27FC236}">
                <a16:creationId xmlns:a16="http://schemas.microsoft.com/office/drawing/2014/main" id="{B39FEE88-2CF1-46A1-9612-2569DFB2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2124E4-AC2C-46AC-A53E-93719282198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1924" name="Object 4">
            <a:extLst>
              <a:ext uri="{FF2B5EF4-FFF2-40B4-BE49-F238E27FC236}">
                <a16:creationId xmlns:a16="http://schemas.microsoft.com/office/drawing/2014/main" id="{E2BB3AC2-1277-4A5C-9A7B-DA62D6E3DA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8614"/>
              </p:ext>
            </p:extLst>
          </p:nvPr>
        </p:nvGraphicFramePr>
        <p:xfrm>
          <a:off x="1497495" y="493645"/>
          <a:ext cx="9385019" cy="5628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786883" imgH="3378724" progId="Word.Document.8">
                  <p:embed/>
                </p:oleObj>
              </mc:Choice>
              <mc:Fallback>
                <p:oleObj name="Document" r:id="rId4" imgW="5786883" imgH="3378724" progId="Word.Document.8">
                  <p:embed/>
                  <p:pic>
                    <p:nvPicPr>
                      <p:cNvPr id="81924" name="Object 4">
                        <a:extLst>
                          <a:ext uri="{FF2B5EF4-FFF2-40B4-BE49-F238E27FC236}">
                            <a16:creationId xmlns:a16="http://schemas.microsoft.com/office/drawing/2014/main" id="{E2BB3AC2-1277-4A5C-9A7B-DA62D6E3DA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495" y="493645"/>
                        <a:ext cx="9385019" cy="5628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>
            <a:extLst>
              <a:ext uri="{FF2B5EF4-FFF2-40B4-BE49-F238E27FC236}">
                <a16:creationId xmlns:a16="http://schemas.microsoft.com/office/drawing/2014/main" id="{6885250C-0555-469C-B800-AEF76C2E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75779" name="Slide Number Placeholder 5">
            <a:extLst>
              <a:ext uri="{FF2B5EF4-FFF2-40B4-BE49-F238E27FC236}">
                <a16:creationId xmlns:a16="http://schemas.microsoft.com/office/drawing/2014/main" id="{5BFFF4CC-3E67-4B10-AC62-237EE2C3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6BC251-1AF3-4129-9280-3D9551DF99EB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5F406D5A-8B2A-48E6-8D8E-4AB3973C9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Aplikasi</a:t>
            </a:r>
            <a:r>
              <a:rPr lang="en-US" altLang="en-US" b="1" dirty="0"/>
              <a:t> </a:t>
            </a:r>
            <a:r>
              <a:rPr lang="en-US" altLang="en-US" b="1" dirty="0" err="1"/>
              <a:t>Teori</a:t>
            </a:r>
            <a:r>
              <a:rPr lang="en-US" altLang="en-US" b="1" dirty="0"/>
              <a:t> </a:t>
            </a:r>
            <a:r>
              <a:rPr lang="en-US" altLang="en-US" b="1" dirty="0" err="1"/>
              <a:t>Bilangan</a:t>
            </a:r>
            <a:endParaRPr lang="en-GB" altLang="en-US" b="1" dirty="0"/>
          </a:p>
        </p:txBody>
      </p:sp>
      <p:sp>
        <p:nvSpPr>
          <p:cNvPr id="75781" name="Rectangle 3">
            <a:extLst>
              <a:ext uri="{FF2B5EF4-FFF2-40B4-BE49-F238E27FC236}">
                <a16:creationId xmlns:a16="http://schemas.microsoft.com/office/drawing/2014/main" id="{BB891BB7-68C4-4AC8-80D4-3740A6527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 dirty="0"/>
              <a:t>ISBN</a:t>
            </a:r>
            <a:r>
              <a:rPr lang="en-US" altLang="en-US" dirty="0"/>
              <a:t> (</a:t>
            </a:r>
            <a:r>
              <a:rPr lang="en-US" altLang="en-US" i="1" dirty="0"/>
              <a:t>International Standard Book Number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i="1" dirty="0"/>
              <a:t>hash</a:t>
            </a:r>
          </a:p>
          <a:p>
            <a:pPr eaLnBrk="1" hangingPunct="1"/>
            <a:r>
              <a:rPr lang="en-US" altLang="en-US" dirty="0" err="1"/>
              <a:t>Kriptografi</a:t>
            </a:r>
            <a:endParaRPr lang="en-US" altLang="en-US" i="1" dirty="0"/>
          </a:p>
          <a:p>
            <a:pPr eaLnBrk="1" hangingPunct="1"/>
            <a:r>
              <a:rPr lang="en-US" altLang="en-US" dirty="0" err="1"/>
              <a:t>Pembangkit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acak-semu</a:t>
            </a:r>
            <a:endParaRPr lang="en-US" altLang="en-US" dirty="0"/>
          </a:p>
          <a:p>
            <a:pPr marL="0" indent="0" eaLnBrk="1" hangingPunct="1"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4">
            <a:extLst>
              <a:ext uri="{FF2B5EF4-FFF2-40B4-BE49-F238E27FC236}">
                <a16:creationId xmlns:a16="http://schemas.microsoft.com/office/drawing/2014/main" id="{DAC129ED-317D-4569-AF4C-799C130E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82947" name="Slide Number Placeholder 5">
            <a:extLst>
              <a:ext uri="{FF2B5EF4-FFF2-40B4-BE49-F238E27FC236}">
                <a16:creationId xmlns:a16="http://schemas.microsoft.com/office/drawing/2014/main" id="{B6B32C22-4E9B-41AA-B125-E42D6E86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9336B3-9A45-4C80-A882-3986A3952E8C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2949" name="Rectangle 3">
            <a:extLst>
              <a:ext uri="{FF2B5EF4-FFF2-40B4-BE49-F238E27FC236}">
                <a16:creationId xmlns:a16="http://schemas.microsoft.com/office/drawing/2014/main" id="{41A23CE9-F6CB-4B34-BAC3-507DA034C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765818"/>
            <a:ext cx="10419081" cy="559053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err="1"/>
              <a:t>Kolisi</a:t>
            </a:r>
            <a:r>
              <a:rPr lang="en-US" altLang="en-US" sz="2600" dirty="0"/>
              <a:t> (</a:t>
            </a:r>
            <a:r>
              <a:rPr lang="en-US" altLang="en-US" sz="2600" i="1" dirty="0"/>
              <a:t>collision</a:t>
            </a:r>
            <a:r>
              <a:rPr lang="en-US" altLang="en-US" sz="2600" dirty="0"/>
              <a:t>) </a:t>
            </a:r>
            <a:r>
              <a:rPr lang="en-US" altLang="en-US" sz="2600" dirty="0" err="1"/>
              <a:t>terjadi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jika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fungsi</a:t>
            </a:r>
            <a:r>
              <a:rPr lang="en-US" altLang="en-US" sz="2600" dirty="0"/>
              <a:t> </a:t>
            </a:r>
            <a:r>
              <a:rPr lang="en-US" altLang="en-US" sz="2600" i="1" dirty="0"/>
              <a:t>hash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menghasilkan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nilai</a:t>
            </a:r>
            <a:r>
              <a:rPr lang="en-US" altLang="en-US" sz="2600" dirty="0"/>
              <a:t> </a:t>
            </a:r>
            <a:r>
              <a:rPr lang="en-US" altLang="en-US" sz="2600" i="1" dirty="0"/>
              <a:t>h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sama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id-ID" altLang="en-US" sz="2600" i="1" dirty="0"/>
              <a:t>K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berbeda</a:t>
            </a:r>
            <a:r>
              <a:rPr lang="en-US" altLang="en-US" sz="26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/>
              <a:t>Jika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terjadi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kolisi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cek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elemen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berikutnya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kosong</a:t>
            </a:r>
            <a:r>
              <a:rPr lang="en-US" altLang="en-US" sz="2600" dirty="0"/>
              <a:t>.</a:t>
            </a:r>
            <a:endParaRPr lang="id-ID" alt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altLang="en-US" sz="2600" dirty="0"/>
              <a:t>	Contoh: </a:t>
            </a:r>
            <a:r>
              <a:rPr lang="id-ID" altLang="en-US" sz="2600" i="1" dirty="0"/>
              <a:t>K</a:t>
            </a:r>
            <a:r>
              <a:rPr lang="id-ID" altLang="en-US" sz="2600" dirty="0"/>
              <a:t> = 7</a:t>
            </a:r>
            <a:r>
              <a:rPr lang="en-US" altLang="en-US" sz="2600" dirty="0"/>
              <a:t>4</a:t>
            </a:r>
            <a:r>
              <a:rPr lang="id-ID" altLang="en-US" sz="2600" dirty="0"/>
              <a:t> </a:t>
            </a:r>
            <a:r>
              <a:rPr lang="id-ID" altLang="en-US" sz="2600" dirty="0">
                <a:sym typeface="Wingdings" panose="05000000000000000000" pitchFamily="2" charset="2"/>
              </a:rPr>
              <a:t> </a:t>
            </a:r>
            <a:r>
              <a:rPr lang="id-ID" altLang="en-US" sz="2600" i="1" dirty="0">
                <a:sym typeface="Wingdings" panose="05000000000000000000" pitchFamily="2" charset="2"/>
              </a:rPr>
              <a:t>h</a:t>
            </a:r>
            <a:r>
              <a:rPr lang="id-ID" altLang="en-US" sz="2600" dirty="0">
                <a:sym typeface="Wingdings" panose="05000000000000000000" pitchFamily="2" charset="2"/>
              </a:rPr>
              <a:t>(7</a:t>
            </a:r>
            <a:r>
              <a:rPr lang="en-US" altLang="en-US" sz="2600" dirty="0">
                <a:sym typeface="Wingdings" panose="05000000000000000000" pitchFamily="2" charset="2"/>
              </a:rPr>
              <a:t>4</a:t>
            </a:r>
            <a:r>
              <a:rPr lang="id-ID" altLang="en-US" sz="2600" dirty="0">
                <a:sym typeface="Wingdings" panose="05000000000000000000" pitchFamily="2" charset="2"/>
              </a:rPr>
              <a:t>) = 74 mod 11 = 8 </a:t>
            </a: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endParaRPr lang="id-ID" altLang="en-US" sz="2600" dirty="0"/>
          </a:p>
          <a:p>
            <a:pPr eaLnBrk="1" hangingPunct="1">
              <a:lnSpc>
                <a:spcPct val="90000"/>
              </a:lnSpc>
            </a:pPr>
            <a:endParaRPr lang="id-ID" alt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altLang="en-US" sz="2600" dirty="0"/>
              <a:t>	Oleh karena elemen pada indeks 8 sudah berisi 558, maka</a:t>
            </a:r>
            <a:r>
              <a:rPr lang="en-US" altLang="en-US" sz="2600" dirty="0"/>
              <a:t> </a:t>
            </a:r>
            <a:r>
              <a:rPr lang="id-ID" altLang="en-US" sz="2600" dirty="0"/>
              <a:t>74 ditaruh pada elemen kosong berikutnya: 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endParaRPr lang="id-ID" altLang="en-US" sz="2600" dirty="0"/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8D50C7-65C3-47FF-8D9F-FF84806F4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47752"/>
              </p:ext>
            </p:extLst>
          </p:nvPr>
        </p:nvGraphicFramePr>
        <p:xfrm>
          <a:off x="3018403" y="3203102"/>
          <a:ext cx="4495797" cy="715964"/>
        </p:xfrm>
        <a:graphic>
          <a:graphicData uri="http://schemas.openxmlformats.org/drawingml/2006/table">
            <a:tbl>
              <a:tblPr/>
              <a:tblGrid>
                <a:gridCol w="47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5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54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54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54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06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54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54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5798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id-ID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id-ID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558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98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id-ID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id-ID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987" name="Rectangle 6">
            <a:extLst>
              <a:ext uri="{FF2B5EF4-FFF2-40B4-BE49-F238E27FC236}">
                <a16:creationId xmlns:a16="http://schemas.microsoft.com/office/drawing/2014/main" id="{773E9AC2-8732-4B7B-82B4-9BA6A363D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2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id-ID" altLang="en-US" sz="24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5E87BF6-C194-4DDD-80EA-28A5B1E0B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41380"/>
              </p:ext>
            </p:extLst>
          </p:nvPr>
        </p:nvGraphicFramePr>
        <p:xfrm>
          <a:off x="3209532" y="4979064"/>
          <a:ext cx="4518028" cy="715964"/>
        </p:xfrm>
        <a:graphic>
          <a:graphicData uri="http://schemas.openxmlformats.org/drawingml/2006/table">
            <a:tbl>
              <a:tblPr/>
              <a:tblGrid>
                <a:gridCol w="47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5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5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54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54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27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54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54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5798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id-ID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id-ID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id-ID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558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600" dirty="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98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id-ID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id-ID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id-ID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300DE-3D21-4C5E-B39C-50D9C4056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517"/>
            <a:ext cx="10515600" cy="5506403"/>
          </a:xfrm>
        </p:spPr>
        <p:txBody>
          <a:bodyPr>
            <a:normAutofit/>
          </a:bodyPr>
          <a:lstStyle/>
          <a:p>
            <a:r>
              <a:rPr lang="en-US" altLang="en-US" sz="2400" dirty="0" err="1"/>
              <a:t>Fungsi</a:t>
            </a:r>
            <a:r>
              <a:rPr lang="en-US" altLang="en-US" sz="2400" dirty="0"/>
              <a:t> </a:t>
            </a:r>
            <a:r>
              <a:rPr lang="en-US" altLang="en-US" sz="2400" i="1" dirty="0"/>
              <a:t>hash</a:t>
            </a:r>
            <a:r>
              <a:rPr lang="en-US" altLang="en-US" sz="2400" dirty="0"/>
              <a:t> juga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me-</a:t>
            </a:r>
            <a:r>
              <a:rPr lang="en-US" altLang="en-US" sz="2400" i="1" dirty="0"/>
              <a:t>locate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dicari</a:t>
            </a:r>
            <a:r>
              <a:rPr lang="en-US" alt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dicari</a:t>
            </a:r>
            <a:r>
              <a:rPr lang="en-US" sz="2400" dirty="0"/>
              <a:t> data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K = 102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Posisi</a:t>
            </a:r>
            <a:r>
              <a:rPr lang="en-US" sz="2400" dirty="0"/>
              <a:t> 102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i="1" dirty="0"/>
              <a:t>hash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 </a:t>
            </a:r>
            <a:r>
              <a:rPr lang="en-US" sz="2400" i="1" dirty="0"/>
              <a:t>h</a:t>
            </a:r>
            <a:r>
              <a:rPr lang="en-US" sz="2400" dirty="0"/>
              <a:t>(102) = 102 mod 11 = 3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dicari</a:t>
            </a:r>
            <a:r>
              <a:rPr lang="en-US" sz="2400" dirty="0"/>
              <a:t> data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K = 214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Posisi</a:t>
            </a:r>
            <a:r>
              <a:rPr lang="en-US" sz="2400" dirty="0"/>
              <a:t> 214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i="1" dirty="0"/>
              <a:t>hash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 </a:t>
            </a:r>
            <a:r>
              <a:rPr lang="en-US" sz="2400" i="1" dirty="0"/>
              <a:t>h</a:t>
            </a:r>
            <a:r>
              <a:rPr lang="en-US" sz="2400" dirty="0"/>
              <a:t>(214) = 214 mod 11 = 5</a:t>
            </a:r>
          </a:p>
          <a:p>
            <a:pPr marL="173038" indent="-173038">
              <a:buNone/>
            </a:pPr>
            <a:r>
              <a:rPr lang="en-US" sz="2400" dirty="0"/>
              <a:t>   Karena pada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indeks</a:t>
            </a:r>
            <a:r>
              <a:rPr lang="en-US" sz="2400" dirty="0"/>
              <a:t> 5 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berisi</a:t>
            </a:r>
            <a:r>
              <a:rPr lang="en-US" sz="2400" dirty="0"/>
              <a:t> 214,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disimpulkan</a:t>
            </a:r>
            <a:r>
              <a:rPr lang="en-US" sz="2400" dirty="0"/>
              <a:t> K = 214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ditemukan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9BB303-7C20-433C-A9CF-E248A014B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605127"/>
              </p:ext>
            </p:extLst>
          </p:nvPr>
        </p:nvGraphicFramePr>
        <p:xfrm>
          <a:off x="2853932" y="2819400"/>
          <a:ext cx="4518028" cy="731204"/>
        </p:xfrm>
        <a:graphic>
          <a:graphicData uri="http://schemas.openxmlformats.org/drawingml/2006/table">
            <a:tbl>
              <a:tblPr/>
              <a:tblGrid>
                <a:gridCol w="47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5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5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54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54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27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54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54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322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id-ID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id-ID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id-ID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558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600" dirty="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98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id-ID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id-ID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id-ID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id-ID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Arrow: Up 4">
            <a:extLst>
              <a:ext uri="{FF2B5EF4-FFF2-40B4-BE49-F238E27FC236}">
                <a16:creationId xmlns:a16="http://schemas.microsoft.com/office/drawing/2014/main" id="{EC8D3B99-F30B-4980-8EC9-ECD20B188BE7}"/>
              </a:ext>
            </a:extLst>
          </p:cNvPr>
          <p:cNvSpPr/>
          <p:nvPr/>
        </p:nvSpPr>
        <p:spPr>
          <a:xfrm>
            <a:off x="4226560" y="3429000"/>
            <a:ext cx="182880" cy="4013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57C6AD-78B3-BF5E-85A4-C392C431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2F59B-4739-20FA-90A3-94B2FF60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73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>
            <a:extLst>
              <a:ext uri="{FF2B5EF4-FFF2-40B4-BE49-F238E27FC236}">
                <a16:creationId xmlns:a16="http://schemas.microsoft.com/office/drawing/2014/main" id="{5AD56E46-E540-4243-A5D4-E7CC4B6D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Latihan</a:t>
            </a:r>
            <a:r>
              <a:rPr lang="en-US" altLang="en-US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1E755-90FD-4431-989A-5A947AF07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it-IT" dirty="0"/>
              <a:t>Sebuah area parkir mempunyai sejumlah </a:t>
            </a:r>
            <a:r>
              <a:rPr lang="it-IT" i="1" dirty="0"/>
              <a:t>slot</a:t>
            </a:r>
            <a:r>
              <a:rPr lang="it-IT" dirty="0"/>
              <a:t> atau </a:t>
            </a:r>
            <a:r>
              <a:rPr lang="it-IT" i="1" dirty="0"/>
              <a:t>space</a:t>
            </a:r>
            <a:r>
              <a:rPr lang="it-IT" dirty="0"/>
              <a:t> yang dinomori 0 sampai 25. Mobil yang hendak parkir di area tersebut ditentukan dengan sebuah fungsi </a:t>
            </a:r>
            <a:r>
              <a:rPr lang="it-IT" i="1" dirty="0"/>
              <a:t>hash</a:t>
            </a:r>
            <a:r>
              <a:rPr lang="it-IT" dirty="0"/>
              <a:t>. Fungsi </a:t>
            </a:r>
            <a:r>
              <a:rPr lang="it-IT" i="1" dirty="0"/>
              <a:t>hash</a:t>
            </a:r>
            <a:r>
              <a:rPr lang="it-IT" dirty="0"/>
              <a:t> tersebut menentukan nomor </a:t>
            </a:r>
            <a:r>
              <a:rPr lang="it-IT" i="1" dirty="0"/>
              <a:t>slot</a:t>
            </a:r>
            <a:r>
              <a:rPr lang="it-IT" dirty="0"/>
              <a:t> yang akan ditempati mobil yang hendak parkir </a:t>
            </a:r>
            <a:r>
              <a:rPr lang="it-IT" u="sng" dirty="0"/>
              <a:t>berdasarkan 3 angka terakhir</a:t>
            </a:r>
            <a:r>
              <a:rPr lang="it-IT" dirty="0"/>
              <a:t> pada plat nomor polisinya.</a:t>
            </a:r>
            <a:endParaRPr lang="en-US" dirty="0"/>
          </a:p>
          <a:p>
            <a:pPr eaLnBrk="1" hangingPunct="1">
              <a:buFontTx/>
              <a:buNone/>
              <a:defRPr/>
            </a:pPr>
            <a:r>
              <a:rPr lang="en-US" dirty="0"/>
              <a:t>(a) 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yang </a:t>
            </a:r>
            <a:r>
              <a:rPr lang="en-US" dirty="0" err="1"/>
              <a:t>dimaksudkan</a:t>
            </a:r>
            <a:r>
              <a:rPr lang="en-US" dirty="0"/>
              <a:t>.	</a:t>
            </a:r>
          </a:p>
          <a:p>
            <a:pPr marL="517525" lvl="1" indent="-517525" eaLnBrk="1" hangingPunct="1">
              <a:buFontTx/>
              <a:buNone/>
              <a:defRPr/>
            </a:pPr>
            <a:r>
              <a:rPr lang="en-US" sz="2800" dirty="0"/>
              <a:t>(b) </a:t>
            </a:r>
            <a:r>
              <a:rPr lang="en-US" sz="2800" dirty="0" err="1"/>
              <a:t>Tentukan</a:t>
            </a:r>
            <a:r>
              <a:rPr lang="en-US" sz="2800" dirty="0"/>
              <a:t> </a:t>
            </a:r>
            <a:r>
              <a:rPr lang="en-US" sz="2800" dirty="0" err="1"/>
              <a:t>nomor</a:t>
            </a:r>
            <a:r>
              <a:rPr lang="en-US" sz="2800" dirty="0"/>
              <a:t> </a:t>
            </a:r>
            <a:r>
              <a:rPr lang="en-US" sz="2800" i="1" dirty="0"/>
              <a:t>slot</a:t>
            </a:r>
            <a:r>
              <a:rPr lang="en-US" sz="2800" dirty="0"/>
              <a:t> yang </a:t>
            </a:r>
            <a:r>
              <a:rPr lang="en-US" sz="2800" dirty="0" err="1"/>
              <a:t>ditempati</a:t>
            </a:r>
            <a:r>
              <a:rPr lang="en-US" sz="2800" dirty="0"/>
              <a:t> </a:t>
            </a:r>
            <a:r>
              <a:rPr lang="en-US" sz="2800" dirty="0" err="1"/>
              <a:t>mobil</a:t>
            </a:r>
            <a:r>
              <a:rPr lang="en-US" sz="2800" dirty="0"/>
              <a:t> yang </a:t>
            </a:r>
            <a:r>
              <a:rPr lang="en-US" sz="2800" dirty="0" err="1"/>
              <a:t>datang</a:t>
            </a:r>
            <a:r>
              <a:rPr lang="en-US" sz="2800" dirty="0"/>
              <a:t> </a:t>
            </a:r>
            <a:r>
              <a:rPr lang="en-US" sz="2800" dirty="0" err="1"/>
              <a:t>berturut-turut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plat </a:t>
            </a:r>
            <a:r>
              <a:rPr lang="en-US" sz="2800" dirty="0" err="1"/>
              <a:t>nomor</a:t>
            </a:r>
            <a:r>
              <a:rPr lang="en-US" sz="2800" dirty="0"/>
              <a:t> </a:t>
            </a:r>
            <a:r>
              <a:rPr lang="en-US" sz="2800" dirty="0" err="1"/>
              <a:t>polisinya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423251, 76540, 17121, 2310, 4124, 1102, 1724 	</a:t>
            </a:r>
          </a:p>
          <a:p>
            <a:pPr eaLnBrk="1" hangingPunct="1">
              <a:buFontTx/>
              <a:buNone/>
              <a:defRPr/>
            </a:pPr>
            <a:endParaRPr lang="en-US" sz="2000" dirty="0"/>
          </a:p>
        </p:txBody>
      </p:sp>
      <p:sp>
        <p:nvSpPr>
          <p:cNvPr id="128004" name="Slide Number Placeholder 3">
            <a:extLst>
              <a:ext uri="{FF2B5EF4-FFF2-40B4-BE49-F238E27FC236}">
                <a16:creationId xmlns:a16="http://schemas.microsoft.com/office/drawing/2014/main" id="{AD95DD22-8443-4D77-810A-78B1FAF8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E23F20-E852-4C08-BEF8-EEFBADAE177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8005" name="Footer Placeholder 4">
            <a:extLst>
              <a:ext uri="{FF2B5EF4-FFF2-40B4-BE49-F238E27FC236}">
                <a16:creationId xmlns:a16="http://schemas.microsoft.com/office/drawing/2014/main" id="{A174A5C4-E419-4FEE-946B-8E87DD4A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</p:spTree>
    <p:extLst>
      <p:ext uri="{BB962C8B-B14F-4D97-AF65-F5344CB8AC3E}">
        <p14:creationId xmlns:p14="http://schemas.microsoft.com/office/powerpoint/2010/main" val="3361418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Content Placeholder 2">
            <a:extLst>
              <a:ext uri="{FF2B5EF4-FFF2-40B4-BE49-F238E27FC236}">
                <a16:creationId xmlns:a16="http://schemas.microsoft.com/office/drawing/2014/main" id="{1FF82F41-E4E2-4A48-8AEA-9A266AF23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5" y="533401"/>
            <a:ext cx="10608365" cy="5725159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Jawaban</a:t>
            </a:r>
            <a:r>
              <a:rPr lang="en-US" altLang="en-US" dirty="0"/>
              <a:t>: 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(a)  </a:t>
            </a:r>
            <a:r>
              <a:rPr lang="en-US" altLang="en-US" sz="2400" i="1" dirty="0"/>
              <a:t>h</a:t>
            </a:r>
            <a:r>
              <a:rPr lang="en-US" altLang="en-US" sz="2400" dirty="0"/>
              <a:t> = </a:t>
            </a:r>
            <a:r>
              <a:rPr lang="en-US" altLang="en-US" sz="2400" i="1" dirty="0"/>
              <a:t>x</a:t>
            </a:r>
            <a:r>
              <a:rPr lang="en-US" altLang="en-US" sz="2400" dirty="0"/>
              <a:t> mod 26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(b) 423251 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3 </a:t>
            </a:r>
            <a:r>
              <a:rPr lang="en-US" altLang="en-US" sz="2400" dirty="0" err="1"/>
              <a:t>angka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terakhir</a:t>
            </a:r>
            <a:r>
              <a:rPr lang="en-US" altLang="en-US" sz="2400" dirty="0"/>
              <a:t> = 251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251 mod 26 = 17   (slot 17)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  76540 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3 </a:t>
            </a:r>
            <a:r>
              <a:rPr lang="en-US" altLang="en-US" sz="2400" dirty="0" err="1"/>
              <a:t>angka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terakhir</a:t>
            </a:r>
            <a:r>
              <a:rPr lang="en-US" altLang="en-US" sz="2400" dirty="0"/>
              <a:t> = 540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540 mod 26 = 20	(slot 20)</a:t>
            </a:r>
          </a:p>
          <a:p>
            <a:pPr marL="346075" indent="-346075" eaLnBrk="1" hangingPunct="1">
              <a:buFontTx/>
              <a:buNone/>
            </a:pPr>
            <a:r>
              <a:rPr lang="en-US" altLang="en-US" sz="2400" dirty="0"/>
              <a:t>	17121 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3 </a:t>
            </a:r>
            <a:r>
              <a:rPr lang="en-US" altLang="en-US" sz="2400" dirty="0" err="1"/>
              <a:t>angka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terakhir</a:t>
            </a:r>
            <a:r>
              <a:rPr lang="en-US" altLang="en-US" sz="2400" dirty="0"/>
              <a:t> = 121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121 mod 26 = 17	(</a:t>
            </a:r>
            <a:r>
              <a:rPr lang="en-US" altLang="en-US" sz="2400" dirty="0" err="1"/>
              <a:t>tetapi</a:t>
            </a:r>
            <a:r>
              <a:rPr lang="en-US" altLang="en-US" sz="2400" dirty="0"/>
              <a:t> slot </a:t>
            </a:r>
            <a:r>
              <a:rPr lang="en-US" altLang="en-US" sz="2400" dirty="0" err="1"/>
              <a:t>nomor</a:t>
            </a:r>
            <a:r>
              <a:rPr lang="en-US" altLang="en-US" sz="2400" dirty="0"/>
              <a:t> 17 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terisi</a:t>
            </a:r>
            <a:r>
              <a:rPr lang="en-US" altLang="en-US" sz="2400" dirty="0"/>
              <a:t>,   </a:t>
            </a:r>
            <a:r>
              <a:rPr lang="en-US" altLang="en-US" sz="2400" dirty="0" err="1"/>
              <a:t>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isi</a:t>
            </a:r>
            <a:r>
              <a:rPr lang="en-US" altLang="en-US" sz="2400" dirty="0"/>
              <a:t>   slot </a:t>
            </a:r>
            <a:r>
              <a:rPr lang="en-US" altLang="en-US" sz="2400" dirty="0" err="1"/>
              <a:t>kosong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berikutnya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18)</a:t>
            </a:r>
          </a:p>
          <a:p>
            <a:pPr marL="346075" indent="-346075" eaLnBrk="1" hangingPunct="1">
              <a:buFontTx/>
              <a:buNone/>
            </a:pPr>
            <a:r>
              <a:rPr lang="en-US" altLang="en-US" sz="2400" dirty="0"/>
              <a:t>	2310 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3 </a:t>
            </a:r>
            <a:r>
              <a:rPr lang="en-US" altLang="en-US" sz="2400" dirty="0" err="1"/>
              <a:t>angka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terakhir</a:t>
            </a:r>
            <a:r>
              <a:rPr lang="en-US" altLang="en-US" sz="2400" dirty="0"/>
              <a:t> = 310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310 mod 26 = 24	(slot 24)</a:t>
            </a:r>
          </a:p>
          <a:p>
            <a:pPr marL="346075" indent="-346075" eaLnBrk="1" hangingPunct="1">
              <a:buFontTx/>
              <a:buNone/>
            </a:pPr>
            <a:r>
              <a:rPr lang="en-US" altLang="en-US" sz="2400" dirty="0"/>
              <a:t>	4124 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3 </a:t>
            </a:r>
            <a:r>
              <a:rPr lang="en-US" altLang="en-US" sz="2400" dirty="0" err="1"/>
              <a:t>angka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terakhir</a:t>
            </a:r>
            <a:r>
              <a:rPr lang="en-US" altLang="en-US" sz="2400" dirty="0"/>
              <a:t> = 124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124 mod 26 = 20	(slot  21 </a:t>
            </a:r>
            <a:r>
              <a:rPr lang="en-US" altLang="en-US" sz="2400" dirty="0" err="1"/>
              <a:t>karena</a:t>
            </a:r>
            <a:r>
              <a:rPr lang="en-US" altLang="en-US" sz="2400" dirty="0"/>
              <a:t> slot 20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terisi</a:t>
            </a:r>
            <a:r>
              <a:rPr lang="en-US" altLang="en-US" sz="2400" dirty="0"/>
              <a:t>)</a:t>
            </a:r>
          </a:p>
          <a:p>
            <a:pPr marL="284163" indent="-284163" eaLnBrk="1" hangingPunct="1">
              <a:buFontTx/>
              <a:buNone/>
            </a:pPr>
            <a:r>
              <a:rPr lang="en-US" altLang="en-US" sz="2400" dirty="0"/>
              <a:t>	1102 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3 </a:t>
            </a:r>
            <a:r>
              <a:rPr lang="en-US" altLang="en-US" sz="2400" dirty="0" err="1"/>
              <a:t>angka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terakhir</a:t>
            </a:r>
            <a:r>
              <a:rPr lang="en-US" altLang="en-US" sz="2400" dirty="0"/>
              <a:t> = 102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102 mod 26 = 24	(slot  25 </a:t>
            </a:r>
            <a:r>
              <a:rPr lang="en-US" altLang="en-US" sz="2400" dirty="0" err="1"/>
              <a:t>karena</a:t>
            </a:r>
            <a:r>
              <a:rPr lang="en-US" altLang="en-US" sz="2400" dirty="0"/>
              <a:t> slot 24 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terisi</a:t>
            </a:r>
            <a:r>
              <a:rPr lang="en-US" altLang="en-US" sz="2400" dirty="0"/>
              <a:t>)</a:t>
            </a:r>
          </a:p>
          <a:p>
            <a:pPr marL="346075" indent="-346075" eaLnBrk="1" hangingPunct="1">
              <a:buFontTx/>
              <a:buNone/>
            </a:pPr>
            <a:r>
              <a:rPr lang="en-US" altLang="en-US" sz="2400" dirty="0"/>
              <a:t>    1724 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3 </a:t>
            </a:r>
            <a:r>
              <a:rPr lang="en-US" altLang="en-US" sz="2400" dirty="0" err="1"/>
              <a:t>angka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terakhir</a:t>
            </a:r>
            <a:r>
              <a:rPr lang="en-US" altLang="en-US" sz="2400" dirty="0"/>
              <a:t> = 724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724 mod 26 = 22	(slot  22)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 </a:t>
            </a:r>
            <a:r>
              <a:rPr lang="en-US" altLang="en-US" sz="2400" dirty="0" err="1"/>
              <a:t>Jadi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mobil-mobil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datang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mengisi</a:t>
            </a:r>
            <a:r>
              <a:rPr lang="en-US" altLang="en-US" sz="2400" dirty="0"/>
              <a:t> slot 17, 20, 18, 24, 21, 25, dan 22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  <p:sp>
        <p:nvSpPr>
          <p:cNvPr id="129027" name="Slide Number Placeholder 2">
            <a:extLst>
              <a:ext uri="{FF2B5EF4-FFF2-40B4-BE49-F238E27FC236}">
                <a16:creationId xmlns:a16="http://schemas.microsoft.com/office/drawing/2014/main" id="{8EB260D3-0A4E-4BF4-A6F1-901CE8F6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777B5C-0A06-4B02-99D7-85B5615EB2B6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9028" name="Footer Placeholder 3">
            <a:extLst>
              <a:ext uri="{FF2B5EF4-FFF2-40B4-BE49-F238E27FC236}">
                <a16:creationId xmlns:a16="http://schemas.microsoft.com/office/drawing/2014/main" id="{0C8B35A8-17D4-4F43-942D-8EA208DFD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</p:spTree>
    <p:extLst>
      <p:ext uri="{BB962C8B-B14F-4D97-AF65-F5344CB8AC3E}">
        <p14:creationId xmlns:p14="http://schemas.microsoft.com/office/powerpoint/2010/main" val="1713553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4DC6-C59E-CD32-91D1-F3032892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027EC-B473-71D8-E51A-5EC37295F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95502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rangka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kuliah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olahraga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seluruh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Universitas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Sukamatdis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K02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kuliah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olahraga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diminta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membentuk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barisan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Barisan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dinomori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 (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Perhatikan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urut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dimulai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0).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Barisan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dimasuki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ditentukan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hash.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hash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menentukan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barisan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dimasuki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tiap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berdasarkan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terakhir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NIM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Tentukan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hash(h)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penentuan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barisan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dimasuki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Misalkan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barisan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boleh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diisi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oleh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saja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tentukan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barisan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ditempati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mahasiswa-mahasiswa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memasuki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barisan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berturut-turut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NIM 13519096,  13217031, 16519011, 18218157, 10818013, 10517112, 10219024, 13816194, 16219242.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Asumsi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barisan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kosong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barisan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penuh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memasuki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barisan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setelahnya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DC64E-AE43-F0FC-2759-B7EAF0CF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20B9C-06E7-2B0A-E46A-5E001537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09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1AD95-47B6-415B-B20A-C8050CDD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6" y="592570"/>
            <a:ext cx="11062855" cy="586364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</a:t>
            </a:r>
          </a:p>
          <a:p>
            <a:pPr marL="5715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barisan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penomoran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7.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fungsi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hash yang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didapat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= (x  mod 7) + 1,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berupa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barisan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5715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13519096 -&gt; 3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terakhir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96 -&gt; (96 mod 7) + 1 = 6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13217031 -&gt; 3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terakhir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31 -&gt; (31 mod 7) + 1 = 4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16519011 -&gt; 3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terakhir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11 -&gt; (11 mod 7) + 1 = 5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18218157 -&gt; 3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terakhir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157 -&gt; (157 mod 7) + 1 = 4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10818013 -&gt; 3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terakhir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13 -&gt; (13 mod 7) + 1 = 7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10517112 -&gt; 3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terakhir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112 -&gt; (112 mod 7) + 1 = 1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10219024 -&gt; 3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terakhir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24 -&gt; (24 mod 7) + 1 = 4,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barisan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memasuki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barisan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selanjutnya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barisan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13816194 -&gt; 3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terakhir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194 -&gt; (194 mod 7) + 1 = 6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16219242 -&gt; 3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terakhir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242 -&gt; (242 mod 7) + 1 = 5,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barisan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barisan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selanjutnya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barisan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juga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memasuki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barisan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selanjutnya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barisan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7.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F0746E-765F-0986-5D0E-06673903F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9CF50-BCD7-F658-2284-3C6DE05A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86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4">
            <a:extLst>
              <a:ext uri="{FF2B5EF4-FFF2-40B4-BE49-F238E27FC236}">
                <a16:creationId xmlns:a16="http://schemas.microsoft.com/office/drawing/2014/main" id="{BE1ED070-1FDC-409D-B29F-4426BDB7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83971" name="Slide Number Placeholder 5">
            <a:extLst>
              <a:ext uri="{FF2B5EF4-FFF2-40B4-BE49-F238E27FC236}">
                <a16:creationId xmlns:a16="http://schemas.microsoft.com/office/drawing/2014/main" id="{00C0C4CC-2FE2-4E66-BD2C-052F9C89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2C9A26-9603-4620-94A8-FF454A832FCB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09B764E3-B37E-45B5-AF42-49B831A68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Kriptografi</a:t>
            </a:r>
            <a:endParaRPr lang="en-GB" altLang="en-US" b="1" dirty="0"/>
          </a:p>
        </p:txBody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id="{7931D740-D1A1-4FC0-8E09-2D5B7EC73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en-US" altLang="en-US">
                <a:cs typeface="Times New Roman" panose="02020603050405020304" pitchFamily="18" charset="0"/>
              </a:rPr>
              <a:t>Dari Bahasa Yunani yang artinya “</a:t>
            </a:r>
            <a:r>
              <a:rPr lang="en-US" altLang="en-US" i="1">
                <a:cs typeface="Times New Roman" panose="02020603050405020304" pitchFamily="18" charset="0"/>
              </a:rPr>
              <a:t>secret writing</a:t>
            </a:r>
            <a:r>
              <a:rPr lang="en-US" altLang="en-US">
                <a:cs typeface="Times New Roman" panose="02020603050405020304" pitchFamily="18" charset="0"/>
              </a:rPr>
              <a:t>”</a:t>
            </a:r>
          </a:p>
          <a:p>
            <a:pPr algn="just" eaLnBrk="1" hangingPunct="1"/>
            <a:endParaRPr lang="en-US" altLang="en-US">
              <a:cs typeface="Times New Roman" panose="02020603050405020304" pitchFamily="18" charset="0"/>
            </a:endParaRPr>
          </a:p>
          <a:p>
            <a:pPr algn="just" eaLnBrk="1" hangingPunct="1"/>
            <a:r>
              <a:rPr lang="id-ID" altLang="en-US" b="1">
                <a:cs typeface="Times New Roman" panose="02020603050405020304" pitchFamily="18" charset="0"/>
              </a:rPr>
              <a:t>K</a:t>
            </a:r>
            <a:r>
              <a:rPr lang="en-US" altLang="en-US" b="1">
                <a:cs typeface="Times New Roman" panose="02020603050405020304" pitchFamily="18" charset="0"/>
              </a:rPr>
              <a:t>riptografi </a:t>
            </a:r>
            <a:r>
              <a:rPr lang="en-US" altLang="en-US">
                <a:cs typeface="Times New Roman" panose="02020603050405020304" pitchFamily="18" charset="0"/>
              </a:rPr>
              <a:t>adalah ilmu dan seni untuk menjaga keamanan pesan</a:t>
            </a:r>
            <a:r>
              <a:rPr lang="id-ID" altLang="en-US">
                <a:cs typeface="Times New Roman" panose="02020603050405020304" pitchFamily="18" charset="0"/>
              </a:rPr>
              <a:t> dengan cara menyandikannya menjadi bentuk lain yang tidak bermakna.</a:t>
            </a:r>
          </a:p>
          <a:p>
            <a:pPr algn="just" eaLnBrk="1" hangingPunct="1"/>
            <a:endParaRPr lang="id-ID" altLang="en-US">
              <a:cs typeface="Times New Roman" panose="02020603050405020304" pitchFamily="18" charset="0"/>
            </a:endParaRPr>
          </a:p>
          <a:p>
            <a:pPr algn="just" eaLnBrk="1" hangingPunct="1"/>
            <a:r>
              <a:rPr lang="id-ID" altLang="en-US">
                <a:cs typeface="Times New Roman" panose="02020603050405020304" pitchFamily="18" charset="0"/>
              </a:rPr>
              <a:t>Tujuan: agar pesan yang bersifat rahasia tidak dapat dibaca oleh pihak yang tidak berhak</a:t>
            </a:r>
            <a:r>
              <a:rPr lang="en-US" altLang="en-US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id-ID" altLang="en-US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			</a:t>
            </a:r>
          </a:p>
        </p:txBody>
      </p:sp>
      <p:pic>
        <p:nvPicPr>
          <p:cNvPr id="83974" name="Picture 1028">
            <a:extLst>
              <a:ext uri="{FF2B5EF4-FFF2-40B4-BE49-F238E27FC236}">
                <a16:creationId xmlns:a16="http://schemas.microsoft.com/office/drawing/2014/main" id="{2C3D2853-3944-46AA-93DB-BA58258FC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39624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4">
            <a:extLst>
              <a:ext uri="{FF2B5EF4-FFF2-40B4-BE49-F238E27FC236}">
                <a16:creationId xmlns:a16="http://schemas.microsoft.com/office/drawing/2014/main" id="{C50F82D0-17FD-4C43-BE0C-83801AF81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84995" name="Slide Number Placeholder 5">
            <a:extLst>
              <a:ext uri="{FF2B5EF4-FFF2-40B4-BE49-F238E27FC236}">
                <a16:creationId xmlns:a16="http://schemas.microsoft.com/office/drawing/2014/main" id="{826B6CBF-894B-4296-80FA-F5BAA2E80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185139-34A7-41C7-9299-1852CFB2C8E5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4997" name="Rectangle 3">
            <a:extLst>
              <a:ext uri="{FF2B5EF4-FFF2-40B4-BE49-F238E27FC236}">
                <a16:creationId xmlns:a16="http://schemas.microsoft.com/office/drawing/2014/main" id="{AC1F3241-FC09-4B6F-8B89-04392E192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1253331"/>
            <a:ext cx="10515600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err="1"/>
              <a:t>Pesan</a:t>
            </a:r>
            <a:r>
              <a:rPr lang="en-US" altLang="en-US" dirty="0"/>
              <a:t>: </a:t>
            </a:r>
            <a:r>
              <a:rPr lang="en-US" altLang="en-US" dirty="0">
                <a:cs typeface="Times New Roman" panose="02020603050405020304" pitchFamily="18" charset="0"/>
              </a:rPr>
              <a:t>data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informasi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dibaca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dimengerti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maknanya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r>
              <a:rPr lang="id-ID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/>
              <a:t>Nama lain: </a:t>
            </a:r>
            <a:r>
              <a:rPr lang="en-US" altLang="en-US" b="1" dirty="0" err="1"/>
              <a:t>plainteks</a:t>
            </a:r>
            <a:r>
              <a:rPr lang="en-US" altLang="en-US" dirty="0"/>
              <a:t> (</a:t>
            </a:r>
            <a:r>
              <a:rPr lang="en-US" altLang="en-US" i="1" dirty="0"/>
              <a:t>plaintext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id-ID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 err="1"/>
              <a:t>Cipherteks</a:t>
            </a:r>
            <a:r>
              <a:rPr lang="en-US" altLang="en-US" dirty="0"/>
              <a:t> (</a:t>
            </a:r>
            <a:r>
              <a:rPr lang="en-US" altLang="en-US" i="1" dirty="0"/>
              <a:t>ciphertext</a:t>
            </a:r>
            <a:r>
              <a:rPr lang="en-US" altLang="en-US" dirty="0"/>
              <a:t>): </a:t>
            </a:r>
            <a:r>
              <a:rPr lang="en-US" altLang="en-US" dirty="0" err="1"/>
              <a:t>pesan</a:t>
            </a:r>
            <a:r>
              <a:rPr lang="en-US" altLang="en-US" dirty="0"/>
              <a:t> yang </a:t>
            </a:r>
            <a:r>
              <a:rPr lang="en-US" altLang="en-US" dirty="0" err="1"/>
              <a:t>telah</a:t>
            </a:r>
            <a:r>
              <a:rPr lang="en-US" altLang="en-US" dirty="0"/>
              <a:t> </a:t>
            </a:r>
            <a:r>
              <a:rPr lang="en-US" altLang="en-US" dirty="0" err="1"/>
              <a:t>disandikan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makna</a:t>
            </a:r>
            <a:r>
              <a:rPr lang="en-US" altLang="en-US" dirty="0"/>
              <a:t> </a:t>
            </a:r>
            <a:r>
              <a:rPr lang="en-US" altLang="en-US" dirty="0" err="1"/>
              <a:t>lagi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 </a:t>
            </a:r>
            <a:endParaRPr lang="id-ID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altLang="en-US" sz="2400" dirty="0"/>
              <a:t>	Contoh:</a:t>
            </a:r>
            <a:r>
              <a:rPr lang="en-US" altLang="en-US" sz="2400" dirty="0"/>
              <a:t>   </a:t>
            </a:r>
          </a:p>
          <a:p>
            <a:pPr eaLnBrk="1" hangingPunct="1">
              <a:buFontTx/>
              <a:buNone/>
            </a:pPr>
            <a:r>
              <a:rPr lang="id-ID" altLang="en-US" sz="2400" dirty="0"/>
              <a:t>	</a:t>
            </a:r>
            <a:r>
              <a:rPr lang="en-US" altLang="en-US" sz="2400" dirty="0" err="1"/>
              <a:t>Plainteks</a:t>
            </a:r>
            <a:r>
              <a:rPr lang="en-US" altLang="en-US" sz="2400" dirty="0"/>
              <a:t>: </a:t>
            </a:r>
            <a:r>
              <a:rPr lang="id-ID" altLang="en-US" sz="2400" dirty="0"/>
              <a:t> 	</a:t>
            </a:r>
            <a:r>
              <a:rPr lang="en-US" altLang="en-US" sz="2400" dirty="0" err="1">
                <a:latin typeface="Courier New" panose="02070309020205020404" pitchFamily="49" charset="0"/>
              </a:rPr>
              <a:t>culik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anak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itu</a:t>
            </a:r>
            <a:r>
              <a:rPr lang="en-US" altLang="en-US" sz="2400" dirty="0">
                <a:latin typeface="Courier New" panose="02070309020205020404" pitchFamily="49" charset="0"/>
              </a:rPr>
              <a:t> jam 11 </a:t>
            </a:r>
            <a:r>
              <a:rPr lang="en-US" altLang="en-US" sz="2400" dirty="0" err="1">
                <a:latin typeface="Courier New" panose="02070309020205020404" pitchFamily="49" charset="0"/>
              </a:rPr>
              <a:t>siang</a:t>
            </a:r>
            <a:endParaRPr lang="id-ID" altLang="en-US" sz="2400" dirty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id-ID" altLang="en-US" sz="2400" dirty="0"/>
              <a:t>	</a:t>
            </a:r>
            <a:r>
              <a:rPr lang="en-US" altLang="en-US" sz="2400" dirty="0" err="1"/>
              <a:t>Cipherteks</a:t>
            </a:r>
            <a:r>
              <a:rPr lang="en-US" altLang="en-US" sz="2400" dirty="0"/>
              <a:t>: </a:t>
            </a:r>
            <a:r>
              <a:rPr lang="id-ID" altLang="en-US" sz="2400" dirty="0"/>
              <a:t>	</a:t>
            </a:r>
            <a:r>
              <a:rPr lang="en-US" altLang="en-US" sz="2400" dirty="0">
                <a:latin typeface="Courier New" panose="02070309020205020404" pitchFamily="49" charset="0"/>
              </a:rPr>
              <a:t>t^$gfUi9rewoFpfdWqL:[</a:t>
            </a:r>
            <a:r>
              <a:rPr lang="en-US" altLang="en-US" sz="2400" dirty="0" err="1">
                <a:latin typeface="Courier New" panose="02070309020205020404" pitchFamily="49" charset="0"/>
              </a:rPr>
              <a:t>uTcxZ</a:t>
            </a:r>
            <a:r>
              <a:rPr lang="id-ID" altLang="en-US" sz="2400" dirty="0">
                <a:latin typeface="Courier New" panose="02070309020205020404" pitchFamily="49" charset="0"/>
              </a:rPr>
              <a:t>y</a:t>
            </a:r>
            <a:endParaRPr lang="en-GB" altLang="en-US" sz="24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4">
            <a:extLst>
              <a:ext uri="{FF2B5EF4-FFF2-40B4-BE49-F238E27FC236}">
                <a16:creationId xmlns:a16="http://schemas.microsoft.com/office/drawing/2014/main" id="{F2EB478E-9939-4E0D-8E6E-8A8E2CAE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86019" name="Slide Number Placeholder 5">
            <a:extLst>
              <a:ext uri="{FF2B5EF4-FFF2-40B4-BE49-F238E27FC236}">
                <a16:creationId xmlns:a16="http://schemas.microsoft.com/office/drawing/2014/main" id="{AAC08715-1EF3-45D4-A113-5ECA81E7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C8BBE1-F73E-4C10-A53D-7037CE5B75BF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5174B897-B309-4AD4-8FF2-4C5A033720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id="{99A07232-C345-4D2E-9D21-437D009F9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835564"/>
            <a:ext cx="10919791" cy="4351338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Enkripsi</a:t>
            </a:r>
            <a:r>
              <a:rPr lang="en-US" altLang="en-US" dirty="0"/>
              <a:t> (</a:t>
            </a:r>
            <a:r>
              <a:rPr lang="en-US" altLang="en-US" i="1" dirty="0"/>
              <a:t>encryption</a:t>
            </a:r>
            <a:r>
              <a:rPr lang="en-US" altLang="en-US" dirty="0"/>
              <a:t>): p</a:t>
            </a:r>
            <a:r>
              <a:rPr lang="en-US" altLang="en-US" dirty="0">
                <a:cs typeface="Times New Roman" panose="02020603050405020304" pitchFamily="18" charset="0"/>
              </a:rPr>
              <a:t>roses </a:t>
            </a:r>
            <a:r>
              <a:rPr lang="en-US" altLang="en-US" dirty="0" err="1">
                <a:cs typeface="Times New Roman" panose="02020603050405020304" pitchFamily="18" charset="0"/>
              </a:rPr>
              <a:t>menyandikan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</a:t>
            </a:r>
            <a:r>
              <a:rPr lang="id-ID" altLang="en-US" dirty="0">
                <a:cs typeface="Times New Roman" panose="02020603050405020304" pitchFamily="18" charset="0"/>
              </a:rPr>
              <a:t>s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</a:t>
            </a:r>
          </a:p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decryption</a:t>
            </a:r>
            <a:r>
              <a:rPr lang="en-US" altLang="en-US" dirty="0">
                <a:cs typeface="Times New Roman" panose="02020603050405020304" pitchFamily="18" charset="0"/>
              </a:rPr>
              <a:t>): Proses </a:t>
            </a:r>
            <a:r>
              <a:rPr lang="en-US" altLang="en-US" dirty="0" err="1">
                <a:cs typeface="Times New Roman" panose="02020603050405020304" pitchFamily="18" charset="0"/>
              </a:rPr>
              <a:t>mengembalikan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plainteksnya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graphicFrame>
        <p:nvGraphicFramePr>
          <p:cNvPr id="86022" name="Object 4">
            <a:extLst>
              <a:ext uri="{FF2B5EF4-FFF2-40B4-BE49-F238E27FC236}">
                <a16:creationId xmlns:a16="http://schemas.microsoft.com/office/drawing/2014/main" id="{86347C2E-BC98-4BFF-961F-3401FAB587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996911"/>
              </p:ext>
            </p:extLst>
          </p:nvPr>
        </p:nvGraphicFramePr>
        <p:xfrm>
          <a:off x="1762125" y="4010025"/>
          <a:ext cx="7700963" cy="223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509366" imgH="1594563" progId="Word.Document.8">
                  <p:embed/>
                </p:oleObj>
              </mc:Choice>
              <mc:Fallback>
                <p:oleObj name="Document" r:id="rId4" imgW="5509366" imgH="1594563" progId="Word.Document.8">
                  <p:embed/>
                  <p:pic>
                    <p:nvPicPr>
                      <p:cNvPr id="86022" name="Object 4">
                        <a:extLst>
                          <a:ext uri="{FF2B5EF4-FFF2-40B4-BE49-F238E27FC236}">
                            <a16:creationId xmlns:a16="http://schemas.microsoft.com/office/drawing/2014/main" id="{86347C2E-BC98-4BFF-961F-3401FAB587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4010025"/>
                        <a:ext cx="7700963" cy="223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4">
            <a:extLst>
              <a:ext uri="{FF2B5EF4-FFF2-40B4-BE49-F238E27FC236}">
                <a16:creationId xmlns:a16="http://schemas.microsoft.com/office/drawing/2014/main" id="{1E4945C9-275F-4388-AB19-9B118BF6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87043" name="Slide Number Placeholder 5">
            <a:extLst>
              <a:ext uri="{FF2B5EF4-FFF2-40B4-BE49-F238E27FC236}">
                <a16:creationId xmlns:a16="http://schemas.microsoft.com/office/drawing/2014/main" id="{7A8BB1E0-D086-45EE-9A92-9218D8F6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FA02EC-635F-42AD-ADE8-C213D2EEAC58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28ABBF6F-C4EB-4B67-9E72-B31F15609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Aplikasi Enkripsi-Dekripsi</a:t>
            </a:r>
            <a:endParaRPr lang="en-GB" altLang="en-US"/>
          </a:p>
        </p:txBody>
      </p:sp>
      <p:sp>
        <p:nvSpPr>
          <p:cNvPr id="87045" name="Rectangle 3">
            <a:extLst>
              <a:ext uri="{FF2B5EF4-FFF2-40B4-BE49-F238E27FC236}">
                <a16:creationId xmlns:a16="http://schemas.microsoft.com/office/drawing/2014/main" id="{52493B17-0A33-4D94-877B-FED97A7E1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0240" y="1847850"/>
            <a:ext cx="7503160" cy="4351338"/>
          </a:xfrm>
        </p:spPr>
        <p:txBody>
          <a:bodyPr/>
          <a:lstStyle/>
          <a:p>
            <a:pPr marL="609600" indent="-609600" algn="just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Pengiriman</a:t>
            </a:r>
            <a:r>
              <a:rPr lang="en-US" altLang="en-US" dirty="0">
                <a:cs typeface="Times New Roman" panose="02020603050405020304" pitchFamily="18" charset="0"/>
              </a:rPr>
              <a:t> data </a:t>
            </a:r>
            <a:r>
              <a:rPr lang="en-US" altLang="en-US" dirty="0" err="1">
                <a:cs typeface="Times New Roman" panose="02020603050405020304" pitchFamily="18" charset="0"/>
              </a:rPr>
              <a:t>melalui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saluran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komunikasi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data encryption on motion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marL="609600" indent="-60960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dikirim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bentuk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cipherteks</a:t>
            </a:r>
            <a:endParaRPr lang="en-US" altLang="en-US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indent="-609600" algn="just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 startAt="2"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 startAt="2"/>
            </a:pPr>
            <a:r>
              <a:rPr lang="en-US" altLang="en-US" dirty="0" err="1">
                <a:cs typeface="Times New Roman" panose="02020603050405020304" pitchFamily="18" charset="0"/>
              </a:rPr>
              <a:t>Penyimpanan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dokumen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disk storage</a:t>
            </a:r>
            <a:r>
              <a:rPr lang="en-US" altLang="en-US" dirty="0">
                <a:cs typeface="Times New Roman" panose="02020603050405020304" pitchFamily="18" charset="0"/>
              </a:rPr>
              <a:t>  (</a:t>
            </a:r>
            <a:r>
              <a:rPr lang="en-US" altLang="en-US" i="1" dirty="0">
                <a:cs typeface="Times New Roman" panose="02020603050405020304" pitchFamily="18" charset="0"/>
              </a:rPr>
              <a:t>data encryption at rest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609600" indent="-60960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data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disimpan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  <a:sym typeface="Wingdings" panose="05000000000000000000" pitchFamily="2" charset="2"/>
              </a:rPr>
              <a:t>disk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bentuk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cipherteks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GB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B4AC2-D28E-49CD-9D5D-7321788C6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283" y="1480349"/>
            <a:ext cx="3464268" cy="1948651"/>
          </a:xfrm>
          <a:prstGeom prst="rect">
            <a:avLst/>
          </a:prstGeom>
        </p:spPr>
      </p:pic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DC2E420-62BB-4392-BB6B-EEBA565BF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7" y="4112922"/>
            <a:ext cx="3459703" cy="23603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4">
            <a:extLst>
              <a:ext uri="{FF2B5EF4-FFF2-40B4-BE49-F238E27FC236}">
                <a16:creationId xmlns:a16="http://schemas.microsoft.com/office/drawing/2014/main" id="{DD12C49F-995B-4763-B5D8-2392A717F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76803" name="Slide Number Placeholder 5">
            <a:extLst>
              <a:ext uri="{FF2B5EF4-FFF2-40B4-BE49-F238E27FC236}">
                <a16:creationId xmlns:a16="http://schemas.microsoft.com/office/drawing/2014/main" id="{849D2297-4B77-408B-A96B-E27912BE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541405-6582-495D-9BEB-C82E947DED99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3833C57B-8C9A-4259-A981-EEFA3B8F5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/>
              <a:t>ISBN</a:t>
            </a:r>
            <a:r>
              <a:rPr lang="en-US" altLang="en-US" b="1" dirty="0"/>
              <a:t> (</a:t>
            </a:r>
            <a:r>
              <a:rPr lang="en-US" altLang="en-US" b="1" i="1" dirty="0"/>
              <a:t>International Standard Book Number</a:t>
            </a:r>
            <a:r>
              <a:rPr lang="en-US" altLang="en-US" b="1" dirty="0"/>
              <a:t>)</a:t>
            </a:r>
          </a:p>
        </p:txBody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id="{13DEB358-8A93-43D4-9E7D-7836FBBFB5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altLang="en-US" dirty="0" err="1"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cs typeface="Times New Roman" panose="02020603050405020304" pitchFamily="18" charset="0"/>
              </a:rPr>
              <a:t> ISBN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cs typeface="Times New Roman" panose="02020603050405020304" pitchFamily="18" charset="0"/>
              </a:rPr>
              <a:t>angka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biasanya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dikelompokkan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spasi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garis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misalnya</a:t>
            </a:r>
            <a:r>
              <a:rPr lang="en-US" altLang="en-US" dirty="0">
                <a:cs typeface="Times New Roman" panose="02020603050405020304" pitchFamily="18" charset="0"/>
              </a:rPr>
              <a:t> 0–3015–4561–9.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ISBN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atas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empat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bagian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</a:p>
          <a:p>
            <a:pPr marL="517525" indent="-517525" algn="just">
              <a:buNone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   - </a:t>
            </a:r>
            <a:r>
              <a:rPr lang="en-US" altLang="en-US" dirty="0" err="1"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mengidentifikasikan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negara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kelompok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negara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	- </a:t>
            </a:r>
            <a:r>
              <a:rPr lang="en-US" altLang="en-US" dirty="0" err="1"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penerbit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	- </a:t>
            </a:r>
            <a:r>
              <a:rPr lang="en-US" altLang="en-US" dirty="0" err="1"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	- </a:t>
            </a:r>
            <a:r>
              <a:rPr lang="en-US" altLang="en-US" dirty="0" err="1">
                <a:cs typeface="Times New Roman" panose="02020603050405020304" pitchFamily="18" charset="0"/>
              </a:rPr>
              <a:t>karakter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uji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angka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cs typeface="Times New Roman" panose="02020603050405020304" pitchFamily="18" charset="0"/>
              </a:rPr>
              <a:t> X (=10)).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A2F1FE-CD3E-4D52-9BBD-13CA5F6E5020}"/>
              </a:ext>
            </a:extLst>
          </p:cNvPr>
          <p:cNvSpPr txBox="1"/>
          <p:nvPr/>
        </p:nvSpPr>
        <p:spPr>
          <a:xfrm>
            <a:off x="6201184" y="2785525"/>
            <a:ext cx="4626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Catatan</a:t>
            </a:r>
            <a:r>
              <a:rPr lang="en-US" sz="2000" dirty="0">
                <a:solidFill>
                  <a:srgbClr val="FF0000"/>
                </a:solidFill>
              </a:rPr>
              <a:t>: Juga </a:t>
            </a:r>
            <a:r>
              <a:rPr lang="en-US" sz="2000" dirty="0" err="1">
                <a:solidFill>
                  <a:srgbClr val="FF0000"/>
                </a:solidFill>
              </a:rPr>
              <a:t>terdapat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versi</a:t>
            </a:r>
            <a:r>
              <a:rPr lang="en-US" sz="2000" dirty="0">
                <a:solidFill>
                  <a:srgbClr val="FF0000"/>
                </a:solidFill>
              </a:rPr>
              <a:t> ISBN 13-angka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0E3500D-1078-40E0-AE37-37685E9FD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00" y="4545645"/>
            <a:ext cx="4992500" cy="156015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4">
            <a:extLst>
              <a:ext uri="{FF2B5EF4-FFF2-40B4-BE49-F238E27FC236}">
                <a16:creationId xmlns:a16="http://schemas.microsoft.com/office/drawing/2014/main" id="{417FA038-3FEF-4868-83F7-B92697A57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89091" name="Slide Number Placeholder 5">
            <a:extLst>
              <a:ext uri="{FF2B5EF4-FFF2-40B4-BE49-F238E27FC236}">
                <a16:creationId xmlns:a16="http://schemas.microsoft.com/office/drawing/2014/main" id="{A51CDDA3-89C7-44BF-9D6E-FA47B9EB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1B854-144F-4AA5-B3AD-3DD1A0069155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C0EB804E-4337-4FB8-ACA4-5313F196D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Contoh enkripsi pada dokumen</a:t>
            </a:r>
            <a:endParaRPr lang="en-GB" altLang="en-US"/>
          </a:p>
        </p:txBody>
      </p:sp>
      <p:graphicFrame>
        <p:nvGraphicFramePr>
          <p:cNvPr id="89093" name="Object 4">
            <a:extLst>
              <a:ext uri="{FF2B5EF4-FFF2-40B4-BE49-F238E27FC236}">
                <a16:creationId xmlns:a16="http://schemas.microsoft.com/office/drawing/2014/main" id="{1ABD1ECE-8B60-41C9-885B-329C9DBED5F2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4143246967"/>
              </p:ext>
            </p:extLst>
          </p:nvPr>
        </p:nvGraphicFramePr>
        <p:xfrm>
          <a:off x="2819400" y="1391478"/>
          <a:ext cx="7735518" cy="4877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629656" imgH="3549396" progId="Word.Document.8">
                  <p:embed/>
                </p:oleObj>
              </mc:Choice>
              <mc:Fallback>
                <p:oleObj name="Document" r:id="rId4" imgW="5629656" imgH="3549396" progId="Word.Document.8">
                  <p:embed/>
                  <p:pic>
                    <p:nvPicPr>
                      <p:cNvPr id="89093" name="Object 4">
                        <a:extLst>
                          <a:ext uri="{FF2B5EF4-FFF2-40B4-BE49-F238E27FC236}">
                            <a16:creationId xmlns:a16="http://schemas.microsoft.com/office/drawing/2014/main" id="{1ABD1ECE-8B60-41C9-885B-329C9DBED5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391478"/>
                        <a:ext cx="7735518" cy="4877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4">
            <a:extLst>
              <a:ext uri="{FF2B5EF4-FFF2-40B4-BE49-F238E27FC236}">
                <a16:creationId xmlns:a16="http://schemas.microsoft.com/office/drawing/2014/main" id="{048CC2E5-E3AE-4A1C-A2FA-93157C8B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90115" name="Slide Number Placeholder 5">
            <a:extLst>
              <a:ext uri="{FF2B5EF4-FFF2-40B4-BE49-F238E27FC236}">
                <a16:creationId xmlns:a16="http://schemas.microsoft.com/office/drawing/2014/main" id="{0A750CB8-E7B0-4A12-A786-5A91F480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5278C4-E610-41C6-B2FE-AC7C0C337B2F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90117" name="Picture 4">
            <a:extLst>
              <a:ext uri="{FF2B5EF4-FFF2-40B4-BE49-F238E27FC236}">
                <a16:creationId xmlns:a16="http://schemas.microsoft.com/office/drawing/2014/main" id="{C694DB7C-E36C-4C64-9584-BB8662783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6" y="1244048"/>
            <a:ext cx="8060045" cy="436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5">
            <a:extLst>
              <a:ext uri="{FF2B5EF4-FFF2-40B4-BE49-F238E27FC236}">
                <a16:creationId xmlns:a16="http://schemas.microsoft.com/office/drawing/2014/main" id="{D259CA5F-6C1B-4477-A1A2-F7E371C06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56" y="1244048"/>
            <a:ext cx="7637883" cy="436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4">
            <a:extLst>
              <a:ext uri="{FF2B5EF4-FFF2-40B4-BE49-F238E27FC236}">
                <a16:creationId xmlns:a16="http://schemas.microsoft.com/office/drawing/2014/main" id="{DE045349-7EF2-4EEE-901B-19CA1A84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91139" name="Slide Number Placeholder 5">
            <a:extLst>
              <a:ext uri="{FF2B5EF4-FFF2-40B4-BE49-F238E27FC236}">
                <a16:creationId xmlns:a16="http://schemas.microsoft.com/office/drawing/2014/main" id="{9CAD0A2E-B038-4B5F-ACCA-828976EB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DE6F92-42C3-4A3C-AC28-F9847D3D87F8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1141" name="Object 4">
            <a:extLst>
              <a:ext uri="{FF2B5EF4-FFF2-40B4-BE49-F238E27FC236}">
                <a16:creationId xmlns:a16="http://schemas.microsoft.com/office/drawing/2014/main" id="{CEEB8DF9-736D-4F18-80C4-385AEB61CA97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845952712"/>
              </p:ext>
            </p:extLst>
          </p:nvPr>
        </p:nvGraphicFramePr>
        <p:xfrm>
          <a:off x="1384853" y="1162878"/>
          <a:ext cx="10478805" cy="399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629656" imgH="2148840" progId="Word.Document.8">
                  <p:embed/>
                </p:oleObj>
              </mc:Choice>
              <mc:Fallback>
                <p:oleObj name="Document" r:id="rId4" imgW="5629656" imgH="2148840" progId="Word.Document.8">
                  <p:embed/>
                  <p:pic>
                    <p:nvPicPr>
                      <p:cNvPr id="91141" name="Object 4">
                        <a:extLst>
                          <a:ext uri="{FF2B5EF4-FFF2-40B4-BE49-F238E27FC236}">
                            <a16:creationId xmlns:a16="http://schemas.microsoft.com/office/drawing/2014/main" id="{CEEB8DF9-736D-4F18-80C4-385AEB61CA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853" y="1162878"/>
                        <a:ext cx="10478805" cy="3997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4">
            <a:extLst>
              <a:ext uri="{FF2B5EF4-FFF2-40B4-BE49-F238E27FC236}">
                <a16:creationId xmlns:a16="http://schemas.microsoft.com/office/drawing/2014/main" id="{EDC6DE55-4CD1-4C7F-9409-49EA5033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92163" name="Slide Number Placeholder 5">
            <a:extLst>
              <a:ext uri="{FF2B5EF4-FFF2-40B4-BE49-F238E27FC236}">
                <a16:creationId xmlns:a16="http://schemas.microsoft.com/office/drawing/2014/main" id="{E5B283E8-4890-4412-BD13-A3C17053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E36EB9-FB71-42B2-8CC2-1BB46AC829E9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2164" name="Object 4">
            <a:extLst>
              <a:ext uri="{FF2B5EF4-FFF2-40B4-BE49-F238E27FC236}">
                <a16:creationId xmlns:a16="http://schemas.microsoft.com/office/drawing/2014/main" id="{DF96369B-4656-40D2-A04E-8BB76E994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466392"/>
              </p:ext>
            </p:extLst>
          </p:nvPr>
        </p:nvGraphicFramePr>
        <p:xfrm>
          <a:off x="1086679" y="1426265"/>
          <a:ext cx="9756914" cy="4005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629656" imgH="2308860" progId="Word.Document.8">
                  <p:embed/>
                </p:oleObj>
              </mc:Choice>
              <mc:Fallback>
                <p:oleObj name="Document" r:id="rId4" imgW="5629656" imgH="2308860" progId="Word.Document.8">
                  <p:embed/>
                  <p:pic>
                    <p:nvPicPr>
                      <p:cNvPr id="92164" name="Object 4">
                        <a:extLst>
                          <a:ext uri="{FF2B5EF4-FFF2-40B4-BE49-F238E27FC236}">
                            <a16:creationId xmlns:a16="http://schemas.microsoft.com/office/drawing/2014/main" id="{DF96369B-4656-40D2-A04E-8BB76E9943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679" y="1426265"/>
                        <a:ext cx="9756914" cy="4005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4">
            <a:extLst>
              <a:ext uri="{FF2B5EF4-FFF2-40B4-BE49-F238E27FC236}">
                <a16:creationId xmlns:a16="http://schemas.microsoft.com/office/drawing/2014/main" id="{35AB8087-D2D9-459D-87B9-6559C58E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93187" name="Slide Number Placeholder 5">
            <a:extLst>
              <a:ext uri="{FF2B5EF4-FFF2-40B4-BE49-F238E27FC236}">
                <a16:creationId xmlns:a16="http://schemas.microsoft.com/office/drawing/2014/main" id="{35197C25-5544-4F41-AA27-A93857CA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66569B-765B-4E67-989E-AC6C2487F737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791EEC99-3575-441C-9CB1-A50625BBA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>
                <a:cs typeface="Times New Roman" panose="02020603050405020304" pitchFamily="18" charset="0"/>
              </a:rPr>
              <a:t>Caesar Cipher</a:t>
            </a:r>
            <a:endParaRPr lang="en-GB" altLang="en-US">
              <a:cs typeface="Times New Roman" panose="02020603050405020304" pitchFamily="18" charset="0"/>
            </a:endParaRPr>
          </a:p>
        </p:txBody>
      </p:sp>
      <p:sp>
        <p:nvSpPr>
          <p:cNvPr id="93189" name="Rectangle 3">
            <a:extLst>
              <a:ext uri="{FF2B5EF4-FFF2-40B4-BE49-F238E27FC236}">
                <a16:creationId xmlns:a16="http://schemas.microsoft.com/office/drawing/2014/main" id="{A2D1605C-4845-4007-A5FF-4BB7A8D6A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0201"/>
            <a:ext cx="11068877" cy="4746623"/>
          </a:xfrm>
        </p:spPr>
        <p:txBody>
          <a:bodyPr>
            <a:normAutofit/>
          </a:bodyPr>
          <a:lstStyle/>
          <a:p>
            <a:pPr eaLnBrk="1" hangingPunct="1"/>
            <a:r>
              <a:rPr lang="id-ID" altLang="en-US" dirty="0"/>
              <a:t>Algoritma </a:t>
            </a:r>
            <a:r>
              <a:rPr lang="en-US" altLang="en-US" dirty="0" err="1"/>
              <a:t>enkripsi</a:t>
            </a:r>
            <a:r>
              <a:rPr lang="en-US" altLang="en-US" dirty="0"/>
              <a:t> </a:t>
            </a:r>
            <a:r>
              <a:rPr lang="en-US" altLang="en-US" dirty="0" err="1"/>
              <a:t>sederhana</a:t>
            </a:r>
            <a:r>
              <a:rPr lang="en-US" altLang="en-US" dirty="0"/>
              <a:t> pada masa raja Julius Caesar</a:t>
            </a:r>
            <a:endParaRPr lang="id-ID" altLang="en-US" dirty="0"/>
          </a:p>
          <a:p>
            <a:pPr eaLnBrk="1" hangingPunct="1"/>
            <a:r>
              <a:rPr lang="en-US" altLang="en-US" dirty="0" err="1"/>
              <a:t>Tiap</a:t>
            </a:r>
            <a:r>
              <a:rPr lang="en-US" altLang="en-US" dirty="0"/>
              <a:t> </a:t>
            </a:r>
            <a:r>
              <a:rPr lang="en-US" altLang="en-US" dirty="0" err="1"/>
              <a:t>huruf</a:t>
            </a:r>
            <a:r>
              <a:rPr lang="en-US" altLang="en-US" dirty="0"/>
              <a:t> </a:t>
            </a:r>
            <a:r>
              <a:rPr lang="en-US" altLang="en-US" dirty="0" err="1"/>
              <a:t>alfabet</a:t>
            </a:r>
            <a:r>
              <a:rPr lang="en-US" altLang="en-US" dirty="0"/>
              <a:t> </a:t>
            </a:r>
            <a:r>
              <a:rPr lang="en-US" altLang="en-US" dirty="0" err="1"/>
              <a:t>digeser</a:t>
            </a:r>
            <a:r>
              <a:rPr lang="en-US" altLang="en-US" dirty="0"/>
              <a:t> 3 </a:t>
            </a:r>
            <a:r>
              <a:rPr lang="en-US" altLang="en-US" dirty="0" err="1"/>
              <a:t>huruf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kanan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i="1" dirty="0"/>
              <a:t>wrapping</a:t>
            </a:r>
            <a:endParaRPr lang="en-US" altLang="en-US" sz="2400" i="1" dirty="0"/>
          </a:p>
          <a:p>
            <a:pPr algn="just" eaLnBrk="1" hangingPunct="1">
              <a:buFontTx/>
              <a:buNone/>
            </a:pPr>
            <a:endParaRPr lang="en-US" altLang="en-US" sz="1700" i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Tx/>
              <a:buNone/>
            </a:pPr>
            <a:endParaRPr lang="en-US" altLang="en-US" sz="1700" dirty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endParaRPr lang="en-US" altLang="en-US" sz="1700" dirty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endParaRPr lang="en-US" altLang="en-US" sz="1700" dirty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Courier New" panose="02070309020205020404" pitchFamily="49" charset="0"/>
              </a:rPr>
              <a:t>Plainteks</a:t>
            </a:r>
            <a:r>
              <a:rPr lang="en-US" altLang="en-US" sz="2000" dirty="0">
                <a:solidFill>
                  <a:srgbClr val="000000"/>
                </a:solidFill>
                <a:cs typeface="Courier New" panose="02070309020205020404" pitchFamily="49" charset="0"/>
              </a:rPr>
              <a:t>:    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AWASI ASTERIX DAN TEMANNYA OBELIX</a:t>
            </a:r>
          </a:p>
          <a:p>
            <a:pPr algn="just" eaLnBrk="1" hangingPunct="1"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  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:     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DZDVL DVWHULA GDQ WHPDQQBA REHOLA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altLang="en-US" sz="20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pic>
        <p:nvPicPr>
          <p:cNvPr id="93190" name="Picture 7">
            <a:extLst>
              <a:ext uri="{FF2B5EF4-FFF2-40B4-BE49-F238E27FC236}">
                <a16:creationId xmlns:a16="http://schemas.microsoft.com/office/drawing/2014/main" id="{2B954A74-EACF-4807-8246-DE1D088F3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16" y="2832652"/>
            <a:ext cx="3657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8">
            <a:extLst>
              <a:ext uri="{FF2B5EF4-FFF2-40B4-BE49-F238E27FC236}">
                <a16:creationId xmlns:a16="http://schemas.microsoft.com/office/drawing/2014/main" id="{1121C38B-8DC7-4F63-88B5-3741C070D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226" y="365125"/>
            <a:ext cx="13716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3">
            <a:extLst>
              <a:ext uri="{FF2B5EF4-FFF2-40B4-BE49-F238E27FC236}">
                <a16:creationId xmlns:a16="http://schemas.microsoft.com/office/drawing/2014/main" id="{261E9681-59C1-4880-BB96-2BF848B46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94211" name="Slide Number Placeholder 4">
            <a:extLst>
              <a:ext uri="{FF2B5EF4-FFF2-40B4-BE49-F238E27FC236}">
                <a16:creationId xmlns:a16="http://schemas.microsoft.com/office/drawing/2014/main" id="{F8883B92-2B68-45D3-91C2-E6DA881D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5C8B56-CFC2-445B-93C6-F1825BEDFFA9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94212" name="Picture 2">
            <a:extLst>
              <a:ext uri="{FF2B5EF4-FFF2-40B4-BE49-F238E27FC236}">
                <a16:creationId xmlns:a16="http://schemas.microsoft.com/office/drawing/2014/main" id="{EE35BE9A-6BA4-40BC-8482-379A3DE22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143000"/>
            <a:ext cx="26193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3">
            <a:extLst>
              <a:ext uri="{FF2B5EF4-FFF2-40B4-BE49-F238E27FC236}">
                <a16:creationId xmlns:a16="http://schemas.microsoft.com/office/drawing/2014/main" id="{E0EDF837-AB4C-4342-B5C9-131ACE268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5638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4">
            <a:extLst>
              <a:ext uri="{FF2B5EF4-FFF2-40B4-BE49-F238E27FC236}">
                <a16:creationId xmlns:a16="http://schemas.microsoft.com/office/drawing/2014/main" id="{BB013BE7-1190-442D-9BCC-42A88E36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95235" name="Slide Number Placeholder 5">
            <a:extLst>
              <a:ext uri="{FF2B5EF4-FFF2-40B4-BE49-F238E27FC236}">
                <a16:creationId xmlns:a16="http://schemas.microsoft.com/office/drawing/2014/main" id="{5D547055-83FE-429C-A483-E0EB14FB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732156-3B8A-48DC-85B0-273D2DE5F9A5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8069" name="Rectangle 3">
            <a:extLst>
              <a:ext uri="{FF2B5EF4-FFF2-40B4-BE49-F238E27FC236}">
                <a16:creationId xmlns:a16="http://schemas.microsoft.com/office/drawing/2014/main" id="{D9B4AA13-04CF-4E73-A41A-2D4233041C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2458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Misalkan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setiap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huruf</a:t>
            </a:r>
            <a:r>
              <a:rPr lang="en-US" dirty="0">
                <a:cs typeface="Times New Roman" pitchFamily="18" charset="0"/>
              </a:rPr>
              <a:t> (</a:t>
            </a:r>
            <a:r>
              <a:rPr lang="en-US" dirty="0" err="1">
                <a:cs typeface="Times New Roman" pitchFamily="18" charset="0"/>
              </a:rPr>
              <a:t>huruf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besar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atau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huruf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kecil</a:t>
            </a:r>
            <a:r>
              <a:rPr lang="en-US" dirty="0">
                <a:cs typeface="Times New Roman" pitchFamily="18" charset="0"/>
              </a:rPr>
              <a:t>) </a:t>
            </a:r>
            <a:r>
              <a:rPr lang="en-US" dirty="0" err="1">
                <a:cs typeface="Times New Roman" pitchFamily="18" charset="0"/>
              </a:rPr>
              <a:t>dikodekan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dengan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angka</a:t>
            </a:r>
            <a:r>
              <a:rPr lang="en-US" dirty="0">
                <a:cs typeface="Times New Roman" pitchFamily="18" charset="0"/>
              </a:rPr>
              <a:t>:</a:t>
            </a:r>
          </a:p>
          <a:p>
            <a:pPr marL="457200" lvl="1" indent="0" eaLnBrk="1" hangingPunct="1">
              <a:buNone/>
              <a:defRPr/>
            </a:pPr>
            <a:endParaRPr lang="en-US" sz="2800" i="1" dirty="0">
              <a:cs typeface="Times New Roman" pitchFamily="18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GB" sz="2800" dirty="0">
                <a:cs typeface="Times New Roman" pitchFamily="18" charset="0"/>
              </a:rPr>
              <a:t>A = 0, </a:t>
            </a:r>
            <a:r>
              <a:rPr lang="en-GB" sz="2800" i="1" dirty="0">
                <a:cs typeface="Times New Roman" pitchFamily="18" charset="0"/>
              </a:rPr>
              <a:t>B</a:t>
            </a:r>
            <a:r>
              <a:rPr lang="en-GB" sz="2800" dirty="0">
                <a:cs typeface="Times New Roman" pitchFamily="18" charset="0"/>
              </a:rPr>
              <a:t> = 1, C = 2, D = 3, E = 4, F = 5, G = 6, H = 7, I = 8, J = 9, K = 10</a:t>
            </a:r>
          </a:p>
          <a:p>
            <a:pPr marL="457200" lvl="1" indent="0" eaLnBrk="1" hangingPunct="1">
              <a:buNone/>
              <a:defRPr/>
            </a:pPr>
            <a:r>
              <a:rPr lang="en-GB" sz="2800" dirty="0">
                <a:cs typeface="Times New Roman" pitchFamily="18" charset="0"/>
              </a:rPr>
              <a:t>L = 11, M = 12, N = 13, O = 14, P = 15, Q = 16, R = 17, S = 18, T = 19, U = 20</a:t>
            </a:r>
          </a:p>
          <a:p>
            <a:pPr marL="457200" lvl="1" indent="0" eaLnBrk="1" hangingPunct="1">
              <a:buNone/>
              <a:defRPr/>
            </a:pPr>
            <a:r>
              <a:rPr lang="en-GB" sz="2800" dirty="0">
                <a:cs typeface="Times New Roman" pitchFamily="18" charset="0"/>
              </a:rPr>
              <a:t>V = 21, W = 22, X = 23, Y = 24, Z = 25</a:t>
            </a:r>
          </a:p>
          <a:p>
            <a:pPr marL="457200" lvl="1" indent="0" eaLnBrk="1" hangingPunct="1">
              <a:buNone/>
              <a:defRPr/>
            </a:pPr>
            <a:endParaRPr lang="en-GB" sz="2800" dirty="0">
              <a:cs typeface="Times New Roman" pitchFamily="18" charset="0"/>
            </a:endParaRPr>
          </a:p>
          <a:p>
            <a:pPr marL="406400" lvl="1" indent="-406400">
              <a:defRPr/>
            </a:pPr>
            <a:r>
              <a:rPr lang="en-US" sz="2800" dirty="0" err="1">
                <a:cs typeface="Times New Roman" pitchFamily="18" charset="0"/>
              </a:rPr>
              <a:t>Misalkan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plainteks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dinyatakan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sebagai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p</a:t>
            </a:r>
            <a:r>
              <a:rPr lang="en-US" sz="2800" dirty="0">
                <a:cs typeface="Times New Roman" pitchFamily="18" charset="0"/>
              </a:rPr>
              <a:t> dan </a:t>
            </a:r>
            <a:r>
              <a:rPr lang="en-US" sz="2800" dirty="0" err="1">
                <a:cs typeface="Times New Roman" pitchFamily="18" charset="0"/>
              </a:rPr>
              <a:t>cipherteks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sebagai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maka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secara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matematis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enkripsi</a:t>
            </a:r>
            <a:r>
              <a:rPr lang="en-US" sz="2800" dirty="0">
                <a:cs typeface="Times New Roman" pitchFamily="18" charset="0"/>
              </a:rPr>
              <a:t> dan </a:t>
            </a:r>
            <a:r>
              <a:rPr lang="en-US" sz="2800" dirty="0" err="1">
                <a:cs typeface="Times New Roman" pitchFamily="18" charset="0"/>
              </a:rPr>
              <a:t>dekripsi</a:t>
            </a:r>
            <a:r>
              <a:rPr lang="en-US" sz="2800" dirty="0">
                <a:cs typeface="Times New Roman" pitchFamily="18" charset="0"/>
              </a:rPr>
              <a:t> pada Caesar </a:t>
            </a:r>
            <a:r>
              <a:rPr lang="en-US" sz="2800" i="1" dirty="0">
                <a:cs typeface="Times New Roman" pitchFamily="18" charset="0"/>
              </a:rPr>
              <a:t>cipher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dinyatakan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dengan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persamaan</a:t>
            </a:r>
            <a:r>
              <a:rPr lang="en-US" sz="2800" dirty="0">
                <a:cs typeface="Times New Roman" pitchFamily="18" charset="0"/>
              </a:rPr>
              <a:t> modulo </a:t>
            </a:r>
            <a:r>
              <a:rPr lang="en-US" sz="2800" dirty="0" err="1">
                <a:cs typeface="Times New Roman" pitchFamily="18" charset="0"/>
              </a:rPr>
              <a:t>berikut</a:t>
            </a:r>
            <a:r>
              <a:rPr lang="en-US" sz="2800" dirty="0">
                <a:cs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  <a:defRPr/>
            </a:pPr>
            <a:endParaRPr lang="en-US" i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Enkripsi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b="1" i="1" dirty="0">
                <a:solidFill>
                  <a:srgbClr val="000000"/>
                </a:solidFill>
                <a:cs typeface="Times New Roman" pitchFamily="18" charset="0"/>
              </a:rPr>
              <a:t>c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= </a:t>
            </a:r>
            <a:r>
              <a:rPr lang="en-US" b="1" i="1" dirty="0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b="1" i="1" dirty="0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) = (</a:t>
            </a:r>
            <a:r>
              <a:rPr lang="en-US" b="1" i="1" dirty="0">
                <a:solidFill>
                  <a:srgbClr val="000000"/>
                </a:solidFill>
                <a:cs typeface="Times New Roman" pitchFamily="18" charset="0"/>
              </a:rPr>
              <a:t>p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+ 3) mod 26</a:t>
            </a:r>
          </a:p>
          <a:p>
            <a:pPr algn="just" eaLnBrk="1" hangingPunct="1"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Dekripsi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GB" b="1" i="1" dirty="0">
                <a:cs typeface="Times New Roman" pitchFamily="18" charset="0"/>
              </a:rPr>
              <a:t>p</a:t>
            </a:r>
            <a:r>
              <a:rPr lang="en-GB" b="1" dirty="0">
                <a:cs typeface="Times New Roman" pitchFamily="18" charset="0"/>
              </a:rPr>
              <a:t> = </a:t>
            </a:r>
            <a:r>
              <a:rPr lang="en-GB" b="1" i="1" dirty="0">
                <a:cs typeface="Times New Roman" pitchFamily="18" charset="0"/>
              </a:rPr>
              <a:t>D</a:t>
            </a:r>
            <a:r>
              <a:rPr lang="en-GB" b="1" dirty="0">
                <a:cs typeface="Times New Roman" pitchFamily="18" charset="0"/>
              </a:rPr>
              <a:t>(</a:t>
            </a:r>
            <a:r>
              <a:rPr lang="en-GB" b="1" i="1" dirty="0">
                <a:cs typeface="Times New Roman" pitchFamily="18" charset="0"/>
              </a:rPr>
              <a:t>c</a:t>
            </a:r>
            <a:r>
              <a:rPr lang="en-GB" b="1" dirty="0">
                <a:cs typeface="Times New Roman" pitchFamily="18" charset="0"/>
              </a:rPr>
              <a:t>) = (</a:t>
            </a:r>
            <a:r>
              <a:rPr lang="en-GB" b="1" i="1" dirty="0">
                <a:cs typeface="Times New Roman" pitchFamily="18" charset="0"/>
              </a:rPr>
              <a:t>c </a:t>
            </a:r>
            <a:r>
              <a:rPr lang="en-GB" b="1" dirty="0">
                <a:cs typeface="Times New Roman" pitchFamily="18" charset="0"/>
              </a:rPr>
              <a:t>– 3) mod 26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4">
            <a:extLst>
              <a:ext uri="{FF2B5EF4-FFF2-40B4-BE49-F238E27FC236}">
                <a16:creationId xmlns:a16="http://schemas.microsoft.com/office/drawing/2014/main" id="{0910870E-4FF8-4060-8FCE-7E0963A5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96259" name="Slide Number Placeholder 5">
            <a:extLst>
              <a:ext uri="{FF2B5EF4-FFF2-40B4-BE49-F238E27FC236}">
                <a16:creationId xmlns:a16="http://schemas.microsoft.com/office/drawing/2014/main" id="{9ED379B9-6508-4ED1-A2F6-EB5EF332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3DDCF0-0CD5-44F9-A8FE-C3397B78D41E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6261" name="Rectangle 3">
            <a:extLst>
              <a:ext uri="{FF2B5EF4-FFF2-40B4-BE49-F238E27FC236}">
                <a16:creationId xmlns:a16="http://schemas.microsoft.com/office/drawing/2014/main" id="{0B9E304E-E208-4863-B3E9-F9FBDBEE3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423544"/>
            <a:ext cx="10515600" cy="6139816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  <a:cs typeface="Courier New" panose="02070309020205020404" pitchFamily="49" charset="0"/>
              </a:rPr>
              <a:t>Contoh</a:t>
            </a:r>
            <a:r>
              <a:rPr lang="en-US" altLang="en-US" dirty="0">
                <a:solidFill>
                  <a:srgbClr val="000000"/>
                </a:solidFill>
                <a:cs typeface="Courier New" panose="02070309020205020404" pitchFamily="49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cs typeface="Courier New" panose="02070309020205020404" pitchFamily="49" charset="0"/>
              </a:rPr>
              <a:t>Plainteks</a:t>
            </a:r>
            <a:r>
              <a:rPr lang="en-US" altLang="en-US" sz="2400" dirty="0">
                <a:solidFill>
                  <a:srgbClr val="000000"/>
                </a:solidFill>
                <a:cs typeface="Courier New" panose="02070309020205020404" pitchFamily="49" charset="0"/>
              </a:rPr>
              <a:t>:   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AWASI ASTERIX DAN TEMANNYA OBELIX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 </a:t>
            </a:r>
            <a:r>
              <a:rPr lang="en-GB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DZDVL DVWHULA GDQ WHPDQQBD REHOLA</a:t>
            </a:r>
            <a:r>
              <a:rPr lang="en-GB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altLang="en-US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endParaRPr lang="en-US" altLang="en-US" sz="2400" i="1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400" b="1" i="1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b="1" i="1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 = ‘A’ = 0	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cs typeface="Times New Roman" panose="02020603050405020304" pitchFamily="18" charset="0"/>
              </a:rPr>
              <a:t>(0) = (0 + 3) mod 26 = 3 mod 36 = 3 = ‘D’</a:t>
            </a:r>
            <a:endParaRPr lang="en-US" altLang="en-US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= ‘W’ = 22	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cs typeface="Times New Roman" panose="02020603050405020304" pitchFamily="18" charset="0"/>
              </a:rPr>
              <a:t>(22) = (22 + 3) mod 26 = 25 mod 26 = 25 = ‘Z’</a:t>
            </a:r>
            <a:endParaRPr lang="en-US" altLang="en-US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cs typeface="Times New Roman" panose="02020603050405020304" pitchFamily="18" charset="0"/>
              </a:rPr>
              <a:t> = ‘A’ = 0	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cs typeface="Times New Roman" panose="02020603050405020304" pitchFamily="18" charset="0"/>
              </a:rPr>
              <a:t>(0) = (0 + 3) mod 26 = 3 mod 26 = 3 = ‘D’</a:t>
            </a:r>
            <a:endParaRPr lang="en-US" altLang="en-US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cs typeface="Times New Roman" panose="02020603050405020304" pitchFamily="18" charset="0"/>
              </a:rPr>
              <a:t> = ‘S’ = 18	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cs typeface="Times New Roman" panose="02020603050405020304" pitchFamily="18" charset="0"/>
              </a:rPr>
              <a:t>(18) = (18 + 3) mod 26 = 21 mod 26 = 21 = ‘V’</a:t>
            </a:r>
            <a:endParaRPr lang="en-US" altLang="en-US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dst</a:t>
            </a:r>
            <a:r>
              <a:rPr lang="en-US" altLang="en-US" sz="2400" dirty="0">
                <a:cs typeface="Times New Roman" panose="02020603050405020304" pitchFamily="18" charset="0"/>
              </a:rPr>
              <a:t>…</a:t>
            </a:r>
          </a:p>
          <a:p>
            <a:pPr algn="just">
              <a:buNone/>
            </a:pPr>
            <a:r>
              <a:rPr lang="en-US" altLang="en-US" sz="2400" b="1" i="1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b="1" i="1" dirty="0">
                <a:cs typeface="Times New Roman" panose="02020603050405020304" pitchFamily="18" charset="0"/>
              </a:rPr>
              <a:t>:</a:t>
            </a:r>
          </a:p>
          <a:p>
            <a:pPr algn="just"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 = ‘D’ = 3	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(3) = (3 – 3) mod 26 = 0 mod 26 = 0 = ‘A’</a:t>
            </a:r>
            <a:endParaRPr lang="en-US" altLang="en-US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= ‘Z’ = 25	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(25) = (25 – 3) mod 22 = 22 mod 26 = 22 = ‘W’</a:t>
            </a:r>
            <a:endParaRPr lang="en-US" altLang="en-US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cs typeface="Times New Roman" panose="02020603050405020304" pitchFamily="18" charset="0"/>
              </a:rPr>
              <a:t> = ‘D’ = 3	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(3) = (3 – 3) mod 26 = 0 mod 26 = 0 = ‘D’</a:t>
            </a:r>
            <a:endParaRPr lang="en-US" altLang="en-US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cs typeface="Times New Roman" panose="02020603050405020304" pitchFamily="18" charset="0"/>
              </a:rPr>
              <a:t> = ‘V’ = 21	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(21) = (21 – 3) mod 26 = 18 mod 26 = 18 = ‘S’</a:t>
            </a:r>
          </a:p>
          <a:p>
            <a:pPr algn="just"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dst</a:t>
            </a:r>
            <a:r>
              <a:rPr lang="en-US" altLang="en-US" sz="2400" dirty="0">
                <a:cs typeface="Times New Roman" panose="02020603050405020304" pitchFamily="18" charset="0"/>
              </a:rPr>
              <a:t>..</a:t>
            </a:r>
            <a:endParaRPr lang="en-GB" alt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4">
            <a:extLst>
              <a:ext uri="{FF2B5EF4-FFF2-40B4-BE49-F238E27FC236}">
                <a16:creationId xmlns:a16="http://schemas.microsoft.com/office/drawing/2014/main" id="{A0CCC991-AADD-4807-A4D3-EB6C640D3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97283" name="Slide Number Placeholder 5">
            <a:extLst>
              <a:ext uri="{FF2B5EF4-FFF2-40B4-BE49-F238E27FC236}">
                <a16:creationId xmlns:a16="http://schemas.microsoft.com/office/drawing/2014/main" id="{D42B2455-336C-4888-9FF9-A740D9D9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4C96B7-1F82-4518-AA6E-CC8FB3E41F7A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6C382D43-784A-4B98-A4F4-9AF452FE6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7600" y="1253331"/>
            <a:ext cx="10515600" cy="43513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Jika </a:t>
            </a:r>
            <a:r>
              <a:rPr lang="en-US" altLang="en-US" dirty="0" err="1"/>
              <a:t>pergeseran</a:t>
            </a:r>
            <a:r>
              <a:rPr lang="en-US" altLang="en-US" dirty="0"/>
              <a:t> </a:t>
            </a:r>
            <a:r>
              <a:rPr lang="en-US" altLang="en-US" dirty="0" err="1"/>
              <a:t>huruf</a:t>
            </a:r>
            <a:r>
              <a:rPr lang="en-US" altLang="en-US" dirty="0"/>
              <a:t> </a:t>
            </a:r>
            <a:r>
              <a:rPr lang="en-US" altLang="en-US" dirty="0" err="1"/>
              <a:t>sejauh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) = (</a:t>
            </a:r>
            <a:r>
              <a:rPr lang="en-US" altLang="en-US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p 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) mod 26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GB" altLang="en-US" b="1" i="1" dirty="0">
                <a:cs typeface="Times New Roman" panose="02020603050405020304" pitchFamily="18" charset="0"/>
              </a:rPr>
              <a:t>p</a:t>
            </a:r>
            <a:r>
              <a:rPr lang="en-GB" altLang="en-US" b="1" dirty="0">
                <a:cs typeface="Times New Roman" panose="02020603050405020304" pitchFamily="18" charset="0"/>
              </a:rPr>
              <a:t> = </a:t>
            </a:r>
            <a:r>
              <a:rPr lang="en-GB" altLang="en-US" b="1" i="1" dirty="0">
                <a:cs typeface="Times New Roman" panose="02020603050405020304" pitchFamily="18" charset="0"/>
              </a:rPr>
              <a:t>D</a:t>
            </a:r>
            <a:r>
              <a:rPr lang="en-GB" altLang="en-US" b="1" dirty="0">
                <a:cs typeface="Times New Roman" panose="02020603050405020304" pitchFamily="18" charset="0"/>
              </a:rPr>
              <a:t>(</a:t>
            </a:r>
            <a:r>
              <a:rPr lang="en-GB" altLang="en-US" b="1" i="1" dirty="0">
                <a:cs typeface="Times New Roman" panose="02020603050405020304" pitchFamily="18" charset="0"/>
              </a:rPr>
              <a:t>c</a:t>
            </a:r>
            <a:r>
              <a:rPr lang="en-GB" altLang="en-US" b="1" dirty="0">
                <a:cs typeface="Times New Roman" panose="02020603050405020304" pitchFamily="18" charset="0"/>
              </a:rPr>
              <a:t>) = (</a:t>
            </a:r>
            <a:r>
              <a:rPr lang="en-GB" altLang="en-US" b="1" i="1" dirty="0">
                <a:cs typeface="Times New Roman" panose="02020603050405020304" pitchFamily="18" charset="0"/>
              </a:rPr>
              <a:t>c </a:t>
            </a:r>
            <a:r>
              <a:rPr lang="en-GB" altLang="en-US" b="1" dirty="0">
                <a:cs typeface="Times New Roman" panose="02020603050405020304" pitchFamily="18" charset="0"/>
              </a:rPr>
              <a:t>– </a:t>
            </a:r>
            <a:r>
              <a:rPr lang="en-US" altLang="en-US" b="1" i="1" dirty="0">
                <a:cs typeface="Times New Roman" panose="02020603050405020304" pitchFamily="18" charset="0"/>
              </a:rPr>
              <a:t>k</a:t>
            </a:r>
            <a:r>
              <a:rPr lang="en-GB" altLang="en-US" b="1" dirty="0">
                <a:cs typeface="Times New Roman" panose="02020603050405020304" pitchFamily="18" charset="0"/>
              </a:rPr>
              <a:t>) mod 26</a:t>
            </a:r>
            <a:endParaRPr lang="en-US" altLang="en-US" b="1" dirty="0"/>
          </a:p>
          <a:p>
            <a:pPr eaLnBrk="1" hangingPunct="1">
              <a:buFontTx/>
              <a:buNone/>
            </a:pPr>
            <a:r>
              <a:rPr lang="en-US" altLang="en-US" dirty="0"/>
              <a:t>			</a:t>
            </a:r>
            <a:r>
              <a:rPr lang="en-US" altLang="en-US" i="1" dirty="0"/>
              <a:t>k</a:t>
            </a:r>
            <a:r>
              <a:rPr lang="en-US" altLang="en-US" dirty="0"/>
              <a:t> =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GB" altLang="en-US" dirty="0"/>
              <a:t>    Pada </a:t>
            </a:r>
            <a:r>
              <a:rPr lang="en-GB" altLang="en-US" i="1" dirty="0"/>
              <a:t>Caesar Cipher</a:t>
            </a:r>
            <a:r>
              <a:rPr lang="en-GB" altLang="en-US" dirty="0"/>
              <a:t>, </a:t>
            </a:r>
            <a:r>
              <a:rPr lang="en-GB" altLang="en-US" i="1" dirty="0"/>
              <a:t>k</a:t>
            </a:r>
            <a:r>
              <a:rPr lang="en-GB" altLang="en-US" dirty="0"/>
              <a:t> = 3</a:t>
            </a:r>
          </a:p>
          <a:p>
            <a:pPr eaLnBrk="1" hangingPunct="1">
              <a:buFontTx/>
              <a:buChar char="•"/>
            </a:pPr>
            <a:endParaRPr lang="en-GB" altLang="en-US" dirty="0"/>
          </a:p>
          <a:p>
            <a:pPr eaLnBrk="1" hangingPunct="1">
              <a:buFontTx/>
              <a:buChar char="•"/>
            </a:pPr>
            <a:r>
              <a:rPr lang="en-GB" altLang="en-US" dirty="0" err="1"/>
              <a:t>Untuk</a:t>
            </a:r>
            <a:r>
              <a:rPr lang="en-GB" altLang="en-US" dirty="0"/>
              <a:t> </a:t>
            </a:r>
            <a:r>
              <a:rPr lang="en-GB" altLang="en-US" dirty="0" err="1"/>
              <a:t>alfabet</a:t>
            </a:r>
            <a:r>
              <a:rPr lang="en-GB" altLang="en-US" dirty="0"/>
              <a:t> ASCII 256 </a:t>
            </a:r>
            <a:r>
              <a:rPr lang="en-GB" altLang="en-US" dirty="0" err="1"/>
              <a:t>karakter</a:t>
            </a:r>
            <a:r>
              <a:rPr lang="en-GB" altLang="en-US" dirty="0"/>
              <a:t>,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) = (</a:t>
            </a:r>
            <a:r>
              <a:rPr lang="en-US" altLang="en-US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p 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) mod 256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GB" altLang="en-US" b="1" i="1" dirty="0">
                <a:cs typeface="Times New Roman" panose="02020603050405020304" pitchFamily="18" charset="0"/>
              </a:rPr>
              <a:t>p</a:t>
            </a:r>
            <a:r>
              <a:rPr lang="en-GB" altLang="en-US" b="1" dirty="0">
                <a:cs typeface="Times New Roman" panose="02020603050405020304" pitchFamily="18" charset="0"/>
              </a:rPr>
              <a:t> = </a:t>
            </a:r>
            <a:r>
              <a:rPr lang="en-GB" altLang="en-US" b="1" i="1" dirty="0">
                <a:cs typeface="Times New Roman" panose="02020603050405020304" pitchFamily="18" charset="0"/>
              </a:rPr>
              <a:t>D</a:t>
            </a:r>
            <a:r>
              <a:rPr lang="en-GB" altLang="en-US" b="1" dirty="0">
                <a:cs typeface="Times New Roman" panose="02020603050405020304" pitchFamily="18" charset="0"/>
              </a:rPr>
              <a:t>(</a:t>
            </a:r>
            <a:r>
              <a:rPr lang="en-GB" altLang="en-US" b="1" i="1" dirty="0">
                <a:cs typeface="Times New Roman" panose="02020603050405020304" pitchFamily="18" charset="0"/>
              </a:rPr>
              <a:t>c</a:t>
            </a:r>
            <a:r>
              <a:rPr lang="en-GB" altLang="en-US" b="1" dirty="0">
                <a:cs typeface="Times New Roman" panose="02020603050405020304" pitchFamily="18" charset="0"/>
              </a:rPr>
              <a:t>) = (</a:t>
            </a:r>
            <a:r>
              <a:rPr lang="en-GB" altLang="en-US" b="1" i="1" dirty="0">
                <a:cs typeface="Times New Roman" panose="02020603050405020304" pitchFamily="18" charset="0"/>
              </a:rPr>
              <a:t>c </a:t>
            </a:r>
            <a:r>
              <a:rPr lang="en-GB" altLang="en-US" b="1" dirty="0">
                <a:cs typeface="Times New Roman" panose="02020603050405020304" pitchFamily="18" charset="0"/>
              </a:rPr>
              <a:t>– </a:t>
            </a:r>
            <a:r>
              <a:rPr lang="en-US" altLang="en-US" b="1" i="1" dirty="0">
                <a:cs typeface="Times New Roman" panose="02020603050405020304" pitchFamily="18" charset="0"/>
              </a:rPr>
              <a:t>k</a:t>
            </a:r>
            <a:r>
              <a:rPr lang="en-GB" altLang="en-US" b="1" dirty="0">
                <a:cs typeface="Times New Roman" panose="02020603050405020304" pitchFamily="18" charset="0"/>
              </a:rPr>
              <a:t>) mod 256</a:t>
            </a:r>
            <a:endParaRPr lang="en-US" altLang="en-US" b="1" dirty="0"/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0BF0D251-20F9-4967-A98D-448B2D0E7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Latihan</a:t>
            </a:r>
            <a:r>
              <a:rPr lang="en-US" altLang="en-US" dirty="0"/>
              <a:t> 3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AFC64F3-B0CD-42BC-89FB-DA36DEF59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Salah </a:t>
            </a:r>
            <a:r>
              <a:rPr lang="en-US" altLang="en-US" dirty="0" err="1"/>
              <a:t>satu</a:t>
            </a:r>
            <a:r>
              <a:rPr lang="en-US" altLang="en-US" dirty="0"/>
              <a:t> program </a:t>
            </a:r>
            <a:r>
              <a:rPr lang="en-US" altLang="en-US" dirty="0" err="1"/>
              <a:t>enkripsi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dirty="0" err="1"/>
              <a:t>operasi</a:t>
            </a:r>
            <a:r>
              <a:rPr lang="en-US" altLang="en-US" dirty="0"/>
              <a:t> </a:t>
            </a:r>
            <a:r>
              <a:rPr lang="en-US" altLang="en-US" i="1" dirty="0"/>
              <a:t>Linux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b="1" dirty="0"/>
              <a:t>ROT13</a:t>
            </a:r>
            <a:r>
              <a:rPr lang="en-US" altLang="en-US" dirty="0"/>
              <a:t>. </a:t>
            </a:r>
            <a:r>
              <a:rPr lang="en-US" altLang="en-US" dirty="0" err="1"/>
              <a:t>Enkripsi</a:t>
            </a:r>
            <a:r>
              <a:rPr lang="en-US" altLang="en-US" dirty="0"/>
              <a:t>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mengganti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huruf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huruf</a:t>
            </a:r>
            <a:r>
              <a:rPr lang="en-US" altLang="en-US" dirty="0"/>
              <a:t> ke-13 </a:t>
            </a:r>
            <a:r>
              <a:rPr lang="en-US" altLang="en-US" dirty="0" err="1"/>
              <a:t>berikutnya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susunan</a:t>
            </a:r>
            <a:r>
              <a:rPr lang="en-US" altLang="en-US" dirty="0"/>
              <a:t> </a:t>
            </a:r>
            <a:r>
              <a:rPr lang="en-US" altLang="en-US" dirty="0" err="1"/>
              <a:t>alfabet</a:t>
            </a:r>
            <a:r>
              <a:rPr lang="en-US" altLang="en-US" dirty="0"/>
              <a:t>. </a:t>
            </a:r>
          </a:p>
          <a:p>
            <a:pPr marL="741363" indent="-741363" eaLnBrk="1" hangingPunct="1">
              <a:buFontTx/>
              <a:buNone/>
            </a:pPr>
            <a:r>
              <a:rPr lang="en-US" altLang="en-US" dirty="0"/>
              <a:t>   (a) </a:t>
            </a:r>
            <a:r>
              <a:rPr lang="en-US" altLang="en-US" dirty="0" err="1"/>
              <a:t>Nyatakan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enkripsi</a:t>
            </a:r>
            <a:r>
              <a:rPr lang="en-US" altLang="en-US" dirty="0"/>
              <a:t> dan </a:t>
            </a:r>
            <a:r>
              <a:rPr lang="en-US" altLang="en-US" dirty="0" err="1"/>
              <a:t>dekripsi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ROT13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persamaan</a:t>
            </a:r>
            <a:r>
              <a:rPr lang="en-US" altLang="en-US" dirty="0"/>
              <a:t> </a:t>
            </a:r>
            <a:r>
              <a:rPr lang="en-US" altLang="en-US" dirty="0" err="1"/>
              <a:t>aritmetika</a:t>
            </a:r>
            <a:r>
              <a:rPr lang="en-US" altLang="en-US" dirty="0"/>
              <a:t> modulo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 </a:t>
            </a:r>
            <a:r>
              <a:rPr lang="en-US" altLang="en-US" dirty="0"/>
              <a:t>dan </a:t>
            </a:r>
            <a:r>
              <a:rPr lang="en-US" altLang="en-US" i="1" dirty="0"/>
              <a:t>c</a:t>
            </a:r>
            <a:r>
              <a:rPr lang="en-US" altLang="en-US" dirty="0"/>
              <a:t>. </a:t>
            </a:r>
          </a:p>
          <a:p>
            <a:pPr marL="690563" indent="-690563" eaLnBrk="1" hangingPunct="1">
              <a:buFontTx/>
              <a:buNone/>
            </a:pPr>
            <a:r>
              <a:rPr lang="en-US" altLang="en-US" dirty="0"/>
              <a:t>   (b)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enkripsi</a:t>
            </a:r>
            <a:r>
              <a:rPr lang="en-US" altLang="en-US" dirty="0"/>
              <a:t>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kali </a:t>
            </a:r>
            <a:r>
              <a:rPr lang="en-US" altLang="en-US" dirty="0" err="1"/>
              <a:t>berturut-turut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</a:t>
            </a:r>
            <a:r>
              <a:rPr lang="en-US" altLang="en-US" dirty="0" err="1"/>
              <a:t>plainteks</a:t>
            </a:r>
            <a:r>
              <a:rPr lang="en-US" altLang="en-US" dirty="0"/>
              <a:t>, </a:t>
            </a:r>
            <a:r>
              <a:rPr lang="en-US" altLang="en-US" dirty="0" err="1"/>
              <a:t>apa</a:t>
            </a:r>
            <a:r>
              <a:rPr lang="en-US" altLang="en-US" dirty="0"/>
              <a:t> yang </a:t>
            </a:r>
            <a:r>
              <a:rPr lang="en-US" altLang="en-US" dirty="0" err="1"/>
              <a:t>terjadi</a:t>
            </a:r>
            <a:r>
              <a:rPr lang="en-US" altLang="en-US" dirty="0"/>
              <a:t>?	</a:t>
            </a:r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id="{A0903740-9A33-4F72-A50C-D6515A96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A8A4E3-784D-4827-A16D-FC6F603EDD0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5717" name="Footer Placeholder 4">
            <a:extLst>
              <a:ext uri="{FF2B5EF4-FFF2-40B4-BE49-F238E27FC236}">
                <a16:creationId xmlns:a16="http://schemas.microsoft.com/office/drawing/2014/main" id="{49F8606D-7A07-4D38-A6E5-FCEED06A1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</p:spTree>
    <p:extLst>
      <p:ext uri="{BB962C8B-B14F-4D97-AF65-F5344CB8AC3E}">
        <p14:creationId xmlns:p14="http://schemas.microsoft.com/office/powerpoint/2010/main" val="404328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58AFB-6C8B-4680-9A14-711A6A81B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3120"/>
            <a:ext cx="10515600" cy="534384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C854F0-4AC1-42F7-BD48-52D181DA1428}"/>
              </a:ext>
            </a:extLst>
          </p:cNvPr>
          <p:cNvSpPr/>
          <p:nvPr/>
        </p:nvSpPr>
        <p:spPr>
          <a:xfrm>
            <a:off x="1925320" y="4048695"/>
            <a:ext cx="8727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>
                <a:cs typeface="Times New Roman" panose="02020603050405020304" pitchFamily="18" charset="0"/>
              </a:rPr>
              <a:t>1	 :  </a:t>
            </a:r>
            <a:r>
              <a:rPr lang="en-US" altLang="en-US" sz="2800" dirty="0" err="1">
                <a:cs typeface="Times New Roman" panose="02020603050405020304" pitchFamily="18" charset="0"/>
              </a:rPr>
              <a:t>kode</a:t>
            </a:r>
            <a:r>
              <a:rPr lang="en-US" altLang="en-US" sz="2800" dirty="0">
                <a:cs typeface="Times New Roman" panose="02020603050405020304" pitchFamily="18" charset="0"/>
              </a:rPr>
              <a:t> negara-negara </a:t>
            </a:r>
            <a:r>
              <a:rPr lang="en-US" altLang="en-US" sz="2800" dirty="0" err="1">
                <a:cs typeface="Times New Roman" panose="02020603050405020304" pitchFamily="18" charset="0"/>
              </a:rPr>
              <a:t>berbahasa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Inggris</a:t>
            </a:r>
            <a:r>
              <a:rPr lang="en-US" altLang="en-US" sz="2800" dirty="0"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cs typeface="Times New Roman" panose="02020603050405020304" pitchFamily="18" charset="0"/>
              </a:rPr>
              <a:t>selain</a:t>
            </a:r>
            <a:r>
              <a:rPr lang="en-US" altLang="en-US" sz="2800" dirty="0">
                <a:cs typeface="Times New Roman" panose="02020603050405020304" pitchFamily="18" charset="0"/>
              </a:rPr>
              <a:t> AS)</a:t>
            </a:r>
          </a:p>
          <a:p>
            <a:pPr algn="just"/>
            <a:r>
              <a:rPr lang="en-US" altLang="en-US" sz="2800" dirty="0">
                <a:cs typeface="Times New Roman" panose="02020603050405020304" pitchFamily="18" charset="0"/>
              </a:rPr>
              <a:t>4028   :  </a:t>
            </a:r>
            <a:r>
              <a:rPr lang="en-US" altLang="en-US" sz="2800" dirty="0" err="1">
                <a:cs typeface="Times New Roman" panose="02020603050405020304" pitchFamily="18" charset="0"/>
              </a:rPr>
              <a:t>kode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penerbit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cs typeface="Times New Roman" panose="02020603050405020304" pitchFamily="18" charset="0"/>
              </a:rPr>
              <a:t>9462	 : </a:t>
            </a:r>
            <a:r>
              <a:rPr lang="en-US" altLang="en-US" sz="2800" dirty="0" err="1">
                <a:cs typeface="Times New Roman" panose="02020603050405020304" pitchFamily="18" charset="0"/>
              </a:rPr>
              <a:t>kode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unik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buku</a:t>
            </a:r>
            <a:r>
              <a:rPr lang="en-US" altLang="en-US" sz="2800" dirty="0"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cs typeface="Times New Roman" panose="02020603050405020304" pitchFamily="18" charset="0"/>
              </a:rPr>
              <a:t>diterbitkan</a:t>
            </a:r>
            <a:r>
              <a:rPr lang="en-US" altLang="en-US" sz="2800" dirty="0">
                <a:cs typeface="Times New Roman" panose="02020603050405020304" pitchFamily="18" charset="0"/>
              </a:rPr>
              <a:t> oleh </a:t>
            </a:r>
            <a:r>
              <a:rPr lang="en-US" altLang="en-US" sz="2800" dirty="0" err="1">
                <a:cs typeface="Times New Roman" panose="02020603050405020304" pitchFamily="18" charset="0"/>
              </a:rPr>
              <a:t>penerbit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cs typeface="Times New Roman" panose="02020603050405020304" pitchFamily="18" charset="0"/>
              </a:rPr>
              <a:t>7 	 : </a:t>
            </a:r>
            <a:r>
              <a:rPr lang="en-US" altLang="en-US" sz="2800" dirty="0" err="1">
                <a:cs typeface="Times New Roman" panose="02020603050405020304" pitchFamily="18" charset="0"/>
              </a:rPr>
              <a:t>karakter</a:t>
            </a:r>
            <a:r>
              <a:rPr lang="en-US" altLang="en-US" sz="2800" dirty="0">
                <a:cs typeface="Times New Roman" panose="02020603050405020304" pitchFamily="18" charset="0"/>
              </a:rPr>
              <a:t> uji. </a:t>
            </a:r>
          </a:p>
          <a:p>
            <a:pPr algn="just"/>
            <a:r>
              <a:rPr lang="en-US" altLang="en-US" sz="2800" dirty="0"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3" name="Picture 12" descr="Text, letter&#10;&#10;Description automatically generated">
            <a:extLst>
              <a:ext uri="{FF2B5EF4-FFF2-40B4-BE49-F238E27FC236}">
                <a16:creationId xmlns:a16="http://schemas.microsoft.com/office/drawing/2014/main" id="{F3E505BA-BEF3-4AAA-9C7D-37C3B52BE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86" y="1402080"/>
            <a:ext cx="3500207" cy="234696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3AB05B-CF7D-BC63-B6DA-97B1C811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2D22A-186C-7156-6873-189B974B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10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2FC3EF27-94E3-4197-825B-7C3F80C83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513" y="457201"/>
            <a:ext cx="10257183" cy="5668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u="sng" dirty="0" err="1"/>
              <a:t>Jawaban</a:t>
            </a:r>
            <a:r>
              <a:rPr lang="en-US" dirty="0"/>
              <a:t>: 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 </a:t>
            </a:r>
            <a:r>
              <a:rPr lang="it-IT" i="1" dirty="0"/>
              <a:t>a)   c</a:t>
            </a:r>
            <a:r>
              <a:rPr lang="it-IT" dirty="0"/>
              <a:t> = </a:t>
            </a:r>
            <a:r>
              <a:rPr lang="it-IT" i="1" dirty="0"/>
              <a:t>E</a:t>
            </a:r>
            <a:r>
              <a:rPr lang="it-IT" dirty="0"/>
              <a:t>(</a:t>
            </a:r>
            <a:r>
              <a:rPr lang="it-IT" i="1" dirty="0"/>
              <a:t>p</a:t>
            </a:r>
            <a:r>
              <a:rPr lang="it-IT" dirty="0"/>
              <a:t>) = (</a:t>
            </a:r>
            <a:r>
              <a:rPr lang="it-IT" i="1" dirty="0"/>
              <a:t>p </a:t>
            </a:r>
            <a:r>
              <a:rPr lang="it-IT" dirty="0"/>
              <a:t>+ 13) mod 26</a:t>
            </a:r>
            <a:endParaRPr lang="en-US" dirty="0"/>
          </a:p>
          <a:p>
            <a:pPr marL="514350" indent="-514350">
              <a:buNone/>
              <a:defRPr/>
            </a:pPr>
            <a:r>
              <a:rPr lang="it-IT" i="1" dirty="0"/>
              <a:t>       p </a:t>
            </a:r>
            <a:r>
              <a:rPr lang="it-IT" dirty="0"/>
              <a:t>= </a:t>
            </a:r>
            <a:r>
              <a:rPr lang="it-IT" i="1" dirty="0"/>
              <a:t>D</a:t>
            </a:r>
            <a:r>
              <a:rPr lang="it-IT" dirty="0"/>
              <a:t>(</a:t>
            </a:r>
            <a:r>
              <a:rPr lang="it-IT" i="1" dirty="0"/>
              <a:t>c</a:t>
            </a:r>
            <a:r>
              <a:rPr lang="it-IT" dirty="0"/>
              <a:t>) = (</a:t>
            </a:r>
            <a:r>
              <a:rPr lang="it-IT" i="1" dirty="0"/>
              <a:t>c</a:t>
            </a:r>
            <a:r>
              <a:rPr lang="it-IT" dirty="0"/>
              <a:t> – 13) mod 26</a:t>
            </a:r>
            <a:endParaRPr lang="en-US" dirty="0"/>
          </a:p>
          <a:p>
            <a:pPr lvl="1" eaLnBrk="1" hangingPunct="1">
              <a:buFontTx/>
              <a:buNone/>
              <a:defRPr/>
            </a:pPr>
            <a:endParaRPr lang="it-IT" dirty="0"/>
          </a:p>
          <a:p>
            <a:pPr lvl="1" indent="-742950">
              <a:buNone/>
              <a:defRPr/>
            </a:pPr>
            <a:r>
              <a:rPr lang="it-IT" i="1" dirty="0"/>
              <a:t>b</a:t>
            </a:r>
            <a:r>
              <a:rPr lang="it-IT" dirty="0"/>
              <a:t>)	Jika </a:t>
            </a:r>
            <a:r>
              <a:rPr lang="it-IT" sz="2800" dirty="0"/>
              <a:t>dilakukan 2 kali enkripsi terhadap </a:t>
            </a:r>
            <a:r>
              <a:rPr lang="it-IT" sz="2800" i="1" dirty="0"/>
              <a:t>plaintext</a:t>
            </a:r>
            <a:r>
              <a:rPr lang="it-IT" sz="2800" dirty="0"/>
              <a:t>, maka hasilnya sama dengan </a:t>
            </a:r>
            <a:r>
              <a:rPr lang="it-IT" sz="2800" i="1" dirty="0"/>
              <a:t>plaintext</a:t>
            </a:r>
            <a:r>
              <a:rPr lang="it-IT" sz="2800" dirty="0"/>
              <a:t> awal.</a:t>
            </a:r>
            <a:endParaRPr lang="en-US" sz="2800" dirty="0"/>
          </a:p>
          <a:p>
            <a:pPr eaLnBrk="1" hangingPunct="1">
              <a:buFontTx/>
              <a:buNone/>
              <a:defRPr/>
            </a:pPr>
            <a:r>
              <a:rPr lang="it-IT" dirty="0"/>
              <a:t> </a:t>
            </a:r>
            <a:endParaRPr lang="en-US" dirty="0"/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116739" name="Slide Number Placeholder 2">
            <a:extLst>
              <a:ext uri="{FF2B5EF4-FFF2-40B4-BE49-F238E27FC236}">
                <a16:creationId xmlns:a16="http://schemas.microsoft.com/office/drawing/2014/main" id="{272CB0DB-1E41-47EC-90C8-B452A4B3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2192C7-6B0B-4E7C-81C7-40166ECBCAC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6740" name="Footer Placeholder 3">
            <a:extLst>
              <a:ext uri="{FF2B5EF4-FFF2-40B4-BE49-F238E27FC236}">
                <a16:creationId xmlns:a16="http://schemas.microsoft.com/office/drawing/2014/main" id="{F3F23244-9FEF-4D71-A59B-86348CB7C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pic>
        <p:nvPicPr>
          <p:cNvPr id="5" name="Picture 4" descr="D:\Dataku\Kriptografi\Tahun 2006\ROT13.png">
            <a:extLst>
              <a:ext uri="{FF2B5EF4-FFF2-40B4-BE49-F238E27FC236}">
                <a16:creationId xmlns:a16="http://schemas.microsoft.com/office/drawing/2014/main" id="{0777C11B-28F3-4CE9-BEEE-6EF55E1F2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20" y="3260091"/>
            <a:ext cx="4563638" cy="286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492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F8F2-9518-1C4A-83CF-B5A4BFD6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6345-9380-5C73-4BDF-9BF2957BC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436"/>
            <a:ext cx="10515600" cy="5237019"/>
          </a:xfrm>
        </p:spPr>
        <p:txBody>
          <a:bodyPr>
            <a:normAutofit lnSpcReduction="10000"/>
          </a:bodyPr>
          <a:lstStyle/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Panitia SPARTA HMIF berencana untuk membuat sebuah rangkaian puzzle yang harus dipecahkan oleh calon anggota HMIF. Salah satu puzzle tersebut adalah diberikan adalah dekripsi sandi untuk masuk ke dalam </a:t>
            </a:r>
            <a:r>
              <a:rPr lang="id-ID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zoom meeting.</a:t>
            </a:r>
            <a:r>
              <a:rPr lang="id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Sandi dienkripsi menggunakan teknik caesar </a:t>
            </a:r>
            <a:r>
              <a:rPr lang="id-ID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cypher </a:t>
            </a:r>
            <a:r>
              <a:rPr lang="id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dengan mengganti karakter sandi ke-12 berikutnya . Karakter pada sandi dapat berisi  angka (0–9) atau huruf kapital (A–Z).  Angka dikodekan sesuai dengan nilai angka tersebut sedangkan huruf dikodekan sesuai urutan huruf pada alfabet ditambah 10 (A = 0+10, B=1+10, …. Z=25+10). Dari deskripsi diatas jawablah pertanyaan dibawah ini,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342900" algn="l"/>
              </a:tabLst>
            </a:pP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Nyatakan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fungsi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enkripsi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dekripsi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pada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permasalahan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diatas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sebagai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persamaan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aritmetika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modulo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p dan c.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342900" algn="l"/>
              </a:tabLst>
            </a:pPr>
            <a:endParaRPr lang="en-US" sz="2400" u="none" strike="noStrike" dirty="0"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342900" algn="l"/>
              </a:tabLst>
            </a:pP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Bantu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calon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peserta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HMIF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untuk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mendekripsi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sandi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“BFW3QX5G”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tanpa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tanda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petik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dua.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97B06-E4A9-6476-4A31-31A2B9B90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F55B1-A4BE-31F8-98B8-C88CB40E5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995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46BC5-409B-EE60-4723-74CCCA0AB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832764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Jawaban</a:t>
            </a:r>
            <a:r>
              <a:rPr lang="en-US" b="1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a)    c = E(p) = (p + 12) mod 36 </a:t>
            </a:r>
          </a:p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  p = D(c) = (c – 12) mod 36</a:t>
            </a:r>
          </a:p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a typeface="Times New Roman" panose="02020603050405020304" pitchFamily="18" charset="0"/>
            </a:endParaRPr>
          </a:p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a typeface="Times New Roman" panose="02020603050405020304" pitchFamily="18" charset="0"/>
              </a:rPr>
              <a:t>b) 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a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B </a:t>
            </a:r>
            <a:r>
              <a:rPr lang="en-US" sz="2400" dirty="0"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(11-12) mod 36 = 35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Z</a:t>
            </a:r>
          </a:p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F  </a:t>
            </a:r>
            <a:r>
              <a:rPr lang="en-US" sz="2400" dirty="0"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3</a:t>
            </a:r>
          </a:p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W </a:t>
            </a:r>
            <a:r>
              <a:rPr lang="en-US" sz="2400" dirty="0"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K</a:t>
            </a:r>
          </a:p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3 </a:t>
            </a:r>
            <a:r>
              <a:rPr lang="en-US" sz="2400" dirty="0"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R</a:t>
            </a:r>
          </a:p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Q </a:t>
            </a:r>
            <a:r>
              <a:rPr lang="en-US" sz="2400" dirty="0"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E</a:t>
            </a:r>
          </a:p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X </a:t>
            </a:r>
            <a:r>
              <a:rPr lang="en-US" sz="2400" dirty="0"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L</a:t>
            </a:r>
          </a:p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5 </a:t>
            </a:r>
            <a:r>
              <a:rPr lang="en-US" sz="2400" dirty="0"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T</a:t>
            </a:r>
          </a:p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G </a:t>
            </a:r>
            <a:r>
              <a:rPr lang="en-US" sz="2400" dirty="0"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4</a:t>
            </a:r>
          </a:p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Hasil: Z3KRELT4 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a typeface="Times New Roman" panose="02020603050405020304" pitchFamily="18" charset="0"/>
            </a:endParaRPr>
          </a:p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image5.png">
            <a:extLst>
              <a:ext uri="{FF2B5EF4-FFF2-40B4-BE49-F238E27FC236}">
                <a16:creationId xmlns:a16="http://schemas.microsoft.com/office/drawing/2014/main" id="{29396C39-C278-70E0-5FD1-7FA5454E11F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26094" y="2289896"/>
            <a:ext cx="7690196" cy="882795"/>
          </a:xfrm>
          <a:prstGeom prst="rect">
            <a:avLst/>
          </a:prstGeom>
          <a:ln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7CA051-4031-09A5-0AB2-8B6D8DCB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03C15-00C2-B2AE-7445-B5BD66D9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04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4">
            <a:extLst>
              <a:ext uri="{FF2B5EF4-FFF2-40B4-BE49-F238E27FC236}">
                <a16:creationId xmlns:a16="http://schemas.microsoft.com/office/drawing/2014/main" id="{FCC92725-E61B-4C49-994B-ABAE14C9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99331" name="Slide Number Placeholder 5">
            <a:extLst>
              <a:ext uri="{FF2B5EF4-FFF2-40B4-BE49-F238E27FC236}">
                <a16:creationId xmlns:a16="http://schemas.microsoft.com/office/drawing/2014/main" id="{517D5F97-E972-4A02-91A9-FAEA6722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B970CD-29D3-4A9A-A3D6-DAAA2079F7F2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D78CF04E-4A01-4307-867D-161BB1BD5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>
                <a:cs typeface="Times New Roman" panose="02020603050405020304" pitchFamily="18" charset="0"/>
              </a:rPr>
              <a:t>Algoritma RSA</a:t>
            </a:r>
            <a:endParaRPr lang="en-GB" altLang="en-US">
              <a:cs typeface="Times New Roman" panose="02020603050405020304" pitchFamily="18" charset="0"/>
            </a:endParaRPr>
          </a:p>
        </p:txBody>
      </p:sp>
      <p:sp>
        <p:nvSpPr>
          <p:cNvPr id="99333" name="Rectangle 3">
            <a:extLst>
              <a:ext uri="{FF2B5EF4-FFF2-40B4-BE49-F238E27FC236}">
                <a16:creationId xmlns:a16="http://schemas.microsoft.com/office/drawing/2014/main" id="{00D881E7-8A4F-47AE-B0E4-9C73090B7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3731" y="1600201"/>
            <a:ext cx="9959008" cy="45620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Dibuat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tiga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peneliti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MIT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Massachussets</a:t>
            </a:r>
            <a:r>
              <a:rPr lang="en-US" altLang="en-US" sz="2400" i="1" dirty="0">
                <a:cs typeface="Times New Roman" panose="02020603050405020304" pitchFamily="18" charset="0"/>
              </a:rPr>
              <a:t> Institute of Technology</a:t>
            </a:r>
            <a:r>
              <a:rPr lang="en-US" altLang="en-US" sz="2400" dirty="0">
                <a:cs typeface="Times New Roman" panose="02020603050405020304" pitchFamily="18" charset="0"/>
              </a:rPr>
              <a:t>), </a:t>
            </a:r>
            <a:r>
              <a:rPr lang="en-US" altLang="en-US" sz="2400" dirty="0" err="1">
                <a:cs typeface="Times New Roman" panose="02020603050405020304" pitchFamily="18" charset="0"/>
              </a:rPr>
              <a:t>yaitu</a:t>
            </a:r>
            <a:r>
              <a:rPr lang="en-US" altLang="en-US" sz="2400" dirty="0">
                <a:cs typeface="Times New Roman" panose="02020603050405020304" pitchFamily="18" charset="0"/>
              </a:rPr>
              <a:t> Ronald </a:t>
            </a:r>
            <a:r>
              <a:rPr lang="en-US" altLang="en-US" sz="2400" dirty="0" err="1">
                <a:cs typeface="Times New Roman" panose="02020603050405020304" pitchFamily="18" charset="0"/>
              </a:rPr>
              <a:t>Rivest</a:t>
            </a:r>
            <a:r>
              <a:rPr lang="en-US" altLang="en-US" sz="2400" dirty="0">
                <a:cs typeface="Times New Roman" panose="02020603050405020304" pitchFamily="18" charset="0"/>
              </a:rPr>
              <a:t>, Adi Shamir, dan Leonard </a:t>
            </a:r>
            <a:r>
              <a:rPr lang="en-US" altLang="en-US" sz="2400" dirty="0" err="1">
                <a:cs typeface="Times New Roman" panose="02020603050405020304" pitchFamily="18" charset="0"/>
              </a:rPr>
              <a:t>Adleman</a:t>
            </a:r>
            <a:r>
              <a:rPr lang="en-US" altLang="en-US" sz="2400" dirty="0">
                <a:cs typeface="Times New Roman" panose="02020603050405020304" pitchFamily="18" charset="0"/>
              </a:rPr>
              <a:t>,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tahun</a:t>
            </a:r>
            <a:r>
              <a:rPr lang="en-US" altLang="en-US" sz="2400" dirty="0">
                <a:cs typeface="Times New Roman" panose="02020603050405020304" pitchFamily="18" charset="0"/>
              </a:rPr>
              <a:t> 1976. 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Termasuk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kriptografi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asimetri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Asimetri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berbeda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dekripsi</a:t>
            </a:r>
            <a:endParaRPr lang="en-GB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99334" name="Picture 7">
            <a:extLst>
              <a:ext uri="{FF2B5EF4-FFF2-40B4-BE49-F238E27FC236}">
                <a16:creationId xmlns:a16="http://schemas.microsoft.com/office/drawing/2014/main" id="{1D00F9AA-8E71-4C4A-A973-A97073516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13" y="2448339"/>
            <a:ext cx="3549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1">
            <a:extLst>
              <a:ext uri="{FF2B5EF4-FFF2-40B4-BE49-F238E27FC236}">
                <a16:creationId xmlns:a16="http://schemas.microsoft.com/office/drawing/2014/main" id="{BE841853-EF8C-4EE2-90B9-97C52E8C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100355" name="Slide Number Placeholder 2">
            <a:extLst>
              <a:ext uri="{FF2B5EF4-FFF2-40B4-BE49-F238E27FC236}">
                <a16:creationId xmlns:a16="http://schemas.microsoft.com/office/drawing/2014/main" id="{C01EF774-B761-4F20-85B2-6582C5C4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7AFC28-8D1B-46D4-9B08-DC8CB2D94DB9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00356" name="Picture 2">
            <a:extLst>
              <a:ext uri="{FF2B5EF4-FFF2-40B4-BE49-F238E27FC236}">
                <a16:creationId xmlns:a16="http://schemas.microsoft.com/office/drawing/2014/main" id="{5B0DADE1-EE06-411D-8572-B5264A55D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1"/>
            <a:ext cx="7924800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4">
            <a:extLst>
              <a:ext uri="{FF2B5EF4-FFF2-40B4-BE49-F238E27FC236}">
                <a16:creationId xmlns:a16="http://schemas.microsoft.com/office/drawing/2014/main" id="{841DD36D-0E16-4107-BA3F-91F44B74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101379" name="Slide Number Placeholder 5">
            <a:extLst>
              <a:ext uri="{FF2B5EF4-FFF2-40B4-BE49-F238E27FC236}">
                <a16:creationId xmlns:a16="http://schemas.microsoft.com/office/drawing/2014/main" id="{FEEF6B03-128C-47C4-B3CF-51F6184C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718038-2250-4E57-B0B4-73DD729ED567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1381" name="Rectangle 3">
            <a:extLst>
              <a:ext uri="{FF2B5EF4-FFF2-40B4-BE49-F238E27FC236}">
                <a16:creationId xmlns:a16="http://schemas.microsoft.com/office/drawing/2014/main" id="{F68A2F4F-24FB-461A-83C2-142851515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496570"/>
            <a:ext cx="10515600" cy="593471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RSA,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pengguna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sepasang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1.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publik</a:t>
            </a:r>
            <a:r>
              <a:rPr lang="en-US" altLang="en-US" dirty="0"/>
              <a:t>, </a:t>
            </a:r>
            <a:r>
              <a:rPr lang="en-US" altLang="en-US" i="1" dirty="0"/>
              <a:t>e</a:t>
            </a:r>
            <a:r>
              <a:rPr lang="en-US" altLang="en-US" dirty="0"/>
              <a:t>: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mengenkripsi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	2.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privat</a:t>
            </a:r>
            <a:r>
              <a:rPr lang="en-US" altLang="en-US"/>
              <a:t>, </a:t>
            </a:r>
            <a:r>
              <a:rPr lang="en-US" altLang="en-US" i="1"/>
              <a:t>d</a:t>
            </a:r>
            <a:r>
              <a:rPr lang="en-US" altLang="en-US"/>
              <a:t>: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mendekripsi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publik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 (</a:t>
            </a:r>
            <a:r>
              <a:rPr lang="en-US" altLang="en-US" dirty="0" err="1"/>
              <a:t>diumumkan</a:t>
            </a:r>
            <a:r>
              <a:rPr lang="en-US" altLang="en-US" dirty="0"/>
              <a:t>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dirty="0" err="1"/>
              <a:t>publik</a:t>
            </a:r>
            <a:r>
              <a:rPr lang="en-US" altLang="en-US" dirty="0"/>
              <a:t>), </a:t>
            </a:r>
            <a:r>
              <a:rPr lang="en-US" altLang="en-US" dirty="0" err="1"/>
              <a:t>sedangkan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privat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,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diketahui</a:t>
            </a:r>
            <a:r>
              <a:rPr lang="en-US" altLang="en-US" dirty="0"/>
              <a:t> oleh </a:t>
            </a:r>
            <a:r>
              <a:rPr lang="en-US" altLang="en-US" dirty="0" err="1"/>
              <a:t>pemilik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 err="1"/>
              <a:t>Dinamakan</a:t>
            </a:r>
            <a:r>
              <a:rPr lang="en-US" altLang="en-US" dirty="0"/>
              <a:t> juga </a:t>
            </a:r>
            <a:r>
              <a:rPr lang="en-US" altLang="en-US" b="1" dirty="0" err="1"/>
              <a:t>kriptografi</a:t>
            </a:r>
            <a:r>
              <a:rPr lang="en-US" altLang="en-US" b="1" dirty="0"/>
              <a:t> </a:t>
            </a:r>
            <a:r>
              <a:rPr lang="en-US" altLang="en-US" b="1" dirty="0" err="1"/>
              <a:t>kunci</a:t>
            </a:r>
            <a:r>
              <a:rPr lang="en-US" altLang="en-US" b="1" dirty="0"/>
              <a:t>-public </a:t>
            </a:r>
            <a:r>
              <a:rPr lang="en-US" altLang="en-US" dirty="0"/>
              <a:t>(</a:t>
            </a:r>
            <a:r>
              <a:rPr lang="en-US" altLang="en-US" i="1" dirty="0"/>
              <a:t>public-key cryptography</a:t>
            </a:r>
            <a:r>
              <a:rPr lang="en-US" altLang="en-US" dirty="0"/>
              <a:t>)</a:t>
            </a:r>
          </a:p>
        </p:txBody>
      </p:sp>
      <p:graphicFrame>
        <p:nvGraphicFramePr>
          <p:cNvPr id="101382" name="Object 5">
            <a:extLst>
              <a:ext uri="{FF2B5EF4-FFF2-40B4-BE49-F238E27FC236}">
                <a16:creationId xmlns:a16="http://schemas.microsoft.com/office/drawing/2014/main" id="{91BE518E-FE55-4A63-BCA3-F7AFA6A3E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158774"/>
              </p:ext>
            </p:extLst>
          </p:nvPr>
        </p:nvGraphicFramePr>
        <p:xfrm>
          <a:off x="1653540" y="2103437"/>
          <a:ext cx="7962900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506645" imgH="1393532" progId="Visio.Drawing.6">
                  <p:embed/>
                </p:oleObj>
              </mc:Choice>
              <mc:Fallback>
                <p:oleObj r:id="rId4" imgW="5506645" imgH="1393532" progId="Visio.Drawing.6">
                  <p:embed/>
                  <p:pic>
                    <p:nvPicPr>
                      <p:cNvPr id="101382" name="Object 5">
                        <a:extLst>
                          <a:ext uri="{FF2B5EF4-FFF2-40B4-BE49-F238E27FC236}">
                            <a16:creationId xmlns:a16="http://schemas.microsoft.com/office/drawing/2014/main" id="{91BE518E-FE55-4A63-BCA3-F7AFA6A3E6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540" y="2103437"/>
                        <a:ext cx="7962900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4">
            <a:extLst>
              <a:ext uri="{FF2B5EF4-FFF2-40B4-BE49-F238E27FC236}">
                <a16:creationId xmlns:a16="http://schemas.microsoft.com/office/drawing/2014/main" id="{C8783EA5-D622-42F8-9E43-75A1BC409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102403" name="Slide Number Placeholder 5">
            <a:extLst>
              <a:ext uri="{FF2B5EF4-FFF2-40B4-BE49-F238E27FC236}">
                <a16:creationId xmlns:a16="http://schemas.microsoft.com/office/drawing/2014/main" id="{8C4B4242-E499-4C8B-9A97-28815F30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5AB416-D373-43A0-920E-40FA8C6C2D62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id="{35AD0919-65E2-42B5-B139-8DACCAC7D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8747" y="1050372"/>
            <a:ext cx="10880036" cy="4505601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en-US" b="1" dirty="0" err="1">
                <a:cs typeface="Times New Roman" pitchFamily="18" charset="0"/>
              </a:rPr>
              <a:t>Prosedur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pembangkitan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pasangan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kunci</a:t>
            </a:r>
            <a:r>
              <a:rPr lang="en-US" b="1" dirty="0">
                <a:cs typeface="Times New Roman" pitchFamily="18" charset="0"/>
              </a:rPr>
              <a:t> di </a:t>
            </a:r>
            <a:r>
              <a:rPr lang="en-US" b="1" dirty="0" err="1">
                <a:cs typeface="Times New Roman" pitchFamily="18" charset="0"/>
              </a:rPr>
              <a:t>dalam</a:t>
            </a:r>
            <a:r>
              <a:rPr lang="en-US" b="1" dirty="0">
                <a:cs typeface="Times New Roman" pitchFamily="18" charset="0"/>
              </a:rPr>
              <a:t> RSA</a:t>
            </a:r>
            <a:endParaRPr lang="en-US" dirty="0">
              <a:latin typeface="Century Gothic" pitchFamily="34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dirty="0">
                <a:cs typeface="Times New Roman" pitchFamily="18" charset="0"/>
              </a:rPr>
              <a:t>	1.   </a:t>
            </a:r>
            <a:r>
              <a:rPr lang="en-US" dirty="0" err="1">
                <a:cs typeface="Times New Roman" pitchFamily="18" charset="0"/>
              </a:rPr>
              <a:t>Pilih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dua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bilangan</a:t>
            </a:r>
            <a:r>
              <a:rPr lang="en-US" dirty="0">
                <a:cs typeface="Times New Roman" pitchFamily="18" charset="0"/>
              </a:rPr>
              <a:t> prima,  </a:t>
            </a:r>
            <a:r>
              <a:rPr lang="en-US" i="1" dirty="0">
                <a:cs typeface="Times New Roman" pitchFamily="18" charset="0"/>
              </a:rPr>
              <a:t>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q 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dirty="0" err="1">
                <a:cs typeface="Times New Roman" pitchFamily="18" charset="0"/>
              </a:rPr>
              <a:t>rahasia</a:t>
            </a:r>
            <a:r>
              <a:rPr lang="en-US" dirty="0">
                <a:cs typeface="Times New Roman" pitchFamily="18" charset="0"/>
              </a:rPr>
              <a:t>)</a:t>
            </a:r>
            <a:endParaRPr lang="en-US" dirty="0">
              <a:latin typeface="Century Gothic" pitchFamily="34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dirty="0">
                <a:cs typeface="Times New Roman" pitchFamily="18" charset="0"/>
              </a:rPr>
              <a:t>	2.   </a:t>
            </a:r>
            <a:r>
              <a:rPr lang="en-US" dirty="0" err="1">
                <a:cs typeface="Times New Roman" pitchFamily="18" charset="0"/>
              </a:rPr>
              <a:t>Hitung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 = </a:t>
            </a:r>
            <a:r>
              <a:rPr lang="en-US" i="1" dirty="0" err="1">
                <a:cs typeface="Times New Roman" pitchFamily="18" charset="0"/>
              </a:rPr>
              <a:t>pq</a:t>
            </a:r>
            <a:r>
              <a:rPr lang="en-US" dirty="0">
                <a:cs typeface="Times New Roman" pitchFamily="18" charset="0"/>
              </a:rPr>
              <a:t>. </a:t>
            </a:r>
            <a:r>
              <a:rPr lang="en-US" dirty="0" err="1">
                <a:cs typeface="Times New Roman" pitchFamily="18" charset="0"/>
              </a:rPr>
              <a:t>Besaran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tidak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perlu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dirahasiakan</a:t>
            </a:r>
            <a:r>
              <a:rPr lang="en-US" dirty="0">
                <a:cs typeface="Times New Roman" pitchFamily="18" charset="0"/>
              </a:rPr>
              <a:t>.</a:t>
            </a:r>
            <a:endParaRPr lang="en-US" dirty="0">
              <a:latin typeface="Century Gothic" pitchFamily="34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dirty="0">
                <a:cs typeface="Times New Roman" pitchFamily="18" charset="0"/>
              </a:rPr>
              <a:t>	3.   </a:t>
            </a:r>
            <a:r>
              <a:rPr lang="en-US" dirty="0" err="1">
                <a:cs typeface="Times New Roman" pitchFamily="18" charset="0"/>
              </a:rPr>
              <a:t>Hitung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m</a:t>
            </a:r>
            <a:r>
              <a:rPr lang="en-US" dirty="0">
                <a:cs typeface="Times New Roman" pitchFamily="18" charset="0"/>
              </a:rPr>
              <a:t> = (</a:t>
            </a:r>
            <a:r>
              <a:rPr lang="en-US" i="1" dirty="0">
                <a:cs typeface="Times New Roman" pitchFamily="18" charset="0"/>
              </a:rPr>
              <a:t>p</a:t>
            </a:r>
            <a:r>
              <a:rPr lang="en-US" dirty="0">
                <a:cs typeface="Times New Roman" pitchFamily="18" charset="0"/>
              </a:rPr>
              <a:t> – 1)(</a:t>
            </a:r>
            <a:r>
              <a:rPr lang="en-US" i="1" dirty="0">
                <a:cs typeface="Times New Roman" pitchFamily="18" charset="0"/>
              </a:rPr>
              <a:t>q</a:t>
            </a:r>
            <a:r>
              <a:rPr lang="en-US" dirty="0">
                <a:cs typeface="Times New Roman" pitchFamily="18" charset="0"/>
              </a:rPr>
              <a:t> – 1).   (</a:t>
            </a:r>
            <a:r>
              <a:rPr lang="en-US" dirty="0" err="1">
                <a:cs typeface="Times New Roman" pitchFamily="18" charset="0"/>
              </a:rPr>
              <a:t>rahasia</a:t>
            </a:r>
            <a:r>
              <a:rPr lang="en-US" dirty="0">
                <a:cs typeface="Times New Roman" pitchFamily="18" charset="0"/>
              </a:rPr>
              <a:t>)</a:t>
            </a:r>
          </a:p>
          <a:p>
            <a:pPr algn="just" eaLnBrk="1" hangingPunct="1">
              <a:buFontTx/>
              <a:buNone/>
              <a:defRPr/>
            </a:pPr>
            <a:r>
              <a:rPr lang="en-US" dirty="0">
                <a:cs typeface="Times New Roman" pitchFamily="18" charset="0"/>
              </a:rPr>
              <a:t>	4.   </a:t>
            </a:r>
            <a:r>
              <a:rPr lang="en-US" dirty="0" err="1">
                <a:cs typeface="Times New Roman" pitchFamily="18" charset="0"/>
              </a:rPr>
              <a:t>Pilih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sebuah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bilangan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bulat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untuk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kunci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publik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dirty="0">
                <a:cs typeface="Times New Roman" pitchFamily="18" charset="0"/>
              </a:rPr>
              <a:t>, yang </a:t>
            </a:r>
            <a:r>
              <a:rPr lang="en-US" dirty="0" err="1">
                <a:cs typeface="Times New Roman" pitchFamily="18" charset="0"/>
              </a:rPr>
              <a:t>relatif</a:t>
            </a:r>
            <a:r>
              <a:rPr lang="en-US" dirty="0">
                <a:cs typeface="Times New Roman" pitchFamily="18" charset="0"/>
              </a:rPr>
              <a:t> prima</a:t>
            </a:r>
          </a:p>
          <a:p>
            <a:pPr algn="just" eaLnBrk="1" hangingPunct="1">
              <a:buFontTx/>
              <a:buNone/>
              <a:defRPr/>
            </a:pPr>
            <a:r>
              <a:rPr lang="en-US" dirty="0">
                <a:cs typeface="Times New Roman" pitchFamily="18" charset="0"/>
              </a:rPr>
              <a:t>        </a:t>
            </a:r>
            <a:r>
              <a:rPr lang="en-US" dirty="0" err="1">
                <a:cs typeface="Times New Roman" pitchFamily="18" charset="0"/>
              </a:rPr>
              <a:t>terhadap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m</a:t>
            </a:r>
            <a:r>
              <a:rPr lang="en-US" dirty="0">
                <a:cs typeface="Times New Roman" pitchFamily="18" charset="0"/>
              </a:rPr>
              <a:t>,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yaitu</a:t>
            </a:r>
            <a:r>
              <a:rPr lang="en-US" dirty="0">
                <a:cs typeface="Times New Roman" pitchFamily="18" charset="0"/>
              </a:rPr>
              <a:t> PBB(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m</a:t>
            </a:r>
            <a:r>
              <a:rPr lang="en-US" dirty="0">
                <a:cs typeface="Times New Roman" pitchFamily="18" charset="0"/>
              </a:rPr>
              <a:t>) = 1.</a:t>
            </a:r>
            <a:endParaRPr lang="en-US" dirty="0">
              <a:latin typeface="Century Gothic" pitchFamily="34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dirty="0">
                <a:cs typeface="Times New Roman" pitchFamily="18" charset="0"/>
              </a:rPr>
              <a:t>	5.   </a:t>
            </a:r>
            <a:r>
              <a:rPr lang="en-US" dirty="0" err="1">
                <a:cs typeface="Times New Roman" pitchFamily="18" charset="0"/>
              </a:rPr>
              <a:t>Hitung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kunci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dekripsi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melalui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kekongruenan</a:t>
            </a:r>
            <a:r>
              <a:rPr lang="en-US" dirty="0">
                <a:cs typeface="Times New Roman" pitchFamily="18" charset="0"/>
              </a:rPr>
              <a:t>  </a:t>
            </a:r>
            <a:r>
              <a:rPr lang="en-US" i="1" dirty="0">
                <a:cs typeface="Times New Roman" pitchFamily="18" charset="0"/>
              </a:rPr>
              <a:t>ed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</a:t>
            </a:r>
            <a:r>
              <a:rPr lang="en-US" dirty="0">
                <a:cs typeface="Times New Roman" pitchFamily="18" charset="0"/>
              </a:rPr>
              <a:t> 1 (</a:t>
            </a:r>
            <a:r>
              <a:rPr lang="en-US" b="1" dirty="0">
                <a:cs typeface="Times New Roman" pitchFamily="18" charset="0"/>
              </a:rPr>
              <a:t>mod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m</a:t>
            </a:r>
            <a:r>
              <a:rPr lang="en-US" dirty="0">
                <a:cs typeface="Times New Roman" pitchFamily="18" charset="0"/>
              </a:rPr>
              <a:t>). </a:t>
            </a:r>
            <a:endParaRPr lang="en-US" dirty="0">
              <a:latin typeface="Century Gothic" pitchFamily="34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GB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4">
            <a:extLst>
              <a:ext uri="{FF2B5EF4-FFF2-40B4-BE49-F238E27FC236}">
                <a16:creationId xmlns:a16="http://schemas.microsoft.com/office/drawing/2014/main" id="{3A31FA3C-4541-427C-9331-AF2E34CC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103427" name="Slide Number Placeholder 5">
            <a:extLst>
              <a:ext uri="{FF2B5EF4-FFF2-40B4-BE49-F238E27FC236}">
                <a16:creationId xmlns:a16="http://schemas.microsoft.com/office/drawing/2014/main" id="{1AF7352E-CBC9-4E04-B8DA-A52A4224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6CC6B4-36EE-4191-B040-DD2317326288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3429" name="Rectangle 3">
            <a:extLst>
              <a:ext uri="{FF2B5EF4-FFF2-40B4-BE49-F238E27FC236}">
                <a16:creationId xmlns:a16="http://schemas.microsoft.com/office/drawing/2014/main" id="{B98049E5-5B4C-4B37-B943-D044C2444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1375" y="743156"/>
            <a:ext cx="10360025" cy="611484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= 47 dan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 = 71 (</a:t>
            </a:r>
            <a:r>
              <a:rPr lang="en-US" altLang="en-US" dirty="0" err="1">
                <a:cs typeface="Times New Roman" panose="02020603050405020304" pitchFamily="18" charset="0"/>
              </a:rPr>
              <a:t>keduanya</a:t>
            </a:r>
            <a:r>
              <a:rPr lang="en-US" altLang="en-US" dirty="0">
                <a:cs typeface="Times New Roman" panose="02020603050405020304" pitchFamily="18" charset="0"/>
              </a:rPr>
              <a:t> prima),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dihitung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n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 err="1">
                <a:cs typeface="Times New Roman" panose="02020603050405020304" pitchFamily="18" charset="0"/>
              </a:rPr>
              <a:t>pq</a:t>
            </a:r>
            <a:r>
              <a:rPr lang="en-US" altLang="en-US" dirty="0">
                <a:cs typeface="Times New Roman" panose="02020603050405020304" pitchFamily="18" charset="0"/>
              </a:rPr>
              <a:t> = 47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 71 = </a:t>
            </a:r>
            <a:r>
              <a:rPr lang="en-US" altLang="en-US" dirty="0">
                <a:cs typeface="Times New Roman" panose="02020603050405020304" pitchFamily="18" charset="0"/>
              </a:rPr>
              <a:t>3337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m</a:t>
            </a:r>
            <a:r>
              <a:rPr lang="en-US" altLang="en-US" dirty="0"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– 1)(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 – 1) = 3220.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</a:t>
            </a:r>
            <a:r>
              <a:rPr lang="en-US" altLang="en-US" dirty="0" err="1">
                <a:cs typeface="Times New Roman" panose="02020603050405020304" pitchFamily="18" charset="0"/>
              </a:rPr>
              <a:t>Pilih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e</a:t>
            </a:r>
            <a:r>
              <a:rPr lang="en-US" altLang="en-US" dirty="0">
                <a:cs typeface="Times New Roman" panose="02020603050405020304" pitchFamily="18" charset="0"/>
              </a:rPr>
              <a:t> = 79 (yang </a:t>
            </a:r>
            <a:r>
              <a:rPr lang="en-US" altLang="en-US" dirty="0" err="1">
                <a:cs typeface="Times New Roman" panose="02020603050405020304" pitchFamily="18" charset="0"/>
              </a:rPr>
              <a:t>relatif</a:t>
            </a:r>
            <a:r>
              <a:rPr lang="en-US" altLang="en-US" dirty="0">
                <a:cs typeface="Times New Roman" panose="02020603050405020304" pitchFamily="18" charset="0"/>
              </a:rPr>
              <a:t> prima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3220),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.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Nilai </a:t>
            </a:r>
            <a:r>
              <a:rPr lang="en-US" altLang="en-US" i="1" dirty="0">
                <a:cs typeface="Times New Roman" panose="02020603050405020304" pitchFamily="18" charset="0"/>
              </a:rPr>
              <a:t>e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dipublikasikan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umum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b="1" dirty="0" err="1">
                <a:cs typeface="Times New Roman" panose="02020603050405020304" pitchFamily="18" charset="0"/>
              </a:rPr>
              <a:t>Catatan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praktek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nilai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, dan </a:t>
            </a:r>
            <a:r>
              <a:rPr lang="en-US" altLang="en-US" sz="2400" i="1" dirty="0">
                <a:cs typeface="Times New Roman" panose="02020603050405020304" pitchFamily="18" charset="0"/>
              </a:rPr>
              <a:t>e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sangat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besar</a:t>
            </a:r>
            <a:r>
              <a:rPr lang="en-US" altLang="en-US" sz="2400" dirty="0">
                <a:cs typeface="Times New Roman" panose="02020603050405020304" pitchFamily="18" charset="0"/>
              </a:rPr>
              <a:t> (minimal 200 digit)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4">
            <a:extLst>
              <a:ext uri="{FF2B5EF4-FFF2-40B4-BE49-F238E27FC236}">
                <a16:creationId xmlns:a16="http://schemas.microsoft.com/office/drawing/2014/main" id="{858C8924-0FD1-4752-A2F3-7B5CEAC63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104451" name="Slide Number Placeholder 5">
            <a:extLst>
              <a:ext uri="{FF2B5EF4-FFF2-40B4-BE49-F238E27FC236}">
                <a16:creationId xmlns:a16="http://schemas.microsoft.com/office/drawing/2014/main" id="{8C67B565-E92F-4233-80CE-E9E9C9A5A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331DCF-1A11-412F-A12A-E6584F9CFBDB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6EFF7F48-C769-4520-B16C-7991DA4AE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375569"/>
            <a:ext cx="10515600" cy="43513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Selanjutnya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dihitung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kekongruenan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	</a:t>
            </a:r>
            <a:r>
              <a:rPr lang="en-US" altLang="en-US" i="1" dirty="0">
                <a:cs typeface="Times New Roman" panose="02020603050405020304" pitchFamily="18" charset="0"/>
              </a:rPr>
              <a:t>ed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1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yang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dihitung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=0, 1, 2, …, </a:t>
            </a:r>
            <a:r>
              <a:rPr lang="en-US" altLang="en-US" dirty="0" err="1">
                <a:cs typeface="Times New Roman" panose="02020603050405020304" pitchFamily="18" charset="0"/>
              </a:rPr>
              <a:t>diperoleh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nilai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d </a:t>
            </a:r>
            <a:r>
              <a:rPr lang="en-US" altLang="en-US" dirty="0">
                <a:cs typeface="Times New Roman" panose="02020603050405020304" pitchFamily="18" charset="0"/>
              </a:rPr>
              <a:t>= 1019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454" name="Object 0">
                <a:extLst>
                  <a:ext uri="{FF2B5EF4-FFF2-40B4-BE49-F238E27FC236}">
                    <a16:creationId xmlns:a16="http://schemas.microsoft.com/office/drawing/2014/main" id="{90ECD1F1-2879-4B25-8D89-C94372C75F39}"/>
                  </a:ext>
                </a:extLst>
              </p:cNvPr>
              <p:cNvSpPr txBox="1"/>
              <p:nvPr/>
            </p:nvSpPr>
            <p:spPr bwMode="auto">
              <a:xfrm>
                <a:off x="2097404" y="2978944"/>
                <a:ext cx="3683635" cy="900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1+3220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4454" name="Object 0">
                <a:extLst>
                  <a:ext uri="{FF2B5EF4-FFF2-40B4-BE49-F238E27FC236}">
                    <a16:creationId xmlns:a16="http://schemas.microsoft.com/office/drawing/2014/main" id="{90ECD1F1-2879-4B25-8D89-C94372C75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7404" y="2978944"/>
                <a:ext cx="3683635" cy="9001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4">
            <a:extLst>
              <a:ext uri="{FF2B5EF4-FFF2-40B4-BE49-F238E27FC236}">
                <a16:creationId xmlns:a16="http://schemas.microsoft.com/office/drawing/2014/main" id="{4F29F8C0-82AA-4071-8863-A2223066B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105475" name="Slide Number Placeholder 5">
            <a:extLst>
              <a:ext uri="{FF2B5EF4-FFF2-40B4-BE49-F238E27FC236}">
                <a16:creationId xmlns:a16="http://schemas.microsoft.com/office/drawing/2014/main" id="{03EDB7BD-43D0-458E-AF09-74280592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9F188D-18DE-4FAE-880F-31E5CB05EFA1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D5E63C7C-32A4-418D-8933-CA0F6A7A0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5477" name="Rectangle 3">
            <a:extLst>
              <a:ext uri="{FF2B5EF4-FFF2-40B4-BE49-F238E27FC236}">
                <a16:creationId xmlns:a16="http://schemas.microsoft.com/office/drawing/2014/main" id="{4CA04859-45DD-4E2A-AD3C-C75A483D0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Prosedur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enkripsi-dekripsi</a:t>
            </a:r>
            <a:r>
              <a:rPr lang="en-US" altLang="en-US" b="1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	</a:t>
            </a:r>
            <a:r>
              <a:rPr lang="en-US" altLang="en-US" b="1" dirty="0" err="1">
                <a:cs typeface="Times New Roman" panose="02020603050405020304" pitchFamily="18" charset="0"/>
              </a:rPr>
              <a:t>Enkripsi</a:t>
            </a:r>
            <a:r>
              <a:rPr lang="en-US" altLang="en-US" b="1" dirty="0">
                <a:cs typeface="Times New Roman" panose="02020603050405020304" pitchFamily="18" charset="0"/>
              </a:rPr>
              <a:t>:   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30000" dirty="0">
                <a:cs typeface="Times New Roman" panose="02020603050405020304" pitchFamily="18" charset="0"/>
              </a:rPr>
              <a:t>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b="1" dirty="0">
                <a:cs typeface="Times New Roman" panose="02020603050405020304" pitchFamily="18" charset="0"/>
              </a:rPr>
              <a:t>mod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      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ditulis</a:t>
            </a:r>
            <a:r>
              <a:rPr lang="en-US" altLang="en-US" dirty="0">
                <a:cs typeface="Times New Roman" panose="02020603050405020304" pitchFamily="18" charset="0"/>
              </a:rPr>
              <a:t>: 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30000" dirty="0">
                <a:cs typeface="Times New Roman" panose="02020603050405020304" pitchFamily="18" charset="0"/>
              </a:rPr>
              <a:t>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mod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algn="just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	</a:t>
            </a:r>
            <a:r>
              <a:rPr lang="en-US" altLang="en-US" b="1" dirty="0" err="1">
                <a:cs typeface="Times New Roman" panose="02020603050405020304" pitchFamily="18" charset="0"/>
              </a:rPr>
              <a:t>Dekripsi</a:t>
            </a:r>
            <a:r>
              <a:rPr lang="en-US" altLang="en-US" b="1" dirty="0">
                <a:cs typeface="Times New Roman" panose="02020603050405020304" pitchFamily="18" charset="0"/>
              </a:rPr>
              <a:t>:   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30000" dirty="0">
                <a:cs typeface="Times New Roman" panose="02020603050405020304" pitchFamily="18" charset="0"/>
              </a:rPr>
              <a:t>d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 </a:t>
            </a:r>
            <a:r>
              <a:rPr lang="en-US" altLang="en-US" i="1" dirty="0">
                <a:cs typeface="Times New Roman" panose="02020603050405020304" pitchFamily="18" charset="0"/>
              </a:rPr>
              <a:t>p 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b="1" dirty="0">
                <a:cs typeface="Times New Roman" panose="02020603050405020304" pitchFamily="18" charset="0"/>
              </a:rPr>
              <a:t>mod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      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ditulis</a:t>
            </a:r>
            <a:r>
              <a:rPr lang="en-US" altLang="en-US" dirty="0">
                <a:cs typeface="Times New Roman" panose="02020603050405020304" pitchFamily="18" charset="0"/>
              </a:rPr>
              <a:t>:   </a:t>
            </a:r>
            <a:r>
              <a:rPr lang="en-US" altLang="en-US" i="1" dirty="0"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30000" dirty="0">
                <a:cs typeface="Times New Roman" panose="02020603050405020304" pitchFamily="18" charset="0"/>
              </a:rPr>
              <a:t>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mod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endParaRPr lang="en-US" alt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4">
            <a:extLst>
              <a:ext uri="{FF2B5EF4-FFF2-40B4-BE49-F238E27FC236}">
                <a16:creationId xmlns:a16="http://schemas.microsoft.com/office/drawing/2014/main" id="{D64FC611-E933-4BCA-8B01-DDDFD609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77827" name="Slide Number Placeholder 5">
            <a:extLst>
              <a:ext uri="{FF2B5EF4-FFF2-40B4-BE49-F238E27FC236}">
                <a16:creationId xmlns:a16="http://schemas.microsoft.com/office/drawing/2014/main" id="{9B6465B3-EE0B-4BB9-ADA3-6F619440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7C9563-3F6F-4F7F-8E04-9B810C186498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7829" name="Rectangle 3">
            <a:extLst>
              <a:ext uri="{FF2B5EF4-FFF2-40B4-BE49-F238E27FC236}">
                <a16:creationId xmlns:a16="http://schemas.microsoft.com/office/drawing/2014/main" id="{41C9C7A8-54F6-4035-B3E9-6BF8A6D70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1080" y="441006"/>
            <a:ext cx="10515600" cy="5610543"/>
          </a:xfrm>
        </p:spPr>
        <p:txBody>
          <a:bodyPr/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cs typeface="Times New Roman" panose="02020603050405020304" pitchFamily="18" charset="0"/>
              </a:rPr>
              <a:t>angka</a:t>
            </a:r>
            <a:r>
              <a:rPr lang="en-US" altLang="en-US" dirty="0">
                <a:cs typeface="Times New Roman" panose="02020603050405020304" pitchFamily="18" charset="0"/>
              </a:rPr>
              <a:t> ISBN </a:t>
            </a:r>
            <a:r>
              <a:rPr lang="en-US" altLang="en-US" dirty="0" err="1">
                <a:cs typeface="Times New Roman" panose="02020603050405020304" pitchFamily="18" charset="0"/>
              </a:rPr>
              <a:t>dinyatakan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, …, </a:t>
            </a:r>
            <a:r>
              <a:rPr lang="en-US" altLang="en-US" i="1" dirty="0"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cs typeface="Times New Roman" panose="02020603050405020304" pitchFamily="18" charset="0"/>
              </a:rPr>
              <a:t>10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cs typeface="Times New Roman" panose="02020603050405020304" pitchFamily="18" charset="0"/>
              </a:rPr>
              <a:t> ISBN </a:t>
            </a:r>
            <a:r>
              <a:rPr lang="en-US" altLang="en-US" dirty="0" err="1">
                <a:cs typeface="Times New Roman" panose="02020603050405020304" pitchFamily="18" charset="0"/>
              </a:rPr>
              <a:t>memenuhi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kekongruenan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(1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i="1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+ 2</a:t>
            </a:r>
            <a:r>
              <a:rPr lang="en-US" altLang="en-US" i="1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+ 3</a:t>
            </a:r>
            <a:r>
              <a:rPr lang="en-US" altLang="en-US" i="1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+ … + </a:t>
            </a:r>
            <a:r>
              <a:rPr lang="en-US" altLang="en-US" dirty="0">
                <a:cs typeface="Times New Roman" panose="02020603050405020304" pitchFamily="18" charset="0"/>
              </a:rPr>
              <a:t>10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i="1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10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) mod 11 =  0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1800"/>
              </a:spcBef>
            </a:pPr>
            <a:r>
              <a:rPr lang="en-US" altLang="en-US" dirty="0" err="1">
                <a:cs typeface="Times New Roman" panose="02020603050405020304" pitchFamily="18" charset="0"/>
              </a:rPr>
              <a:t>Karakter</a:t>
            </a:r>
            <a:r>
              <a:rPr lang="en-US" altLang="en-US" dirty="0">
                <a:cs typeface="Times New Roman" panose="02020603050405020304" pitchFamily="18" charset="0"/>
              </a:rPr>
              <a:t> uji </a:t>
            </a:r>
            <a:r>
              <a:rPr lang="en-US" altLang="en-US" dirty="0" err="1">
                <a:cs typeface="Times New Roman" panose="02020603050405020304" pitchFamily="18" charset="0"/>
              </a:rPr>
              <a:t>dihitung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graphicFrame>
        <p:nvGraphicFramePr>
          <p:cNvPr id="77831" name="Object 8">
            <a:extLst>
              <a:ext uri="{FF2B5EF4-FFF2-40B4-BE49-F238E27FC236}">
                <a16:creationId xmlns:a16="http://schemas.microsoft.com/office/drawing/2014/main" id="{FE008804-D945-4491-A6E9-A19AB5354F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694553"/>
              </p:ext>
            </p:extLst>
          </p:nvPr>
        </p:nvGraphicFramePr>
        <p:xfrm>
          <a:off x="2100580" y="4718049"/>
          <a:ext cx="4572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4000" imgH="444500" progId="Equation.3">
                  <p:embed/>
                </p:oleObj>
              </mc:Choice>
              <mc:Fallback>
                <p:oleObj name="Equation" r:id="rId4" imgW="1524000" imgH="444500" progId="Equation.3">
                  <p:embed/>
                  <p:pic>
                    <p:nvPicPr>
                      <p:cNvPr id="77831" name="Object 8">
                        <a:extLst>
                          <a:ext uri="{FF2B5EF4-FFF2-40B4-BE49-F238E27FC236}">
                            <a16:creationId xmlns:a16="http://schemas.microsoft.com/office/drawing/2014/main" id="{FE008804-D945-4491-A6E9-A19AB5354F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580" y="4718049"/>
                        <a:ext cx="45720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7">
                <a:extLst>
                  <a:ext uri="{FF2B5EF4-FFF2-40B4-BE49-F238E27FC236}">
                    <a16:creationId xmlns:a16="http://schemas.microsoft.com/office/drawing/2014/main" id="{C603F803-BA6A-C08D-0FDE-469FCE9AF3A0}"/>
                  </a:ext>
                </a:extLst>
              </p:cNvPr>
              <p:cNvSpPr txBox="1"/>
              <p:nvPr/>
            </p:nvSpPr>
            <p:spPr bwMode="auto">
              <a:xfrm>
                <a:off x="2100580" y="2095500"/>
                <a:ext cx="4331017" cy="1333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≡0(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Object 7">
                <a:extLst>
                  <a:ext uri="{FF2B5EF4-FFF2-40B4-BE49-F238E27FC236}">
                    <a16:creationId xmlns:a16="http://schemas.microsoft.com/office/drawing/2014/main" id="{C603F803-BA6A-C08D-0FDE-469FCE9AF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0580" y="2095500"/>
                <a:ext cx="4331017" cy="1333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4">
            <a:extLst>
              <a:ext uri="{FF2B5EF4-FFF2-40B4-BE49-F238E27FC236}">
                <a16:creationId xmlns:a16="http://schemas.microsoft.com/office/drawing/2014/main" id="{4450AF76-C5BE-4018-BCCF-2B36C5171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106499" name="Slide Number Placeholder 5">
            <a:extLst>
              <a:ext uri="{FF2B5EF4-FFF2-40B4-BE49-F238E27FC236}">
                <a16:creationId xmlns:a16="http://schemas.microsoft.com/office/drawing/2014/main" id="{4464D1FC-7671-4041-A8F4-8FACF696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5F5A61-0852-480F-899B-6489D1FC41A6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BEC1D6D3-B6EF-4961-908E-D87CC0036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480" y="992505"/>
            <a:ext cx="10515600" cy="4351338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:  ‘HARI INI’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desimal</a:t>
            </a:r>
            <a:r>
              <a:rPr lang="en-US" altLang="en-US" dirty="0">
                <a:cs typeface="Times New Roman" panose="02020603050405020304" pitchFamily="18" charset="0"/>
              </a:rPr>
              <a:t> ASCII: 7265827332737873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Pecah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kecil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misal</a:t>
            </a:r>
            <a:r>
              <a:rPr lang="en-US" altLang="en-US" dirty="0">
                <a:cs typeface="Times New Roman" panose="02020603050405020304" pitchFamily="18" charset="0"/>
              </a:rPr>
              <a:t> 3-angka)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memudahkan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komputasi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 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 = 726	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4</a:t>
            </a:r>
            <a:r>
              <a:rPr lang="en-US" altLang="en-US" dirty="0">
                <a:cs typeface="Times New Roman" panose="02020603050405020304" pitchFamily="18" charset="0"/>
              </a:rPr>
              <a:t> = 273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= 582	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5</a:t>
            </a:r>
            <a:r>
              <a:rPr lang="en-US" altLang="en-US" dirty="0">
                <a:cs typeface="Times New Roman" panose="02020603050405020304" pitchFamily="18" charset="0"/>
              </a:rPr>
              <a:t> = 787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3</a:t>
            </a:r>
            <a:r>
              <a:rPr lang="en-US" altLang="en-US" dirty="0">
                <a:cs typeface="Times New Roman" panose="02020603050405020304" pitchFamily="18" charset="0"/>
              </a:rPr>
              <a:t> = 733	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6</a:t>
            </a:r>
            <a:r>
              <a:rPr lang="en-US" altLang="en-US" dirty="0">
                <a:cs typeface="Times New Roman" panose="02020603050405020304" pitchFamily="18" charset="0"/>
              </a:rPr>
              <a:t> = 003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4">
            <a:extLst>
              <a:ext uri="{FF2B5EF4-FFF2-40B4-BE49-F238E27FC236}">
                <a16:creationId xmlns:a16="http://schemas.microsoft.com/office/drawing/2014/main" id="{B0900D68-EF25-4BA9-AB90-9CDECF70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107523" name="Slide Number Placeholder 5">
            <a:extLst>
              <a:ext uri="{FF2B5EF4-FFF2-40B4-BE49-F238E27FC236}">
                <a16:creationId xmlns:a16="http://schemas.microsoft.com/office/drawing/2014/main" id="{357F09AF-525C-45AC-98E4-0A2A6A5A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A6E85B-36E9-4DC9-AF68-CA43BB7FAF6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3EEBE87B-7E64-4BFB-BC23-DA3DC80A3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5642" y="515620"/>
            <a:ext cx="9107558" cy="5783580"/>
          </a:xfrm>
        </p:spPr>
        <p:txBody>
          <a:bodyPr>
            <a:normAutofit/>
          </a:bodyPr>
          <a:lstStyle/>
          <a:p>
            <a:pPr algn="just"/>
            <a:r>
              <a:rPr lang="en-US" altLang="en-US" sz="2400" i="1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i="1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i="1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i="1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menggunakan</a:t>
            </a:r>
            <a:r>
              <a:rPr lang="en-US" altLang="en-US" sz="2400" i="1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i="1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publik</a:t>
            </a:r>
            <a:r>
              <a:rPr lang="en-US" altLang="en-US" sz="2400" i="1" dirty="0">
                <a:cs typeface="Times New Roman" panose="02020603050405020304" pitchFamily="18" charset="0"/>
              </a:rPr>
              <a:t> e = 79) 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	c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 = 726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79</a:t>
            </a:r>
            <a:r>
              <a:rPr lang="en-US" altLang="en-US" sz="2400" dirty="0">
                <a:cs typeface="Times New Roman" panose="02020603050405020304" pitchFamily="18" charset="0"/>
              </a:rPr>
              <a:t> mod 3337 = 215   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	c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=  582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79</a:t>
            </a:r>
            <a:r>
              <a:rPr lang="en-US" altLang="en-US" sz="2400" dirty="0">
                <a:cs typeface="Times New Roman" panose="02020603050405020304" pitchFamily="18" charset="0"/>
              </a:rPr>
              <a:t> mod 3337 = 776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 		</a:t>
            </a:r>
            <a:r>
              <a:rPr lang="en-US" altLang="en-US" sz="2400" dirty="0" err="1">
                <a:cs typeface="Times New Roman" panose="02020603050405020304" pitchFamily="18" charset="0"/>
              </a:rPr>
              <a:t>dst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sisa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lainnya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cs typeface="Times New Roman" panose="02020603050405020304" pitchFamily="18" charset="0"/>
              </a:rPr>
              <a:t>Luaran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cs typeface="Times New Roman" panose="02020603050405020304" pitchFamily="18" charset="0"/>
              </a:rPr>
              <a:t>chiperteks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cs typeface="Times New Roman" panose="02020603050405020304" pitchFamily="18" charset="0"/>
              </a:rPr>
              <a:t> = 215 776 1743 933 1731 158.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i="1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i="1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menggunakan</a:t>
            </a:r>
            <a:r>
              <a:rPr lang="en-US" altLang="en-US" sz="2400" i="1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i="1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privat</a:t>
            </a:r>
            <a:r>
              <a:rPr lang="en-US" altLang="en-US" sz="2400" i="1" dirty="0">
                <a:cs typeface="Times New Roman" panose="02020603050405020304" pitchFamily="18" charset="0"/>
              </a:rPr>
              <a:t> d = 1019):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 		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 =  215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1019</a:t>
            </a:r>
            <a:r>
              <a:rPr lang="en-US" altLang="en-US" sz="2400" dirty="0">
                <a:cs typeface="Times New Roman" panose="02020603050405020304" pitchFamily="18" charset="0"/>
              </a:rPr>
              <a:t> mod 3337 = 726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=776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1019</a:t>
            </a:r>
            <a:r>
              <a:rPr lang="en-US" altLang="en-US" sz="2400" dirty="0">
                <a:cs typeface="Times New Roman" panose="02020603050405020304" pitchFamily="18" charset="0"/>
              </a:rPr>
              <a:t> mod 3337 = 582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</a:t>
            </a:r>
            <a:r>
              <a:rPr lang="en-US" altLang="en-US" sz="2400" dirty="0" err="1">
                <a:cs typeface="Times New Roman" panose="02020603050405020304" pitchFamily="18" charset="0"/>
              </a:rPr>
              <a:t>dst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lainnya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cs typeface="Times New Roman" panose="02020603050405020304" pitchFamily="18" charset="0"/>
              </a:rPr>
              <a:t>Luaran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 = 7265827332737873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kode</a:t>
            </a:r>
            <a:r>
              <a:rPr lang="en-US" altLang="en-US" sz="2400" dirty="0">
                <a:cs typeface="Times New Roman" panose="02020603050405020304" pitchFamily="18" charset="0"/>
              </a:rPr>
              <a:t> ASCII </a:t>
            </a:r>
            <a:r>
              <a:rPr lang="en-US" altLang="en-US" sz="2400" dirty="0" err="1">
                <a:cs typeface="Times New Roman" panose="02020603050405020304" pitchFamily="18" charset="0"/>
              </a:rPr>
              <a:t>karakternya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HARI INI.	</a:t>
            </a:r>
            <a:r>
              <a:rPr lang="en-GB" altLang="en-US" sz="24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509A3C-755D-48F5-8E17-783D306D1A19}"/>
              </a:ext>
            </a:extLst>
          </p:cNvPr>
          <p:cNvSpPr/>
          <p:nvPr/>
        </p:nvSpPr>
        <p:spPr>
          <a:xfrm>
            <a:off x="8556295" y="458470"/>
            <a:ext cx="1806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i="1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mod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DAC62A-6858-4903-82FD-DE73B1F74C4F}"/>
              </a:ext>
            </a:extLst>
          </p:cNvPr>
          <p:cNvSpPr/>
          <p:nvPr/>
        </p:nvSpPr>
        <p:spPr>
          <a:xfrm>
            <a:off x="7425538" y="3176577"/>
            <a:ext cx="1812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i="1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mod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4">
            <a:extLst>
              <a:ext uri="{FF2B5EF4-FFF2-40B4-BE49-F238E27FC236}">
                <a16:creationId xmlns:a16="http://schemas.microsoft.com/office/drawing/2014/main" id="{1F6C9F08-BF30-4956-8E5A-8DA5ACB14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108547" name="Slide Number Placeholder 5">
            <a:extLst>
              <a:ext uri="{FF2B5EF4-FFF2-40B4-BE49-F238E27FC236}">
                <a16:creationId xmlns:a16="http://schemas.microsoft.com/office/drawing/2014/main" id="{C3303C55-ABC2-4458-8035-0D40B952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2D1B66-63F8-4FB1-84DD-66C2C59387E2}" type="slidenum"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8548" name="Rectangle 2">
            <a:extLst>
              <a:ext uri="{FF2B5EF4-FFF2-40B4-BE49-F238E27FC236}">
                <a16:creationId xmlns:a16="http://schemas.microsoft.com/office/drawing/2014/main" id="{290AA30F-B0BF-4AC1-A15B-B147CA002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latin typeface="Times" panose="02020603050405020304" pitchFamily="18" charset="0"/>
                <a:cs typeface="Times New Roman" panose="02020603050405020304" pitchFamily="18" charset="0"/>
              </a:rPr>
              <a:t>Pembangkit Bilangan Acak</a:t>
            </a:r>
            <a:r>
              <a:rPr lang="en-US" altLang="en-US"/>
              <a:t> </a:t>
            </a:r>
          </a:p>
        </p:txBody>
      </p:sp>
      <p:sp>
        <p:nvSpPr>
          <p:cNvPr id="108549" name="Rectangle 3">
            <a:extLst>
              <a:ext uri="{FF2B5EF4-FFF2-40B4-BE49-F238E27FC236}">
                <a16:creationId xmlns:a16="http://schemas.microsoft.com/office/drawing/2014/main" id="{5358F8AC-7B75-4892-9C6B-8856E53BB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124661" cy="4419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Pembangkit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acak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berbasis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kekongruenan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lanjar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linear congruential generator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LCG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 	</a:t>
            </a:r>
            <a:r>
              <a:rPr lang="en-US" altLang="en-US" sz="2400" i="1" dirty="0">
                <a:cs typeface="Times New Roman" panose="02020603050405020304" pitchFamily="18" charset="0"/>
              </a:rPr>
              <a:t>	</a:t>
            </a:r>
            <a:r>
              <a:rPr lang="en-US" altLang="en-US" sz="2400" b="1" i="1" dirty="0" err="1">
                <a:cs typeface="Times New Roman" panose="02020603050405020304" pitchFamily="18" charset="0"/>
              </a:rPr>
              <a:t>X</a:t>
            </a:r>
            <a:r>
              <a:rPr lang="en-US" altLang="en-US" sz="2400" b="1" i="1" baseline="-30000" dirty="0" err="1">
                <a:cs typeface="Times New Roman" panose="02020603050405020304" pitchFamily="18" charset="0"/>
              </a:rPr>
              <a:t>n</a:t>
            </a:r>
            <a:r>
              <a:rPr lang="en-US" altLang="en-US" sz="2400" b="1" dirty="0">
                <a:cs typeface="Times New Roman" panose="02020603050405020304" pitchFamily="18" charset="0"/>
              </a:rPr>
              <a:t> = (</a:t>
            </a:r>
            <a:r>
              <a:rPr lang="en-US" altLang="en-US" sz="2400" b="1" i="1" dirty="0" err="1">
                <a:cs typeface="Times New Roman" panose="02020603050405020304" pitchFamily="18" charset="0"/>
              </a:rPr>
              <a:t>aX</a:t>
            </a:r>
            <a:r>
              <a:rPr lang="en-US" altLang="en-US" sz="2400" b="1" i="1" baseline="-30000" dirty="0" err="1">
                <a:cs typeface="Times New Roman" panose="02020603050405020304" pitchFamily="18" charset="0"/>
              </a:rPr>
              <a:t>n</a:t>
            </a:r>
            <a:r>
              <a:rPr lang="en-US" altLang="en-US" sz="2400" b="1" baseline="-30000" dirty="0">
                <a:cs typeface="Times New Roman" panose="02020603050405020304" pitchFamily="18" charset="0"/>
              </a:rPr>
              <a:t> – 1 </a:t>
            </a:r>
            <a:r>
              <a:rPr lang="en-US" altLang="en-US" sz="2400" b="1" dirty="0">
                <a:cs typeface="Times New Roman" panose="02020603050405020304" pitchFamily="18" charset="0"/>
              </a:rPr>
              <a:t>+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cs typeface="Times New Roman" panose="02020603050405020304" pitchFamily="18" charset="0"/>
              </a:rPr>
              <a:t>) mod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m</a:t>
            </a:r>
            <a:endParaRPr lang="en-US" altLang="en-US" sz="2400" b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X</a:t>
            </a:r>
            <a:r>
              <a:rPr lang="en-US" altLang="en-US" sz="2400" i="1" baseline="-30000" dirty="0" err="1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acak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-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deretnya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X</a:t>
            </a:r>
            <a:r>
              <a:rPr lang="en-US" altLang="en-US" sz="2400" i="1" baseline="-30000" dirty="0" err="1">
                <a:cs typeface="Times New Roman" panose="02020603050405020304" pitchFamily="18" charset="0"/>
              </a:rPr>
              <a:t>n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 – 1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acak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sebelumnya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a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dirty="0" err="1">
                <a:cs typeface="Times New Roman" panose="02020603050405020304" pitchFamily="18" charset="0"/>
              </a:rPr>
              <a:t>faktor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pengali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b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increment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m</a:t>
            </a:r>
            <a:r>
              <a:rPr lang="en-US" altLang="en-US" sz="2400" dirty="0">
                <a:cs typeface="Times New Roman" panose="02020603050405020304" pitchFamily="18" charset="0"/>
              </a:rPr>
              <a:t> = modulus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pembangkit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disebut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umpan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seed</a:t>
            </a:r>
            <a:r>
              <a:rPr lang="en-US" altLang="en-US" sz="2400" dirty="0">
                <a:cs typeface="Times New Roman" panose="02020603050405020304" pitchFamily="18" charset="0"/>
              </a:rPr>
              <a:t>).   	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4">
            <a:extLst>
              <a:ext uri="{FF2B5EF4-FFF2-40B4-BE49-F238E27FC236}">
                <a16:creationId xmlns:a16="http://schemas.microsoft.com/office/drawing/2014/main" id="{6A05FE7B-BE1B-49C1-AFA0-DDBD49A5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D13302E-F986-4EB2-96F9-797D5F6A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940D7D-2754-44A9-A511-6315DDBCCA70}" type="slidenum"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9572" name="Object 4">
            <a:extLst>
              <a:ext uri="{FF2B5EF4-FFF2-40B4-BE49-F238E27FC236}">
                <a16:creationId xmlns:a16="http://schemas.microsoft.com/office/drawing/2014/main" id="{3398EA37-174C-420A-950A-0F89BB603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296179"/>
              </p:ext>
            </p:extLst>
          </p:nvPr>
        </p:nvGraphicFramePr>
        <p:xfrm>
          <a:off x="2282688" y="136525"/>
          <a:ext cx="7337425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629656" imgH="6129528" progId="Word.Document.8">
                  <p:embed/>
                </p:oleObj>
              </mc:Choice>
              <mc:Fallback>
                <p:oleObj name="Document" r:id="rId4" imgW="5629656" imgH="6129528" progId="Word.Document.8">
                  <p:embed/>
                  <p:pic>
                    <p:nvPicPr>
                      <p:cNvPr id="109572" name="Object 4">
                        <a:extLst>
                          <a:ext uri="{FF2B5EF4-FFF2-40B4-BE49-F238E27FC236}">
                            <a16:creationId xmlns:a16="http://schemas.microsoft.com/office/drawing/2014/main" id="{3398EA37-174C-420A-950A-0F89BB6030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688" y="136525"/>
                        <a:ext cx="7337425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4F77-DE8D-4E07-8793-CBC23699E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Latihan</a:t>
            </a:r>
            <a:r>
              <a:rPr lang="en-US" b="1" dirty="0"/>
              <a:t> </a:t>
            </a:r>
            <a:r>
              <a:rPr lang="en-US" b="1" dirty="0" err="1"/>
              <a:t>soal</a:t>
            </a:r>
            <a:r>
              <a:rPr lang="en-US" b="1" dirty="0"/>
              <a:t> </a:t>
            </a:r>
            <a:r>
              <a:rPr lang="en-US" b="1" dirty="0" err="1"/>
              <a:t>teori</a:t>
            </a:r>
            <a:r>
              <a:rPr lang="en-US" b="1" dirty="0"/>
              <a:t> </a:t>
            </a:r>
            <a:r>
              <a:rPr lang="en-US" b="1" dirty="0" err="1"/>
              <a:t>bilangan</a:t>
            </a:r>
            <a:br>
              <a:rPr lang="en-US" dirty="0"/>
            </a:br>
            <a:r>
              <a:rPr lang="en-US" sz="3200" dirty="0"/>
              <a:t>(</a:t>
            </a:r>
            <a:r>
              <a:rPr lang="en-US" sz="3200" dirty="0" err="1"/>
              <a:t>diambil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soal</a:t>
            </a:r>
            <a:r>
              <a:rPr lang="en-US" sz="3200" dirty="0"/>
              <a:t> </a:t>
            </a:r>
            <a:r>
              <a:rPr lang="en-US" sz="3200" dirty="0" err="1"/>
              <a:t>kuis</a:t>
            </a:r>
            <a:r>
              <a:rPr lang="en-US" sz="3200" dirty="0"/>
              <a:t> dan UAS)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EFA0B-5F67-4D09-8762-410B59EBF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D0F8A8-0722-4EA7-B140-FEB9DF148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21" y="1846713"/>
            <a:ext cx="10307398" cy="492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A49476-DA8D-4DCD-ACC3-5B393C970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67542"/>
            <a:ext cx="11259136" cy="20392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B2A67-7FE6-2A3F-9AB7-91B67B382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F5802-29E3-1BA1-9B54-535370BD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72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2FBF-C613-48BE-BEAB-81459E42F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19" y="807344"/>
            <a:ext cx="10515600" cy="5243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4.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5.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6.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F05FC-E2CC-40EE-BDDD-65DBF70A8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81" y="3154236"/>
            <a:ext cx="10688133" cy="323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49FBAB-62FF-4A56-8BF4-9C675A7F7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0" y="867625"/>
            <a:ext cx="9976659" cy="1113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9F6E6B-5108-4B92-A469-A640EF1BE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0" y="2133001"/>
            <a:ext cx="11084332" cy="64381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673AA7-E314-E8AB-DB31-90423D8AA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155DD-5EB4-31D8-616F-BF7143A3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627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D7BA-568E-40EE-B33A-926B30EC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TAMAT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3A546-1039-41A1-A5CA-57E815AC6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A5F6AC-FE1C-35A8-B37E-B30E708AC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0075E-885E-CA8F-C67A-0648BFE4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9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>
            <a:extLst>
              <a:ext uri="{FF2B5EF4-FFF2-40B4-BE49-F238E27FC236}">
                <a16:creationId xmlns:a16="http://schemas.microsoft.com/office/drawing/2014/main" id="{C79F4AB8-0AC4-4D83-BCF7-B8A0C48A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  <p:sp>
        <p:nvSpPr>
          <p:cNvPr id="78851" name="Slide Number Placeholder 5">
            <a:extLst>
              <a:ext uri="{FF2B5EF4-FFF2-40B4-BE49-F238E27FC236}">
                <a16:creationId xmlns:a16="http://schemas.microsoft.com/office/drawing/2014/main" id="{3963EE3C-D9F7-40E9-8E1B-60168CAB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36855C-4A70-4676-ACA6-839A7C94FEE5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2" name="Rectangle 3">
                <a:extLst>
                  <a:ext uri="{FF2B5EF4-FFF2-40B4-BE49-F238E27FC236}">
                    <a16:creationId xmlns:a16="http://schemas.microsoft.com/office/drawing/2014/main" id="{24547A11-D957-4E99-92F9-F2F7FD997DB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19427" y="361749"/>
                <a:ext cx="10813773" cy="6134501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400" dirty="0"/>
                  <a:t>Contoh: 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ISBN 0–3015–4561–8</a:t>
                </a:r>
                <a:r>
                  <a:rPr lang="en-GB" altLang="en-US" sz="2400" dirty="0"/>
                  <a:t> </a:t>
                </a:r>
                <a:endParaRPr lang="en-US" altLang="en-US" sz="2400" dirty="0"/>
              </a:p>
              <a:p>
                <a:pPr algn="just"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	0 :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kode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negara Amerika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Serikat</a:t>
                </a: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algn="just"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  3015 :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kode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penerbit</a:t>
                </a: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algn="just"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  4561 :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kode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unik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buku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yang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diterbitkan</a:t>
                </a: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algn="just"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  	         8 :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karakter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uji. </a:t>
                </a:r>
              </a:p>
              <a:p>
                <a:pPr algn="just"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</a:t>
                </a:r>
              </a:p>
              <a:p>
                <a:pPr algn="just"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Kode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ISBN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ini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memenuhi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kekongruenan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1 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+ 2 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+ 3 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+ 4 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+ 5 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+ 6 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+ 		7 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+ 8 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+ 9 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m:t>1 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+ 10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 </m:t>
                    </m:r>
                    <m:r>
                      <a:rPr lang="en-US" alt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8</m:t>
                    </m:r>
                  </m:oMath>
                </a14:m>
                <a:endParaRPr lang="en-US" altLang="en-US" sz="2400" i="1" dirty="0">
                  <a:latin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just"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altLang="en-US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=231   0 (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𝑚𝑜𝑑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11 )</m:t>
                    </m:r>
                  </m:oMath>
                </a14:m>
                <a:endParaRPr lang="en-US" sz="2400" dirty="0"/>
              </a:p>
              <a:p>
                <a:pPr algn="just"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Karakter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uji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ini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didapatkan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sebagai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berikut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 	    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1 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+ 2 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+ 3 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+ 4 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+ 5 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+ 6 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+ 		7 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+ 8 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+ 9 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m:rPr>
                        <m:nor/>
                      </m:rPr>
                      <a:rPr lang="en-US" altLang="en-US" sz="2400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algn="just"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	           = 151	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Jadi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karakter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ujinya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adalah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151 mod 11 = 8. </a:t>
                </a:r>
                <a:endParaRPr lang="en-GB" alt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852" name="Rectangle 3">
                <a:extLst>
                  <a:ext uri="{FF2B5EF4-FFF2-40B4-BE49-F238E27FC236}">
                    <a16:creationId xmlns:a16="http://schemas.microsoft.com/office/drawing/2014/main" id="{24547A11-D957-4E99-92F9-F2F7FD997D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19427" y="361749"/>
                <a:ext cx="10813773" cy="6134501"/>
              </a:xfrm>
              <a:blipFill>
                <a:blip r:embed="rId6"/>
                <a:stretch>
                  <a:fillRect l="-733" t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>
            <a:extLst>
              <a:ext uri="{FF2B5EF4-FFF2-40B4-BE49-F238E27FC236}">
                <a16:creationId xmlns:a16="http://schemas.microsoft.com/office/drawing/2014/main" id="{0C6C53F7-3FD0-412A-AD34-A89B9BE2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Latihan</a:t>
            </a:r>
            <a:r>
              <a:rPr lang="en-US" altLang="en-US" dirty="0"/>
              <a:t> 1</a:t>
            </a:r>
          </a:p>
        </p:txBody>
      </p:sp>
      <p:sp>
        <p:nvSpPr>
          <p:cNvPr id="124931" name="Content Placeholder 2">
            <a:extLst>
              <a:ext uri="{FF2B5EF4-FFF2-40B4-BE49-F238E27FC236}">
                <a16:creationId xmlns:a16="http://schemas.microsoft.com/office/drawing/2014/main" id="{E510D082-2AD5-418E-BE8B-1248B55FC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buku</a:t>
            </a:r>
            <a:r>
              <a:rPr lang="en-US" altLang="en-US" dirty="0"/>
              <a:t> </a:t>
            </a:r>
            <a:r>
              <a:rPr lang="en-US" altLang="en-US" dirty="0" err="1"/>
              <a:t>terbitan</a:t>
            </a:r>
            <a:r>
              <a:rPr lang="en-US" altLang="en-US" dirty="0"/>
              <a:t> September 2018 </a:t>
            </a:r>
            <a:r>
              <a:rPr lang="en-US" altLang="en-US" dirty="0" err="1"/>
              <a:t>memiliki</a:t>
            </a:r>
            <a:r>
              <a:rPr lang="en-US" altLang="en-US" dirty="0"/>
              <a:t> ISBN 947-2309-97. </a:t>
            </a:r>
            <a:r>
              <a:rPr lang="en-US" altLang="en-US" dirty="0" err="1"/>
              <a:t>Tentukan</a:t>
            </a:r>
            <a:r>
              <a:rPr lang="en-US" altLang="en-US" dirty="0"/>
              <a:t> </a:t>
            </a:r>
            <a:r>
              <a:rPr lang="en-US" altLang="en-US" dirty="0" err="1"/>
              <a:t>karakter</a:t>
            </a:r>
            <a:r>
              <a:rPr lang="en-US" altLang="en-US" dirty="0"/>
              <a:t> uji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nomor</a:t>
            </a:r>
            <a:r>
              <a:rPr lang="en-US" altLang="en-US" dirty="0"/>
              <a:t> ISBN </a:t>
            </a:r>
            <a:r>
              <a:rPr lang="en-US" altLang="en-US" dirty="0" err="1"/>
              <a:t>tersebut</a:t>
            </a:r>
            <a:r>
              <a:rPr lang="en-US" altLang="en-US" dirty="0"/>
              <a:t>.</a:t>
            </a:r>
          </a:p>
        </p:txBody>
      </p:sp>
      <p:sp>
        <p:nvSpPr>
          <p:cNvPr id="124933" name="Slide Number Placeholder 4">
            <a:extLst>
              <a:ext uri="{FF2B5EF4-FFF2-40B4-BE49-F238E27FC236}">
                <a16:creationId xmlns:a16="http://schemas.microsoft.com/office/drawing/2014/main" id="{70FE6722-0D74-4BB0-B461-2681904A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4889CC-8402-49F2-994D-DB33F9F260A4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4934" name="Footer Placeholder 5">
            <a:extLst>
              <a:ext uri="{FF2B5EF4-FFF2-40B4-BE49-F238E27FC236}">
                <a16:creationId xmlns:a16="http://schemas.microsoft.com/office/drawing/2014/main" id="{C3E583D9-EBCE-4EAD-8F1D-EC09437F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M/IF2120 Matematika  Diskrit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804B41-B62D-1B74-554E-9F7D9C34321F}"/>
              </a:ext>
            </a:extLst>
          </p:cNvPr>
          <p:cNvSpPr txBox="1"/>
          <p:nvPr/>
        </p:nvSpPr>
        <p:spPr>
          <a:xfrm>
            <a:off x="5708073" y="3089565"/>
            <a:ext cx="425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Jawaban</a:t>
            </a:r>
            <a:r>
              <a:rPr lang="en-US" sz="2400" dirty="0">
                <a:solidFill>
                  <a:srgbClr val="FF0000"/>
                </a:solidFill>
              </a:rPr>
              <a:t> pada </a:t>
            </a:r>
            <a:r>
              <a:rPr lang="en-US" sz="2400" dirty="0" err="1">
                <a:solidFill>
                  <a:srgbClr val="FF0000"/>
                </a:solidFill>
              </a:rPr>
              <a:t>halaman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berikut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768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Content Placeholder 2">
            <a:extLst>
              <a:ext uri="{FF2B5EF4-FFF2-40B4-BE49-F238E27FC236}">
                <a16:creationId xmlns:a16="http://schemas.microsoft.com/office/drawing/2014/main" id="{7C67745B-AEA6-460D-80EC-F1CAACEAF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609600"/>
            <a:ext cx="11002618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 </a:t>
            </a:r>
          </a:p>
          <a:p>
            <a:pPr marL="0" indent="0" eaLnBrk="1" hangingPunct="1">
              <a:buNone/>
            </a:pPr>
            <a:r>
              <a:rPr lang="fi-FI" altLang="en-US" sz="2400" dirty="0"/>
              <a:t>Untuk mencari karakter uji: 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            </a:t>
            </a:r>
            <a:r>
              <a:rPr lang="id-ID" altLang="en-US" sz="2400" dirty="0"/>
              <a:t>mod  11 = karakter uji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 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 Karakter uji untuk </a:t>
            </a:r>
            <a:r>
              <a:rPr lang="it-IT" altLang="en-US" sz="2400" dirty="0"/>
              <a:t>kode ISBN  9</a:t>
            </a:r>
            <a:r>
              <a:rPr lang="it-IT" altLang="en-US" sz="2400" b="1" dirty="0"/>
              <a:t>4</a:t>
            </a:r>
            <a:r>
              <a:rPr lang="it-IT" altLang="en-US" sz="2400" dirty="0"/>
              <a:t>7-2309-97 dapat dicari sebagai berikut :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it-IT" altLang="en-US" sz="2400" dirty="0"/>
              <a:t> 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     	= (1)(9) + (2)(4) + (3)(7) + (4)(2) + (5)(3) + (6)(0) + (7)(9) + (8)(9) + (9)(7) = 259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 </a:t>
            </a:r>
          </a:p>
          <a:p>
            <a:pPr>
              <a:buNone/>
            </a:pPr>
            <a:r>
              <a:rPr lang="en-US" altLang="en-US" sz="2400" dirty="0"/>
              <a:t> </a:t>
            </a:r>
            <a:r>
              <a:rPr lang="en-US" altLang="en-US" sz="2400" dirty="0" err="1"/>
              <a:t>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karakter</a:t>
            </a:r>
            <a:r>
              <a:rPr lang="en-US" altLang="en-US" sz="2400" dirty="0"/>
              <a:t> uji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ISBN di </a:t>
            </a:r>
            <a:r>
              <a:rPr lang="en-US" altLang="en-US" sz="2400" dirty="0" err="1"/>
              <a:t>atas</a:t>
            </a:r>
            <a:r>
              <a:rPr lang="en-US" altLang="en-US" sz="2400" dirty="0"/>
              <a:t> = 259 mod 11 = </a:t>
            </a:r>
            <a:r>
              <a:rPr lang="en-US" altLang="en-US" sz="2400" b="1" dirty="0"/>
              <a:t>6 </a:t>
            </a:r>
            <a:r>
              <a:rPr lang="en-US" altLang="en-US" sz="2400" b="1" dirty="0">
                <a:sym typeface="Symbol" panose="05050102010706020507" pitchFamily="18" charset="2"/>
              </a:rPr>
              <a:t> </a:t>
            </a:r>
            <a:r>
              <a:rPr lang="it-IT" altLang="en-US" sz="2400" dirty="0"/>
              <a:t>947-2309-97-</a:t>
            </a:r>
            <a:r>
              <a:rPr lang="it-IT" altLang="en-US" sz="2400" dirty="0">
                <a:solidFill>
                  <a:srgbClr val="FF0000"/>
                </a:solidFill>
              </a:rPr>
              <a:t>6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b="1" dirty="0"/>
              <a:t> </a:t>
            </a: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0B745AA4-7EF8-44A0-82BD-2C26032FD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400"/>
          </a:p>
        </p:txBody>
      </p:sp>
      <p:graphicFrame>
        <p:nvGraphicFramePr>
          <p:cNvPr id="126980" name="Object 1">
            <a:extLst>
              <a:ext uri="{FF2B5EF4-FFF2-40B4-BE49-F238E27FC236}">
                <a16:creationId xmlns:a16="http://schemas.microsoft.com/office/drawing/2014/main" id="{424B7889-E7AF-4EC1-8089-5758D0D920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7550" y="1607751"/>
          <a:ext cx="842775" cy="1016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140" imgH="444307" progId="Equation.3">
                  <p:embed/>
                </p:oleObj>
              </mc:Choice>
              <mc:Fallback>
                <p:oleObj name="Equation" r:id="rId4" imgW="368140" imgH="444307" progId="Equation.3">
                  <p:embed/>
                  <p:pic>
                    <p:nvPicPr>
                      <p:cNvPr id="126980" name="Object 1">
                        <a:extLst>
                          <a:ext uri="{FF2B5EF4-FFF2-40B4-BE49-F238E27FC236}">
                            <a16:creationId xmlns:a16="http://schemas.microsoft.com/office/drawing/2014/main" id="{424B7889-E7AF-4EC1-8089-5758D0D920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550" y="1607751"/>
                        <a:ext cx="842775" cy="1016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1" name="Rectangle 4">
            <a:extLst>
              <a:ext uri="{FF2B5EF4-FFF2-40B4-BE49-F238E27FC236}">
                <a16:creationId xmlns:a16="http://schemas.microsoft.com/office/drawing/2014/main" id="{A6914679-3034-4E46-827F-A6B293A0D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400"/>
          </a:p>
        </p:txBody>
      </p:sp>
      <p:graphicFrame>
        <p:nvGraphicFramePr>
          <p:cNvPr id="126982" name="Object 3">
            <a:extLst>
              <a:ext uri="{FF2B5EF4-FFF2-40B4-BE49-F238E27FC236}">
                <a16:creationId xmlns:a16="http://schemas.microsoft.com/office/drawing/2014/main" id="{E983E538-F98D-4D37-968D-501F563D9A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8547" y="3528820"/>
          <a:ext cx="842775" cy="1016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140" imgH="444307" progId="Equation.3">
                  <p:embed/>
                </p:oleObj>
              </mc:Choice>
              <mc:Fallback>
                <p:oleObj name="Equation" r:id="rId6" imgW="368140" imgH="444307" progId="Equation.3">
                  <p:embed/>
                  <p:pic>
                    <p:nvPicPr>
                      <p:cNvPr id="126982" name="Object 3">
                        <a:extLst>
                          <a:ext uri="{FF2B5EF4-FFF2-40B4-BE49-F238E27FC236}">
                            <a16:creationId xmlns:a16="http://schemas.microsoft.com/office/drawing/2014/main" id="{E983E538-F98D-4D37-968D-501F563D9A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547" y="3528820"/>
                        <a:ext cx="842775" cy="1016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3" name="Rectangle 6">
            <a:extLst>
              <a:ext uri="{FF2B5EF4-FFF2-40B4-BE49-F238E27FC236}">
                <a16:creationId xmlns:a16="http://schemas.microsoft.com/office/drawing/2014/main" id="{60EF4D88-D049-42DD-91C8-A304E33B2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400"/>
          </a:p>
        </p:txBody>
      </p:sp>
      <p:sp>
        <p:nvSpPr>
          <p:cNvPr id="126985" name="Slide Number Placeholder 8">
            <a:extLst>
              <a:ext uri="{FF2B5EF4-FFF2-40B4-BE49-F238E27FC236}">
                <a16:creationId xmlns:a16="http://schemas.microsoft.com/office/drawing/2014/main" id="{C21BDFD3-34BE-4974-9A6D-1B50F1CF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3B0C8D-A817-44E4-96FC-746662BE0D58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6986" name="Footer Placeholder 9">
            <a:extLst>
              <a:ext uri="{FF2B5EF4-FFF2-40B4-BE49-F238E27FC236}">
                <a16:creationId xmlns:a16="http://schemas.microsoft.com/office/drawing/2014/main" id="{E273325F-5C8D-4918-87BC-407CBD1D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M/IF2120 Matematika  Diskrit</a:t>
            </a:r>
          </a:p>
        </p:txBody>
      </p:sp>
    </p:spTree>
    <p:extLst>
      <p:ext uri="{BB962C8B-B14F-4D97-AF65-F5344CB8AC3E}">
        <p14:creationId xmlns:p14="http://schemas.microsoft.com/office/powerpoint/2010/main" val="178899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>
            <a:extLst>
              <a:ext uri="{FF2B5EF4-FFF2-40B4-BE49-F238E27FC236}">
                <a16:creationId xmlns:a16="http://schemas.microsoft.com/office/drawing/2014/main" id="{0C6C53F7-3FD0-412A-AD34-A89B9BE2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Latihan 2</a:t>
            </a:r>
          </a:p>
        </p:txBody>
      </p:sp>
      <p:sp>
        <p:nvSpPr>
          <p:cNvPr id="124931" name="Content Placeholder 2">
            <a:extLst>
              <a:ext uri="{FF2B5EF4-FFF2-40B4-BE49-F238E27FC236}">
                <a16:creationId xmlns:a16="http://schemas.microsoft.com/office/drawing/2014/main" id="{E510D082-2AD5-418E-BE8B-1248B55FC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buku</a:t>
            </a:r>
            <a:r>
              <a:rPr lang="en-US" altLang="en-US" dirty="0"/>
              <a:t> </a:t>
            </a:r>
            <a:r>
              <a:rPr lang="en-US" altLang="en-US" dirty="0" err="1"/>
              <a:t>terbitan</a:t>
            </a:r>
            <a:r>
              <a:rPr lang="en-US" altLang="en-US" dirty="0"/>
              <a:t> September 2018 </a:t>
            </a:r>
            <a:r>
              <a:rPr lang="en-US" altLang="en-US" dirty="0" err="1"/>
              <a:t>memiliki</a:t>
            </a:r>
            <a:r>
              <a:rPr lang="en-US" altLang="en-US" dirty="0"/>
              <a:t> ISBN 9</a:t>
            </a:r>
            <a:r>
              <a:rPr lang="en-US" altLang="en-US" b="1" i="1" dirty="0"/>
              <a:t>p</a:t>
            </a:r>
            <a:r>
              <a:rPr lang="en-US" altLang="en-US" dirty="0"/>
              <a:t>7-2309-97. </a:t>
            </a:r>
            <a:r>
              <a:rPr lang="en-US" altLang="en-US" dirty="0" err="1"/>
              <a:t>Tentukan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 dan </a:t>
            </a:r>
            <a:r>
              <a:rPr lang="en-US" altLang="en-US" dirty="0" err="1"/>
              <a:t>karakter</a:t>
            </a:r>
            <a:r>
              <a:rPr lang="en-US" altLang="en-US" dirty="0"/>
              <a:t> uji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nomor</a:t>
            </a:r>
            <a:r>
              <a:rPr lang="en-US" altLang="en-US" dirty="0"/>
              <a:t> ISBN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diketahui</a:t>
            </a:r>
            <a:r>
              <a:rPr lang="en-US" altLang="en-US" dirty="0"/>
              <a:t> 3</a:t>
            </a:r>
            <a:r>
              <a:rPr lang="en-US" altLang="en-US" i="1" dirty="0"/>
              <a:t>p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 </a:t>
            </a:r>
            <a:r>
              <a:rPr lang="en-US" altLang="en-US" dirty="0"/>
              <a:t>2(mod 5).</a:t>
            </a:r>
          </a:p>
        </p:txBody>
      </p:sp>
      <p:sp>
        <p:nvSpPr>
          <p:cNvPr id="124933" name="Slide Number Placeholder 4">
            <a:extLst>
              <a:ext uri="{FF2B5EF4-FFF2-40B4-BE49-F238E27FC236}">
                <a16:creationId xmlns:a16="http://schemas.microsoft.com/office/drawing/2014/main" id="{70FE6722-0D74-4BB0-B461-2681904A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4889CC-8402-49F2-994D-DB33F9F260A4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4934" name="Footer Placeholder 5">
            <a:extLst>
              <a:ext uri="{FF2B5EF4-FFF2-40B4-BE49-F238E27FC236}">
                <a16:creationId xmlns:a16="http://schemas.microsoft.com/office/drawing/2014/main" id="{C3E583D9-EBCE-4EAD-8F1D-EC09437F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M/IF1220 Matematika  Diskrit</a:t>
            </a:r>
          </a:p>
        </p:txBody>
      </p:sp>
    </p:spTree>
    <p:extLst>
      <p:ext uri="{BB962C8B-B14F-4D97-AF65-F5344CB8AC3E}">
        <p14:creationId xmlns:p14="http://schemas.microsoft.com/office/powerpoint/2010/main" val="801210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4361</Words>
  <Application>Microsoft Office PowerPoint</Application>
  <PresentationFormat>Widescreen</PresentationFormat>
  <Paragraphs>554</Paragraphs>
  <Slides>56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70" baseType="lpstr">
      <vt:lpstr>Arial</vt:lpstr>
      <vt:lpstr>Calibri</vt:lpstr>
      <vt:lpstr>Calibri Light</vt:lpstr>
      <vt:lpstr>Cambria Math</vt:lpstr>
      <vt:lpstr>Century Gothic</vt:lpstr>
      <vt:lpstr>Courier New</vt:lpstr>
      <vt:lpstr>Symbol</vt:lpstr>
      <vt:lpstr>Times</vt:lpstr>
      <vt:lpstr>Times New Roman</vt:lpstr>
      <vt:lpstr>Wingdings</vt:lpstr>
      <vt:lpstr>Office Theme</vt:lpstr>
      <vt:lpstr>Equation</vt:lpstr>
      <vt:lpstr>Document</vt:lpstr>
      <vt:lpstr>Visio.Drawing.6</vt:lpstr>
      <vt:lpstr>Teori Bilangan (Bagian 3)</vt:lpstr>
      <vt:lpstr>Aplikasi Teori Bilangan</vt:lpstr>
      <vt:lpstr>ISBN (International Standard Book Number)</vt:lpstr>
      <vt:lpstr>PowerPoint Presentation</vt:lpstr>
      <vt:lpstr>PowerPoint Presentation</vt:lpstr>
      <vt:lpstr>PowerPoint Presentation</vt:lpstr>
      <vt:lpstr>Latihan 1</vt:lpstr>
      <vt:lpstr>PowerPoint Presentation</vt:lpstr>
      <vt:lpstr>Latihan 2</vt:lpstr>
      <vt:lpstr>PowerPoint Presentation</vt:lpstr>
      <vt:lpstr>PowerPoint Presentation</vt:lpstr>
      <vt:lpstr>Latihan (Kuis 2020)</vt:lpstr>
      <vt:lpstr>PowerPoint Presentation</vt:lpstr>
      <vt:lpstr>PowerPoint Presentation</vt:lpstr>
      <vt:lpstr>PowerPoint Presentation</vt:lpstr>
      <vt:lpstr>PowerPoint Presentation</vt:lpstr>
      <vt:lpstr>Fungsi Hash</vt:lpstr>
      <vt:lpstr>PowerPoint Presentation</vt:lpstr>
      <vt:lpstr>PowerPoint Presentation</vt:lpstr>
      <vt:lpstr>PowerPoint Presentation</vt:lpstr>
      <vt:lpstr>PowerPoint Presentation</vt:lpstr>
      <vt:lpstr>Latihan 2</vt:lpstr>
      <vt:lpstr>PowerPoint Presentation</vt:lpstr>
      <vt:lpstr>Latihan (Kuis 2021)</vt:lpstr>
      <vt:lpstr>PowerPoint Presentation</vt:lpstr>
      <vt:lpstr>Kriptografi</vt:lpstr>
      <vt:lpstr>PowerPoint Presentation</vt:lpstr>
      <vt:lpstr>PowerPoint Presentation</vt:lpstr>
      <vt:lpstr>Aplikasi Enkripsi-Dekripsi</vt:lpstr>
      <vt:lpstr>Contoh enkripsi pada dokumen</vt:lpstr>
      <vt:lpstr>PowerPoint Presentation</vt:lpstr>
      <vt:lpstr>PowerPoint Presentation</vt:lpstr>
      <vt:lpstr>PowerPoint Presentation</vt:lpstr>
      <vt:lpstr>Caesar Cipher</vt:lpstr>
      <vt:lpstr>PowerPoint Presentation</vt:lpstr>
      <vt:lpstr>PowerPoint Presentation</vt:lpstr>
      <vt:lpstr>PowerPoint Presentation</vt:lpstr>
      <vt:lpstr>PowerPoint Presentation</vt:lpstr>
      <vt:lpstr>Latihan 3</vt:lpstr>
      <vt:lpstr>PowerPoint Presentation</vt:lpstr>
      <vt:lpstr>Latihan (Kuis 2022)</vt:lpstr>
      <vt:lpstr>PowerPoint Presentation</vt:lpstr>
      <vt:lpstr>Algoritma RSA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Pembangkit Bilangan Acak </vt:lpstr>
      <vt:lpstr>PowerPoint Presentation</vt:lpstr>
      <vt:lpstr>Latihan soal teori bilangan (diambil dari soal kuis dan UAS)</vt:lpstr>
      <vt:lpstr>PowerPoint Presentation</vt:lpstr>
      <vt:lpstr>TAMAT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17-Teori Bilangan-Bagian3-2024</dc:title>
  <dc:creator>Rinaldi Munir</dc:creator>
  <cp:lastModifiedBy>Dr. Ir. Rinaldi, M.T.</cp:lastModifiedBy>
  <cp:revision>55</cp:revision>
  <dcterms:created xsi:type="dcterms:W3CDTF">2020-07-26T08:13:41Z</dcterms:created>
  <dcterms:modified xsi:type="dcterms:W3CDTF">2024-11-01T12:08:25Z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2024-10-31T07:06:41Z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a86fe9e5-7c51-4018-af61-9a445e070278</vt:lpwstr>
  </property>
  <property fmtid="{D5CDD505-2E9C-101B-9397-08002B2CF9AE}" pid="8" name="MSIP_Label_38b525e5-f3da-4501-8f1e-526b6769fc56_ContentBits">
    <vt:lpwstr>0</vt:lpwstr>
  </property>
</Properties>
</file>