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336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337" r:id="rId13"/>
    <p:sldId id="34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38" r:id="rId28"/>
    <p:sldId id="339" r:id="rId29"/>
    <p:sldId id="280" r:id="rId30"/>
    <p:sldId id="281" r:id="rId31"/>
    <p:sldId id="282" r:id="rId32"/>
    <p:sldId id="340" r:id="rId33"/>
    <p:sldId id="283" r:id="rId34"/>
    <p:sldId id="335" r:id="rId35"/>
    <p:sldId id="342" r:id="rId36"/>
    <p:sldId id="343" r:id="rId37"/>
    <p:sldId id="344" r:id="rId38"/>
    <p:sldId id="345" r:id="rId39"/>
    <p:sldId id="34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2237-4226-405F-B90F-248A0257DD0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0CDF-6AEC-49C7-A787-07924CE0B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AB96-1A25-46A0-A3F9-39834099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C27E1-20E1-4E2E-9E94-C73320F04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F4E4C-B78B-404D-8DE4-3852972A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C353-366D-47E4-BC52-9FDFED7B1C34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AB4D-8E77-424F-A220-36A1976A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1DC4-48EB-4E2E-A56F-5A217B2D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B0BB-5FBC-439F-B8BB-C45ECCA1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49A8E-6135-4D83-8360-2C25E81F9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5ED3D-BA04-45AA-800E-C1539D40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D6FC-A9D7-414B-B31D-684E203A5EE0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0C4B-D6F1-4BE8-A6F3-B49F0198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3D7B-3DCE-4526-B368-C9C3B0E7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0F996-9D61-4381-BABB-5CE8218E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A03EF-C469-4949-BBF0-E493A46CD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A3158-8ECE-46C1-BFFE-37227E4D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B2AC-D032-4034-B0B8-2E37B20BD942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29631-C450-4690-8F16-B4CEB3EC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EB76-34F9-4057-8F0A-5A187422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AF56-1507-436D-9E71-062EACD6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DBF5-1E45-4E71-A80E-16DB4D48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24ADF-7D91-4386-89F4-94EF2682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33A3-E5E1-408B-99E4-36A16260B4A6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3E9D-6533-4866-BDD0-096FCEA1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58B15-2E51-47B5-8D31-7D2B3EB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7AAD-D0C6-4E57-86E2-00DA612F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6DC05-E722-4553-AA4A-9669F9C2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12F06-6C37-44FC-8B3C-20302D61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9CF-7C11-4697-ACA0-EE3B9E1A2B0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0E425-1EBA-458D-8A8A-2FEF3E0D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FFE-2EB5-4217-B511-957A0A1E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E16E-621E-4623-A23C-62573AF7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6FA7D-77C5-4BCF-9F82-ECA1A15C9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06F2F-86F4-4C50-8FEF-77D852B87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1DCD9-0D02-464A-83C3-83181F05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CDC5-03F6-419D-BEE7-E7240A56EF58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E78C6-A960-4FD6-8332-49F5F076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A4FD7-5032-4C17-8126-23335E71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3AA72-9642-4DCD-9FF4-FF908BA4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C4DD-8361-4D13-A893-8BFC55716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B0685-8A85-4F3D-BF40-CB187D170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69810-72FF-471D-9CA7-2ABE44D04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E7F25-CB99-4DB3-88DD-02532009E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5A417-1B15-4487-A6B2-526E115A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ED84-B6B8-4E32-914B-06B0029FBA91}" type="datetime1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FC2C5-9277-4B19-BE3C-28E0EC57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75F43-02C9-4FDF-A48C-17A1C5D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7E76-56DE-40A7-9B88-B4C0EEB4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90318-2B47-41F2-B77C-87B98C4E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771-E1E1-4EAF-A0F3-3374FA647491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D09E4-C05C-436E-9565-A85DDE7F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657DB-74C6-4C08-81B1-56AF189D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4491A-352E-4034-BE3F-99E365D8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E688-E24A-49E2-B524-A85D9113BCA2}" type="datetime1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4B960-758A-4571-9D5B-900F5B68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0A6E2-9E17-419C-BBBB-B04ECF7B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9A94-7367-43F2-A36A-80579A87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50DB-B2E3-4569-BAC8-EC9021976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5919-D3F0-42B1-93FE-68210B5F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7AF57-5F26-4EF3-9CF2-25F1F869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2681-D8D9-4FDD-B43E-7AEE0A6136D0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4E41-374F-4ABD-93E5-90DEFAF5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0006C-9DC3-40BD-9B86-66D6E5E1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8205-2A4F-4F7A-AFCB-B53216FB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26428-0CCC-4791-82F4-64DAB6DCC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FFDE-C498-414A-89C7-1AFC320A1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667AA-F827-43E0-88CA-FFFA6DD0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CE3-FFC4-493C-990C-0D56E55528E8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3A39E-D3D0-4DA8-99D7-6EF90A42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IF2120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7B4FE-4AB7-4D26-AFF2-3E72CFBC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CED00-C158-41D5-A623-85BCDD00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F84C8-1966-4186-9072-01CF31D57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23ED0-CEBB-4EC6-BA02-25675085D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1F74-491B-4418-99A8-7C69DE6589C0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1B19-2043-48AB-B3D9-2D50914A3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 - IF2120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112B-D43F-4D76-865A-3948432DB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226" y="1219201"/>
            <a:ext cx="8077200" cy="1949450"/>
          </a:xfrm>
        </p:spPr>
        <p:txBody>
          <a:bodyPr>
            <a:normAutofit fontScale="90000"/>
          </a:bodyPr>
          <a:lstStyle/>
          <a:p>
            <a:r>
              <a:rPr lang="en-US" sz="7200" b="1" dirty="0" err="1"/>
              <a:t>Aljabar</a:t>
            </a:r>
            <a:r>
              <a:rPr lang="en-US" sz="7200" b="1" dirty="0"/>
              <a:t> Boolean </a:t>
            </a:r>
            <a:br>
              <a:rPr lang="en-US" sz="7200" b="1" dirty="0"/>
            </a:br>
            <a:r>
              <a:rPr lang="en-US" sz="7200" b="1" dirty="0"/>
              <a:t>(Bag. 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7426" y="3886200"/>
            <a:ext cx="7162800" cy="22292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Oleh: Rinaldi Munir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/>
              <a:t> 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D482B-F717-FFEF-1D28-1F52D3217351}"/>
              </a:ext>
            </a:extLst>
          </p:cNvPr>
          <p:cNvSpPr txBox="1"/>
          <p:nvPr/>
        </p:nvSpPr>
        <p:spPr>
          <a:xfrm>
            <a:off x="7780004" y="2466110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27D0B-D9BD-C6D9-EBE2-FB763CD255A5}"/>
              </a:ext>
            </a:extLst>
          </p:cNvPr>
          <p:cNvSpPr txBox="1"/>
          <p:nvPr/>
        </p:nvSpPr>
        <p:spPr>
          <a:xfrm>
            <a:off x="3048000" y="52279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IF1220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594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</a:t>
            </a:r>
            <a:r>
              <a:rPr lang="en-US" sz="2400" dirty="0"/>
              <a:t>: </a:t>
            </a:r>
            <a:r>
              <a:rPr lang="en-US" sz="2400" dirty="0" err="1"/>
              <a:t>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Boolean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kesamaaan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i="1" dirty="0"/>
              <a:t>	a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dirty="0" err="1"/>
              <a:t>’</a:t>
            </a:r>
            <a:r>
              <a:rPr lang="en-US" sz="2400" i="1" dirty="0" err="1"/>
              <a:t>b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  </a:t>
            </a:r>
            <a:r>
              <a:rPr lang="en-US" sz="2400" dirty="0" err="1"/>
              <a:t>dan</a:t>
            </a:r>
            <a:r>
              <a:rPr lang="en-US" sz="2400" dirty="0"/>
              <a:t>  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’ + </a:t>
            </a:r>
            <a:r>
              <a:rPr lang="en-US" sz="2400" i="1" dirty="0"/>
              <a:t>b</a:t>
            </a:r>
            <a:r>
              <a:rPr lang="en-US" sz="2400" dirty="0"/>
              <a:t>) = </a:t>
            </a:r>
            <a:r>
              <a:rPr lang="en-US" sz="2400" i="1" dirty="0"/>
              <a:t>ab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dirty="0" err="1"/>
              <a:t>’</a:t>
            </a:r>
            <a:r>
              <a:rPr lang="en-US" sz="2400" i="1" dirty="0" err="1"/>
              <a:t>b</a:t>
            </a:r>
            <a:r>
              <a:rPr lang="en-US" sz="2400" dirty="0"/>
              <a:t>  =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ab</a:t>
            </a:r>
            <a:r>
              <a:rPr lang="en-US" sz="2400" dirty="0"/>
              <a:t>) + </a:t>
            </a:r>
            <a:r>
              <a:rPr lang="en-US" sz="2400" i="1" dirty="0" err="1"/>
              <a:t>a</a:t>
            </a:r>
            <a:r>
              <a:rPr lang="en-US" sz="2400" dirty="0" err="1"/>
              <a:t>’</a:t>
            </a:r>
            <a:r>
              <a:rPr lang="en-US" sz="2400" i="1" dirty="0" err="1"/>
              <a:t>b</a:t>
            </a:r>
            <a:r>
              <a:rPr lang="en-US" sz="2400" dirty="0"/>
              <a:t>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Penyerapan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= </a:t>
            </a:r>
            <a:r>
              <a:rPr lang="en-US" sz="2400" i="1" dirty="0"/>
              <a:t>a</a:t>
            </a:r>
            <a:r>
              <a:rPr lang="en-US" sz="2400" dirty="0"/>
              <a:t> + (</a:t>
            </a:r>
            <a:r>
              <a:rPr lang="en-US" sz="2400" i="1" dirty="0"/>
              <a:t>ab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dirty="0" err="1"/>
              <a:t>’</a:t>
            </a:r>
            <a:r>
              <a:rPr lang="en-US" sz="2400" i="1" dirty="0" err="1"/>
              <a:t>b</a:t>
            </a:r>
            <a:r>
              <a:rPr lang="en-US" sz="2400" dirty="0"/>
              <a:t>)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Asosiatif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= </a:t>
            </a:r>
            <a:r>
              <a:rPr lang="en-US" sz="2400" i="1" dirty="0"/>
              <a:t>a</a:t>
            </a:r>
            <a:r>
              <a:rPr lang="en-US" sz="2400" dirty="0"/>
              <a:t> +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dirty="0"/>
              <a:t>’)</a:t>
            </a:r>
            <a:r>
              <a:rPr lang="en-US" sz="2400" i="1" dirty="0"/>
              <a:t>b</a:t>
            </a:r>
            <a:r>
              <a:rPr lang="en-US" sz="2400" dirty="0"/>
              <a:t>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Distributif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= </a:t>
            </a:r>
            <a:r>
              <a:rPr lang="en-US" sz="2400" i="1" dirty="0"/>
              <a:t>a</a:t>
            </a:r>
            <a:r>
              <a:rPr lang="en-US" sz="2400" dirty="0"/>
              <a:t> + 1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	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Komplemen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=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	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	(ii) 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’ + </a:t>
            </a:r>
            <a:r>
              <a:rPr lang="en-US" sz="2400" i="1" dirty="0"/>
              <a:t>b</a:t>
            </a:r>
            <a:r>
              <a:rPr lang="en-US" sz="2400" dirty="0"/>
              <a:t>) = </a:t>
            </a:r>
            <a:r>
              <a:rPr lang="en-US" sz="2400" i="1" dirty="0"/>
              <a:t>a </a:t>
            </a:r>
            <a:r>
              <a:rPr lang="en-US" sz="2400" i="1" dirty="0" err="1"/>
              <a:t>a</a:t>
            </a:r>
            <a:r>
              <a:rPr lang="en-US" sz="2400" dirty="0"/>
              <a:t>’ + </a:t>
            </a:r>
            <a:r>
              <a:rPr lang="en-US" sz="2400" i="1" dirty="0"/>
              <a:t>ab</a:t>
            </a:r>
            <a:r>
              <a:rPr lang="en-US" sz="2400" dirty="0"/>
              <a:t>	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Distributif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   = 0 + </a:t>
            </a:r>
            <a:r>
              <a:rPr lang="en-US" sz="2400" i="1" dirty="0"/>
              <a:t>ab</a:t>
            </a:r>
            <a:r>
              <a:rPr lang="en-US" sz="2400" dirty="0"/>
              <a:t>	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Komplemen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	        = </a:t>
            </a:r>
            <a:r>
              <a:rPr lang="en-US" sz="2400" i="1" dirty="0"/>
              <a:t>ab</a:t>
            </a:r>
            <a:r>
              <a:rPr lang="en-US" sz="2400" dirty="0"/>
              <a:t>		(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Boolean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487" y="1600200"/>
            <a:ext cx="10290313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Boolean:</a:t>
            </a:r>
          </a:p>
          <a:p>
            <a:pPr marL="0" indent="685800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0" indent="685800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</a:t>
            </a:r>
          </a:p>
          <a:p>
            <a:pPr marL="0" indent="685800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i="1" dirty="0"/>
              <a:t> y</a:t>
            </a:r>
            <a:r>
              <a:rPr lang="en-US" dirty="0"/>
              <a:t>’</a:t>
            </a:r>
          </a:p>
          <a:p>
            <a:pPr marL="0" indent="685800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)’ </a:t>
            </a:r>
          </a:p>
          <a:p>
            <a:pPr marL="0" indent="685800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komplemennya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literal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buah</a:t>
            </a:r>
            <a:r>
              <a:rPr lang="en-US" dirty="0"/>
              <a:t> literal,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’. 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1, </a:t>
            </a:r>
            <a:r>
              <a:rPr lang="en-US" i="1" dirty="0"/>
              <a:t>y</a:t>
            </a:r>
            <a:r>
              <a:rPr lang="en-US" dirty="0"/>
              <a:t> = 1, </a:t>
            </a:r>
            <a:r>
              <a:rPr lang="en-US" i="1" dirty="0"/>
              <a:t>z</a:t>
            </a:r>
            <a:r>
              <a:rPr lang="en-US" dirty="0"/>
              <a:t> =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: 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h</a:t>
            </a:r>
            <a:r>
              <a:rPr lang="en-US" dirty="0"/>
              <a:t>(1, 1, 0) = 1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1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0’ = (1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1)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1 = 1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1 =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0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E834-7F6A-6551-C30A-A41C75C1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D5AB2-102C-0537-5623-29DB4222D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Boolean,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komplemen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f(</a:t>
            </a:r>
            <a:r>
              <a:rPr lang="en-US" sz="2400" dirty="0" err="1"/>
              <a:t>x,y,z</a:t>
            </a:r>
            <a:r>
              <a:rPr lang="en-US" sz="2400" dirty="0"/>
              <a:t>) = </a:t>
            </a:r>
            <a:r>
              <a:rPr lang="en-US" sz="2400" dirty="0" err="1"/>
              <a:t>x'y</a:t>
            </a:r>
            <a:r>
              <a:rPr lang="en-US" sz="2400" dirty="0"/>
              <a:t>(x + z + </a:t>
            </a:r>
            <a:r>
              <a:rPr lang="en-US" sz="2400" dirty="0" err="1"/>
              <a:t>yz</a:t>
            </a:r>
            <a:r>
              <a:rPr lang="en-US" sz="2400" dirty="0"/>
              <a:t>’)</a:t>
            </a: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dirty="0"/>
              <a:t>f'(</a:t>
            </a:r>
            <a:r>
              <a:rPr lang="en-US" dirty="0" err="1"/>
              <a:t>x,y,z</a:t>
            </a:r>
            <a:r>
              <a:rPr lang="en-US" dirty="0"/>
              <a:t>) = (</a:t>
            </a:r>
            <a:r>
              <a:rPr lang="en-US" dirty="0" err="1"/>
              <a:t>x’y</a:t>
            </a:r>
            <a:r>
              <a:rPr lang="en-US" dirty="0"/>
              <a:t> (x + z + </a:t>
            </a:r>
            <a:r>
              <a:rPr lang="en-US" dirty="0" err="1"/>
              <a:t>yz</a:t>
            </a:r>
            <a:r>
              <a:rPr lang="en-US" dirty="0"/>
              <a:t>’))’</a:t>
            </a:r>
          </a:p>
          <a:p>
            <a:pPr marL="0" indent="0">
              <a:buNone/>
            </a:pPr>
            <a:r>
              <a:rPr lang="en-US" dirty="0"/>
              <a:t>	 = (</a:t>
            </a:r>
            <a:r>
              <a:rPr lang="en-US" dirty="0" err="1"/>
              <a:t>x’y</a:t>
            </a:r>
            <a:r>
              <a:rPr lang="en-US" dirty="0"/>
              <a:t>)’+ (x + z + </a:t>
            </a:r>
            <a:r>
              <a:rPr lang="en-US" dirty="0" err="1"/>
              <a:t>yz</a:t>
            </a:r>
            <a:r>
              <a:rPr lang="en-US" dirty="0"/>
              <a:t>’)’ 	  (Hukum De Morgan)</a:t>
            </a:r>
          </a:p>
          <a:p>
            <a:pPr marL="0" indent="0">
              <a:buNone/>
            </a:pPr>
            <a:r>
              <a:rPr lang="en-US" dirty="0"/>
              <a:t>             = (x + y’) + </a:t>
            </a:r>
            <a:r>
              <a:rPr lang="en-US" dirty="0" err="1"/>
              <a:t>x’z</a:t>
            </a:r>
            <a:r>
              <a:rPr lang="en-US" dirty="0"/>
              <a:t>'(</a:t>
            </a:r>
            <a:r>
              <a:rPr lang="en-US" dirty="0" err="1"/>
              <a:t>yz</a:t>
            </a:r>
            <a:r>
              <a:rPr lang="en-US" dirty="0"/>
              <a:t>')'                 (Hukum De Morgan)</a:t>
            </a:r>
          </a:p>
          <a:p>
            <a:pPr marL="0" indent="0">
              <a:buNone/>
            </a:pPr>
            <a:r>
              <a:rPr lang="en-US" dirty="0"/>
              <a:t>             = x + y’ + </a:t>
            </a:r>
            <a:r>
              <a:rPr lang="en-US" dirty="0" err="1"/>
              <a:t>x’z</a:t>
            </a:r>
            <a:r>
              <a:rPr lang="en-US" dirty="0"/>
              <a:t>’(y’ + z)               (Hukum De Morgan)</a:t>
            </a:r>
          </a:p>
          <a:p>
            <a:pPr marL="0" indent="0">
              <a:buNone/>
            </a:pPr>
            <a:r>
              <a:rPr lang="en-US" dirty="0"/>
              <a:t>              = x + y’+ </a:t>
            </a:r>
            <a:r>
              <a:rPr lang="en-US" dirty="0" err="1"/>
              <a:t>x’y’z</a:t>
            </a:r>
            <a:r>
              <a:rPr lang="en-US" dirty="0"/>
              <a:t>’ + </a:t>
            </a:r>
            <a:r>
              <a:rPr lang="en-US" dirty="0" err="1"/>
              <a:t>x’z’z</a:t>
            </a:r>
            <a:r>
              <a:rPr lang="en-US" dirty="0"/>
              <a:t>          (Hukum </a:t>
            </a:r>
            <a:r>
              <a:rPr lang="en-US" dirty="0" err="1"/>
              <a:t>Distributif</a:t>
            </a:r>
            <a:r>
              <a:rPr lang="en-US" dirty="0"/>
              <a:t>)           </a:t>
            </a:r>
          </a:p>
          <a:p>
            <a:pPr marL="0" indent="0">
              <a:buNone/>
            </a:pPr>
            <a:r>
              <a:rPr lang="en-US" dirty="0"/>
              <a:t>              = x + y’+ </a:t>
            </a:r>
            <a:r>
              <a:rPr lang="en-US" dirty="0" err="1"/>
              <a:t>x’yz</a:t>
            </a:r>
            <a:r>
              <a:rPr lang="en-US" dirty="0"/>
              <a:t>’ + 0          </a:t>
            </a:r>
          </a:p>
          <a:p>
            <a:pPr marL="0" indent="0">
              <a:buNone/>
            </a:pPr>
            <a:r>
              <a:rPr lang="en-US" dirty="0"/>
              <a:t>	  = x + y’+ </a:t>
            </a:r>
            <a:r>
              <a:rPr lang="en-US" dirty="0" err="1"/>
              <a:t>x’yz</a:t>
            </a:r>
            <a:r>
              <a:rPr lang="en-US" dirty="0"/>
              <a:t>’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8E597-C649-FFDE-B88F-7987B092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6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3CFB-C34C-6D3A-1F2B-BA874781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384C-D9C0-198D-2F4E-370834047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f(</a:t>
            </a:r>
            <a:r>
              <a:rPr lang="en-US" sz="2400" dirty="0" err="1"/>
              <a:t>x,y,z</a:t>
            </a:r>
            <a:r>
              <a:rPr lang="en-US" sz="2400" dirty="0"/>
              <a:t>) = x’(x + y’ + z’)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operator + dan </a:t>
            </a:r>
            <a:r>
              <a:rPr lang="en-US" sz="2400" dirty="0" err="1"/>
              <a:t>komplemen</a:t>
            </a:r>
            <a:r>
              <a:rPr lang="en-US" sz="2400" dirty="0"/>
              <a:t> (‘) </a:t>
            </a:r>
            <a:r>
              <a:rPr lang="en-US" sz="2400" dirty="0" err="1"/>
              <a:t>saja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f(</a:t>
            </a:r>
            <a:r>
              <a:rPr lang="en-US" sz="2400" dirty="0" err="1"/>
              <a:t>x,y</a:t>
            </a:r>
            <a:r>
              <a:rPr lang="en-US" sz="2400" dirty="0"/>
              <a:t>) = x’(</a:t>
            </a:r>
            <a:r>
              <a:rPr lang="en-US" sz="2400" dirty="0" err="1"/>
              <a:t>x+y</a:t>
            </a:r>
            <a:r>
              <a:rPr lang="en-US" sz="2400" dirty="0"/>
              <a:t>’+z’)</a:t>
            </a:r>
          </a:p>
          <a:p>
            <a:pPr marL="0" indent="0">
              <a:buNone/>
            </a:pPr>
            <a:r>
              <a:rPr lang="en-US" sz="2400" dirty="0"/>
              <a:t>          = </a:t>
            </a:r>
            <a:r>
              <a:rPr lang="en-US" sz="2400" dirty="0" err="1"/>
              <a:t>x’x</a:t>
            </a:r>
            <a:r>
              <a:rPr lang="en-US" sz="2400" dirty="0"/>
              <a:t> + </a:t>
            </a:r>
            <a:r>
              <a:rPr lang="en-US" sz="2400" dirty="0" err="1"/>
              <a:t>x’y</a:t>
            </a:r>
            <a:r>
              <a:rPr lang="en-US" sz="2400" dirty="0"/>
              <a:t>’ + </a:t>
            </a:r>
            <a:r>
              <a:rPr lang="en-US" sz="2400" dirty="0" err="1"/>
              <a:t>x’z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          = 0 + </a:t>
            </a:r>
            <a:r>
              <a:rPr lang="en-US" sz="2400" dirty="0" err="1"/>
              <a:t>x’y</a:t>
            </a:r>
            <a:r>
              <a:rPr lang="en-US" sz="2400" dirty="0"/>
              <a:t>’ + </a:t>
            </a:r>
            <a:r>
              <a:rPr lang="en-US" sz="2400" dirty="0" err="1"/>
              <a:t>x’z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          = </a:t>
            </a:r>
            <a:r>
              <a:rPr lang="en-US" sz="2400" dirty="0" err="1"/>
              <a:t>x’y</a:t>
            </a:r>
            <a:r>
              <a:rPr lang="en-US" sz="2400" dirty="0"/>
              <a:t>’ + </a:t>
            </a:r>
            <a:r>
              <a:rPr lang="en-US" sz="2400" dirty="0" err="1"/>
              <a:t>x’z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          = (</a:t>
            </a:r>
            <a:r>
              <a:rPr lang="en-US" sz="2400" dirty="0" err="1"/>
              <a:t>x+y</a:t>
            </a:r>
            <a:r>
              <a:rPr lang="en-US" sz="2400" dirty="0"/>
              <a:t>)’ + (</a:t>
            </a:r>
            <a:r>
              <a:rPr lang="en-US" sz="2400" dirty="0" err="1"/>
              <a:t>x+z</a:t>
            </a:r>
            <a:r>
              <a:rPr lang="en-US" sz="2400" dirty="0"/>
              <a:t>)’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C58C4-B420-EB04-B3A9-D0341083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5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729" y="1600200"/>
            <a:ext cx="10605053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Ekspresi</a:t>
            </a:r>
            <a:r>
              <a:rPr lang="en-US" dirty="0"/>
              <a:t> Boolean yang </a:t>
            </a:r>
            <a:r>
              <a:rPr lang="en-US" dirty="0" err="1"/>
              <a:t>menspesifikasikan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kali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3: </a:t>
            </a:r>
          </a:p>
          <a:p>
            <a:pPr marL="0" indent="0">
              <a:buNone/>
            </a:pPr>
            <a:r>
              <a:rPr lang="en-US" i="1" dirty="0"/>
              <a:t>       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dan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       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23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278" y="762001"/>
            <a:ext cx="10177670" cy="5364163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Minterm</a:t>
            </a:r>
            <a:r>
              <a:rPr lang="en-US" sz="2400" dirty="0"/>
              <a:t>: </a:t>
            </a:r>
            <a:r>
              <a:rPr lang="en-US" sz="2400" dirty="0" err="1"/>
              <a:t>suku</a:t>
            </a:r>
            <a:r>
              <a:rPr lang="en-US" sz="2400" dirty="0"/>
              <a:t> (</a:t>
            </a:r>
            <a:r>
              <a:rPr lang="en-US" sz="2400" i="1" dirty="0"/>
              <a:t>term</a:t>
            </a:r>
            <a:r>
              <a:rPr lang="en-US" sz="2400" dirty="0"/>
              <a:t>)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literal yang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</a:t>
            </a:r>
          </a:p>
          <a:p>
            <a:endParaRPr lang="en-US" sz="2400" dirty="0"/>
          </a:p>
          <a:p>
            <a:r>
              <a:rPr lang="en-US" sz="2400" i="1" dirty="0" err="1"/>
              <a:t>Maxterm</a:t>
            </a:r>
            <a:r>
              <a:rPr lang="en-US" sz="2400" dirty="0"/>
              <a:t>: </a:t>
            </a:r>
            <a:r>
              <a:rPr lang="en-US" sz="2400" dirty="0" err="1"/>
              <a:t>suku</a:t>
            </a:r>
            <a:r>
              <a:rPr lang="en-US" sz="2400" dirty="0"/>
              <a:t> (</a:t>
            </a:r>
            <a:r>
              <a:rPr lang="en-US" sz="2400" i="1" dirty="0"/>
              <a:t>term</a:t>
            </a:r>
            <a:r>
              <a:rPr lang="en-US" sz="2400" dirty="0"/>
              <a:t>)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literal yang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4: </a:t>
            </a:r>
          </a:p>
          <a:p>
            <a:pPr marL="0" indent="0">
              <a:buNone/>
            </a:pPr>
            <a:r>
              <a:rPr lang="en-US" sz="2300" i="1" dirty="0"/>
              <a:t>       f</a:t>
            </a:r>
            <a:r>
              <a:rPr lang="en-US" sz="2300" dirty="0"/>
              <a:t>(</a:t>
            </a:r>
            <a:r>
              <a:rPr lang="en-US" sz="2300" i="1" dirty="0"/>
              <a:t>x</a:t>
            </a:r>
            <a:r>
              <a:rPr lang="en-US" sz="2300" dirty="0"/>
              <a:t>, </a:t>
            </a:r>
            <a:r>
              <a:rPr lang="en-US" sz="2300" i="1" dirty="0"/>
              <a:t>y</a:t>
            </a:r>
            <a:r>
              <a:rPr lang="en-US" sz="2300" dirty="0"/>
              <a:t>, </a:t>
            </a:r>
            <a:r>
              <a:rPr lang="en-US" sz="2300" i="1" dirty="0"/>
              <a:t>z</a:t>
            </a:r>
            <a:r>
              <a:rPr lang="en-US" sz="2300" dirty="0"/>
              <a:t>) = </a:t>
            </a:r>
            <a:r>
              <a:rPr lang="en-US" sz="2300" i="1" dirty="0" err="1"/>
              <a:t>x</a:t>
            </a:r>
            <a:r>
              <a:rPr lang="en-US" sz="2300" dirty="0" err="1"/>
              <a:t>’</a:t>
            </a:r>
            <a:r>
              <a:rPr lang="en-US" sz="2300" i="1" dirty="0" err="1"/>
              <a:t>y</a:t>
            </a:r>
            <a:r>
              <a:rPr lang="en-US" sz="2300" dirty="0" err="1"/>
              <a:t>’</a:t>
            </a:r>
            <a:r>
              <a:rPr lang="en-US" sz="2300" i="1" dirty="0" err="1"/>
              <a:t>z</a:t>
            </a:r>
            <a:r>
              <a:rPr lang="en-US" sz="2300" dirty="0"/>
              <a:t> + </a:t>
            </a:r>
            <a:r>
              <a:rPr lang="en-US" sz="2300" i="1" dirty="0" err="1"/>
              <a:t>xy</a:t>
            </a:r>
            <a:r>
              <a:rPr lang="en-US" sz="2300" dirty="0" err="1"/>
              <a:t>’</a:t>
            </a:r>
            <a:r>
              <a:rPr lang="en-US" sz="2300" i="1" dirty="0" err="1"/>
              <a:t>z</a:t>
            </a:r>
            <a:r>
              <a:rPr lang="en-US" sz="2300" dirty="0"/>
              <a:t>’ + </a:t>
            </a:r>
            <a:r>
              <a:rPr lang="en-US" sz="2300" i="1" dirty="0"/>
              <a:t>xyz</a:t>
            </a:r>
            <a:r>
              <a:rPr lang="en-US" sz="2300" dirty="0"/>
              <a:t>   </a:t>
            </a:r>
            <a:r>
              <a:rPr lang="en-US" sz="2300" dirty="0">
                <a:sym typeface="Wingdings" panose="05000000000000000000" pitchFamily="2" charset="2"/>
              </a:rPr>
              <a:t> 3 </a:t>
            </a:r>
            <a:r>
              <a:rPr lang="en-US" sz="2300" dirty="0" err="1">
                <a:sym typeface="Wingdings" panose="05000000000000000000" pitchFamily="2" charset="2"/>
              </a:rPr>
              <a:t>buah</a:t>
            </a:r>
            <a:r>
              <a:rPr lang="en-US" sz="2300" dirty="0">
                <a:sym typeface="Wingdings" panose="05000000000000000000" pitchFamily="2" charset="2"/>
              </a:rPr>
              <a:t> </a:t>
            </a:r>
            <a:r>
              <a:rPr lang="en-US" sz="2300" i="1" dirty="0" err="1">
                <a:sym typeface="Wingdings" panose="05000000000000000000" pitchFamily="2" charset="2"/>
              </a:rPr>
              <a:t>minterm</a:t>
            </a:r>
            <a:r>
              <a:rPr lang="en-US" sz="2300" dirty="0">
                <a:sym typeface="Wingdings" panose="05000000000000000000" pitchFamily="2" charset="2"/>
              </a:rPr>
              <a:t>: </a:t>
            </a:r>
            <a:r>
              <a:rPr lang="en-US" sz="2300" i="1" dirty="0" err="1"/>
              <a:t>x</a:t>
            </a:r>
            <a:r>
              <a:rPr lang="en-US" sz="2300" dirty="0" err="1"/>
              <a:t>’</a:t>
            </a:r>
            <a:r>
              <a:rPr lang="en-US" sz="2300" i="1" dirty="0" err="1"/>
              <a:t>y</a:t>
            </a:r>
            <a:r>
              <a:rPr lang="en-US" sz="2300" dirty="0" err="1"/>
              <a:t>’</a:t>
            </a:r>
            <a:r>
              <a:rPr lang="en-US" sz="2300" i="1" dirty="0" err="1"/>
              <a:t>z</a:t>
            </a:r>
            <a:r>
              <a:rPr lang="en-US" sz="2300" i="1" dirty="0"/>
              <a:t>, </a:t>
            </a:r>
            <a:r>
              <a:rPr lang="en-US" sz="2300" i="1" dirty="0" err="1"/>
              <a:t>xy</a:t>
            </a:r>
            <a:r>
              <a:rPr lang="en-US" sz="2300" dirty="0" err="1"/>
              <a:t>’</a:t>
            </a:r>
            <a:r>
              <a:rPr lang="en-US" sz="2300" i="1" dirty="0" err="1"/>
              <a:t>z</a:t>
            </a:r>
            <a:r>
              <a:rPr lang="en-US" sz="2300" dirty="0"/>
              <a:t>’, </a:t>
            </a:r>
            <a:r>
              <a:rPr lang="en-US" sz="2300" i="1" dirty="0"/>
              <a:t>xyz</a:t>
            </a:r>
            <a:r>
              <a:rPr lang="en-US" sz="2300" dirty="0"/>
              <a:t> </a:t>
            </a:r>
          </a:p>
          <a:p>
            <a:pPr marL="0" indent="0">
              <a:buNone/>
            </a:pPr>
            <a:endParaRPr lang="en-US" sz="2300" i="1" dirty="0"/>
          </a:p>
          <a:p>
            <a:pPr marL="0" indent="0">
              <a:buNone/>
            </a:pPr>
            <a:r>
              <a:rPr lang="en-US" sz="2300" i="1" dirty="0"/>
              <a:t>       g</a:t>
            </a:r>
            <a:r>
              <a:rPr lang="en-US" sz="2300" dirty="0"/>
              <a:t>(</a:t>
            </a:r>
            <a:r>
              <a:rPr lang="en-US" sz="2300" i="1" dirty="0"/>
              <a:t>x</a:t>
            </a:r>
            <a:r>
              <a:rPr lang="en-US" sz="2300" dirty="0"/>
              <a:t>, </a:t>
            </a:r>
            <a:r>
              <a:rPr lang="en-US" sz="2300" i="1" dirty="0"/>
              <a:t>y</a:t>
            </a:r>
            <a:r>
              <a:rPr lang="en-US" sz="2300" dirty="0"/>
              <a:t>, </a:t>
            </a:r>
            <a:r>
              <a:rPr lang="en-US" sz="2300" i="1" dirty="0"/>
              <a:t>z</a:t>
            </a:r>
            <a:r>
              <a:rPr lang="en-US" sz="2300" dirty="0"/>
              <a:t>) = (</a:t>
            </a:r>
            <a:r>
              <a:rPr lang="en-US" sz="2300" i="1" dirty="0"/>
              <a:t>x</a:t>
            </a:r>
            <a:r>
              <a:rPr lang="en-US" sz="2300" dirty="0"/>
              <a:t> + </a:t>
            </a:r>
            <a:r>
              <a:rPr lang="en-US" sz="2300" i="1" dirty="0"/>
              <a:t>y</a:t>
            </a:r>
            <a:r>
              <a:rPr lang="en-US" sz="2300" dirty="0"/>
              <a:t> + </a:t>
            </a:r>
            <a:r>
              <a:rPr lang="en-US" sz="2300" i="1" dirty="0"/>
              <a:t>z</a:t>
            </a:r>
            <a:r>
              <a:rPr lang="en-US" sz="2300" dirty="0"/>
              <a:t>)(</a:t>
            </a:r>
            <a:r>
              <a:rPr lang="en-US" sz="2300" i="1" dirty="0"/>
              <a:t>x</a:t>
            </a:r>
            <a:r>
              <a:rPr lang="en-US" sz="2300" dirty="0"/>
              <a:t> + </a:t>
            </a:r>
            <a:r>
              <a:rPr lang="en-US" sz="2300" i="1" dirty="0"/>
              <a:t>y</a:t>
            </a:r>
            <a:r>
              <a:rPr lang="en-US" sz="2300" dirty="0"/>
              <a:t>’ + </a:t>
            </a:r>
            <a:r>
              <a:rPr lang="en-US" sz="2300" i="1" dirty="0"/>
              <a:t>z</a:t>
            </a:r>
            <a:r>
              <a:rPr lang="en-US" sz="2300" dirty="0"/>
              <a:t>)(</a:t>
            </a:r>
            <a:r>
              <a:rPr lang="en-US" sz="2300" i="1" dirty="0"/>
              <a:t>x</a:t>
            </a:r>
            <a:r>
              <a:rPr lang="en-US" sz="2300" dirty="0"/>
              <a:t> + </a:t>
            </a:r>
            <a:r>
              <a:rPr lang="en-US" sz="2300" i="1" dirty="0"/>
              <a:t>y</a:t>
            </a:r>
            <a:r>
              <a:rPr lang="en-US" sz="2300" dirty="0"/>
              <a:t>’ + </a:t>
            </a:r>
            <a:r>
              <a:rPr lang="en-US" sz="2300" i="1" dirty="0"/>
              <a:t>z</a:t>
            </a:r>
            <a:r>
              <a:rPr lang="en-US" sz="2300" dirty="0"/>
              <a:t>’)(</a:t>
            </a:r>
            <a:r>
              <a:rPr lang="en-US" sz="2300" i="1" dirty="0"/>
              <a:t>x</a:t>
            </a:r>
            <a:r>
              <a:rPr lang="en-US" sz="2300" dirty="0"/>
              <a:t>’ + </a:t>
            </a:r>
            <a:r>
              <a:rPr lang="en-US" sz="2300" i="1" dirty="0"/>
              <a:t>y</a:t>
            </a:r>
            <a:r>
              <a:rPr lang="en-US" sz="2300" dirty="0"/>
              <a:t> + </a:t>
            </a:r>
            <a:r>
              <a:rPr lang="en-US" sz="2300" i="1" dirty="0"/>
              <a:t>z</a:t>
            </a:r>
            <a:r>
              <a:rPr lang="en-US" sz="2300" dirty="0"/>
              <a:t>’)(</a:t>
            </a:r>
            <a:r>
              <a:rPr lang="en-US" sz="2300" i="1" dirty="0"/>
              <a:t>x</a:t>
            </a:r>
            <a:r>
              <a:rPr lang="en-US" sz="2300" dirty="0"/>
              <a:t>’ + </a:t>
            </a:r>
            <a:r>
              <a:rPr lang="en-US" sz="2300" i="1" dirty="0"/>
              <a:t>y</a:t>
            </a:r>
            <a:r>
              <a:rPr lang="en-US" sz="2300" dirty="0"/>
              <a:t>’ + </a:t>
            </a:r>
            <a:r>
              <a:rPr lang="en-US" sz="2300" i="1" dirty="0"/>
              <a:t>z</a:t>
            </a:r>
            <a:r>
              <a:rPr lang="en-US" sz="2300" dirty="0"/>
              <a:t>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 panose="05000000000000000000" pitchFamily="2" charset="2"/>
              </a:rPr>
              <a:t> 5 </a:t>
            </a:r>
            <a:r>
              <a:rPr lang="en-US" sz="2400" dirty="0" err="1">
                <a:sym typeface="Wingdings" panose="05000000000000000000" pitchFamily="2" charset="2"/>
              </a:rPr>
              <a:t>buah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sym typeface="Wingdings" panose="05000000000000000000" pitchFamily="2" charset="2"/>
              </a:rPr>
              <a:t>maxterm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 + </a:t>
            </a:r>
            <a:r>
              <a:rPr lang="en-US" sz="2400" i="1" dirty="0"/>
              <a:t>z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’ + </a:t>
            </a:r>
            <a:r>
              <a:rPr lang="en-US" sz="2400" i="1" dirty="0"/>
              <a:t>z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’ + </a:t>
            </a:r>
            <a:r>
              <a:rPr lang="en-US" sz="2400" i="1" dirty="0"/>
              <a:t>z</a:t>
            </a:r>
            <a:r>
              <a:rPr lang="en-US" sz="2400" dirty="0"/>
              <a:t>’), </a:t>
            </a:r>
          </a:p>
          <a:p>
            <a:pPr marL="0" indent="0">
              <a:buNone/>
            </a:pPr>
            <a:r>
              <a:rPr lang="en-US" sz="2400" dirty="0"/>
              <a:t>			           (</a:t>
            </a:r>
            <a:r>
              <a:rPr lang="en-US" sz="2400" i="1" dirty="0"/>
              <a:t>x</a:t>
            </a:r>
            <a:r>
              <a:rPr lang="en-US" sz="2400" dirty="0"/>
              <a:t>’ + </a:t>
            </a:r>
            <a:r>
              <a:rPr lang="en-US" sz="2400" i="1" dirty="0"/>
              <a:t>y</a:t>
            </a:r>
            <a:r>
              <a:rPr lang="en-US" sz="2400" dirty="0"/>
              <a:t> + </a:t>
            </a:r>
            <a:r>
              <a:rPr lang="en-US" sz="2400" i="1" dirty="0"/>
              <a:t>z</a:t>
            </a:r>
            <a:r>
              <a:rPr lang="en-US" sz="2400" dirty="0"/>
              <a:t>’),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’ + </a:t>
            </a:r>
            <a:r>
              <a:rPr lang="en-US" sz="2400" i="1" dirty="0"/>
              <a:t>y</a:t>
            </a:r>
            <a:r>
              <a:rPr lang="en-US" sz="2400" dirty="0"/>
              <a:t>’ + </a:t>
            </a:r>
            <a:r>
              <a:rPr lang="en-US" sz="2400" i="1" dirty="0"/>
              <a:t>z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939670" cy="5518150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(</a:t>
            </a:r>
            <a:r>
              <a:rPr lang="en-US" sz="2400" i="1" dirty="0"/>
              <a:t>variable</a:t>
            </a:r>
            <a:r>
              <a:rPr lang="en-US" sz="2400" dirty="0"/>
              <a:t>)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adalah</a:t>
            </a:r>
            <a:r>
              <a:rPr lang="en-US" sz="2400" dirty="0"/>
              <a:t> x, y, </a:t>
            </a:r>
            <a:r>
              <a:rPr lang="en-US" sz="2400" dirty="0" err="1"/>
              <a:t>dan</a:t>
            </a:r>
            <a:r>
              <a:rPr lang="en-US" sz="2400" dirty="0"/>
              <a:t> z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Maka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x’y</a:t>
            </a:r>
            <a:r>
              <a:rPr lang="en-US" sz="2400" dirty="0"/>
              <a:t>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bukan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sym typeface="Wingdings" panose="05000000000000000000" pitchFamily="2" charset="2"/>
              </a:rPr>
              <a:t>minterm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literal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lengkap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y’z</a:t>
            </a:r>
            <a:r>
              <a:rPr lang="en-US" sz="2400" dirty="0">
                <a:sym typeface="Wingdings" panose="05000000000000000000" pitchFamily="2" charset="2"/>
              </a:rPr>
              <a:t>’  </a:t>
            </a:r>
            <a:r>
              <a:rPr lang="en-US" sz="2400" dirty="0" err="1">
                <a:sym typeface="Wingdings" panose="05000000000000000000" pitchFamily="2" charset="2"/>
              </a:rPr>
              <a:t>bukan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minterm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literal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lengkap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xy’z</a:t>
            </a:r>
            <a:r>
              <a:rPr lang="en-US" sz="2400" dirty="0">
                <a:sym typeface="Wingdings" panose="05000000000000000000" pitchFamily="2" charset="2"/>
              </a:rPr>
              <a:t>, xyz’, </a:t>
            </a:r>
            <a:r>
              <a:rPr lang="en-US" sz="2400" dirty="0" err="1">
                <a:sym typeface="Wingdings" panose="05000000000000000000" pitchFamily="2" charset="2"/>
              </a:rPr>
              <a:t>x’y’z</a:t>
            </a:r>
            <a:r>
              <a:rPr lang="en-US" sz="2400" dirty="0">
                <a:sym typeface="Wingdings" panose="05000000000000000000" pitchFamily="2" charset="2"/>
              </a:rPr>
              <a:t>  </a:t>
            </a:r>
            <a:r>
              <a:rPr lang="en-US" sz="2400" i="1" dirty="0" err="1">
                <a:sym typeface="Wingdings" panose="05000000000000000000" pitchFamily="2" charset="2"/>
              </a:rPr>
              <a:t>minterm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literal </a:t>
            </a:r>
            <a:r>
              <a:rPr lang="en-US" sz="2400" dirty="0" err="1">
                <a:sym typeface="Wingdings" panose="05000000000000000000" pitchFamily="2" charset="2"/>
              </a:rPr>
              <a:t>lengkap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(x + z)  </a:t>
            </a:r>
            <a:r>
              <a:rPr lang="en-US" sz="2400" dirty="0" err="1">
                <a:sym typeface="Wingdings" panose="05000000000000000000" pitchFamily="2" charset="2"/>
              </a:rPr>
              <a:t>bukan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maxterm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literal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lengkap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(x’ + y + z’)  </a:t>
            </a:r>
            <a:r>
              <a:rPr lang="en-US" sz="2400" i="1" dirty="0" err="1">
                <a:sym typeface="Wingdings" panose="05000000000000000000" pitchFamily="2" charset="2"/>
              </a:rPr>
              <a:t>maxterm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literal </a:t>
            </a:r>
            <a:r>
              <a:rPr lang="en-US" sz="2400" dirty="0" err="1">
                <a:sym typeface="Wingdings" panose="05000000000000000000" pitchFamily="2" charset="2"/>
              </a:rPr>
              <a:t>lengkap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(</a:t>
            </a:r>
            <a:r>
              <a:rPr lang="en-US" sz="2400" dirty="0" err="1">
                <a:sym typeface="Wingdings" panose="05000000000000000000" pitchFamily="2" charset="2"/>
              </a:rPr>
              <a:t>xy</a:t>
            </a:r>
            <a:r>
              <a:rPr lang="en-US" sz="2400" dirty="0">
                <a:sym typeface="Wingdings" panose="05000000000000000000" pitchFamily="2" charset="2"/>
              </a:rPr>
              <a:t>’ + y’ + z)  </a:t>
            </a:r>
            <a:r>
              <a:rPr lang="en-US" sz="2400" dirty="0" err="1">
                <a:sym typeface="Wingdings" panose="05000000000000000000" pitchFamily="2" charset="2"/>
              </a:rPr>
              <a:t>bukan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sym typeface="Wingdings" panose="05000000000000000000" pitchFamily="2" charset="2"/>
              </a:rPr>
              <a:t>maxterm</a:t>
            </a:r>
            <a:r>
              <a:rPr lang="en-US" sz="2400" dirty="0"/>
              <a:t>	</a:t>
            </a:r>
          </a:p>
          <a:p>
            <a:endParaRPr lang="en-US" sz="2400" dirty="0"/>
          </a:p>
          <a:p>
            <a:r>
              <a:rPr lang="en-US" sz="2400" dirty="0" err="1"/>
              <a:t>Ekspresi</a:t>
            </a:r>
            <a:r>
              <a:rPr lang="en-US" sz="2400" dirty="0"/>
              <a:t> Boolean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i="1" dirty="0" err="1"/>
              <a:t>minterm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i="1" dirty="0" err="1"/>
              <a:t>maxterm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kanonik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3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38" y="685801"/>
            <a:ext cx="10525539" cy="5440363"/>
          </a:xfrm>
        </p:spPr>
        <p:txBody>
          <a:bodyPr>
            <a:norm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685800"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SOP)</a:t>
            </a:r>
          </a:p>
          <a:p>
            <a:pPr marL="68580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 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</a:p>
          <a:p>
            <a:endParaRPr lang="en-US" dirty="0"/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POS 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270" y="914401"/>
            <a:ext cx="1009153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maxterm</a:t>
            </a:r>
            <a:r>
              <a:rPr lang="en-US" dirty="0"/>
              <a:t>: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0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maxterm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0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1"/>
            <a:ext cx="10147852" cy="5211763"/>
          </a:xfrm>
        </p:spPr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02218"/>
            <a:ext cx="9918986" cy="282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5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1600200"/>
            <a:ext cx="10270435" cy="475615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err="1"/>
              <a:t>Aljabar</a:t>
            </a:r>
            <a:r>
              <a:rPr lang="en-US" sz="3000" dirty="0"/>
              <a:t> Boolean </a:t>
            </a:r>
            <a:r>
              <a:rPr lang="en-US" sz="3000" dirty="0" err="1"/>
              <a:t>ditemukan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George Boole,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tahun</a:t>
            </a:r>
            <a:r>
              <a:rPr lang="en-US" sz="3000" dirty="0"/>
              <a:t> 1854.</a:t>
            </a:r>
          </a:p>
          <a:p>
            <a:endParaRPr lang="en-US" sz="3000" dirty="0"/>
          </a:p>
          <a:p>
            <a:r>
              <a:rPr lang="en-US" sz="3000" dirty="0"/>
              <a:t>Boole </a:t>
            </a:r>
            <a:r>
              <a:rPr lang="en-US" sz="3000" dirty="0" err="1"/>
              <a:t>melihat</a:t>
            </a:r>
            <a:r>
              <a:rPr lang="en-US" sz="3000" dirty="0"/>
              <a:t> </a:t>
            </a:r>
            <a:r>
              <a:rPr lang="en-US" sz="3000" dirty="0" err="1"/>
              <a:t>bahwa</a:t>
            </a:r>
            <a:r>
              <a:rPr lang="en-US" sz="3000" dirty="0"/>
              <a:t> </a:t>
            </a:r>
            <a:r>
              <a:rPr lang="en-US" sz="3000" dirty="0" err="1"/>
              <a:t>himpunan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logika</a:t>
            </a:r>
            <a:r>
              <a:rPr lang="en-US" sz="3000" dirty="0"/>
              <a:t> </a:t>
            </a:r>
            <a:r>
              <a:rPr lang="en-US" sz="3000" dirty="0" err="1"/>
              <a:t>proposisi</a:t>
            </a:r>
            <a:r>
              <a:rPr lang="en-US" sz="3000" dirty="0"/>
              <a:t> </a:t>
            </a:r>
            <a:r>
              <a:rPr lang="en-US" sz="3000" dirty="0" err="1"/>
              <a:t>mempunyai</a:t>
            </a:r>
            <a:r>
              <a:rPr lang="en-US" sz="3000" dirty="0"/>
              <a:t> </a:t>
            </a:r>
            <a:r>
              <a:rPr lang="en-US" sz="3000" dirty="0" err="1"/>
              <a:t>sifat-sifat</a:t>
            </a:r>
            <a:r>
              <a:rPr lang="en-US" sz="3000" dirty="0"/>
              <a:t> yang </a:t>
            </a:r>
            <a:r>
              <a:rPr lang="en-US" sz="3000" dirty="0" err="1"/>
              <a:t>serupa</a:t>
            </a:r>
            <a:r>
              <a:rPr lang="en-US" sz="3000" dirty="0"/>
              <a:t> (</a:t>
            </a:r>
            <a:r>
              <a:rPr lang="en-US" sz="3000" dirty="0" err="1"/>
              <a:t>perhatikan</a:t>
            </a:r>
            <a:r>
              <a:rPr lang="en-US" sz="3000" dirty="0"/>
              <a:t> </a:t>
            </a:r>
            <a:r>
              <a:rPr lang="en-US" sz="3000" dirty="0" err="1"/>
              <a:t>kemiripan</a:t>
            </a:r>
            <a:r>
              <a:rPr lang="en-US" sz="3000" dirty="0"/>
              <a:t> </a:t>
            </a:r>
            <a:r>
              <a:rPr lang="en-US" sz="3000" dirty="0" err="1"/>
              <a:t>hukum-hukum</a:t>
            </a:r>
            <a:r>
              <a:rPr lang="en-US" sz="3000" dirty="0"/>
              <a:t> </a:t>
            </a:r>
            <a:r>
              <a:rPr lang="en-US" sz="3000" dirty="0" err="1"/>
              <a:t>aljabar</a:t>
            </a:r>
            <a:r>
              <a:rPr lang="en-US" sz="3000" dirty="0"/>
              <a:t> </a:t>
            </a:r>
            <a:r>
              <a:rPr lang="en-US" sz="3000" dirty="0" err="1"/>
              <a:t>logika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hukum-hukum</a:t>
            </a:r>
            <a:r>
              <a:rPr lang="en-US" sz="3000" dirty="0"/>
              <a:t> </a:t>
            </a:r>
            <a:r>
              <a:rPr lang="en-US" sz="3000" dirty="0" err="1"/>
              <a:t>aljabar</a:t>
            </a:r>
            <a:r>
              <a:rPr lang="en-US" sz="3000" dirty="0"/>
              <a:t> </a:t>
            </a:r>
            <a:r>
              <a:rPr lang="en-US" sz="3000" dirty="0" err="1"/>
              <a:t>himpunan</a:t>
            </a:r>
            <a:r>
              <a:rPr lang="en-US" sz="3000" dirty="0"/>
              <a:t>).</a:t>
            </a:r>
          </a:p>
          <a:p>
            <a:endParaRPr lang="en-US" sz="3000" dirty="0"/>
          </a:p>
          <a:p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buku</a:t>
            </a:r>
            <a:r>
              <a:rPr lang="en-US" sz="3000" dirty="0"/>
              <a:t> </a:t>
            </a:r>
            <a:r>
              <a:rPr lang="en-US" sz="3000" i="1" dirty="0"/>
              <a:t>The Laws of Thought</a:t>
            </a:r>
            <a:r>
              <a:rPr lang="en-US" sz="3000" dirty="0"/>
              <a:t>, Boole </a:t>
            </a:r>
            <a:r>
              <a:rPr lang="en-US" sz="3000" dirty="0" err="1"/>
              <a:t>memaparkan</a:t>
            </a:r>
            <a:r>
              <a:rPr lang="en-US" sz="3000" dirty="0"/>
              <a:t> </a:t>
            </a:r>
            <a:r>
              <a:rPr lang="en-US" sz="3000" dirty="0" err="1"/>
              <a:t>aturan-aturan</a:t>
            </a:r>
            <a:r>
              <a:rPr lang="en-US" sz="3000" dirty="0"/>
              <a:t> </a:t>
            </a:r>
            <a:r>
              <a:rPr lang="en-US" sz="3000" dirty="0" err="1"/>
              <a:t>dasar</a:t>
            </a:r>
            <a:r>
              <a:rPr lang="en-US" sz="3000" dirty="0"/>
              <a:t> </a:t>
            </a:r>
            <a:r>
              <a:rPr lang="en-US" sz="3000" dirty="0" err="1"/>
              <a:t>logika</a:t>
            </a:r>
            <a:r>
              <a:rPr lang="en-US" sz="3000" dirty="0"/>
              <a:t>. </a:t>
            </a:r>
          </a:p>
          <a:p>
            <a:endParaRPr lang="en-US" sz="3000" dirty="0"/>
          </a:p>
          <a:p>
            <a:r>
              <a:rPr lang="en-US" sz="3000" dirty="0" err="1"/>
              <a:t>Aturan</a:t>
            </a:r>
            <a:r>
              <a:rPr lang="en-US" sz="3000" dirty="0"/>
              <a:t> </a:t>
            </a:r>
            <a:r>
              <a:rPr lang="en-US" sz="3000" dirty="0" err="1"/>
              <a:t>dasar</a:t>
            </a:r>
            <a:r>
              <a:rPr lang="en-US" sz="3000" dirty="0"/>
              <a:t> </a:t>
            </a:r>
            <a:r>
              <a:rPr lang="en-US" sz="3000" dirty="0" err="1"/>
              <a:t>logika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membentuk</a:t>
            </a:r>
            <a:r>
              <a:rPr lang="en-US" sz="3000" dirty="0"/>
              <a:t> </a:t>
            </a:r>
            <a:r>
              <a:rPr lang="en-US" sz="3000" dirty="0" err="1"/>
              <a:t>struktur</a:t>
            </a:r>
            <a:r>
              <a:rPr lang="en-US" sz="3000" dirty="0"/>
              <a:t> </a:t>
            </a:r>
            <a:r>
              <a:rPr lang="en-US" sz="3000" dirty="0" err="1"/>
              <a:t>matematika</a:t>
            </a:r>
            <a:r>
              <a:rPr lang="en-US" sz="3000" dirty="0"/>
              <a:t> yang </a:t>
            </a:r>
            <a:r>
              <a:rPr lang="en-US" sz="3000" dirty="0" err="1"/>
              <a:t>disebut</a:t>
            </a:r>
            <a:r>
              <a:rPr lang="en-US" sz="3000" dirty="0"/>
              <a:t> </a:t>
            </a:r>
            <a:r>
              <a:rPr lang="en-US" sz="3000" b="1" dirty="0" err="1"/>
              <a:t>aljabar</a:t>
            </a:r>
            <a:r>
              <a:rPr lang="en-US" sz="3000" b="1" dirty="0"/>
              <a:t> Boolean.</a:t>
            </a:r>
          </a:p>
          <a:p>
            <a:endParaRPr lang="en-US" sz="3000" b="1" dirty="0"/>
          </a:p>
          <a:p>
            <a:r>
              <a:rPr lang="en-US" sz="3000" dirty="0" err="1"/>
              <a:t>Aplikasi</a:t>
            </a:r>
            <a:r>
              <a:rPr lang="en-US" sz="3000" dirty="0"/>
              <a:t>: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, </a:t>
            </a:r>
            <a:r>
              <a:rPr lang="en-US" dirty="0" err="1"/>
              <a:t>rangkaian</a:t>
            </a:r>
            <a:r>
              <a:rPr lang="en-US" dirty="0"/>
              <a:t> digital,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i="1" dirty="0"/>
              <a:t>IC</a:t>
            </a:r>
            <a:r>
              <a:rPr lang="en-US" dirty="0"/>
              <a:t> (</a:t>
            </a:r>
            <a:r>
              <a:rPr lang="en-US" i="1" dirty="0"/>
              <a:t>integrated circuit</a:t>
            </a:r>
            <a:r>
              <a:rPr lang="en-US" dirty="0"/>
              <a:t>) </a:t>
            </a:r>
            <a:r>
              <a:rPr lang="en-US" dirty="0" err="1"/>
              <a:t>komputer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9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7" y="762001"/>
            <a:ext cx="10127973" cy="5364163"/>
          </a:xfrm>
        </p:spPr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: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514" y="1553817"/>
            <a:ext cx="8508710" cy="375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19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57" y="609601"/>
            <a:ext cx="11072191" cy="551656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(SOP </a:t>
            </a:r>
            <a:r>
              <a:rPr lang="en-US" dirty="0" err="1"/>
              <a:t>atau</a:t>
            </a:r>
            <a:r>
              <a:rPr lang="en-US" dirty="0"/>
              <a:t> POS)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endParaRPr lang="en-US" dirty="0"/>
          </a:p>
          <a:p>
            <a:pPr marL="685800" indent="-685800">
              <a:buNone/>
            </a:pPr>
            <a:r>
              <a:rPr lang="en-US" dirty="0"/>
              <a:t>     - 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1 (</a:t>
            </a:r>
            <a:r>
              <a:rPr lang="en-US" dirty="0" err="1"/>
              <a:t>untuk</a:t>
            </a:r>
            <a:r>
              <a:rPr lang="en-US" dirty="0"/>
              <a:t> SOP)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atau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i="1" dirty="0"/>
              <a:t>maxterm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0 (</a:t>
            </a:r>
            <a:r>
              <a:rPr lang="en-US" dirty="0" err="1"/>
              <a:t>untuk</a:t>
            </a:r>
            <a:r>
              <a:rPr lang="en-US" dirty="0"/>
              <a:t> POS).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72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8607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b="1" dirty="0" err="1"/>
              <a:t>Contoh</a:t>
            </a:r>
            <a:r>
              <a:rPr lang="en-US" sz="3100" b="1" dirty="0"/>
              <a:t> 5</a:t>
            </a:r>
            <a:r>
              <a:rPr lang="en-US" sz="3100" dirty="0"/>
              <a:t>: </a:t>
            </a:r>
            <a:r>
              <a:rPr lang="en-US" sz="3100" dirty="0" err="1"/>
              <a:t>Tinjau</a:t>
            </a:r>
            <a:r>
              <a:rPr lang="en-US" sz="3100" dirty="0"/>
              <a:t> </a:t>
            </a:r>
            <a:r>
              <a:rPr lang="en-US" sz="3100" dirty="0" err="1"/>
              <a:t>fungsi</a:t>
            </a:r>
            <a:r>
              <a:rPr lang="en-US" sz="3100" dirty="0"/>
              <a:t> Boolean yang </a:t>
            </a:r>
            <a:r>
              <a:rPr lang="en-US" sz="3100" dirty="0" err="1"/>
              <a:t>dinyatakan</a:t>
            </a:r>
            <a:r>
              <a:rPr lang="en-US" sz="3100" dirty="0"/>
              <a:t> </a:t>
            </a:r>
            <a:r>
              <a:rPr lang="en-US" sz="3100" dirty="0" err="1"/>
              <a:t>oleh</a:t>
            </a:r>
            <a:r>
              <a:rPr lang="en-US" sz="3100" dirty="0"/>
              <a:t> </a:t>
            </a:r>
            <a:r>
              <a:rPr lang="en-US" sz="3100" dirty="0" err="1"/>
              <a:t>Tabel</a:t>
            </a:r>
            <a:r>
              <a:rPr lang="en-US" sz="3100" dirty="0"/>
              <a:t> di </a:t>
            </a:r>
            <a:r>
              <a:rPr lang="en-US" sz="3100" dirty="0" err="1"/>
              <a:t>bawah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. </a:t>
            </a:r>
            <a:r>
              <a:rPr lang="en-US" sz="3100" dirty="0" err="1"/>
              <a:t>Nyatakan</a:t>
            </a:r>
            <a:r>
              <a:rPr lang="en-US" sz="3100" dirty="0"/>
              <a:t> </a:t>
            </a:r>
            <a:r>
              <a:rPr lang="en-US" sz="3100" dirty="0" err="1"/>
              <a:t>fungsi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bentuk</a:t>
            </a:r>
            <a:r>
              <a:rPr lang="en-US" sz="3100" dirty="0"/>
              <a:t> </a:t>
            </a:r>
            <a:r>
              <a:rPr lang="en-US" sz="3100" dirty="0" err="1"/>
              <a:t>kanonik</a:t>
            </a:r>
            <a:r>
              <a:rPr lang="en-US" sz="3100" dirty="0"/>
              <a:t> SOP </a:t>
            </a:r>
            <a:r>
              <a:rPr lang="en-US" sz="3100" dirty="0" err="1"/>
              <a:t>dan</a:t>
            </a:r>
            <a:r>
              <a:rPr lang="en-US" sz="3100" dirty="0"/>
              <a:t> POS</a:t>
            </a:r>
          </a:p>
          <a:p>
            <a:endParaRPr lang="en-US" sz="3100" dirty="0"/>
          </a:p>
          <a:p>
            <a:endParaRPr lang="en-US" sz="3100" dirty="0"/>
          </a:p>
          <a:p>
            <a:endParaRPr lang="en-US" sz="3100" dirty="0"/>
          </a:p>
          <a:p>
            <a:endParaRPr lang="en-US" sz="3100" dirty="0"/>
          </a:p>
          <a:p>
            <a:endParaRPr lang="en-US" sz="3100" dirty="0"/>
          </a:p>
          <a:p>
            <a:endParaRPr lang="en-US" sz="3100" dirty="0"/>
          </a:p>
          <a:p>
            <a:pPr marL="0" indent="0">
              <a:buNone/>
            </a:pPr>
            <a:r>
              <a:rPr lang="en-US" sz="3100" u="sng" dirty="0" err="1"/>
              <a:t>Penyelesaian</a:t>
            </a:r>
            <a:r>
              <a:rPr lang="en-US" sz="3100" dirty="0"/>
              <a:t>:</a:t>
            </a:r>
          </a:p>
          <a:p>
            <a:r>
              <a:rPr lang="en-US" sz="3100" b="1" dirty="0"/>
              <a:t>SOP</a:t>
            </a:r>
          </a:p>
          <a:p>
            <a:pPr indent="0">
              <a:buNone/>
            </a:pPr>
            <a:r>
              <a:rPr lang="en-US" sz="3100" dirty="0" err="1"/>
              <a:t>Kombinasi</a:t>
            </a:r>
            <a:r>
              <a:rPr lang="en-US" sz="3100" dirty="0"/>
              <a:t> </a:t>
            </a:r>
            <a:r>
              <a:rPr lang="en-US" sz="3100" dirty="0" err="1"/>
              <a:t>nilai-nilai</a:t>
            </a:r>
            <a:r>
              <a:rPr lang="en-US" sz="3100" dirty="0"/>
              <a:t> </a:t>
            </a:r>
            <a:r>
              <a:rPr lang="en-US" sz="3100" dirty="0" err="1"/>
              <a:t>peubah</a:t>
            </a:r>
            <a:r>
              <a:rPr lang="en-US" sz="3100" dirty="0"/>
              <a:t> yang </a:t>
            </a:r>
            <a:r>
              <a:rPr lang="en-US" sz="3100" dirty="0" err="1"/>
              <a:t>menghasilkan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/>
              <a:t>fungsi</a:t>
            </a:r>
            <a:r>
              <a:rPr lang="en-US" sz="3100" dirty="0"/>
              <a:t>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 </a:t>
            </a:r>
            <a:r>
              <a:rPr lang="en-US" sz="3100" dirty="0" err="1"/>
              <a:t>adalah</a:t>
            </a:r>
            <a:r>
              <a:rPr lang="en-US" sz="3100" dirty="0"/>
              <a:t> 001, 100, </a:t>
            </a:r>
            <a:r>
              <a:rPr lang="en-US" sz="3100" dirty="0" err="1"/>
              <a:t>dan</a:t>
            </a:r>
            <a:r>
              <a:rPr lang="en-US" sz="3100" dirty="0"/>
              <a:t> 111, </a:t>
            </a:r>
            <a:r>
              <a:rPr lang="en-US" sz="3100" dirty="0" err="1"/>
              <a:t>maka</a:t>
            </a:r>
            <a:r>
              <a:rPr lang="en-US" sz="3100" dirty="0"/>
              <a:t> </a:t>
            </a:r>
            <a:r>
              <a:rPr lang="en-US" sz="3100" dirty="0" err="1"/>
              <a:t>fungsi</a:t>
            </a:r>
            <a:r>
              <a:rPr lang="en-US" sz="3100" dirty="0"/>
              <a:t> </a:t>
            </a:r>
            <a:r>
              <a:rPr lang="en-US" sz="3100" dirty="0" err="1"/>
              <a:t>Booleannya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bentuk</a:t>
            </a:r>
            <a:r>
              <a:rPr lang="en-US" sz="3100" dirty="0"/>
              <a:t> </a:t>
            </a:r>
            <a:r>
              <a:rPr lang="en-US" sz="3100" dirty="0" err="1"/>
              <a:t>kanonik</a:t>
            </a:r>
            <a:r>
              <a:rPr lang="en-US" sz="3100" dirty="0"/>
              <a:t> SOP </a:t>
            </a:r>
            <a:r>
              <a:rPr lang="en-US" sz="3100" dirty="0" err="1"/>
              <a:t>adalah</a:t>
            </a:r>
            <a:endParaRPr lang="en-US" sz="3100" dirty="0"/>
          </a:p>
          <a:p>
            <a:pPr marL="0" indent="0">
              <a:buNone/>
            </a:pPr>
            <a:r>
              <a:rPr lang="en-US" sz="3100" i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i="1" dirty="0"/>
              <a:t>	f</a:t>
            </a:r>
            <a:r>
              <a:rPr lang="en-US" sz="3100" dirty="0"/>
              <a:t>(</a:t>
            </a:r>
            <a:r>
              <a:rPr lang="en-US" sz="3100" i="1" dirty="0"/>
              <a:t>x</a:t>
            </a:r>
            <a:r>
              <a:rPr lang="en-US" sz="3100" dirty="0"/>
              <a:t>, </a:t>
            </a:r>
            <a:r>
              <a:rPr lang="en-US" sz="3100" i="1" dirty="0"/>
              <a:t>y</a:t>
            </a:r>
            <a:r>
              <a:rPr lang="en-US" sz="3100" dirty="0"/>
              <a:t>, </a:t>
            </a:r>
            <a:r>
              <a:rPr lang="en-US" sz="3100" i="1" dirty="0"/>
              <a:t>z</a:t>
            </a:r>
            <a:r>
              <a:rPr lang="en-US" sz="3100" dirty="0"/>
              <a:t>) =  </a:t>
            </a:r>
            <a:r>
              <a:rPr lang="en-US" sz="3100" i="1" dirty="0" err="1"/>
              <a:t>x</a:t>
            </a:r>
            <a:r>
              <a:rPr lang="en-US" sz="3100" dirty="0" err="1"/>
              <a:t>’</a:t>
            </a:r>
            <a:r>
              <a:rPr lang="en-US" sz="3100" i="1" dirty="0" err="1"/>
              <a:t>y</a:t>
            </a:r>
            <a:r>
              <a:rPr lang="en-US" sz="3100" dirty="0" err="1"/>
              <a:t>’</a:t>
            </a:r>
            <a:r>
              <a:rPr lang="en-US" sz="3100" i="1" dirty="0" err="1"/>
              <a:t>z</a:t>
            </a:r>
            <a:r>
              <a:rPr lang="en-US" sz="3100" dirty="0"/>
              <a:t> + </a:t>
            </a:r>
            <a:r>
              <a:rPr lang="en-US" sz="3100" i="1" dirty="0" err="1"/>
              <a:t>xy</a:t>
            </a:r>
            <a:r>
              <a:rPr lang="en-US" sz="3100" dirty="0" err="1"/>
              <a:t>’</a:t>
            </a:r>
            <a:r>
              <a:rPr lang="en-US" sz="3100" i="1" dirty="0" err="1"/>
              <a:t>z</a:t>
            </a:r>
            <a:r>
              <a:rPr lang="en-US" sz="3100" dirty="0"/>
              <a:t>’ + </a:t>
            </a:r>
            <a:r>
              <a:rPr lang="en-US" sz="3100" i="1" dirty="0"/>
              <a:t>xyz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 </a:t>
            </a:r>
          </a:p>
          <a:p>
            <a:pPr marL="0" indent="0">
              <a:buNone/>
            </a:pPr>
            <a:r>
              <a:rPr lang="en-US" sz="3100" dirty="0"/>
              <a:t>      </a:t>
            </a:r>
            <a:r>
              <a:rPr lang="en-US" sz="3100" dirty="0" err="1"/>
              <a:t>atau</a:t>
            </a:r>
            <a:r>
              <a:rPr lang="en-US" sz="3100" dirty="0"/>
              <a:t> (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err="1"/>
              <a:t>lambang</a:t>
            </a:r>
            <a:r>
              <a:rPr lang="en-US" sz="3100" dirty="0"/>
              <a:t> </a:t>
            </a:r>
            <a:r>
              <a:rPr lang="en-US" sz="3100" i="1" dirty="0" err="1"/>
              <a:t>minterm</a:t>
            </a:r>
            <a:r>
              <a:rPr lang="en-US" sz="3100" dirty="0"/>
              <a:t>),		</a:t>
            </a:r>
          </a:p>
          <a:p>
            <a:pPr marL="0" indent="0">
              <a:buNone/>
            </a:pPr>
            <a:r>
              <a:rPr lang="en-US" sz="3100" dirty="0"/>
              <a:t> </a:t>
            </a:r>
          </a:p>
          <a:p>
            <a:pPr marL="0" indent="0">
              <a:buNone/>
            </a:pPr>
            <a:r>
              <a:rPr lang="en-US" sz="3100" i="1" dirty="0"/>
              <a:t>	f</a:t>
            </a:r>
            <a:r>
              <a:rPr lang="en-US" sz="3100" dirty="0"/>
              <a:t>(</a:t>
            </a:r>
            <a:r>
              <a:rPr lang="en-US" sz="3100" i="1" dirty="0"/>
              <a:t>x</a:t>
            </a:r>
            <a:r>
              <a:rPr lang="en-US" sz="3100" dirty="0"/>
              <a:t>, </a:t>
            </a:r>
            <a:r>
              <a:rPr lang="en-US" sz="3100" i="1" dirty="0"/>
              <a:t>y</a:t>
            </a:r>
            <a:r>
              <a:rPr lang="en-US" sz="3100" dirty="0"/>
              <a:t>, </a:t>
            </a:r>
            <a:r>
              <a:rPr lang="en-US" sz="3100" i="1" dirty="0"/>
              <a:t>z</a:t>
            </a:r>
            <a:r>
              <a:rPr lang="en-US" sz="3100" dirty="0"/>
              <a:t>) =  </a:t>
            </a:r>
            <a:r>
              <a:rPr lang="en-US" sz="3100" i="1" dirty="0"/>
              <a:t>m</a:t>
            </a:r>
            <a:r>
              <a:rPr lang="en-US" sz="3100" baseline="-25000" dirty="0"/>
              <a:t>1</a:t>
            </a:r>
            <a:r>
              <a:rPr lang="en-US" sz="3100" dirty="0"/>
              <a:t> + </a:t>
            </a:r>
            <a:r>
              <a:rPr lang="en-US" sz="3100" i="1" dirty="0"/>
              <a:t>m</a:t>
            </a:r>
            <a:r>
              <a:rPr lang="en-US" sz="3100" baseline="-25000" dirty="0"/>
              <a:t>4 </a:t>
            </a:r>
            <a:r>
              <a:rPr lang="en-US" sz="3100" dirty="0"/>
              <a:t>+ </a:t>
            </a:r>
            <a:r>
              <a:rPr lang="en-US" sz="3100" i="1" dirty="0"/>
              <a:t>m</a:t>
            </a:r>
            <a:r>
              <a:rPr lang="en-US" sz="3100" baseline="-25000" dirty="0"/>
              <a:t>7</a:t>
            </a:r>
            <a:r>
              <a:rPr lang="en-US" sz="3100" dirty="0"/>
              <a:t> = </a:t>
            </a:r>
            <a:r>
              <a:rPr lang="en-US" sz="3100" dirty="0">
                <a:sym typeface="Symbol" panose="05050102010706020507" pitchFamily="18" charset="2"/>
              </a:rPr>
              <a:t></a:t>
            </a:r>
            <a:r>
              <a:rPr lang="en-US" sz="3100" dirty="0"/>
              <a:t> (1, 4, 7)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922" y="838200"/>
            <a:ext cx="6573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23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729" y="609600"/>
            <a:ext cx="10485783" cy="574675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b="1" dirty="0"/>
              <a:t>POS</a:t>
            </a:r>
            <a:r>
              <a:rPr lang="en-US" sz="2000" dirty="0"/>
              <a:t>	</a:t>
            </a:r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peubah</a:t>
            </a:r>
            <a:r>
              <a:rPr lang="en-US" sz="2000" dirty="0"/>
              <a:t> yang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0 </a:t>
            </a:r>
            <a:r>
              <a:rPr lang="en-US" sz="2000" dirty="0" err="1"/>
              <a:t>adalah</a:t>
            </a:r>
            <a:r>
              <a:rPr lang="en-US" sz="2000" dirty="0"/>
              <a:t> 000, 010,  011, 101, </a:t>
            </a:r>
            <a:r>
              <a:rPr lang="en-US" sz="2000" dirty="0" err="1"/>
              <a:t>dan</a:t>
            </a:r>
            <a:r>
              <a:rPr lang="en-US" sz="2000" dirty="0"/>
              <a:t> 110,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Booleannya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kanonik</a:t>
            </a:r>
            <a:r>
              <a:rPr lang="en-US" sz="2000" dirty="0"/>
              <a:t> POS </a:t>
            </a:r>
            <a:r>
              <a:rPr lang="en-US" sz="2000" dirty="0" err="1"/>
              <a:t>adalah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  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= 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’+ </a:t>
            </a:r>
            <a:r>
              <a:rPr lang="en-US" sz="2000" i="1" dirty="0"/>
              <a:t>z</a:t>
            </a:r>
            <a:r>
              <a:rPr lang="en-US" sz="2000" dirty="0"/>
              <a:t>)(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’+ </a:t>
            </a:r>
            <a:r>
              <a:rPr lang="en-US" sz="2000" i="1" dirty="0"/>
              <a:t>z</a:t>
            </a:r>
            <a:r>
              <a:rPr lang="en-US" sz="2000" dirty="0"/>
              <a:t>’)(</a:t>
            </a:r>
            <a:r>
              <a:rPr lang="en-US" sz="2000" i="1" dirty="0"/>
              <a:t>x</a:t>
            </a:r>
            <a:r>
              <a:rPr lang="en-US" sz="2000" dirty="0"/>
              <a:t>’+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’)(</a:t>
            </a:r>
            <a:r>
              <a:rPr lang="en-US" sz="2000" i="1" dirty="0"/>
              <a:t>x</a:t>
            </a:r>
            <a:r>
              <a:rPr lang="en-US" sz="2000" dirty="0"/>
              <a:t>’+ </a:t>
            </a:r>
            <a:r>
              <a:rPr lang="en-US" sz="2000" i="1" dirty="0"/>
              <a:t>y</a:t>
            </a:r>
            <a:r>
              <a:rPr lang="en-US" sz="2000" dirty="0"/>
              <a:t>’+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	                     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lain,		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i="1" dirty="0"/>
              <a:t>      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 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6</a:t>
            </a:r>
            <a:r>
              <a:rPr lang="en-US" sz="2000" dirty="0"/>
              <a:t> = </a:t>
            </a:r>
            <a:r>
              <a:rPr lang="en-US" sz="2000" dirty="0">
                <a:sym typeface="Symbol" panose="05050102010706020507" pitchFamily="18" charset="2"/>
              </a:rPr>
              <a:t></a:t>
            </a:r>
            <a:r>
              <a:rPr lang="en-US" sz="2000" dirty="0"/>
              <a:t>(0, 2, 3, 5, 6)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74" y="387626"/>
            <a:ext cx="6573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82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57200"/>
            <a:ext cx="10880035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6: </a:t>
            </a:r>
            <a:r>
              <a:rPr lang="en-US" sz="2000" dirty="0" err="1"/>
              <a:t>Nyatakan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Boolean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kanonik</a:t>
            </a:r>
            <a:r>
              <a:rPr lang="en-US" sz="2000" dirty="0"/>
              <a:t> SOP </a:t>
            </a:r>
            <a:r>
              <a:rPr lang="en-US" sz="2000" dirty="0" err="1"/>
              <a:t>dan</a:t>
            </a:r>
            <a:r>
              <a:rPr lang="en-US" sz="2000" dirty="0"/>
              <a:t> POS.</a:t>
            </a:r>
          </a:p>
          <a:p>
            <a:pPr marL="0" indent="0">
              <a:buNone/>
            </a:pPr>
            <a:r>
              <a:rPr lang="en-US" sz="2000" u="sng" dirty="0" err="1"/>
              <a:t>Penyelesaian</a:t>
            </a:r>
            <a:r>
              <a:rPr lang="en-US" sz="2000" dirty="0"/>
              <a:t>:</a:t>
            </a:r>
          </a:p>
          <a:p>
            <a:pPr marL="457200" lvl="1" indent="-457200">
              <a:buNone/>
            </a:pPr>
            <a:r>
              <a:rPr lang="en-US" sz="2000" dirty="0"/>
              <a:t>(a) SOP</a:t>
            </a:r>
          </a:p>
          <a:p>
            <a:pPr marL="0" indent="0">
              <a:buNone/>
            </a:pPr>
            <a:r>
              <a:rPr lang="en-US" sz="2000" dirty="0" err="1"/>
              <a:t>Lengkapi</a:t>
            </a:r>
            <a:r>
              <a:rPr lang="en-US" sz="2000" dirty="0"/>
              <a:t> </a:t>
            </a:r>
            <a:r>
              <a:rPr lang="en-US" sz="2000" dirty="0" err="1"/>
              <a:t>terlebih</a:t>
            </a:r>
            <a:r>
              <a:rPr lang="en-US" sz="2000" dirty="0"/>
              <a:t> </a:t>
            </a:r>
            <a:r>
              <a:rPr lang="en-US" sz="2000" dirty="0" err="1"/>
              <a:t>dahulu</a:t>
            </a:r>
            <a:r>
              <a:rPr lang="en-US" sz="2000" dirty="0"/>
              <a:t> literal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suku</a:t>
            </a:r>
            <a:r>
              <a:rPr lang="en-US" sz="2000" dirty="0"/>
              <a:t> agar </a:t>
            </a:r>
            <a:r>
              <a:rPr lang="en-US" sz="2000" dirty="0" err="1"/>
              <a:t>jumlahnya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x</a:t>
            </a:r>
            <a:r>
              <a:rPr lang="en-US" sz="2000" dirty="0"/>
              <a:t>  = </a:t>
            </a:r>
            <a:r>
              <a:rPr lang="en-US" sz="2000" i="1" dirty="0"/>
              <a:t>x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’)</a:t>
            </a:r>
          </a:p>
          <a:p>
            <a:pPr marL="0" indent="0">
              <a:buNone/>
            </a:pPr>
            <a:r>
              <a:rPr lang="en-US" sz="2000" dirty="0"/>
              <a:t>	    = </a:t>
            </a:r>
            <a:r>
              <a:rPr lang="en-US" sz="2000" i="1" dirty="0" err="1"/>
              <a:t>xy</a:t>
            </a:r>
            <a:r>
              <a:rPr lang="en-US" sz="2000" i="1" dirty="0"/>
              <a:t> </a:t>
            </a:r>
            <a:r>
              <a:rPr lang="en-US" sz="2000" dirty="0"/>
              <a:t>+ </a:t>
            </a:r>
            <a:r>
              <a:rPr lang="en-US" sz="2000" i="1" dirty="0" err="1"/>
              <a:t>xy</a:t>
            </a:r>
            <a:r>
              <a:rPr lang="en-US" sz="2000" dirty="0"/>
              <a:t>’</a:t>
            </a:r>
          </a:p>
          <a:p>
            <a:pPr marL="0" indent="0">
              <a:buNone/>
            </a:pPr>
            <a:r>
              <a:rPr lang="en-US" sz="2000" dirty="0"/>
              <a:t>	    = </a:t>
            </a:r>
            <a:r>
              <a:rPr lang="en-US" sz="2000" i="1" dirty="0" err="1"/>
              <a:t>xy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z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 + </a:t>
            </a:r>
            <a:r>
              <a:rPr lang="en-US" sz="2000" i="1" dirty="0" err="1"/>
              <a:t>xy</a:t>
            </a:r>
            <a:r>
              <a:rPr lang="en-US" sz="2000" dirty="0"/>
              <a:t>’(</a:t>
            </a:r>
            <a:r>
              <a:rPr lang="en-US" sz="2000" i="1" dirty="0"/>
              <a:t>z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</a:t>
            </a:r>
          </a:p>
          <a:p>
            <a:pPr marL="0" indent="0">
              <a:buNone/>
            </a:pPr>
            <a:r>
              <a:rPr lang="en-US" sz="2000" dirty="0"/>
              <a:t>	    = </a:t>
            </a:r>
            <a:r>
              <a:rPr lang="en-US" sz="2000" i="1" dirty="0"/>
              <a:t>xyz </a:t>
            </a:r>
            <a:r>
              <a:rPr lang="en-US" sz="2000" dirty="0"/>
              <a:t>+ </a:t>
            </a:r>
            <a:r>
              <a:rPr lang="en-US" sz="2000" i="1" dirty="0"/>
              <a:t>xyz</a:t>
            </a:r>
            <a:r>
              <a:rPr lang="en-US" sz="2000" dirty="0"/>
              <a:t>’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’</a:t>
            </a:r>
          </a:p>
          <a:p>
            <a:pPr marL="0" indent="0">
              <a:buNone/>
            </a:pPr>
            <a:r>
              <a:rPr lang="en-US" sz="2000" dirty="0"/>
              <a:t>       </a:t>
            </a:r>
            <a:r>
              <a:rPr lang="en-US" sz="2000" dirty="0" err="1"/>
              <a:t>dan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= 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dirty="0"/>
              <a:t>’) = </a:t>
            </a:r>
            <a:r>
              <a:rPr lang="en-US" sz="2000" dirty="0" err="1"/>
              <a:t>xy’z</a:t>
            </a:r>
            <a:r>
              <a:rPr lang="en-US" sz="2000" dirty="0"/>
              <a:t> + </a:t>
            </a:r>
            <a:r>
              <a:rPr lang="en-US" sz="2000" dirty="0" err="1"/>
              <a:t>x’y’z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Jadi</a:t>
            </a:r>
            <a:r>
              <a:rPr lang="en-US" sz="2000" dirty="0"/>
              <a:t>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 = 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	          = </a:t>
            </a:r>
            <a:r>
              <a:rPr lang="en-US" sz="2000" i="1" dirty="0"/>
              <a:t>xyz </a:t>
            </a:r>
            <a:r>
              <a:rPr lang="en-US" sz="2000" dirty="0"/>
              <a:t>+ </a:t>
            </a:r>
            <a:r>
              <a:rPr lang="en-US" sz="2000" i="1" dirty="0"/>
              <a:t>xyz</a:t>
            </a:r>
            <a:r>
              <a:rPr lang="en-US" sz="2000" dirty="0"/>
              <a:t>’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’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	          =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’ + </a:t>
            </a:r>
            <a:r>
              <a:rPr lang="en-US" sz="2000" i="1" dirty="0" err="1"/>
              <a:t>xy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/>
              <a:t>xyz</a:t>
            </a:r>
            <a:r>
              <a:rPr lang="en-US" sz="2000" dirty="0"/>
              <a:t>’ + </a:t>
            </a:r>
            <a:r>
              <a:rPr lang="en-US" sz="2000" i="1" dirty="0"/>
              <a:t>xyz</a:t>
            </a:r>
            <a:r>
              <a:rPr lang="en-US" sz="2000" dirty="0"/>
              <a:t>	          </a:t>
            </a:r>
          </a:p>
          <a:p>
            <a:pPr marL="0" indent="0">
              <a:buNone/>
            </a:pP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 = </a:t>
            </a:r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m</a:t>
            </a:r>
            <a:r>
              <a:rPr lang="en-US" sz="2000" baseline="-25000" dirty="0"/>
              <a:t>4 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5 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6 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7</a:t>
            </a:r>
            <a:r>
              <a:rPr lang="en-US" sz="2000" dirty="0"/>
              <a:t> = </a:t>
            </a:r>
            <a:r>
              <a:rPr lang="en-US" sz="2000" dirty="0">
                <a:sym typeface="Symbol" panose="05050102010706020507" pitchFamily="18" charset="2"/>
              </a:rPr>
              <a:t></a:t>
            </a:r>
            <a:r>
              <a:rPr lang="en-US" sz="2000" dirty="0"/>
              <a:t> (1,4,5,6,7)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2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217" y="685801"/>
            <a:ext cx="10409583" cy="5440363"/>
          </a:xfrm>
        </p:spPr>
        <p:txBody>
          <a:bodyPr>
            <a:normAutofit fontScale="77500" lnSpcReduction="20000"/>
          </a:bodyPr>
          <a:lstStyle/>
          <a:p>
            <a:pPr marL="457200" lvl="1" indent="-457200">
              <a:buNone/>
            </a:pPr>
            <a:r>
              <a:rPr lang="en-US" dirty="0"/>
              <a:t>(b) POS</a:t>
            </a:r>
          </a:p>
          <a:p>
            <a:pPr marL="0" indent="0">
              <a:buNone/>
            </a:pPr>
            <a:r>
              <a:rPr lang="en-US" i="1" dirty="0"/>
              <a:t>      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Lengkapi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literal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agar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zz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	          = 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 err="1"/>
              <a:t>yy</a:t>
            </a:r>
            <a:r>
              <a:rPr lang="en-US" dirty="0"/>
              <a:t>’	</a:t>
            </a:r>
          </a:p>
          <a:p>
            <a:pPr marL="0" indent="0">
              <a:buNone/>
            </a:pPr>
            <a:r>
              <a:rPr lang="en-US" dirty="0"/>
              <a:t>	       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        = 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 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</a:t>
            </a:r>
            <a:r>
              <a:rPr lang="en-US" dirty="0"/>
              <a:t>(0, 2, 3)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59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1" y="762001"/>
            <a:ext cx="10843591" cy="55943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7</a:t>
            </a:r>
            <a:r>
              <a:rPr lang="en-US" sz="2000" dirty="0"/>
              <a:t>: </a:t>
            </a:r>
            <a:r>
              <a:rPr lang="en-US" sz="2000" dirty="0" err="1"/>
              <a:t>Nyatakan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Boolean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 err="1"/>
              <a:t>xy</a:t>
            </a:r>
            <a:r>
              <a:rPr lang="en-US" sz="2000" dirty="0"/>
              <a:t> +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kanonik</a:t>
            </a:r>
            <a:r>
              <a:rPr lang="en-US" sz="2000" dirty="0"/>
              <a:t> POS.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u="sng" dirty="0" err="1"/>
              <a:t>Penyelesaian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i="1" dirty="0"/>
              <a:t>        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 </a:t>
            </a:r>
            <a:r>
              <a:rPr lang="en-US" sz="2000" i="1" dirty="0" err="1"/>
              <a:t>xy</a:t>
            </a:r>
            <a:r>
              <a:rPr lang="en-US" sz="2000" dirty="0"/>
              <a:t> +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       =  (</a:t>
            </a:r>
            <a:r>
              <a:rPr lang="en-US" sz="2000" i="1" dirty="0" err="1"/>
              <a:t>xy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dirty="0"/>
              <a:t>’) (</a:t>
            </a:r>
            <a:r>
              <a:rPr lang="en-US" sz="2000" i="1" dirty="0" err="1"/>
              <a:t>xy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       = 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dirty="0"/>
              <a:t>’) (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dirty="0"/>
              <a:t>’)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       = 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err="1"/>
              <a:t>Lengkapi</a:t>
            </a:r>
            <a:r>
              <a:rPr lang="en-US" sz="2000" dirty="0"/>
              <a:t> literal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suku</a:t>
            </a:r>
            <a:r>
              <a:rPr lang="en-US" sz="2000" dirty="0"/>
              <a:t> agar </a:t>
            </a:r>
            <a:r>
              <a:rPr lang="en-US" sz="2000" dirty="0" err="1"/>
              <a:t>jumlahnya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 err="1"/>
              <a:t>zz</a:t>
            </a:r>
            <a:r>
              <a:rPr lang="en-US" sz="2000" dirty="0"/>
              <a:t>’  =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   = 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 + </a:t>
            </a:r>
            <a:r>
              <a:rPr lang="en-US" sz="2000" i="1" dirty="0" err="1"/>
              <a:t>yy</a:t>
            </a:r>
            <a:r>
              <a:rPr lang="en-US" sz="2000" dirty="0"/>
              <a:t>’   =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   =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 + </a:t>
            </a:r>
            <a:r>
              <a:rPr lang="en-US" sz="2000" i="1" dirty="0"/>
              <a:t>xx</a:t>
            </a:r>
            <a:r>
              <a:rPr lang="en-US" sz="2000" dirty="0"/>
              <a:t>’   =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err="1"/>
              <a:t>Jadi</a:t>
            </a:r>
            <a:r>
              <a:rPr lang="en-US" sz="2000" dirty="0"/>
              <a:t>, 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’+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i="1" dirty="0"/>
              <a:t>M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5</a:t>
            </a:r>
            <a:r>
              <a:rPr lang="en-US" sz="2000" dirty="0"/>
              <a:t> = </a:t>
            </a:r>
            <a:r>
              <a:rPr lang="en-US" sz="2000" dirty="0">
                <a:sym typeface="Symbol" panose="05050102010706020507" pitchFamily="18" charset="2"/>
              </a:rPr>
              <a:t></a:t>
            </a:r>
            <a:r>
              <a:rPr lang="en-US" sz="2000" dirty="0"/>
              <a:t> (0,2,4,5)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93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F9EC-6847-81DA-8D89-1FBB0AE8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83DB-C499-CC24-28AD-5F932BFD7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17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Nyatakan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Boolean  f(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x,y,z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=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x'y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y'z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kanonik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SOP dan POS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 err="1"/>
              <a:t>Jawaban</a:t>
            </a:r>
            <a:r>
              <a:rPr lang="en-US" sz="3400" dirty="0"/>
              <a:t>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</a:t>
            </a:r>
          </a:p>
          <a:p>
            <a:pPr marL="17145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Lengkapi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terlebih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dahulu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literal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suku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jumlahnya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x'y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x' y (z + z' )</a:t>
            </a: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= x'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x'yz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y'z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y'z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x+x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')</a:t>
            </a: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=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xy'z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x'y'z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f(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x,y,z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x'yz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x'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+ 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xy'z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x'y'z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f(</a:t>
            </a:r>
            <a:r>
              <a:rPr lang="en-US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x,y,z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m</a:t>
            </a:r>
            <a:r>
              <a:rPr lang="en-US" sz="3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</a:t>
            </a:r>
            <a:r>
              <a:rPr lang="en-US" sz="3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</a:t>
            </a:r>
            <a:r>
              <a:rPr lang="en-US" sz="3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+m</a:t>
            </a:r>
            <a:r>
              <a:rPr lang="en-US" sz="3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(1,2,3,5)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5B4E3-3391-FD35-41D4-1601408D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3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06F2-D779-A53D-EF67-8E0C03382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373399"/>
          </a:xfrm>
        </p:spPr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diperoleh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langkah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(a)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konversi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kanonik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Morgan,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x,y,z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(f '(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x,y,z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))'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x,y,z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(0,4,6,7) = (x + y + z)(x’ + y + z)(x’ + y’ + z)(x’ + y’ + z')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36D976-17E6-9DA4-3410-A7F9ED50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9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295400"/>
            <a:ext cx="1037976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Boolean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SOP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peubah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 	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z)  = </a:t>
            </a:r>
            <a:r>
              <a:rPr lang="en-US" sz="2000" dirty="0">
                <a:sym typeface="Symbol" panose="05050102010706020507" pitchFamily="18" charset="2"/>
              </a:rPr>
              <a:t></a:t>
            </a:r>
            <a:r>
              <a:rPr lang="en-US" sz="2000" dirty="0"/>
              <a:t> (1, 4, 5, 6, 7)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’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komplemen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i="1" dirty="0"/>
              <a:t>	f</a:t>
            </a:r>
            <a:r>
              <a:rPr lang="en-US" sz="2000" dirty="0"/>
              <a:t> ’(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dirty="0">
                <a:sym typeface="Symbol" panose="05050102010706020507" pitchFamily="18" charset="2"/>
              </a:rPr>
              <a:t></a:t>
            </a:r>
            <a:r>
              <a:rPr lang="en-US" sz="2000" dirty="0"/>
              <a:t> (0, 2, 3)  = 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2 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3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De Morgan,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i="1" dirty="0"/>
              <a:t>f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POS: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i="1" dirty="0"/>
              <a:t>	f 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= (</a:t>
            </a:r>
            <a:r>
              <a:rPr lang="en-US" sz="2000" i="1" dirty="0"/>
              <a:t>f</a:t>
            </a:r>
            <a:r>
              <a:rPr lang="en-US" sz="2000" dirty="0"/>
              <a:t> ’(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))’ = (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 + </a:t>
            </a:r>
            <a:r>
              <a:rPr lang="en-US" sz="2000" i="1" dirty="0"/>
              <a:t>m</a:t>
            </a:r>
            <a:r>
              <a:rPr lang="en-US" sz="2000" baseline="-25000" dirty="0"/>
              <a:t>2 </a:t>
            </a:r>
            <a:r>
              <a:rPr lang="en-US" sz="2000" dirty="0"/>
              <a:t>+ </a:t>
            </a:r>
            <a:r>
              <a:rPr lang="en-US" sz="2000" i="1" dirty="0"/>
              <a:t>m</a:t>
            </a:r>
            <a:r>
              <a:rPr lang="en-US" sz="2000" baseline="-25000" dirty="0"/>
              <a:t>3</a:t>
            </a:r>
            <a:r>
              <a:rPr lang="en-US" sz="2000" dirty="0"/>
              <a:t>)’  = 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’ . </a:t>
            </a: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’ . </a:t>
            </a:r>
            <a:r>
              <a:rPr lang="en-US" sz="2000" i="1" dirty="0"/>
              <a:t>m</a:t>
            </a:r>
            <a:r>
              <a:rPr lang="en-US" sz="2000" baseline="-25000" dirty="0"/>
              <a:t>3</a:t>
            </a:r>
            <a:r>
              <a:rPr lang="en-US" sz="2000" dirty="0"/>
              <a:t>’</a:t>
            </a:r>
          </a:p>
          <a:p>
            <a:pPr marL="0" indent="0">
              <a:buNone/>
            </a:pPr>
            <a:r>
              <a:rPr lang="en-US" sz="2000" dirty="0"/>
              <a:t>	                 = (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’)’ (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i="1" dirty="0"/>
              <a:t> z’</a:t>
            </a:r>
            <a:r>
              <a:rPr lang="en-US" sz="2000" dirty="0"/>
              <a:t>)’ (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/>
              <a:t> </a:t>
            </a:r>
            <a:r>
              <a:rPr lang="en-US" sz="2000" i="1" dirty="0"/>
              <a:t>z</a:t>
            </a:r>
            <a:r>
              <a:rPr lang="en-US" sz="2000" dirty="0"/>
              <a:t>)’</a:t>
            </a:r>
          </a:p>
          <a:p>
            <a:pPr marL="0" indent="0">
              <a:buNone/>
            </a:pPr>
            <a:r>
              <a:rPr lang="en-US" sz="2000" dirty="0"/>
              <a:t>	                 =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 + </a:t>
            </a:r>
            <a:r>
              <a:rPr lang="en-US" sz="2000" i="1" dirty="0"/>
              <a:t>z</a:t>
            </a:r>
            <a:r>
              <a:rPr lang="en-US" sz="2000" dirty="0"/>
              <a:t>) 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’ + z’)</a:t>
            </a:r>
          </a:p>
          <a:p>
            <a:pPr marL="0" indent="0">
              <a:buNone/>
            </a:pPr>
            <a:r>
              <a:rPr lang="en-US" sz="2000" dirty="0"/>
              <a:t>	                 = </a:t>
            </a:r>
            <a:r>
              <a:rPr lang="en-US" sz="2000" i="1" dirty="0"/>
              <a:t>M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2 </a:t>
            </a:r>
            <a:r>
              <a:rPr lang="en-US" sz="2000" i="1" dirty="0"/>
              <a:t>M</a:t>
            </a:r>
            <a:r>
              <a:rPr lang="en-US" sz="2000" baseline="-25000" dirty="0"/>
              <a:t>3 </a:t>
            </a:r>
            <a:r>
              <a:rPr lang="en-US" sz="2000" dirty="0"/>
              <a:t>  = </a:t>
            </a:r>
            <a:r>
              <a:rPr lang="en-US" sz="2000" dirty="0">
                <a:sym typeface="Symbol" panose="05050102010706020507" pitchFamily="18" charset="2"/>
              </a:rPr>
              <a:t></a:t>
            </a:r>
            <a:r>
              <a:rPr lang="en-US" sz="2000" dirty="0"/>
              <a:t> (0,2,3)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/>
              <a:t>Jadi</a:t>
            </a:r>
            <a:r>
              <a:rPr lang="en-US" sz="2000" dirty="0"/>
              <a:t>,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z) = </a:t>
            </a:r>
            <a:r>
              <a:rPr lang="en-US" sz="2000" dirty="0">
                <a:sym typeface="Symbol" panose="05050102010706020507" pitchFamily="18" charset="2"/>
              </a:rPr>
              <a:t></a:t>
            </a:r>
            <a:r>
              <a:rPr lang="en-US" sz="2000" dirty="0"/>
              <a:t> (1, 4, 5, 6, 7) = </a:t>
            </a:r>
            <a:r>
              <a:rPr lang="en-US" sz="2000" dirty="0">
                <a:sym typeface="Symbol" panose="05050102010706020507" pitchFamily="18" charset="2"/>
              </a:rPr>
              <a:t></a:t>
            </a:r>
            <a:r>
              <a:rPr lang="en-US" sz="2000" dirty="0"/>
              <a:t> (0,2,3).</a:t>
            </a:r>
          </a:p>
          <a:p>
            <a:pPr marL="0" indent="0"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b="1" u="sng" dirty="0" err="1"/>
              <a:t>Kesimpulan</a:t>
            </a:r>
            <a:r>
              <a:rPr lang="en-US" sz="2000" b="1" dirty="0"/>
              <a:t>:  </a:t>
            </a:r>
            <a:r>
              <a:rPr lang="en-US" sz="2000" i="1" dirty="0" err="1"/>
              <a:t>m</a:t>
            </a:r>
            <a:r>
              <a:rPr lang="en-US" sz="2000" i="1" baseline="-25000" dirty="0" err="1"/>
              <a:t>j</a:t>
            </a:r>
            <a:r>
              <a:rPr lang="en-US" sz="2000" dirty="0"/>
              <a:t>’ = </a:t>
            </a:r>
            <a:r>
              <a:rPr lang="en-US" sz="2000" i="1" dirty="0" err="1"/>
              <a:t>M</a:t>
            </a:r>
            <a:r>
              <a:rPr lang="en-US" sz="2000" i="1" baseline="-25000" dirty="0" err="1"/>
              <a:t>j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0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548680"/>
            <a:ext cx="3563888" cy="24788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2" y="548680"/>
            <a:ext cx="3600400" cy="2340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7648" y="3140968"/>
            <a:ext cx="14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Peraga</a:t>
            </a:r>
            <a:r>
              <a:rPr lang="en-US" dirty="0"/>
              <a:t> digital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4362" y="3116720"/>
            <a:ext cx="218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Integarted</a:t>
            </a:r>
            <a:r>
              <a:rPr lang="en-US" dirty="0"/>
              <a:t> Circuit (IC)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4" y="3713833"/>
            <a:ext cx="3633192" cy="23252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15881" y="6057941"/>
            <a:ext cx="15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saklar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juag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Ada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gerbang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: </a:t>
            </a:r>
            <a:r>
              <a:rPr lang="en-US" sz="2400" dirty="0" err="1"/>
              <a:t>gerbang</a:t>
            </a:r>
            <a:r>
              <a:rPr lang="en-US" sz="2400" dirty="0"/>
              <a:t> AND, </a:t>
            </a:r>
            <a:r>
              <a:rPr lang="en-US" sz="2400" dirty="0" err="1"/>
              <a:t>gerbang</a:t>
            </a:r>
            <a:r>
              <a:rPr lang="en-US" sz="2400" dirty="0"/>
              <a:t> OR,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gerbang</a:t>
            </a:r>
            <a:r>
              <a:rPr lang="en-US" sz="2400" dirty="0"/>
              <a:t>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05" y="3627783"/>
            <a:ext cx="9564590" cy="229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70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533401"/>
            <a:ext cx="10359887" cy="5592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: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= </a:t>
            </a:r>
            <a:r>
              <a:rPr lang="en-US" sz="2400" i="1" dirty="0" err="1"/>
              <a:t>xy</a:t>
            </a:r>
            <a:r>
              <a:rPr lang="en-US" sz="2400" dirty="0"/>
              <a:t> +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penggambaran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200754"/>
              </p:ext>
            </p:extLst>
          </p:nvPr>
        </p:nvGraphicFramePr>
        <p:xfrm>
          <a:off x="4267200" y="1447801"/>
          <a:ext cx="4121426" cy="154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68624" imgH="1412748" progId="">
                  <p:embed/>
                </p:oleObj>
              </mc:Choice>
              <mc:Fallback>
                <p:oleObj r:id="rId2" imgW="3468624" imgH="1412748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1"/>
                        <a:ext cx="4121426" cy="1543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742683"/>
              </p:ext>
            </p:extLst>
          </p:nvPr>
        </p:nvGraphicFramePr>
        <p:xfrm>
          <a:off x="4267200" y="3205084"/>
          <a:ext cx="3886200" cy="14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354324" imgH="1380744" progId="">
                  <p:embed/>
                </p:oleObj>
              </mc:Choice>
              <mc:Fallback>
                <p:oleObj r:id="rId4" imgW="3354324" imgH="1380744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5084"/>
                        <a:ext cx="3886200" cy="147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635176"/>
              </p:ext>
            </p:extLst>
          </p:nvPr>
        </p:nvGraphicFramePr>
        <p:xfrm>
          <a:off x="4114801" y="4661454"/>
          <a:ext cx="3260034" cy="158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407664" imgH="1699260" progId="">
                  <p:embed/>
                </p:oleObj>
              </mc:Choice>
              <mc:Fallback>
                <p:oleObj r:id="rId6" imgW="3407664" imgH="169926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4661454"/>
                        <a:ext cx="3260034" cy="1580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38400" y="2057400"/>
            <a:ext cx="151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Cara </a:t>
            </a:r>
            <a:r>
              <a:rPr lang="en-US" dirty="0" err="1"/>
              <a:t>pertama</a:t>
            </a:r>
            <a:r>
              <a:rPr lang="en-US" dirty="0"/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1" y="3581400"/>
            <a:ext cx="128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Cara </a:t>
            </a:r>
            <a:r>
              <a:rPr lang="en-US" dirty="0" err="1"/>
              <a:t>kedua</a:t>
            </a:r>
            <a:r>
              <a:rPr lang="en-US" dirty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1196" y="5245933"/>
            <a:ext cx="127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Cara </a:t>
            </a:r>
            <a:r>
              <a:rPr lang="en-US" dirty="0" err="1"/>
              <a:t>ketiga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77884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7E6B-0A9A-E5BF-E51F-EAF09E8D3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9.</a:t>
            </a:r>
            <a:r>
              <a:rPr lang="en-US" sz="2400" dirty="0"/>
              <a:t> </a:t>
            </a:r>
            <a:r>
              <a:rPr lang="en-US" sz="2400" dirty="0" err="1"/>
              <a:t>Nyatakan</a:t>
            </a:r>
            <a:r>
              <a:rPr lang="en-US" sz="2400" dirty="0"/>
              <a:t>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f(w, x, y, z) =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x’yz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xyz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rangkaian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logika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3.png" descr="Diagram&#10;&#10;Description automatically generated">
            <a:extLst>
              <a:ext uri="{FF2B5EF4-FFF2-40B4-BE49-F238E27FC236}">
                <a16:creationId xmlns:a16="http://schemas.microsoft.com/office/drawing/2014/main" id="{3DBE3B46-0F16-89A0-C9F6-54F6EA7FED1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28337" y="1596678"/>
            <a:ext cx="5784389" cy="4790267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DEFD7C-4B68-B03D-A699-EF10D821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8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533401"/>
            <a:ext cx="10157791" cy="5592763"/>
          </a:xfrm>
        </p:spPr>
        <p:txBody>
          <a:bodyPr>
            <a:normAutofit/>
          </a:bodyPr>
          <a:lstStyle/>
          <a:p>
            <a:r>
              <a:rPr lang="en-US" sz="2400" dirty="0" err="1"/>
              <a:t>Gerbang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: NAND, NOR, XOR, </a:t>
            </a:r>
            <a:r>
              <a:rPr lang="en-US" sz="2400" dirty="0" err="1"/>
              <a:t>dan</a:t>
            </a:r>
            <a:r>
              <a:rPr lang="en-US" sz="2400" dirty="0"/>
              <a:t> XNOR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090" y="1050481"/>
            <a:ext cx="7799680" cy="1931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199" y="2982267"/>
            <a:ext cx="7633641" cy="34682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D8EA9C-FFFE-833E-A45C-885478940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094" y="1443509"/>
            <a:ext cx="12477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42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478" y="692697"/>
            <a:ext cx="8819322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Transistor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gerbang</a:t>
            </a:r>
            <a:r>
              <a:rPr lang="en-US" b="1" dirty="0"/>
              <a:t> </a:t>
            </a:r>
            <a:r>
              <a:rPr lang="en-US" b="1" dirty="0" err="1"/>
              <a:t>logika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44" y="1525372"/>
            <a:ext cx="2028825" cy="2790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25" y="1507747"/>
            <a:ext cx="1977321" cy="2718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854" y="1525372"/>
            <a:ext cx="2019300" cy="27908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6061" y="424912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6284" y="422372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29420" y="422656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99657" y="5445225"/>
            <a:ext cx="69680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: http://hyperphysics.phy-astr.gsu.edu/hbase/electronic/trangate.html#c3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164" y="1544422"/>
            <a:ext cx="2549445" cy="27717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666797" y="4250427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1817052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5627-1588-6EDF-1170-62029383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B0119-6656-5850-D7B4-2A855876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effectLst/>
                <a:ea typeface="Calibri" panose="020F0502020204030204" pitchFamily="34" charset="0"/>
              </a:rPr>
              <a:t>Carilah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keluaran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dari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rangkaian-rangkaian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logika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berikut</a:t>
            </a:r>
            <a:r>
              <a:rPr lang="en-US" sz="2400" dirty="0">
                <a:effectLst/>
                <a:ea typeface="Calibri" panose="020F050202020403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2400" dirty="0">
                <a:ea typeface="Calibri" panose="020F0502020204030204" pitchFamily="34" charset="0"/>
              </a:rPr>
              <a:t>a)</a:t>
            </a:r>
            <a:r>
              <a:rPr lang="en-US" sz="2400" dirty="0">
                <a:effectLst/>
                <a:ea typeface="Calibri" panose="020F0502020204030204" pitchFamily="34" charset="0"/>
              </a:rPr>
              <a:t> 						b)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5F6B-251A-E515-E230-7137FAB0A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00" y="2733603"/>
            <a:ext cx="4680600" cy="2060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680C8-E577-7285-0F61-EDE1AD4DF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397" y="2733603"/>
            <a:ext cx="4351094" cy="206007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490F5-D768-E797-72E1-F7EB72D7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2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2DD3-C416-A265-4E1C-1096DAEC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b="1" dirty="0"/>
              <a:t>a) 						 b)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520F5-9260-C607-5EA7-EA149120D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43" y="2008462"/>
            <a:ext cx="4566629" cy="20093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141BFF-617A-5BEF-FD70-410B9AAC5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115" y="2008462"/>
            <a:ext cx="5589222" cy="230959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7E7AD0-DB5F-F191-EEBF-E20B62DB1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4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06AB-6AC7-B4F9-D88F-5436DD42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56C90-BF59-A666-2618-5C56E2BE4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>
                <a:effectLst/>
                <a:ea typeface="Arial" panose="020B0604020202020204" pitchFamily="34" charset="0"/>
              </a:rPr>
              <a:t>Sistem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penerangan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jalan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mengatur</a:t>
            </a:r>
            <a:r>
              <a:rPr lang="en-US" sz="2400" dirty="0">
                <a:effectLst/>
                <a:ea typeface="Arial" panose="020B0604020202020204" pitchFamily="34" charset="0"/>
              </a:rPr>
              <a:t> nyala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atau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tidaknya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lampu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berdasarkan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tiga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faktor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yaitu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/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tombol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i="1" dirty="0">
                <a:effectLst/>
                <a:ea typeface="Arial" panose="020B0604020202020204" pitchFamily="34" charset="0"/>
              </a:rPr>
              <a:t>timer</a:t>
            </a:r>
            <a:r>
              <a:rPr lang="en-US" sz="2400" dirty="0">
                <a:effectLst/>
                <a:ea typeface="Arial" panose="020B0604020202020204" pitchFamily="34" charset="0"/>
              </a:rPr>
              <a:t>, dan sensor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. Ketika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dinyalakan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lampu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pasti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menyala</a:t>
            </a:r>
            <a:r>
              <a:rPr lang="en-US" sz="2400" dirty="0">
                <a:effectLst/>
                <a:ea typeface="Arial" panose="020B0604020202020204" pitchFamily="34" charset="0"/>
              </a:rPr>
              <a:t>. Ketika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tidak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dinyalakan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lampu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menyala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hanya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jika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timer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menunjukkan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waktu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malam</a:t>
            </a:r>
            <a:r>
              <a:rPr lang="en-US" sz="2400" dirty="0">
                <a:effectLst/>
                <a:ea typeface="Arial" panose="020B0604020202020204" pitchFamily="34" charset="0"/>
              </a:rPr>
              <a:t> dan sensor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menangkap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sedikit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Buatlah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fungsi</a:t>
            </a:r>
            <a:r>
              <a:rPr lang="en-US" sz="2400" dirty="0">
                <a:effectLst/>
                <a:ea typeface="Arial" panose="020B0604020202020204" pitchFamily="34" charset="0"/>
              </a:rPr>
              <a:t> Boolean dan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rangkaian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logika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untuk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sistem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penerangan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jalan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ini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dengan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permisalan</a:t>
            </a:r>
            <a:r>
              <a:rPr lang="en-US" sz="2400" dirty="0">
                <a:effectLst/>
                <a:ea typeface="Arial" panose="020B0604020202020204" pitchFamily="34" charset="0"/>
              </a:rPr>
              <a:t> x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sebagai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, y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sebagai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timer</a:t>
            </a:r>
            <a:r>
              <a:rPr lang="en-US" sz="2400" dirty="0">
                <a:effectLst/>
                <a:ea typeface="Arial" panose="020B0604020202020204" pitchFamily="34" charset="0"/>
              </a:rPr>
              <a:t>, dan z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sebagai</a:t>
            </a:r>
            <a:r>
              <a:rPr lang="en-US" sz="2400" dirty="0">
                <a:effectLst/>
                <a:ea typeface="Arial" panose="020B0604020202020204" pitchFamily="34" charset="0"/>
              </a:rPr>
              <a:t> sensor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! </a:t>
            </a:r>
          </a:p>
          <a:p>
            <a:pPr marL="0" indent="0">
              <a:buNone/>
            </a:pPr>
            <a:r>
              <a:rPr lang="en-US" sz="2400" b="1" dirty="0" err="1">
                <a:ea typeface="Arial" panose="020B0604020202020204" pitchFamily="34" charset="0"/>
              </a:rPr>
              <a:t>Jawaban</a:t>
            </a:r>
            <a:r>
              <a:rPr lang="en-US" sz="2400" dirty="0">
                <a:ea typeface="Arial" panose="020B0604020202020204" pitchFamily="34" charset="0"/>
              </a:rPr>
              <a:t>:</a:t>
            </a:r>
          </a:p>
          <a:p>
            <a:pPr marL="45720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 =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Switch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dinyalakan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0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dimatikan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=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Timer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malam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0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hari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 = Sensor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cahaya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menangkap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banyak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cahaya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bernilai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0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menangkap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sedikit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cahaya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71501-D81D-BFF9-8242-1B1FDEC1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123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B41A-3C54-E87B-47C3-B98FB34A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145"/>
            <a:ext cx="10744200" cy="542881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Karena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ketika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dinyalakan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lampu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pasti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menyala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maka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berlaku</a:t>
            </a:r>
            <a:r>
              <a:rPr lang="en-US" sz="2400" dirty="0">
                <a:effectLst/>
                <a:ea typeface="Arial" panose="020B0604020202020204" pitchFamily="34" charset="0"/>
              </a:rPr>
              <a:t> f(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x,y,z</a:t>
            </a:r>
            <a:r>
              <a:rPr lang="en-US" sz="2400" dirty="0">
                <a:effectLst/>
                <a:ea typeface="Arial" panose="020B0604020202020204" pitchFamily="34" charset="0"/>
              </a:rPr>
              <a:t>) = x. 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Ketika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switch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dimatikan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lampu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menyala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hanya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jika</a:t>
            </a:r>
            <a:r>
              <a:rPr lang="en-US" sz="2400" dirty="0">
                <a:effectLst/>
                <a:ea typeface="Arial" panose="020B0604020202020204" pitchFamily="34" charset="0"/>
              </a:rPr>
              <a:t> timer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menunjukkan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malam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hari</a:t>
            </a:r>
            <a:r>
              <a:rPr lang="en-US" sz="2400" dirty="0">
                <a:effectLst/>
                <a:ea typeface="Arial" panose="020B0604020202020204" pitchFamily="34" charset="0"/>
              </a:rPr>
              <a:t> dan sensor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menangkap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sedikit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cahaya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maka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berlaku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b="1" dirty="0">
                <a:effectLst/>
                <a:ea typeface="Arial" panose="020B0604020202020204" pitchFamily="34" charset="0"/>
              </a:rPr>
              <a:t>f(</a:t>
            </a:r>
            <a:r>
              <a:rPr lang="en-US" sz="2400" b="1" dirty="0" err="1">
                <a:effectLst/>
                <a:ea typeface="Arial" panose="020B0604020202020204" pitchFamily="34" charset="0"/>
              </a:rPr>
              <a:t>x,y,z</a:t>
            </a:r>
            <a:r>
              <a:rPr lang="en-US" sz="2400" b="1" dirty="0">
                <a:effectLst/>
                <a:ea typeface="Arial" panose="020B0604020202020204" pitchFamily="34" charset="0"/>
              </a:rPr>
              <a:t>) = x + </a:t>
            </a:r>
            <a:r>
              <a:rPr lang="en-US" sz="2400" b="1" dirty="0" err="1">
                <a:effectLst/>
                <a:ea typeface="Arial" panose="020B0604020202020204" pitchFamily="34" charset="0"/>
              </a:rPr>
              <a:t>yz</a:t>
            </a:r>
            <a:r>
              <a:rPr lang="en-US" sz="2400" b="1" dirty="0">
                <a:effectLst/>
                <a:ea typeface="Arial" panose="020B0604020202020204" pitchFamily="34" charset="0"/>
              </a:rPr>
              <a:t>’</a:t>
            </a:r>
            <a:r>
              <a:rPr lang="en-US" sz="2400" dirty="0">
                <a:effectLst/>
                <a:ea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effectLst/>
                <a:ea typeface="Arial" panose="020B0604020202020204" pitchFamily="34" charset="0"/>
              </a:rPr>
              <a:t>Sehingga</a:t>
            </a:r>
            <a:r>
              <a:rPr lang="en-US" sz="2400" dirty="0">
                <a:effectLst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susunan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rangkaian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logika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dari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fungsi</a:t>
            </a:r>
            <a:r>
              <a:rPr lang="en-US" sz="2400" dirty="0">
                <a:effectLst/>
                <a:ea typeface="Arial" panose="020B0604020202020204" pitchFamily="34" charset="0"/>
              </a:rPr>
              <a:t> Boolean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tersebut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adalah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5.png">
            <a:extLst>
              <a:ext uri="{FF2B5EF4-FFF2-40B4-BE49-F238E27FC236}">
                <a16:creationId xmlns:a16="http://schemas.microsoft.com/office/drawing/2014/main" id="{81862669-16F3-A218-52AB-10280E99B19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66779" y="2843414"/>
            <a:ext cx="6458441" cy="3598949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F325E1-62CB-5B73-BF55-98AB0AAF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066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E73E-95C8-04FA-BC73-3DAC0518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Bagian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7CBD3-0748-27C0-98E1-2FFB53F3EA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70D19-FBF3-1A0A-C514-0BB96CC6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1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270" y="1474067"/>
            <a:ext cx="6201875" cy="488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1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838201"/>
            <a:ext cx="10714382" cy="5287963"/>
          </a:xfrm>
        </p:spPr>
        <p:txBody>
          <a:bodyPr>
            <a:normAutofit/>
          </a:bodyPr>
          <a:lstStyle/>
          <a:p>
            <a:r>
              <a:rPr lang="en-US" dirty="0" err="1"/>
              <a:t>Berhubung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(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Boolean,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:</a:t>
            </a:r>
          </a:p>
          <a:p>
            <a:pPr marL="742950" indent="-400050">
              <a:buFont typeface="+mj-lt"/>
              <a:buAutoNum type="arabicPeriod"/>
            </a:pP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</a:t>
            </a:r>
          </a:p>
          <a:p>
            <a:pPr marL="742950" indent="-400050"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/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,</a:t>
            </a:r>
          </a:p>
          <a:p>
            <a:pPr marL="742950" indent="-400050">
              <a:buFont typeface="+mj-lt"/>
              <a:buAutoNum type="arabicPeriod"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di </a:t>
            </a:r>
            <a:r>
              <a:rPr lang="en-US" dirty="0" err="1"/>
              <a:t>atas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838201"/>
            <a:ext cx="10336695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(</a:t>
            </a:r>
            <a:r>
              <a:rPr lang="en-US" i="1" dirty="0"/>
              <a:t>subset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Boolean.</a:t>
            </a:r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F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- operator </a:t>
            </a:r>
            <a:r>
              <a:rPr lang="en-US" dirty="0" err="1"/>
              <a:t>biner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, </a:t>
            </a:r>
            <a:r>
              <a:rPr lang="en-US" dirty="0"/>
              <a:t>operator </a:t>
            </a:r>
            <a:r>
              <a:rPr lang="en-US" dirty="0" err="1"/>
              <a:t>uner</a:t>
            </a:r>
            <a:r>
              <a:rPr lang="en-US" dirty="0"/>
              <a:t>: ~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Dengan</a:t>
            </a:r>
            <a:r>
              <a:rPr lang="en-US" dirty="0"/>
              <a:t> kata lain &lt;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, ~, </a:t>
            </a:r>
            <a:r>
              <a:rPr lang="en-US" b="1" dirty="0"/>
              <a:t>F</a:t>
            </a:r>
            <a:r>
              <a:rPr lang="en-US" dirty="0"/>
              <a:t>, </a:t>
            </a:r>
            <a:r>
              <a:rPr lang="en-US" b="1" dirty="0"/>
              <a:t>T</a:t>
            </a:r>
            <a:r>
              <a:rPr lang="en-US" dirty="0"/>
              <a:t>&gt;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Booelan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4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Aljabar</a:t>
            </a:r>
            <a:r>
              <a:rPr lang="en-US" dirty="0"/>
              <a:t> Boolean 2-Nilai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17638"/>
            <a:ext cx="10515599" cy="4830763"/>
          </a:xfrm>
        </p:spPr>
        <p:txBody>
          <a:bodyPr>
            <a:normAutofit/>
          </a:bodyPr>
          <a:lstStyle/>
          <a:p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Boolean yang paling popular,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aplikasinya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2-nilai: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B</a:t>
            </a:r>
            <a:r>
              <a:rPr lang="en-US" sz="2400" dirty="0"/>
              <a:t> = {0, 1}, </a:t>
            </a:r>
          </a:p>
          <a:p>
            <a:pPr marL="0" indent="0">
              <a:buNone/>
            </a:pPr>
            <a:r>
              <a:rPr lang="en-US" sz="2400" dirty="0"/>
              <a:t>	(ii) operator </a:t>
            </a:r>
            <a:r>
              <a:rPr lang="en-US" sz="2400" dirty="0" err="1"/>
              <a:t>biner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sz="2400" dirty="0">
                <a:sym typeface="Symbol" panose="05050102010706020507" pitchFamily="18" charset="2"/>
              </a:rPr>
              <a:t>,    </a:t>
            </a:r>
            <a:r>
              <a:rPr lang="en-US" sz="2400" dirty="0"/>
              <a:t>operator </a:t>
            </a:r>
            <a:r>
              <a:rPr lang="en-US" sz="2400" dirty="0" err="1"/>
              <a:t>uner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/>
              <a:t>(iii)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operator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operator </a:t>
            </a:r>
            <a:r>
              <a:rPr lang="en-US" sz="2400" dirty="0" err="1"/>
              <a:t>uner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(iv) </a:t>
            </a:r>
            <a:r>
              <a:rPr lang="en-US" sz="2400" dirty="0" err="1"/>
              <a:t>Keempat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531" y="3660913"/>
            <a:ext cx="664839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9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Ekspresi</a:t>
            </a:r>
            <a:r>
              <a:rPr lang="en-US" dirty="0"/>
              <a:t> Boolean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1600200"/>
            <a:ext cx="10207487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Ekspresi</a:t>
            </a:r>
            <a:r>
              <a:rPr lang="en-US" dirty="0"/>
              <a:t> Boolean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peubah-peubah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operator +,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’.</a:t>
            </a:r>
          </a:p>
          <a:p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1: </a:t>
            </a:r>
          </a:p>
          <a:p>
            <a:pPr marL="0" indent="0">
              <a:buNone/>
            </a:pPr>
            <a:r>
              <a:rPr lang="en-US" dirty="0"/>
              <a:t>	0</a:t>
            </a:r>
          </a:p>
          <a:p>
            <a:pPr marL="0" indent="0">
              <a:buNone/>
            </a:pPr>
            <a:r>
              <a:rPr lang="en-US" dirty="0"/>
              <a:t>	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b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a</a:t>
            </a:r>
            <a:r>
              <a:rPr lang="en-US" dirty="0"/>
              <a:t> + </a:t>
            </a:r>
            <a:r>
              <a:rPr lang="en-US" i="1" dirty="0"/>
              <a:t>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dirty="0"/>
              <a:t>’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’ + </a:t>
            </a:r>
            <a:r>
              <a:rPr lang="en-US" i="1" dirty="0"/>
              <a:t>a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’ + </a:t>
            </a:r>
            <a:r>
              <a:rPr lang="en-US" i="1" dirty="0"/>
              <a:t>b</a:t>
            </a:r>
            <a:r>
              <a:rPr lang="en-US" dirty="0"/>
              <a:t>’,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4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Hukum-hukum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379406"/>
            <a:ext cx="5562600" cy="511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2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3228</Words>
  <Application>Microsoft Office PowerPoint</Application>
  <PresentationFormat>Widescreen</PresentationFormat>
  <Paragraphs>343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Wingdings</vt:lpstr>
      <vt:lpstr>Office Theme</vt:lpstr>
      <vt:lpstr>Aljabar Boolean  (Bag. 1)</vt:lpstr>
      <vt:lpstr>Pengantar</vt:lpstr>
      <vt:lpstr>PowerPoint Presentation</vt:lpstr>
      <vt:lpstr>Definisi Aljabar Boolean</vt:lpstr>
      <vt:lpstr>PowerPoint Presentation</vt:lpstr>
      <vt:lpstr>PowerPoint Presentation</vt:lpstr>
      <vt:lpstr>Aljabar Boolean 2-Nilai</vt:lpstr>
      <vt:lpstr>Ekspresi Boolean</vt:lpstr>
      <vt:lpstr>Hukum-hukum Aljabar Boolean</vt:lpstr>
      <vt:lpstr>PowerPoint Presentation</vt:lpstr>
      <vt:lpstr>Fungsi Boolean</vt:lpstr>
      <vt:lpstr>Latihan (Kuis 2022)</vt:lpstr>
      <vt:lpstr>Latihan (2015)</vt:lpstr>
      <vt:lpstr>Bentuk Kanonik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2021)</vt:lpstr>
      <vt:lpstr>PowerPoint Presentation</vt:lpstr>
      <vt:lpstr>Konversi Antar Bentuk Kanonik</vt:lpstr>
      <vt:lpstr>Rangkaian Logika</vt:lpstr>
      <vt:lpstr>PowerPoint Presentation</vt:lpstr>
      <vt:lpstr>PowerPoint Presentation</vt:lpstr>
      <vt:lpstr>PowerPoint Presentation</vt:lpstr>
      <vt:lpstr>PowerPoint Presentation</vt:lpstr>
      <vt:lpstr>Latihan (2015)</vt:lpstr>
      <vt:lpstr>PowerPoint Presentation</vt:lpstr>
      <vt:lpstr>Latihan</vt:lpstr>
      <vt:lpstr>PowerPoint Presentation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12-Aljabar-Boolean-(2024)-bagian1</dc:title>
  <dc:creator>Rinaldi Munir</dc:creator>
  <cp:lastModifiedBy>Dr. Ir. Rinaldi, M.T.</cp:lastModifiedBy>
  <cp:revision>15</cp:revision>
  <dcterms:created xsi:type="dcterms:W3CDTF">2020-07-25T09:38:49Z</dcterms:created>
  <dcterms:modified xsi:type="dcterms:W3CDTF">2024-10-09T00:50:34Z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2024-10-09T00:35:55Z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380cb20b-648e-4d54-8fdb-bda133748608</vt:lpwstr>
  </property>
  <property fmtid="{D5CDD505-2E9C-101B-9397-08002B2CF9AE}" pid="8" name="MSIP_Label_38b525e5-f3da-4501-8f1e-526b6769fc56_ContentBits">
    <vt:lpwstr>0</vt:lpwstr>
  </property>
</Properties>
</file>