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7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300" r:id="rId20"/>
    <p:sldId id="299" r:id="rId21"/>
    <p:sldId id="301" r:id="rId22"/>
    <p:sldId id="302" r:id="rId23"/>
    <p:sldId id="303" r:id="rId24"/>
    <p:sldId id="309" r:id="rId25"/>
    <p:sldId id="310" r:id="rId26"/>
    <p:sldId id="307" r:id="rId27"/>
    <p:sldId id="308" r:id="rId28"/>
    <p:sldId id="305" r:id="rId29"/>
    <p:sldId id="306" r:id="rId30"/>
    <p:sldId id="304" r:id="rId31"/>
    <p:sldId id="311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18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6FC611-1FB6-4817-9354-CF9E98877062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CDA61E-6913-4B98-9954-2D14FA72E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898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185F2-D7E3-450A-8FC4-EC0AB68015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779ECA-5C85-4664-B995-3C3BD8F223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48B0CD-53DD-435E-A061-9297D52A4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5A075-038A-4E2D-85FD-872608A083B1}" type="datetime1">
              <a:rPr lang="en-US" smtClean="0"/>
              <a:t>10/5/2024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23907B-21E6-436C-A3F0-7EBD87C10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012ECF-4BDE-4EF7-B1FF-785CBB9E2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D0FB-94A8-4F29-8937-F1221C6DB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478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3C561-D7E1-43F4-ABB6-E984C823E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905606-9DE3-4362-8243-0710AD4E0B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0C6DD-D2C7-42F9-A0D7-7B5AA5F12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89C0B-8A3F-47D6-BE09-35F82230D286}" type="datetime1">
              <a:rPr lang="en-US" smtClean="0"/>
              <a:t>10/5/2024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1E59E4-47C0-4DD1-A6C4-439F6E31D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DE66CC-6098-4E7B-98AE-8637B1519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D0FB-94A8-4F29-8937-F1221C6DB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810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5B4B45-9589-4328-9932-324DB818BC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764CED-D872-48BB-9FBE-8AA87A5A82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EFCC93-F495-46BD-8DA1-ADB55EEFD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4F10F-DFFD-4C38-9EEF-CA846F349E13}" type="datetime1">
              <a:rPr lang="en-US" smtClean="0"/>
              <a:t>10/5/2024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40490-FF59-4974-B1FF-5FFB026CD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BF2705-EBCA-4956-A415-932025EBF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D0FB-94A8-4F29-8937-F1221C6DB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132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E128A-A8BB-42C3-A337-4CCA554D9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8F6DE-B834-4972-B971-7F6BC27F29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AEC349-4416-4D82-9658-4BE352316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6F807-F2E4-4D0E-9178-5F3552BF635C}" type="datetime1">
              <a:rPr lang="en-US" smtClean="0"/>
              <a:t>10/5/2024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5F5804-21AB-40DB-87AB-9E4B7A047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4B272A-37C1-4661-B897-3E808069D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D0FB-94A8-4F29-8937-F1221C6DB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65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35112-C40F-4048-8C88-45D26191C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52C828-3B83-4282-9CEF-BDEB5459CA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ECB73C-788A-4530-B6AC-E2EE8F043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AB554-811C-4C42-8E51-1C1582842A9E}" type="datetime1">
              <a:rPr lang="en-US" smtClean="0"/>
              <a:t>10/5/2024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EFBFF-98C0-419A-8339-24929FFD2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F3587F-01C7-4D6F-A623-6424018AF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D0FB-94A8-4F29-8937-F1221C6DB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682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D0B55-AEFA-407A-A10F-C92ED666B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461141-8288-4935-899C-D72EEE2A28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A88780-86F6-4EAF-B650-7E76FB3233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FDDC66-CE4B-4C2A-8102-33F7EFC79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13CC4-BB8E-49C3-AB58-21C6D73DF061}" type="datetime1">
              <a:rPr lang="en-US" smtClean="0"/>
              <a:t>10/5/2024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E78827-2479-4720-8337-65D460844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B86467-5D7A-4E03-AC90-A0815453B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D0FB-94A8-4F29-8937-F1221C6DB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497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5972E-64A8-4BA3-BAB8-2FB817808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F7D4EF-3DD9-4AE6-9E9C-897C7EA0C9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92AE60-CBB2-4B16-AA46-BE4E456EFF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AD09E2-3344-428F-98BF-8247875943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094069-EAA0-493D-9BD6-C2C7D2CF92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A75614-1128-4704-8F13-86F939E4F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87402-67C3-4A06-A6F5-6CF9BC0BB2B9}" type="datetime1">
              <a:rPr lang="en-US" smtClean="0"/>
              <a:t>10/5/2024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0ED9F5-1BB0-4DD1-8BEF-1836C0C9C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497BD3-8281-4867-9E2A-4973C1C03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D0FB-94A8-4F29-8937-F1221C6DB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172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92D11-A849-40E5-89E0-3ECC8BAC9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BE6E12-5A56-4AB1-AA84-859F8F906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AF0E0-BD4B-4917-B5C7-C4B744355635}" type="datetime1">
              <a:rPr lang="en-US" smtClean="0"/>
              <a:t>10/5/2024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25C1E6-ABDE-488B-B61E-11772571F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848F17-35A1-4B28-9AB0-ED871A7DC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D0FB-94A8-4F29-8937-F1221C6DB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572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584255-2853-4E5A-807C-24B56DA9A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AD392-8257-49AA-8678-28D16D4C7DA0}" type="datetime1">
              <a:rPr lang="en-US" smtClean="0"/>
              <a:t>10/5/2024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5A1982-4878-4D98-B627-8BA356F4A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49DCAC-61A6-413D-84CB-F2E051336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D0FB-94A8-4F29-8937-F1221C6DB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771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A3151-8C93-403E-9C7D-640D4809C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101320-AAE3-41A3-8754-DAC397A948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C2FC87-6B71-4890-98C5-85F4BBD4C2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1306D7-D53B-4B78-91C9-B1516E8A2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8964-AB48-46AD-BB9B-8437D5F260A7}" type="datetime1">
              <a:rPr lang="en-US" smtClean="0"/>
              <a:t>10/5/2024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1D4E46-3502-46ED-B32F-C98CECF4A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DDD39B-2AED-435B-88F6-A919B3D8A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D0FB-94A8-4F29-8937-F1221C6DB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49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1E5B8-1FC4-4467-8A69-BEEBCA3C1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583D16-19CA-40D8-B102-2A2AA1CC0A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EA81C6-BEAF-42B6-A78A-2141414E5C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ABCB75-438A-4750-8C7B-25F40F1E0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739BF-34F9-4D52-8C56-72B744F0D101}" type="datetime1">
              <a:rPr lang="en-US" smtClean="0"/>
              <a:t>10/5/2024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B1C2C0-33D6-4394-A4CD-6F0993D8C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2155E1-757F-4398-A8BB-EEB2CC2F5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D0FB-94A8-4F29-8937-F1221C6DB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07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894B63-EDE9-4D6F-A38D-63E63E4DF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B64068-08FC-4742-935B-A7FDD113E6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ED92BD-F968-4EA2-A4F2-27E4D49383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438A9-3639-457F-A521-1C5733380F17}" type="datetime1">
              <a:rPr lang="en-US" smtClean="0"/>
              <a:t>10/5/2024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E22161-8D90-4D0D-8D1B-A98025B4FE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96B6F-A624-428C-B3C6-B75EF3BAC7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4D0FB-94A8-4F29-8937-F1221C6DB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571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5429" y="479520"/>
            <a:ext cx="10218057" cy="2021569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latin typeface="+mn-lt"/>
              </a:rPr>
              <a:t>Deretan</a:t>
            </a:r>
            <a:r>
              <a:rPr lang="en-US" b="1" dirty="0">
                <a:latin typeface="+mn-lt"/>
              </a:rPr>
              <a:t>, </a:t>
            </a:r>
            <a:r>
              <a:rPr lang="en-US" b="1" dirty="0" err="1">
                <a:latin typeface="+mn-lt"/>
              </a:rPr>
              <a:t>Rekursi</a:t>
            </a:r>
            <a:r>
              <a:rPr lang="en-US" b="1" dirty="0">
                <a:latin typeface="+mn-lt"/>
              </a:rPr>
              <a:t> dan </a:t>
            </a:r>
            <a:r>
              <a:rPr lang="en-US" b="1" dirty="0" err="1">
                <a:latin typeface="+mn-lt"/>
              </a:rPr>
              <a:t>Relasi</a:t>
            </a:r>
            <a:r>
              <a:rPr lang="en-US" b="1" dirty="0">
                <a:latin typeface="+mn-lt"/>
              </a:rPr>
              <a:t> </a:t>
            </a:r>
            <a:r>
              <a:rPr lang="en-US" b="1" dirty="0" err="1">
                <a:latin typeface="+mn-lt"/>
              </a:rPr>
              <a:t>Rekurens</a:t>
            </a:r>
            <a:br>
              <a:rPr lang="en-US" b="1" dirty="0"/>
            </a:br>
            <a:r>
              <a:rPr lang="en-US" sz="3600" b="1" dirty="0"/>
              <a:t>Bagian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54086" y="2888845"/>
            <a:ext cx="7086600" cy="1752600"/>
          </a:xfrm>
        </p:spPr>
        <p:txBody>
          <a:bodyPr/>
          <a:lstStyle/>
          <a:p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 IF2120 </a:t>
            </a:r>
            <a:r>
              <a:rPr lang="en-US" dirty="0" err="1"/>
              <a:t>Matematika</a:t>
            </a:r>
            <a:r>
              <a:rPr lang="en-US" dirty="0"/>
              <a:t> </a:t>
            </a:r>
            <a:r>
              <a:rPr lang="en-US" dirty="0" err="1"/>
              <a:t>Diskrit</a:t>
            </a:r>
            <a:endParaRPr lang="en-US" dirty="0"/>
          </a:p>
          <a:p>
            <a:endParaRPr lang="en-US" dirty="0"/>
          </a:p>
          <a:p>
            <a:r>
              <a:rPr lang="en-US" dirty="0"/>
              <a:t>Oleh: Rinaldi Munir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76601" y="5029201"/>
            <a:ext cx="57773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Program </a:t>
            </a:r>
            <a:r>
              <a:rPr lang="en-US" sz="2400" dirty="0" err="1"/>
              <a:t>Studi</a:t>
            </a:r>
            <a:r>
              <a:rPr lang="en-US" sz="2400" dirty="0"/>
              <a:t> </a:t>
            </a:r>
            <a:r>
              <a:rPr lang="en-US" sz="2400" dirty="0" err="1"/>
              <a:t>Informatika</a:t>
            </a:r>
            <a:endParaRPr lang="en-US" sz="2400" dirty="0"/>
          </a:p>
          <a:p>
            <a:pPr algn="ctr"/>
            <a:r>
              <a:rPr lang="en-US" sz="2400" dirty="0" err="1"/>
              <a:t>Sekolah</a:t>
            </a:r>
            <a:r>
              <a:rPr lang="en-US" sz="2400" dirty="0"/>
              <a:t> </a:t>
            </a:r>
            <a:r>
              <a:rPr lang="en-US" sz="2400" dirty="0" err="1"/>
              <a:t>Teknik</a:t>
            </a:r>
            <a:r>
              <a:rPr lang="en-US" sz="2400" dirty="0"/>
              <a:t> </a:t>
            </a:r>
            <a:r>
              <a:rPr lang="en-US" sz="2400" dirty="0" err="1"/>
              <a:t>Elektro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Informatika</a:t>
            </a:r>
            <a:r>
              <a:rPr lang="en-US" sz="2400" dirty="0"/>
              <a:t> (STEI)</a:t>
            </a:r>
          </a:p>
          <a:p>
            <a:pPr algn="ctr"/>
            <a:r>
              <a:rPr lang="en-US" sz="2400" dirty="0"/>
              <a:t>ITB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DBC4B-E004-4899-B8FB-D14E2A20CC1A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54FD39-F3F3-64AC-69F1-7F311C0BD631}"/>
              </a:ext>
            </a:extLst>
          </p:cNvPr>
          <p:cNvSpPr txBox="1"/>
          <p:nvPr/>
        </p:nvSpPr>
        <p:spPr>
          <a:xfrm>
            <a:off x="8001978" y="1752599"/>
            <a:ext cx="19802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(Update 2024)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DBC4B-E004-4899-B8FB-D14E2A20CC1A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7346" name="AutoShape 2" descr="data:image/jpeg;base64,/9j/4AAQSkZJRgABAQAAAQABAAD/2wCEAAkGBxQSEhQUEhQWFRUXFxgXFxgXGBgXFxgUFxcXFxwXHBgdHCggGBwlHBwXITEhJSkrLi4uFx8zODMsNygtLisBCgoKDg0OFxAQGCwcHBwsLCwsLC0sLCwsLCwsLCwsLCwsLCwsLCwsLCwsLCwsLCwsLCwsLCwsLCwsLCwsLCwsLP/AABEIAJUBUwMBIgACEQEDEQH/xAAbAAACAwEBAQAAAAAAAAAAAAABAgADBgQFB//EAEUQAAEDAQQGBgYJAQYHAAAAAAEAAhEDBBIhMQUGQVFxkRNhgaGx8CIyQlLB0RQVFiNTcoKS4TMkQ2JzsvEHNGOiwtLi/8QAGAEBAQEBAQAAAAAAAAAAAAAAAAEDAgT/xAAjEQEBAAIBAwUBAQEAAAAAAAAAAQIRAxMxQRIyUWGBIaHw/9oADAMBAAIRAxEAPwDlhGE4CIWbsl1GE4ajCKQBEBNCigWFIVgChCBIRATQogF1EBRQBFQBEohGFAoRhMAjdQIjCchQBAoaomhSECwjCa6iAgSEYTwpcKBYUhPdKl0oFhQJw1S4qEuogJw1SEClqlxPdTAIEAThGEYVBBTwEoajdQMabVOiahcUuIJ0DVDQCkIkKoToFDZgnhFBz/QG7h3KLplBNDxQEbqICaECgKJkQoFhGEyMIEupoTQmDVBWApCtuo3UVVdUITvgCSYA2rzLVptjDF17usNMc1LlJ3WR6MJhis1bNNCo9gaC26Zg7jhJ3rZWioBZmFoaMR1bCPkssuaSu5x2xxwoWrnFuykcj8IXbTIcARku8eTHLtXNxs7qwFIV0KQunKq6pcV0I3UFIaiArQ1Ho1RUAoes81bdXmVB/a2zldAiTBxJyXGeXpm3WM3Xe0TkUbq9bSjRFMgAeiRgIyK4LquOXqkplNXSm4iGq4U1OjXTlVcRuK0NTBqCkNTXFddRuoKAxHo1fdTBqDlpkHIg8MerYrLi49Q6hDngHd4r2bSz03cT4rPj5LlbK0zwmLiuprqv6NTo1qzc91QNV/RqXFRRcU6NX3SpdQUXEVeoqjPgIwjCICgW6mhG6muKBYTBqN1GEAuqAJwFIQCFLqcIhRXi60OLbM8gwZbGMYyDHXl3LF2fWhzcHsvdYMHlEL2/+IR/pDOA6WzviD4rH06NJ0TUc09bZHcQubjje8N5Ts0lLWekfWZUn9JE/uXojWlhAbcqc2j4nwWXoaNox/zTRxbEf969SzaNs4xdamngFhlhx+Jf9bY5ZeXts0peIDabWztc7pDGw5ADkV6+h7ReEOcS4knHI8FnaYsrZuudVjqIE9U/JdFk0nfewMHRsDhO1xAIjHYIGxTCXHLcjTLWU01hajcVhaiGr1PMrDVLqthMAgquogK6AjcQV3F49sZFqZ+UeJXvdGvEt+FqZ+UeLlnye11h3aXSDZbT/V4hcXQr0LX6lPg74LlATi9kM/dVXRohqthNC1cqbqNxXBqNwIKrqlxXhqNxBQ1iJbmuiEHNwPBBntRvWd2eIWgtDfSd+Y+K8HUgek7iPFaOsPSdxPiV5+H3Vry9o5w1G6rYUhelirDVAFaGo3VRXCIhG6pdQCAonhBBlkU7UwhRCBM0qwAI9GgUKQmuowoFARhMAmAQIGpgE0Lh05Uu0KhmJaQMYzwgdaivnetFoD69T0/aIBGIIGAy3Ly6dic7KpS7XhvjEJq1AuPoEO6su4ofV9XbSeeALvCVN686TX07qGgq2wA8HNPb6y76egKmV9jeN3/28yvIs1kImaLz+gr3LBSIyoVMcMaeG3bzWOeWU8t+PGV0UtCNBl9ZsA4gOBJ7GgntC9OzGjT9Gk0uPvEQ3tJ9M74hUto1XYCkQN7jAyyg5b1eaEY1KjZzLaRvHZAN3I5ZxmvPbb3eiSRodEWi8wAmXDPZt2dS7g1eDou1NDxAusBIJOZww2+iOrHYtJdXr4st4/15uTHVVhqYNThqIYtGZLqIYrbiMIKwwrP6UH9rZ+UeLlpYWc0wP7Uz8o8XLjl9rvDu1FYeizgfEKkBXu9RnA/BIGpw+yGfuKGKdGrQ1EtWjhTcRuK4NRAQVAIwrbiNxUVtCDhgeBVoalewweCDOajjF3EeK0tUekeJ8Vm9SPWPZ4rUVB6R4nxXm4fdWvJ2iiFLqtARhepkrATEKyFCERWWqXVZdUuoEDVFbCioxkKEoRCI61yghyup1EgaiGoOjNAsSNKeUEuqBRQBQELB/wDEGu41mNmAGS0dZJk9ZwC3sL5RrPan1K1QuJID3AD3QDAHCApR5L2uzLTxAKSlaiMGvcODiO4FWULZUZ6r3DtwXY3TtX2rjvzNx5pfV8bSa+TWfSNQY9M/tc7htK9KjbogmrU436kdzvguJusLttKmew8l10dYqgxbTpDsd3+kJWOWOV8f63wzk8u6mQ7EMc7c6JwwgyccpxXq2WyVqg9FlwbC7Hu2cce1eL9oLQcGvYzabjW/GYVnT2q0Zmo/GMTdbG2W4Du2rK4fLaZ/D22Oo0cL3SPx9FuOO5zsm5ZZrWaKqXqTCc4APFZKwavuDb9Z7abBjnAO3M9uAE9a0Gh9JU3OLGSGYBpMiSOrYMoV4spMv4nJNx7N1GEYTQvW8xQEwCgTIAAs3p//AJml+X4uWmAWa1lMWij+X/yKz5fa7w7tO0egzgfFCE1LFjOCYBTh9kOT3UsIgJgE0LVwW6oAnUAVCwpCshC6gQBR49E8D4KwBCqPRPA+CDK6kHE9nitc7NZHUfM9nitgQvPwe6tuXtCwpcTwoV6WJC1S4nIURFd1GE4aiGqhLqCtuqIMH0o3hO143rF/SnbymFrdvXO3Lagp1i26ReNp5q9mmqgU2rXgIrKt069X09YTtCbGlBTALwGaxDa1XDWBkIOjWGsWWeoWmDEA5esQPivldepjjgd61mt2m+kYKbMvWd1jYOE48lkOknDMdfnBc+VFlYN9amypxlp/cCuqlbLN7Vnd+moXf6jguSm1ntX2j/DDu3GO5dNGyUSR98c9tJ+/eHFc5a87/wBJt107XY8zQqDdiw+f5XXR0jZGkFtmeTvcWjuB7O/jzM0ZQ212nscOY2Lqo2Gz/jNJ/LUx5FZ24/f+tZL9O0axU2wKdlZxc6TwAjCccevJXO1oruADOjo/5bAXRuvPvHdMR8Fx0rPZQPWe47gw+Ls+ZXo0rXZ2D0aLiMvSLWCQfdbe+CzuvE/79bSXy5aNmqVXhzi5zveqOLiJgkSTexPWF7NJjbOJcZd6wafWJxxI9lvnFcFXS78m3WY4XBictplx7IXVo7RDiemtMspD0je9Z+WBJ9LdnicsFnd3u78NGNPbOjM7cf4R+vh+GeY+SxlttVpe9z6bBcc4kDCY3KoaWtDfWs7jwn5FeiZ5/LCzGeG7+vB+GeYU+vP+m79wWIp60NGD6b28vjC7KOsdnd7RHEH4BPVyJrBqnaw7qRP6h8l4elNI9NXpG4WQIgkGcSZwUo6Qou9Wo3hex5Li0jU++pFsRz2rjLkys1XeOMl/jY6W0yLLSpOcxz70j0YwiM+a8tuvVLbTeOML0dJtmjRJGU94C8V1lYc2tPJc8fLccdGWG7t6VLXOgcp5hdLNZKZyE/qCzlTQ1E+yOxcr9XKZ9UuaeK761+U6bZt04PcPMJxpoe4eYWF+parfUruHnip0NtZk9rx398K9XL5T0T4bz66A/uzz/hQabH4Z5hYQaRtbPXoXh1E/AlO3Whrf6lCozv8AGE9eZrFuProe4eY+SlXTHou9A5Hb1FZGlrNZXe25vFrvhIXb9aWdzTdqsJunC8L2W4mVOpmsxxXaiOxPZ4rSVNLAEi6cCRnuwWX1EOJ7PFevVp+k7ifFZ4Z3G3TvLGXu9AaXHuHmmGlx7h5heZ0O/wCCR7OHILTrZueni9dulmkgFpA34YL0YWZaw7PPcvZ0ZaSRddsGHDLzxWnFy23VcZ4a/sdoCICiMr0shhRLfUQfCnYIQtJaNBD2V5dp0Y5uxZuHnyimc0jNIimCE+eCUlQFQNKrq1YBPmUSU9KxdKDJIE4RtIz47uwrm3SybeFXrGZKpeAfmM+WS92toDc8do+K86vq/WHqgHgcO+EmePytxynhyUac/wB4wfnJb3xC77No6oRLejdwqM6t5HUuE6Mrj+7ceAnwSCy1NtJ/axw8Qrf72qT+eHu09FWj3Gji+nw2OXXR0HaPdZ+9pHKepZoWZ34bh+k/JdVGyPPsH9pI7guLj9z/AL9azJqPqB7Y6WrQpjrfdz2mRlsXRSstkZIq2q/GymHPn9TSW7tsrO2XRtQRDYB6i0jsIAXr2bRJgSSAc8h3ekNucjsWV1PLaW16LNOUKQJs1nxj+pXLZB/y23gf3BcpfXtTw6oXXRlPotGEei3KevrOK66FiYz1RHP4kkdhC6u3ks9zw6A3RAAyEDswUkbMEzWhFsbFNoqLAcxPGCqn6JpO9ZjeQB7l1kBHmm6mo806vUD7JHBx+ZT2TV1rHS152ZwfkvSDgdh7lZTaOAVuVs0SSPSr1L1NrDkAuEsEovghV4bvBcSadbPAREeclXA4Jm8e5UO0Db57U5aD/uq8NmCZp602mjsaFcwN8hU4pmnchpXV0ZQfi6mwnraJ5wuOrqtZ3Gbhbwc4DlK9MOPmFa2VZaaiaF0Yyj6hdHEeML0KmOcrlZUPmExJ8/7qSLtYaY2INYka5Ne3rpEucU1N7gQd2PWlOO0ee1K0/wCIJ2HvU6l4AjamXn6OrY3SesfFehK92GXqm3nymqEqKILRyyACJZOaKN1Rw5K2jGPzHJeRatXNrD2LRhMApoYO1aMqMzBXCVrtY75bDWkjeBPgsjUB87lwKrRUujryG/inslZ8Boc3AbjgoK9AgB5kjP1hjhhMKxlWzAzH+vw2+dyzyu/DXGa8rOndIgiOB7sElS1VB7TBj7rgrG2qzbp5iOYR+l2b3fE/DJca+mn6oZbakevT7QfMK51sqEevTGGwEE/wibXZjsGH5o8E/wBJs8ZATubl3Jr6P0tK01DhfZu2p/pdQe2yOB8/7ofSrOMgTPUfkmZpCzicJkbWz/PNTX0v6Itrx7bOX8phbak4Pp8vOOXJV07fZxu7Wz8Fcy30MBHXi0fJNfQjLVUBxfTy3beMwmFpqZFzeU9vj3KNtln2TyjuhR9us+1vXg2Mcp8VNfSp9Jf77M9oI84IttLxm+ny/hA26zxF04HOMe0wSe1EWiz5gRmcjy9Xtx3J+KP05+EPp9oJ8AiLc8f3lLkqza7MTiD2DJWMtdl8tPhdzU1PgOLe/ZVpdWGPBMNIVTlUp8h4pfpdl2Ez+XuySfTrN19jf4TU+B0m3Vfeb1YZ+cFBbK0YvZ2D+eKp+sLOMp5O+WP8I/WFmjEcwfkmp8Cx1uq++wcWz57Ev0+qR/VYMNjSobbZuvkfko232UHDq9k4dya+lRttq/itjgPkn+n1sB0jN2XmdnySi32YnIx1AwrG2+y5BpM7bpBy3p+ANtNY51m4ZAN/+cUzdI1Mulbhtuj5Ii22WBg7vnHFH6bZfdPVge3Yn4gDSNQz963q9GAiNJVNtVgy2Hd1fFM+12X3e4j4Jfptk3HkfgmvpVjNJ1MPvqZ4Z9XFF2knifv6faHdeMxwSNtdkzh3I+QgbZZDjccZ24/OJT8EOlKgyrUz564TDS1Qk/eNOG4Z7dvHkUotdkn1XDjMJm17JuMdvbmn4J9ZVPxB+04Y70p0pVAg1afVM/Pu8Fe6rZdzhO4d+MfNPTbZoMNPaNvGCr+C7QekKjnyX0zAkQIM4dy3tnqB7Q4bfHcsDRt9npExLT+V2IwywxC9/VzSrXvNNpdJbfxBGRA+S74rZl9OOSbm2khRSVF6mLGByYFIAiEZnvJg5VgJlAagDgRJxWftOrIPqP7HD4j5LQQmAUs2MWdVqs5s5lH7L1d7eqD3QtmAjC46cd+usWNWKsYED9XwSDVav77Ft4RTpxfXWFGqdeZvM7/knp6qVxm5i3EoJ6IeusW3VSt77eRXVT1Srx/Vb1iFraa6JTpw9dYb7I1znUb2A+QodT63vs/atyAmCdOL1Kwo1PrZX6fJK7U2tEX28v5W/DUYU6cPXXz92p1eID2co+KYanVzm9u/ACP9QW/uowr04vrr5+dTK59tvaP5PUizU+0DJ9PkCvoF1GFOnD11ghqhaMPvGDsTjU6uJ+8bH5R8St2AmhOnDqVgTqfaPxGx1gD4oDU60fiNj4rfQnAV6cOpWB+xlpOdVnwKLdTLRtezq9EL6AFIU6UOpXz/AOx1o99nJsd5VrNT7QMqjf2tPxW8ATQnSh1KwY1PtBONRn7W/NN9jbRJN9vY0AT14reAJiVelDqVgPsZX2PaOwbe1FmplfH71uOHqjjv3rfIp0ovUrC/Y6v+IJ4R4OROp1Y51By/lboBEJ0onUyYanqfXGVQeeJ8wrmarVxm5juPatoCmTpYnUrH/ZuvvYMsozhN9na21zfOO/etcEVelDqVkaWrlcGbzBxAd178F36F0K6lUNR5aTdIwEZmZmexe+jCTikS8lICVE6i0cbYkJgVFEco1MCooghKMoqICVCooopgESUFEDIgKKILqYVjiookEaUwUUQMmCKiKMoqKIGaooooImUURRaEzVFFQzQoFFEDBEIqKghSVFEQUUFEUwRUURBhFRRAVAFFEBlEKKKoiiiiD//Z"/>
          <p:cNvSpPr>
            <a:spLocks noChangeAspect="1" noChangeArrowheads="1"/>
          </p:cNvSpPr>
          <p:nvPr/>
        </p:nvSpPr>
        <p:spPr bwMode="auto">
          <a:xfrm>
            <a:off x="1679576" y="-1355725"/>
            <a:ext cx="6448425" cy="283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348" name="AutoShape 4" descr="data:image/jpeg;base64,/9j/4AAQSkZJRgABAQAAAQABAAD/2wCEAAkGBhAPEBIODw8RDRAPEBAQDxANDxoNDxAPFREhFRYQEhQXGygeGRkjGhISHy8gIygpLi0sFSAxNTU2NigrLCkBCQoKDgwOGg8PGi0kHyQyNS8sKSkpLjUpKSwsKTUpKSkpKSwqLSkpKSwpKSkqLCwqLCksKSkuLCwpKSwtLCkpLP/AABEIAKYBMAMBIgACEQEDEQH/xAAcAAEAAgIDAQAAAAAAAAAAAAAABgcDCAECBQT/xABNEAABAwIBBAsNBgIIBwAAAAABAAIDBBEFBgcSIRMXGDE0VXSTlLPSIjI1QVFSU2Fxc7HC4RQWVIGR4kLTCBUjJCahsvAlM2RyosHR/8QAGgEBAAMBAQEAAAAAAAAAAAAAAAIDBQEEBv/EADIRAQABAwEDCgYBBQAAAAAAAAABAgMRBBIxcQUTFCEzQ0RTgZFBUWGhouFSIiMyNGL/2gAMAwEAAhEDEQA/ALxREQEREBERAREQEREBERAREQEREBERAREQEREBERAREQEREBERAREQEREBERAREQEREBERAREQEREGOeYMa57jota0ucTvBoFyT+Sj2TGX1FiT5I6V7i6IBzmyRmO7Cbabb74v+esLvnBeRhdaQbH7NKLjyFtj8VUOY8f8UdySb/WxV1V4qiHss6eK7Ndyfgv8Fcr5MPxCOdrnRPD2tkkicRcWkjeWPbr8jmkfkvrVjxiIiAiIgIiICh+P5z6Ohq20MzZi86GnJG1rootPvQ+7g6+9vA76mC1kzmvP9a1usn+1tr16tAalXcr2YezR6eL9c01fJs003XK6Rd6PYPgu91Y8YiIgIiICIiAiIg8bKvKiHDKc1U4c5uk2NrIwDI+R281oJA3gTv7wKZK5UQ4lTiqgD2NLnMLJQBIxzTYhwaSPIdRO+oLn9eRTUgubfaHm19VxEQDb8z+pWXMIf7jUcsd1DFXtzt7L2dHp6NzvxzhZyIiseMREQEREBERAREQEREBERBHM4ngqt5NJ8FUeY7wo7kk3+titzOH4LreTSfBVHmO8KO5JN/rYqK/86Wrpf9W6unJ/BDSNkaZ31GyymW8jWt0SWgFrQwAaPc3F7nWbkr1lwFyr85ZQiIgIiICIiAtYs5fhWt998gWzq1jzl+Fa333yBUX90NXkvtauDZmLvR/2j4Lwsl8alqX1TZdC0NQ+OPQaGkxiRzQTZ7r95a50TcO7kCxPuxd6PYPguIqdjLljGs0jpO0Whuk7zjbfPrXojcyp3siIi4CIiAiIgL4qbFo5JpIG6enDbTJjc2Mki9mPIs4i4uBvXX2EL4aPDDHLLLsr3NmcHbEQAxjrAFwIFzfRG+nUK5z/AHBqTlD+rWfMHwGo5YepYsGf7g1Jyh/VrPmD4DUcsPUsVHetXwPqs5ERXsoREQEREBERAREQEREBR3LXLWDCacTzh0he8MiijHdSP3yLnUABcknyKRKsM+OS1TW0sMtLG+odTyuL4ogXvLHi2k1gF3EEDe8R/S2xTTVcimuepydyLZR59W1lLPSihdHs8Tow8zh2jfx20dah+QmXIwuqNUYDODC+LQD9A904HSvY+b/mvHqMksQjY6STD6yJjAXPfJSSMY1o8bnFtgPavlocJqKh2xwQTVD7F2hBE6Z+iDYu0Wgm2sa/Wt3oeinrzHv+0qL16miaad07+pfGTOfWmq546aamkpDM9sccmnszNkcQGtdYXFybXtbyq0QVq9kbkFiTsQpS6hqYGR1EUz5KmnkgiayN4e67nNtewsB4ytoQsrW2rVuuItT90KZmd7lEReJIREQEREBax5y/Ctb775AtnFrHnL8K1vvvkCov7oavJfazwbMxd6PYPgu66Rd6PYPgu6vZc7xERHBERAREQEREFVZ/+DUnKH9Ws+YPgNRyw9SxYM//AAak5Q/q1nzB8BqOWHqWKjvWr4H1WciIr2UIiICIiAiIgIiICIiDBW1IijfK7vY2Oe62vU1tz8FrHiWdzFppHSNq307XOJbFCGtZG07zRqubeUlbL4lURNjds72Mjc0teZXBrNEixBLtXjWvFdmjtI4QYvhbob/2Znq9jl0PFphrCL741HXa+reGlyfNqJnnY4dSFWfgj1ZnCxSeN8MtdLJHI0sex2jZzTvg6l5+FZQVNHJs1NM6CQsLC9lr6JIJbrHlA/RSHEs2MlPDJOcSwuURMLzHBVmSR4H8LAWC59S8bJ/Jl1bKYW1FNTkRufp1cpijNiBo6QB1915PEtbnNJ8o9v07TTdmmZjdxehtn4xfwhN/49lXdmdytqcSopH1ThJJBOYtlDQwyNLA8FwGq40ravIFUe1JJfwtg9uWuv8ApsatzNPgcGH0z6ZtbBWTySbNMKaVr2MJZohrf4iP7N2sgXsV4ddVYm3/AG46+CNOc9afIuAuVirBERAREQFrHnL8K1vvvkC2cWsecvwrW+++QKi/uhq8l9rPBszF3o9g+C7rpF3o9g+C7q9lzvEREcEREBERAREQVVn/AODUnKH9Ws+YPgNRyw9SxYM//BqTlD+rWfMHwGo5YepYqO9avgfVZyIivZQiIgIiICIiAiIgLgrleHlRlhSYZGJauTY2vdoxta0yPe61yA0a7C2s7wXYiZnECic+ldJJizonlxjghiETSTogObpOc0b1yd8jzR5FXatLLLLTAMWlZPPBikErGljn0zYGmRv8IfpvO9rsRbfPqtHv8N+XG/0pV9Nprk27UU1UTmPopmMyh+illKa/+odif9mOL7NonYvtAp9h0/Fp6OvR9i8vBvsOy/337XsOibfYhHsuyXFv+Zq0baXr3l6Okf8ANXsRRmM5h5Nl9+B1L4qmCWJzo3smjLXsNnC7rb/rBIt6ypF/hvy43+lKvrwuuyap5o5zHi8+xuD9inFOYnkb2mGuBIBsbX8ShcvbVMxsT7ORDZkBcqLZIZxaHFS5lM9zZWtD3wTt2OUNva41kOsbX0SbXHlUpXytVM0ziqMSvERFEEREBax5y/Ctb775AtnFrHnL8K1vvvkCov7oavJfazwbMxd6PYPgu66Rd6PYPgu6vZc7xERHBERAREQEREFVZ/8Ag1Jyh/VrPmD4DUcsPUsWDP8A8GpOUP6tZ8wfAajlh6lio71q+B9VnIiK9lCIiAiIgIiICIiDgqkP6RNHLp0c9nGEMmiJA7lkpc12s7wLgNXuyrZyryjjw6klrZQXthDe4aQHPc5wa1ov63BUfWZ/MQeTalotDUQySJ8tjbxnZADrv4tS92itXZri5bjOEapjdKsLpdWLt5V34PDeiv8A5qbeVd+Dw3or/wCat7ndR5f5KsR81dg/7ul1OsWzwVlVBLTPpaBjZmGNzoqdzXgHxtJkNj+S8DJvK2bD5zURRU8rjG6PRqIzJHZxBvYOGvuR+pTnL/l/l+k4ijGZn7PDul1Yu3lXfg8N6K/+am3lXfg8N6K/+anO6jy/yQxHzZswMDnYo6RrXFjKWUPeBdrC5zdEOO8CbGw9RWxa1yhz84i3vKbD477+jTyN3vLaVWlmxzknGGzNkgEE1PsZdsbtKJ7H3sRfWDdrgR7NfkxtdavVVTdrpxHFZTMbk7REWYmIiIC1jzl+Fa333yBbOLWPOX4VrfffIFRf3Q1eS+1ng2Zi70ewfBd10i70ewfBd1ey53iIiOCIiAiIgIiIKqz/APBqTlD+rWfMHwGo5YepYsGf/g1Jyh/VrPmD4DUcsPUsVHetXwPqs5ERXsoREQEREBERAXBXKw1s+xxvkOsRsc8geMNbf/0g8PLrJv8ArOgmo2uDHyBro3OvotkY8OF7eLVb81Re0bjHooufC8DFcvsSqZDK+tnbpkuDIZXQxsv/AAta06gN7xr4vvVX/j6vpcnaX0Om0uos04pqjrUzVEpZtG4x6KHnwm0bjHooefCif3qr/wAfV9Lk7Sfeqv8Ax9X0uTtL1bGq/lT7Of0pFimZ/FKWGSpljiEcLDI8tmDjojfsPGvEydySqsQmNPTNa6QRuks94YNFpAJufW4L5Zso62RpY+sqpGOBDmvqZHNc3xggusQvnpMRmhdpwzSwvto6UUjo3aJ323ab21D9E2dV/Kn2WRNvZnMTlN9o3GPRQ8+E2jcY9FDz4UT+9Vf+Pq+lSdpPvVX/AI+r6XJ2k2NV/Kn2V5hLNo3GPRRc+FZmZ/N9U4U2pkqywPqDG1scZ09Fsel3TneUl51DyevVQ/3qr/x9X0uTtLszK3EAQRX1dwQR/epDrHq0lTe0+pvUbFVUY4OxMQ2/BXKg2Z7KCorsMbJUv2WSOaSHZCO6exoBBefG7urX8dlOAvnK6JoqmmfguhyiIogtY85fhWt998gWzi1jzl+Fa333yBUX90NXkvtZ4NmYu9HsHwXddIu9HsHwXdXsud4iIjgiIgIiICIiCqs//BqTlD+rWfMHwGo5YepYsGf/AINScof1az5g+A1HLD1LFR3rV8D6rOREV7KEREBERAREug4JXjY/ldQ0IArKmOAvB0WvN3OANiQ0ayNYXslazZ6aWdmMTvlDgyVsRp3O7x0TYWtIZ7HaQI8uvxr06WxF+5sTOEapxD06vJXJl8jnx4xJCxziWxiPTEYJvoBxZcgeK+u36rF9z8m+PJeZ/aq1ul19DGmqjq52VWfosr7n5N8eS8z+1Pufk3x5LzP7VWt0uu9Hq8yfsZ+if4vkxgMcEr6fF5J5mxuMUTorCR43mk6Kj+S+G0M85jras0cOxucJGs0jsgIsy1jvgn9F4IP+7rm/5J0erzJ+ycVxETGzCyfuhk3x5LzP7Vx9z8m+O5eZ/aq1J9f+aXTo9XmT9kM/RZX3Pyb47l5n9qfc/JvjuXmf2qtbpdOj1eZP2M/RsnkLlJgdFDHh9JXseS695iWOlmeQCbkAXOoADyBWEFpZGwuIY0F7nENa1o0nOcdQa0DWSTZbl4c0iGIEWIijBB3wQ0XBWHrtNFmqJirOVlM5fSiIvAmLWPOX4VrfffIFs4tY85fhWt998gVF/dDV5L7WeDZmLvR7B8F3XSLvR7B8F3V7LneIiI4IiICIiAiIgqrP/wAGpOUP6tZ8wfAajlh6liwZ/wDg1Jyh/VrPmD4DUcsPUsVHetXwPqs5ERXsoRFxdByiIgFVBnVzv1OG1X2GiZFpNjD5pJ2mQhztbWxtDgBYA30ge+HtNvqvcv8AM9Di87ar7Q+ll0BHIQ3ZWyNb3psSNEjXvb6Cptv/ABnzqfo/1WKfPnisltMUklt7TpWut7Ln1BTXc0xcYv5gdpNzTFxi/mB2kEF26sR9FQ9Cam3ViPoqHoTVOtzTFxi/mB2k3NMXGL+YHaXcyILt1Yj6Kh6E1NurEfRUPQmqdbmmLjF/MDtJuaYuMX8wO0mZFeYlnar6iGSnkjpAyVhY4x0jWOAO/ouG8fWvHwDLCooZTPC2FzjG6MiaISs0SQT3J8fchW3uaYuMX8wO0m5pi4xfzA7SZlKKpiMQgu3ViPoqHobU26sR9FQ9Cap1uaYuMX8wO0m5pi4xfzA7SZlFBdurEfRUPQmpt1Yj6Kh6E1Trc0xcYv5gdpNzTFxi/mB2kzIg7M9mJNIc2OiaRrBFG0EHygr6Bn+xjzqfo4/+qYbmmLjF/MDtJuaYuMX8wO0gh+3/AIz51P0f6pt/4z51P0f6qYbmmLjF/MDtJuaYuMX8wO0uCH7f+M+dT9H+qh2MZTz1c0tTNomSZ2k8tboi9gNQ8WoBXDuaYuMX8wO0m5qj4xfzA7S5MRO9Oiuqic0zhDxn+xgatKn1f9P9U2/8Z86n6P8AVTDc0xcYv5gdpNzTFxi/mB2l1BD9v/GfOp+j/VNv/GfOp+j/AFUw3NMXGL+YHaTc0xcYv5gdpBD9v/GfOp+j/VNv/GfOp+j/AFUw3NMXGL+YHaTc0xcYv5gdpBD9v/GfOp+j/VNv/GfOp+j/AFUw3NMXGL+YHaTc0xcYv5gdpBD9v/GfOp+j/VNv/GfOp+j/AFUw3NMXGL+YHaTc0xcYv5gdpBWuU+dCvxNkcdUYi2J5ezY4tjOkRbXr8i7ZMZ08QwyN8NKYgySQyu2SLTOmWhuo33rNCsjc0xcYv5gdpNzTFxi/mB2lzEZynt1bOznq+SH7f+M+dT9H+qbf+M+dT9H+qmG5pi4xfzA7SbmmLjF/MDtLqCH7f+M+dT9H+q7M/pAYwCCTTOAOtpg1H1Gzgf0Kl25pi4xfzA7SbmqPjF/Rx2kFi5vMrHYrQRVr4xC9xeyRjXaTNNjrFzb67HUbHevbXa5ky8PI7JSPC6SOjic6RrC5znv75z3G7nWG8LnUPIF7iAiIgIiICIiAiIgIiICIiAiIgIiICIiAiIgIiICIiAiIgIiICIiAiIgIiICIiAiIg//Z"/>
          <p:cNvSpPr>
            <a:spLocks noChangeAspect="1" noChangeArrowheads="1"/>
          </p:cNvSpPr>
          <p:nvPr/>
        </p:nvSpPr>
        <p:spPr bwMode="auto">
          <a:xfrm>
            <a:off x="1679576" y="-1189038"/>
            <a:ext cx="4562475" cy="24860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734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1" y="1447800"/>
            <a:ext cx="6000521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2209800" y="685800"/>
            <a:ext cx="20049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Pemodelan</a:t>
            </a:r>
            <a:r>
              <a:rPr lang="en-US" sz="2800" dirty="0"/>
              <a:t>: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838201"/>
            <a:ext cx="8229600" cy="5287963"/>
          </a:xfrm>
        </p:spPr>
        <p:txBody>
          <a:bodyPr>
            <a:normAutofit/>
          </a:bodyPr>
          <a:lstStyle/>
          <a:p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 = 3 </a:t>
            </a:r>
            <a:r>
              <a:rPr lang="en-US" dirty="0" err="1"/>
              <a:t>piringan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DBC4B-E004-4899-B8FB-D14E2A20CC1A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8370" name="Picture 2" descr="http://withfriendship.com/images/d/19462/tower-of-hanoi-woode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1600200"/>
            <a:ext cx="4419600" cy="441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2000"/>
            <a:ext cx="10730948" cy="56388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umum</a:t>
            </a:r>
            <a:r>
              <a:rPr lang="en-US" sz="2400" dirty="0"/>
              <a:t>,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i="1" dirty="0"/>
              <a:t>n </a:t>
            </a:r>
            <a:r>
              <a:rPr lang="en-US" sz="2400" dirty="0" err="1"/>
              <a:t>piringan</a:t>
            </a:r>
            <a:r>
              <a:rPr lang="en-US" sz="2400" dirty="0"/>
              <a:t>, </a:t>
            </a:r>
            <a:r>
              <a:rPr lang="en-US" sz="2400" dirty="0" err="1"/>
              <a:t>penyelesaian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 </a:t>
            </a:r>
            <a:r>
              <a:rPr lang="en-US" sz="2400" dirty="0" err="1"/>
              <a:t>berpikir</a:t>
            </a:r>
            <a:r>
              <a:rPr lang="en-US" sz="2400" dirty="0"/>
              <a:t> </a:t>
            </a:r>
            <a:r>
              <a:rPr lang="en-US" sz="2400" dirty="0" err="1"/>
              <a:t>rekursif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</a:t>
            </a:r>
          </a:p>
          <a:p>
            <a:endParaRPr lang="en-US" sz="2400" dirty="0"/>
          </a:p>
          <a:p>
            <a:pPr>
              <a:buNone/>
            </a:pPr>
            <a:r>
              <a:rPr lang="en-US" sz="2400" dirty="0"/>
              <a:t>	Kita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memindahkan</a:t>
            </a:r>
            <a:r>
              <a:rPr lang="en-US" sz="2400" dirty="0"/>
              <a:t> </a:t>
            </a:r>
            <a:r>
              <a:rPr lang="en-US" sz="2400" dirty="0" err="1"/>
              <a:t>piringan</a:t>
            </a:r>
            <a:r>
              <a:rPr lang="en-US" sz="2400" dirty="0"/>
              <a:t> paling </a:t>
            </a:r>
            <a:r>
              <a:rPr lang="en-US" sz="2400" dirty="0" err="1"/>
              <a:t>bawah</a:t>
            </a:r>
            <a:r>
              <a:rPr lang="en-US" sz="2400" dirty="0"/>
              <a:t> </a:t>
            </a:r>
            <a:r>
              <a:rPr lang="en-US" sz="2400" dirty="0" err="1"/>
              <a:t>terlebih</a:t>
            </a:r>
            <a:r>
              <a:rPr lang="en-US" sz="2400" dirty="0"/>
              <a:t> </a:t>
            </a:r>
            <a:r>
              <a:rPr lang="en-US" sz="2400" dirty="0" err="1"/>
              <a:t>dahulu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tiang</a:t>
            </a:r>
            <a:r>
              <a:rPr lang="en-US" sz="2400" dirty="0"/>
              <a:t> </a:t>
            </a:r>
            <a:r>
              <a:rPr lang="en-US" sz="2400" i="1" dirty="0"/>
              <a:t>B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alas </a:t>
            </a:r>
            <a:r>
              <a:rPr lang="en-US" sz="2400" dirty="0" err="1"/>
              <a:t>bagi</a:t>
            </a:r>
            <a:r>
              <a:rPr lang="en-US" sz="2400" dirty="0"/>
              <a:t> </a:t>
            </a:r>
            <a:r>
              <a:rPr lang="en-US" sz="2400" dirty="0" err="1"/>
              <a:t>piringan</a:t>
            </a:r>
            <a:r>
              <a:rPr lang="en-US" sz="2400" dirty="0"/>
              <a:t> yang lain.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mencapai</a:t>
            </a:r>
            <a:r>
              <a:rPr lang="en-US" sz="2400" dirty="0"/>
              <a:t> </a:t>
            </a:r>
            <a:r>
              <a:rPr lang="en-US" sz="2400" dirty="0" err="1"/>
              <a:t>maksud</a:t>
            </a:r>
            <a:r>
              <a:rPr lang="en-US" sz="2400" dirty="0"/>
              <a:t> </a:t>
            </a:r>
            <a:r>
              <a:rPr lang="en-US" sz="2400" dirty="0" err="1"/>
              <a:t>demikian</a:t>
            </a:r>
            <a:r>
              <a:rPr lang="en-US" sz="2400" dirty="0"/>
              <a:t>, </a:t>
            </a:r>
            <a:r>
              <a:rPr lang="en-US" sz="2400" dirty="0" err="1"/>
              <a:t>berpikirlah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rekursif</a:t>
            </a:r>
            <a:r>
              <a:rPr lang="en-US" sz="2400" dirty="0"/>
              <a:t>: </a:t>
            </a:r>
            <a:r>
              <a:rPr lang="en-US" sz="2400" dirty="0" err="1"/>
              <a:t>pindahkan</a:t>
            </a:r>
            <a:r>
              <a:rPr lang="en-US" sz="2400" dirty="0"/>
              <a:t> </a:t>
            </a:r>
            <a:r>
              <a:rPr lang="en-US" sz="2400" i="1" dirty="0"/>
              <a:t>n</a:t>
            </a:r>
            <a:r>
              <a:rPr lang="en-US" sz="2400" dirty="0"/>
              <a:t> – 1 </a:t>
            </a:r>
            <a:r>
              <a:rPr lang="en-US" sz="2400" dirty="0" err="1"/>
              <a:t>piringan</a:t>
            </a:r>
            <a:r>
              <a:rPr lang="en-US" sz="2400" dirty="0"/>
              <a:t> </a:t>
            </a:r>
            <a:r>
              <a:rPr lang="en-US" sz="2400" dirty="0" err="1"/>
              <a:t>teratas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i="1" dirty="0"/>
              <a:t>A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i="1" dirty="0"/>
              <a:t>C,</a:t>
            </a:r>
            <a:r>
              <a:rPr lang="en-US" sz="2400" dirty="0"/>
              <a:t> </a:t>
            </a:r>
            <a:r>
              <a:rPr lang="en-US" sz="2400" dirty="0" err="1"/>
              <a:t>lalu</a:t>
            </a:r>
            <a:r>
              <a:rPr lang="en-US" sz="2400" dirty="0"/>
              <a:t> </a:t>
            </a:r>
            <a:r>
              <a:rPr lang="en-US" sz="2400" dirty="0" err="1"/>
              <a:t>pindahkan</a:t>
            </a:r>
            <a:r>
              <a:rPr lang="en-US" sz="2400" dirty="0"/>
              <a:t> </a:t>
            </a:r>
            <a:r>
              <a:rPr lang="en-US" sz="2400" dirty="0" err="1"/>
              <a:t>piringan</a:t>
            </a:r>
            <a:r>
              <a:rPr lang="en-US" sz="2400" dirty="0"/>
              <a:t> paling </a:t>
            </a:r>
            <a:r>
              <a:rPr lang="en-US" sz="2400" dirty="0" err="1"/>
              <a:t>bawah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i="1" dirty="0"/>
              <a:t>B,</a:t>
            </a:r>
            <a:r>
              <a:rPr lang="en-US" sz="2400" dirty="0"/>
              <a:t> </a:t>
            </a:r>
            <a:r>
              <a:rPr lang="en-US" sz="2400" dirty="0" err="1"/>
              <a:t>lalu</a:t>
            </a:r>
            <a:r>
              <a:rPr lang="en-US" sz="2400" dirty="0"/>
              <a:t> </a:t>
            </a:r>
            <a:r>
              <a:rPr lang="en-US" sz="2400" dirty="0" err="1"/>
              <a:t>pindahkan</a:t>
            </a:r>
            <a:r>
              <a:rPr lang="en-US" sz="2400" dirty="0"/>
              <a:t> </a:t>
            </a:r>
            <a:r>
              <a:rPr lang="en-US" sz="2400" i="1" dirty="0"/>
              <a:t>n</a:t>
            </a:r>
            <a:r>
              <a:rPr lang="en-US" sz="2400" dirty="0"/>
              <a:t> – 1 </a:t>
            </a:r>
            <a:r>
              <a:rPr lang="en-US" sz="2400" dirty="0" err="1"/>
              <a:t>piringan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i="1" dirty="0"/>
              <a:t>C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i="1" dirty="0"/>
              <a:t>B</a:t>
            </a:r>
            <a:r>
              <a:rPr lang="en-US" sz="2400" dirty="0"/>
              <a:t>. </a:t>
            </a:r>
          </a:p>
          <a:p>
            <a:pPr>
              <a:buNone/>
            </a:pPr>
            <a:r>
              <a:rPr lang="en-US" sz="2400" dirty="0"/>
              <a:t> </a:t>
            </a:r>
          </a:p>
          <a:p>
            <a:pPr>
              <a:buNone/>
            </a:pPr>
            <a:r>
              <a:rPr lang="en-US" sz="2400" dirty="0"/>
              <a:t>		</a:t>
            </a:r>
            <a:r>
              <a:rPr lang="en-US" sz="2400" i="1" dirty="0" err="1"/>
              <a:t>pindahkan</a:t>
            </a:r>
            <a:r>
              <a:rPr lang="en-US" sz="2400" i="1" dirty="0"/>
              <a:t> n</a:t>
            </a:r>
            <a:r>
              <a:rPr lang="en-US" sz="2400" dirty="0"/>
              <a:t> </a:t>
            </a:r>
            <a:r>
              <a:rPr lang="en-US" sz="2400" i="1" dirty="0"/>
              <a:t>– 1 </a:t>
            </a:r>
            <a:r>
              <a:rPr lang="en-US" sz="2400" i="1" dirty="0" err="1"/>
              <a:t>piringan</a:t>
            </a:r>
            <a:r>
              <a:rPr lang="en-US" sz="2400" i="1" dirty="0"/>
              <a:t> </a:t>
            </a:r>
            <a:r>
              <a:rPr lang="en-US" sz="2400" i="1" dirty="0" err="1"/>
              <a:t>dari</a:t>
            </a:r>
            <a:r>
              <a:rPr lang="en-US" sz="2400" i="1" dirty="0"/>
              <a:t> A </a:t>
            </a:r>
            <a:r>
              <a:rPr lang="en-US" sz="2400" i="1" dirty="0" err="1"/>
              <a:t>ke</a:t>
            </a:r>
            <a:r>
              <a:rPr lang="en-US" sz="2400" i="1" dirty="0"/>
              <a:t> C</a:t>
            </a:r>
            <a:endParaRPr lang="en-US" sz="2400" dirty="0"/>
          </a:p>
          <a:p>
            <a:pPr>
              <a:buNone/>
            </a:pPr>
            <a:r>
              <a:rPr lang="en-US" sz="2400" i="1" dirty="0"/>
              <a:t>		</a:t>
            </a:r>
            <a:r>
              <a:rPr lang="en-US" sz="2400" i="1" dirty="0" err="1"/>
              <a:t>pindahkan</a:t>
            </a:r>
            <a:r>
              <a:rPr lang="en-US" sz="2400" i="1" dirty="0"/>
              <a:t> 1 </a:t>
            </a:r>
            <a:r>
              <a:rPr lang="en-US" sz="2400" i="1" dirty="0" err="1"/>
              <a:t>piringan</a:t>
            </a:r>
            <a:r>
              <a:rPr lang="en-US" sz="2400" i="1" dirty="0"/>
              <a:t> </a:t>
            </a:r>
            <a:r>
              <a:rPr lang="en-US" sz="2400" i="1" dirty="0" err="1"/>
              <a:t>terbawah</a:t>
            </a:r>
            <a:r>
              <a:rPr lang="en-US" sz="2400" i="1" dirty="0"/>
              <a:t> </a:t>
            </a:r>
            <a:r>
              <a:rPr lang="en-US" sz="2400" i="1" dirty="0" err="1"/>
              <a:t>dari</a:t>
            </a:r>
            <a:r>
              <a:rPr lang="en-US" sz="2400" i="1" dirty="0"/>
              <a:t> A </a:t>
            </a:r>
            <a:r>
              <a:rPr lang="en-US" sz="2400" i="1" dirty="0" err="1"/>
              <a:t>ke</a:t>
            </a:r>
            <a:r>
              <a:rPr lang="en-US" sz="2400" i="1" dirty="0"/>
              <a:t> B</a:t>
            </a:r>
            <a:endParaRPr lang="en-US" sz="2400" dirty="0"/>
          </a:p>
          <a:p>
            <a:pPr>
              <a:buNone/>
            </a:pPr>
            <a:r>
              <a:rPr lang="en-US" sz="2400" i="1" dirty="0"/>
              <a:t>		</a:t>
            </a:r>
            <a:r>
              <a:rPr lang="en-US" sz="2400" i="1" dirty="0" err="1"/>
              <a:t>pindahkan</a:t>
            </a:r>
            <a:r>
              <a:rPr lang="en-US" sz="2400" i="1" dirty="0"/>
              <a:t> n</a:t>
            </a:r>
            <a:r>
              <a:rPr lang="en-US" sz="2400" dirty="0"/>
              <a:t> </a:t>
            </a:r>
            <a:r>
              <a:rPr lang="en-US" sz="2400" i="1" dirty="0"/>
              <a:t>– 1 </a:t>
            </a:r>
            <a:r>
              <a:rPr lang="en-US" sz="2400" i="1" dirty="0" err="1"/>
              <a:t>piringan</a:t>
            </a:r>
            <a:r>
              <a:rPr lang="en-US" sz="2400" i="1" dirty="0"/>
              <a:t> </a:t>
            </a:r>
            <a:r>
              <a:rPr lang="en-US" sz="2400" i="1" dirty="0" err="1"/>
              <a:t>dari</a:t>
            </a:r>
            <a:r>
              <a:rPr lang="en-US" sz="2400" i="1" dirty="0"/>
              <a:t> C </a:t>
            </a:r>
            <a:r>
              <a:rPr lang="en-US" sz="2400" i="1" dirty="0" err="1"/>
              <a:t>ke</a:t>
            </a:r>
            <a:r>
              <a:rPr lang="en-US" sz="2400" i="1" dirty="0"/>
              <a:t> B</a:t>
            </a:r>
            <a:endParaRPr lang="en-US" sz="2400" dirty="0"/>
          </a:p>
          <a:p>
            <a:pPr>
              <a:buNone/>
            </a:pPr>
            <a:r>
              <a:rPr lang="en-US" sz="2400" dirty="0"/>
              <a:t> 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err="1"/>
              <a:t>Selanjutnya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tetap</a:t>
            </a:r>
            <a:r>
              <a:rPr lang="en-US" sz="2400" dirty="0"/>
              <a:t> </a:t>
            </a:r>
            <a:r>
              <a:rPr lang="en-US" sz="2400" dirty="0" err="1"/>
              <a:t>berpikir</a:t>
            </a:r>
            <a:r>
              <a:rPr lang="en-US" sz="2400" dirty="0"/>
              <a:t> </a:t>
            </a:r>
            <a:r>
              <a:rPr lang="en-US" sz="2400" dirty="0" err="1"/>
              <a:t>rekursif-pekerjaan</a:t>
            </a:r>
            <a:r>
              <a:rPr lang="en-US" sz="2400" dirty="0"/>
              <a:t> </a:t>
            </a:r>
            <a:r>
              <a:rPr lang="en-US" sz="2400" dirty="0" err="1"/>
              <a:t>memindahkan</a:t>
            </a:r>
            <a:r>
              <a:rPr lang="en-US" sz="2400" dirty="0"/>
              <a:t> </a:t>
            </a:r>
            <a:r>
              <a:rPr lang="en-US" sz="2400" i="1" dirty="0"/>
              <a:t>n</a:t>
            </a:r>
            <a:r>
              <a:rPr lang="en-US" sz="2400" dirty="0"/>
              <a:t> – 1 </a:t>
            </a:r>
            <a:r>
              <a:rPr lang="en-US" sz="2400" dirty="0" err="1"/>
              <a:t>piringan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tiang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tiang</a:t>
            </a:r>
            <a:r>
              <a:rPr lang="en-US" sz="2400" dirty="0"/>
              <a:t> lain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dibayangkan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memindahkan</a:t>
            </a:r>
            <a:r>
              <a:rPr lang="en-US" sz="2400" dirty="0"/>
              <a:t> </a:t>
            </a:r>
            <a:r>
              <a:rPr lang="en-US" sz="2400" i="1" dirty="0"/>
              <a:t>n</a:t>
            </a:r>
            <a:r>
              <a:rPr lang="en-US" sz="2400" dirty="0"/>
              <a:t> – 2 </a:t>
            </a:r>
            <a:r>
              <a:rPr lang="en-US" sz="2400" dirty="0" err="1"/>
              <a:t>piringan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kedua</a:t>
            </a:r>
            <a:r>
              <a:rPr lang="en-US" sz="2400" dirty="0"/>
              <a:t> </a:t>
            </a:r>
            <a:r>
              <a:rPr lang="en-US" sz="2400" dirty="0" err="1"/>
              <a:t>tiang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, </a:t>
            </a:r>
            <a:r>
              <a:rPr lang="en-US" sz="2400" dirty="0" err="1"/>
              <a:t>lalu</a:t>
            </a:r>
            <a:r>
              <a:rPr lang="en-US" sz="2400" dirty="0"/>
              <a:t> </a:t>
            </a:r>
            <a:r>
              <a:rPr lang="en-US" sz="2400" dirty="0" err="1"/>
              <a:t>memindahkan</a:t>
            </a:r>
            <a:r>
              <a:rPr lang="en-US" sz="2400" dirty="0"/>
              <a:t> </a:t>
            </a:r>
            <a:r>
              <a:rPr lang="en-US" sz="2400" dirty="0" err="1"/>
              <a:t>piringan</a:t>
            </a:r>
            <a:r>
              <a:rPr lang="en-US" sz="2400" dirty="0"/>
              <a:t> </a:t>
            </a:r>
            <a:r>
              <a:rPr lang="en-US" sz="2400" dirty="0" err="1"/>
              <a:t>terbawah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tiang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tiang</a:t>
            </a:r>
            <a:r>
              <a:rPr lang="en-US" sz="2400" dirty="0"/>
              <a:t> lain, </a:t>
            </a:r>
            <a:r>
              <a:rPr lang="en-US" sz="2400" dirty="0" err="1"/>
              <a:t>begitu</a:t>
            </a:r>
            <a:r>
              <a:rPr lang="en-US" sz="2400" dirty="0"/>
              <a:t> </a:t>
            </a:r>
            <a:r>
              <a:rPr lang="en-US" sz="2400" dirty="0" err="1"/>
              <a:t>seterusnya</a:t>
            </a:r>
            <a:r>
              <a:rPr lang="en-US" sz="2400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DBC4B-E004-4899-B8FB-D14E2A20CC1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3121" y="685801"/>
            <a:ext cx="9839739" cy="5440363"/>
          </a:xfrm>
        </p:spPr>
        <p:txBody>
          <a:bodyPr>
            <a:noAutofit/>
          </a:bodyPr>
          <a:lstStyle/>
          <a:p>
            <a:r>
              <a:rPr lang="en-US" sz="2400" dirty="0" err="1"/>
              <a:t>Misalkan</a:t>
            </a:r>
            <a:r>
              <a:rPr lang="en-US" sz="2400" dirty="0"/>
              <a:t> </a:t>
            </a:r>
            <a:r>
              <a:rPr lang="en-US" sz="2400" i="1" dirty="0" err="1"/>
              <a:t>H</a:t>
            </a:r>
            <a:r>
              <a:rPr lang="en-US" sz="2400" i="1" baseline="-25000" dirty="0" err="1"/>
              <a:t>n</a:t>
            </a:r>
            <a:r>
              <a:rPr lang="en-US" sz="2400" dirty="0"/>
              <a:t> </a:t>
            </a:r>
            <a:r>
              <a:rPr lang="en-US" sz="2400" dirty="0" err="1"/>
              <a:t>menyatakan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perpindahan</a:t>
            </a:r>
            <a:r>
              <a:rPr lang="en-US" sz="2400" dirty="0"/>
              <a:t> </a:t>
            </a:r>
            <a:r>
              <a:rPr lang="en-US" sz="2400" dirty="0" err="1"/>
              <a:t>piringan</a:t>
            </a:r>
            <a:r>
              <a:rPr lang="en-US" sz="2400" dirty="0"/>
              <a:t> yang </a:t>
            </a:r>
            <a:r>
              <a:rPr lang="en-US" sz="2400" dirty="0" err="1"/>
              <a:t>dibutuhkan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memecahkan</a:t>
            </a:r>
            <a:r>
              <a:rPr lang="en-US" sz="2400" dirty="0"/>
              <a:t> </a:t>
            </a:r>
            <a:r>
              <a:rPr lang="en-US" sz="2400" dirty="0" err="1"/>
              <a:t>teka-teki</a:t>
            </a:r>
            <a:r>
              <a:rPr lang="en-US" sz="2400" dirty="0"/>
              <a:t> </a:t>
            </a:r>
            <a:r>
              <a:rPr lang="en-US" sz="2400" dirty="0" err="1"/>
              <a:t>Menara</a:t>
            </a:r>
            <a:r>
              <a:rPr lang="en-US" sz="2400" dirty="0"/>
              <a:t> Hanoi.</a:t>
            </a:r>
          </a:p>
          <a:p>
            <a:endParaRPr lang="en-US" sz="2400" dirty="0"/>
          </a:p>
          <a:p>
            <a:pPr>
              <a:buNone/>
            </a:pPr>
            <a:r>
              <a:rPr lang="en-US" sz="2400" dirty="0"/>
              <a:t>		</a:t>
            </a:r>
            <a:r>
              <a:rPr lang="en-US" sz="2400" i="1" dirty="0" err="1">
                <a:solidFill>
                  <a:srgbClr val="FF0000"/>
                </a:solidFill>
              </a:rPr>
              <a:t>pindahkan</a:t>
            </a:r>
            <a:r>
              <a:rPr lang="en-US" sz="2400" i="1" dirty="0">
                <a:solidFill>
                  <a:srgbClr val="FF0000"/>
                </a:solidFill>
              </a:rPr>
              <a:t> 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</a:rPr>
              <a:t>– 1 </a:t>
            </a:r>
            <a:r>
              <a:rPr lang="en-US" sz="2400" i="1" dirty="0" err="1">
                <a:solidFill>
                  <a:srgbClr val="FF0000"/>
                </a:solidFill>
              </a:rPr>
              <a:t>piringan</a:t>
            </a:r>
            <a:r>
              <a:rPr lang="en-US" sz="2400" i="1" dirty="0">
                <a:solidFill>
                  <a:srgbClr val="FF0000"/>
                </a:solidFill>
              </a:rPr>
              <a:t> </a:t>
            </a:r>
            <a:r>
              <a:rPr lang="en-US" sz="2400" i="1" dirty="0" err="1">
                <a:solidFill>
                  <a:srgbClr val="FF0000"/>
                </a:solidFill>
              </a:rPr>
              <a:t>dari</a:t>
            </a:r>
            <a:r>
              <a:rPr lang="en-US" sz="2400" i="1" dirty="0">
                <a:solidFill>
                  <a:srgbClr val="FF0000"/>
                </a:solidFill>
              </a:rPr>
              <a:t> A </a:t>
            </a:r>
            <a:r>
              <a:rPr lang="en-US" sz="2400" i="1" dirty="0" err="1">
                <a:solidFill>
                  <a:srgbClr val="FF0000"/>
                </a:solidFill>
              </a:rPr>
              <a:t>ke</a:t>
            </a:r>
            <a:r>
              <a:rPr lang="en-US" sz="2400" i="1" dirty="0">
                <a:solidFill>
                  <a:srgbClr val="FF0000"/>
                </a:solidFill>
              </a:rPr>
              <a:t> C   	</a:t>
            </a:r>
            <a:r>
              <a:rPr lang="en-US" sz="2400" i="1" dirty="0">
                <a:sym typeface="Wingdings" pitchFamily="2" charset="2"/>
              </a:rPr>
              <a:t> H</a:t>
            </a:r>
            <a:r>
              <a:rPr lang="en-US" sz="2400" i="1" baseline="-25000" dirty="0">
                <a:sym typeface="Wingdings" pitchFamily="2" charset="2"/>
              </a:rPr>
              <a:t>n-1</a:t>
            </a:r>
            <a:r>
              <a:rPr lang="en-US" sz="2400" i="1" dirty="0">
                <a:sym typeface="Wingdings" pitchFamily="2" charset="2"/>
              </a:rPr>
              <a:t> kali</a:t>
            </a:r>
            <a:endParaRPr lang="en-US" sz="2400" baseline="-25000" dirty="0"/>
          </a:p>
          <a:p>
            <a:pPr>
              <a:buNone/>
            </a:pPr>
            <a:r>
              <a:rPr lang="en-US" sz="2400" i="1" dirty="0">
                <a:solidFill>
                  <a:srgbClr val="FF0000"/>
                </a:solidFill>
              </a:rPr>
              <a:t>		</a:t>
            </a:r>
            <a:r>
              <a:rPr lang="en-US" sz="2400" i="1" dirty="0" err="1">
                <a:solidFill>
                  <a:srgbClr val="FF0000"/>
                </a:solidFill>
              </a:rPr>
              <a:t>pindahkan</a:t>
            </a:r>
            <a:r>
              <a:rPr lang="en-US" sz="2400" i="1" dirty="0">
                <a:solidFill>
                  <a:srgbClr val="FF0000"/>
                </a:solidFill>
              </a:rPr>
              <a:t> 1 </a:t>
            </a:r>
            <a:r>
              <a:rPr lang="en-US" sz="2400" i="1" dirty="0" err="1">
                <a:solidFill>
                  <a:srgbClr val="FF0000"/>
                </a:solidFill>
              </a:rPr>
              <a:t>piringan</a:t>
            </a:r>
            <a:r>
              <a:rPr lang="en-US" sz="2400" i="1" dirty="0">
                <a:solidFill>
                  <a:srgbClr val="FF0000"/>
                </a:solidFill>
              </a:rPr>
              <a:t> </a:t>
            </a:r>
            <a:r>
              <a:rPr lang="en-US" sz="2400" i="1" dirty="0" err="1">
                <a:solidFill>
                  <a:srgbClr val="FF0000"/>
                </a:solidFill>
              </a:rPr>
              <a:t>terbawah</a:t>
            </a:r>
            <a:r>
              <a:rPr lang="en-US" sz="2400" i="1" dirty="0">
                <a:solidFill>
                  <a:srgbClr val="FF0000"/>
                </a:solidFill>
              </a:rPr>
              <a:t> </a:t>
            </a:r>
            <a:r>
              <a:rPr lang="en-US" sz="2400" i="1" dirty="0" err="1">
                <a:solidFill>
                  <a:srgbClr val="FF0000"/>
                </a:solidFill>
              </a:rPr>
              <a:t>dari</a:t>
            </a:r>
            <a:r>
              <a:rPr lang="en-US" sz="2400" i="1" dirty="0">
                <a:solidFill>
                  <a:srgbClr val="FF0000"/>
                </a:solidFill>
              </a:rPr>
              <a:t> A </a:t>
            </a:r>
            <a:r>
              <a:rPr lang="en-US" sz="2400" i="1" dirty="0" err="1">
                <a:solidFill>
                  <a:srgbClr val="FF0000"/>
                </a:solidFill>
              </a:rPr>
              <a:t>ke</a:t>
            </a:r>
            <a:r>
              <a:rPr lang="en-US" sz="2400" i="1" dirty="0">
                <a:solidFill>
                  <a:srgbClr val="FF0000"/>
                </a:solidFill>
              </a:rPr>
              <a:t> B 	</a:t>
            </a:r>
            <a:r>
              <a:rPr lang="en-US" sz="2400" i="1" dirty="0">
                <a:sym typeface="Wingdings" pitchFamily="2" charset="2"/>
              </a:rPr>
              <a:t> 1 kali</a:t>
            </a:r>
            <a:endParaRPr lang="en-US" sz="2400" dirty="0"/>
          </a:p>
          <a:p>
            <a:pPr>
              <a:buNone/>
            </a:pPr>
            <a:r>
              <a:rPr lang="en-US" sz="2400" i="1" dirty="0">
                <a:solidFill>
                  <a:srgbClr val="FF0000"/>
                </a:solidFill>
              </a:rPr>
              <a:t>		</a:t>
            </a:r>
            <a:r>
              <a:rPr lang="en-US" sz="2400" i="1" dirty="0" err="1">
                <a:solidFill>
                  <a:srgbClr val="FF0000"/>
                </a:solidFill>
              </a:rPr>
              <a:t>pindahkan</a:t>
            </a:r>
            <a:r>
              <a:rPr lang="en-US" sz="2400" i="1" dirty="0">
                <a:solidFill>
                  <a:srgbClr val="FF0000"/>
                </a:solidFill>
              </a:rPr>
              <a:t> 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</a:rPr>
              <a:t>– 1 </a:t>
            </a:r>
            <a:r>
              <a:rPr lang="en-US" sz="2400" i="1" dirty="0" err="1">
                <a:solidFill>
                  <a:srgbClr val="FF0000"/>
                </a:solidFill>
              </a:rPr>
              <a:t>piringan</a:t>
            </a:r>
            <a:r>
              <a:rPr lang="en-US" sz="2400" i="1" dirty="0">
                <a:solidFill>
                  <a:srgbClr val="FF0000"/>
                </a:solidFill>
              </a:rPr>
              <a:t> </a:t>
            </a:r>
            <a:r>
              <a:rPr lang="en-US" sz="2400" i="1" dirty="0" err="1">
                <a:solidFill>
                  <a:srgbClr val="FF0000"/>
                </a:solidFill>
              </a:rPr>
              <a:t>dari</a:t>
            </a:r>
            <a:r>
              <a:rPr lang="en-US" sz="2400" i="1" dirty="0">
                <a:solidFill>
                  <a:srgbClr val="FF0000"/>
                </a:solidFill>
              </a:rPr>
              <a:t> C </a:t>
            </a:r>
            <a:r>
              <a:rPr lang="en-US" sz="2400" i="1" dirty="0" err="1">
                <a:solidFill>
                  <a:srgbClr val="FF0000"/>
                </a:solidFill>
              </a:rPr>
              <a:t>ke</a:t>
            </a:r>
            <a:r>
              <a:rPr lang="en-US" sz="2400" i="1" dirty="0">
                <a:solidFill>
                  <a:srgbClr val="FF0000"/>
                </a:solidFill>
              </a:rPr>
              <a:t> B  		</a:t>
            </a:r>
            <a:r>
              <a:rPr lang="en-US" sz="2400" i="1" dirty="0">
                <a:sym typeface="Wingdings" pitchFamily="2" charset="2"/>
              </a:rPr>
              <a:t> H</a:t>
            </a:r>
            <a:r>
              <a:rPr lang="en-US" sz="2400" i="1" baseline="-25000" dirty="0">
                <a:sym typeface="Wingdings" pitchFamily="2" charset="2"/>
              </a:rPr>
              <a:t>n-1</a:t>
            </a:r>
            <a:r>
              <a:rPr lang="en-US" sz="2400" i="1" dirty="0">
                <a:sym typeface="Wingdings" pitchFamily="2" charset="2"/>
              </a:rPr>
              <a:t> kali</a:t>
            </a:r>
            <a:endParaRPr lang="en-US" sz="2400" dirty="0"/>
          </a:p>
          <a:p>
            <a:pPr>
              <a:buNone/>
            </a:pPr>
            <a:r>
              <a:rPr lang="en-US" sz="2400" dirty="0">
                <a:solidFill>
                  <a:srgbClr val="FF0000"/>
                </a:solidFill>
              </a:rPr>
              <a:t> </a:t>
            </a:r>
          </a:p>
          <a:p>
            <a:pPr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perpindahan</a:t>
            </a:r>
            <a:r>
              <a:rPr lang="en-US" sz="2400" dirty="0"/>
              <a:t> yang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: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i="1" dirty="0"/>
              <a:t>		</a:t>
            </a:r>
            <a:r>
              <a:rPr lang="en-US" sz="2400" i="1" dirty="0" err="1"/>
              <a:t>H</a:t>
            </a:r>
            <a:r>
              <a:rPr lang="en-US" sz="2400" i="1" baseline="-25000" dirty="0" err="1"/>
              <a:t>n</a:t>
            </a:r>
            <a:r>
              <a:rPr lang="en-US" sz="2400" i="1" dirty="0"/>
              <a:t> </a:t>
            </a:r>
            <a:r>
              <a:rPr lang="en-US" sz="2400" dirty="0"/>
              <a:t>= 2</a:t>
            </a:r>
            <a:r>
              <a:rPr lang="en-US" sz="2400" i="1" dirty="0">
                <a:sym typeface="Wingdings" pitchFamily="2" charset="2"/>
              </a:rPr>
              <a:t>H</a:t>
            </a:r>
            <a:r>
              <a:rPr lang="en-US" sz="2400" i="1" baseline="-25000" dirty="0">
                <a:sym typeface="Wingdings" pitchFamily="2" charset="2"/>
              </a:rPr>
              <a:t>n-1</a:t>
            </a:r>
            <a:r>
              <a:rPr lang="en-US" sz="2400" i="1" dirty="0">
                <a:sym typeface="Wingdings" pitchFamily="2" charset="2"/>
              </a:rPr>
              <a:t>  </a:t>
            </a:r>
            <a:r>
              <a:rPr lang="en-US" sz="2400" dirty="0">
                <a:sym typeface="Wingdings" pitchFamily="2" charset="2"/>
              </a:rPr>
              <a:t>+ 1</a:t>
            </a:r>
          </a:p>
          <a:p>
            <a:pPr>
              <a:buNone/>
            </a:pPr>
            <a:endParaRPr lang="en-US" sz="2400" dirty="0">
              <a:sym typeface="Wingdings" pitchFamily="2" charset="2"/>
            </a:endParaRPr>
          </a:p>
          <a:p>
            <a:pPr>
              <a:buNone/>
            </a:pPr>
            <a:r>
              <a:rPr lang="en-US" sz="2400" dirty="0">
                <a:sym typeface="Wingdings" pitchFamily="2" charset="2"/>
              </a:rPr>
              <a:t>	 </a:t>
            </a:r>
            <a:r>
              <a:rPr lang="en-US" sz="2400" dirty="0" err="1">
                <a:sym typeface="Wingdings" pitchFamily="2" charset="2"/>
              </a:rPr>
              <a:t>dengan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kondisi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awal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i="1" dirty="0">
                <a:sym typeface="Wingdings" pitchFamily="2" charset="2"/>
              </a:rPr>
              <a:t>H</a:t>
            </a:r>
            <a:r>
              <a:rPr lang="en-US" sz="2400" baseline="-25000" dirty="0">
                <a:sym typeface="Wingdings" pitchFamily="2" charset="2"/>
              </a:rPr>
              <a:t>1</a:t>
            </a:r>
            <a:r>
              <a:rPr lang="en-US" sz="2400" dirty="0">
                <a:sym typeface="Wingdings" pitchFamily="2" charset="2"/>
              </a:rPr>
              <a:t> = 1</a:t>
            </a:r>
            <a:endParaRPr lang="en-US" sz="2400" dirty="0"/>
          </a:p>
          <a:p>
            <a:pPr>
              <a:buNone/>
            </a:pPr>
            <a:r>
              <a:rPr lang="en-US" sz="2400" dirty="0"/>
              <a:t>	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DBC4B-E004-4899-B8FB-D14E2A20CC1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2877" y="685801"/>
            <a:ext cx="9839739" cy="5440363"/>
          </a:xfrm>
        </p:spPr>
        <p:txBody>
          <a:bodyPr>
            <a:normAutofit/>
          </a:bodyPr>
          <a:lstStyle/>
          <a:p>
            <a:r>
              <a:rPr lang="en-US" sz="2400" dirty="0" err="1"/>
              <a:t>Penyelesaian</a:t>
            </a:r>
            <a:r>
              <a:rPr lang="en-US" sz="2400" dirty="0"/>
              <a:t> </a:t>
            </a:r>
            <a:r>
              <a:rPr lang="en-US" sz="2400" dirty="0" err="1"/>
              <a:t>relasi</a:t>
            </a:r>
            <a:r>
              <a:rPr lang="en-US" sz="2400" dirty="0"/>
              <a:t> </a:t>
            </a:r>
            <a:r>
              <a:rPr lang="en-US" sz="2400" dirty="0" err="1"/>
              <a:t>rekurens</a:t>
            </a:r>
            <a:r>
              <a:rPr lang="en-US" sz="2400" dirty="0"/>
              <a:t>:</a:t>
            </a:r>
          </a:p>
          <a:p>
            <a:pPr>
              <a:buNone/>
            </a:pPr>
            <a:r>
              <a:rPr lang="en-US" sz="2400" dirty="0"/>
              <a:t>		</a:t>
            </a:r>
            <a:r>
              <a:rPr lang="en-US" sz="2400" i="1" dirty="0"/>
              <a:t> </a:t>
            </a:r>
            <a:r>
              <a:rPr lang="en-US" sz="2400" i="1" dirty="0" err="1"/>
              <a:t>H</a:t>
            </a:r>
            <a:r>
              <a:rPr lang="en-US" sz="2400" i="1" baseline="-25000" dirty="0" err="1"/>
              <a:t>n</a:t>
            </a:r>
            <a:r>
              <a:rPr lang="en-US" sz="2400" i="1" dirty="0"/>
              <a:t>  </a:t>
            </a:r>
            <a:r>
              <a:rPr lang="en-US" sz="2400" dirty="0"/>
              <a:t>= 2</a:t>
            </a:r>
            <a:r>
              <a:rPr lang="en-US" sz="2400" i="1" dirty="0">
                <a:sym typeface="Wingdings" pitchFamily="2" charset="2"/>
              </a:rPr>
              <a:t>H</a:t>
            </a:r>
            <a:r>
              <a:rPr lang="en-US" sz="2400" i="1" baseline="-25000" dirty="0">
                <a:sym typeface="Wingdings" pitchFamily="2" charset="2"/>
              </a:rPr>
              <a:t>n-1</a:t>
            </a:r>
            <a:r>
              <a:rPr lang="en-US" sz="2400" i="1" dirty="0">
                <a:sym typeface="Wingdings" pitchFamily="2" charset="2"/>
              </a:rPr>
              <a:t> </a:t>
            </a:r>
            <a:r>
              <a:rPr lang="en-US" sz="2400" dirty="0">
                <a:sym typeface="Wingdings" pitchFamily="2" charset="2"/>
              </a:rPr>
              <a:t>+ 1</a:t>
            </a:r>
          </a:p>
          <a:p>
            <a:pPr>
              <a:buNone/>
            </a:pPr>
            <a:r>
              <a:rPr lang="en-US" sz="2400" dirty="0">
                <a:sym typeface="Wingdings" pitchFamily="2" charset="2"/>
              </a:rPr>
              <a:t>		       = 2(</a:t>
            </a:r>
            <a:r>
              <a:rPr lang="en-US" sz="2400" dirty="0"/>
              <a:t>2</a:t>
            </a:r>
            <a:r>
              <a:rPr lang="en-US" sz="2400" i="1" dirty="0">
                <a:sym typeface="Wingdings" pitchFamily="2" charset="2"/>
              </a:rPr>
              <a:t>H</a:t>
            </a:r>
            <a:r>
              <a:rPr lang="en-US" sz="2400" i="1" baseline="-25000" dirty="0">
                <a:sym typeface="Wingdings" pitchFamily="2" charset="2"/>
              </a:rPr>
              <a:t>n</a:t>
            </a:r>
            <a:r>
              <a:rPr lang="en-US" sz="2400" baseline="-25000" dirty="0">
                <a:sym typeface="Wingdings" pitchFamily="2" charset="2"/>
              </a:rPr>
              <a:t>-2</a:t>
            </a:r>
            <a:r>
              <a:rPr lang="en-US" sz="2400" dirty="0">
                <a:sym typeface="Wingdings" pitchFamily="2" charset="2"/>
              </a:rPr>
              <a:t> + 1) + 1 = 2</a:t>
            </a:r>
            <a:r>
              <a:rPr lang="en-US" sz="2400" baseline="30000" dirty="0">
                <a:sym typeface="Wingdings" pitchFamily="2" charset="2"/>
              </a:rPr>
              <a:t>2 </a:t>
            </a:r>
            <a:r>
              <a:rPr lang="en-US" sz="2400" i="1" dirty="0">
                <a:sym typeface="Wingdings" pitchFamily="2" charset="2"/>
              </a:rPr>
              <a:t>H</a:t>
            </a:r>
            <a:r>
              <a:rPr lang="en-US" sz="2400" i="1" baseline="-25000" dirty="0">
                <a:sym typeface="Wingdings" pitchFamily="2" charset="2"/>
              </a:rPr>
              <a:t>n</a:t>
            </a:r>
            <a:r>
              <a:rPr lang="en-US" sz="2400" baseline="-25000" dirty="0">
                <a:sym typeface="Wingdings" pitchFamily="2" charset="2"/>
              </a:rPr>
              <a:t>-2</a:t>
            </a:r>
            <a:r>
              <a:rPr lang="en-US" sz="2400" i="1" dirty="0">
                <a:sym typeface="Wingdings" pitchFamily="2" charset="2"/>
              </a:rPr>
              <a:t>  </a:t>
            </a:r>
            <a:r>
              <a:rPr lang="en-US" sz="2400" dirty="0">
                <a:sym typeface="Wingdings" pitchFamily="2" charset="2"/>
              </a:rPr>
              <a:t>+ 2 + 1 </a:t>
            </a:r>
          </a:p>
          <a:p>
            <a:pPr>
              <a:buNone/>
            </a:pPr>
            <a:r>
              <a:rPr lang="en-US" sz="2400" dirty="0">
                <a:sym typeface="Wingdings" pitchFamily="2" charset="2"/>
              </a:rPr>
              <a:t>		       = 2</a:t>
            </a:r>
            <a:r>
              <a:rPr lang="en-US" sz="2400" baseline="30000" dirty="0">
                <a:sym typeface="Wingdings" pitchFamily="2" charset="2"/>
              </a:rPr>
              <a:t>2 </a:t>
            </a:r>
            <a:r>
              <a:rPr lang="en-US" sz="2400" dirty="0">
                <a:sym typeface="Wingdings" pitchFamily="2" charset="2"/>
              </a:rPr>
              <a:t>(2</a:t>
            </a:r>
            <a:r>
              <a:rPr lang="en-US" sz="2400" i="1" dirty="0">
                <a:sym typeface="Wingdings" pitchFamily="2" charset="2"/>
              </a:rPr>
              <a:t>H</a:t>
            </a:r>
            <a:r>
              <a:rPr lang="en-US" sz="2400" i="1" baseline="-25000" dirty="0">
                <a:sym typeface="Wingdings" pitchFamily="2" charset="2"/>
              </a:rPr>
              <a:t>n</a:t>
            </a:r>
            <a:r>
              <a:rPr lang="en-US" sz="2400" baseline="-25000" dirty="0">
                <a:sym typeface="Wingdings" pitchFamily="2" charset="2"/>
              </a:rPr>
              <a:t>-3</a:t>
            </a:r>
            <a:r>
              <a:rPr lang="en-US" sz="2400" i="1" dirty="0">
                <a:sym typeface="Wingdings" pitchFamily="2" charset="2"/>
              </a:rPr>
              <a:t> </a:t>
            </a:r>
            <a:r>
              <a:rPr lang="en-US" sz="2400" dirty="0">
                <a:sym typeface="Wingdings" pitchFamily="2" charset="2"/>
              </a:rPr>
              <a:t>+ 1) + 2 + 1  = 2</a:t>
            </a:r>
            <a:r>
              <a:rPr lang="en-US" sz="2400" baseline="30000" dirty="0">
                <a:sym typeface="Wingdings" pitchFamily="2" charset="2"/>
              </a:rPr>
              <a:t>3 </a:t>
            </a:r>
            <a:r>
              <a:rPr lang="en-US" sz="2400" i="1" dirty="0">
                <a:sym typeface="Wingdings" pitchFamily="2" charset="2"/>
              </a:rPr>
              <a:t>H</a:t>
            </a:r>
            <a:r>
              <a:rPr lang="en-US" sz="2400" i="1" baseline="-25000" dirty="0">
                <a:sym typeface="Wingdings" pitchFamily="2" charset="2"/>
              </a:rPr>
              <a:t>n</a:t>
            </a:r>
            <a:r>
              <a:rPr lang="en-US" sz="2400" baseline="-25000" dirty="0">
                <a:sym typeface="Wingdings" pitchFamily="2" charset="2"/>
              </a:rPr>
              <a:t>-3</a:t>
            </a:r>
            <a:r>
              <a:rPr lang="en-US" sz="2400" i="1" dirty="0">
                <a:sym typeface="Wingdings" pitchFamily="2" charset="2"/>
              </a:rPr>
              <a:t>  </a:t>
            </a:r>
            <a:r>
              <a:rPr lang="en-US" sz="2400" dirty="0">
                <a:sym typeface="Wingdings" pitchFamily="2" charset="2"/>
              </a:rPr>
              <a:t>+ 2</a:t>
            </a:r>
            <a:r>
              <a:rPr lang="en-US" sz="2400" baseline="30000" dirty="0">
                <a:sym typeface="Wingdings" pitchFamily="2" charset="2"/>
              </a:rPr>
              <a:t>2</a:t>
            </a:r>
            <a:r>
              <a:rPr lang="en-US" sz="2400" dirty="0">
                <a:sym typeface="Wingdings" pitchFamily="2" charset="2"/>
              </a:rPr>
              <a:t> + 2 + 1 </a:t>
            </a:r>
          </a:p>
          <a:p>
            <a:pPr>
              <a:buNone/>
            </a:pPr>
            <a:r>
              <a:rPr lang="en-US" sz="2400" dirty="0">
                <a:sym typeface="Wingdings" pitchFamily="2" charset="2"/>
              </a:rPr>
              <a:t>			</a:t>
            </a:r>
            <a:r>
              <a:rPr lang="en-US" sz="2400" dirty="0">
                <a:sym typeface="Symbol"/>
              </a:rPr>
              <a:t></a:t>
            </a:r>
            <a:r>
              <a:rPr lang="en-US" sz="2400" dirty="0">
                <a:sym typeface="Wingdings" pitchFamily="2" charset="2"/>
              </a:rPr>
              <a:t>	</a:t>
            </a:r>
          </a:p>
          <a:p>
            <a:pPr>
              <a:buNone/>
            </a:pPr>
            <a:r>
              <a:rPr lang="en-US" sz="2400" dirty="0">
                <a:sym typeface="Wingdings" pitchFamily="2" charset="2"/>
              </a:rPr>
              <a:t>		       = 2</a:t>
            </a:r>
            <a:r>
              <a:rPr lang="en-US" sz="2400" i="1" baseline="30000" dirty="0">
                <a:sym typeface="Wingdings" pitchFamily="2" charset="2"/>
              </a:rPr>
              <a:t>n</a:t>
            </a:r>
            <a:r>
              <a:rPr lang="en-US" sz="2400" baseline="30000" dirty="0">
                <a:sym typeface="Wingdings" pitchFamily="2" charset="2"/>
              </a:rPr>
              <a:t>-1 </a:t>
            </a:r>
            <a:r>
              <a:rPr lang="en-US" sz="2400" i="1" dirty="0">
                <a:sym typeface="Wingdings" pitchFamily="2" charset="2"/>
              </a:rPr>
              <a:t>H</a:t>
            </a:r>
            <a:r>
              <a:rPr lang="en-US" sz="2400" baseline="-25000" dirty="0">
                <a:sym typeface="Wingdings" pitchFamily="2" charset="2"/>
              </a:rPr>
              <a:t>1</a:t>
            </a:r>
            <a:r>
              <a:rPr lang="en-US" sz="2400" i="1" dirty="0">
                <a:sym typeface="Wingdings" pitchFamily="2" charset="2"/>
              </a:rPr>
              <a:t>  </a:t>
            </a:r>
            <a:r>
              <a:rPr lang="en-US" sz="2400" dirty="0">
                <a:sym typeface="Wingdings" pitchFamily="2" charset="2"/>
              </a:rPr>
              <a:t>+ 2</a:t>
            </a:r>
            <a:r>
              <a:rPr lang="en-US" sz="2400" i="1" baseline="30000" dirty="0">
                <a:sym typeface="Wingdings" pitchFamily="2" charset="2"/>
              </a:rPr>
              <a:t>n</a:t>
            </a:r>
            <a:r>
              <a:rPr lang="en-US" sz="2400" baseline="30000" dirty="0">
                <a:sym typeface="Wingdings" pitchFamily="2" charset="2"/>
              </a:rPr>
              <a:t>-2</a:t>
            </a:r>
            <a:r>
              <a:rPr lang="en-US" sz="2400" dirty="0">
                <a:sym typeface="Wingdings" pitchFamily="2" charset="2"/>
              </a:rPr>
              <a:t> + 2</a:t>
            </a:r>
            <a:r>
              <a:rPr lang="en-US" sz="2400" i="1" baseline="30000" dirty="0">
                <a:sym typeface="Wingdings" pitchFamily="2" charset="2"/>
              </a:rPr>
              <a:t>n</a:t>
            </a:r>
            <a:r>
              <a:rPr lang="en-US" sz="2400" baseline="30000" dirty="0">
                <a:sym typeface="Wingdings" pitchFamily="2" charset="2"/>
              </a:rPr>
              <a:t>-3</a:t>
            </a:r>
            <a:r>
              <a:rPr lang="en-US" sz="2400" dirty="0">
                <a:sym typeface="Wingdings" pitchFamily="2" charset="2"/>
              </a:rPr>
              <a:t> + … + 2 + 1 </a:t>
            </a:r>
          </a:p>
          <a:p>
            <a:pPr>
              <a:buNone/>
            </a:pPr>
            <a:r>
              <a:rPr lang="en-US" sz="2400" dirty="0">
                <a:sym typeface="Wingdings" pitchFamily="2" charset="2"/>
              </a:rPr>
              <a:t>		       = 2</a:t>
            </a:r>
            <a:r>
              <a:rPr lang="en-US" sz="2400" i="1" baseline="30000" dirty="0">
                <a:sym typeface="Wingdings" pitchFamily="2" charset="2"/>
              </a:rPr>
              <a:t>n</a:t>
            </a:r>
            <a:r>
              <a:rPr lang="en-US" sz="2400" baseline="30000" dirty="0">
                <a:sym typeface="Wingdings" pitchFamily="2" charset="2"/>
              </a:rPr>
              <a:t>-1  </a:t>
            </a:r>
            <a:r>
              <a:rPr lang="en-US" sz="2400" dirty="0">
                <a:sym typeface="Wingdings" pitchFamily="2" charset="2"/>
              </a:rPr>
              <a:t>+ 2</a:t>
            </a:r>
            <a:r>
              <a:rPr lang="en-US" sz="2400" i="1" baseline="30000" dirty="0">
                <a:sym typeface="Wingdings" pitchFamily="2" charset="2"/>
              </a:rPr>
              <a:t>n</a:t>
            </a:r>
            <a:r>
              <a:rPr lang="en-US" sz="2400" baseline="30000" dirty="0">
                <a:sym typeface="Wingdings" pitchFamily="2" charset="2"/>
              </a:rPr>
              <a:t>-2</a:t>
            </a:r>
            <a:r>
              <a:rPr lang="en-US" sz="2400" dirty="0">
                <a:sym typeface="Wingdings" pitchFamily="2" charset="2"/>
              </a:rPr>
              <a:t> + 2</a:t>
            </a:r>
            <a:r>
              <a:rPr lang="en-US" sz="2400" i="1" baseline="30000" dirty="0">
                <a:sym typeface="Wingdings" pitchFamily="2" charset="2"/>
              </a:rPr>
              <a:t>n</a:t>
            </a:r>
            <a:r>
              <a:rPr lang="en-US" sz="2400" baseline="30000" dirty="0">
                <a:sym typeface="Wingdings" pitchFamily="2" charset="2"/>
              </a:rPr>
              <a:t>-3</a:t>
            </a:r>
            <a:r>
              <a:rPr lang="en-US" sz="2400" dirty="0">
                <a:sym typeface="Wingdings" pitchFamily="2" charset="2"/>
              </a:rPr>
              <a:t> + … + 2 + 1   </a:t>
            </a:r>
            <a:r>
              <a:rPr lang="en-US" sz="2400" dirty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US" sz="2400" dirty="0" err="1">
                <a:solidFill>
                  <a:srgbClr val="FF0000"/>
                </a:solidFill>
                <a:sym typeface="Wingdings" pitchFamily="2" charset="2"/>
              </a:rPr>
              <a:t>deret</a:t>
            </a:r>
            <a:r>
              <a:rPr lang="en-US" sz="2400" dirty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2400" dirty="0" err="1">
                <a:solidFill>
                  <a:srgbClr val="FF0000"/>
                </a:solidFill>
                <a:sym typeface="Wingdings" pitchFamily="2" charset="2"/>
              </a:rPr>
              <a:t>geometri</a:t>
            </a:r>
            <a:endParaRPr lang="en-US" sz="2400" dirty="0">
              <a:solidFill>
                <a:srgbClr val="FF0000"/>
              </a:solidFill>
              <a:sym typeface="Wingdings" pitchFamily="2" charset="2"/>
            </a:endParaRPr>
          </a:p>
          <a:p>
            <a:pPr>
              <a:buNone/>
            </a:pPr>
            <a:r>
              <a:rPr lang="en-US" sz="2400" dirty="0">
                <a:solidFill>
                  <a:srgbClr val="FF0000"/>
                </a:solidFill>
                <a:sym typeface="Wingdings" pitchFamily="2" charset="2"/>
              </a:rPr>
              <a:t>		</a:t>
            </a:r>
            <a:r>
              <a:rPr lang="en-US" sz="2400" dirty="0">
                <a:sym typeface="Wingdings" pitchFamily="2" charset="2"/>
              </a:rPr>
              <a:t>       = 2</a:t>
            </a:r>
            <a:r>
              <a:rPr lang="en-US" sz="2400" i="1" baseline="30000" dirty="0">
                <a:sym typeface="Wingdings" pitchFamily="2" charset="2"/>
              </a:rPr>
              <a:t>n</a:t>
            </a:r>
            <a:r>
              <a:rPr lang="en-US" sz="2400" dirty="0">
                <a:sym typeface="Wingdings" pitchFamily="2" charset="2"/>
              </a:rPr>
              <a:t> – 1 </a:t>
            </a:r>
          </a:p>
          <a:p>
            <a:pPr>
              <a:buNone/>
            </a:pPr>
            <a:endParaRPr lang="en-US" sz="2400" dirty="0">
              <a:solidFill>
                <a:srgbClr val="FF0000"/>
              </a:solidFill>
              <a:sym typeface="Wingdings" pitchFamily="2" charset="2"/>
            </a:endParaRPr>
          </a:p>
          <a:p>
            <a:r>
              <a:rPr lang="en-US" sz="2400" dirty="0" err="1">
                <a:sym typeface="Wingdings" pitchFamily="2" charset="2"/>
              </a:rPr>
              <a:t>Untuk</a:t>
            </a:r>
            <a:r>
              <a:rPr lang="en-US" sz="2400" dirty="0">
                <a:sym typeface="Wingdings" pitchFamily="2" charset="2"/>
              </a:rPr>
              <a:t> n = 64 </a:t>
            </a:r>
            <a:r>
              <a:rPr lang="en-US" sz="2400" dirty="0" err="1">
                <a:sym typeface="Wingdings" pitchFamily="2" charset="2"/>
              </a:rPr>
              <a:t>piringan</a:t>
            </a:r>
            <a:r>
              <a:rPr lang="en-US" sz="2400" dirty="0">
                <a:sym typeface="Wingdings" pitchFamily="2" charset="2"/>
              </a:rPr>
              <a:t>, </a:t>
            </a:r>
            <a:r>
              <a:rPr lang="en-US" sz="2400" dirty="0" err="1">
                <a:sym typeface="Wingdings" pitchFamily="2" charset="2"/>
              </a:rPr>
              <a:t>jumlah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perpindahan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piringan</a:t>
            </a:r>
            <a:r>
              <a:rPr lang="en-US" sz="2400" dirty="0">
                <a:sym typeface="Wingdings" pitchFamily="2" charset="2"/>
              </a:rPr>
              <a:t> yang </a:t>
            </a:r>
            <a:r>
              <a:rPr lang="en-US" sz="2400" dirty="0" err="1">
                <a:sym typeface="Wingdings" pitchFamily="2" charset="2"/>
              </a:rPr>
              <a:t>terjadi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adalah</a:t>
            </a:r>
            <a:r>
              <a:rPr lang="en-US" sz="2400" dirty="0">
                <a:sym typeface="Wingdings" pitchFamily="2" charset="2"/>
              </a:rPr>
              <a:t> </a:t>
            </a:r>
          </a:p>
          <a:p>
            <a:pPr>
              <a:buNone/>
            </a:pPr>
            <a:r>
              <a:rPr lang="en-US" sz="2400" dirty="0">
                <a:sym typeface="Wingdings" pitchFamily="2" charset="2"/>
              </a:rPr>
              <a:t>		</a:t>
            </a:r>
            <a:r>
              <a:rPr lang="en-US" sz="2400" i="1" dirty="0">
                <a:sym typeface="Wingdings" pitchFamily="2" charset="2"/>
              </a:rPr>
              <a:t>H</a:t>
            </a:r>
            <a:r>
              <a:rPr lang="en-US" sz="2400" baseline="-25000" dirty="0">
                <a:sym typeface="Wingdings" pitchFamily="2" charset="2"/>
              </a:rPr>
              <a:t>64 </a:t>
            </a:r>
            <a:r>
              <a:rPr lang="en-US" sz="2400" dirty="0">
                <a:sym typeface="Wingdings" pitchFamily="2" charset="2"/>
              </a:rPr>
              <a:t>= 2</a:t>
            </a:r>
            <a:r>
              <a:rPr lang="en-US" sz="2400" baseline="30000" dirty="0">
                <a:sym typeface="Wingdings" pitchFamily="2" charset="2"/>
              </a:rPr>
              <a:t>64</a:t>
            </a:r>
            <a:r>
              <a:rPr lang="en-US" sz="2400" dirty="0">
                <a:sym typeface="Wingdings" pitchFamily="2" charset="2"/>
              </a:rPr>
              <a:t> – 1 = 18.446.744.073.709.551.615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DBC4B-E004-4899-B8FB-D14E2A20CC1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3673" y="685801"/>
            <a:ext cx="10557163" cy="5440363"/>
          </a:xfrm>
        </p:spPr>
        <p:txBody>
          <a:bodyPr>
            <a:normAutofit/>
          </a:bodyPr>
          <a:lstStyle/>
          <a:p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kali </a:t>
            </a:r>
            <a:r>
              <a:rPr lang="en-US" sz="2400" dirty="0" err="1"/>
              <a:t>pemindahan</a:t>
            </a:r>
            <a:r>
              <a:rPr lang="en-US" sz="2400" dirty="0"/>
              <a:t> </a:t>
            </a:r>
            <a:r>
              <a:rPr lang="en-US" sz="2400" dirty="0" err="1"/>
              <a:t>piringan</a:t>
            </a:r>
            <a:r>
              <a:rPr lang="en-US" sz="2400" dirty="0"/>
              <a:t> </a:t>
            </a:r>
            <a:r>
              <a:rPr lang="en-US" sz="2400" dirty="0" err="1"/>
              <a:t>membutuhkan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1 </a:t>
            </a:r>
            <a:r>
              <a:rPr lang="en-US" sz="2400" dirty="0" err="1"/>
              <a:t>detik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yang </a:t>
            </a:r>
            <a:r>
              <a:rPr lang="en-US" sz="2400" dirty="0" err="1"/>
              <a:t>diperlukan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endParaRPr lang="en-US" sz="2400" dirty="0"/>
          </a:p>
          <a:p>
            <a:pPr>
              <a:buNone/>
            </a:pPr>
            <a:r>
              <a:rPr lang="en-US" sz="2400" dirty="0"/>
              <a:t>		</a:t>
            </a:r>
            <a:r>
              <a:rPr lang="en-US" sz="2400" dirty="0">
                <a:sym typeface="Wingdings" pitchFamily="2" charset="2"/>
              </a:rPr>
              <a:t> 18.446.744.073.709.551.615 </a:t>
            </a:r>
            <a:r>
              <a:rPr lang="en-US" sz="2400" dirty="0" err="1">
                <a:sym typeface="Wingdings" pitchFamily="2" charset="2"/>
              </a:rPr>
              <a:t>detik</a:t>
            </a:r>
            <a:endParaRPr lang="en-US" sz="2400" dirty="0">
              <a:sym typeface="Wingdings" pitchFamily="2" charset="2"/>
            </a:endParaRP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setara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584.942.417.355 </a:t>
            </a:r>
            <a:r>
              <a:rPr lang="en-US" sz="2400" dirty="0" err="1"/>
              <a:t>tahun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sekitar</a:t>
            </a:r>
            <a:r>
              <a:rPr lang="en-US" sz="2400" dirty="0"/>
              <a:t> 584 </a:t>
            </a:r>
            <a:r>
              <a:rPr lang="en-US" sz="2400" dirty="0" err="1"/>
              <a:t>milyar</a:t>
            </a:r>
            <a:r>
              <a:rPr lang="en-US" sz="2400" dirty="0"/>
              <a:t> </a:t>
            </a:r>
            <a:r>
              <a:rPr lang="en-US" sz="2400" dirty="0" err="1"/>
              <a:t>tahun</a:t>
            </a:r>
            <a:r>
              <a:rPr lang="en-US" sz="2400" dirty="0"/>
              <a:t>!</a:t>
            </a:r>
          </a:p>
          <a:p>
            <a:pPr>
              <a:buNone/>
            </a:pPr>
            <a:endParaRPr lang="en-US" sz="2400" dirty="0"/>
          </a:p>
          <a:p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, </a:t>
            </a:r>
            <a:r>
              <a:rPr lang="en-US" sz="2400" dirty="0" err="1"/>
              <a:t>legenda</a:t>
            </a:r>
            <a:r>
              <a:rPr lang="en-US" sz="2400" dirty="0"/>
              <a:t> yang </a:t>
            </a:r>
            <a:r>
              <a:rPr lang="en-US" sz="2400" dirty="0" err="1"/>
              <a:t>menyatakan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dunia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kiamat</a:t>
            </a:r>
            <a:r>
              <a:rPr lang="en-US" sz="2400" dirty="0"/>
              <a:t> </a:t>
            </a:r>
            <a:r>
              <a:rPr lang="en-US" sz="2400" dirty="0" err="1"/>
              <a:t>bila</a:t>
            </a:r>
            <a:r>
              <a:rPr lang="en-US" sz="2400" dirty="0"/>
              <a:t> </a:t>
            </a:r>
            <a:r>
              <a:rPr lang="en-US" sz="2400" dirty="0" err="1"/>
              <a:t>orang</a:t>
            </a:r>
            <a:r>
              <a:rPr lang="en-US" sz="2400" dirty="0"/>
              <a:t> </a:t>
            </a:r>
            <a:r>
              <a:rPr lang="en-US" sz="2400" dirty="0" err="1"/>
              <a:t>berhasil</a:t>
            </a:r>
            <a:r>
              <a:rPr lang="en-US" sz="2400" dirty="0"/>
              <a:t> </a:t>
            </a:r>
            <a:r>
              <a:rPr lang="en-US" sz="2400" dirty="0" err="1"/>
              <a:t>memindahkan</a:t>
            </a:r>
            <a:r>
              <a:rPr lang="en-US" sz="2400" dirty="0"/>
              <a:t> 64 </a:t>
            </a:r>
            <a:r>
              <a:rPr lang="en-US" sz="2400" dirty="0" err="1"/>
              <a:t>piringan</a:t>
            </a:r>
            <a:r>
              <a:rPr lang="en-US" sz="2400" dirty="0"/>
              <a:t>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err="1"/>
              <a:t>menara</a:t>
            </a:r>
            <a:r>
              <a:rPr lang="en-US" sz="2400" dirty="0"/>
              <a:t> Hanoi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benarnya</a:t>
            </a:r>
            <a:r>
              <a:rPr lang="en-US" sz="2400" dirty="0"/>
              <a:t>, </a:t>
            </a:r>
            <a:r>
              <a:rPr lang="en-US" sz="2400" dirty="0" err="1"/>
              <a:t>karena</a:t>
            </a:r>
            <a:r>
              <a:rPr lang="en-US" sz="2400" dirty="0"/>
              <a:t> 584 </a:t>
            </a:r>
            <a:r>
              <a:rPr lang="en-US" sz="2400" dirty="0" err="1"/>
              <a:t>milyar</a:t>
            </a:r>
            <a:r>
              <a:rPr lang="en-US" sz="2400" dirty="0"/>
              <a:t> </a:t>
            </a:r>
            <a:r>
              <a:rPr lang="en-US" sz="2400" dirty="0" err="1"/>
              <a:t>tahun</a:t>
            </a:r>
            <a:r>
              <a:rPr lang="en-US" sz="2400" dirty="0"/>
              <a:t> </a:t>
            </a:r>
            <a:r>
              <a:rPr lang="en-US" sz="2400" dirty="0" err="1"/>
              <a:t>tahun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yang </a:t>
            </a:r>
            <a:r>
              <a:rPr lang="en-US" sz="2400" dirty="0" err="1"/>
              <a:t>sangat</a:t>
            </a:r>
            <a:r>
              <a:rPr lang="en-US" sz="2400" dirty="0"/>
              <a:t> lama, </a:t>
            </a:r>
            <a:r>
              <a:rPr lang="en-US" sz="2400" dirty="0" err="1"/>
              <a:t>dunia</a:t>
            </a:r>
            <a:r>
              <a:rPr lang="en-US" sz="2400" dirty="0"/>
              <a:t> </a:t>
            </a:r>
            <a:r>
              <a:rPr lang="en-US" sz="2400" dirty="0" err="1"/>
              <a:t>semakin</a:t>
            </a:r>
            <a:r>
              <a:rPr lang="en-US" sz="2400" dirty="0"/>
              <a:t> </a:t>
            </a:r>
            <a:r>
              <a:rPr lang="en-US" sz="2400" dirty="0" err="1"/>
              <a:t>tua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akhirnya</a:t>
            </a:r>
            <a:r>
              <a:rPr lang="en-US" sz="2400" dirty="0"/>
              <a:t> </a:t>
            </a:r>
            <a:r>
              <a:rPr lang="en-US" sz="2400" dirty="0" err="1"/>
              <a:t>hancur</a:t>
            </a:r>
            <a:r>
              <a:rPr lang="en-US" sz="2400" dirty="0"/>
              <a:t>. </a:t>
            </a:r>
            <a:r>
              <a:rPr lang="en-US" sz="2400" i="1" dirty="0" err="1"/>
              <a:t>Wallahualam</a:t>
            </a:r>
            <a:endParaRPr lang="en-US" sz="2400" dirty="0"/>
          </a:p>
          <a:p>
            <a:pPr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DBC4B-E004-4899-B8FB-D14E2A20CC1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1325563"/>
          </a:xfrm>
        </p:spPr>
        <p:txBody>
          <a:bodyPr/>
          <a:lstStyle/>
          <a:p>
            <a:r>
              <a:rPr lang="en-US" b="1" dirty="0" err="1">
                <a:latin typeface="+mn-lt"/>
              </a:rPr>
              <a:t>Penyelesaian</a:t>
            </a:r>
            <a:r>
              <a:rPr lang="en-US" b="1" dirty="0">
                <a:latin typeface="+mn-lt"/>
              </a:rPr>
              <a:t> </a:t>
            </a:r>
            <a:r>
              <a:rPr lang="en-US" b="1" dirty="0" err="1">
                <a:latin typeface="+mn-lt"/>
              </a:rPr>
              <a:t>Relasi</a:t>
            </a:r>
            <a:r>
              <a:rPr lang="en-US" b="1" dirty="0">
                <a:latin typeface="+mn-lt"/>
              </a:rPr>
              <a:t> </a:t>
            </a:r>
            <a:r>
              <a:rPr lang="en-US" b="1" dirty="0" err="1">
                <a:latin typeface="+mn-lt"/>
              </a:rPr>
              <a:t>Rekurens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9969"/>
            <a:ext cx="10293626" cy="5029200"/>
          </a:xfrm>
        </p:spPr>
        <p:txBody>
          <a:bodyPr>
            <a:normAutofit lnSpcReduction="10000"/>
          </a:bodyPr>
          <a:lstStyle/>
          <a:p>
            <a:r>
              <a:rPr lang="en-US" sz="2400" dirty="0" err="1"/>
              <a:t>Relasi</a:t>
            </a:r>
            <a:r>
              <a:rPr lang="en-US" sz="2400" dirty="0"/>
              <a:t> </a:t>
            </a:r>
            <a:r>
              <a:rPr lang="en-US" sz="2400" dirty="0" err="1"/>
              <a:t>rekurens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diselesaikan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iteratif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metode</a:t>
            </a:r>
            <a:r>
              <a:rPr lang="en-US" sz="2400" dirty="0"/>
              <a:t> yang </a:t>
            </a:r>
            <a:r>
              <a:rPr lang="en-US" sz="2400" dirty="0" err="1"/>
              <a:t>sistematis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iteratif</a:t>
            </a:r>
            <a:r>
              <a:rPr lang="en-US" sz="2400" dirty="0"/>
              <a:t> </a:t>
            </a:r>
            <a:r>
              <a:rPr lang="en-US" sz="2400" dirty="0" err="1"/>
              <a:t>misalnya</a:t>
            </a:r>
            <a:r>
              <a:rPr lang="en-US" sz="2400" dirty="0"/>
              <a:t> pada </a:t>
            </a:r>
            <a:r>
              <a:rPr lang="en-US" sz="2400" dirty="0" err="1"/>
              <a:t>contoh</a:t>
            </a:r>
            <a:r>
              <a:rPr lang="en-US" sz="2400" dirty="0"/>
              <a:t> </a:t>
            </a:r>
            <a:r>
              <a:rPr lang="en-US" sz="2400" dirty="0" err="1"/>
              <a:t>bunga</a:t>
            </a:r>
            <a:r>
              <a:rPr lang="en-US" sz="2400" dirty="0"/>
              <a:t> </a:t>
            </a:r>
            <a:r>
              <a:rPr lang="en-US" sz="2400" dirty="0" err="1"/>
              <a:t>majemuk</a:t>
            </a:r>
            <a:r>
              <a:rPr lang="en-US" sz="2400" dirty="0"/>
              <a:t> (</a:t>
            </a:r>
            <a:r>
              <a:rPr lang="en-US" sz="2400" dirty="0" err="1"/>
              <a:t>Contoh</a:t>
            </a:r>
            <a:r>
              <a:rPr lang="en-US" sz="2400" dirty="0"/>
              <a:t> 15) dan Menara Hanoi (</a:t>
            </a:r>
            <a:r>
              <a:rPr lang="en-US" sz="2400" dirty="0" err="1"/>
              <a:t>Contoh</a:t>
            </a:r>
            <a:r>
              <a:rPr lang="en-US" sz="2400" dirty="0"/>
              <a:t> 16).</a:t>
            </a:r>
          </a:p>
          <a:p>
            <a:endParaRPr lang="en-US" sz="2400" dirty="0"/>
          </a:p>
          <a:p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sistematis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relasi</a:t>
            </a:r>
            <a:r>
              <a:rPr lang="en-US" sz="2400" dirty="0"/>
              <a:t> </a:t>
            </a:r>
            <a:r>
              <a:rPr lang="en-US" sz="2400" dirty="0" err="1"/>
              <a:t>rekurens</a:t>
            </a:r>
            <a:r>
              <a:rPr lang="en-US" sz="2400" dirty="0"/>
              <a:t> yang </a:t>
            </a:r>
            <a:r>
              <a:rPr lang="en-US" sz="2400" dirty="0" err="1"/>
              <a:t>berbentuk</a:t>
            </a:r>
            <a:r>
              <a:rPr lang="en-US" sz="2400" dirty="0"/>
              <a:t> </a:t>
            </a:r>
            <a:r>
              <a:rPr lang="en-US" sz="2400" dirty="0" err="1"/>
              <a:t>homogen</a:t>
            </a:r>
            <a:r>
              <a:rPr lang="en-US" sz="2400" dirty="0"/>
              <a:t> </a:t>
            </a:r>
            <a:r>
              <a:rPr lang="en-US" sz="2400" dirty="0" err="1"/>
              <a:t>lanjar</a:t>
            </a:r>
            <a:r>
              <a:rPr lang="en-US" sz="2400" dirty="0"/>
              <a:t> (</a:t>
            </a:r>
            <a:r>
              <a:rPr lang="en-US" sz="2400" i="1" dirty="0"/>
              <a:t>linear homogeneous</a:t>
            </a:r>
            <a:r>
              <a:rPr lang="en-US" sz="2400" dirty="0"/>
              <a:t>).</a:t>
            </a:r>
          </a:p>
          <a:p>
            <a:endParaRPr lang="en-US" sz="2400" dirty="0"/>
          </a:p>
          <a:p>
            <a:r>
              <a:rPr lang="en-US" sz="2400" dirty="0" err="1"/>
              <a:t>Relasi</a:t>
            </a:r>
            <a:r>
              <a:rPr lang="en-US" sz="2400" dirty="0"/>
              <a:t> </a:t>
            </a:r>
            <a:r>
              <a:rPr lang="en-US" sz="2400" dirty="0" err="1"/>
              <a:t>rekurens</a:t>
            </a:r>
            <a:r>
              <a:rPr lang="en-US" sz="2400" dirty="0"/>
              <a:t> </a:t>
            </a:r>
            <a:r>
              <a:rPr lang="en-US" sz="2400" dirty="0" err="1"/>
              <a:t>dikatakan</a:t>
            </a:r>
            <a:r>
              <a:rPr lang="en-US" sz="2400" dirty="0"/>
              <a:t> </a:t>
            </a:r>
            <a:r>
              <a:rPr lang="en-US" sz="2400" dirty="0" err="1"/>
              <a:t>homogen</a:t>
            </a:r>
            <a:r>
              <a:rPr lang="en-US" sz="2400" dirty="0"/>
              <a:t> </a:t>
            </a:r>
            <a:r>
              <a:rPr lang="en-US" sz="2400" dirty="0" err="1"/>
              <a:t>lanjar</a:t>
            </a:r>
            <a:r>
              <a:rPr lang="en-US" sz="2400" dirty="0"/>
              <a:t>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berbentuk</a:t>
            </a:r>
            <a:endParaRPr lang="en-US" sz="2400" dirty="0"/>
          </a:p>
          <a:p>
            <a:pPr>
              <a:buNone/>
            </a:pPr>
            <a:r>
              <a:rPr lang="en-US" sz="2400" i="1" dirty="0"/>
              <a:t>		a</a:t>
            </a:r>
            <a:r>
              <a:rPr lang="en-US" sz="2400" i="1" baseline="-25000" dirty="0"/>
              <a:t>n</a:t>
            </a:r>
            <a:r>
              <a:rPr lang="en-US" sz="2400" dirty="0"/>
              <a:t> = c</a:t>
            </a:r>
            <a:r>
              <a:rPr lang="en-US" sz="2400" baseline="-25000" dirty="0"/>
              <a:t>1</a:t>
            </a:r>
            <a:r>
              <a:rPr lang="en-US" sz="2400" i="1" dirty="0"/>
              <a:t>a</a:t>
            </a:r>
            <a:r>
              <a:rPr lang="en-US" sz="2400" i="1" baseline="-25000" dirty="0"/>
              <a:t>n</a:t>
            </a:r>
            <a:r>
              <a:rPr lang="en-US" sz="2400" baseline="-25000" dirty="0"/>
              <a:t>–1 </a:t>
            </a:r>
            <a:r>
              <a:rPr lang="en-US" sz="2400" dirty="0"/>
              <a:t> + c</a:t>
            </a:r>
            <a:r>
              <a:rPr lang="en-US" sz="2400" baseline="-25000" dirty="0"/>
              <a:t>2</a:t>
            </a:r>
            <a:r>
              <a:rPr lang="en-US" sz="2400" i="1" dirty="0"/>
              <a:t>a</a:t>
            </a:r>
            <a:r>
              <a:rPr lang="en-US" sz="2400" i="1" baseline="-25000" dirty="0"/>
              <a:t>n</a:t>
            </a:r>
            <a:r>
              <a:rPr lang="en-US" sz="2400" baseline="-25000" dirty="0"/>
              <a:t>–2 </a:t>
            </a:r>
            <a:r>
              <a:rPr lang="en-US" sz="2400" dirty="0"/>
              <a:t>+ … + </a:t>
            </a:r>
            <a:r>
              <a:rPr lang="en-US" sz="2400" dirty="0" err="1"/>
              <a:t>c</a:t>
            </a:r>
            <a:r>
              <a:rPr lang="en-US" sz="2400" i="1" baseline="-25000" dirty="0" err="1"/>
              <a:t>k</a:t>
            </a:r>
            <a:r>
              <a:rPr lang="en-US" sz="2400" i="1" dirty="0" err="1"/>
              <a:t>a</a:t>
            </a:r>
            <a:r>
              <a:rPr lang="en-US" sz="2400" i="1" baseline="-25000" dirty="0" err="1"/>
              <a:t>n</a:t>
            </a:r>
            <a:r>
              <a:rPr lang="en-US" sz="2400" baseline="-25000" dirty="0"/>
              <a:t>–</a:t>
            </a:r>
            <a:r>
              <a:rPr lang="en-US" sz="2400" i="1" baseline="-25000" dirty="0"/>
              <a:t>k</a:t>
            </a:r>
            <a:endParaRPr lang="en-US" sz="2400" i="1" dirty="0"/>
          </a:p>
          <a:p>
            <a:pPr>
              <a:buNone/>
            </a:pPr>
            <a:r>
              <a:rPr lang="en-US" sz="2400" dirty="0"/>
              <a:t>	yang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c</a:t>
            </a:r>
            <a:r>
              <a:rPr lang="en-US" sz="2400" baseline="-25000" dirty="0"/>
              <a:t>1</a:t>
            </a:r>
            <a:r>
              <a:rPr lang="en-US" sz="2400" dirty="0"/>
              <a:t>, c</a:t>
            </a:r>
            <a:r>
              <a:rPr lang="en-US" sz="2400" baseline="-25000" dirty="0"/>
              <a:t>2</a:t>
            </a:r>
            <a:r>
              <a:rPr lang="en-US" sz="2400" dirty="0"/>
              <a:t>, …, c</a:t>
            </a:r>
            <a:r>
              <a:rPr lang="en-US" sz="2400" baseline="-25000" dirty="0"/>
              <a:t>k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bilangan</a:t>
            </a:r>
            <a:r>
              <a:rPr lang="en-US" sz="2400" dirty="0"/>
              <a:t> </a:t>
            </a:r>
            <a:r>
              <a:rPr lang="en-US" sz="2400" dirty="0" err="1"/>
              <a:t>riil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c</a:t>
            </a:r>
            <a:r>
              <a:rPr lang="en-US" sz="2400" baseline="-25000" dirty="0"/>
              <a:t>k</a:t>
            </a:r>
            <a:r>
              <a:rPr lang="en-US" sz="2400" dirty="0"/>
              <a:t> </a:t>
            </a:r>
            <a:r>
              <a:rPr lang="en-US" sz="2400" dirty="0">
                <a:sym typeface="Symbol"/>
              </a:rPr>
              <a:t> 0.</a:t>
            </a:r>
            <a:r>
              <a:rPr lang="en-US" sz="2400" dirty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DBC4B-E004-4899-B8FB-D14E2A20CC1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0" y="838201"/>
            <a:ext cx="10337800" cy="5287963"/>
          </a:xfrm>
        </p:spPr>
        <p:txBody>
          <a:bodyPr>
            <a:normAutofit/>
          </a:bodyPr>
          <a:lstStyle/>
          <a:p>
            <a:r>
              <a:rPr lang="en-US" sz="2400" b="1" dirty="0" err="1"/>
              <a:t>Contoh</a:t>
            </a:r>
            <a:r>
              <a:rPr lang="en-US" sz="2400" b="1" dirty="0"/>
              <a:t> 17</a:t>
            </a:r>
            <a:r>
              <a:rPr lang="en-US" sz="2400" dirty="0"/>
              <a:t>.   </a:t>
            </a:r>
            <a:r>
              <a:rPr lang="en-US" sz="2400" i="1" dirty="0" err="1"/>
              <a:t>P</a:t>
            </a:r>
            <a:r>
              <a:rPr lang="en-US" sz="2400" i="1" baseline="-25000" dirty="0" err="1"/>
              <a:t>n</a:t>
            </a:r>
            <a:r>
              <a:rPr lang="en-US" sz="2400" dirty="0"/>
              <a:t> = (1,11) </a:t>
            </a:r>
            <a:r>
              <a:rPr lang="en-US" sz="2400" i="1" dirty="0"/>
              <a:t>P</a:t>
            </a:r>
            <a:r>
              <a:rPr lang="en-US" sz="2400" i="1" baseline="-25000" dirty="0"/>
              <a:t>n</a:t>
            </a:r>
            <a:r>
              <a:rPr lang="en-US" sz="2400" baseline="-25000" dirty="0"/>
              <a:t>–1 </a:t>
            </a:r>
            <a:r>
              <a:rPr lang="en-US" sz="2400" dirty="0"/>
              <a:t>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dirty="0" err="1">
                <a:sym typeface="Wingdings" pitchFamily="2" charset="2"/>
              </a:rPr>
              <a:t>homogen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lanjar</a:t>
            </a:r>
            <a:endParaRPr lang="en-US" sz="2400" dirty="0">
              <a:sym typeface="Wingdings" pitchFamily="2" charset="2"/>
            </a:endParaRPr>
          </a:p>
          <a:p>
            <a:pPr>
              <a:buNone/>
            </a:pPr>
            <a:r>
              <a:rPr lang="en-US" sz="2400" dirty="0">
                <a:sym typeface="Wingdings" pitchFamily="2" charset="2"/>
              </a:rPr>
              <a:t>			</a:t>
            </a:r>
            <a:r>
              <a:rPr lang="en-US" sz="2400" i="1" dirty="0"/>
              <a:t>f</a:t>
            </a:r>
            <a:r>
              <a:rPr lang="en-US" sz="2400" i="1" baseline="-25000" dirty="0"/>
              <a:t>n</a:t>
            </a:r>
            <a:r>
              <a:rPr lang="en-US" sz="2400" dirty="0"/>
              <a:t> = </a:t>
            </a:r>
            <a:r>
              <a:rPr lang="en-US" sz="2400" i="1" dirty="0"/>
              <a:t>f</a:t>
            </a:r>
            <a:r>
              <a:rPr lang="en-US" sz="2400" i="1" baseline="-25000" dirty="0"/>
              <a:t>n</a:t>
            </a:r>
            <a:r>
              <a:rPr lang="en-US" sz="2400" baseline="-25000" dirty="0"/>
              <a:t>–1 </a:t>
            </a:r>
            <a:r>
              <a:rPr lang="en-US" sz="2400" dirty="0"/>
              <a:t> +  </a:t>
            </a:r>
            <a:r>
              <a:rPr lang="en-US" sz="2400" i="1" dirty="0"/>
              <a:t>f</a:t>
            </a:r>
            <a:r>
              <a:rPr lang="en-US" sz="2400" i="1" baseline="-25000" dirty="0"/>
              <a:t>n</a:t>
            </a:r>
            <a:r>
              <a:rPr lang="en-US" sz="2400" baseline="-25000" dirty="0"/>
              <a:t>–2</a:t>
            </a:r>
            <a:r>
              <a:rPr lang="en-US" sz="2400" dirty="0"/>
              <a:t> 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dirty="0" err="1">
                <a:sym typeface="Wingdings" pitchFamily="2" charset="2"/>
              </a:rPr>
              <a:t>homogen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lanjar</a:t>
            </a:r>
            <a:endParaRPr lang="en-US" sz="2400" dirty="0">
              <a:sym typeface="Wingdings" pitchFamily="2" charset="2"/>
            </a:endParaRPr>
          </a:p>
          <a:p>
            <a:pPr>
              <a:buNone/>
            </a:pPr>
            <a:r>
              <a:rPr lang="en-US" sz="2400" dirty="0">
                <a:sym typeface="Wingdings" pitchFamily="2" charset="2"/>
              </a:rPr>
              <a:t>			</a:t>
            </a:r>
            <a:r>
              <a:rPr lang="en-US" sz="2400" i="1" dirty="0"/>
              <a:t> a</a:t>
            </a:r>
            <a:r>
              <a:rPr lang="en-US" sz="2400" i="1" baseline="-25000" dirty="0"/>
              <a:t>n</a:t>
            </a:r>
            <a:r>
              <a:rPr lang="en-US" sz="2400" dirty="0"/>
              <a:t> = 2</a:t>
            </a:r>
            <a:r>
              <a:rPr lang="en-US" sz="2400" i="1" dirty="0"/>
              <a:t>a</a:t>
            </a:r>
            <a:r>
              <a:rPr lang="en-US" sz="2400" i="1" baseline="-25000" dirty="0"/>
              <a:t>n</a:t>
            </a:r>
            <a:r>
              <a:rPr lang="en-US" sz="2400" baseline="-25000" dirty="0"/>
              <a:t>–1 </a:t>
            </a:r>
            <a:r>
              <a:rPr lang="en-US" sz="2400" dirty="0"/>
              <a:t> – </a:t>
            </a:r>
            <a:r>
              <a:rPr lang="en-US" sz="2400" i="1" dirty="0"/>
              <a:t>a</a:t>
            </a:r>
            <a:r>
              <a:rPr lang="en-US" sz="2400" baseline="30000" dirty="0"/>
              <a:t>2</a:t>
            </a:r>
            <a:r>
              <a:rPr lang="en-US" sz="2400" i="1" baseline="-25000" dirty="0"/>
              <a:t>n</a:t>
            </a:r>
            <a:r>
              <a:rPr lang="en-US" sz="2400" baseline="-25000" dirty="0"/>
              <a:t>–2</a:t>
            </a:r>
            <a:r>
              <a:rPr lang="en-US" sz="2400" dirty="0"/>
              <a:t>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dirty="0" err="1">
                <a:sym typeface="Wingdings" pitchFamily="2" charset="2"/>
              </a:rPr>
              <a:t>tidak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homogen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lanjar</a:t>
            </a:r>
            <a:endParaRPr lang="en-US" sz="2400" dirty="0">
              <a:sym typeface="Wingdings" pitchFamily="2" charset="2"/>
            </a:endParaRPr>
          </a:p>
          <a:p>
            <a:pPr>
              <a:buNone/>
            </a:pPr>
            <a:r>
              <a:rPr lang="en-US" sz="2400" dirty="0">
                <a:sym typeface="Wingdings" pitchFamily="2" charset="2"/>
              </a:rPr>
              <a:t>			</a:t>
            </a:r>
            <a:r>
              <a:rPr lang="en-US" sz="2400" dirty="0"/>
              <a:t> </a:t>
            </a:r>
            <a:r>
              <a:rPr lang="en-US" sz="2400" i="1" dirty="0" err="1"/>
              <a:t>H</a:t>
            </a:r>
            <a:r>
              <a:rPr lang="en-US" sz="2400" i="1" baseline="-25000" dirty="0" err="1"/>
              <a:t>n</a:t>
            </a:r>
            <a:r>
              <a:rPr lang="en-US" sz="2400" dirty="0"/>
              <a:t> = 2</a:t>
            </a:r>
            <a:r>
              <a:rPr lang="en-US" sz="2400" i="1" dirty="0"/>
              <a:t>H</a:t>
            </a:r>
            <a:r>
              <a:rPr lang="en-US" sz="2400" i="1" baseline="-25000" dirty="0"/>
              <a:t>n</a:t>
            </a:r>
            <a:r>
              <a:rPr lang="en-US" sz="2400" baseline="-25000" dirty="0"/>
              <a:t>–1 </a:t>
            </a:r>
            <a:r>
              <a:rPr lang="en-US" sz="2400" dirty="0"/>
              <a:t> – 1 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dirty="0" err="1">
                <a:sym typeface="Wingdings" pitchFamily="2" charset="2"/>
              </a:rPr>
              <a:t>tidak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homogen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lanjar</a:t>
            </a:r>
            <a:endParaRPr lang="en-US" sz="2400" dirty="0">
              <a:sym typeface="Wingdings" pitchFamily="2" charset="2"/>
            </a:endParaRPr>
          </a:p>
          <a:p>
            <a:pPr>
              <a:buNone/>
            </a:pPr>
            <a:r>
              <a:rPr lang="en-US" sz="2400" dirty="0">
                <a:sym typeface="Wingdings" pitchFamily="2" charset="2"/>
              </a:rPr>
              <a:t>			</a:t>
            </a:r>
            <a:r>
              <a:rPr lang="en-US" sz="2400" i="1" dirty="0"/>
              <a:t> a</a:t>
            </a:r>
            <a:r>
              <a:rPr lang="en-US" sz="2400" i="1" baseline="-25000" dirty="0"/>
              <a:t>n</a:t>
            </a:r>
            <a:r>
              <a:rPr lang="en-US" sz="2400" dirty="0"/>
              <a:t> = </a:t>
            </a:r>
            <a:r>
              <a:rPr lang="en-US" sz="2400" i="1" dirty="0"/>
              <a:t>na</a:t>
            </a:r>
            <a:r>
              <a:rPr lang="en-US" sz="2400" i="1" baseline="-25000" dirty="0"/>
              <a:t>n</a:t>
            </a:r>
            <a:r>
              <a:rPr lang="en-US" sz="2400" baseline="-25000" dirty="0"/>
              <a:t>–1 </a:t>
            </a:r>
            <a:r>
              <a:rPr lang="en-US" sz="2400" dirty="0"/>
              <a:t> 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dirty="0" err="1">
                <a:sym typeface="Wingdings" pitchFamily="2" charset="2"/>
              </a:rPr>
              <a:t>tidak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homogen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lanjar</a:t>
            </a:r>
            <a:endParaRPr lang="en-US" sz="2400" dirty="0">
              <a:sym typeface="Wingdings" pitchFamily="2" charset="2"/>
            </a:endParaRP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 err="1"/>
              <a:t>Penjelasan</a:t>
            </a:r>
            <a:r>
              <a:rPr lang="en-US" sz="2400" dirty="0"/>
              <a:t>:</a:t>
            </a:r>
          </a:p>
          <a:p>
            <a:pPr>
              <a:buNone/>
            </a:pPr>
            <a:r>
              <a:rPr lang="en-US" sz="2400" dirty="0">
                <a:solidFill>
                  <a:srgbClr val="FF0000"/>
                </a:solidFill>
              </a:rPr>
              <a:t> 	</a:t>
            </a:r>
            <a:r>
              <a:rPr lang="en-US" sz="2400" i="1" dirty="0" err="1">
                <a:solidFill>
                  <a:srgbClr val="FF0000"/>
                </a:solidFill>
              </a:rPr>
              <a:t>H</a:t>
            </a:r>
            <a:r>
              <a:rPr lang="en-US" sz="2400" i="1" baseline="-25000" dirty="0" err="1">
                <a:solidFill>
                  <a:srgbClr val="FF0000"/>
                </a:solidFill>
              </a:rPr>
              <a:t>n</a:t>
            </a:r>
            <a:r>
              <a:rPr lang="en-US" sz="2400" dirty="0">
                <a:solidFill>
                  <a:srgbClr val="FF0000"/>
                </a:solidFill>
              </a:rPr>
              <a:t> = 2</a:t>
            </a:r>
            <a:r>
              <a:rPr lang="en-US" sz="2400" i="1" dirty="0">
                <a:solidFill>
                  <a:srgbClr val="FF0000"/>
                </a:solidFill>
              </a:rPr>
              <a:t>H</a:t>
            </a:r>
            <a:r>
              <a:rPr lang="en-US" sz="2400" i="1" baseline="-25000" dirty="0">
                <a:solidFill>
                  <a:srgbClr val="FF0000"/>
                </a:solidFill>
              </a:rPr>
              <a:t>n</a:t>
            </a:r>
            <a:r>
              <a:rPr lang="en-US" sz="2400" baseline="-25000" dirty="0">
                <a:solidFill>
                  <a:srgbClr val="FF0000"/>
                </a:solidFill>
              </a:rPr>
              <a:t>–1 </a:t>
            </a:r>
            <a:r>
              <a:rPr lang="en-US" sz="2400" dirty="0">
                <a:solidFill>
                  <a:srgbClr val="FF0000"/>
                </a:solidFill>
              </a:rPr>
              <a:t> – 1  </a:t>
            </a:r>
            <a:r>
              <a:rPr lang="en-US" sz="2400" dirty="0" err="1">
                <a:solidFill>
                  <a:srgbClr val="FF0000"/>
                </a:solidFill>
                <a:sym typeface="Wingdings" pitchFamily="2" charset="2"/>
              </a:rPr>
              <a:t>tidak</a:t>
            </a:r>
            <a:r>
              <a:rPr lang="en-US" sz="2400" dirty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2400" dirty="0" err="1">
                <a:solidFill>
                  <a:srgbClr val="FF0000"/>
                </a:solidFill>
                <a:sym typeface="Wingdings" pitchFamily="2" charset="2"/>
              </a:rPr>
              <a:t>homogen</a:t>
            </a:r>
            <a:r>
              <a:rPr lang="en-US" sz="2400" dirty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2400" dirty="0" err="1">
                <a:solidFill>
                  <a:srgbClr val="FF0000"/>
                </a:solidFill>
                <a:sym typeface="Wingdings" pitchFamily="2" charset="2"/>
              </a:rPr>
              <a:t>lanjar</a:t>
            </a:r>
            <a:r>
              <a:rPr lang="en-US" sz="2400" dirty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2400" dirty="0" err="1">
                <a:solidFill>
                  <a:srgbClr val="FF0000"/>
                </a:solidFill>
                <a:sym typeface="Wingdings" pitchFamily="2" charset="2"/>
              </a:rPr>
              <a:t>karena</a:t>
            </a:r>
            <a:r>
              <a:rPr lang="en-US" sz="2400" dirty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2400" i="1" dirty="0">
                <a:solidFill>
                  <a:srgbClr val="FF0000"/>
                </a:solidFill>
                <a:sym typeface="Wingdings" pitchFamily="2" charset="2"/>
              </a:rPr>
              <a:t>term</a:t>
            </a:r>
            <a:r>
              <a:rPr lang="en-US" sz="2400" dirty="0">
                <a:solidFill>
                  <a:srgbClr val="FF0000"/>
                </a:solidFill>
                <a:sym typeface="Wingdings" pitchFamily="2" charset="2"/>
              </a:rPr>
              <a:t>  -1 </a:t>
            </a:r>
            <a:r>
              <a:rPr lang="en-US" sz="2400" dirty="0" err="1">
                <a:solidFill>
                  <a:srgbClr val="FF0000"/>
                </a:solidFill>
                <a:sym typeface="Wingdings" pitchFamily="2" charset="2"/>
              </a:rPr>
              <a:t>tidak</a:t>
            </a:r>
            <a:r>
              <a:rPr lang="en-US" sz="2400" dirty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2400" dirty="0" err="1">
                <a:solidFill>
                  <a:srgbClr val="FF0000"/>
                </a:solidFill>
                <a:sym typeface="Wingdings" pitchFamily="2" charset="2"/>
              </a:rPr>
              <a:t>dikali</a:t>
            </a:r>
            <a:r>
              <a:rPr lang="en-US" sz="2400" dirty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2400" dirty="0" err="1">
                <a:solidFill>
                  <a:srgbClr val="FF0000"/>
                </a:solidFill>
                <a:sym typeface="Wingdings" pitchFamily="2" charset="2"/>
              </a:rPr>
              <a:t>dengan</a:t>
            </a:r>
            <a:r>
              <a:rPr lang="en-US" sz="2400" dirty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2400" dirty="0" err="1">
                <a:solidFill>
                  <a:srgbClr val="FF0000"/>
                </a:solidFill>
                <a:sym typeface="Wingdings" pitchFamily="2" charset="2"/>
              </a:rPr>
              <a:t>nilai</a:t>
            </a:r>
            <a:r>
              <a:rPr lang="en-US" sz="2400" dirty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sym typeface="Wingdings" pitchFamily="2" charset="2"/>
              </a:rPr>
              <a:t>H</a:t>
            </a:r>
            <a:r>
              <a:rPr lang="en-US" sz="2400" i="1" baseline="-25000" dirty="0" err="1">
                <a:solidFill>
                  <a:srgbClr val="FF0000"/>
                </a:solidFill>
                <a:sym typeface="Wingdings" pitchFamily="2" charset="2"/>
              </a:rPr>
              <a:t>j</a:t>
            </a:r>
            <a:r>
              <a:rPr lang="en-US" sz="2400" i="1" baseline="-25000" dirty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2400" i="1" dirty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2400" dirty="0" err="1">
                <a:solidFill>
                  <a:srgbClr val="FF0000"/>
                </a:solidFill>
                <a:sym typeface="Wingdings" pitchFamily="2" charset="2"/>
              </a:rPr>
              <a:t>untuk</a:t>
            </a:r>
            <a:r>
              <a:rPr lang="en-US" sz="2400" dirty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2400" dirty="0" err="1">
                <a:solidFill>
                  <a:srgbClr val="FF0000"/>
                </a:solidFill>
                <a:sym typeface="Wingdings" pitchFamily="2" charset="2"/>
              </a:rPr>
              <a:t>sembarang</a:t>
            </a:r>
            <a:r>
              <a:rPr lang="en-US" sz="2400" dirty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2400" i="1" dirty="0">
                <a:solidFill>
                  <a:srgbClr val="FF0000"/>
                </a:solidFill>
                <a:sym typeface="Wingdings" pitchFamily="2" charset="2"/>
              </a:rPr>
              <a:t>j</a:t>
            </a:r>
          </a:p>
          <a:p>
            <a:pPr>
              <a:buNone/>
            </a:pPr>
            <a:r>
              <a:rPr lang="en-US" sz="2400" i="1" dirty="0">
                <a:solidFill>
                  <a:srgbClr val="FF0000"/>
                </a:solidFill>
                <a:sym typeface="Wingdings" pitchFamily="2" charset="2"/>
              </a:rPr>
              <a:t>	</a:t>
            </a:r>
            <a:r>
              <a:rPr lang="en-US" sz="2400" i="1" dirty="0"/>
              <a:t> </a:t>
            </a:r>
            <a:r>
              <a:rPr lang="en-US" sz="2400" i="1" dirty="0">
                <a:solidFill>
                  <a:srgbClr val="FF0000"/>
                </a:solidFill>
              </a:rPr>
              <a:t>a</a:t>
            </a:r>
            <a:r>
              <a:rPr lang="en-US" sz="2400" i="1" baseline="-25000" dirty="0">
                <a:solidFill>
                  <a:srgbClr val="FF0000"/>
                </a:solidFill>
              </a:rPr>
              <a:t>n</a:t>
            </a:r>
            <a:r>
              <a:rPr lang="en-US" sz="2400" dirty="0">
                <a:solidFill>
                  <a:srgbClr val="FF0000"/>
                </a:solidFill>
              </a:rPr>
              <a:t> = </a:t>
            </a:r>
            <a:r>
              <a:rPr lang="en-US" sz="2400" i="1" dirty="0">
                <a:solidFill>
                  <a:srgbClr val="FF0000"/>
                </a:solidFill>
              </a:rPr>
              <a:t>na</a:t>
            </a:r>
            <a:r>
              <a:rPr lang="en-US" sz="2400" i="1" baseline="-25000" dirty="0">
                <a:solidFill>
                  <a:srgbClr val="FF0000"/>
                </a:solidFill>
              </a:rPr>
              <a:t>n</a:t>
            </a:r>
            <a:r>
              <a:rPr lang="en-US" sz="2400" baseline="-25000" dirty="0">
                <a:solidFill>
                  <a:srgbClr val="FF0000"/>
                </a:solidFill>
              </a:rPr>
              <a:t>–1 </a:t>
            </a:r>
            <a:r>
              <a:rPr lang="en-US" sz="2400" dirty="0">
                <a:solidFill>
                  <a:srgbClr val="FF0000"/>
                </a:solidFill>
              </a:rPr>
              <a:t>  </a:t>
            </a:r>
            <a:r>
              <a:rPr lang="en-US" sz="2400" dirty="0" err="1">
                <a:solidFill>
                  <a:srgbClr val="FF0000"/>
                </a:solidFill>
                <a:sym typeface="Wingdings" pitchFamily="2" charset="2"/>
              </a:rPr>
              <a:t>tidak</a:t>
            </a:r>
            <a:r>
              <a:rPr lang="en-US" sz="2400" dirty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2400" dirty="0" err="1">
                <a:solidFill>
                  <a:srgbClr val="FF0000"/>
                </a:solidFill>
                <a:sym typeface="Wingdings" pitchFamily="2" charset="2"/>
              </a:rPr>
              <a:t>homogen</a:t>
            </a:r>
            <a:r>
              <a:rPr lang="en-US" sz="2400" dirty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2400" dirty="0" err="1">
                <a:solidFill>
                  <a:srgbClr val="FF0000"/>
                </a:solidFill>
                <a:sym typeface="Wingdings" pitchFamily="2" charset="2"/>
              </a:rPr>
              <a:t>lanjar</a:t>
            </a:r>
            <a:r>
              <a:rPr lang="en-US" sz="2400" dirty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2400" dirty="0" err="1">
                <a:solidFill>
                  <a:srgbClr val="FF0000"/>
                </a:solidFill>
                <a:sym typeface="Wingdings" pitchFamily="2" charset="2"/>
              </a:rPr>
              <a:t>karena</a:t>
            </a:r>
            <a:r>
              <a:rPr lang="en-US" sz="2400" dirty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2400" dirty="0" err="1">
                <a:solidFill>
                  <a:srgbClr val="FF0000"/>
                </a:solidFill>
                <a:sym typeface="Wingdings" pitchFamily="2" charset="2"/>
              </a:rPr>
              <a:t>koefisiennya</a:t>
            </a:r>
            <a:r>
              <a:rPr lang="en-US" sz="2400" dirty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2400" dirty="0" err="1">
                <a:solidFill>
                  <a:srgbClr val="FF0000"/>
                </a:solidFill>
                <a:sym typeface="Wingdings" pitchFamily="2" charset="2"/>
              </a:rPr>
              <a:t>bukan</a:t>
            </a:r>
            <a:r>
              <a:rPr lang="en-US" sz="2400" dirty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2400" dirty="0" err="1">
                <a:solidFill>
                  <a:srgbClr val="FF0000"/>
                </a:solidFill>
                <a:sym typeface="Wingdings" pitchFamily="2" charset="2"/>
              </a:rPr>
              <a:t>konstanta</a:t>
            </a:r>
            <a:r>
              <a:rPr lang="en-US" sz="2400" dirty="0">
                <a:solidFill>
                  <a:srgbClr val="FF0000"/>
                </a:solidFill>
                <a:sym typeface="Wingdings" pitchFamily="2" charset="2"/>
              </a:rPr>
              <a:t>.</a:t>
            </a:r>
            <a:endParaRPr lang="en-US" sz="2400" i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DBC4B-E004-4899-B8FB-D14E2A20CC1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5861" y="762001"/>
            <a:ext cx="10677939" cy="5959474"/>
          </a:xfrm>
        </p:spPr>
        <p:txBody>
          <a:bodyPr>
            <a:normAutofit/>
          </a:bodyPr>
          <a:lstStyle/>
          <a:p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rekurens</a:t>
            </a:r>
            <a:r>
              <a:rPr lang="en-US" dirty="0"/>
              <a:t> yang </a:t>
            </a:r>
            <a:r>
              <a:rPr lang="en-US" dirty="0" err="1"/>
              <a:t>berbentuk</a:t>
            </a:r>
            <a:r>
              <a:rPr lang="en-US" dirty="0"/>
              <a:t> </a:t>
            </a:r>
            <a:r>
              <a:rPr lang="en-US" dirty="0" err="1"/>
              <a:t>homogen</a:t>
            </a:r>
            <a:r>
              <a:rPr lang="en-US" dirty="0"/>
              <a:t> </a:t>
            </a:r>
            <a:r>
              <a:rPr lang="en-US" dirty="0" err="1"/>
              <a:t>lanjar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bentuk</a:t>
            </a:r>
            <a:endParaRPr lang="en-US" dirty="0"/>
          </a:p>
          <a:p>
            <a:pPr>
              <a:buNone/>
            </a:pPr>
            <a:r>
              <a:rPr lang="en-US" dirty="0"/>
              <a:t>			</a:t>
            </a:r>
            <a:r>
              <a:rPr lang="en-US" i="1" dirty="0"/>
              <a:t>a</a:t>
            </a:r>
            <a:r>
              <a:rPr lang="en-US" i="1" baseline="-25000" dirty="0"/>
              <a:t>n</a:t>
            </a:r>
            <a:r>
              <a:rPr lang="en-US" dirty="0"/>
              <a:t> </a:t>
            </a:r>
            <a:r>
              <a:rPr lang="en-US" i="1" dirty="0"/>
              <a:t>= </a:t>
            </a:r>
            <a:r>
              <a:rPr lang="en-US" i="1" dirty="0" err="1"/>
              <a:t>r</a:t>
            </a:r>
            <a:r>
              <a:rPr lang="en-US" i="1" baseline="30000" dirty="0" err="1"/>
              <a:t>n</a:t>
            </a:r>
            <a:endParaRPr lang="en-US" i="1" baseline="30000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yang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konstanta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  <a:p>
            <a:r>
              <a:rPr lang="en-US" dirty="0" err="1"/>
              <a:t>Sulihkan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i="1" baseline="-25000" dirty="0"/>
              <a:t>n</a:t>
            </a:r>
            <a:r>
              <a:rPr lang="en-US" dirty="0"/>
              <a:t> </a:t>
            </a:r>
            <a:r>
              <a:rPr lang="en-US" i="1" dirty="0"/>
              <a:t>= </a:t>
            </a:r>
            <a:r>
              <a:rPr lang="en-US" i="1" dirty="0" err="1"/>
              <a:t>r</a:t>
            </a:r>
            <a:r>
              <a:rPr lang="en-US" i="1" baseline="30000" dirty="0" err="1"/>
              <a:t>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rekuren</a:t>
            </a:r>
            <a:r>
              <a:rPr lang="en-US" dirty="0"/>
              <a:t> </a:t>
            </a:r>
            <a:r>
              <a:rPr lang="en-US" dirty="0" err="1"/>
              <a:t>homogen</a:t>
            </a:r>
            <a:r>
              <a:rPr lang="en-US" dirty="0"/>
              <a:t> </a:t>
            </a:r>
            <a:r>
              <a:rPr lang="en-US" dirty="0" err="1"/>
              <a:t>lanjar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en-US" i="1" dirty="0"/>
              <a:t>		a</a:t>
            </a:r>
            <a:r>
              <a:rPr lang="en-US" i="1" baseline="-25000" dirty="0"/>
              <a:t>n</a:t>
            </a:r>
            <a:r>
              <a:rPr lang="en-US" dirty="0"/>
              <a:t> = c</a:t>
            </a:r>
            <a:r>
              <a:rPr lang="en-US" baseline="-25000" dirty="0"/>
              <a:t>1</a:t>
            </a:r>
            <a:r>
              <a:rPr lang="en-US" i="1" dirty="0"/>
              <a:t>a</a:t>
            </a:r>
            <a:r>
              <a:rPr lang="en-US" i="1" baseline="-25000" dirty="0"/>
              <a:t>n</a:t>
            </a:r>
            <a:r>
              <a:rPr lang="en-US" baseline="-25000" dirty="0"/>
              <a:t>–1 </a:t>
            </a:r>
            <a:r>
              <a:rPr lang="en-US" dirty="0"/>
              <a:t> + c</a:t>
            </a:r>
            <a:r>
              <a:rPr lang="en-US" baseline="-25000" dirty="0"/>
              <a:t>2</a:t>
            </a:r>
            <a:r>
              <a:rPr lang="en-US" i="1" dirty="0"/>
              <a:t>a</a:t>
            </a:r>
            <a:r>
              <a:rPr lang="en-US" i="1" baseline="-25000" dirty="0"/>
              <a:t>n</a:t>
            </a:r>
            <a:r>
              <a:rPr lang="en-US" baseline="-25000" dirty="0"/>
              <a:t>–2 </a:t>
            </a:r>
            <a:r>
              <a:rPr lang="en-US" dirty="0"/>
              <a:t>+ … + </a:t>
            </a:r>
            <a:r>
              <a:rPr lang="en-US" dirty="0" err="1"/>
              <a:t>c</a:t>
            </a:r>
            <a:r>
              <a:rPr lang="en-US" i="1" baseline="-25000" dirty="0" err="1"/>
              <a:t>k</a:t>
            </a:r>
            <a:r>
              <a:rPr lang="en-US" i="1" dirty="0" err="1"/>
              <a:t>a</a:t>
            </a:r>
            <a:r>
              <a:rPr lang="en-US" i="1" baseline="-25000" dirty="0" err="1"/>
              <a:t>n</a:t>
            </a:r>
            <a:r>
              <a:rPr lang="en-US" baseline="-25000" dirty="0"/>
              <a:t>–</a:t>
            </a:r>
            <a:r>
              <a:rPr lang="en-US" i="1" baseline="-25000" dirty="0"/>
              <a:t>k</a:t>
            </a: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menjadi</a:t>
            </a:r>
            <a:endParaRPr lang="en-US" dirty="0"/>
          </a:p>
          <a:p>
            <a:pPr>
              <a:buNone/>
            </a:pPr>
            <a:r>
              <a:rPr lang="en-US" dirty="0"/>
              <a:t>		</a:t>
            </a:r>
            <a:r>
              <a:rPr lang="en-US" i="1" dirty="0"/>
              <a:t> </a:t>
            </a:r>
            <a:r>
              <a:rPr lang="en-US" i="1" dirty="0" err="1"/>
              <a:t>r</a:t>
            </a:r>
            <a:r>
              <a:rPr lang="en-US" i="1" baseline="30000" dirty="0" err="1"/>
              <a:t>n</a:t>
            </a:r>
            <a:r>
              <a:rPr lang="en-US" baseline="30000" dirty="0"/>
              <a:t> </a:t>
            </a:r>
            <a:r>
              <a:rPr lang="en-US" dirty="0"/>
              <a:t>= c</a:t>
            </a:r>
            <a:r>
              <a:rPr lang="en-US" baseline="-25000" dirty="0"/>
              <a:t>1</a:t>
            </a:r>
            <a:r>
              <a:rPr lang="en-US" i="1" dirty="0"/>
              <a:t>r</a:t>
            </a:r>
            <a:r>
              <a:rPr lang="en-US" i="1" baseline="30000" dirty="0"/>
              <a:t>n</a:t>
            </a:r>
            <a:r>
              <a:rPr lang="en-US" baseline="30000" dirty="0"/>
              <a:t>–1 </a:t>
            </a:r>
            <a:r>
              <a:rPr lang="en-US" dirty="0"/>
              <a:t> + c</a:t>
            </a:r>
            <a:r>
              <a:rPr lang="en-US" baseline="-25000" dirty="0"/>
              <a:t>2</a:t>
            </a:r>
            <a:r>
              <a:rPr lang="en-US" i="1" dirty="0"/>
              <a:t>r</a:t>
            </a:r>
            <a:r>
              <a:rPr lang="en-US" i="1" baseline="30000" dirty="0"/>
              <a:t>n</a:t>
            </a:r>
            <a:r>
              <a:rPr lang="en-US" baseline="30000" dirty="0"/>
              <a:t>–2 </a:t>
            </a:r>
            <a:r>
              <a:rPr lang="en-US" dirty="0"/>
              <a:t>+ … + </a:t>
            </a:r>
            <a:r>
              <a:rPr lang="en-US" dirty="0" err="1"/>
              <a:t>c</a:t>
            </a:r>
            <a:r>
              <a:rPr lang="en-US" i="1" baseline="-25000" dirty="0" err="1"/>
              <a:t>k</a:t>
            </a:r>
            <a:r>
              <a:rPr lang="en-US" i="1" dirty="0" err="1"/>
              <a:t>r</a:t>
            </a:r>
            <a:r>
              <a:rPr lang="en-US" i="1" baseline="30000" dirty="0" err="1"/>
              <a:t>n</a:t>
            </a:r>
            <a:r>
              <a:rPr lang="en-US" baseline="30000" dirty="0"/>
              <a:t>–</a:t>
            </a:r>
            <a:r>
              <a:rPr lang="en-US" i="1" baseline="30000" dirty="0"/>
              <a:t>k</a:t>
            </a:r>
            <a:endParaRPr lang="en-US" baseline="30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DBC4B-E004-4899-B8FB-D14E2A20CC1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3426" y="838201"/>
            <a:ext cx="10197548" cy="5287963"/>
          </a:xfrm>
        </p:spPr>
        <p:txBody>
          <a:bodyPr>
            <a:normAutofit/>
          </a:bodyPr>
          <a:lstStyle/>
          <a:p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ruas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i="1" dirty="0" err="1"/>
              <a:t>r</a:t>
            </a:r>
            <a:r>
              <a:rPr lang="en-US" i="1" baseline="30000" dirty="0" err="1"/>
              <a:t>n</a:t>
            </a:r>
            <a:r>
              <a:rPr lang="en-US" i="1" baseline="30000" dirty="0"/>
              <a:t>–k </a:t>
            </a:r>
            <a:r>
              <a:rPr lang="en-US" i="1" dirty="0"/>
              <a:t> </a:t>
            </a:r>
            <a:r>
              <a:rPr lang="en-US" dirty="0"/>
              <a:t>, </a:t>
            </a:r>
            <a:r>
              <a:rPr lang="en-US" dirty="0" err="1"/>
              <a:t>menghasilkan</a:t>
            </a:r>
            <a:endParaRPr lang="en-US" dirty="0"/>
          </a:p>
          <a:p>
            <a:endParaRPr lang="en-US" dirty="0"/>
          </a:p>
          <a:p>
            <a:pPr>
              <a:buNone/>
            </a:pPr>
            <a:r>
              <a:rPr lang="en-US" i="1" dirty="0"/>
              <a:t>		</a:t>
            </a:r>
            <a:r>
              <a:rPr lang="en-US" i="1" dirty="0" err="1"/>
              <a:t>r</a:t>
            </a:r>
            <a:r>
              <a:rPr lang="en-US" i="1" baseline="30000" dirty="0" err="1"/>
              <a:t>k</a:t>
            </a:r>
            <a:r>
              <a:rPr lang="en-US" baseline="30000" dirty="0"/>
              <a:t> </a:t>
            </a:r>
            <a:r>
              <a:rPr lang="en-US" dirty="0"/>
              <a:t>– c</a:t>
            </a:r>
            <a:r>
              <a:rPr lang="en-US" baseline="-25000" dirty="0"/>
              <a:t>1</a:t>
            </a:r>
            <a:r>
              <a:rPr lang="en-US" i="1" dirty="0"/>
              <a:t>r</a:t>
            </a:r>
            <a:r>
              <a:rPr lang="en-US" i="1" baseline="30000" dirty="0"/>
              <a:t>k</a:t>
            </a:r>
            <a:r>
              <a:rPr lang="en-US" baseline="30000" dirty="0"/>
              <a:t>–1 </a:t>
            </a:r>
            <a:r>
              <a:rPr lang="en-US" dirty="0"/>
              <a:t>– c</a:t>
            </a:r>
            <a:r>
              <a:rPr lang="en-US" baseline="-25000" dirty="0"/>
              <a:t>2</a:t>
            </a:r>
            <a:r>
              <a:rPr lang="en-US" i="1" dirty="0"/>
              <a:t>r</a:t>
            </a:r>
            <a:r>
              <a:rPr lang="en-US" i="1" baseline="30000" dirty="0"/>
              <a:t>k</a:t>
            </a:r>
            <a:r>
              <a:rPr lang="en-US" baseline="30000" dirty="0"/>
              <a:t>–2 </a:t>
            </a:r>
            <a:r>
              <a:rPr lang="en-US" dirty="0"/>
              <a:t>– … – c</a:t>
            </a:r>
            <a:r>
              <a:rPr lang="en-US" i="1" baseline="-25000" dirty="0"/>
              <a:t>k – 1 </a:t>
            </a:r>
            <a:r>
              <a:rPr lang="en-US" i="1" dirty="0"/>
              <a:t>r  </a:t>
            </a:r>
            <a:r>
              <a:rPr lang="en-US" dirty="0"/>
              <a:t>– c</a:t>
            </a:r>
            <a:r>
              <a:rPr lang="en-US" i="1" baseline="-25000" dirty="0"/>
              <a:t>k </a:t>
            </a:r>
            <a:r>
              <a:rPr lang="en-US" i="1" dirty="0"/>
              <a:t>= </a:t>
            </a:r>
            <a:r>
              <a:rPr lang="en-US" dirty="0"/>
              <a:t>0</a:t>
            </a:r>
          </a:p>
          <a:p>
            <a:pPr>
              <a:buNone/>
            </a:pPr>
            <a:endParaRPr lang="en-US" dirty="0"/>
          </a:p>
          <a:p>
            <a:r>
              <a:rPr lang="en-US" dirty="0" err="1"/>
              <a:t>Persamaan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dinamakan</a:t>
            </a:r>
            <a:r>
              <a:rPr lang="en-US" dirty="0"/>
              <a:t> </a:t>
            </a:r>
            <a:r>
              <a:rPr lang="en-US" b="1" dirty="0" err="1"/>
              <a:t>persamaan</a:t>
            </a:r>
            <a:r>
              <a:rPr lang="en-US" b="1" dirty="0"/>
              <a:t> </a:t>
            </a:r>
            <a:r>
              <a:rPr lang="en-US" b="1" dirty="0" err="1"/>
              <a:t>karakteristik</a:t>
            </a:r>
            <a:r>
              <a:rPr lang="en-US" b="1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rekurens</a:t>
            </a:r>
            <a:r>
              <a:rPr lang="en-US" dirty="0"/>
              <a:t>.  </a:t>
            </a:r>
          </a:p>
          <a:p>
            <a:endParaRPr lang="en-US" dirty="0"/>
          </a:p>
          <a:p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persamaan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b="1" dirty="0" err="1"/>
              <a:t>akar-akar</a:t>
            </a:r>
            <a:r>
              <a:rPr lang="en-US" b="1" dirty="0"/>
              <a:t> </a:t>
            </a:r>
            <a:r>
              <a:rPr lang="en-US" b="1" dirty="0" err="1"/>
              <a:t>karakteristik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rekurens</a:t>
            </a:r>
            <a:r>
              <a:rPr lang="en-US" dirty="0"/>
              <a:t> yang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cari</a:t>
            </a:r>
            <a:r>
              <a:rPr lang="en-US" dirty="0"/>
              <a:t> (</a:t>
            </a:r>
            <a:r>
              <a:rPr lang="en-US" i="1" dirty="0"/>
              <a:t>a</a:t>
            </a:r>
            <a:r>
              <a:rPr lang="en-US" i="1" baseline="-25000" dirty="0"/>
              <a:t>n</a:t>
            </a:r>
            <a:r>
              <a:rPr lang="en-US" dirty="0"/>
              <a:t> </a:t>
            </a:r>
            <a:r>
              <a:rPr lang="en-US" i="1" dirty="0"/>
              <a:t>= </a:t>
            </a:r>
            <a:r>
              <a:rPr lang="en-US" i="1" dirty="0" err="1"/>
              <a:t>r</a:t>
            </a:r>
            <a:r>
              <a:rPr lang="en-US" i="1" baseline="30000" dirty="0" err="1"/>
              <a:t>n</a:t>
            </a:r>
            <a:r>
              <a:rPr lang="en-US" dirty="0"/>
              <a:t>).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DBC4B-E004-4899-B8FB-D14E2A20CC1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+mn-lt"/>
              </a:rPr>
              <a:t>Relasi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Rekurens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4095" y="1600201"/>
            <a:ext cx="10923105" cy="4525963"/>
          </a:xfrm>
        </p:spPr>
        <p:txBody>
          <a:bodyPr>
            <a:noAutofit/>
          </a:bodyPr>
          <a:lstStyle/>
          <a:p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dijelaskan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, </a:t>
            </a:r>
            <a:r>
              <a:rPr lang="en-US" dirty="0" err="1"/>
              <a:t>deretan</a:t>
            </a:r>
            <a:r>
              <a:rPr lang="en-US" dirty="0"/>
              <a:t> (</a:t>
            </a:r>
            <a:r>
              <a:rPr lang="en-US" i="1" dirty="0"/>
              <a:t>sequence</a:t>
            </a:r>
            <a:r>
              <a:rPr lang="en-US" dirty="0"/>
              <a:t>) </a:t>
            </a:r>
            <a:r>
              <a:rPr lang="en-US" i="1" dirty="0"/>
              <a:t>a</a:t>
            </a:r>
            <a:r>
              <a:rPr lang="en-US" baseline="-25000" dirty="0"/>
              <a:t>0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baseline="-25000" dirty="0"/>
              <a:t>2</a:t>
            </a:r>
            <a:r>
              <a:rPr lang="en-US" dirty="0"/>
              <a:t>, …, </a:t>
            </a:r>
            <a:r>
              <a:rPr lang="en-US" i="1" dirty="0"/>
              <a:t>a</a:t>
            </a:r>
            <a:r>
              <a:rPr lang="en-US" i="1" baseline="-25000" dirty="0"/>
              <a:t>n</a:t>
            </a:r>
            <a:r>
              <a:rPr lang="en-US" dirty="0"/>
              <a:t> </a:t>
            </a:r>
            <a:r>
              <a:rPr lang="en-US" dirty="0" err="1"/>
              <a:t>dilambangkan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{</a:t>
            </a:r>
            <a:r>
              <a:rPr lang="en-US" i="1" dirty="0"/>
              <a:t>a</a:t>
            </a:r>
            <a:r>
              <a:rPr lang="en-US" i="1" baseline="-25000" dirty="0"/>
              <a:t>n</a:t>
            </a:r>
            <a:r>
              <a:rPr lang="en-US" dirty="0"/>
              <a:t>}</a:t>
            </a:r>
          </a:p>
          <a:p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deretan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-</a:t>
            </a:r>
            <a:r>
              <a:rPr lang="en-US" i="1" dirty="0"/>
              <a:t>n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i="1" baseline="-25000" dirty="0"/>
              <a:t>n</a:t>
            </a:r>
            <a:r>
              <a:rPr lang="en-US" dirty="0"/>
              <a:t>,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persamaan</a:t>
            </a:r>
            <a:r>
              <a:rPr lang="en-US" dirty="0"/>
              <a:t>.</a:t>
            </a:r>
          </a:p>
          <a:p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persamaan</a:t>
            </a:r>
            <a:r>
              <a:rPr lang="en-US" dirty="0"/>
              <a:t> yang </a:t>
            </a:r>
            <a:r>
              <a:rPr lang="en-US" dirty="0" err="1"/>
              <a:t>mengekspresikan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i="1" baseline="-25000" dirty="0"/>
              <a:t>n</a:t>
            </a:r>
            <a:r>
              <a:rPr lang="en-US" i="1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u="sng" dirty="0" err="1"/>
              <a:t>secara</a:t>
            </a:r>
            <a:r>
              <a:rPr lang="en-US" u="sng" dirty="0"/>
              <a:t> </a:t>
            </a:r>
            <a:r>
              <a:rPr lang="en-US" u="sng" dirty="0" err="1"/>
              <a:t>rekursif</a:t>
            </a:r>
            <a:r>
              <a:rPr lang="en-US" u="sng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i="1" dirty="0"/>
              <a:t>term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baseline="-25000" dirty="0"/>
              <a:t>0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baseline="-25000" dirty="0"/>
              <a:t>2</a:t>
            </a:r>
            <a:r>
              <a:rPr lang="en-US" dirty="0"/>
              <a:t>, …, </a:t>
            </a:r>
            <a:r>
              <a:rPr lang="en-US" i="1" dirty="0"/>
              <a:t>a</a:t>
            </a:r>
            <a:r>
              <a:rPr lang="en-US" i="1" baseline="-25000" dirty="0"/>
              <a:t>n</a:t>
            </a:r>
            <a:r>
              <a:rPr lang="en-US" baseline="-25000" dirty="0"/>
              <a:t>–1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persamaan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dinamakan</a:t>
            </a:r>
            <a:r>
              <a:rPr lang="en-US" dirty="0"/>
              <a:t> </a:t>
            </a:r>
            <a:r>
              <a:rPr lang="en-US" b="1" dirty="0" err="1"/>
              <a:t>relasi</a:t>
            </a:r>
            <a:r>
              <a:rPr lang="en-US" b="1" dirty="0"/>
              <a:t> </a:t>
            </a:r>
            <a:r>
              <a:rPr lang="en-US" b="1" dirty="0" err="1"/>
              <a:t>rekurens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Contoh</a:t>
            </a:r>
            <a:r>
              <a:rPr lang="en-US" dirty="0"/>
              <a:t>: </a:t>
            </a:r>
            <a:r>
              <a:rPr lang="en-US" i="1" dirty="0"/>
              <a:t>a</a:t>
            </a:r>
            <a:r>
              <a:rPr lang="en-US" i="1" baseline="-25000" dirty="0"/>
              <a:t>n</a:t>
            </a:r>
            <a:r>
              <a:rPr lang="en-US" dirty="0"/>
              <a:t> = 2</a:t>
            </a:r>
            <a:r>
              <a:rPr lang="en-US" i="1" dirty="0"/>
              <a:t>a</a:t>
            </a:r>
            <a:r>
              <a:rPr lang="en-US" i="1" baseline="-25000" dirty="0"/>
              <a:t>n–</a:t>
            </a:r>
            <a:r>
              <a:rPr lang="en-US" baseline="-25000" dirty="0"/>
              <a:t>1</a:t>
            </a:r>
            <a:r>
              <a:rPr lang="en-US" i="1" baseline="-25000" dirty="0"/>
              <a:t>  </a:t>
            </a:r>
            <a:r>
              <a:rPr lang="en-US" i="1" dirty="0"/>
              <a:t> </a:t>
            </a:r>
            <a:r>
              <a:rPr lang="en-US" dirty="0"/>
              <a:t>+ 1</a:t>
            </a:r>
          </a:p>
          <a:p>
            <a:pPr>
              <a:buNone/>
            </a:pPr>
            <a:r>
              <a:rPr lang="en-US" dirty="0"/>
              <a:t>		</a:t>
            </a:r>
            <a:r>
              <a:rPr lang="en-US" i="1" dirty="0"/>
              <a:t>       a</a:t>
            </a:r>
            <a:r>
              <a:rPr lang="en-US" i="1" baseline="-25000" dirty="0"/>
              <a:t>n</a:t>
            </a:r>
            <a:r>
              <a:rPr lang="en-US" i="1" dirty="0"/>
              <a:t> </a:t>
            </a:r>
            <a:r>
              <a:rPr lang="en-US" dirty="0"/>
              <a:t>= </a:t>
            </a:r>
            <a:r>
              <a:rPr lang="en-US" i="1" dirty="0"/>
              <a:t>a</a:t>
            </a:r>
            <a:r>
              <a:rPr lang="en-US" i="1" baseline="-25000" dirty="0"/>
              <a:t>n</a:t>
            </a:r>
            <a:r>
              <a:rPr lang="en-US" baseline="-25000" dirty="0"/>
              <a:t>–1</a:t>
            </a:r>
            <a:r>
              <a:rPr lang="en-US" dirty="0"/>
              <a:t> + 2</a:t>
            </a:r>
            <a:r>
              <a:rPr lang="en-US" i="1" dirty="0"/>
              <a:t>a</a:t>
            </a:r>
            <a:r>
              <a:rPr lang="en-US" i="1" baseline="-25000" dirty="0"/>
              <a:t>n</a:t>
            </a:r>
            <a:r>
              <a:rPr lang="en-US" baseline="-25000" dirty="0"/>
              <a:t>–2 </a:t>
            </a:r>
          </a:p>
          <a:p>
            <a:pPr>
              <a:buNone/>
            </a:pPr>
            <a:r>
              <a:rPr lang="en-US" dirty="0"/>
              <a:t>		       </a:t>
            </a:r>
            <a:r>
              <a:rPr lang="en-US" i="1" dirty="0"/>
              <a:t>a</a:t>
            </a:r>
            <a:r>
              <a:rPr lang="en-US" i="1" baseline="-25000" dirty="0"/>
              <a:t>n</a:t>
            </a:r>
            <a:r>
              <a:rPr lang="en-US" dirty="0"/>
              <a:t> = 2</a:t>
            </a:r>
            <a:r>
              <a:rPr lang="en-US" i="1" dirty="0"/>
              <a:t>a</a:t>
            </a:r>
            <a:r>
              <a:rPr lang="en-US" i="1" baseline="-25000" dirty="0"/>
              <a:t>n</a:t>
            </a:r>
            <a:r>
              <a:rPr lang="en-US" baseline="-25000" dirty="0"/>
              <a:t>–1 </a:t>
            </a:r>
            <a:r>
              <a:rPr lang="en-US" dirty="0"/>
              <a:t> – </a:t>
            </a:r>
            <a:r>
              <a:rPr lang="en-US" i="1" dirty="0"/>
              <a:t>a</a:t>
            </a:r>
            <a:r>
              <a:rPr lang="en-US" i="1" baseline="-25000" dirty="0"/>
              <a:t>n</a:t>
            </a:r>
            <a:r>
              <a:rPr lang="en-US" baseline="-25000" dirty="0"/>
              <a:t>–2</a:t>
            </a:r>
            <a:r>
              <a:rPr lang="en-US" dirty="0"/>
              <a:t> 	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DBC4B-E004-4899-B8FB-D14E2A20CC1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3487" y="685801"/>
            <a:ext cx="10654748" cy="5440363"/>
          </a:xfrm>
        </p:spPr>
        <p:txBody>
          <a:bodyPr>
            <a:normAutofit/>
          </a:bodyPr>
          <a:lstStyle/>
          <a:p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relasi</a:t>
            </a:r>
            <a:r>
              <a:rPr lang="en-US" sz="2400" dirty="0"/>
              <a:t> </a:t>
            </a:r>
            <a:r>
              <a:rPr lang="en-US" sz="2400" dirty="0" err="1"/>
              <a:t>rekurens</a:t>
            </a:r>
            <a:r>
              <a:rPr lang="en-US" sz="2400" dirty="0"/>
              <a:t> </a:t>
            </a:r>
            <a:r>
              <a:rPr lang="en-US" sz="2400" dirty="0" err="1"/>
              <a:t>homogen</a:t>
            </a:r>
            <a:r>
              <a:rPr lang="en-US" sz="2400" dirty="0"/>
              <a:t> </a:t>
            </a:r>
            <a:r>
              <a:rPr lang="en-US" sz="2400" dirty="0" err="1"/>
              <a:t>lanjar</a:t>
            </a:r>
            <a:r>
              <a:rPr lang="en-US" sz="2400" dirty="0"/>
              <a:t> </a:t>
            </a:r>
            <a:r>
              <a:rPr lang="en-US" sz="2400" dirty="0" err="1"/>
              <a:t>derajat</a:t>
            </a:r>
            <a:r>
              <a:rPr lang="en-US" sz="2400" dirty="0"/>
              <a:t> </a:t>
            </a:r>
            <a:r>
              <a:rPr lang="en-US" sz="2400" i="1" dirty="0"/>
              <a:t>k</a:t>
            </a:r>
            <a:r>
              <a:rPr lang="en-US" sz="2400" dirty="0"/>
              <a:t> = 2, </a:t>
            </a:r>
          </a:p>
          <a:p>
            <a:pPr>
              <a:buNone/>
            </a:pPr>
            <a:r>
              <a:rPr lang="en-US" sz="2400" i="1" dirty="0"/>
              <a:t>	</a:t>
            </a:r>
          </a:p>
          <a:p>
            <a:pPr>
              <a:buNone/>
            </a:pPr>
            <a:r>
              <a:rPr lang="en-US" sz="2400" i="1" dirty="0"/>
              <a:t>		a</a:t>
            </a:r>
            <a:r>
              <a:rPr lang="en-US" sz="2400" i="1" baseline="-25000" dirty="0"/>
              <a:t>n</a:t>
            </a:r>
            <a:r>
              <a:rPr lang="en-US" sz="2400" dirty="0"/>
              <a:t> = c</a:t>
            </a:r>
            <a:r>
              <a:rPr lang="en-US" sz="2400" baseline="-25000" dirty="0"/>
              <a:t>1</a:t>
            </a:r>
            <a:r>
              <a:rPr lang="en-US" sz="2400" i="1" dirty="0"/>
              <a:t>a</a:t>
            </a:r>
            <a:r>
              <a:rPr lang="en-US" sz="2400" i="1" baseline="-25000" dirty="0"/>
              <a:t>n</a:t>
            </a:r>
            <a:r>
              <a:rPr lang="en-US" sz="2400" baseline="-25000" dirty="0"/>
              <a:t>–1 </a:t>
            </a:r>
            <a:r>
              <a:rPr lang="en-US" sz="2400" dirty="0"/>
              <a:t> + c</a:t>
            </a:r>
            <a:r>
              <a:rPr lang="en-US" sz="2400" baseline="-25000" dirty="0"/>
              <a:t>2</a:t>
            </a:r>
            <a:r>
              <a:rPr lang="en-US" sz="2400" i="1" dirty="0"/>
              <a:t>a</a:t>
            </a:r>
            <a:r>
              <a:rPr lang="en-US" sz="2400" i="1" baseline="-25000" dirty="0"/>
              <a:t>n</a:t>
            </a:r>
            <a:r>
              <a:rPr lang="en-US" sz="2400" baseline="-25000" dirty="0"/>
              <a:t>–2 </a:t>
            </a:r>
            <a:endParaRPr lang="en-US" sz="2400" dirty="0"/>
          </a:p>
          <a:p>
            <a:pPr>
              <a:buNone/>
            </a:pPr>
            <a:r>
              <a:rPr lang="en-US" sz="2400" dirty="0"/>
              <a:t>	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err="1"/>
              <a:t>persamaan</a:t>
            </a:r>
            <a:r>
              <a:rPr lang="en-US" sz="2400" dirty="0"/>
              <a:t> </a:t>
            </a:r>
            <a:r>
              <a:rPr lang="en-US" sz="2400" dirty="0" err="1"/>
              <a:t>karakteristiknya</a:t>
            </a:r>
            <a:r>
              <a:rPr lang="en-US" sz="2400" dirty="0"/>
              <a:t> </a:t>
            </a:r>
            <a:r>
              <a:rPr lang="en-US" sz="2400" dirty="0" err="1"/>
              <a:t>berbentuk</a:t>
            </a:r>
            <a:r>
              <a:rPr lang="en-US" sz="2400" dirty="0"/>
              <a:t>:</a:t>
            </a:r>
          </a:p>
          <a:p>
            <a:pPr>
              <a:buNone/>
            </a:pPr>
            <a:r>
              <a:rPr lang="en-US" sz="2400" i="1" dirty="0"/>
              <a:t>	</a:t>
            </a:r>
          </a:p>
          <a:p>
            <a:pPr>
              <a:buNone/>
            </a:pPr>
            <a:r>
              <a:rPr lang="en-US" sz="2400" i="1" dirty="0"/>
              <a:t>		r</a:t>
            </a:r>
            <a:r>
              <a:rPr lang="en-US" sz="2400" i="1" baseline="30000" dirty="0"/>
              <a:t>2</a:t>
            </a:r>
            <a:r>
              <a:rPr lang="en-US" sz="2400" baseline="30000" dirty="0"/>
              <a:t> </a:t>
            </a:r>
            <a:r>
              <a:rPr lang="en-US" sz="2400" dirty="0"/>
              <a:t>– </a:t>
            </a:r>
            <a:r>
              <a:rPr lang="en-US" sz="2400" i="1" dirty="0"/>
              <a:t>c</a:t>
            </a:r>
            <a:r>
              <a:rPr lang="en-US" sz="2400" baseline="-25000" dirty="0"/>
              <a:t>1</a:t>
            </a:r>
            <a:r>
              <a:rPr lang="en-US" sz="2400" i="1" dirty="0"/>
              <a:t>r</a:t>
            </a:r>
            <a:r>
              <a:rPr lang="en-US" sz="2400" baseline="30000" dirty="0"/>
              <a:t> </a:t>
            </a:r>
            <a:r>
              <a:rPr lang="en-US" sz="2400" dirty="0"/>
              <a:t>– c</a:t>
            </a:r>
            <a:r>
              <a:rPr lang="en-US" sz="2400" i="1" baseline="-25000" dirty="0"/>
              <a:t>2 </a:t>
            </a:r>
            <a:r>
              <a:rPr lang="en-US" sz="2400" i="1" dirty="0"/>
              <a:t>= </a:t>
            </a:r>
            <a:r>
              <a:rPr lang="en-US" sz="2400" dirty="0"/>
              <a:t>0</a:t>
            </a:r>
          </a:p>
          <a:p>
            <a:endParaRPr lang="en-US" sz="2400" dirty="0"/>
          </a:p>
          <a:p>
            <a:r>
              <a:rPr lang="en-US" sz="2400" dirty="0" err="1"/>
              <a:t>Akar</a:t>
            </a:r>
            <a:r>
              <a:rPr lang="en-US" sz="2400" dirty="0"/>
              <a:t> </a:t>
            </a:r>
            <a:r>
              <a:rPr lang="en-US" sz="2400" dirty="0" err="1"/>
              <a:t>persamaan</a:t>
            </a:r>
            <a:r>
              <a:rPr lang="en-US" sz="2400" dirty="0"/>
              <a:t> </a:t>
            </a:r>
            <a:r>
              <a:rPr lang="en-US" sz="2400" dirty="0" err="1"/>
              <a:t>karakteristik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baseline="-25000" dirty="0"/>
              <a:t>1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baseline="-25000" dirty="0"/>
              <a:t>2</a:t>
            </a:r>
            <a:r>
              <a:rPr lang="en-US" sz="2400" dirty="0"/>
              <a:t>. </a:t>
            </a:r>
          </a:p>
          <a:p>
            <a:endParaRPr lang="en-US" sz="2400" dirty="0"/>
          </a:p>
          <a:p>
            <a:r>
              <a:rPr lang="en-US" sz="2400" b="1" dirty="0" err="1"/>
              <a:t>Teorema</a:t>
            </a:r>
            <a:r>
              <a:rPr lang="en-US" sz="2400" b="1" dirty="0"/>
              <a:t> 1</a:t>
            </a:r>
            <a:r>
              <a:rPr lang="en-US" sz="2400" dirty="0"/>
              <a:t>: </a:t>
            </a:r>
            <a:r>
              <a:rPr lang="en-US" sz="2400" dirty="0" err="1"/>
              <a:t>Barisan</a:t>
            </a:r>
            <a:r>
              <a:rPr lang="en-US" sz="2400" dirty="0"/>
              <a:t> {</a:t>
            </a:r>
            <a:r>
              <a:rPr lang="en-US" sz="2400" i="1" dirty="0"/>
              <a:t>a</a:t>
            </a:r>
            <a:r>
              <a:rPr lang="en-US" sz="2400" i="1" baseline="-25000" dirty="0"/>
              <a:t>n</a:t>
            </a:r>
            <a:r>
              <a:rPr lang="en-US" sz="2400" dirty="0"/>
              <a:t>}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solusi</a:t>
            </a:r>
            <a:r>
              <a:rPr lang="en-US" sz="2400" dirty="0"/>
              <a:t> </a:t>
            </a:r>
            <a:r>
              <a:rPr lang="en-US" sz="2400" dirty="0" err="1"/>
              <a:t>relasi</a:t>
            </a:r>
            <a:r>
              <a:rPr lang="en-US" sz="2400" dirty="0"/>
              <a:t> </a:t>
            </a:r>
            <a:r>
              <a:rPr lang="en-US" sz="2400" dirty="0" err="1"/>
              <a:t>rekurens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i="1" baseline="-25000" dirty="0"/>
              <a:t>n</a:t>
            </a:r>
            <a:r>
              <a:rPr lang="en-US" sz="2400" dirty="0"/>
              <a:t> = c</a:t>
            </a:r>
            <a:r>
              <a:rPr lang="en-US" sz="2400" baseline="-25000" dirty="0"/>
              <a:t>1</a:t>
            </a:r>
            <a:r>
              <a:rPr lang="en-US" sz="2400" i="1" dirty="0"/>
              <a:t>a</a:t>
            </a:r>
            <a:r>
              <a:rPr lang="en-US" sz="2400" i="1" baseline="-25000" dirty="0"/>
              <a:t>n</a:t>
            </a:r>
            <a:r>
              <a:rPr lang="en-US" sz="2400" baseline="-25000" dirty="0"/>
              <a:t>–1 </a:t>
            </a:r>
            <a:r>
              <a:rPr lang="en-US" sz="2400" dirty="0"/>
              <a:t> + c</a:t>
            </a:r>
            <a:r>
              <a:rPr lang="en-US" sz="2400" baseline="-25000" dirty="0"/>
              <a:t>2</a:t>
            </a:r>
            <a:r>
              <a:rPr lang="en-US" sz="2400" i="1" dirty="0"/>
              <a:t>a</a:t>
            </a:r>
            <a:r>
              <a:rPr lang="en-US" sz="2400" i="1" baseline="-25000" dirty="0"/>
              <a:t>n</a:t>
            </a:r>
            <a:r>
              <a:rPr lang="en-US" sz="2400" baseline="-25000" dirty="0"/>
              <a:t>–2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i="1" baseline="-25000" dirty="0"/>
              <a:t>n</a:t>
            </a:r>
            <a:r>
              <a:rPr lang="en-US" sz="2400" dirty="0"/>
              <a:t> = </a:t>
            </a:r>
            <a:r>
              <a:rPr lang="en-US" sz="2400" dirty="0">
                <a:sym typeface="Symbol"/>
              </a:rPr>
              <a:t></a:t>
            </a:r>
            <a:r>
              <a:rPr lang="en-US" sz="2400" baseline="-25000" dirty="0"/>
              <a:t>1</a:t>
            </a:r>
            <a:r>
              <a:rPr lang="en-US" sz="2400" i="1" dirty="0"/>
              <a:t>r</a:t>
            </a:r>
            <a:r>
              <a:rPr lang="en-US" sz="2400" i="1" baseline="30000" dirty="0"/>
              <a:t>n</a:t>
            </a:r>
            <a:r>
              <a:rPr lang="en-US" sz="2400" baseline="-25000" dirty="0"/>
              <a:t>1 </a:t>
            </a:r>
            <a:r>
              <a:rPr lang="en-US" sz="2400" dirty="0"/>
              <a:t> + </a:t>
            </a:r>
            <a:r>
              <a:rPr lang="en-US" sz="2400" dirty="0">
                <a:sym typeface="Symbol"/>
              </a:rPr>
              <a:t></a:t>
            </a:r>
            <a:r>
              <a:rPr lang="en-US" sz="2400" baseline="-25000" dirty="0"/>
              <a:t>2</a:t>
            </a:r>
            <a:r>
              <a:rPr lang="en-US" sz="2400" i="1" dirty="0"/>
              <a:t>r</a:t>
            </a:r>
            <a:r>
              <a:rPr lang="en-US" sz="2400" i="1" baseline="30000" dirty="0"/>
              <a:t>n</a:t>
            </a:r>
            <a:r>
              <a:rPr lang="en-US" sz="2400" baseline="-25000" dirty="0"/>
              <a:t>2  </a:t>
            </a:r>
            <a:r>
              <a:rPr lang="en-US" sz="2400" dirty="0" err="1"/>
              <a:t>untuk</a:t>
            </a:r>
            <a:r>
              <a:rPr lang="en-US" sz="2400" dirty="0"/>
              <a:t> n = 0, 1, 2, …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>
                <a:sym typeface="Symbol"/>
              </a:rPr>
              <a:t></a:t>
            </a:r>
            <a:r>
              <a:rPr lang="en-US" sz="2400" baseline="-25000" dirty="0"/>
              <a:t>1 </a:t>
            </a:r>
            <a:r>
              <a:rPr lang="en-US" sz="2400" dirty="0" err="1"/>
              <a:t>dan</a:t>
            </a:r>
            <a:r>
              <a:rPr lang="en-US" sz="2400" i="1" baseline="30000" dirty="0"/>
              <a:t> </a:t>
            </a:r>
            <a:r>
              <a:rPr lang="en-US" sz="2400" dirty="0">
                <a:sym typeface="Symbol"/>
              </a:rPr>
              <a:t></a:t>
            </a:r>
            <a:r>
              <a:rPr lang="en-US" sz="2400" baseline="-25000" dirty="0"/>
              <a:t>2</a:t>
            </a:r>
            <a:r>
              <a:rPr lang="en-US" sz="2400" i="1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konstan</a:t>
            </a:r>
            <a:r>
              <a:rPr lang="en-US" sz="2400" i="1" dirty="0"/>
              <a:t>.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DBC4B-E004-4899-B8FB-D14E2A20CC1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3365" y="533400"/>
            <a:ext cx="10585174" cy="6096000"/>
          </a:xfrm>
        </p:spPr>
        <p:txBody>
          <a:bodyPr>
            <a:normAutofit lnSpcReduction="10000"/>
          </a:bodyPr>
          <a:lstStyle/>
          <a:p>
            <a:r>
              <a:rPr lang="en-US" sz="2400" b="1" dirty="0" err="1"/>
              <a:t>Contoh</a:t>
            </a:r>
            <a:r>
              <a:rPr lang="en-US" sz="2400" b="1" dirty="0"/>
              <a:t> 18</a:t>
            </a:r>
            <a:r>
              <a:rPr lang="en-US" sz="2400" dirty="0"/>
              <a:t>.   </a:t>
            </a:r>
            <a:r>
              <a:rPr lang="en-US" sz="2400" dirty="0" err="1"/>
              <a:t>Tentukan</a:t>
            </a:r>
            <a:r>
              <a:rPr lang="en-US" sz="2400" dirty="0"/>
              <a:t> </a:t>
            </a:r>
            <a:r>
              <a:rPr lang="en-US" sz="2400" dirty="0" err="1"/>
              <a:t>solusi</a:t>
            </a:r>
            <a:r>
              <a:rPr lang="en-US" sz="2400" dirty="0"/>
              <a:t> </a:t>
            </a:r>
            <a:r>
              <a:rPr lang="en-US" sz="2400" dirty="0" err="1"/>
              <a:t>relasi</a:t>
            </a:r>
            <a:r>
              <a:rPr lang="en-US" sz="2400" dirty="0"/>
              <a:t> </a:t>
            </a:r>
            <a:r>
              <a:rPr lang="en-US" sz="2400" dirty="0" err="1"/>
              <a:t>rekurens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</a:t>
            </a:r>
          </a:p>
          <a:p>
            <a:pPr>
              <a:buNone/>
            </a:pPr>
            <a:r>
              <a:rPr lang="en-US" sz="2400" dirty="0"/>
              <a:t>			</a:t>
            </a:r>
            <a:r>
              <a:rPr lang="en-US" sz="2400" i="1" dirty="0"/>
              <a:t> a</a:t>
            </a:r>
            <a:r>
              <a:rPr lang="en-US" sz="2400" i="1" baseline="-25000" dirty="0"/>
              <a:t>n</a:t>
            </a:r>
            <a:r>
              <a:rPr lang="en-US" sz="2400" dirty="0"/>
              <a:t> = </a:t>
            </a:r>
            <a:r>
              <a:rPr lang="en-US" sz="2400" i="1" dirty="0"/>
              <a:t>a</a:t>
            </a:r>
            <a:r>
              <a:rPr lang="en-US" sz="2400" i="1" baseline="-25000" dirty="0"/>
              <a:t>n</a:t>
            </a:r>
            <a:r>
              <a:rPr lang="en-US" sz="2400" baseline="-25000" dirty="0"/>
              <a:t>–1 </a:t>
            </a:r>
            <a:r>
              <a:rPr lang="en-US" sz="2400" dirty="0"/>
              <a:t> +  2</a:t>
            </a:r>
            <a:r>
              <a:rPr lang="en-US" sz="2400" i="1" dirty="0"/>
              <a:t>a</a:t>
            </a:r>
            <a:r>
              <a:rPr lang="en-US" sz="2400" i="1" baseline="-25000" dirty="0"/>
              <a:t>n</a:t>
            </a:r>
            <a:r>
              <a:rPr lang="en-US" sz="2400" baseline="-25000" dirty="0"/>
              <a:t>–2</a:t>
            </a:r>
            <a:r>
              <a:rPr lang="en-US" sz="2400" dirty="0"/>
              <a:t>  ;  </a:t>
            </a:r>
            <a:r>
              <a:rPr lang="en-US" sz="2400" i="1" dirty="0"/>
              <a:t>a</a:t>
            </a:r>
            <a:r>
              <a:rPr lang="en-US" sz="2400" baseline="-25000" dirty="0"/>
              <a:t>0</a:t>
            </a:r>
            <a:r>
              <a:rPr lang="en-US" sz="2400" dirty="0"/>
              <a:t> = 2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baseline="-25000" dirty="0"/>
              <a:t>1</a:t>
            </a:r>
            <a:r>
              <a:rPr lang="en-US" sz="2400" dirty="0"/>
              <a:t> = 7?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i="1" dirty="0" err="1"/>
              <a:t>Penyelesaian</a:t>
            </a:r>
            <a:r>
              <a:rPr lang="en-US" sz="2400" dirty="0"/>
              <a:t>:  </a:t>
            </a:r>
          </a:p>
          <a:p>
            <a:pPr>
              <a:buNone/>
            </a:pPr>
            <a:r>
              <a:rPr lang="en-US" sz="2400" dirty="0"/>
              <a:t>		</a:t>
            </a:r>
            <a:r>
              <a:rPr lang="en-US" sz="2400" dirty="0" err="1"/>
              <a:t>Persamaan</a:t>
            </a:r>
            <a:r>
              <a:rPr lang="en-US" sz="2400" dirty="0"/>
              <a:t> </a:t>
            </a:r>
            <a:r>
              <a:rPr lang="en-US" sz="2400" dirty="0" err="1"/>
              <a:t>karakteristik</a:t>
            </a:r>
            <a:r>
              <a:rPr lang="en-US" sz="2400" dirty="0"/>
              <a:t>: </a:t>
            </a:r>
            <a:r>
              <a:rPr lang="en-US" sz="2400" i="1" dirty="0"/>
              <a:t>r</a:t>
            </a:r>
            <a:r>
              <a:rPr lang="en-US" sz="2400" i="1" baseline="30000" dirty="0"/>
              <a:t>2</a:t>
            </a:r>
            <a:r>
              <a:rPr lang="en-US" sz="2400" baseline="30000" dirty="0"/>
              <a:t> </a:t>
            </a:r>
            <a:r>
              <a:rPr lang="en-US" sz="2400" dirty="0"/>
              <a:t>– </a:t>
            </a:r>
            <a:r>
              <a:rPr lang="en-US" sz="2400" i="1" dirty="0"/>
              <a:t>r</a:t>
            </a:r>
            <a:r>
              <a:rPr lang="en-US" sz="2400" baseline="30000" dirty="0"/>
              <a:t> </a:t>
            </a:r>
            <a:r>
              <a:rPr lang="en-US" sz="2400" dirty="0"/>
              <a:t>– 2</a:t>
            </a:r>
            <a:r>
              <a:rPr lang="en-US" sz="2400" i="1" baseline="-25000" dirty="0"/>
              <a:t> </a:t>
            </a:r>
            <a:r>
              <a:rPr lang="en-US" sz="2400" i="1" dirty="0"/>
              <a:t>= </a:t>
            </a:r>
            <a:r>
              <a:rPr lang="en-US" sz="2400" dirty="0"/>
              <a:t>0.   </a:t>
            </a:r>
          </a:p>
          <a:p>
            <a:pPr>
              <a:buNone/>
            </a:pPr>
            <a:r>
              <a:rPr lang="en-US" sz="2400" dirty="0"/>
              <a:t>		</a:t>
            </a:r>
            <a:r>
              <a:rPr lang="en-US" sz="2400" dirty="0" err="1"/>
              <a:t>Akar-akarnya</a:t>
            </a:r>
            <a:r>
              <a:rPr lang="en-US" sz="2400" dirty="0"/>
              <a:t>:  (</a:t>
            </a:r>
            <a:r>
              <a:rPr lang="en-US" sz="2400" i="1" dirty="0"/>
              <a:t>r </a:t>
            </a:r>
            <a:r>
              <a:rPr lang="en-US" sz="2400" dirty="0"/>
              <a:t>– 2) (</a:t>
            </a:r>
            <a:r>
              <a:rPr lang="en-US" sz="2400" i="1" dirty="0"/>
              <a:t>r</a:t>
            </a:r>
            <a:r>
              <a:rPr lang="en-US" sz="2400" dirty="0"/>
              <a:t> + 1) = 0 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i="1" dirty="0"/>
              <a:t>r</a:t>
            </a:r>
            <a:r>
              <a:rPr lang="en-US" sz="2400" baseline="-25000" dirty="0"/>
              <a:t>1</a:t>
            </a:r>
            <a:r>
              <a:rPr lang="en-US" sz="2400" dirty="0"/>
              <a:t> = 2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baseline="-25000" dirty="0"/>
              <a:t>2</a:t>
            </a:r>
            <a:r>
              <a:rPr lang="en-US" sz="2400" dirty="0"/>
              <a:t> = -1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i="1" dirty="0"/>
              <a:t>		a</a:t>
            </a:r>
            <a:r>
              <a:rPr lang="en-US" sz="2400" i="1" baseline="-25000" dirty="0"/>
              <a:t>n</a:t>
            </a:r>
            <a:r>
              <a:rPr lang="en-US" sz="2400" dirty="0"/>
              <a:t> = </a:t>
            </a:r>
            <a:r>
              <a:rPr lang="en-US" sz="2400" dirty="0">
                <a:sym typeface="Symbol"/>
              </a:rPr>
              <a:t></a:t>
            </a:r>
            <a:r>
              <a:rPr lang="en-US" sz="2400" baseline="-25000" dirty="0"/>
              <a:t>1</a:t>
            </a:r>
            <a:r>
              <a:rPr lang="en-US" sz="2400" i="1" dirty="0"/>
              <a:t>r</a:t>
            </a:r>
            <a:r>
              <a:rPr lang="en-US" sz="2400" i="1" baseline="30000" dirty="0"/>
              <a:t>n</a:t>
            </a:r>
            <a:r>
              <a:rPr lang="en-US" sz="2400" baseline="-25000" dirty="0"/>
              <a:t>1 </a:t>
            </a:r>
            <a:r>
              <a:rPr lang="en-US" sz="2400" dirty="0"/>
              <a:t> + </a:t>
            </a:r>
            <a:r>
              <a:rPr lang="en-US" sz="2400" dirty="0">
                <a:sym typeface="Symbol"/>
              </a:rPr>
              <a:t></a:t>
            </a:r>
            <a:r>
              <a:rPr lang="en-US" sz="2400" baseline="-25000" dirty="0"/>
              <a:t>2</a:t>
            </a:r>
            <a:r>
              <a:rPr lang="en-US" sz="2400" i="1" dirty="0"/>
              <a:t>r</a:t>
            </a:r>
            <a:r>
              <a:rPr lang="en-US" sz="2400" i="1" baseline="30000" dirty="0"/>
              <a:t>n</a:t>
            </a:r>
            <a:r>
              <a:rPr lang="en-US" sz="2400" baseline="-25000" dirty="0"/>
              <a:t>2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i="1" dirty="0"/>
              <a:t>a</a:t>
            </a:r>
            <a:r>
              <a:rPr lang="en-US" sz="2400" i="1" baseline="-25000" dirty="0"/>
              <a:t>n</a:t>
            </a:r>
            <a:r>
              <a:rPr lang="en-US" sz="2400" dirty="0"/>
              <a:t> = </a:t>
            </a:r>
            <a:r>
              <a:rPr lang="en-US" sz="2400" dirty="0">
                <a:sym typeface="Symbol"/>
              </a:rPr>
              <a:t></a:t>
            </a:r>
            <a:r>
              <a:rPr lang="en-US" sz="2400" baseline="-25000" dirty="0"/>
              <a:t>1</a:t>
            </a:r>
            <a:r>
              <a:rPr lang="en-US" sz="2400" dirty="0"/>
              <a:t>2</a:t>
            </a:r>
            <a:r>
              <a:rPr lang="en-US" sz="2400" i="1" baseline="30000" dirty="0"/>
              <a:t>n</a:t>
            </a:r>
            <a:r>
              <a:rPr lang="en-US" sz="2400" baseline="-25000" dirty="0"/>
              <a:t> </a:t>
            </a:r>
            <a:r>
              <a:rPr lang="en-US" sz="2400" dirty="0"/>
              <a:t> + </a:t>
            </a:r>
            <a:r>
              <a:rPr lang="en-US" sz="2400" dirty="0">
                <a:sym typeface="Symbol"/>
              </a:rPr>
              <a:t></a:t>
            </a:r>
            <a:r>
              <a:rPr lang="en-US" sz="2400" baseline="-25000" dirty="0"/>
              <a:t>2</a:t>
            </a:r>
            <a:r>
              <a:rPr lang="en-US" sz="2400" dirty="0"/>
              <a:t>(</a:t>
            </a:r>
            <a:r>
              <a:rPr lang="en-US" sz="2400" i="1" dirty="0"/>
              <a:t>-</a:t>
            </a:r>
            <a:r>
              <a:rPr lang="en-US" sz="2400" dirty="0"/>
              <a:t>1)</a:t>
            </a:r>
            <a:r>
              <a:rPr lang="en-US" sz="2400" i="1" baseline="30000" dirty="0"/>
              <a:t>n</a:t>
            </a:r>
            <a:endParaRPr lang="en-US" sz="2400" dirty="0"/>
          </a:p>
          <a:p>
            <a:pPr>
              <a:buNone/>
            </a:pPr>
            <a:r>
              <a:rPr lang="en-US" sz="2400" dirty="0"/>
              <a:t>		</a:t>
            </a:r>
            <a:r>
              <a:rPr lang="en-US" sz="2400" i="1" dirty="0"/>
              <a:t> a</a:t>
            </a:r>
            <a:r>
              <a:rPr lang="en-US" sz="2400" baseline="-25000" dirty="0"/>
              <a:t>0</a:t>
            </a:r>
            <a:r>
              <a:rPr lang="en-US" sz="2400" dirty="0"/>
              <a:t> = 2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i="1" dirty="0"/>
              <a:t>a</a:t>
            </a:r>
            <a:r>
              <a:rPr lang="en-US" sz="2400" baseline="-25000" dirty="0"/>
              <a:t>0</a:t>
            </a:r>
            <a:r>
              <a:rPr lang="en-US" sz="2400" dirty="0">
                <a:sym typeface="Wingdings" pitchFamily="2" charset="2"/>
              </a:rPr>
              <a:t> = 2 = </a:t>
            </a:r>
            <a:r>
              <a:rPr lang="en-US" sz="2400" dirty="0">
                <a:sym typeface="Symbol"/>
              </a:rPr>
              <a:t></a:t>
            </a:r>
            <a:r>
              <a:rPr lang="en-US" sz="2400" baseline="-25000" dirty="0"/>
              <a:t>1</a:t>
            </a:r>
            <a:r>
              <a:rPr lang="en-US" sz="2400" dirty="0"/>
              <a:t>2</a:t>
            </a:r>
            <a:r>
              <a:rPr lang="en-US" sz="2400" baseline="30000" dirty="0"/>
              <a:t>0</a:t>
            </a:r>
            <a:r>
              <a:rPr lang="en-US" sz="2400" baseline="-25000" dirty="0"/>
              <a:t> </a:t>
            </a:r>
            <a:r>
              <a:rPr lang="en-US" sz="2400" dirty="0"/>
              <a:t> + </a:t>
            </a:r>
            <a:r>
              <a:rPr lang="en-US" sz="2400" dirty="0">
                <a:sym typeface="Symbol"/>
              </a:rPr>
              <a:t></a:t>
            </a:r>
            <a:r>
              <a:rPr lang="en-US" sz="2400" baseline="-25000" dirty="0"/>
              <a:t>2</a:t>
            </a:r>
            <a:r>
              <a:rPr lang="en-US" sz="2400" dirty="0"/>
              <a:t>(</a:t>
            </a:r>
            <a:r>
              <a:rPr lang="en-US" sz="2400" i="1" dirty="0"/>
              <a:t>-</a:t>
            </a:r>
            <a:r>
              <a:rPr lang="en-US" sz="2400" dirty="0"/>
              <a:t>1)</a:t>
            </a:r>
            <a:r>
              <a:rPr lang="en-US" sz="2400" baseline="30000" dirty="0"/>
              <a:t>0   </a:t>
            </a:r>
            <a:r>
              <a:rPr lang="en-US" sz="2400" dirty="0"/>
              <a:t>= </a:t>
            </a:r>
            <a:r>
              <a:rPr lang="en-US" sz="2400" dirty="0">
                <a:sym typeface="Symbol"/>
              </a:rPr>
              <a:t></a:t>
            </a:r>
            <a:r>
              <a:rPr lang="en-US" sz="2400" baseline="-25000" dirty="0"/>
              <a:t>1 </a:t>
            </a:r>
            <a:r>
              <a:rPr lang="en-US" sz="2400" dirty="0"/>
              <a:t> + </a:t>
            </a:r>
            <a:r>
              <a:rPr lang="en-US" sz="2400" dirty="0">
                <a:sym typeface="Symbol"/>
              </a:rPr>
              <a:t></a:t>
            </a:r>
            <a:r>
              <a:rPr lang="en-US" sz="2400" baseline="-25000" dirty="0"/>
              <a:t>2</a:t>
            </a:r>
            <a:r>
              <a:rPr lang="en-US" sz="2400" baseline="30000" dirty="0"/>
              <a:t> </a:t>
            </a:r>
          </a:p>
          <a:p>
            <a:pPr>
              <a:buNone/>
            </a:pPr>
            <a:r>
              <a:rPr lang="en-US" sz="2400" i="1" dirty="0"/>
              <a:t>		a</a:t>
            </a:r>
            <a:r>
              <a:rPr lang="en-US" sz="2400" baseline="-25000" dirty="0"/>
              <a:t>1</a:t>
            </a:r>
            <a:r>
              <a:rPr lang="en-US" sz="2400" dirty="0"/>
              <a:t> = 7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i="1" dirty="0"/>
              <a:t>a</a:t>
            </a:r>
            <a:r>
              <a:rPr lang="en-US" sz="2400" baseline="-25000" dirty="0"/>
              <a:t>1</a:t>
            </a:r>
            <a:r>
              <a:rPr lang="en-US" sz="2400" dirty="0">
                <a:sym typeface="Wingdings" pitchFamily="2" charset="2"/>
              </a:rPr>
              <a:t> = 7 = </a:t>
            </a:r>
            <a:r>
              <a:rPr lang="en-US" sz="2400" dirty="0">
                <a:sym typeface="Symbol"/>
              </a:rPr>
              <a:t></a:t>
            </a:r>
            <a:r>
              <a:rPr lang="en-US" sz="2400" baseline="-25000" dirty="0"/>
              <a:t>1</a:t>
            </a:r>
            <a:r>
              <a:rPr lang="en-US" sz="2400" dirty="0"/>
              <a:t>2</a:t>
            </a:r>
            <a:r>
              <a:rPr lang="en-US" sz="2400" baseline="30000" dirty="0"/>
              <a:t>1</a:t>
            </a:r>
            <a:r>
              <a:rPr lang="en-US" sz="2400" baseline="-25000" dirty="0"/>
              <a:t> </a:t>
            </a:r>
            <a:r>
              <a:rPr lang="en-US" sz="2400" dirty="0"/>
              <a:t> + </a:t>
            </a:r>
            <a:r>
              <a:rPr lang="en-US" sz="2400" dirty="0">
                <a:sym typeface="Symbol"/>
              </a:rPr>
              <a:t></a:t>
            </a:r>
            <a:r>
              <a:rPr lang="en-US" sz="2400" baseline="-25000" dirty="0"/>
              <a:t>2</a:t>
            </a:r>
            <a:r>
              <a:rPr lang="en-US" sz="2400" dirty="0"/>
              <a:t>(</a:t>
            </a:r>
            <a:r>
              <a:rPr lang="en-US" sz="2400" i="1" dirty="0"/>
              <a:t>-</a:t>
            </a:r>
            <a:r>
              <a:rPr lang="en-US" sz="2400" dirty="0"/>
              <a:t>1)</a:t>
            </a:r>
            <a:r>
              <a:rPr lang="en-US" sz="2400" baseline="30000" dirty="0"/>
              <a:t>1   </a:t>
            </a:r>
            <a:r>
              <a:rPr lang="en-US" sz="2400" dirty="0"/>
              <a:t>= 2</a:t>
            </a:r>
            <a:r>
              <a:rPr lang="en-US" sz="2400" dirty="0">
                <a:sym typeface="Symbol"/>
              </a:rPr>
              <a:t></a:t>
            </a:r>
            <a:r>
              <a:rPr lang="en-US" sz="2400" baseline="-25000" dirty="0"/>
              <a:t>1 </a:t>
            </a:r>
            <a:r>
              <a:rPr lang="en-US" sz="2400" dirty="0"/>
              <a:t> – </a:t>
            </a:r>
            <a:r>
              <a:rPr lang="en-US" sz="2400" dirty="0">
                <a:sym typeface="Symbol"/>
              </a:rPr>
              <a:t></a:t>
            </a:r>
            <a:r>
              <a:rPr lang="en-US" sz="2400" baseline="-25000" dirty="0"/>
              <a:t>2</a:t>
            </a:r>
            <a:r>
              <a:rPr lang="en-US" sz="2400" baseline="30000" dirty="0"/>
              <a:t> </a:t>
            </a:r>
            <a:endParaRPr lang="en-US" sz="2400" dirty="0"/>
          </a:p>
          <a:p>
            <a:pPr>
              <a:buNone/>
            </a:pPr>
            <a:r>
              <a:rPr lang="en-US" sz="2400" dirty="0"/>
              <a:t>		</a:t>
            </a:r>
            <a:r>
              <a:rPr lang="en-US" sz="2400" dirty="0" err="1"/>
              <a:t>Diperoleh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persamaan</a:t>
            </a:r>
            <a:r>
              <a:rPr lang="en-US" sz="2400" dirty="0"/>
              <a:t>: </a:t>
            </a:r>
            <a:r>
              <a:rPr lang="en-US" sz="2400" dirty="0">
                <a:sym typeface="Symbol"/>
              </a:rPr>
              <a:t></a:t>
            </a:r>
            <a:r>
              <a:rPr lang="en-US" sz="2400" baseline="-25000" dirty="0"/>
              <a:t>1 </a:t>
            </a:r>
            <a:r>
              <a:rPr lang="en-US" sz="2400" dirty="0"/>
              <a:t> + </a:t>
            </a:r>
            <a:r>
              <a:rPr lang="en-US" sz="2400" dirty="0">
                <a:sym typeface="Symbol"/>
              </a:rPr>
              <a:t></a:t>
            </a:r>
            <a:r>
              <a:rPr lang="en-US" sz="2400" baseline="-25000" dirty="0"/>
              <a:t>2</a:t>
            </a:r>
            <a:r>
              <a:rPr lang="en-US" sz="2400" baseline="30000" dirty="0"/>
              <a:t> </a:t>
            </a:r>
            <a:r>
              <a:rPr lang="en-US" sz="2400" dirty="0"/>
              <a:t>= 2 dan 2</a:t>
            </a:r>
            <a:r>
              <a:rPr lang="en-US" sz="2400" dirty="0">
                <a:sym typeface="Symbol"/>
              </a:rPr>
              <a:t></a:t>
            </a:r>
            <a:r>
              <a:rPr lang="en-US" sz="2400" baseline="-25000" dirty="0"/>
              <a:t>1 </a:t>
            </a:r>
            <a:r>
              <a:rPr lang="en-US" sz="2400" dirty="0"/>
              <a:t> – </a:t>
            </a:r>
            <a:r>
              <a:rPr lang="en-US" sz="2400" dirty="0">
                <a:sym typeface="Symbol"/>
              </a:rPr>
              <a:t></a:t>
            </a:r>
            <a:r>
              <a:rPr lang="en-US" sz="2400" baseline="-25000" dirty="0"/>
              <a:t>2</a:t>
            </a:r>
            <a:r>
              <a:rPr lang="en-US" sz="2400" baseline="30000" dirty="0"/>
              <a:t> </a:t>
            </a:r>
            <a:r>
              <a:rPr lang="en-US" sz="2400" dirty="0"/>
              <a:t>= 7,</a:t>
            </a:r>
          </a:p>
          <a:p>
            <a:pPr>
              <a:buNone/>
            </a:pPr>
            <a:r>
              <a:rPr lang="en-US" sz="2400" dirty="0"/>
              <a:t>		</a:t>
            </a:r>
            <a:r>
              <a:rPr lang="en-US" sz="2400" dirty="0" err="1"/>
              <a:t>solusinya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>
                <a:sym typeface="Symbol"/>
              </a:rPr>
              <a:t></a:t>
            </a:r>
            <a:r>
              <a:rPr lang="en-US" sz="2400" baseline="-25000" dirty="0"/>
              <a:t>1 </a:t>
            </a:r>
            <a:r>
              <a:rPr lang="en-US" sz="2400" dirty="0"/>
              <a:t> = 3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>
                <a:sym typeface="Symbol"/>
              </a:rPr>
              <a:t></a:t>
            </a:r>
            <a:r>
              <a:rPr lang="en-US" sz="2400" baseline="-25000" dirty="0"/>
              <a:t>2</a:t>
            </a:r>
            <a:r>
              <a:rPr lang="en-US" sz="2400" baseline="30000" dirty="0"/>
              <a:t> </a:t>
            </a:r>
            <a:r>
              <a:rPr lang="en-US" sz="2400" dirty="0"/>
              <a:t>= –1 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		</a:t>
            </a:r>
            <a:r>
              <a:rPr lang="en-US" sz="2400" dirty="0" err="1"/>
              <a:t>Jadi</a:t>
            </a:r>
            <a:r>
              <a:rPr lang="en-US" sz="2400" dirty="0"/>
              <a:t>, </a:t>
            </a:r>
            <a:r>
              <a:rPr lang="en-US" sz="2400" dirty="0" err="1"/>
              <a:t>solusi</a:t>
            </a:r>
            <a:r>
              <a:rPr lang="en-US" sz="2400" dirty="0"/>
              <a:t> </a:t>
            </a:r>
            <a:r>
              <a:rPr lang="en-US" sz="2400" dirty="0" err="1"/>
              <a:t>relasi</a:t>
            </a:r>
            <a:r>
              <a:rPr lang="en-US" sz="2400" dirty="0"/>
              <a:t> </a:t>
            </a:r>
            <a:r>
              <a:rPr lang="en-US" sz="2400" dirty="0" err="1"/>
              <a:t>rekurens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:</a:t>
            </a:r>
          </a:p>
          <a:p>
            <a:pPr>
              <a:buNone/>
            </a:pPr>
            <a:r>
              <a:rPr lang="en-US" sz="2400" i="1" dirty="0"/>
              <a:t>		  a</a:t>
            </a:r>
            <a:r>
              <a:rPr lang="en-US" sz="2400" i="1" baseline="-25000" dirty="0"/>
              <a:t>n</a:t>
            </a:r>
            <a:r>
              <a:rPr lang="en-US" sz="2400" dirty="0"/>
              <a:t> = 3</a:t>
            </a:r>
            <a:r>
              <a:rPr lang="en-US" sz="2400" dirty="0">
                <a:sym typeface="Symbol"/>
              </a:rPr>
              <a:t></a:t>
            </a:r>
            <a:r>
              <a:rPr lang="en-US" sz="2400" dirty="0"/>
              <a:t>2</a:t>
            </a:r>
            <a:r>
              <a:rPr lang="en-US" sz="2400" i="1" baseline="30000" dirty="0"/>
              <a:t>n</a:t>
            </a:r>
            <a:r>
              <a:rPr lang="en-US" sz="2400" baseline="-25000" dirty="0"/>
              <a:t> </a:t>
            </a:r>
            <a:r>
              <a:rPr lang="en-US" sz="2400" dirty="0"/>
              <a:t>  – (</a:t>
            </a:r>
            <a:r>
              <a:rPr lang="en-US" sz="2400" i="1" dirty="0"/>
              <a:t>-</a:t>
            </a:r>
            <a:r>
              <a:rPr lang="en-US" sz="2400" dirty="0"/>
              <a:t>1)</a:t>
            </a:r>
            <a:r>
              <a:rPr lang="en-US" sz="2400" i="1" baseline="30000" dirty="0"/>
              <a:t>n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DBC4B-E004-4899-B8FB-D14E2A20CC1A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3729" y="914401"/>
            <a:ext cx="10674627" cy="5211763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persamaan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akar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(</a:t>
            </a:r>
            <a:r>
              <a:rPr lang="en-US" dirty="0" err="1"/>
              <a:t>akar</a:t>
            </a:r>
            <a:r>
              <a:rPr lang="en-US" dirty="0"/>
              <a:t> </a:t>
            </a:r>
            <a:r>
              <a:rPr lang="en-US" dirty="0" err="1"/>
              <a:t>kembar</a:t>
            </a:r>
            <a:r>
              <a:rPr lang="en-US" dirty="0"/>
              <a:t>, </a:t>
            </a:r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dirty="0"/>
              <a:t> = </a:t>
            </a:r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dirty="0"/>
              <a:t>), 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Teorema</a:t>
            </a:r>
            <a:r>
              <a:rPr lang="en-US" dirty="0"/>
              <a:t> 1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.  </a:t>
            </a:r>
            <a:r>
              <a:rPr lang="en-US" dirty="0" err="1"/>
              <a:t>Terapkan</a:t>
            </a:r>
            <a:r>
              <a:rPr lang="en-US" dirty="0"/>
              <a:t> </a:t>
            </a:r>
            <a:r>
              <a:rPr lang="en-US" dirty="0" err="1"/>
              <a:t>Teorema</a:t>
            </a:r>
            <a:r>
              <a:rPr lang="en-US" dirty="0"/>
              <a:t> 2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b="1" dirty="0" err="1"/>
              <a:t>Teorema</a:t>
            </a:r>
            <a:r>
              <a:rPr lang="en-US" b="1" dirty="0"/>
              <a:t> 2</a:t>
            </a:r>
            <a:r>
              <a:rPr lang="en-US" dirty="0"/>
              <a:t>: </a:t>
            </a:r>
            <a:r>
              <a:rPr lang="en-US" dirty="0" err="1"/>
              <a:t>Misalkan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i="1" baseline="30000" dirty="0"/>
              <a:t>2</a:t>
            </a:r>
            <a:r>
              <a:rPr lang="en-US" baseline="30000" dirty="0"/>
              <a:t> </a:t>
            </a:r>
            <a:r>
              <a:rPr lang="en-US" dirty="0"/>
              <a:t>– </a:t>
            </a:r>
            <a:r>
              <a:rPr lang="en-US" i="1" dirty="0"/>
              <a:t>c</a:t>
            </a:r>
            <a:r>
              <a:rPr lang="en-US" baseline="-25000" dirty="0"/>
              <a:t>1</a:t>
            </a:r>
            <a:r>
              <a:rPr lang="en-US" i="1" dirty="0"/>
              <a:t>r</a:t>
            </a:r>
            <a:r>
              <a:rPr lang="en-US" baseline="30000" dirty="0"/>
              <a:t> </a:t>
            </a:r>
            <a:r>
              <a:rPr lang="en-US" dirty="0"/>
              <a:t>– c</a:t>
            </a:r>
            <a:r>
              <a:rPr lang="en-US" i="1" baseline="-25000" dirty="0"/>
              <a:t>2 </a:t>
            </a:r>
            <a:r>
              <a:rPr lang="en-US" i="1" dirty="0"/>
              <a:t>= </a:t>
            </a:r>
            <a:r>
              <a:rPr lang="en-US" dirty="0"/>
              <a:t>0 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akar</a:t>
            </a:r>
            <a:r>
              <a:rPr lang="en-US" dirty="0"/>
              <a:t> </a:t>
            </a:r>
            <a:r>
              <a:rPr lang="en-US" dirty="0" err="1"/>
              <a:t>kembar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baseline="-25000" dirty="0"/>
              <a:t>0</a:t>
            </a:r>
            <a:r>
              <a:rPr lang="en-US" dirty="0"/>
              <a:t>. </a:t>
            </a:r>
            <a:r>
              <a:rPr lang="en-US" dirty="0" err="1"/>
              <a:t>Barisan</a:t>
            </a:r>
            <a:r>
              <a:rPr lang="en-US" dirty="0"/>
              <a:t> {</a:t>
            </a:r>
            <a:r>
              <a:rPr lang="en-US" i="1" dirty="0"/>
              <a:t>a</a:t>
            </a:r>
            <a:r>
              <a:rPr lang="en-US" i="1" baseline="-25000" dirty="0"/>
              <a:t>n</a:t>
            </a:r>
            <a:r>
              <a:rPr lang="en-US" dirty="0"/>
              <a:t>}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rekurens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i="1" baseline="-25000" dirty="0"/>
              <a:t>n</a:t>
            </a:r>
            <a:r>
              <a:rPr lang="en-US" dirty="0"/>
              <a:t> = </a:t>
            </a:r>
            <a:r>
              <a:rPr lang="en-US" i="1" dirty="0"/>
              <a:t>c</a:t>
            </a:r>
            <a:r>
              <a:rPr lang="en-US" baseline="-25000" dirty="0"/>
              <a:t>1</a:t>
            </a:r>
            <a:r>
              <a:rPr lang="en-US" i="1" dirty="0"/>
              <a:t>a</a:t>
            </a:r>
            <a:r>
              <a:rPr lang="en-US" i="1" baseline="-25000" dirty="0"/>
              <a:t>n</a:t>
            </a:r>
            <a:r>
              <a:rPr lang="en-US" baseline="-25000" dirty="0"/>
              <a:t>–1 </a:t>
            </a:r>
            <a:r>
              <a:rPr lang="en-US" dirty="0"/>
              <a:t> + </a:t>
            </a:r>
            <a:r>
              <a:rPr lang="en-US" i="1" dirty="0"/>
              <a:t>c</a:t>
            </a:r>
            <a:r>
              <a:rPr lang="en-US" baseline="-25000" dirty="0"/>
              <a:t>2</a:t>
            </a:r>
            <a:r>
              <a:rPr lang="en-US" i="1" dirty="0"/>
              <a:t>a</a:t>
            </a:r>
            <a:r>
              <a:rPr lang="en-US" i="1" baseline="-25000" dirty="0"/>
              <a:t>n</a:t>
            </a:r>
            <a:r>
              <a:rPr lang="en-US" baseline="-25000" dirty="0"/>
              <a:t>–2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i="1" baseline="-25000" dirty="0"/>
              <a:t>n</a:t>
            </a:r>
            <a:r>
              <a:rPr lang="en-US" dirty="0"/>
              <a:t> = </a:t>
            </a:r>
            <a:r>
              <a:rPr lang="en-US" dirty="0">
                <a:sym typeface="Symbol"/>
              </a:rPr>
              <a:t></a:t>
            </a:r>
            <a:r>
              <a:rPr lang="en-US" baseline="-25000" dirty="0"/>
              <a:t>1</a:t>
            </a:r>
            <a:r>
              <a:rPr lang="en-US" i="1" dirty="0"/>
              <a:t>r</a:t>
            </a:r>
            <a:r>
              <a:rPr lang="en-US" i="1" baseline="30000" dirty="0"/>
              <a:t>n</a:t>
            </a:r>
            <a:r>
              <a:rPr lang="en-US" baseline="-25000" dirty="0"/>
              <a:t>0 </a:t>
            </a:r>
            <a:r>
              <a:rPr lang="en-US" dirty="0"/>
              <a:t> + </a:t>
            </a:r>
            <a:r>
              <a:rPr lang="en-US" dirty="0">
                <a:sym typeface="Symbol"/>
              </a:rPr>
              <a:t></a:t>
            </a:r>
            <a:r>
              <a:rPr lang="en-US" baseline="-25000" dirty="0"/>
              <a:t>2</a:t>
            </a:r>
            <a:r>
              <a:rPr lang="en-US" i="1" dirty="0"/>
              <a:t>nr</a:t>
            </a:r>
            <a:r>
              <a:rPr lang="en-US" i="1" baseline="30000" dirty="0"/>
              <a:t>n</a:t>
            </a:r>
            <a:r>
              <a:rPr lang="en-US" baseline="-25000" dirty="0"/>
              <a:t>0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 = 0, 1, 2, …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</a:t>
            </a:r>
            <a:r>
              <a:rPr lang="en-US" baseline="-25000" dirty="0"/>
              <a:t>1 </a:t>
            </a:r>
            <a:r>
              <a:rPr lang="en-US" dirty="0" err="1"/>
              <a:t>dan</a:t>
            </a:r>
            <a:r>
              <a:rPr lang="en-US" i="1" baseline="30000" dirty="0"/>
              <a:t> </a:t>
            </a:r>
            <a:r>
              <a:rPr lang="en-US" dirty="0">
                <a:sym typeface="Symbol"/>
              </a:rPr>
              <a:t></a:t>
            </a:r>
            <a:r>
              <a:rPr lang="en-US" baseline="-25000" dirty="0"/>
              <a:t>2</a:t>
            </a:r>
            <a:r>
              <a:rPr lang="en-US" i="1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konstan</a:t>
            </a:r>
            <a:r>
              <a:rPr lang="en-US" i="1" dirty="0"/>
              <a:t>.</a:t>
            </a:r>
          </a:p>
          <a:p>
            <a:endParaRPr lang="en-US" i="1" dirty="0"/>
          </a:p>
          <a:p>
            <a:r>
              <a:rPr lang="en-US" b="1" dirty="0" err="1"/>
              <a:t>Contoh</a:t>
            </a:r>
            <a:r>
              <a:rPr lang="en-US" b="1" dirty="0"/>
              <a:t> 19</a:t>
            </a:r>
            <a:r>
              <a:rPr lang="en-US" dirty="0"/>
              <a:t>.   </a:t>
            </a:r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rekurens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en-US" dirty="0"/>
              <a:t>			</a:t>
            </a:r>
            <a:r>
              <a:rPr lang="en-US" i="1" dirty="0"/>
              <a:t> a</a:t>
            </a:r>
            <a:r>
              <a:rPr lang="en-US" i="1" baseline="-25000" dirty="0"/>
              <a:t>n</a:t>
            </a:r>
            <a:r>
              <a:rPr lang="en-US" dirty="0"/>
              <a:t> = 6</a:t>
            </a:r>
            <a:r>
              <a:rPr lang="en-US" i="1" dirty="0"/>
              <a:t>a</a:t>
            </a:r>
            <a:r>
              <a:rPr lang="en-US" i="1" baseline="-25000" dirty="0"/>
              <a:t>n</a:t>
            </a:r>
            <a:r>
              <a:rPr lang="en-US" baseline="-25000" dirty="0"/>
              <a:t>–1 </a:t>
            </a:r>
            <a:r>
              <a:rPr lang="en-US" dirty="0"/>
              <a:t> – 9</a:t>
            </a:r>
            <a:r>
              <a:rPr lang="en-US" i="1" dirty="0"/>
              <a:t>a</a:t>
            </a:r>
            <a:r>
              <a:rPr lang="en-US" i="1" baseline="-25000" dirty="0"/>
              <a:t>n</a:t>
            </a:r>
            <a:r>
              <a:rPr lang="en-US" baseline="-25000" dirty="0"/>
              <a:t>–2</a:t>
            </a:r>
            <a:r>
              <a:rPr lang="en-US" dirty="0"/>
              <a:t>  ;  </a:t>
            </a:r>
            <a:r>
              <a:rPr lang="en-US" i="1" dirty="0"/>
              <a:t>a</a:t>
            </a:r>
            <a:r>
              <a:rPr lang="en-US" baseline="-25000" dirty="0"/>
              <a:t>0</a:t>
            </a:r>
            <a:r>
              <a:rPr lang="en-US" dirty="0"/>
              <a:t> = 1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dirty="0"/>
              <a:t> = 6?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i="1" dirty="0" err="1"/>
              <a:t>Penyelesaian</a:t>
            </a:r>
            <a:r>
              <a:rPr lang="en-US" dirty="0"/>
              <a:t>:  </a:t>
            </a:r>
          </a:p>
          <a:p>
            <a:endParaRPr lang="en-US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DBC4B-E004-4899-B8FB-D14E2A20CC1A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583" y="838200"/>
            <a:ext cx="10326756" cy="5410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i="1" dirty="0" err="1"/>
              <a:t>Penyelesaian</a:t>
            </a:r>
            <a:r>
              <a:rPr lang="en-US" dirty="0"/>
              <a:t>:  </a:t>
            </a:r>
          </a:p>
          <a:p>
            <a:pPr>
              <a:buNone/>
            </a:pPr>
            <a:r>
              <a:rPr lang="en-US" dirty="0"/>
              <a:t>		</a:t>
            </a:r>
            <a:r>
              <a:rPr lang="en-US" dirty="0" err="1"/>
              <a:t>Persamaan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: </a:t>
            </a:r>
            <a:r>
              <a:rPr lang="en-US" i="1" dirty="0"/>
              <a:t>r</a:t>
            </a:r>
            <a:r>
              <a:rPr lang="en-US" i="1" baseline="30000" dirty="0"/>
              <a:t>2</a:t>
            </a:r>
            <a:r>
              <a:rPr lang="en-US" baseline="30000" dirty="0"/>
              <a:t> </a:t>
            </a:r>
            <a:r>
              <a:rPr lang="en-US" dirty="0"/>
              <a:t>– 6</a:t>
            </a:r>
            <a:r>
              <a:rPr lang="en-US" i="1" dirty="0"/>
              <a:t>r</a:t>
            </a:r>
            <a:r>
              <a:rPr lang="en-US" baseline="30000" dirty="0"/>
              <a:t> </a:t>
            </a:r>
            <a:r>
              <a:rPr lang="en-US" dirty="0"/>
              <a:t>+ 9</a:t>
            </a:r>
            <a:r>
              <a:rPr lang="en-US" i="1" baseline="-25000" dirty="0"/>
              <a:t> </a:t>
            </a:r>
            <a:r>
              <a:rPr lang="en-US" i="1" dirty="0"/>
              <a:t>= </a:t>
            </a:r>
            <a:r>
              <a:rPr lang="en-US" dirty="0"/>
              <a:t>0.   </a:t>
            </a:r>
          </a:p>
          <a:p>
            <a:pPr>
              <a:buNone/>
            </a:pPr>
            <a:r>
              <a:rPr lang="en-US" dirty="0"/>
              <a:t>		</a:t>
            </a:r>
            <a:r>
              <a:rPr lang="en-US" dirty="0" err="1"/>
              <a:t>Akar-akarnya</a:t>
            </a:r>
            <a:r>
              <a:rPr lang="en-US" dirty="0"/>
              <a:t>:  (</a:t>
            </a:r>
            <a:r>
              <a:rPr lang="en-US" i="1" dirty="0"/>
              <a:t>r </a:t>
            </a:r>
            <a:r>
              <a:rPr lang="en-US" dirty="0"/>
              <a:t>– 3)(</a:t>
            </a:r>
            <a:r>
              <a:rPr lang="en-US" i="1" dirty="0"/>
              <a:t>r</a:t>
            </a:r>
            <a:r>
              <a:rPr lang="en-US" dirty="0"/>
              <a:t> – 3 ) = 0 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dirty="0"/>
              <a:t> = </a:t>
            </a:r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dirty="0"/>
              <a:t> = 3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baseline="-25000" dirty="0"/>
              <a:t>0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i="1" dirty="0"/>
              <a:t>		a</a:t>
            </a:r>
            <a:r>
              <a:rPr lang="en-US" i="1" baseline="-25000" dirty="0"/>
              <a:t>n</a:t>
            </a:r>
            <a:r>
              <a:rPr lang="en-US" dirty="0"/>
              <a:t> = </a:t>
            </a:r>
            <a:r>
              <a:rPr lang="en-US" dirty="0">
                <a:sym typeface="Symbol"/>
              </a:rPr>
              <a:t></a:t>
            </a:r>
            <a:r>
              <a:rPr lang="en-US" baseline="-25000" dirty="0"/>
              <a:t>1</a:t>
            </a:r>
            <a:r>
              <a:rPr lang="en-US" i="1" dirty="0"/>
              <a:t>r</a:t>
            </a:r>
            <a:r>
              <a:rPr lang="en-US" i="1" baseline="30000" dirty="0"/>
              <a:t>n</a:t>
            </a:r>
            <a:r>
              <a:rPr lang="en-US" baseline="-25000" dirty="0"/>
              <a:t>0 </a:t>
            </a:r>
            <a:r>
              <a:rPr lang="en-US" dirty="0"/>
              <a:t> + </a:t>
            </a:r>
            <a:r>
              <a:rPr lang="en-US" dirty="0">
                <a:sym typeface="Symbol"/>
              </a:rPr>
              <a:t></a:t>
            </a:r>
            <a:r>
              <a:rPr lang="en-US" baseline="-25000" dirty="0"/>
              <a:t>2</a:t>
            </a:r>
            <a:r>
              <a:rPr lang="en-US" i="1" dirty="0"/>
              <a:t>nr</a:t>
            </a:r>
            <a:r>
              <a:rPr lang="en-US" i="1" baseline="30000" dirty="0"/>
              <a:t>n</a:t>
            </a:r>
            <a:r>
              <a:rPr lang="en-US" baseline="-25000" dirty="0"/>
              <a:t>0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i="1" dirty="0"/>
              <a:t>a</a:t>
            </a:r>
            <a:r>
              <a:rPr lang="en-US" i="1" baseline="-25000" dirty="0"/>
              <a:t>n</a:t>
            </a:r>
            <a:r>
              <a:rPr lang="en-US" dirty="0"/>
              <a:t> = </a:t>
            </a:r>
            <a:r>
              <a:rPr lang="en-US" dirty="0">
                <a:sym typeface="Symbol"/>
              </a:rPr>
              <a:t></a:t>
            </a:r>
            <a:r>
              <a:rPr lang="en-US" baseline="-25000" dirty="0"/>
              <a:t>1</a:t>
            </a:r>
            <a:r>
              <a:rPr lang="en-US" dirty="0"/>
              <a:t>3</a:t>
            </a:r>
            <a:r>
              <a:rPr lang="en-US" i="1" baseline="30000" dirty="0"/>
              <a:t>n</a:t>
            </a:r>
            <a:r>
              <a:rPr lang="en-US" baseline="-25000" dirty="0"/>
              <a:t> </a:t>
            </a:r>
            <a:r>
              <a:rPr lang="en-US" dirty="0"/>
              <a:t> + </a:t>
            </a:r>
            <a:r>
              <a:rPr lang="en-US" dirty="0">
                <a:sym typeface="Symbol"/>
              </a:rPr>
              <a:t></a:t>
            </a:r>
            <a:r>
              <a:rPr lang="en-US" baseline="-25000" dirty="0"/>
              <a:t>2</a:t>
            </a:r>
            <a:r>
              <a:rPr lang="en-US" i="1" dirty="0"/>
              <a:t>n</a:t>
            </a:r>
            <a:r>
              <a:rPr lang="en-US" dirty="0"/>
              <a:t>3</a:t>
            </a:r>
            <a:r>
              <a:rPr lang="en-US" i="1" baseline="30000" dirty="0"/>
              <a:t>n</a:t>
            </a:r>
            <a:endParaRPr lang="en-US" dirty="0"/>
          </a:p>
          <a:p>
            <a:pPr>
              <a:buNone/>
            </a:pPr>
            <a:r>
              <a:rPr lang="en-US" dirty="0"/>
              <a:t>		</a:t>
            </a:r>
            <a:r>
              <a:rPr lang="en-US" i="1" dirty="0"/>
              <a:t>a</a:t>
            </a:r>
            <a:r>
              <a:rPr lang="en-US" baseline="-25000" dirty="0"/>
              <a:t>0</a:t>
            </a:r>
            <a:r>
              <a:rPr lang="en-US" dirty="0"/>
              <a:t> = 1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i="1" dirty="0"/>
              <a:t>a</a:t>
            </a:r>
            <a:r>
              <a:rPr lang="en-US" baseline="-25000" dirty="0"/>
              <a:t>0</a:t>
            </a:r>
            <a:r>
              <a:rPr lang="en-US" dirty="0">
                <a:sym typeface="Wingdings" pitchFamily="2" charset="2"/>
              </a:rPr>
              <a:t> = 1 = </a:t>
            </a:r>
            <a:r>
              <a:rPr lang="en-US" dirty="0">
                <a:sym typeface="Symbol"/>
              </a:rPr>
              <a:t></a:t>
            </a:r>
            <a:r>
              <a:rPr lang="en-US" baseline="-25000" dirty="0"/>
              <a:t>1</a:t>
            </a:r>
            <a:r>
              <a:rPr lang="en-US" dirty="0"/>
              <a:t>3</a:t>
            </a:r>
            <a:r>
              <a:rPr lang="en-US" baseline="30000" dirty="0"/>
              <a:t>0</a:t>
            </a:r>
            <a:r>
              <a:rPr lang="en-US" baseline="-25000" dirty="0"/>
              <a:t> </a:t>
            </a:r>
            <a:r>
              <a:rPr lang="en-US" dirty="0"/>
              <a:t> + </a:t>
            </a:r>
            <a:r>
              <a:rPr lang="en-US" dirty="0">
                <a:sym typeface="Symbol"/>
              </a:rPr>
              <a:t></a:t>
            </a:r>
            <a:r>
              <a:rPr lang="en-US" baseline="-25000" dirty="0"/>
              <a:t>2</a:t>
            </a:r>
            <a:r>
              <a:rPr lang="en-US" i="1" dirty="0">
                <a:sym typeface="Symbol"/>
              </a:rPr>
              <a:t> </a:t>
            </a:r>
            <a:r>
              <a:rPr lang="en-US" dirty="0">
                <a:sym typeface="Symbol"/>
              </a:rPr>
              <a:t>0</a:t>
            </a:r>
            <a:r>
              <a:rPr lang="en-US" dirty="0"/>
              <a:t>3</a:t>
            </a:r>
            <a:r>
              <a:rPr lang="en-US" baseline="30000" dirty="0"/>
              <a:t>0   </a:t>
            </a:r>
            <a:r>
              <a:rPr lang="en-US" dirty="0"/>
              <a:t>= </a:t>
            </a:r>
            <a:r>
              <a:rPr lang="en-US" dirty="0">
                <a:sym typeface="Symbol"/>
              </a:rPr>
              <a:t></a:t>
            </a:r>
            <a:r>
              <a:rPr lang="en-US" baseline="-25000" dirty="0"/>
              <a:t>1 </a:t>
            </a:r>
            <a:r>
              <a:rPr lang="en-US" dirty="0"/>
              <a:t> </a:t>
            </a:r>
            <a:r>
              <a:rPr lang="en-US" baseline="30000" dirty="0"/>
              <a:t> </a:t>
            </a:r>
          </a:p>
          <a:p>
            <a:pPr>
              <a:buNone/>
            </a:pPr>
            <a:r>
              <a:rPr lang="en-US" i="1" dirty="0"/>
              <a:t>		a</a:t>
            </a:r>
            <a:r>
              <a:rPr lang="en-US" baseline="-25000" dirty="0"/>
              <a:t>1</a:t>
            </a:r>
            <a:r>
              <a:rPr lang="en-US" dirty="0"/>
              <a:t> = 6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dirty="0">
                <a:sym typeface="Wingdings" pitchFamily="2" charset="2"/>
              </a:rPr>
              <a:t> = 6 = </a:t>
            </a:r>
            <a:r>
              <a:rPr lang="en-US" dirty="0">
                <a:sym typeface="Symbol"/>
              </a:rPr>
              <a:t></a:t>
            </a:r>
            <a:r>
              <a:rPr lang="en-US" baseline="-25000" dirty="0"/>
              <a:t>1</a:t>
            </a:r>
            <a:r>
              <a:rPr lang="en-US" dirty="0"/>
              <a:t>3</a:t>
            </a:r>
            <a:r>
              <a:rPr lang="en-US" baseline="30000" dirty="0"/>
              <a:t>1</a:t>
            </a:r>
            <a:r>
              <a:rPr lang="en-US" baseline="-25000" dirty="0"/>
              <a:t> </a:t>
            </a:r>
            <a:r>
              <a:rPr lang="en-US" dirty="0"/>
              <a:t> + </a:t>
            </a:r>
            <a:r>
              <a:rPr lang="en-US" dirty="0">
                <a:sym typeface="Symbol"/>
              </a:rPr>
              <a:t></a:t>
            </a:r>
            <a:r>
              <a:rPr lang="en-US" baseline="-25000" dirty="0"/>
              <a:t>2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1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3</a:t>
            </a:r>
            <a:r>
              <a:rPr lang="en-US" baseline="30000" dirty="0"/>
              <a:t>1   </a:t>
            </a:r>
            <a:r>
              <a:rPr lang="en-US" dirty="0"/>
              <a:t>= 3</a:t>
            </a:r>
            <a:r>
              <a:rPr lang="en-US" dirty="0">
                <a:sym typeface="Symbol"/>
              </a:rPr>
              <a:t></a:t>
            </a:r>
            <a:r>
              <a:rPr lang="en-US" baseline="-25000" dirty="0"/>
              <a:t>1 </a:t>
            </a:r>
            <a:r>
              <a:rPr lang="en-US" dirty="0"/>
              <a:t> + 3</a:t>
            </a:r>
            <a:r>
              <a:rPr lang="en-US" dirty="0">
                <a:sym typeface="Symbol"/>
              </a:rPr>
              <a:t></a:t>
            </a:r>
            <a:r>
              <a:rPr lang="en-US" baseline="-25000" dirty="0"/>
              <a:t>2</a:t>
            </a:r>
            <a:r>
              <a:rPr lang="en-US" baseline="30000" dirty="0"/>
              <a:t> </a:t>
            </a:r>
            <a:endParaRPr lang="en-US" dirty="0"/>
          </a:p>
          <a:p>
            <a:pPr>
              <a:buNone/>
            </a:pPr>
            <a:r>
              <a:rPr lang="en-US" dirty="0"/>
              <a:t>		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persamaan</a:t>
            </a:r>
            <a:r>
              <a:rPr lang="en-US" dirty="0"/>
              <a:t>: </a:t>
            </a:r>
            <a:r>
              <a:rPr lang="en-US" dirty="0">
                <a:sym typeface="Symbol"/>
              </a:rPr>
              <a:t></a:t>
            </a:r>
            <a:r>
              <a:rPr lang="en-US" baseline="-25000" dirty="0"/>
              <a:t>1 </a:t>
            </a:r>
            <a:r>
              <a:rPr lang="en-US" dirty="0"/>
              <a:t>= 1 </a:t>
            </a:r>
            <a:r>
              <a:rPr lang="en-US" dirty="0" err="1"/>
              <a:t>dan</a:t>
            </a:r>
            <a:r>
              <a:rPr lang="en-US" dirty="0"/>
              <a:t> 3</a:t>
            </a:r>
            <a:r>
              <a:rPr lang="en-US" dirty="0">
                <a:sym typeface="Symbol"/>
              </a:rPr>
              <a:t></a:t>
            </a:r>
            <a:r>
              <a:rPr lang="en-US" baseline="-25000" dirty="0"/>
              <a:t>1 </a:t>
            </a:r>
            <a:r>
              <a:rPr lang="en-US" dirty="0"/>
              <a:t> + 3</a:t>
            </a:r>
            <a:r>
              <a:rPr lang="en-US" dirty="0">
                <a:sym typeface="Symbol"/>
              </a:rPr>
              <a:t></a:t>
            </a:r>
            <a:r>
              <a:rPr lang="en-US" baseline="-25000" dirty="0"/>
              <a:t>2</a:t>
            </a:r>
            <a:r>
              <a:rPr lang="en-US" baseline="30000" dirty="0"/>
              <a:t> </a:t>
            </a:r>
            <a:r>
              <a:rPr lang="en-US" dirty="0"/>
              <a:t>= 6,</a:t>
            </a:r>
          </a:p>
          <a:p>
            <a:pPr>
              <a:buNone/>
            </a:pPr>
            <a:r>
              <a:rPr lang="en-US" dirty="0"/>
              <a:t>		</a:t>
            </a:r>
            <a:r>
              <a:rPr lang="en-US" dirty="0" err="1"/>
              <a:t>solusinya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</a:t>
            </a:r>
            <a:r>
              <a:rPr lang="en-US" baseline="-25000" dirty="0"/>
              <a:t>1 </a:t>
            </a:r>
            <a:r>
              <a:rPr lang="en-US" dirty="0"/>
              <a:t> = 1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</a:t>
            </a:r>
            <a:r>
              <a:rPr lang="en-US" baseline="-25000" dirty="0"/>
              <a:t>2</a:t>
            </a:r>
            <a:r>
              <a:rPr lang="en-US" baseline="30000" dirty="0"/>
              <a:t> </a:t>
            </a:r>
            <a:r>
              <a:rPr lang="en-US" dirty="0"/>
              <a:t>= 1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	</a:t>
            </a:r>
            <a:r>
              <a:rPr lang="en-US" dirty="0" err="1"/>
              <a:t>Jadi</a:t>
            </a:r>
            <a:r>
              <a:rPr lang="en-US" dirty="0"/>
              <a:t>, </a:t>
            </a:r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rekurens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en-US" i="1" dirty="0"/>
              <a:t>		  a</a:t>
            </a:r>
            <a:r>
              <a:rPr lang="en-US" i="1" baseline="-25000" dirty="0"/>
              <a:t>n</a:t>
            </a:r>
            <a:r>
              <a:rPr lang="en-US" dirty="0"/>
              <a:t> = 3</a:t>
            </a:r>
            <a:r>
              <a:rPr lang="en-US" i="1" baseline="30000" dirty="0"/>
              <a:t>n</a:t>
            </a:r>
            <a:r>
              <a:rPr lang="en-US" baseline="-25000" dirty="0"/>
              <a:t> </a:t>
            </a:r>
            <a:r>
              <a:rPr lang="en-US" dirty="0"/>
              <a:t>  + </a:t>
            </a:r>
            <a:r>
              <a:rPr lang="en-US" i="1" dirty="0"/>
              <a:t>n</a:t>
            </a:r>
            <a:r>
              <a:rPr lang="en-US" dirty="0"/>
              <a:t>3</a:t>
            </a:r>
            <a:r>
              <a:rPr lang="en-US" i="1" baseline="30000" dirty="0"/>
              <a:t>n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DBC4B-E004-4899-B8FB-D14E2A20CC1A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8AF29-D0EF-0BAB-90A2-1352A0D89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Latihan (</a:t>
            </a:r>
            <a:r>
              <a:rPr lang="en-US" dirty="0" err="1"/>
              <a:t>Kuis</a:t>
            </a:r>
            <a:r>
              <a:rPr lang="en-US" dirty="0"/>
              <a:t> 2020)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06BD5-5523-A372-3B71-FF8A0158F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Tentukan</a:t>
            </a:r>
            <a:r>
              <a:rPr lang="en-US" dirty="0"/>
              <a:t> solusi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rekurens</a:t>
            </a:r>
            <a:r>
              <a:rPr lang="en-US" dirty="0"/>
              <a:t>       	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2C7EE734-4008-F14C-4A0C-79AEEE0F45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5127" y="1770640"/>
            <a:ext cx="5300659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749A46E-8C67-6697-C73C-847B56BFAA99}"/>
              </a:ext>
            </a:extLst>
          </p:cNvPr>
          <p:cNvSpPr txBox="1"/>
          <p:nvPr/>
        </p:nvSpPr>
        <p:spPr>
          <a:xfrm>
            <a:off x="6735776" y="4008800"/>
            <a:ext cx="42500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(</a:t>
            </a:r>
            <a:r>
              <a:rPr lang="en-US" sz="2400" dirty="0" err="1">
                <a:solidFill>
                  <a:srgbClr val="C00000"/>
                </a:solidFill>
              </a:rPr>
              <a:t>Jawaban</a:t>
            </a:r>
            <a:r>
              <a:rPr lang="en-US" sz="2400" dirty="0">
                <a:solidFill>
                  <a:srgbClr val="C00000"/>
                </a:solidFill>
              </a:rPr>
              <a:t> pada </a:t>
            </a:r>
            <a:r>
              <a:rPr lang="en-US" sz="2400" dirty="0" err="1">
                <a:solidFill>
                  <a:srgbClr val="C00000"/>
                </a:solidFill>
              </a:rPr>
              <a:t>halaman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berikut</a:t>
            </a:r>
            <a:r>
              <a:rPr lang="en-US" sz="2400" dirty="0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5AE0C8-8292-0F5B-85F1-7A3A052F5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D0FB-94A8-4F29-8937-F1221C6DB31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3801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B5B880-3283-6CF5-3131-43A6BEF504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5018"/>
            <a:ext cx="10515600" cy="57219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b="1" dirty="0" err="1"/>
              <a:t>Jawaban</a:t>
            </a:r>
            <a:r>
              <a:rPr lang="en-US" sz="2200" dirty="0"/>
              <a:t>: </a:t>
            </a:r>
          </a:p>
          <a:p>
            <a:pPr marL="0" indent="0">
              <a:buNone/>
            </a:pPr>
            <a:endParaRPr lang="en-US" sz="22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8E95297-C5F0-72EA-9149-C50A63DDAF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829" y="1133947"/>
            <a:ext cx="8016149" cy="5587528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838DE38-5B16-0821-48F7-5027600A7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D0FB-94A8-4F29-8937-F1221C6DB31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9254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702F8-7069-0FB6-A852-26E4EFADB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Latihan (</a:t>
            </a:r>
            <a:r>
              <a:rPr lang="en-US" dirty="0" err="1"/>
              <a:t>Kuis</a:t>
            </a:r>
            <a:r>
              <a:rPr lang="en-US" dirty="0"/>
              <a:t> 2021)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6F4755-6C5E-7227-1E2C-BDBA8B1186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marR="8890" lvl="0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Ibu Miranda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menyebarkan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suatu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spesies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jamur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invasive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bernama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Megamycete</a:t>
            </a:r>
            <a:r>
              <a:rPr lang="en-US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pada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suatu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di 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Eropa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Spesies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jamur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menginfeksi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manusia-manusia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di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tersebut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dan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membuat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mereka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bermutasi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menjadi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monster yang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dapat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menginfeksi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manusia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lainnya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2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Megamycete</a:t>
            </a:r>
            <a:r>
              <a:rPr lang="en-US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terus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menyebar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banyaknya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orang yang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tertular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bertambah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sebesar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25%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setiap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bulannya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Jika pada 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awalnya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Ibu Miranda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menginfeksi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300 orang,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maka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tentukanlah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262255" indent="0">
              <a:lnSpc>
                <a:spcPct val="107000"/>
              </a:lnSpc>
              <a:spcBef>
                <a:spcPts val="850"/>
              </a:spcBef>
              <a:spcAft>
                <a:spcPts val="80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a.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Relasi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rekursif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400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merepresentasikan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banyaknya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orang yang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terinfeksi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Megamycete</a:t>
            </a:r>
            <a:r>
              <a:rPr lang="en-US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pada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bulan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-n.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indent="0">
              <a:lnSpc>
                <a:spcPct val="107000"/>
              </a:lnSpc>
              <a:spcBef>
                <a:spcPts val="55"/>
              </a:spcBef>
              <a:spcAft>
                <a:spcPts val="80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b. Solusi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dari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400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metode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pemecahan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relasi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rekures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homogen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linier.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810" indent="0">
              <a:lnSpc>
                <a:spcPct val="107000"/>
              </a:lnSpc>
              <a:spcBef>
                <a:spcPts val="160"/>
              </a:spcBef>
              <a:spcAft>
                <a:spcPts val="80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c.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Berapa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banyak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orang yang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terinfeksi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Megamycete</a:t>
            </a:r>
            <a:r>
              <a:rPr lang="en-US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pada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bulan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ke-5?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Gunakan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pembulatan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atas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jika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dibutuhkan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E9E31C-46D0-0938-E25D-12BFD5528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D0FB-94A8-4F29-8937-F1221C6DB310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6945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7664A1-E2C9-EC1E-85BF-FB7BF6FC40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7927"/>
            <a:ext cx="10515600" cy="58466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err="1"/>
              <a:t>Jawaban</a:t>
            </a:r>
            <a:r>
              <a:rPr lang="en-US" sz="2600" dirty="0"/>
              <a:t>: </a:t>
            </a:r>
          </a:p>
          <a:p>
            <a:pPr marL="0" indent="0">
              <a:buNone/>
            </a:pPr>
            <a:r>
              <a:rPr lang="en-US" sz="2600" dirty="0"/>
              <a:t>(a)</a:t>
            </a:r>
          </a:p>
          <a:p>
            <a:pPr marL="0" indent="0">
              <a:buNone/>
            </a:pPr>
            <a:endParaRPr lang="en-US" sz="2400" dirty="0"/>
          </a:p>
          <a:p>
            <a:pPr marL="0" marR="0" indent="0">
              <a:lnSpc>
                <a:spcPct val="107000"/>
              </a:lnSpc>
              <a:spcBef>
                <a:spcPts val="965"/>
              </a:spcBef>
              <a:spcAft>
                <a:spcPts val="800"/>
              </a:spcAft>
              <a:buNone/>
            </a:pPr>
            <a:r>
              <a:rPr lang="en-US" sz="2400" dirty="0"/>
              <a:t>(</a:t>
            </a:r>
            <a:r>
              <a:rPr lang="en-US" sz="2600" dirty="0"/>
              <a:t>b) </a:t>
            </a:r>
            <a:r>
              <a:rPr lang="en-US" sz="2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2600" baseline="-25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600" baseline="-25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US" sz="2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2600" baseline="-25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600" baseline="-25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– 1 </a:t>
            </a:r>
            <a:r>
              <a:rPr lang="en-US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+ 0.25P</a:t>
            </a:r>
            <a:r>
              <a:rPr lang="en-US" sz="2600" baseline="-25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 – 1 </a:t>
            </a:r>
            <a:r>
              <a:rPr lang="en-US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= 1.25P</a:t>
            </a:r>
            <a:r>
              <a:rPr lang="en-US" sz="2600" baseline="-25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 – 1 </a:t>
            </a:r>
            <a:endParaRPr lang="en-US" sz="2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965"/>
              </a:spcBef>
              <a:spcAft>
                <a:spcPts val="800"/>
              </a:spcAft>
              <a:buNone/>
            </a:pPr>
            <a:r>
              <a:rPr lang="en-US" sz="2600" dirty="0"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Persamaan</a:t>
            </a:r>
            <a:r>
              <a:rPr lang="en-US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karakteristik</a:t>
            </a:r>
            <a:r>
              <a:rPr lang="en-US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 r</a:t>
            </a:r>
            <a:r>
              <a:rPr lang="en-US" sz="2600" baseline="30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– 1.25 = 0,  </a:t>
            </a:r>
            <a:r>
              <a:rPr lang="en-US" sz="2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diperoleh</a:t>
            </a:r>
            <a:r>
              <a:rPr lang="en-US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r</a:t>
            </a:r>
            <a:r>
              <a:rPr lang="en-US" sz="2600" baseline="-25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= 1.25 </a:t>
            </a:r>
          </a:p>
          <a:p>
            <a:pPr marL="0" marR="0" indent="0">
              <a:lnSpc>
                <a:spcPct val="107000"/>
              </a:lnSpc>
              <a:spcBef>
                <a:spcPts val="855"/>
              </a:spcBef>
              <a:spcAft>
                <a:spcPts val="800"/>
              </a:spcAft>
              <a:buNone/>
            </a:pPr>
            <a:r>
              <a:rPr lang="en-US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2600" baseline="-25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600" baseline="-25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en-US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n-US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600" baseline="-25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600" baseline="30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 </a:t>
            </a:r>
            <a:endParaRPr lang="en-US" sz="2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2600" baseline="-25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600" baseline="-25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en-US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n-US" sz="2600" baseline="-25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1.25</a:t>
            </a:r>
            <a:r>
              <a:rPr lang="en-US" sz="2600" baseline="30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indent="0">
              <a:lnSpc>
                <a:spcPct val="107000"/>
              </a:lnSpc>
              <a:spcBef>
                <a:spcPts val="845"/>
              </a:spcBef>
              <a:spcAft>
                <a:spcPts val="800"/>
              </a:spcAft>
              <a:buNone/>
            </a:pPr>
            <a:r>
              <a:rPr lang="en-US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P</a:t>
            </a:r>
            <a:r>
              <a:rPr lang="en-US" sz="2600" baseline="-25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0 </a:t>
            </a:r>
            <a:r>
              <a:rPr lang="en-US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en-US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n-US" sz="2600" baseline="-25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1.25</a:t>
            </a:r>
            <a:r>
              <a:rPr lang="en-US" sz="2600" baseline="30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0 </a:t>
            </a:r>
            <a:r>
              <a:rPr lang="en-US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= 300   </a:t>
            </a:r>
            <a:r>
              <a:rPr lang="en-US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 </a:t>
            </a:r>
            <a:r>
              <a:rPr lang="en-US" sz="2600" baseline="-25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en-US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= 300 </a:t>
            </a:r>
          </a:p>
          <a:p>
            <a:pPr marL="0" marR="0" indent="0">
              <a:lnSpc>
                <a:spcPct val="107000"/>
              </a:lnSpc>
              <a:spcBef>
                <a:spcPts val="840"/>
              </a:spcBef>
              <a:spcAft>
                <a:spcPts val="800"/>
              </a:spcAft>
              <a:buNone/>
            </a:pPr>
            <a:r>
              <a:rPr lang="en-US" sz="2600" dirty="0">
                <a:ea typeface="Calibri" panose="020F0502020204030204" pitchFamily="34" charset="0"/>
                <a:cs typeface="Times New Roman" panose="02020603050405020304" pitchFamily="18" charset="0"/>
              </a:rPr>
              <a:t>	Jadi</a:t>
            </a:r>
            <a:r>
              <a:rPr lang="en-US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2600" baseline="-25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600" baseline="-25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= 300(1.25)</a:t>
            </a:r>
            <a:r>
              <a:rPr lang="en-US" sz="2600" baseline="30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indent="0">
              <a:lnSpc>
                <a:spcPct val="107000"/>
              </a:lnSpc>
              <a:spcBef>
                <a:spcPts val="855"/>
              </a:spcBef>
              <a:spcAft>
                <a:spcPts val="800"/>
              </a:spcAft>
              <a:buNone/>
            </a:pPr>
            <a:r>
              <a:rPr lang="en-US" sz="2600" dirty="0">
                <a:ea typeface="Calibri" panose="020F0502020204030204" pitchFamily="34" charset="0"/>
                <a:cs typeface="Times New Roman" panose="02020603050405020304" pitchFamily="18" charset="0"/>
              </a:rPr>
              <a:t>(c)</a:t>
            </a:r>
            <a:r>
              <a:rPr lang="en-US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P</a:t>
            </a:r>
            <a:r>
              <a:rPr lang="en-US" sz="2600" baseline="-25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5 </a:t>
            </a:r>
            <a:r>
              <a:rPr lang="en-US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= 300(1.25)</a:t>
            </a:r>
            <a:r>
              <a:rPr lang="en-US" sz="2600" baseline="30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5 </a:t>
            </a:r>
            <a:r>
              <a:rPr lang="en-US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= 915.5, </a:t>
            </a:r>
            <a:r>
              <a:rPr lang="en-US" sz="2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dibulatkan</a:t>
            </a:r>
            <a:r>
              <a:rPr lang="en-US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ke</a:t>
            </a:r>
            <a:r>
              <a:rPr lang="en-US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atas</a:t>
            </a:r>
            <a:r>
              <a:rPr lang="en-US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menjadi</a:t>
            </a:r>
            <a:r>
              <a:rPr lang="en-US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916 orang. 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image2.png">
            <a:extLst>
              <a:ext uri="{FF2B5EF4-FFF2-40B4-BE49-F238E27FC236}">
                <a16:creationId xmlns:a16="http://schemas.microsoft.com/office/drawing/2014/main" id="{03DF1B1C-7190-3E1E-F955-A0C7E943DCC5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458190" y="858982"/>
            <a:ext cx="3141518" cy="678872"/>
          </a:xfrm>
          <a:prstGeom prst="rect">
            <a:avLst/>
          </a:prstGeom>
          <a:ln/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0C2700-C053-8D5D-DBFB-D1BED3B75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D0FB-94A8-4F29-8937-F1221C6DB31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2352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132E0-6D07-9AE2-5E88-21A55D9A8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Latihan (</a:t>
            </a:r>
            <a:r>
              <a:rPr lang="en-US" dirty="0" err="1"/>
              <a:t>Kuis</a:t>
            </a:r>
            <a:r>
              <a:rPr lang="en-US" dirty="0"/>
              <a:t> 2022)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1A5159-70D4-B843-A906-5285C203E6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Doraemon sangat suka makan kue dorayaki. Namun karena ia tidak memiliki banyak uang, Ia hanya dapat membeli 3 dorayaki per bulan. Namun karena ia sangat suka kue tersebut, ia akhirnya memutuskan untuk membeli 3 buah kue d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id-ID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rayaki dan memasukannya ke alat pengganda barang. Alat tersebut akan menggandakan barang secara rekursif dengan relasi rekurens: </a:t>
            </a:r>
            <a:r>
              <a:rPr lang="id-ID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id-ID" i="1" baseline="-25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id-ID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= 2</a:t>
            </a:r>
            <a:r>
              <a:rPr lang="id-ID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id-ID" i="1" baseline="-25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id-ID" baseline="-25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– 1 </a:t>
            </a:r>
            <a:r>
              <a:rPr lang="id-ID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id-ID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id-ID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id-ID" i="1" baseline="-25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id-ID" baseline="-25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– 2 </a:t>
            </a:r>
            <a:r>
              <a:rPr lang="id-ID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dengan </a:t>
            </a:r>
            <a:r>
              <a:rPr lang="id-ID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id-ID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= hari. Jika pada awalnya (hari ke-0) doraemon memiliki 3 kue dorayaki dan pada hari ke-1 ia memiliki 5 kue dorayaki, tentukan jumlah kue dorayaki yang ia miliki setelah 10 hari.</a:t>
            </a:r>
            <a:endParaRPr lang="en-US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CCA645-AD92-60CE-5FD2-7F35933EC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D0FB-94A8-4F29-8937-F1221C6DB310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0466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BB7B79-33B1-D453-CCDA-DB3B36BC32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06582"/>
            <a:ext cx="10515600" cy="5470381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Jawaban</a:t>
            </a:r>
            <a:r>
              <a:rPr lang="en-US" dirty="0"/>
              <a:t>:</a:t>
            </a:r>
          </a:p>
          <a:p>
            <a:pPr marL="0" marR="0" indent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400" dirty="0" err="1">
                <a:effectLst/>
                <a:ea typeface="Times New Roman" panose="02020603050405020304" pitchFamily="18" charset="0"/>
              </a:rPr>
              <a:t>Persamaan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karakteristik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: r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2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– 2r – 3 = 0</a:t>
            </a:r>
          </a:p>
          <a:p>
            <a:pPr marL="0" marR="0" indent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ea typeface="Times New Roman" panose="02020603050405020304" pitchFamily="18" charset="0"/>
              </a:rPr>
              <a:t>Akar-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akar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persamaan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karakteristik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: (r-3)(r+1) = 0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adalah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r</a:t>
            </a:r>
            <a:r>
              <a:rPr lang="en-US" sz="2400" baseline="-25000" dirty="0">
                <a:effectLst/>
                <a:ea typeface="Times New Roman" panose="02020603050405020304" pitchFamily="18" charset="0"/>
              </a:rPr>
              <a:t>1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= 3 dan r</a:t>
            </a:r>
            <a:r>
              <a:rPr lang="en-US" sz="2400" baseline="-25000" dirty="0">
                <a:effectLst/>
                <a:ea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= -1</a:t>
            </a:r>
          </a:p>
          <a:p>
            <a:pPr marL="0" marR="0" indent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ea typeface="Times New Roman" panose="02020603050405020304" pitchFamily="18" charset="0"/>
              </a:rPr>
              <a:t>a</a:t>
            </a:r>
            <a:r>
              <a:rPr lang="en-US" sz="2400" baseline="-25000" dirty="0">
                <a:effectLst/>
                <a:ea typeface="Times New Roman" panose="02020603050405020304" pitchFamily="18" charset="0"/>
              </a:rPr>
              <a:t>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= α</a:t>
            </a:r>
            <a:r>
              <a:rPr lang="en-US" sz="2400" baseline="-25000" dirty="0">
                <a:effectLst/>
                <a:ea typeface="Times New Roman" panose="02020603050405020304" pitchFamily="18" charset="0"/>
              </a:rPr>
              <a:t>1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r</a:t>
            </a:r>
            <a:r>
              <a:rPr lang="en-US" sz="2400" baseline="-25000" dirty="0">
                <a:effectLst/>
                <a:ea typeface="Times New Roman" panose="02020603050405020304" pitchFamily="18" charset="0"/>
              </a:rPr>
              <a:t>1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n</a:t>
            </a:r>
            <a:r>
              <a:rPr lang="en-US" sz="2400" baseline="-25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+ α</a:t>
            </a:r>
            <a:r>
              <a:rPr lang="en-US" sz="2400" baseline="-25000" dirty="0">
                <a:effectLst/>
                <a:ea typeface="Times New Roman" panose="02020603050405020304" pitchFamily="18" charset="0"/>
              </a:rPr>
              <a:t>2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r</a:t>
            </a:r>
            <a:r>
              <a:rPr lang="en-US" sz="2400" baseline="-25000" dirty="0">
                <a:effectLst/>
                <a:ea typeface="Times New Roman" panose="02020603050405020304" pitchFamily="18" charset="0"/>
              </a:rPr>
              <a:t>2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n</a:t>
            </a:r>
            <a:endParaRPr lang="en-US" sz="2400" dirty="0">
              <a:effectLst/>
              <a:ea typeface="Times New Roman" panose="02020603050405020304" pitchFamily="18" charset="0"/>
            </a:endParaRPr>
          </a:p>
          <a:p>
            <a:pPr marL="0" marR="0" indent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ea typeface="Times New Roman" panose="02020603050405020304" pitchFamily="18" charset="0"/>
              </a:rPr>
              <a:t>a</a:t>
            </a:r>
            <a:r>
              <a:rPr lang="en-US" sz="2400" baseline="-25000" dirty="0">
                <a:effectLst/>
                <a:ea typeface="Times New Roman" panose="02020603050405020304" pitchFamily="18" charset="0"/>
              </a:rPr>
              <a:t>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= α</a:t>
            </a:r>
            <a:r>
              <a:rPr lang="en-US" sz="2400" baseline="-25000" dirty="0">
                <a:effectLst/>
                <a:ea typeface="Times New Roman" panose="02020603050405020304" pitchFamily="18" charset="0"/>
              </a:rPr>
              <a:t>1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3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n</a:t>
            </a:r>
            <a:r>
              <a:rPr lang="en-US" sz="2400" baseline="-25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+ α</a:t>
            </a:r>
            <a:r>
              <a:rPr lang="en-US" sz="2400" baseline="-25000" dirty="0">
                <a:effectLst/>
                <a:ea typeface="Times New Roman" panose="02020603050405020304" pitchFamily="18" charset="0"/>
              </a:rPr>
              <a:t>2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(-1)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n</a:t>
            </a:r>
            <a:endParaRPr lang="en-US" sz="2400" dirty="0">
              <a:effectLst/>
              <a:ea typeface="Times New Roman" panose="02020603050405020304" pitchFamily="18" charset="0"/>
            </a:endParaRPr>
          </a:p>
          <a:p>
            <a:pPr marL="0" marR="0" indent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ea typeface="Times New Roman" panose="02020603050405020304" pitchFamily="18" charset="0"/>
              </a:rPr>
              <a:t>a</a:t>
            </a:r>
            <a:r>
              <a:rPr lang="en-US" sz="2400" baseline="-25000" dirty="0">
                <a:effectLst/>
                <a:ea typeface="Times New Roman" panose="02020603050405020304" pitchFamily="18" charset="0"/>
              </a:rPr>
              <a:t>0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= α</a:t>
            </a:r>
            <a:r>
              <a:rPr lang="en-US" sz="2400" baseline="-25000" dirty="0">
                <a:effectLst/>
                <a:ea typeface="Times New Roman" panose="02020603050405020304" pitchFamily="18" charset="0"/>
              </a:rPr>
              <a:t>1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3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0</a:t>
            </a:r>
            <a:r>
              <a:rPr lang="en-US" sz="2400" baseline="-25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+ α</a:t>
            </a:r>
            <a:r>
              <a:rPr lang="en-US" sz="2400" baseline="-25000" dirty="0">
                <a:effectLst/>
                <a:ea typeface="Times New Roman" panose="02020603050405020304" pitchFamily="18" charset="0"/>
              </a:rPr>
              <a:t>2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(-1)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0</a:t>
            </a:r>
            <a:r>
              <a:rPr lang="en-US" sz="2400" baseline="-25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= α</a:t>
            </a:r>
            <a:r>
              <a:rPr lang="en-US" sz="2400" baseline="-25000" dirty="0">
                <a:effectLst/>
                <a:ea typeface="Times New Roman" panose="02020603050405020304" pitchFamily="18" charset="0"/>
              </a:rPr>
              <a:t>1 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+ α</a:t>
            </a:r>
            <a:r>
              <a:rPr lang="en-US" sz="2400" baseline="-25000" dirty="0">
                <a:effectLst/>
                <a:ea typeface="Times New Roman" panose="02020603050405020304" pitchFamily="18" charset="0"/>
              </a:rPr>
              <a:t>2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= 3</a:t>
            </a:r>
          </a:p>
          <a:p>
            <a:pPr marL="0" marR="0" indent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ea typeface="Times New Roman" panose="02020603050405020304" pitchFamily="18" charset="0"/>
              </a:rPr>
              <a:t>a</a:t>
            </a:r>
            <a:r>
              <a:rPr lang="en-US" sz="2400" baseline="-25000" dirty="0">
                <a:effectLst/>
                <a:ea typeface="Times New Roman" panose="02020603050405020304" pitchFamily="18" charset="0"/>
              </a:rPr>
              <a:t>1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= α</a:t>
            </a:r>
            <a:r>
              <a:rPr lang="en-US" sz="2400" baseline="-25000" dirty="0">
                <a:effectLst/>
                <a:ea typeface="Times New Roman" panose="02020603050405020304" pitchFamily="18" charset="0"/>
              </a:rPr>
              <a:t>1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3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1</a:t>
            </a:r>
            <a:r>
              <a:rPr lang="en-US" sz="2400" baseline="-25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+ α</a:t>
            </a:r>
            <a:r>
              <a:rPr lang="en-US" sz="2400" baseline="-25000" dirty="0">
                <a:effectLst/>
                <a:ea typeface="Times New Roman" panose="02020603050405020304" pitchFamily="18" charset="0"/>
              </a:rPr>
              <a:t>2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(-1)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1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= 3α</a:t>
            </a:r>
            <a:r>
              <a:rPr lang="en-US" sz="2400" baseline="-25000" dirty="0">
                <a:effectLst/>
                <a:ea typeface="Times New Roman" panose="02020603050405020304" pitchFamily="18" charset="0"/>
              </a:rPr>
              <a:t>1 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- α</a:t>
            </a:r>
            <a:r>
              <a:rPr lang="en-US" sz="2400" baseline="-25000" dirty="0">
                <a:effectLst/>
                <a:ea typeface="Times New Roman" panose="02020603050405020304" pitchFamily="18" charset="0"/>
              </a:rPr>
              <a:t>2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= 5</a:t>
            </a:r>
          </a:p>
          <a:p>
            <a:pPr marL="0" marR="0" indent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400" dirty="0" err="1">
                <a:effectLst/>
                <a:ea typeface="Times New Roman" panose="02020603050405020304" pitchFamily="18" charset="0"/>
              </a:rPr>
              <a:t>maka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: α</a:t>
            </a:r>
            <a:r>
              <a:rPr lang="en-US" sz="2400" baseline="-25000" dirty="0">
                <a:effectLst/>
                <a:ea typeface="Times New Roman" panose="02020603050405020304" pitchFamily="18" charset="0"/>
              </a:rPr>
              <a:t>1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= 2 dan  α</a:t>
            </a:r>
            <a:r>
              <a:rPr lang="en-US" sz="2400" baseline="-25000" dirty="0">
                <a:effectLst/>
                <a:ea typeface="Times New Roman" panose="02020603050405020304" pitchFamily="18" charset="0"/>
              </a:rPr>
              <a:t>2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= 1</a:t>
            </a:r>
          </a:p>
          <a:p>
            <a:pPr marL="0" marR="0" indent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ea typeface="Times New Roman" panose="02020603050405020304" pitchFamily="18" charset="0"/>
              </a:rPr>
              <a:t>Jadi solusi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rekurens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adalah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a</a:t>
            </a:r>
            <a:r>
              <a:rPr lang="en-US" sz="2400" baseline="-25000" dirty="0">
                <a:effectLst/>
                <a:ea typeface="Times New Roman" panose="02020603050405020304" pitchFamily="18" charset="0"/>
              </a:rPr>
              <a:t>n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= 2·3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+ 1·(-1)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n</a:t>
            </a:r>
            <a:endParaRPr lang="en-US" sz="2400" dirty="0">
              <a:effectLst/>
              <a:ea typeface="Times New Roman" panose="02020603050405020304" pitchFamily="18" charset="0"/>
            </a:endParaRPr>
          </a:p>
          <a:p>
            <a:pPr marL="0" marR="0" indent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ea typeface="Times New Roman" panose="02020603050405020304" pitchFamily="18" charset="0"/>
              </a:rPr>
              <a:t>Total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kue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dorayaki pada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hari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ke-10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adalah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(2)(59049) + 1  = 118099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049EDB8-047D-9706-EE72-B29B729E3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D0FB-94A8-4F29-8937-F1221C6DB310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350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09600"/>
            <a:ext cx="10515600" cy="5943600"/>
          </a:xfrm>
        </p:spPr>
        <p:txBody>
          <a:bodyPr>
            <a:normAutofit lnSpcReduction="10000"/>
          </a:bodyPr>
          <a:lstStyle/>
          <a:p>
            <a:r>
              <a:rPr lang="en-US" sz="2400" b="1" dirty="0" err="1"/>
              <a:t>Kondisi</a:t>
            </a:r>
            <a:r>
              <a:rPr lang="en-US" sz="2400" b="1" dirty="0"/>
              <a:t> </a:t>
            </a:r>
            <a:r>
              <a:rPr lang="en-US" sz="2400" b="1" dirty="0" err="1"/>
              <a:t>awal</a:t>
            </a:r>
            <a:r>
              <a:rPr lang="en-US" sz="2400" b="1" dirty="0"/>
              <a:t> </a:t>
            </a:r>
            <a:r>
              <a:rPr lang="en-US" sz="2400" dirty="0"/>
              <a:t>(</a:t>
            </a:r>
            <a:r>
              <a:rPr lang="en-US" sz="2400" i="1" dirty="0"/>
              <a:t>initial conditions</a:t>
            </a:r>
            <a:r>
              <a:rPr lang="en-US" sz="2400" dirty="0"/>
              <a:t>)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barisan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yang </a:t>
            </a:r>
            <a:r>
              <a:rPr lang="en-US" sz="2400" dirty="0" err="1"/>
              <a:t>diperlukan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memulai</a:t>
            </a:r>
            <a:r>
              <a:rPr lang="en-US" sz="2400" dirty="0"/>
              <a:t> </a:t>
            </a:r>
            <a:r>
              <a:rPr lang="en-US" sz="2400" dirty="0" err="1"/>
              <a:t>menghitung</a:t>
            </a:r>
            <a:r>
              <a:rPr lang="en-US" sz="2400" dirty="0"/>
              <a:t> </a:t>
            </a:r>
            <a:r>
              <a:rPr lang="en-US" sz="2400" dirty="0" err="1"/>
              <a:t>elemen-elemen</a:t>
            </a:r>
            <a:r>
              <a:rPr lang="en-US" sz="2400" dirty="0"/>
              <a:t> </a:t>
            </a:r>
            <a:r>
              <a:rPr lang="en-US" sz="2400" dirty="0" err="1"/>
              <a:t>selanjutnya</a:t>
            </a:r>
            <a:r>
              <a:rPr lang="en-US" sz="2400" dirty="0"/>
              <a:t>.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err="1"/>
              <a:t>Contoh</a:t>
            </a:r>
            <a:r>
              <a:rPr lang="en-US" sz="2400" dirty="0"/>
              <a:t>:  </a:t>
            </a:r>
            <a:r>
              <a:rPr lang="en-US" sz="2400" i="1" dirty="0"/>
              <a:t>a</a:t>
            </a:r>
            <a:r>
              <a:rPr lang="en-US" sz="2400" i="1" baseline="-25000" dirty="0"/>
              <a:t>n</a:t>
            </a:r>
            <a:r>
              <a:rPr lang="en-US" sz="2400" dirty="0"/>
              <a:t> = 2</a:t>
            </a:r>
            <a:r>
              <a:rPr lang="en-US" sz="2400" i="1" dirty="0"/>
              <a:t>a</a:t>
            </a:r>
            <a:r>
              <a:rPr lang="en-US" sz="2400" i="1" baseline="-25000" dirty="0"/>
              <a:t>n–</a:t>
            </a:r>
            <a:r>
              <a:rPr lang="en-US" sz="2400" baseline="-25000" dirty="0"/>
              <a:t>1</a:t>
            </a:r>
            <a:r>
              <a:rPr lang="en-US" sz="2400" i="1" baseline="-25000" dirty="0"/>
              <a:t>  </a:t>
            </a:r>
            <a:r>
              <a:rPr lang="en-US" sz="2400" i="1" dirty="0"/>
              <a:t> </a:t>
            </a:r>
            <a:r>
              <a:rPr lang="en-US" sz="2400" dirty="0"/>
              <a:t>+ 1; </a:t>
            </a:r>
            <a:r>
              <a:rPr lang="en-US" sz="2400" i="1" dirty="0"/>
              <a:t>a</a:t>
            </a:r>
            <a:r>
              <a:rPr lang="en-US" sz="2400" baseline="-25000" dirty="0"/>
              <a:t>0</a:t>
            </a:r>
            <a:r>
              <a:rPr lang="en-US" sz="2400" dirty="0"/>
              <a:t> = 1</a:t>
            </a:r>
          </a:p>
          <a:p>
            <a:pPr>
              <a:buNone/>
            </a:pPr>
            <a:r>
              <a:rPr lang="en-US" sz="2400" dirty="0"/>
              <a:t>		</a:t>
            </a:r>
            <a:r>
              <a:rPr lang="en-US" sz="2400" i="1" dirty="0"/>
              <a:t>       a</a:t>
            </a:r>
            <a:r>
              <a:rPr lang="en-US" sz="2400" i="1" baseline="-25000" dirty="0"/>
              <a:t>n</a:t>
            </a:r>
            <a:r>
              <a:rPr lang="en-US" sz="2400" i="1" dirty="0"/>
              <a:t> </a:t>
            </a:r>
            <a:r>
              <a:rPr lang="en-US" sz="2400" dirty="0"/>
              <a:t>= </a:t>
            </a:r>
            <a:r>
              <a:rPr lang="en-US" sz="2400" i="1" dirty="0"/>
              <a:t>a</a:t>
            </a:r>
            <a:r>
              <a:rPr lang="en-US" sz="2400" i="1" baseline="-25000" dirty="0"/>
              <a:t>n</a:t>
            </a:r>
            <a:r>
              <a:rPr lang="en-US" sz="2400" baseline="-25000" dirty="0"/>
              <a:t>–1</a:t>
            </a:r>
            <a:r>
              <a:rPr lang="en-US" sz="2400" dirty="0"/>
              <a:t> + 2</a:t>
            </a:r>
            <a:r>
              <a:rPr lang="en-US" sz="2400" i="1" dirty="0"/>
              <a:t>a</a:t>
            </a:r>
            <a:r>
              <a:rPr lang="en-US" sz="2400" i="1" baseline="-25000" dirty="0"/>
              <a:t>n</a:t>
            </a:r>
            <a:r>
              <a:rPr lang="en-US" sz="2400" baseline="-25000" dirty="0"/>
              <a:t>–2 </a:t>
            </a:r>
            <a:r>
              <a:rPr lang="en-US" sz="2400" dirty="0"/>
              <a:t>; </a:t>
            </a:r>
            <a:r>
              <a:rPr lang="en-US" sz="2400" i="1" dirty="0"/>
              <a:t>a</a:t>
            </a:r>
            <a:r>
              <a:rPr lang="en-US" sz="2400" baseline="-25000" dirty="0"/>
              <a:t>0</a:t>
            </a:r>
            <a:r>
              <a:rPr lang="en-US" sz="2400" dirty="0"/>
              <a:t> = 1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baseline="-25000" dirty="0"/>
              <a:t>1</a:t>
            </a:r>
            <a:r>
              <a:rPr lang="en-US" sz="2400" dirty="0"/>
              <a:t> = 2  </a:t>
            </a:r>
          </a:p>
          <a:p>
            <a:pPr>
              <a:buNone/>
            </a:pPr>
            <a:r>
              <a:rPr lang="en-US" sz="2400" dirty="0"/>
              <a:t>			</a:t>
            </a:r>
          </a:p>
          <a:p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relasi</a:t>
            </a:r>
            <a:r>
              <a:rPr lang="en-US" sz="2400" dirty="0"/>
              <a:t> </a:t>
            </a:r>
            <a:r>
              <a:rPr lang="en-US" sz="2400" dirty="0" err="1"/>
              <a:t>rekurens</a:t>
            </a:r>
            <a:r>
              <a:rPr lang="en-US" sz="2400" dirty="0"/>
              <a:t> </a:t>
            </a:r>
            <a:r>
              <a:rPr lang="en-US" sz="2400" dirty="0" err="1"/>
              <a:t>menyatakan</a:t>
            </a:r>
            <a:r>
              <a:rPr lang="en-US" sz="2400" dirty="0"/>
              <a:t> </a:t>
            </a:r>
            <a:r>
              <a:rPr lang="en-US" sz="2400" dirty="0" err="1"/>
              <a:t>definisi</a:t>
            </a:r>
            <a:r>
              <a:rPr lang="en-US" sz="2400" dirty="0"/>
              <a:t>  </a:t>
            </a:r>
            <a:r>
              <a:rPr lang="en-US" sz="2400" dirty="0" err="1"/>
              <a:t>barisan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rekursif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kondisi</a:t>
            </a:r>
            <a:r>
              <a:rPr lang="en-US" sz="2400" dirty="0"/>
              <a:t> </a:t>
            </a:r>
            <a:r>
              <a:rPr lang="en-US" sz="2400" dirty="0" err="1"/>
              <a:t>awal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langkah</a:t>
            </a:r>
            <a:r>
              <a:rPr lang="en-US" sz="2400" dirty="0"/>
              <a:t> basis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definisi</a:t>
            </a:r>
            <a:r>
              <a:rPr lang="en-US" sz="2400" dirty="0"/>
              <a:t> </a:t>
            </a:r>
            <a:r>
              <a:rPr lang="en-US" sz="2400" dirty="0" err="1"/>
              <a:t>rekursif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b="1" dirty="0" err="1"/>
              <a:t>Contoh</a:t>
            </a:r>
            <a:r>
              <a:rPr lang="en-US" sz="2400" b="1" dirty="0"/>
              <a:t> 13</a:t>
            </a:r>
            <a:r>
              <a:rPr lang="en-US" sz="2400" dirty="0"/>
              <a:t>. </a:t>
            </a:r>
            <a:r>
              <a:rPr lang="en-US" sz="2400" dirty="0" err="1"/>
              <a:t>Barisan</a:t>
            </a:r>
            <a:r>
              <a:rPr lang="en-US" sz="2400" dirty="0"/>
              <a:t> Fibonacci  0, 1, 1, 2, 3, 5, 8, 13, …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dinyatakan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relasi</a:t>
            </a:r>
            <a:r>
              <a:rPr lang="en-US" sz="2400" dirty="0"/>
              <a:t> </a:t>
            </a:r>
            <a:r>
              <a:rPr lang="en-US" sz="2400" dirty="0" err="1"/>
              <a:t>rekurens</a:t>
            </a:r>
            <a:endParaRPr lang="en-US" sz="2400" dirty="0"/>
          </a:p>
          <a:p>
            <a:pPr>
              <a:buNone/>
            </a:pPr>
            <a:r>
              <a:rPr lang="en-US" sz="2400" dirty="0"/>
              <a:t>		</a:t>
            </a:r>
            <a:r>
              <a:rPr lang="en-US" sz="2400" i="1" dirty="0"/>
              <a:t>f</a:t>
            </a:r>
            <a:r>
              <a:rPr lang="en-US" sz="2400" i="1" baseline="-25000" dirty="0"/>
              <a:t>n</a:t>
            </a:r>
            <a:r>
              <a:rPr lang="en-US" sz="2400" dirty="0"/>
              <a:t> = </a:t>
            </a:r>
            <a:r>
              <a:rPr lang="en-US" sz="2400" i="1" dirty="0"/>
              <a:t>f</a:t>
            </a:r>
            <a:r>
              <a:rPr lang="en-US" sz="2400" i="1" baseline="-25000" dirty="0"/>
              <a:t>n</a:t>
            </a:r>
            <a:r>
              <a:rPr lang="en-US" sz="2400" baseline="-25000" dirty="0"/>
              <a:t>–1 </a:t>
            </a:r>
            <a:r>
              <a:rPr lang="en-US" sz="2400" dirty="0"/>
              <a:t> + </a:t>
            </a:r>
            <a:r>
              <a:rPr lang="en-US" sz="2400" i="1" dirty="0"/>
              <a:t>f</a:t>
            </a:r>
            <a:r>
              <a:rPr lang="en-US" sz="2400" i="1" baseline="-25000" dirty="0"/>
              <a:t>n</a:t>
            </a:r>
            <a:r>
              <a:rPr lang="en-US" sz="2400" baseline="-25000" dirty="0"/>
              <a:t>–2</a:t>
            </a:r>
            <a:r>
              <a:rPr lang="en-US" sz="2400" dirty="0"/>
              <a:t>  ;   </a:t>
            </a:r>
            <a:r>
              <a:rPr lang="en-US" sz="2400" i="1" dirty="0"/>
              <a:t>f</a:t>
            </a:r>
            <a:r>
              <a:rPr lang="en-US" sz="2400" baseline="-25000" dirty="0"/>
              <a:t>0</a:t>
            </a:r>
            <a:r>
              <a:rPr lang="en-US" sz="2400" dirty="0"/>
              <a:t> = 0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i="1" dirty="0"/>
              <a:t>f</a:t>
            </a:r>
            <a:r>
              <a:rPr lang="en-US" sz="2400" baseline="-25000" dirty="0"/>
              <a:t>1</a:t>
            </a:r>
            <a:r>
              <a:rPr lang="en-US" sz="2400" dirty="0"/>
              <a:t> = 1</a:t>
            </a:r>
          </a:p>
          <a:p>
            <a:endParaRPr lang="en-US" sz="2400" dirty="0"/>
          </a:p>
          <a:p>
            <a:r>
              <a:rPr lang="en-US" sz="2400" dirty="0" err="1"/>
              <a:t>Kondisi</a:t>
            </a:r>
            <a:r>
              <a:rPr lang="en-US" sz="2400" dirty="0"/>
              <a:t> </a:t>
            </a:r>
            <a:r>
              <a:rPr lang="en-US" sz="2400" dirty="0" err="1"/>
              <a:t>awal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unik</a:t>
            </a:r>
            <a:r>
              <a:rPr lang="en-US" sz="2400" dirty="0"/>
              <a:t> </a:t>
            </a:r>
            <a:r>
              <a:rPr lang="en-US" sz="2400" dirty="0" err="1"/>
              <a:t>menentukan</a:t>
            </a:r>
            <a:r>
              <a:rPr lang="en-US" sz="2400" dirty="0"/>
              <a:t> </a:t>
            </a:r>
            <a:r>
              <a:rPr lang="en-US" sz="2400" dirty="0" err="1"/>
              <a:t>elemen-elemen</a:t>
            </a:r>
            <a:r>
              <a:rPr lang="en-US" sz="2400" dirty="0"/>
              <a:t> </a:t>
            </a:r>
            <a:r>
              <a:rPr lang="en-US" sz="2400" dirty="0" err="1"/>
              <a:t>barisan</a:t>
            </a:r>
            <a:r>
              <a:rPr lang="en-US" sz="2400" dirty="0"/>
              <a:t>. </a:t>
            </a:r>
            <a:r>
              <a:rPr lang="en-US" sz="2400" dirty="0" err="1"/>
              <a:t>Kondisi</a:t>
            </a:r>
            <a:r>
              <a:rPr lang="en-US" sz="2400" dirty="0"/>
              <a:t> </a:t>
            </a:r>
            <a:r>
              <a:rPr lang="en-US" sz="2400" dirty="0" err="1"/>
              <a:t>awal</a:t>
            </a:r>
            <a:r>
              <a:rPr lang="en-US" sz="2400" dirty="0"/>
              <a:t> yang </a:t>
            </a:r>
            <a:r>
              <a:rPr lang="en-US" sz="2400" dirty="0" err="1"/>
              <a:t>berbeda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menghasilkan</a:t>
            </a:r>
            <a:r>
              <a:rPr lang="en-US" sz="2400" dirty="0"/>
              <a:t> </a:t>
            </a:r>
            <a:r>
              <a:rPr lang="en-US" sz="2400" dirty="0" err="1"/>
              <a:t>elemen-elemen</a:t>
            </a:r>
            <a:r>
              <a:rPr lang="en-US" sz="2400" dirty="0"/>
              <a:t>  </a:t>
            </a:r>
            <a:r>
              <a:rPr lang="en-US" sz="2400" dirty="0" err="1"/>
              <a:t>barisan</a:t>
            </a:r>
            <a:r>
              <a:rPr lang="en-US" sz="2400" dirty="0"/>
              <a:t> yang </a:t>
            </a:r>
            <a:r>
              <a:rPr lang="en-US" sz="2400" dirty="0" err="1"/>
              <a:t>berbeda</a:t>
            </a:r>
            <a:r>
              <a:rPr lang="en-US" sz="2400" dirty="0"/>
              <a:t> pula.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DBC4B-E004-4899-B8FB-D14E2A20CC1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3183" y="838201"/>
            <a:ext cx="10240617" cy="5287963"/>
          </a:xfrm>
        </p:spPr>
        <p:txBody>
          <a:bodyPr>
            <a:normAutofit/>
          </a:bodyPr>
          <a:lstStyle/>
          <a:p>
            <a:r>
              <a:rPr lang="en-US" b="1" dirty="0" err="1"/>
              <a:t>Latihan</a:t>
            </a:r>
            <a:r>
              <a:rPr lang="en-US" dirty="0"/>
              <a:t>. </a:t>
            </a:r>
            <a:r>
              <a:rPr lang="en-US" dirty="0" err="1"/>
              <a:t>Selesaikan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rekurens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en-US" dirty="0"/>
              <a:t>			(a) </a:t>
            </a:r>
            <a:r>
              <a:rPr lang="en-US" i="1" dirty="0"/>
              <a:t>a</a:t>
            </a:r>
            <a:r>
              <a:rPr lang="en-US" i="1" baseline="-25000" dirty="0"/>
              <a:t>n</a:t>
            </a:r>
            <a:r>
              <a:rPr lang="en-US" dirty="0"/>
              <a:t> = 2</a:t>
            </a:r>
            <a:r>
              <a:rPr lang="en-US" i="1" dirty="0"/>
              <a:t>a</a:t>
            </a:r>
            <a:r>
              <a:rPr lang="en-US" i="1" baseline="-25000" dirty="0"/>
              <a:t>n</a:t>
            </a:r>
            <a:r>
              <a:rPr lang="en-US" baseline="-25000" dirty="0"/>
              <a:t>–1 </a:t>
            </a:r>
            <a:r>
              <a:rPr lang="en-US" dirty="0"/>
              <a:t> ;  </a:t>
            </a:r>
            <a:r>
              <a:rPr lang="en-US" i="1" dirty="0"/>
              <a:t>a</a:t>
            </a:r>
            <a:r>
              <a:rPr lang="en-US" baseline="-25000" dirty="0"/>
              <a:t>0</a:t>
            </a:r>
            <a:r>
              <a:rPr lang="en-US" dirty="0"/>
              <a:t> = 3</a:t>
            </a:r>
          </a:p>
          <a:p>
            <a:pPr>
              <a:buNone/>
            </a:pPr>
            <a:r>
              <a:rPr lang="en-US" dirty="0"/>
              <a:t>			(b) </a:t>
            </a:r>
            <a:r>
              <a:rPr lang="en-US" i="1" dirty="0"/>
              <a:t>a</a:t>
            </a:r>
            <a:r>
              <a:rPr lang="en-US" i="1" baseline="-25000" dirty="0"/>
              <a:t>n</a:t>
            </a:r>
            <a:r>
              <a:rPr lang="en-US" dirty="0"/>
              <a:t> = 5</a:t>
            </a:r>
            <a:r>
              <a:rPr lang="en-US" i="1" dirty="0"/>
              <a:t>a</a:t>
            </a:r>
            <a:r>
              <a:rPr lang="en-US" i="1" baseline="-25000" dirty="0"/>
              <a:t>n</a:t>
            </a:r>
            <a:r>
              <a:rPr lang="en-US" baseline="-25000" dirty="0"/>
              <a:t>–1 </a:t>
            </a:r>
            <a:r>
              <a:rPr lang="en-US" dirty="0"/>
              <a:t> – 6</a:t>
            </a:r>
            <a:r>
              <a:rPr lang="en-US" i="1" dirty="0"/>
              <a:t>a</a:t>
            </a:r>
            <a:r>
              <a:rPr lang="en-US" i="1" baseline="-25000" dirty="0"/>
              <a:t>n</a:t>
            </a:r>
            <a:r>
              <a:rPr lang="en-US" baseline="-25000" dirty="0"/>
              <a:t>–2</a:t>
            </a:r>
            <a:r>
              <a:rPr lang="en-US" dirty="0"/>
              <a:t>  ;  </a:t>
            </a:r>
            <a:r>
              <a:rPr lang="en-US" i="1" dirty="0"/>
              <a:t>a</a:t>
            </a:r>
            <a:r>
              <a:rPr lang="en-US" baseline="-25000" dirty="0"/>
              <a:t>0</a:t>
            </a:r>
            <a:r>
              <a:rPr lang="en-US" dirty="0"/>
              <a:t> = 1 dan 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dirty="0"/>
              <a:t> = 0 </a:t>
            </a:r>
          </a:p>
          <a:p>
            <a:pPr>
              <a:buNone/>
            </a:pPr>
            <a:r>
              <a:rPr lang="en-US" dirty="0"/>
              <a:t>			(c) </a:t>
            </a:r>
            <a:r>
              <a:rPr lang="en-US" dirty="0" err="1"/>
              <a:t>Barisan</a:t>
            </a:r>
            <a:r>
              <a:rPr lang="en-US" dirty="0"/>
              <a:t> Fibonacci: </a:t>
            </a:r>
            <a:r>
              <a:rPr lang="en-US" i="1" dirty="0"/>
              <a:t>f</a:t>
            </a:r>
            <a:r>
              <a:rPr lang="en-US" i="1" baseline="-25000" dirty="0"/>
              <a:t>n</a:t>
            </a:r>
            <a:r>
              <a:rPr lang="en-US" dirty="0"/>
              <a:t> = </a:t>
            </a:r>
            <a:r>
              <a:rPr lang="en-US" i="1" dirty="0"/>
              <a:t>f</a:t>
            </a:r>
            <a:r>
              <a:rPr lang="en-US" i="1" baseline="-25000" dirty="0"/>
              <a:t>n </a:t>
            </a:r>
            <a:r>
              <a:rPr lang="en-US" baseline="-25000" dirty="0"/>
              <a:t>– 1 </a:t>
            </a:r>
            <a:r>
              <a:rPr lang="en-US" dirty="0"/>
              <a:t>+ </a:t>
            </a:r>
            <a:r>
              <a:rPr lang="en-US" i="1" dirty="0"/>
              <a:t>f</a:t>
            </a:r>
            <a:r>
              <a:rPr lang="en-US" i="1" baseline="-25000" dirty="0"/>
              <a:t>n </a:t>
            </a:r>
            <a:r>
              <a:rPr lang="en-US" baseline="-25000" dirty="0"/>
              <a:t>– 2   </a:t>
            </a:r>
            <a:r>
              <a:rPr lang="en-US" i="1" dirty="0"/>
              <a:t>; f</a:t>
            </a:r>
            <a:r>
              <a:rPr lang="en-US" baseline="-25000" dirty="0"/>
              <a:t>0</a:t>
            </a:r>
            <a:r>
              <a:rPr lang="en-US" dirty="0"/>
              <a:t> = 0 dan </a:t>
            </a:r>
            <a:r>
              <a:rPr lang="en-US" i="1" dirty="0"/>
              <a:t>f</a:t>
            </a:r>
            <a:r>
              <a:rPr lang="en-US" baseline="-25000" dirty="0"/>
              <a:t>1</a:t>
            </a:r>
            <a:r>
              <a:rPr lang="en-US" dirty="0"/>
              <a:t> = 1 </a:t>
            </a:r>
            <a:endParaRPr lang="en-US" baseline="-25000" dirty="0"/>
          </a:p>
          <a:p>
            <a:pPr>
              <a:buNone/>
            </a:pPr>
            <a:endParaRPr lang="en-US" dirty="0"/>
          </a:p>
          <a:p>
            <a:pPr lvl="0"/>
            <a:r>
              <a:rPr lang="en-US" dirty="0"/>
              <a:t>(UTS 2013) </a:t>
            </a:r>
            <a:r>
              <a:rPr lang="en-US" dirty="0" err="1"/>
              <a:t>Selesaikan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rekurens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 </a:t>
            </a:r>
            <a:r>
              <a:rPr lang="en-US" i="1" dirty="0"/>
              <a:t>T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 = 7</a:t>
            </a:r>
            <a:r>
              <a:rPr lang="en-US" i="1" dirty="0"/>
              <a:t>T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 – 1) – 6</a:t>
            </a:r>
            <a:r>
              <a:rPr lang="en-US" i="1" dirty="0"/>
              <a:t>T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 – 2); </a:t>
            </a:r>
            <a:r>
              <a:rPr lang="en-US" i="1" dirty="0"/>
              <a:t>T</a:t>
            </a:r>
            <a:r>
              <a:rPr lang="en-US" dirty="0"/>
              <a:t>(0) = 2, </a:t>
            </a:r>
            <a:r>
              <a:rPr lang="en-US" i="1" dirty="0"/>
              <a:t>T</a:t>
            </a:r>
            <a:r>
              <a:rPr lang="en-US" dirty="0"/>
              <a:t>(1) = 7 (</a:t>
            </a:r>
            <a:r>
              <a:rPr lang="en-US" dirty="0" err="1"/>
              <a:t>Catatan</a:t>
            </a:r>
            <a:r>
              <a:rPr lang="en-US" dirty="0"/>
              <a:t>: </a:t>
            </a:r>
            <a:r>
              <a:rPr lang="en-US" i="1" dirty="0" err="1"/>
              <a:t>T</a:t>
            </a:r>
            <a:r>
              <a:rPr lang="en-US" i="1" baseline="-25000" dirty="0" err="1"/>
              <a:t>n</a:t>
            </a:r>
            <a:r>
              <a:rPr lang="en-US" dirty="0"/>
              <a:t> </a:t>
            </a:r>
            <a:r>
              <a:rPr lang="en-US" dirty="0" err="1"/>
              <a:t>ditulis</a:t>
            </a:r>
            <a:r>
              <a:rPr lang="en-US" dirty="0"/>
              <a:t> </a:t>
            </a:r>
            <a:r>
              <a:rPr lang="en-US" i="1" dirty="0"/>
              <a:t>T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), </a:t>
            </a:r>
            <a:r>
              <a:rPr lang="en-US" i="1" dirty="0" err="1"/>
              <a:t>T</a:t>
            </a:r>
            <a:r>
              <a:rPr lang="en-US" i="1" baseline="-25000" dirty="0" err="1"/>
              <a:t>n</a:t>
            </a:r>
            <a:r>
              <a:rPr lang="en-US" baseline="-25000" dirty="0"/>
              <a:t> – 1 </a:t>
            </a:r>
            <a:r>
              <a:rPr lang="en-US" dirty="0" err="1"/>
              <a:t>ditulis</a:t>
            </a:r>
            <a:r>
              <a:rPr lang="en-US" dirty="0"/>
              <a:t> </a:t>
            </a:r>
            <a:r>
              <a:rPr lang="en-US" i="1" dirty="0"/>
              <a:t>T</a:t>
            </a:r>
            <a:r>
              <a:rPr lang="en-US" dirty="0"/>
              <a:t>(</a:t>
            </a:r>
            <a:r>
              <a:rPr lang="en-US" i="1" dirty="0"/>
              <a:t>n </a:t>
            </a:r>
            <a:r>
              <a:rPr lang="en-US" dirty="0"/>
              <a:t>– 1), </a:t>
            </a:r>
            <a:r>
              <a:rPr lang="en-US" dirty="0" err="1"/>
              <a:t>dst</a:t>
            </a:r>
            <a:r>
              <a:rPr lang="en-US" dirty="0"/>
              <a:t>).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DBC4B-E004-4899-B8FB-D14E2A20CC1A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072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4E2B4-7E3A-A87D-6524-CCFBE6BB2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TAMAT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216CDF-8354-D160-A1A6-66FFFD639F6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405699-0FAF-8AA2-359C-BEC35D16E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D0FB-94A8-4F29-8937-F1221C6DB310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509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4522" y="609601"/>
            <a:ext cx="10459278" cy="5516563"/>
          </a:xfrm>
        </p:spPr>
        <p:txBody>
          <a:bodyPr>
            <a:normAutofit/>
          </a:bodyPr>
          <a:lstStyle/>
          <a:p>
            <a:r>
              <a:rPr lang="en-US" sz="2400" dirty="0" err="1"/>
              <a:t>Solusi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relasi</a:t>
            </a:r>
            <a:r>
              <a:rPr lang="en-US" sz="2400" dirty="0"/>
              <a:t> </a:t>
            </a:r>
            <a:r>
              <a:rPr lang="en-US" sz="2400" dirty="0" err="1"/>
              <a:t>rekurens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formula 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melibatkan</a:t>
            </a:r>
            <a:r>
              <a:rPr lang="en-US" sz="2400" dirty="0"/>
              <a:t> </a:t>
            </a:r>
            <a:r>
              <a:rPr lang="en-US" sz="2400" dirty="0" err="1"/>
              <a:t>lagi</a:t>
            </a:r>
            <a:r>
              <a:rPr lang="en-US" sz="2400" dirty="0"/>
              <a:t> </a:t>
            </a:r>
            <a:r>
              <a:rPr lang="en-US" sz="2400" i="1" dirty="0"/>
              <a:t>term</a:t>
            </a:r>
            <a:r>
              <a:rPr lang="en-US" sz="2400" dirty="0"/>
              <a:t>  </a:t>
            </a:r>
            <a:r>
              <a:rPr lang="en-US" sz="2400" dirty="0" err="1"/>
              <a:t>rekursif</a:t>
            </a:r>
            <a:r>
              <a:rPr lang="en-US" sz="2400" dirty="0"/>
              <a:t>.   Formula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memenuhi</a:t>
            </a:r>
            <a:r>
              <a:rPr lang="en-US" sz="2400" dirty="0"/>
              <a:t> </a:t>
            </a:r>
            <a:r>
              <a:rPr lang="en-US" sz="2400" dirty="0" err="1"/>
              <a:t>relasi</a:t>
            </a:r>
            <a:r>
              <a:rPr lang="en-US" sz="2400" dirty="0"/>
              <a:t> </a:t>
            </a:r>
            <a:r>
              <a:rPr lang="en-US" sz="2400" dirty="0" err="1"/>
              <a:t>rekurens</a:t>
            </a:r>
            <a:r>
              <a:rPr lang="en-US" sz="2400" dirty="0"/>
              <a:t> yang </a:t>
            </a:r>
            <a:r>
              <a:rPr lang="en-US" sz="2400" dirty="0" err="1"/>
              <a:t>dimaksud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b="1" dirty="0" err="1"/>
              <a:t>Contoh</a:t>
            </a:r>
            <a:r>
              <a:rPr lang="en-US" sz="2400" b="1" dirty="0"/>
              <a:t> 14</a:t>
            </a:r>
            <a:r>
              <a:rPr lang="en-US" sz="2400" dirty="0"/>
              <a:t>: </a:t>
            </a:r>
            <a:r>
              <a:rPr lang="en-US" sz="2400" dirty="0" err="1"/>
              <a:t>Misalkan</a:t>
            </a:r>
            <a:r>
              <a:rPr lang="en-US" sz="2400" dirty="0"/>
              <a:t> {</a:t>
            </a:r>
            <a:r>
              <a:rPr lang="en-US" sz="2400" i="1" dirty="0"/>
              <a:t>a</a:t>
            </a:r>
            <a:r>
              <a:rPr lang="en-US" sz="2400" i="1" baseline="-25000" dirty="0"/>
              <a:t>n</a:t>
            </a:r>
            <a:r>
              <a:rPr lang="en-US" sz="2400" dirty="0"/>
              <a:t>}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barisan</a:t>
            </a:r>
            <a:r>
              <a:rPr lang="en-US" sz="2400" dirty="0"/>
              <a:t> yang </a:t>
            </a:r>
            <a:r>
              <a:rPr lang="en-US" sz="2400" dirty="0" err="1"/>
              <a:t>memenuhi</a:t>
            </a:r>
            <a:r>
              <a:rPr lang="en-US" sz="2400" dirty="0"/>
              <a:t> </a:t>
            </a:r>
            <a:r>
              <a:rPr lang="en-US" sz="2400" dirty="0" err="1"/>
              <a:t>relasi</a:t>
            </a:r>
            <a:r>
              <a:rPr lang="en-US" sz="2400" dirty="0"/>
              <a:t> </a:t>
            </a:r>
            <a:r>
              <a:rPr lang="en-US" sz="2400" dirty="0" err="1"/>
              <a:t>rekurens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 </a:t>
            </a:r>
            <a:r>
              <a:rPr lang="en-US" sz="2400" i="1" dirty="0"/>
              <a:t> </a:t>
            </a:r>
          </a:p>
          <a:p>
            <a:pPr>
              <a:buNone/>
            </a:pPr>
            <a:r>
              <a:rPr lang="en-US" sz="2400" i="1" dirty="0"/>
              <a:t>		a</a:t>
            </a:r>
            <a:r>
              <a:rPr lang="en-US" sz="2400" i="1" baseline="-25000" dirty="0"/>
              <a:t>n</a:t>
            </a:r>
            <a:r>
              <a:rPr lang="en-US" sz="2400" dirty="0"/>
              <a:t> = 2</a:t>
            </a:r>
            <a:r>
              <a:rPr lang="en-US" sz="2400" i="1" dirty="0"/>
              <a:t>a</a:t>
            </a:r>
            <a:r>
              <a:rPr lang="en-US" sz="2400" i="1" baseline="-25000" dirty="0"/>
              <a:t>n</a:t>
            </a:r>
            <a:r>
              <a:rPr lang="en-US" sz="2400" baseline="-25000" dirty="0"/>
              <a:t>–1 </a:t>
            </a:r>
            <a:r>
              <a:rPr lang="en-US" sz="2400" dirty="0"/>
              <a:t> – </a:t>
            </a:r>
            <a:r>
              <a:rPr lang="en-US" sz="2400" i="1" dirty="0"/>
              <a:t>a</a:t>
            </a:r>
            <a:r>
              <a:rPr lang="en-US" sz="2400" i="1" baseline="-25000" dirty="0"/>
              <a:t>n</a:t>
            </a:r>
            <a:r>
              <a:rPr lang="en-US" sz="2400" baseline="-25000" dirty="0"/>
              <a:t>–2</a:t>
            </a:r>
            <a:r>
              <a:rPr lang="en-US" sz="2400" dirty="0"/>
              <a:t>        ; </a:t>
            </a:r>
            <a:r>
              <a:rPr lang="en-US" sz="2400" i="1" dirty="0"/>
              <a:t>a</a:t>
            </a:r>
            <a:r>
              <a:rPr lang="en-US" sz="2400" baseline="-25000" dirty="0"/>
              <a:t>0</a:t>
            </a:r>
            <a:r>
              <a:rPr lang="en-US" sz="2400" dirty="0"/>
              <a:t> = 0 dan </a:t>
            </a:r>
            <a:r>
              <a:rPr lang="en-US" sz="2400" i="1" dirty="0"/>
              <a:t>a</a:t>
            </a:r>
            <a:r>
              <a:rPr lang="en-US" sz="2400" baseline="-25000" dirty="0"/>
              <a:t>1</a:t>
            </a:r>
            <a:r>
              <a:rPr lang="en-US" sz="2400" dirty="0"/>
              <a:t> = 3?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err="1"/>
              <a:t>Periksa</a:t>
            </a:r>
            <a:r>
              <a:rPr lang="en-US" sz="2400" dirty="0"/>
              <a:t> </a:t>
            </a:r>
            <a:r>
              <a:rPr lang="en-US" sz="2400" dirty="0" err="1"/>
              <a:t>apakah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i="1" baseline="-25000" dirty="0"/>
              <a:t>n</a:t>
            </a:r>
            <a:r>
              <a:rPr lang="en-US" sz="2400" dirty="0"/>
              <a:t> = 3</a:t>
            </a:r>
            <a:r>
              <a:rPr lang="en-US" sz="2400" i="1" dirty="0"/>
              <a:t>n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solusi</a:t>
            </a:r>
            <a:r>
              <a:rPr lang="en-US" sz="2400" dirty="0"/>
              <a:t> </a:t>
            </a:r>
            <a:r>
              <a:rPr lang="en-US" sz="2400" dirty="0" err="1"/>
              <a:t>relasi</a:t>
            </a:r>
            <a:r>
              <a:rPr lang="en-US" sz="2400" dirty="0"/>
              <a:t> </a:t>
            </a:r>
            <a:r>
              <a:rPr lang="en-US" sz="2400" dirty="0" err="1"/>
              <a:t>rekurens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. 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err="1"/>
              <a:t>Penyelesaian</a:t>
            </a:r>
            <a:r>
              <a:rPr lang="en-US" sz="2400" dirty="0"/>
              <a:t>: 2</a:t>
            </a:r>
            <a:r>
              <a:rPr lang="en-US" sz="2400" i="1" dirty="0"/>
              <a:t>a</a:t>
            </a:r>
            <a:r>
              <a:rPr lang="en-US" sz="2400" i="1" baseline="-25000" dirty="0"/>
              <a:t>n</a:t>
            </a:r>
            <a:r>
              <a:rPr lang="en-US" sz="2400" baseline="-25000" dirty="0"/>
              <a:t>–1 </a:t>
            </a:r>
            <a:r>
              <a:rPr lang="en-US" sz="2400" dirty="0"/>
              <a:t> – </a:t>
            </a:r>
            <a:r>
              <a:rPr lang="en-US" sz="2400" i="1" dirty="0"/>
              <a:t>a</a:t>
            </a:r>
            <a:r>
              <a:rPr lang="en-US" sz="2400" i="1" baseline="-25000" dirty="0"/>
              <a:t>n</a:t>
            </a:r>
            <a:r>
              <a:rPr lang="en-US" sz="2400" baseline="-25000" dirty="0"/>
              <a:t>–2</a:t>
            </a:r>
            <a:r>
              <a:rPr lang="en-US" sz="2400" dirty="0"/>
              <a:t> = 2[3(</a:t>
            </a:r>
            <a:r>
              <a:rPr lang="en-US" sz="2400" i="1" dirty="0"/>
              <a:t>n</a:t>
            </a:r>
            <a:r>
              <a:rPr lang="en-US" sz="2400" dirty="0"/>
              <a:t> – 1)] – 3(</a:t>
            </a:r>
            <a:r>
              <a:rPr lang="en-US" sz="2400" i="1" dirty="0"/>
              <a:t>n</a:t>
            </a:r>
            <a:r>
              <a:rPr lang="en-US" sz="2400" dirty="0"/>
              <a:t> – 2) </a:t>
            </a:r>
          </a:p>
          <a:p>
            <a:pPr>
              <a:buNone/>
            </a:pPr>
            <a:r>
              <a:rPr lang="en-US" sz="2400" dirty="0"/>
              <a:t>				            = 6</a:t>
            </a:r>
            <a:r>
              <a:rPr lang="en-US" sz="2400" i="1" dirty="0"/>
              <a:t>n</a:t>
            </a:r>
            <a:r>
              <a:rPr lang="en-US" sz="2400" dirty="0"/>
              <a:t> – 6 – 3</a:t>
            </a:r>
            <a:r>
              <a:rPr lang="en-US" sz="2400" i="1" dirty="0"/>
              <a:t>n</a:t>
            </a:r>
            <a:r>
              <a:rPr lang="en-US" sz="2400" dirty="0"/>
              <a:t> + 6 </a:t>
            </a:r>
          </a:p>
          <a:p>
            <a:pPr>
              <a:buNone/>
            </a:pPr>
            <a:r>
              <a:rPr lang="en-US" sz="2400" dirty="0"/>
              <a:t>				            = 3</a:t>
            </a:r>
            <a:r>
              <a:rPr lang="en-US" sz="2400" i="1" dirty="0"/>
              <a:t>n</a:t>
            </a:r>
            <a:r>
              <a:rPr lang="en-US" sz="2400" dirty="0"/>
              <a:t> = </a:t>
            </a:r>
            <a:r>
              <a:rPr lang="en-US" sz="2400" i="1" dirty="0"/>
              <a:t>a</a:t>
            </a:r>
            <a:r>
              <a:rPr lang="en-US" sz="2400" i="1" baseline="-25000" dirty="0"/>
              <a:t>n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err="1"/>
              <a:t>Jadi</a:t>
            </a:r>
            <a:r>
              <a:rPr lang="en-US" sz="2400" dirty="0"/>
              <a:t>, </a:t>
            </a:r>
            <a:r>
              <a:rPr lang="en-US" sz="2400" i="1" dirty="0"/>
              <a:t>a</a:t>
            </a:r>
            <a:r>
              <a:rPr lang="en-US" sz="2400" i="1" baseline="-25000" dirty="0"/>
              <a:t>n</a:t>
            </a:r>
            <a:r>
              <a:rPr lang="en-US" sz="2400" dirty="0"/>
              <a:t> = 3</a:t>
            </a:r>
            <a:r>
              <a:rPr lang="en-US" sz="2400" i="1" dirty="0"/>
              <a:t>n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solusi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relasi</a:t>
            </a:r>
            <a:r>
              <a:rPr lang="en-US" sz="2400" dirty="0"/>
              <a:t> </a:t>
            </a:r>
            <a:r>
              <a:rPr lang="en-US" sz="2400" dirty="0" err="1"/>
              <a:t>rekurens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.</a:t>
            </a:r>
          </a:p>
          <a:p>
            <a:pPr>
              <a:buNone/>
            </a:pPr>
            <a:r>
              <a:rPr lang="en-US" sz="2400" dirty="0"/>
              <a:t>			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DBC4B-E004-4899-B8FB-D14E2A20CC1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4096" y="685800"/>
            <a:ext cx="10187608" cy="5867400"/>
          </a:xfrm>
        </p:spPr>
        <p:txBody>
          <a:bodyPr>
            <a:normAutofit lnSpcReduction="10000"/>
          </a:bodyPr>
          <a:lstStyle/>
          <a:p>
            <a:r>
              <a:rPr lang="en-US" sz="2400" dirty="0" err="1"/>
              <a:t>Apakah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i="1" baseline="-25000" dirty="0"/>
              <a:t>n</a:t>
            </a:r>
            <a:r>
              <a:rPr lang="en-US" sz="2400" dirty="0"/>
              <a:t> = 2</a:t>
            </a:r>
            <a:r>
              <a:rPr lang="en-US" sz="2400" i="1" baseline="30000" dirty="0"/>
              <a:t>n</a:t>
            </a:r>
            <a:r>
              <a:rPr lang="en-US" sz="2400" baseline="300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solusi</a:t>
            </a:r>
            <a:r>
              <a:rPr lang="en-US" sz="2400" dirty="0"/>
              <a:t> </a:t>
            </a:r>
            <a:r>
              <a:rPr lang="en-US" sz="2400" dirty="0" err="1"/>
              <a:t>relasi</a:t>
            </a:r>
            <a:r>
              <a:rPr lang="en-US" sz="2400" dirty="0"/>
              <a:t> </a:t>
            </a:r>
            <a:r>
              <a:rPr lang="en-US" sz="2400" dirty="0" err="1"/>
              <a:t>rekurens</a:t>
            </a:r>
            <a:r>
              <a:rPr lang="en-US" sz="2400" dirty="0"/>
              <a:t> </a:t>
            </a:r>
          </a:p>
          <a:p>
            <a:pPr>
              <a:buNone/>
            </a:pPr>
            <a:r>
              <a:rPr lang="en-US" sz="2400" dirty="0"/>
              <a:t>		</a:t>
            </a:r>
            <a:r>
              <a:rPr lang="en-US" sz="2400" i="1" dirty="0"/>
              <a:t> a</a:t>
            </a:r>
            <a:r>
              <a:rPr lang="en-US" sz="2400" i="1" baseline="-25000" dirty="0"/>
              <a:t>n</a:t>
            </a:r>
            <a:r>
              <a:rPr lang="en-US" sz="2400" dirty="0"/>
              <a:t> = 2</a:t>
            </a:r>
            <a:r>
              <a:rPr lang="en-US" sz="2400" i="1" dirty="0"/>
              <a:t>a</a:t>
            </a:r>
            <a:r>
              <a:rPr lang="en-US" sz="2400" i="1" baseline="-25000" dirty="0"/>
              <a:t>n</a:t>
            </a:r>
            <a:r>
              <a:rPr lang="en-US" sz="2400" baseline="-25000" dirty="0"/>
              <a:t>–1 </a:t>
            </a:r>
            <a:r>
              <a:rPr lang="en-US" sz="2400" dirty="0"/>
              <a:t> – </a:t>
            </a:r>
            <a:r>
              <a:rPr lang="en-US" sz="2400" i="1" dirty="0"/>
              <a:t>a</a:t>
            </a:r>
            <a:r>
              <a:rPr lang="en-US" sz="2400" i="1" baseline="-25000" dirty="0"/>
              <a:t>n</a:t>
            </a:r>
            <a:r>
              <a:rPr lang="en-US" sz="2400" baseline="-25000" dirty="0"/>
              <a:t>–2</a:t>
            </a:r>
            <a:r>
              <a:rPr lang="en-US" sz="2400" dirty="0"/>
              <a:t>  ;  </a:t>
            </a:r>
            <a:r>
              <a:rPr lang="en-US" sz="2400" i="1" dirty="0"/>
              <a:t>a</a:t>
            </a:r>
            <a:r>
              <a:rPr lang="en-US" sz="2400" baseline="-25000" dirty="0"/>
              <a:t>0</a:t>
            </a:r>
            <a:r>
              <a:rPr lang="en-US" sz="2400" dirty="0"/>
              <a:t> = 1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baseline="-25000" dirty="0"/>
              <a:t>1</a:t>
            </a:r>
            <a:r>
              <a:rPr lang="en-US" sz="2400" dirty="0"/>
              <a:t> = 2?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err="1"/>
              <a:t>Penyelesaian</a:t>
            </a:r>
            <a:r>
              <a:rPr lang="en-US" sz="2400" dirty="0"/>
              <a:t>: 2</a:t>
            </a:r>
            <a:r>
              <a:rPr lang="en-US" sz="2400" i="1" dirty="0"/>
              <a:t>a</a:t>
            </a:r>
            <a:r>
              <a:rPr lang="en-US" sz="2400" i="1" baseline="-25000" dirty="0"/>
              <a:t>n</a:t>
            </a:r>
            <a:r>
              <a:rPr lang="en-US" sz="2400" baseline="-25000" dirty="0"/>
              <a:t>–1 </a:t>
            </a:r>
            <a:r>
              <a:rPr lang="en-US" sz="2400" dirty="0"/>
              <a:t> – </a:t>
            </a:r>
            <a:r>
              <a:rPr lang="en-US" sz="2400" i="1" dirty="0"/>
              <a:t>a</a:t>
            </a:r>
            <a:r>
              <a:rPr lang="en-US" sz="2400" i="1" baseline="-25000" dirty="0"/>
              <a:t>n</a:t>
            </a:r>
            <a:r>
              <a:rPr lang="en-US" sz="2400" baseline="-25000" dirty="0"/>
              <a:t>–2</a:t>
            </a:r>
            <a:r>
              <a:rPr lang="en-US" sz="2400" dirty="0"/>
              <a:t> = 2</a:t>
            </a:r>
            <a:r>
              <a:rPr lang="en-US" sz="2400" dirty="0">
                <a:sym typeface="Symbol"/>
              </a:rPr>
              <a:t></a:t>
            </a:r>
            <a:r>
              <a:rPr lang="en-US" sz="2400" dirty="0"/>
              <a:t>2</a:t>
            </a:r>
            <a:r>
              <a:rPr lang="en-US" sz="2400" i="1" baseline="30000" dirty="0"/>
              <a:t>n</a:t>
            </a:r>
            <a:r>
              <a:rPr lang="en-US" sz="2400" baseline="30000" dirty="0"/>
              <a:t>–1</a:t>
            </a:r>
            <a:r>
              <a:rPr lang="en-US" sz="2400" dirty="0"/>
              <a:t> –  2</a:t>
            </a:r>
            <a:r>
              <a:rPr lang="en-US" sz="2400" i="1" baseline="30000" dirty="0"/>
              <a:t>n</a:t>
            </a:r>
            <a:r>
              <a:rPr lang="en-US" sz="2400" baseline="30000" dirty="0"/>
              <a:t>–2</a:t>
            </a:r>
            <a:r>
              <a:rPr lang="en-US" sz="2400" dirty="0"/>
              <a:t> </a:t>
            </a:r>
          </a:p>
          <a:p>
            <a:pPr>
              <a:buNone/>
            </a:pPr>
            <a:r>
              <a:rPr lang="en-US" sz="2400" dirty="0"/>
              <a:t>					  = 2</a:t>
            </a:r>
            <a:r>
              <a:rPr lang="en-US" sz="2400" i="1" baseline="30000" dirty="0"/>
              <a:t>n</a:t>
            </a:r>
            <a:r>
              <a:rPr lang="en-US" sz="2400" baseline="30000" dirty="0"/>
              <a:t>–1 + 1 </a:t>
            </a:r>
            <a:r>
              <a:rPr lang="en-US" sz="2400" dirty="0"/>
              <a:t> –  2</a:t>
            </a:r>
            <a:r>
              <a:rPr lang="en-US" sz="2400" i="1" baseline="30000" dirty="0"/>
              <a:t>n</a:t>
            </a:r>
            <a:r>
              <a:rPr lang="en-US" sz="2400" baseline="30000" dirty="0"/>
              <a:t>–2</a:t>
            </a:r>
            <a:r>
              <a:rPr lang="en-US" sz="2400" dirty="0"/>
              <a:t> </a:t>
            </a:r>
          </a:p>
          <a:p>
            <a:pPr>
              <a:buNone/>
            </a:pPr>
            <a:r>
              <a:rPr lang="en-US" sz="2400" dirty="0"/>
              <a:t>					  = 2</a:t>
            </a:r>
            <a:r>
              <a:rPr lang="en-US" sz="2400" i="1" baseline="30000" dirty="0"/>
              <a:t>n </a:t>
            </a:r>
            <a:r>
              <a:rPr lang="en-US" sz="2400" dirty="0"/>
              <a:t> –  2</a:t>
            </a:r>
            <a:r>
              <a:rPr lang="en-US" sz="2400" i="1" baseline="30000" dirty="0"/>
              <a:t>n</a:t>
            </a:r>
            <a:r>
              <a:rPr lang="en-US" sz="2400" baseline="30000" dirty="0"/>
              <a:t>–2</a:t>
            </a:r>
            <a:r>
              <a:rPr lang="en-US" sz="2400" dirty="0"/>
              <a:t> </a:t>
            </a:r>
            <a:r>
              <a:rPr lang="en-US" sz="2400" dirty="0">
                <a:sym typeface="Symbol"/>
              </a:rPr>
              <a:t> </a:t>
            </a:r>
            <a:r>
              <a:rPr lang="en-US" sz="2400" dirty="0"/>
              <a:t>2</a:t>
            </a:r>
            <a:r>
              <a:rPr lang="en-US" sz="2400" i="1" baseline="30000" dirty="0"/>
              <a:t>n</a:t>
            </a:r>
            <a:r>
              <a:rPr lang="en-US" sz="2400" baseline="30000" dirty="0"/>
              <a:t> 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err="1"/>
              <a:t>Jadi</a:t>
            </a:r>
            <a:r>
              <a:rPr lang="en-US" sz="2400" dirty="0"/>
              <a:t>, </a:t>
            </a:r>
            <a:r>
              <a:rPr lang="en-US" sz="2400" i="1" dirty="0"/>
              <a:t>a</a:t>
            </a:r>
            <a:r>
              <a:rPr lang="en-US" sz="2400" i="1" baseline="-25000" dirty="0"/>
              <a:t>n</a:t>
            </a:r>
            <a:r>
              <a:rPr lang="en-US" sz="2400" dirty="0"/>
              <a:t> = 2</a:t>
            </a:r>
            <a:r>
              <a:rPr lang="en-US" sz="2400" i="1" baseline="30000" dirty="0"/>
              <a:t>n</a:t>
            </a:r>
            <a:r>
              <a:rPr lang="en-US" sz="2400" baseline="30000" dirty="0"/>
              <a:t>  </a:t>
            </a:r>
            <a:r>
              <a:rPr lang="en-US" sz="2400" dirty="0" err="1"/>
              <a:t>bukan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solusi</a:t>
            </a:r>
            <a:r>
              <a:rPr lang="en-US" sz="2400" dirty="0"/>
              <a:t> </a:t>
            </a:r>
            <a:r>
              <a:rPr lang="en-US" sz="2400" dirty="0" err="1"/>
              <a:t>relasi</a:t>
            </a:r>
            <a:r>
              <a:rPr lang="en-US" sz="2400" dirty="0"/>
              <a:t> </a:t>
            </a:r>
            <a:r>
              <a:rPr lang="en-US" sz="2400" dirty="0" err="1"/>
              <a:t>rekurens</a:t>
            </a:r>
            <a:r>
              <a:rPr lang="en-US" sz="2400" dirty="0"/>
              <a:t> </a:t>
            </a:r>
            <a:r>
              <a:rPr lang="en-US" sz="2400" dirty="0" err="1"/>
              <a:t>tsb</a:t>
            </a:r>
            <a:r>
              <a:rPr lang="en-US" sz="2400" dirty="0"/>
              <a:t>.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	Cara lain: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baseline="-25000" dirty="0"/>
              <a:t>0</a:t>
            </a:r>
            <a:r>
              <a:rPr lang="en-US" sz="2400" dirty="0"/>
              <a:t> = 1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baseline="-25000" dirty="0"/>
              <a:t>1</a:t>
            </a:r>
            <a:r>
              <a:rPr lang="en-US" sz="2400" dirty="0"/>
              <a:t> = 2,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dihitung</a:t>
            </a:r>
            <a:endParaRPr lang="en-US" sz="2400" dirty="0"/>
          </a:p>
          <a:p>
            <a:pPr>
              <a:buNone/>
            </a:pPr>
            <a:r>
              <a:rPr lang="en-US" sz="2400" dirty="0"/>
              <a:t>			</a:t>
            </a:r>
            <a:r>
              <a:rPr lang="en-US" sz="2400" i="1" dirty="0"/>
              <a:t>a</a:t>
            </a:r>
            <a:r>
              <a:rPr lang="en-US" sz="2400" baseline="-25000" dirty="0"/>
              <a:t>2</a:t>
            </a:r>
            <a:r>
              <a:rPr lang="en-US" sz="2400" dirty="0"/>
              <a:t> = 2</a:t>
            </a:r>
            <a:r>
              <a:rPr lang="en-US" sz="2400" i="1" dirty="0"/>
              <a:t>a</a:t>
            </a:r>
            <a:r>
              <a:rPr lang="en-US" sz="2400" baseline="-25000" dirty="0"/>
              <a:t>1</a:t>
            </a:r>
            <a:r>
              <a:rPr lang="en-US" sz="2400" dirty="0"/>
              <a:t> – </a:t>
            </a:r>
            <a:r>
              <a:rPr lang="en-US" sz="2400" i="1" dirty="0"/>
              <a:t>a</a:t>
            </a:r>
            <a:r>
              <a:rPr lang="en-US" sz="2400" baseline="-25000" dirty="0"/>
              <a:t>0</a:t>
            </a:r>
            <a:r>
              <a:rPr lang="en-US" sz="2400" dirty="0"/>
              <a:t> = 2</a:t>
            </a:r>
            <a:r>
              <a:rPr lang="en-US" sz="2400" dirty="0">
                <a:sym typeface="Symbol"/>
              </a:rPr>
              <a:t>2 – 1 = </a:t>
            </a:r>
            <a:r>
              <a:rPr lang="en-US" sz="2400" dirty="0">
                <a:solidFill>
                  <a:srgbClr val="FF0000"/>
                </a:solidFill>
                <a:sym typeface="Symbol"/>
              </a:rPr>
              <a:t>3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en-US" sz="2400" dirty="0"/>
              <a:t>		          Dari </a:t>
            </a:r>
            <a:r>
              <a:rPr lang="en-US" sz="2400" dirty="0" err="1"/>
              <a:t>rumus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i="1" baseline="-25000" dirty="0"/>
              <a:t>n</a:t>
            </a:r>
            <a:r>
              <a:rPr lang="en-US" sz="2400" dirty="0"/>
              <a:t> = 2</a:t>
            </a:r>
            <a:r>
              <a:rPr lang="en-US" sz="2400" i="1" baseline="30000" dirty="0"/>
              <a:t>n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dihitung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baseline="-25000" dirty="0"/>
              <a:t>0</a:t>
            </a:r>
            <a:r>
              <a:rPr lang="en-US" sz="2400" dirty="0"/>
              <a:t> = 2</a:t>
            </a:r>
            <a:r>
              <a:rPr lang="en-US" sz="2400" baseline="30000" dirty="0"/>
              <a:t>0</a:t>
            </a:r>
            <a:r>
              <a:rPr lang="en-US" sz="2400" dirty="0"/>
              <a:t> = 1, </a:t>
            </a:r>
          </a:p>
          <a:p>
            <a:pPr>
              <a:buNone/>
            </a:pPr>
            <a:r>
              <a:rPr lang="en-US" sz="2400" dirty="0"/>
              <a:t>		          </a:t>
            </a:r>
            <a:r>
              <a:rPr lang="en-US" sz="2400" i="1" dirty="0"/>
              <a:t>a</a:t>
            </a:r>
            <a:r>
              <a:rPr lang="en-US" sz="2400" baseline="-25000" dirty="0"/>
              <a:t>1</a:t>
            </a:r>
            <a:r>
              <a:rPr lang="en-US" sz="2400" dirty="0"/>
              <a:t> = 2</a:t>
            </a:r>
            <a:r>
              <a:rPr lang="en-US" sz="2400" baseline="30000" dirty="0"/>
              <a:t>1</a:t>
            </a:r>
            <a:r>
              <a:rPr lang="en-US" sz="2400" dirty="0"/>
              <a:t> = 2, </a:t>
            </a:r>
            <a:r>
              <a:rPr lang="en-US" sz="2400" dirty="0" err="1"/>
              <a:t>dan</a:t>
            </a:r>
            <a:r>
              <a:rPr lang="en-US" sz="2400" dirty="0"/>
              <a:t>  </a:t>
            </a:r>
            <a:r>
              <a:rPr lang="en-US" sz="2400" i="1" dirty="0"/>
              <a:t>a</a:t>
            </a:r>
            <a:r>
              <a:rPr lang="en-US" sz="2400" baseline="-25000" dirty="0"/>
              <a:t>2</a:t>
            </a:r>
            <a:r>
              <a:rPr lang="en-US" sz="2400" dirty="0"/>
              <a:t> = 2</a:t>
            </a:r>
            <a:r>
              <a:rPr lang="en-US" sz="2400" baseline="30000" dirty="0"/>
              <a:t>2</a:t>
            </a:r>
            <a:r>
              <a:rPr lang="en-US" sz="2400" dirty="0"/>
              <a:t> = </a:t>
            </a:r>
            <a:r>
              <a:rPr lang="en-US" sz="2400" dirty="0">
                <a:solidFill>
                  <a:srgbClr val="FF0000"/>
                </a:solidFill>
              </a:rPr>
              <a:t>4 </a:t>
            </a:r>
            <a:r>
              <a:rPr lang="en-US" sz="2400" dirty="0"/>
              <a:t>	</a:t>
            </a:r>
          </a:p>
          <a:p>
            <a:pPr marL="0" indent="0">
              <a:buNone/>
            </a:pPr>
            <a:r>
              <a:rPr lang="en-US" sz="2400" dirty="0"/>
              <a:t>	          </a:t>
            </a:r>
            <a:r>
              <a:rPr lang="en-US" sz="2400" dirty="0" err="1"/>
              <a:t>Karena</a:t>
            </a:r>
            <a:r>
              <a:rPr lang="en-US" sz="2400" dirty="0"/>
              <a:t> 3 </a:t>
            </a:r>
            <a:r>
              <a:rPr lang="en-US" sz="2400" dirty="0">
                <a:sym typeface="Symbol"/>
              </a:rPr>
              <a:t> 4, </a:t>
            </a:r>
            <a:r>
              <a:rPr lang="en-US" sz="2400" dirty="0" err="1">
                <a:sym typeface="Symbol"/>
              </a:rPr>
              <a:t>maka</a:t>
            </a:r>
            <a:r>
              <a:rPr lang="en-US" sz="2400" dirty="0">
                <a:sym typeface="Symbol"/>
              </a:rPr>
              <a:t> </a:t>
            </a:r>
            <a:r>
              <a:rPr lang="en-US" sz="2400" i="1" dirty="0"/>
              <a:t>a</a:t>
            </a:r>
            <a:r>
              <a:rPr lang="en-US" sz="2400" i="1" baseline="-25000" dirty="0"/>
              <a:t>n</a:t>
            </a:r>
            <a:r>
              <a:rPr lang="en-US" sz="2400" dirty="0"/>
              <a:t> = 2</a:t>
            </a:r>
            <a:r>
              <a:rPr lang="en-US" sz="2400" i="1" baseline="30000" dirty="0"/>
              <a:t>n</a:t>
            </a:r>
            <a:r>
              <a:rPr lang="en-US" sz="2400" baseline="30000" dirty="0"/>
              <a:t>  </a:t>
            </a:r>
            <a:r>
              <a:rPr lang="en-US" sz="2400" dirty="0" err="1"/>
              <a:t>bukan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solusi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2400" dirty="0"/>
              <a:t>	         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relasi</a:t>
            </a:r>
            <a:r>
              <a:rPr lang="en-US" sz="2400" dirty="0"/>
              <a:t> </a:t>
            </a:r>
            <a:r>
              <a:rPr lang="en-US" sz="2400" dirty="0" err="1"/>
              <a:t>rekurens</a:t>
            </a:r>
            <a:r>
              <a:rPr lang="en-US" sz="2400" dirty="0"/>
              <a:t> </a:t>
            </a:r>
            <a:r>
              <a:rPr lang="en-US" sz="2400" dirty="0" err="1"/>
              <a:t>tsb</a:t>
            </a:r>
            <a:r>
              <a:rPr lang="en-US" sz="2400" dirty="0"/>
              <a:t>. 	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DBC4B-E004-4899-B8FB-D14E2A20CC1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+mn-lt"/>
              </a:rPr>
              <a:t>Pemodelan</a:t>
            </a:r>
            <a:r>
              <a:rPr lang="en-US" b="1" dirty="0">
                <a:latin typeface="+mn-lt"/>
              </a:rPr>
              <a:t> </a:t>
            </a:r>
            <a:r>
              <a:rPr lang="en-US" b="1" dirty="0" err="1">
                <a:latin typeface="+mn-lt"/>
              </a:rPr>
              <a:t>dengan</a:t>
            </a:r>
            <a:r>
              <a:rPr lang="en-US" b="1" dirty="0">
                <a:latin typeface="+mn-lt"/>
              </a:rPr>
              <a:t> </a:t>
            </a:r>
            <a:r>
              <a:rPr lang="en-US" b="1" dirty="0" err="1">
                <a:latin typeface="+mn-lt"/>
              </a:rPr>
              <a:t>Relasi</a:t>
            </a:r>
            <a:r>
              <a:rPr lang="en-US" b="1" dirty="0">
                <a:latin typeface="+mn-lt"/>
              </a:rPr>
              <a:t> </a:t>
            </a:r>
            <a:r>
              <a:rPr lang="en-US" b="1" dirty="0" err="1">
                <a:latin typeface="+mn-lt"/>
              </a:rPr>
              <a:t>Rekurens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b="1" dirty="0" err="1"/>
              <a:t>Bunga</a:t>
            </a:r>
            <a:r>
              <a:rPr lang="en-US" b="1" dirty="0"/>
              <a:t> </a:t>
            </a:r>
            <a:r>
              <a:rPr lang="en-US" b="1" dirty="0" err="1"/>
              <a:t>majemuk</a:t>
            </a:r>
            <a:r>
              <a:rPr lang="en-US" b="1" dirty="0"/>
              <a:t>.</a:t>
            </a:r>
          </a:p>
          <a:p>
            <a:pPr marL="0" indent="0"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 15</a:t>
            </a:r>
            <a:r>
              <a:rPr lang="en-US" sz="2400" dirty="0"/>
              <a:t>. </a:t>
            </a:r>
            <a:r>
              <a:rPr lang="en-US" sz="2400" dirty="0" err="1"/>
              <a:t>Misalkan</a:t>
            </a:r>
            <a:r>
              <a:rPr lang="en-US" sz="2400" dirty="0"/>
              <a:t> </a:t>
            </a:r>
            <a:r>
              <a:rPr lang="en-US" sz="2400" dirty="0" err="1"/>
              <a:t>uang</a:t>
            </a:r>
            <a:r>
              <a:rPr lang="en-US" sz="2400" dirty="0"/>
              <a:t> </a:t>
            </a:r>
            <a:r>
              <a:rPr lang="en-US" sz="2400" dirty="0" err="1"/>
              <a:t>sebanyak</a:t>
            </a:r>
            <a:r>
              <a:rPr lang="en-US" sz="2400" dirty="0"/>
              <a:t> Rp10.000 </a:t>
            </a:r>
            <a:r>
              <a:rPr lang="en-US" sz="2400" dirty="0" err="1"/>
              <a:t>disimpan</a:t>
            </a:r>
            <a:r>
              <a:rPr lang="en-US" sz="2400" dirty="0"/>
              <a:t> </a:t>
            </a:r>
            <a:r>
              <a:rPr lang="en-US" sz="2400" dirty="0" err="1"/>
              <a:t>di</a:t>
            </a:r>
            <a:r>
              <a:rPr lang="en-US" sz="2400" dirty="0"/>
              <a:t> bank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bunga</a:t>
            </a:r>
            <a:r>
              <a:rPr lang="en-US" sz="2400" dirty="0"/>
              <a:t> </a:t>
            </a:r>
            <a:r>
              <a:rPr lang="en-US" sz="2400" dirty="0" err="1"/>
              <a:t>berbunga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besar</a:t>
            </a:r>
            <a:r>
              <a:rPr lang="en-US" sz="2400" dirty="0"/>
              <a:t> </a:t>
            </a:r>
            <a:r>
              <a:rPr lang="en-US" sz="2400" dirty="0" err="1"/>
              <a:t>bunga</a:t>
            </a:r>
            <a:r>
              <a:rPr lang="en-US" sz="2400" dirty="0"/>
              <a:t> 11% per </a:t>
            </a:r>
            <a:r>
              <a:rPr lang="en-US" sz="2400" dirty="0" err="1"/>
              <a:t>tahun</a:t>
            </a:r>
            <a:r>
              <a:rPr lang="en-US" sz="2400" dirty="0"/>
              <a:t>.  </a:t>
            </a:r>
            <a:r>
              <a:rPr lang="en-US" sz="2400" dirty="0" err="1"/>
              <a:t>Berapa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uang</a:t>
            </a:r>
            <a:r>
              <a:rPr lang="en-US" sz="2400" dirty="0"/>
              <a:t> </a:t>
            </a:r>
            <a:r>
              <a:rPr lang="en-US" sz="2400" dirty="0" err="1"/>
              <a:t>setelah</a:t>
            </a:r>
            <a:r>
              <a:rPr lang="en-US" sz="2400" dirty="0"/>
              <a:t> 30 </a:t>
            </a:r>
            <a:r>
              <a:rPr lang="en-US" sz="2400" dirty="0" err="1"/>
              <a:t>tahun</a:t>
            </a:r>
            <a:r>
              <a:rPr lang="en-US" sz="2400" dirty="0"/>
              <a:t>? 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Misalkan</a:t>
            </a:r>
            <a:r>
              <a:rPr lang="en-US" sz="2400" dirty="0"/>
              <a:t> </a:t>
            </a:r>
            <a:r>
              <a:rPr lang="en-US" sz="2400" i="1" dirty="0" err="1"/>
              <a:t>P</a:t>
            </a:r>
            <a:r>
              <a:rPr lang="en-US" sz="2400" i="1" baseline="-25000" dirty="0" err="1"/>
              <a:t>n</a:t>
            </a:r>
            <a:r>
              <a:rPr lang="en-US" sz="2400" i="1" dirty="0"/>
              <a:t> </a:t>
            </a:r>
            <a:r>
              <a:rPr lang="en-US" sz="2400" dirty="0" err="1"/>
              <a:t>menyatakan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uang</a:t>
            </a:r>
            <a:r>
              <a:rPr lang="en-US" sz="2400" dirty="0"/>
              <a:t> </a:t>
            </a:r>
            <a:r>
              <a:rPr lang="en-US" sz="2400" dirty="0" err="1"/>
              <a:t>setalah</a:t>
            </a:r>
            <a:r>
              <a:rPr lang="en-US" sz="2400" dirty="0"/>
              <a:t> </a:t>
            </a:r>
            <a:r>
              <a:rPr lang="en-US" sz="2400" i="1" dirty="0"/>
              <a:t>n</a:t>
            </a:r>
            <a:r>
              <a:rPr lang="en-US" sz="2400" dirty="0"/>
              <a:t> </a:t>
            </a:r>
            <a:r>
              <a:rPr lang="en-US" sz="2400" dirty="0" err="1"/>
              <a:t>tahun</a:t>
            </a:r>
            <a:r>
              <a:rPr lang="en-US" sz="2400" dirty="0"/>
              <a:t>. 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uang</a:t>
            </a:r>
            <a:r>
              <a:rPr lang="en-US" sz="2400" dirty="0"/>
              <a:t> </a:t>
            </a:r>
            <a:r>
              <a:rPr lang="en-US" sz="2400" dirty="0" err="1"/>
              <a:t>setelah</a:t>
            </a:r>
            <a:r>
              <a:rPr lang="en-US" sz="2400" dirty="0"/>
              <a:t> </a:t>
            </a:r>
            <a:r>
              <a:rPr lang="en-US" sz="2400" i="1" dirty="0"/>
              <a:t>n</a:t>
            </a:r>
            <a:r>
              <a:rPr lang="en-US" sz="2400" dirty="0"/>
              <a:t> </a:t>
            </a:r>
            <a:r>
              <a:rPr lang="en-US" sz="2400" dirty="0" err="1"/>
              <a:t>tahun</a:t>
            </a:r>
            <a:r>
              <a:rPr lang="en-US" sz="2400" dirty="0"/>
              <a:t>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uang</a:t>
            </a:r>
            <a:r>
              <a:rPr lang="en-US" sz="2400" dirty="0"/>
              <a:t> </a:t>
            </a:r>
            <a:r>
              <a:rPr lang="en-US" sz="2400" dirty="0" err="1"/>
              <a:t>tahun</a:t>
            </a:r>
            <a:r>
              <a:rPr lang="en-US" sz="2400" dirty="0"/>
              <a:t> </a:t>
            </a:r>
            <a:r>
              <a:rPr lang="en-US" sz="2400" dirty="0" err="1"/>
              <a:t>sebelumnya</a:t>
            </a:r>
            <a:r>
              <a:rPr lang="en-US" sz="2400" dirty="0"/>
              <a:t> </a:t>
            </a:r>
            <a:r>
              <a:rPr lang="en-US" sz="2400" dirty="0" err="1"/>
              <a:t>ditambah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bunga</a:t>
            </a:r>
            <a:r>
              <a:rPr lang="en-US" sz="2400" dirty="0"/>
              <a:t> </a:t>
            </a:r>
            <a:r>
              <a:rPr lang="en-US" sz="2400" dirty="0" err="1"/>
              <a:t>uang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i="1" dirty="0"/>
              <a:t> </a:t>
            </a:r>
            <a:r>
              <a:rPr lang="en-US" sz="2400" i="1" dirty="0" err="1"/>
              <a:t>P</a:t>
            </a:r>
            <a:r>
              <a:rPr lang="en-US" sz="2400" i="1" baseline="-25000" dirty="0" err="1"/>
              <a:t>n</a:t>
            </a:r>
            <a:r>
              <a:rPr lang="en-US" sz="2400" dirty="0"/>
              <a:t> = </a:t>
            </a:r>
            <a:r>
              <a:rPr lang="en-US" sz="2400" i="1" dirty="0"/>
              <a:t>P</a:t>
            </a:r>
            <a:r>
              <a:rPr lang="en-US" sz="2400" i="1" baseline="-25000" dirty="0"/>
              <a:t>n</a:t>
            </a:r>
            <a:r>
              <a:rPr lang="en-US" sz="2400" baseline="-25000" dirty="0"/>
              <a:t>–1 </a:t>
            </a:r>
            <a:r>
              <a:rPr lang="en-US" sz="2400" dirty="0"/>
              <a:t> + 0,11 </a:t>
            </a:r>
            <a:r>
              <a:rPr lang="en-US" sz="2400" i="1" dirty="0"/>
              <a:t>P</a:t>
            </a:r>
            <a:r>
              <a:rPr lang="en-US" sz="2400" i="1" baseline="-25000" dirty="0"/>
              <a:t>n</a:t>
            </a:r>
            <a:r>
              <a:rPr lang="en-US" sz="2400" baseline="-25000" dirty="0"/>
              <a:t>–1</a:t>
            </a:r>
            <a:r>
              <a:rPr lang="en-US" sz="2400" dirty="0"/>
              <a:t> ; </a:t>
            </a:r>
            <a:r>
              <a:rPr lang="en-US" sz="2400" i="1" dirty="0"/>
              <a:t>P</a:t>
            </a:r>
            <a:r>
              <a:rPr lang="en-US" sz="2400" baseline="-25000" dirty="0"/>
              <a:t>0</a:t>
            </a:r>
            <a:r>
              <a:rPr lang="en-US" sz="2400" dirty="0"/>
              <a:t> = 10.000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DBC4B-E004-4899-B8FB-D14E2A20CC1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686" y="685801"/>
            <a:ext cx="10657114" cy="5440363"/>
          </a:xfrm>
        </p:spPr>
        <p:txBody>
          <a:bodyPr>
            <a:normAutofit/>
          </a:bodyPr>
          <a:lstStyle/>
          <a:p>
            <a:r>
              <a:rPr lang="en-US" sz="2400" dirty="0" err="1"/>
              <a:t>Solusi</a:t>
            </a:r>
            <a:r>
              <a:rPr lang="en-US" sz="2400" dirty="0"/>
              <a:t> </a:t>
            </a:r>
            <a:r>
              <a:rPr lang="en-US" sz="2400" dirty="0" err="1"/>
              <a:t>relasi</a:t>
            </a:r>
            <a:r>
              <a:rPr lang="en-US" sz="2400" dirty="0"/>
              <a:t> </a:t>
            </a:r>
            <a:r>
              <a:rPr lang="en-US" sz="2400" dirty="0" err="1"/>
              <a:t>rekurens</a:t>
            </a:r>
            <a:r>
              <a:rPr lang="en-US" sz="2400" dirty="0"/>
              <a:t> </a:t>
            </a:r>
            <a:r>
              <a:rPr lang="en-US" sz="2400" i="1" dirty="0" err="1"/>
              <a:t>P</a:t>
            </a:r>
            <a:r>
              <a:rPr lang="en-US" sz="2400" i="1" baseline="-25000" dirty="0" err="1"/>
              <a:t>n</a:t>
            </a:r>
            <a:r>
              <a:rPr lang="en-US" sz="2400" dirty="0"/>
              <a:t> = </a:t>
            </a:r>
            <a:r>
              <a:rPr lang="en-US" sz="2400" i="1" dirty="0"/>
              <a:t>P</a:t>
            </a:r>
            <a:r>
              <a:rPr lang="en-US" sz="2400" i="1" baseline="-25000" dirty="0"/>
              <a:t>n</a:t>
            </a:r>
            <a:r>
              <a:rPr lang="en-US" sz="2400" baseline="-25000" dirty="0"/>
              <a:t>–1 </a:t>
            </a:r>
            <a:r>
              <a:rPr lang="en-US" sz="2400" dirty="0"/>
              <a:t> + 0,11 </a:t>
            </a:r>
            <a:r>
              <a:rPr lang="en-US" sz="2400" i="1" dirty="0"/>
              <a:t>P</a:t>
            </a:r>
            <a:r>
              <a:rPr lang="en-US" sz="2400" i="1" baseline="-25000" dirty="0"/>
              <a:t>n</a:t>
            </a:r>
            <a:r>
              <a:rPr lang="en-US" sz="2400" baseline="-25000" dirty="0"/>
              <a:t>–1</a:t>
            </a:r>
            <a:r>
              <a:rPr lang="en-US" sz="2400" dirty="0"/>
              <a:t> ; </a:t>
            </a:r>
            <a:r>
              <a:rPr lang="en-US" sz="2400" i="1" dirty="0"/>
              <a:t>P</a:t>
            </a:r>
            <a:r>
              <a:rPr lang="en-US" sz="2400" baseline="-25000" dirty="0"/>
              <a:t>0</a:t>
            </a:r>
            <a:r>
              <a:rPr lang="en-US" sz="2400" dirty="0"/>
              <a:t> = 10.000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dipecahkan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i="1" dirty="0"/>
              <a:t>	    </a:t>
            </a:r>
            <a:r>
              <a:rPr lang="en-US" sz="2400" i="1" dirty="0" err="1"/>
              <a:t>P</a:t>
            </a:r>
            <a:r>
              <a:rPr lang="en-US" sz="2400" i="1" baseline="-25000" dirty="0" err="1"/>
              <a:t>n</a:t>
            </a:r>
            <a:r>
              <a:rPr lang="en-US" sz="2400" dirty="0"/>
              <a:t> 	= </a:t>
            </a:r>
            <a:r>
              <a:rPr lang="en-US" sz="2400" i="1" dirty="0"/>
              <a:t>P</a:t>
            </a:r>
            <a:r>
              <a:rPr lang="en-US" sz="2400" i="1" baseline="-25000" dirty="0"/>
              <a:t>n</a:t>
            </a:r>
            <a:r>
              <a:rPr lang="en-US" sz="2400" baseline="-25000" dirty="0"/>
              <a:t>–1 </a:t>
            </a:r>
            <a:r>
              <a:rPr lang="en-US" sz="2400" dirty="0"/>
              <a:t> + 0,11 </a:t>
            </a:r>
            <a:r>
              <a:rPr lang="en-US" sz="2400" i="1" dirty="0"/>
              <a:t>P</a:t>
            </a:r>
            <a:r>
              <a:rPr lang="en-US" sz="2400" i="1" baseline="-25000" dirty="0"/>
              <a:t>n</a:t>
            </a:r>
            <a:r>
              <a:rPr lang="en-US" sz="2400" baseline="-25000" dirty="0"/>
              <a:t>–1 </a:t>
            </a:r>
            <a:r>
              <a:rPr lang="en-US" sz="2400" dirty="0"/>
              <a:t> = (1,11)</a:t>
            </a:r>
            <a:r>
              <a:rPr lang="en-US" sz="2400" i="1" dirty="0"/>
              <a:t> P</a:t>
            </a:r>
            <a:r>
              <a:rPr lang="en-US" sz="2400" i="1" baseline="-25000" dirty="0"/>
              <a:t>n</a:t>
            </a:r>
            <a:r>
              <a:rPr lang="en-US" sz="2400" baseline="-25000" dirty="0"/>
              <a:t>–1</a:t>
            </a:r>
            <a:endParaRPr lang="en-US" sz="2400" dirty="0"/>
          </a:p>
          <a:p>
            <a:pPr>
              <a:buNone/>
            </a:pPr>
            <a:r>
              <a:rPr lang="en-US" sz="2400" dirty="0"/>
              <a:t>		= (1,11)</a:t>
            </a:r>
            <a:r>
              <a:rPr lang="en-US" sz="2400" i="1" dirty="0"/>
              <a:t> </a:t>
            </a:r>
            <a:r>
              <a:rPr lang="en-US" sz="2400" dirty="0"/>
              <a:t>[(1,11)</a:t>
            </a:r>
            <a:r>
              <a:rPr lang="en-US" sz="2400" i="1" dirty="0"/>
              <a:t>P</a:t>
            </a:r>
            <a:r>
              <a:rPr lang="en-US" sz="2400" i="1" baseline="-25000" dirty="0"/>
              <a:t>n</a:t>
            </a:r>
            <a:r>
              <a:rPr lang="en-US" sz="2400" baseline="-25000" dirty="0"/>
              <a:t>–2</a:t>
            </a:r>
            <a:r>
              <a:rPr lang="en-US" sz="2400" dirty="0"/>
              <a:t>] = (1,11)</a:t>
            </a:r>
            <a:r>
              <a:rPr lang="en-US" sz="2400" baseline="30000" dirty="0"/>
              <a:t>2</a:t>
            </a:r>
            <a:r>
              <a:rPr lang="en-US" sz="2400" i="1" dirty="0"/>
              <a:t>P</a:t>
            </a:r>
            <a:r>
              <a:rPr lang="en-US" sz="2400" i="1" baseline="-25000" dirty="0"/>
              <a:t>n</a:t>
            </a:r>
            <a:r>
              <a:rPr lang="en-US" sz="2400" baseline="-25000" dirty="0"/>
              <a:t>–2</a:t>
            </a:r>
            <a:r>
              <a:rPr lang="en-US" sz="2400" dirty="0"/>
              <a:t> </a:t>
            </a:r>
          </a:p>
          <a:p>
            <a:pPr>
              <a:buNone/>
            </a:pPr>
            <a:r>
              <a:rPr lang="en-US" sz="2400" dirty="0"/>
              <a:t>		= (1,11)</a:t>
            </a:r>
            <a:r>
              <a:rPr lang="en-US" sz="2400" baseline="30000" dirty="0"/>
              <a:t>2</a:t>
            </a:r>
            <a:r>
              <a:rPr lang="en-US" sz="2400" dirty="0"/>
              <a:t> [(1,11) </a:t>
            </a:r>
            <a:r>
              <a:rPr lang="en-US" sz="2400" i="1" dirty="0"/>
              <a:t>P</a:t>
            </a:r>
            <a:r>
              <a:rPr lang="en-US" sz="2400" i="1" baseline="-25000" dirty="0"/>
              <a:t>n</a:t>
            </a:r>
            <a:r>
              <a:rPr lang="en-US" sz="2400" baseline="-25000" dirty="0"/>
              <a:t>–3</a:t>
            </a:r>
            <a:r>
              <a:rPr lang="en-US" sz="2400" dirty="0"/>
              <a:t>] = (1,11)</a:t>
            </a:r>
            <a:r>
              <a:rPr lang="en-US" sz="2400" baseline="30000" dirty="0"/>
              <a:t>3</a:t>
            </a:r>
            <a:r>
              <a:rPr lang="en-US" sz="2400" i="1" dirty="0"/>
              <a:t>P</a:t>
            </a:r>
            <a:r>
              <a:rPr lang="en-US" sz="2400" i="1" baseline="-25000" dirty="0"/>
              <a:t>n</a:t>
            </a:r>
            <a:r>
              <a:rPr lang="en-US" sz="2400" baseline="-25000" dirty="0"/>
              <a:t>–3</a:t>
            </a:r>
            <a:r>
              <a:rPr lang="en-US" sz="2400" dirty="0"/>
              <a:t> </a:t>
            </a:r>
          </a:p>
          <a:p>
            <a:pPr>
              <a:buNone/>
            </a:pPr>
            <a:r>
              <a:rPr lang="en-US" sz="2400" dirty="0"/>
              <a:t>		= …</a:t>
            </a:r>
          </a:p>
          <a:p>
            <a:pPr>
              <a:buNone/>
            </a:pPr>
            <a:r>
              <a:rPr lang="en-US" sz="2400" dirty="0"/>
              <a:t>		= (1,11)</a:t>
            </a:r>
            <a:r>
              <a:rPr lang="en-US" sz="2400" i="1" baseline="30000" dirty="0"/>
              <a:t>n</a:t>
            </a:r>
            <a:r>
              <a:rPr lang="en-US" sz="2400" i="1" dirty="0"/>
              <a:t>P</a:t>
            </a:r>
            <a:r>
              <a:rPr lang="en-US" sz="2400" baseline="-25000" dirty="0"/>
              <a:t>0</a:t>
            </a:r>
            <a:r>
              <a:rPr lang="en-US" sz="2400" dirty="0"/>
              <a:t> </a:t>
            </a:r>
          </a:p>
          <a:p>
            <a:pPr>
              <a:buNone/>
            </a:pPr>
            <a:r>
              <a:rPr lang="en-US" sz="2400" baseline="-25000" dirty="0"/>
              <a:t>	</a:t>
            </a:r>
            <a:endParaRPr lang="en-US" sz="2400" dirty="0"/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err="1"/>
              <a:t>Jadi</a:t>
            </a:r>
            <a:r>
              <a:rPr lang="en-US" sz="2400" dirty="0"/>
              <a:t>, </a:t>
            </a:r>
            <a:r>
              <a:rPr lang="en-US" sz="2400" i="1" dirty="0" err="1"/>
              <a:t>P</a:t>
            </a:r>
            <a:r>
              <a:rPr lang="en-US" sz="2400" i="1" baseline="-25000" dirty="0" err="1"/>
              <a:t>n</a:t>
            </a:r>
            <a:r>
              <a:rPr lang="en-US" sz="2400" i="1" dirty="0"/>
              <a:t> </a:t>
            </a:r>
            <a:r>
              <a:rPr lang="en-US" sz="2400" dirty="0"/>
              <a:t>=</a:t>
            </a:r>
            <a:r>
              <a:rPr lang="en-US" sz="2400" i="1" dirty="0"/>
              <a:t> </a:t>
            </a:r>
            <a:r>
              <a:rPr lang="en-US" sz="2400" dirty="0"/>
              <a:t>(1,11)</a:t>
            </a:r>
            <a:r>
              <a:rPr lang="en-US" sz="2400" i="1" baseline="30000" dirty="0"/>
              <a:t>n</a:t>
            </a:r>
            <a:r>
              <a:rPr lang="en-US" sz="2400" i="1" dirty="0"/>
              <a:t> P</a:t>
            </a:r>
            <a:r>
              <a:rPr lang="en-US" sz="2400" baseline="-25000" dirty="0"/>
              <a:t>0</a:t>
            </a:r>
            <a:r>
              <a:rPr lang="en-US" sz="2400" dirty="0"/>
              <a:t> = 10.000 (1,11)</a:t>
            </a:r>
            <a:r>
              <a:rPr lang="en-US" sz="2400" i="1" baseline="30000" dirty="0"/>
              <a:t>n</a:t>
            </a:r>
            <a:r>
              <a:rPr lang="en-US" sz="2400" i="1" dirty="0"/>
              <a:t> </a:t>
            </a:r>
          </a:p>
          <a:p>
            <a:pPr>
              <a:buNone/>
            </a:pPr>
            <a:r>
              <a:rPr lang="en-US" sz="2400" i="1" dirty="0"/>
              <a:t>	</a:t>
            </a:r>
            <a:r>
              <a:rPr lang="en-US" sz="2400" dirty="0" err="1"/>
              <a:t>Setelah</a:t>
            </a:r>
            <a:r>
              <a:rPr lang="en-US" sz="2400" dirty="0"/>
              <a:t> 30 </a:t>
            </a:r>
            <a:r>
              <a:rPr lang="en-US" sz="2400" dirty="0" err="1"/>
              <a:t>tahun</a:t>
            </a:r>
            <a:r>
              <a:rPr lang="en-US" sz="2400" dirty="0"/>
              <a:t>, </a:t>
            </a:r>
            <a:r>
              <a:rPr lang="en-US" sz="2400" dirty="0" err="1"/>
              <a:t>banyaknya</a:t>
            </a:r>
            <a:r>
              <a:rPr lang="en-US" sz="2400" dirty="0"/>
              <a:t> </a:t>
            </a:r>
            <a:r>
              <a:rPr lang="en-US" sz="2400" dirty="0" err="1"/>
              <a:t>uang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endParaRPr lang="en-US" sz="2400" dirty="0"/>
          </a:p>
          <a:p>
            <a:pPr>
              <a:buNone/>
            </a:pPr>
            <a:r>
              <a:rPr lang="en-US" sz="2400" dirty="0"/>
              <a:t>		</a:t>
            </a:r>
            <a:r>
              <a:rPr lang="en-US" sz="2400" i="1" dirty="0"/>
              <a:t> P</a:t>
            </a:r>
            <a:r>
              <a:rPr lang="en-US" sz="2400" baseline="-25000" dirty="0"/>
              <a:t>30</a:t>
            </a:r>
            <a:r>
              <a:rPr lang="en-US" sz="2400" i="1" dirty="0"/>
              <a:t> </a:t>
            </a:r>
            <a:r>
              <a:rPr lang="en-US" sz="2400" dirty="0"/>
              <a:t>=</a:t>
            </a:r>
            <a:r>
              <a:rPr lang="en-US" sz="2400" i="1" dirty="0"/>
              <a:t> </a:t>
            </a:r>
            <a:r>
              <a:rPr lang="en-US" sz="2400" dirty="0"/>
              <a:t>10.000 (1,11)</a:t>
            </a:r>
            <a:r>
              <a:rPr lang="en-US" sz="2400" baseline="30000" dirty="0"/>
              <a:t>30</a:t>
            </a:r>
            <a:r>
              <a:rPr lang="en-US" sz="2400" dirty="0"/>
              <a:t> = Rp228.922,97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DBC4B-E004-4899-B8FB-D14E2A20CC1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4217" y="457200"/>
            <a:ext cx="10326757" cy="5943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/>
              <a:t>2.  </a:t>
            </a:r>
            <a:r>
              <a:rPr lang="en-US" sz="2400" b="1" dirty="0" err="1"/>
              <a:t>Menara</a:t>
            </a:r>
            <a:r>
              <a:rPr lang="en-US" sz="2400" b="1" dirty="0"/>
              <a:t> Hanoi (</a:t>
            </a:r>
            <a:r>
              <a:rPr lang="en-US" sz="2400" b="1" i="1" dirty="0"/>
              <a:t>The Tower of Hanoi</a:t>
            </a:r>
            <a:r>
              <a:rPr lang="en-US" sz="2400" b="1" dirty="0"/>
              <a:t>)</a:t>
            </a:r>
          </a:p>
          <a:p>
            <a:pPr marL="0" indent="0"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 16</a:t>
            </a:r>
            <a:r>
              <a:rPr lang="en-US" sz="2400" dirty="0"/>
              <a:t>. </a:t>
            </a:r>
            <a:r>
              <a:rPr lang="en-US" sz="2400" dirty="0" err="1"/>
              <a:t>Menara</a:t>
            </a:r>
            <a:r>
              <a:rPr lang="en-US" sz="2400" dirty="0"/>
              <a:t> Hanoi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i="1" dirty="0"/>
              <a:t>puzzle</a:t>
            </a:r>
            <a:r>
              <a:rPr lang="en-US" sz="2400" dirty="0"/>
              <a:t> yang </a:t>
            </a:r>
            <a:r>
              <a:rPr lang="en-US" sz="2400" dirty="0" err="1"/>
              <a:t>terkenal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akhir</a:t>
            </a:r>
            <a:r>
              <a:rPr lang="en-US" sz="2400" dirty="0"/>
              <a:t> </a:t>
            </a:r>
            <a:r>
              <a:rPr lang="en-US" sz="2400" dirty="0" err="1"/>
              <a:t>abad</a:t>
            </a:r>
            <a:r>
              <a:rPr lang="en-US" sz="2400" dirty="0"/>
              <a:t> 19. Puzzle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ditemukan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matematikawan</a:t>
            </a:r>
            <a:r>
              <a:rPr lang="en-US" sz="2400" dirty="0"/>
              <a:t> </a:t>
            </a:r>
            <a:r>
              <a:rPr lang="en-US" sz="2400" dirty="0" err="1"/>
              <a:t>Perancis</a:t>
            </a:r>
            <a:r>
              <a:rPr lang="en-US" sz="2400" dirty="0"/>
              <a:t>, </a:t>
            </a:r>
            <a:r>
              <a:rPr lang="en-US" sz="2400" dirty="0" err="1"/>
              <a:t>Edouard</a:t>
            </a:r>
            <a:r>
              <a:rPr lang="en-US" sz="2400" dirty="0"/>
              <a:t> Lucas.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Dikisahkan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err="1"/>
              <a:t>kota</a:t>
            </a:r>
            <a:r>
              <a:rPr lang="en-US" sz="2400" dirty="0"/>
              <a:t> Hanoi, Vietnam, </a:t>
            </a:r>
            <a:r>
              <a:rPr lang="en-US" sz="2400" dirty="0" err="1"/>
              <a:t>terdapat</a:t>
            </a:r>
            <a:r>
              <a:rPr lang="en-US" sz="2400" dirty="0"/>
              <a:t> </a:t>
            </a:r>
            <a:r>
              <a:rPr lang="en-US" sz="2400" dirty="0" err="1"/>
              <a:t>tiga</a:t>
            </a:r>
            <a:r>
              <a:rPr lang="en-US" sz="2400" dirty="0"/>
              <a:t> </a:t>
            </a:r>
            <a:r>
              <a:rPr lang="en-US" sz="2400" dirty="0" err="1"/>
              <a:t>buah</a:t>
            </a:r>
            <a:r>
              <a:rPr lang="en-US" sz="2400" dirty="0"/>
              <a:t> </a:t>
            </a:r>
            <a:r>
              <a:rPr lang="en-US" sz="2400" dirty="0" err="1"/>
              <a:t>tiang</a:t>
            </a:r>
            <a:r>
              <a:rPr lang="en-US" sz="2400" dirty="0"/>
              <a:t> </a:t>
            </a:r>
            <a:r>
              <a:rPr lang="en-US" sz="2400" dirty="0" err="1"/>
              <a:t>tegak</a:t>
            </a:r>
            <a:r>
              <a:rPr lang="en-US" sz="2400" dirty="0"/>
              <a:t> </a:t>
            </a:r>
            <a:r>
              <a:rPr lang="en-US" sz="2400" dirty="0" err="1"/>
              <a:t>setinggi</a:t>
            </a:r>
            <a:r>
              <a:rPr lang="en-US" sz="2400" dirty="0"/>
              <a:t> 5 meter </a:t>
            </a:r>
            <a:r>
              <a:rPr lang="en-US" sz="2400" dirty="0" err="1"/>
              <a:t>dan</a:t>
            </a:r>
            <a:r>
              <a:rPr lang="en-US" sz="2400" dirty="0"/>
              <a:t> 64  </a:t>
            </a:r>
            <a:r>
              <a:rPr lang="en-US" sz="2400" dirty="0" err="1"/>
              <a:t>buah</a:t>
            </a:r>
            <a:r>
              <a:rPr lang="en-US" sz="2400" dirty="0"/>
              <a:t> </a:t>
            </a:r>
            <a:r>
              <a:rPr lang="en-US" sz="2400" dirty="0" err="1"/>
              <a:t>piringan</a:t>
            </a:r>
            <a:r>
              <a:rPr lang="en-US" sz="2400" dirty="0"/>
              <a:t> (</a:t>
            </a:r>
            <a:r>
              <a:rPr lang="en-US" sz="2400" i="1" dirty="0"/>
              <a:t>disk</a:t>
            </a:r>
            <a:r>
              <a:rPr lang="en-US" sz="2400" dirty="0"/>
              <a:t>)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ukuran</a:t>
            </a:r>
            <a:r>
              <a:rPr lang="en-US" sz="2400" dirty="0"/>
              <a:t>. </a:t>
            </a:r>
            <a:r>
              <a:rPr lang="en-US" sz="2400" dirty="0" err="1"/>
              <a:t>Tiap</a:t>
            </a:r>
            <a:r>
              <a:rPr lang="en-US" sz="2400" dirty="0"/>
              <a:t> </a:t>
            </a:r>
            <a:r>
              <a:rPr lang="en-US" sz="2400" dirty="0" err="1"/>
              <a:t>piringan</a:t>
            </a:r>
            <a:r>
              <a:rPr lang="en-US" sz="2400" dirty="0"/>
              <a:t> </a:t>
            </a:r>
            <a:r>
              <a:rPr lang="en-US" sz="2400" dirty="0" err="1"/>
              <a:t>mempunyai</a:t>
            </a:r>
            <a:r>
              <a:rPr lang="en-US" sz="2400" dirty="0"/>
              <a:t> </a:t>
            </a:r>
            <a:r>
              <a:rPr lang="en-US" sz="2400" dirty="0" err="1"/>
              <a:t>lubang</a:t>
            </a:r>
            <a:r>
              <a:rPr lang="en-US" sz="2400" dirty="0"/>
              <a:t>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err="1"/>
              <a:t>tengahnya</a:t>
            </a:r>
            <a:r>
              <a:rPr lang="en-US" sz="2400" dirty="0"/>
              <a:t> yang </a:t>
            </a:r>
            <a:r>
              <a:rPr lang="en-US" sz="2400" dirty="0" err="1"/>
              <a:t>memungkinkannya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dimasukkan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tiang</a:t>
            </a:r>
            <a:r>
              <a:rPr lang="en-US" sz="2400" dirty="0"/>
              <a:t>.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mulanya</a:t>
            </a:r>
            <a:r>
              <a:rPr lang="en-US" sz="2400" dirty="0"/>
              <a:t> </a:t>
            </a:r>
            <a:r>
              <a:rPr lang="en-US" sz="2400" dirty="0" err="1"/>
              <a:t>piringan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tersusun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tiang</a:t>
            </a:r>
            <a:r>
              <a:rPr lang="en-US" sz="2400" dirty="0"/>
              <a:t> </a:t>
            </a:r>
            <a:r>
              <a:rPr lang="en-US" sz="2400" dirty="0" err="1"/>
              <a:t>sedemikian</a:t>
            </a:r>
            <a:r>
              <a:rPr lang="en-US" sz="2400" dirty="0"/>
              <a:t> </a:t>
            </a:r>
            <a:r>
              <a:rPr lang="en-US" sz="2400" dirty="0" err="1"/>
              <a:t>rupa</a:t>
            </a:r>
            <a:r>
              <a:rPr lang="en-US" sz="2400" dirty="0"/>
              <a:t>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piringan</a:t>
            </a:r>
            <a:r>
              <a:rPr lang="en-US" sz="2400" dirty="0"/>
              <a:t> yang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err="1"/>
              <a:t>bawah</a:t>
            </a:r>
            <a:r>
              <a:rPr lang="en-US" sz="2400" dirty="0"/>
              <a:t> </a:t>
            </a:r>
            <a:r>
              <a:rPr lang="en-US" sz="2400" dirty="0" err="1"/>
              <a:t>mempunyai</a:t>
            </a:r>
            <a:r>
              <a:rPr lang="en-US" sz="2400" dirty="0"/>
              <a:t> </a:t>
            </a:r>
            <a:r>
              <a:rPr lang="en-US" sz="2400" dirty="0" err="1"/>
              <a:t>ukuran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besar</a:t>
            </a:r>
            <a:r>
              <a:rPr lang="en-US" sz="2400" dirty="0"/>
              <a:t> </a:t>
            </a:r>
            <a:r>
              <a:rPr lang="en-US" sz="2400" dirty="0" err="1"/>
              <a:t>daripada</a:t>
            </a:r>
            <a:r>
              <a:rPr lang="en-US" sz="2400" dirty="0"/>
              <a:t> </a:t>
            </a:r>
            <a:r>
              <a:rPr lang="en-US" sz="2400" dirty="0" err="1"/>
              <a:t>ukuran</a:t>
            </a:r>
            <a:r>
              <a:rPr lang="en-US" sz="2400" dirty="0"/>
              <a:t> </a:t>
            </a:r>
            <a:r>
              <a:rPr lang="en-US" sz="2400" dirty="0" err="1"/>
              <a:t>piringan</a:t>
            </a:r>
            <a:r>
              <a:rPr lang="en-US" sz="2400" dirty="0"/>
              <a:t>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err="1"/>
              <a:t>atasnya</a:t>
            </a:r>
            <a:r>
              <a:rPr lang="en-US" sz="2400" dirty="0"/>
              <a:t>. </a:t>
            </a:r>
            <a:r>
              <a:rPr lang="en-US" sz="2400" dirty="0" err="1"/>
              <a:t>Pendeta</a:t>
            </a:r>
            <a:r>
              <a:rPr lang="en-US" sz="2400" dirty="0"/>
              <a:t> </a:t>
            </a:r>
            <a:r>
              <a:rPr lang="en-US" sz="2400" dirty="0" err="1"/>
              <a:t>Budha</a:t>
            </a:r>
            <a:r>
              <a:rPr lang="en-US" sz="2400" dirty="0"/>
              <a:t> </a:t>
            </a:r>
            <a:r>
              <a:rPr lang="en-US" sz="2400" dirty="0" err="1"/>
              <a:t>memberi</a:t>
            </a:r>
            <a:r>
              <a:rPr lang="en-US" sz="2400" dirty="0"/>
              <a:t> </a:t>
            </a:r>
            <a:r>
              <a:rPr lang="en-US" sz="2400" dirty="0" err="1"/>
              <a:t>pertanyaan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murid-muridnyanya</a:t>
            </a:r>
            <a:r>
              <a:rPr lang="en-US" sz="2400" dirty="0"/>
              <a:t>: </a:t>
            </a:r>
            <a:r>
              <a:rPr lang="en-US" sz="2400" dirty="0" err="1"/>
              <a:t>bagaimana</a:t>
            </a:r>
            <a:r>
              <a:rPr lang="en-US" sz="2400" dirty="0"/>
              <a:t> </a:t>
            </a:r>
            <a:r>
              <a:rPr lang="en-US" sz="2400" dirty="0" err="1"/>
              <a:t>memindahkan</a:t>
            </a:r>
            <a:r>
              <a:rPr lang="en-US" sz="2400" dirty="0"/>
              <a:t> </a:t>
            </a:r>
            <a:r>
              <a:rPr lang="en-US" sz="2400" dirty="0" err="1"/>
              <a:t>seluruh</a:t>
            </a:r>
            <a:r>
              <a:rPr lang="en-US" sz="2400" dirty="0"/>
              <a:t> </a:t>
            </a:r>
            <a:r>
              <a:rPr lang="en-US" sz="2400" dirty="0" err="1"/>
              <a:t>piringan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tiang</a:t>
            </a:r>
            <a:r>
              <a:rPr lang="en-US" sz="2400" dirty="0"/>
              <a:t> yang lain; </a:t>
            </a:r>
            <a:r>
              <a:rPr lang="en-US" sz="2400" dirty="0" err="1"/>
              <a:t>setiap</a:t>
            </a:r>
            <a:r>
              <a:rPr lang="en-US" sz="2400" dirty="0"/>
              <a:t> kali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piringan</a:t>
            </a:r>
            <a:r>
              <a:rPr lang="en-US" sz="2400" dirty="0"/>
              <a:t> yang </a:t>
            </a:r>
            <a:r>
              <a:rPr lang="en-US" sz="2400" dirty="0" err="1"/>
              <a:t>boleh</a:t>
            </a:r>
            <a:r>
              <a:rPr lang="en-US" sz="2400" dirty="0"/>
              <a:t> </a:t>
            </a:r>
            <a:r>
              <a:rPr lang="en-US" sz="2400" dirty="0" err="1"/>
              <a:t>dipindahkan</a:t>
            </a:r>
            <a:r>
              <a:rPr lang="en-US" sz="2400" dirty="0"/>
              <a:t>, </a:t>
            </a:r>
            <a:r>
              <a:rPr lang="en-US" sz="2400" dirty="0" err="1"/>
              <a:t>tetapi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boleh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piringan</a:t>
            </a:r>
            <a:r>
              <a:rPr lang="en-US" sz="2400" dirty="0"/>
              <a:t> </a:t>
            </a:r>
            <a:r>
              <a:rPr lang="en-US" sz="2400" dirty="0" err="1"/>
              <a:t>besar</a:t>
            </a:r>
            <a:r>
              <a:rPr lang="en-US" sz="2400" dirty="0"/>
              <a:t>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piringan</a:t>
            </a:r>
            <a:r>
              <a:rPr lang="en-US" sz="2400" dirty="0"/>
              <a:t> </a:t>
            </a:r>
            <a:r>
              <a:rPr lang="en-US" sz="2400" dirty="0" err="1"/>
              <a:t>kecil</a:t>
            </a:r>
            <a:r>
              <a:rPr lang="en-US" sz="2400" dirty="0"/>
              <a:t>. </a:t>
            </a:r>
            <a:r>
              <a:rPr lang="en-US" sz="2400" dirty="0" err="1"/>
              <a:t>Tiang</a:t>
            </a:r>
            <a:r>
              <a:rPr lang="en-US" sz="2400" dirty="0"/>
              <a:t> yang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lagi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dipakai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tempat</a:t>
            </a:r>
            <a:r>
              <a:rPr lang="en-US" sz="2400" dirty="0"/>
              <a:t> </a:t>
            </a:r>
            <a:r>
              <a:rPr lang="en-US" sz="2400" dirty="0" err="1"/>
              <a:t>peralihan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tetap</a:t>
            </a:r>
            <a:r>
              <a:rPr lang="en-US" sz="2400" dirty="0"/>
              <a:t> </a:t>
            </a:r>
            <a:r>
              <a:rPr lang="en-US" sz="2400" dirty="0" err="1"/>
              <a:t>memegang</a:t>
            </a:r>
            <a:r>
              <a:rPr lang="en-US" sz="2400" dirty="0"/>
              <a:t> </a:t>
            </a:r>
            <a:r>
              <a:rPr lang="en-US" sz="2400" dirty="0" err="1"/>
              <a:t>aturan</a:t>
            </a:r>
            <a:r>
              <a:rPr lang="en-US" sz="2400" dirty="0"/>
              <a:t> yang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disebutkan</a:t>
            </a:r>
            <a:r>
              <a:rPr lang="en-US" sz="2400" dirty="0"/>
              <a:t>. </a:t>
            </a:r>
            <a:r>
              <a:rPr lang="en-US" sz="2400" dirty="0" err="1"/>
              <a:t>Menurut</a:t>
            </a:r>
            <a:r>
              <a:rPr lang="en-US" sz="2400" dirty="0"/>
              <a:t> </a:t>
            </a:r>
            <a:r>
              <a:rPr lang="en-US" sz="2400" dirty="0" err="1"/>
              <a:t>legenda</a:t>
            </a:r>
            <a:r>
              <a:rPr lang="en-US" sz="2400" dirty="0"/>
              <a:t> </a:t>
            </a:r>
            <a:r>
              <a:rPr lang="en-US" sz="2400" dirty="0" err="1"/>
              <a:t>pendeta</a:t>
            </a:r>
            <a:r>
              <a:rPr lang="en-US" sz="2400" dirty="0"/>
              <a:t> </a:t>
            </a:r>
            <a:r>
              <a:rPr lang="en-US" sz="2400" dirty="0" err="1"/>
              <a:t>Budha</a:t>
            </a:r>
            <a:r>
              <a:rPr lang="en-US" sz="2400" dirty="0"/>
              <a:t>, </a:t>
            </a:r>
            <a:r>
              <a:rPr lang="en-US" sz="2400" dirty="0" err="1"/>
              <a:t>bila</a:t>
            </a:r>
            <a:r>
              <a:rPr lang="en-US" sz="2400" dirty="0"/>
              <a:t> </a:t>
            </a:r>
            <a:r>
              <a:rPr lang="en-US" sz="2400" dirty="0" err="1"/>
              <a:t>pemindahan</a:t>
            </a:r>
            <a:r>
              <a:rPr lang="en-US" sz="2400" dirty="0"/>
              <a:t> </a:t>
            </a:r>
            <a:r>
              <a:rPr lang="en-US" sz="2400" dirty="0" err="1"/>
              <a:t>seluruh</a:t>
            </a:r>
            <a:r>
              <a:rPr lang="en-US" sz="2400" dirty="0"/>
              <a:t> </a:t>
            </a:r>
            <a:r>
              <a:rPr lang="en-US" sz="2400" dirty="0" err="1"/>
              <a:t>piringan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berhasil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dunia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kiamat</a:t>
            </a:r>
            <a:r>
              <a:rPr lang="en-US" sz="2400" dirty="0"/>
              <a:t>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DBC4B-E004-4899-B8FB-D14E2A20CC1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DBC4B-E004-4899-B8FB-D14E2A20CC1A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48130" name="Picture 2" descr="http://mathforum.org/mathimages/imgUpload/10_Ring_Hano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1143000"/>
            <a:ext cx="508000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2938</Words>
  <Application>Microsoft Office PowerPoint</Application>
  <PresentationFormat>Widescreen</PresentationFormat>
  <Paragraphs>259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Deretan, Rekursi dan Relasi Rekurens Bagian 2</vt:lpstr>
      <vt:lpstr>Relasi Rekurens</vt:lpstr>
      <vt:lpstr>PowerPoint Presentation</vt:lpstr>
      <vt:lpstr>PowerPoint Presentation</vt:lpstr>
      <vt:lpstr>PowerPoint Presentation</vt:lpstr>
      <vt:lpstr>Pemodelan dengan Relasi Rekurens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Penyelesaian Relasi Rekurens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Latihan (Kuis 2020)</vt:lpstr>
      <vt:lpstr>PowerPoint Presentation</vt:lpstr>
      <vt:lpstr>Latihan (Kuis 2021)</vt:lpstr>
      <vt:lpstr>PowerPoint Presentation</vt:lpstr>
      <vt:lpstr>Latihan (Kuis 2022)</vt:lpstr>
      <vt:lpstr>PowerPoint Presentation</vt:lpstr>
      <vt:lpstr>PowerPoint Presentation</vt:lpstr>
      <vt:lpstr>TAMAT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Rekursi dan Relasi Rekurens</dc:title>
  <dc:creator>Rinaldi Munir</dc:creator>
  <cp:lastModifiedBy>Dr. Ir. Rinaldi, M.T.</cp:lastModifiedBy>
  <cp:revision>14</cp:revision>
  <dcterms:created xsi:type="dcterms:W3CDTF">2020-07-25T09:22:15Z</dcterms:created>
  <dcterms:modified xsi:type="dcterms:W3CDTF">2024-10-05T10:20:02Z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8b525e5-f3da-4501-8f1e-526b6769fc56_Enabled">
    <vt:lpwstr>true</vt:lpwstr>
  </property>
  <property fmtid="{D5CDD505-2E9C-101B-9397-08002B2CF9AE}" pid="3" name="MSIP_Label_38b525e5-f3da-4501-8f1e-526b6769fc56_SetDate">
    <vt:lpwstr>2024-10-05T10:20:02Z</vt:lpwstr>
  </property>
  <property fmtid="{D5CDD505-2E9C-101B-9397-08002B2CF9AE}" pid="4" name="MSIP_Label_38b525e5-f3da-4501-8f1e-526b6769fc56_Method">
    <vt:lpwstr>Standard</vt:lpwstr>
  </property>
  <property fmtid="{D5CDD505-2E9C-101B-9397-08002B2CF9AE}" pid="5" name="MSIP_Label_38b525e5-f3da-4501-8f1e-526b6769fc56_Name">
    <vt:lpwstr>defa4170-0d19-0005-0004-bc88714345d2</vt:lpwstr>
  </property>
  <property fmtid="{D5CDD505-2E9C-101B-9397-08002B2CF9AE}" pid="6" name="MSIP_Label_38b525e5-f3da-4501-8f1e-526b6769fc56_SiteId">
    <vt:lpwstr>db6e1183-4c65-405c-82ce-7cd53fa6e9dc</vt:lpwstr>
  </property>
  <property fmtid="{D5CDD505-2E9C-101B-9397-08002B2CF9AE}" pid="7" name="MSIP_Label_38b525e5-f3da-4501-8f1e-526b6769fc56_ActionId">
    <vt:lpwstr>d2c4d9ae-6135-4baf-a35f-874dcacdbb92</vt:lpwstr>
  </property>
  <property fmtid="{D5CDD505-2E9C-101B-9397-08002B2CF9AE}" pid="8" name="MSIP_Label_38b525e5-f3da-4501-8f1e-526b6769fc56_ContentBits">
    <vt:lpwstr>0</vt:lpwstr>
  </property>
</Properties>
</file>