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1" r:id="rId12"/>
    <p:sldId id="320" r:id="rId13"/>
    <p:sldId id="258" r:id="rId14"/>
    <p:sldId id="260" r:id="rId15"/>
    <p:sldId id="259" r:id="rId16"/>
    <p:sldId id="261" r:id="rId17"/>
    <p:sldId id="305" r:id="rId18"/>
    <p:sldId id="306" r:id="rId19"/>
    <p:sldId id="307" r:id="rId20"/>
    <p:sldId id="262" r:id="rId21"/>
    <p:sldId id="269" r:id="rId22"/>
    <p:sldId id="263" r:id="rId23"/>
    <p:sldId id="268" r:id="rId24"/>
    <p:sldId id="264" r:id="rId25"/>
    <p:sldId id="265" r:id="rId26"/>
    <p:sldId id="266" r:id="rId27"/>
    <p:sldId id="267" r:id="rId28"/>
    <p:sldId id="270" r:id="rId29"/>
    <p:sldId id="271" r:id="rId30"/>
    <p:sldId id="273" r:id="rId31"/>
    <p:sldId id="272" r:id="rId32"/>
    <p:sldId id="274" r:id="rId33"/>
    <p:sldId id="275" r:id="rId34"/>
    <p:sldId id="276" r:id="rId35"/>
    <p:sldId id="278" r:id="rId36"/>
    <p:sldId id="281" r:id="rId37"/>
    <p:sldId id="279" r:id="rId38"/>
    <p:sldId id="308" r:id="rId39"/>
    <p:sldId id="309" r:id="rId40"/>
    <p:sldId id="280" r:id="rId41"/>
    <p:sldId id="31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D83E3-EFC7-4B49-B6F7-B36F6AB9715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62984-AD56-480A-9216-C02C5C636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85F2-D7E3-450A-8FC4-EC0AB6801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79ECA-5C85-4664-B995-3C3BD8F22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8B0CD-53DD-435E-A061-9297D52A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1469-D632-4F12-8FD6-955B9723C7E4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3907B-21E6-436C-A3F0-7EBD87C1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12ECF-4BDE-4EF7-B1FF-785CBB9E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C561-D7E1-43F4-ABB6-E984C823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05606-9DE3-4362-8243-0710AD4E0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0C6DD-D2C7-42F9-A0D7-7B5AA5F1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1317-EE78-4740-AEAC-A681B09ED5B2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E59E4-47C0-4DD1-A6C4-439F6E31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66CC-6098-4E7B-98AE-8637B151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B4B45-9589-4328-9932-324DB818B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64CED-D872-48BB-9FBE-8AA87A5A8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CC93-F495-46BD-8DA1-ADB55EEF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2D43-D070-48A2-B996-324A9BD4B50E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0490-FF59-4974-B1FF-5FFB026C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F2705-EBCA-4956-A415-932025EB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128A-A8BB-42C3-A337-4CCA554D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8F6DE-B834-4972-B971-7F6BC27F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EC349-4416-4D82-9658-4BE35231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2B2-C035-4645-A9EB-D018E67B8898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F5804-21AB-40DB-87AB-9E4B7A04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B272A-37C1-4661-B897-3E808069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5112-C40F-4048-8C88-45D26191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2C828-3B83-4282-9CEF-BDEB5459C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CB73C-788A-4530-B6AC-E2EE8F04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E0FA-B87A-4535-8F57-2D5AE4AAA93E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EFBFF-98C0-419A-8339-24929FFD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587F-01C7-4D6F-A623-6424018A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0B55-AEFA-407A-A10F-C92ED666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61141-8288-4935-899C-D72EEE2A2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88780-86F6-4EAF-B650-7E76FB323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DDC66-CE4B-4C2A-8102-33F7EFC7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1C7C-1083-4381-B427-71CC27D48F7E}" type="datetime1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78827-2479-4720-8337-65D46084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86467-5D7A-4E03-AC90-A0815453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972E-64A8-4BA3-BAB8-2FB81780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7D4EF-3DD9-4AE6-9E9C-897C7EA0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2AE60-CBB2-4B16-AA46-BE4E456EF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D09E2-3344-428F-98BF-824787594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94069-EAA0-493D-9BD6-C2C7D2CF9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75614-1128-4704-8F13-86F939E4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BB10-A38B-4F41-8354-6B290F2469BC}" type="datetime1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ED9F5-1BB0-4DD1-8BEF-1836C0C9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97BD3-8281-4867-9E2A-4973C1C0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2D11-A849-40E5-89E0-3ECC8BAC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E6E12-5A56-4AB1-AA84-859F8F90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8416-739A-48A9-A6DE-E08FC4888E13}" type="datetime1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5C1E6-ABDE-488B-B61E-1177257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48F17-35A1-4B28-9AB0-ED871A7D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84255-2853-4E5A-807C-24B56DA9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1D16-7A5D-42A5-A82F-DDEEF547A158}" type="datetime1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A1982-4878-4D98-B627-8BA356F4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9DCAC-61A6-413D-84CB-F2E05133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3151-8C93-403E-9C7D-640D4809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1320-AAE3-41A3-8754-DAC397A94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2FC87-6B71-4890-98C5-85F4BBD4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306D7-D53B-4B78-91C9-B1516E8A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656E-08D5-459B-BBBA-AD5328410B99}" type="datetime1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D4E46-3502-46ED-B32F-C98CECF4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DD39B-2AED-435B-88F6-A919B3D8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4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E5B8-1FC4-4467-8A69-BEEBCA3C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83D16-19CA-40D8-B102-2A2AA1CC0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A81C6-BEAF-42B6-A78A-2141414E5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BCB75-438A-4750-8C7B-25F40F1E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258-07EA-4FC4-B705-4AA6418B0502}" type="datetime1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1C2C0-33D6-4394-A4CD-6F0993D8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155E1-757F-4398-A8BB-EEB2CC2F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94B63-EDE9-4D6F-A38D-63E63E4D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64068-08FC-4742-935B-A7FDD113E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D92BD-F968-4EA2-A4F2-27E4D4938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B595-8827-46ED-B68A-10448B879436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2161-8D90-4D0D-8D1B-A98025B4F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6B6F-A624-428C-B3C6-B75EF3BAC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D0FB-94A8-4F29-8937-F1221C6D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783733"/>
            <a:ext cx="10736943" cy="200301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+mn-lt"/>
              </a:rPr>
              <a:t>Deretan</a:t>
            </a:r>
            <a:r>
              <a:rPr lang="en-US" b="1" dirty="0">
                <a:latin typeface="+mn-lt"/>
              </a:rPr>
              <a:t>, </a:t>
            </a:r>
            <a:r>
              <a:rPr lang="en-US" b="1" dirty="0" err="1">
                <a:latin typeface="+mn-lt"/>
              </a:rPr>
              <a:t>Rekursi</a:t>
            </a:r>
            <a:r>
              <a:rPr lang="en-US" b="1" dirty="0">
                <a:latin typeface="+mn-lt"/>
              </a:rPr>
              <a:t>, dan </a:t>
            </a:r>
            <a:br>
              <a:rPr lang="en-US" b="1" dirty="0">
                <a:latin typeface="+mn-lt"/>
              </a:rPr>
            </a:br>
            <a:r>
              <a:rPr lang="en-US" b="1" dirty="0" err="1">
                <a:latin typeface="+mn-lt"/>
              </a:rPr>
              <a:t>Relasi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Rekurens</a:t>
            </a:r>
            <a:br>
              <a:rPr lang="en-US" b="1" dirty="0"/>
            </a:br>
            <a:r>
              <a:rPr lang="en-US" sz="3600" b="1" dirty="0"/>
              <a:t>Bagian 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976" y="3123400"/>
            <a:ext cx="7086600" cy="1752600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IF1220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Diskrit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1" y="5029201"/>
            <a:ext cx="5777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/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Elektro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r>
              <a:rPr lang="en-US" sz="2400" dirty="0"/>
              <a:t> (STEI)</a:t>
            </a:r>
          </a:p>
          <a:p>
            <a:pPr algn="ctr"/>
            <a:r>
              <a:rPr lang="en-US" sz="2400" dirty="0"/>
              <a:t>ITB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45CB7-5011-C65E-FF10-F03711CDF59C}"/>
              </a:ext>
            </a:extLst>
          </p:cNvPr>
          <p:cNvSpPr txBox="1"/>
          <p:nvPr/>
        </p:nvSpPr>
        <p:spPr>
          <a:xfrm>
            <a:off x="9250873" y="2022925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(Update 2024)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5C3F-984D-F357-9BE3-C00BA200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Sumasi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ganda</a:t>
            </a:r>
            <a:endParaRPr lang="en-US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B764F-F84F-F8BE-A660-A8F42B006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menghitung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berapa</a:t>
                </a:r>
                <a:r>
                  <a:rPr lang="en-US" sz="2400" dirty="0"/>
                  <a:t> kali </a:t>
                </a:r>
                <a:r>
                  <a:rPr lang="en-US" sz="2400" dirty="0" err="1"/>
                  <a:t>suatu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operasi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tertentu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dilakukan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kalang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bersarang</a:t>
                </a:r>
                <a:r>
                  <a:rPr lang="en-US" sz="2400" dirty="0"/>
                  <a:t> (</a:t>
                </a:r>
                <a:r>
                  <a:rPr lang="en-US" sz="2400" i="1" dirty="0"/>
                  <a:t>nested loop</a:t>
                </a:r>
                <a:r>
                  <a:rPr lang="en-US" sz="2400" dirty="0"/>
                  <a:t>). </a:t>
                </a:r>
                <a:r>
                  <a:rPr lang="en-US" sz="2400" dirty="0" err="1"/>
                  <a:t>Penjumlahan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operasi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kalang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bersarang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dinyatakan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ganda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Contoh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290513" indent="-290513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menghitung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ganda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mula-mula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ekspansi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terdalam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dilanjukan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terluar</a:t>
                </a:r>
                <a:r>
                  <a:rPr lang="en-US" sz="2400" dirty="0"/>
                  <a:t>:</a:t>
                </a:r>
              </a:p>
              <a:p>
                <a:pPr marL="290513" indent="-290513">
                  <a:buNone/>
                </a:pPr>
                <a:r>
                  <a:rPr lang="en-US" sz="2400" dirty="0"/>
                  <a:t>	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= 6 + 12 + 18 + 24 = 60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B764F-F84F-F8BE-A660-A8F42B006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9832F-CE5A-84FA-E090-0530A717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42E5D-49CB-07CE-B58F-4EFC7E07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18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</a:t>
            </a:r>
            <a:r>
              <a:rPr lang="en-US" sz="2400" b="1" dirty="0" err="1"/>
              <a:t>penggunaan</a:t>
            </a:r>
            <a:r>
              <a:rPr lang="en-US" sz="2400" dirty="0"/>
              <a:t>: </a:t>
            </a:r>
            <a:r>
              <a:rPr lang="en-US" sz="2400" dirty="0" err="1"/>
              <a:t>Berapa</a:t>
            </a:r>
            <a:r>
              <a:rPr lang="en-US" sz="2400" dirty="0"/>
              <a:t> kali </a:t>
            </a:r>
            <a:r>
              <a:rPr lang="en-US" sz="2400" dirty="0" err="1"/>
              <a:t>operasi</a:t>
            </a:r>
            <a:r>
              <a:rPr lang="en-US" sz="2400" dirty="0"/>
              <a:t> + </a:t>
            </a:r>
            <a:r>
              <a:rPr lang="en-US" sz="2400" dirty="0" err="1"/>
              <a:t>dilakukan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FED60-DCCE-66EB-D2AC-7B1442DE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9381F-1B74-C335-0CEF-324CF381EB9E}"/>
              </a:ext>
            </a:extLst>
          </p:cNvPr>
          <p:cNvSpPr txBox="1"/>
          <p:nvPr/>
        </p:nvSpPr>
        <p:spPr>
          <a:xfrm>
            <a:off x="1509484" y="1494970"/>
            <a:ext cx="2363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dirty="0"/>
              <a:t> = 0</a:t>
            </a:r>
          </a:p>
          <a:p>
            <a:r>
              <a:rPr lang="en-US" sz="2400" b="1" dirty="0"/>
              <a:t>for</a:t>
            </a:r>
            <a:r>
              <a:rPr lang="en-US" sz="2400" dirty="0"/>
              <a:t> </a:t>
            </a:r>
            <a:r>
              <a:rPr lang="en-US" sz="2400" i="1" dirty="0"/>
              <a:t>j </a:t>
            </a:r>
            <a:r>
              <a:rPr lang="en-US" sz="2400" dirty="0"/>
              <a:t>= 1 </a:t>
            </a:r>
            <a:r>
              <a:rPr lang="en-US" sz="2400" b="1" dirty="0"/>
              <a:t>to</a:t>
            </a:r>
            <a:r>
              <a:rPr lang="en-US" sz="2400" dirty="0"/>
              <a:t> 10 </a:t>
            </a:r>
            <a:r>
              <a:rPr lang="en-US" sz="2400" b="1" dirty="0"/>
              <a:t>do</a:t>
            </a:r>
          </a:p>
          <a:p>
            <a:r>
              <a:rPr lang="en-US" sz="2400" dirty="0"/>
              <a:t>    </a:t>
            </a:r>
            <a:r>
              <a:rPr lang="en-US" sz="2400" b="1" dirty="0"/>
              <a:t>for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 = 1 </a:t>
            </a:r>
            <a:r>
              <a:rPr lang="en-US" sz="2400" b="1" dirty="0"/>
              <a:t>to</a:t>
            </a:r>
            <a:r>
              <a:rPr lang="en-US" sz="2400" dirty="0"/>
              <a:t> </a:t>
            </a:r>
            <a:r>
              <a:rPr lang="en-US" sz="2400" i="1" dirty="0"/>
              <a:t>j </a:t>
            </a:r>
            <a:r>
              <a:rPr lang="en-US" sz="2400" b="1" dirty="0"/>
              <a:t>do</a:t>
            </a:r>
          </a:p>
          <a:p>
            <a:r>
              <a:rPr lang="en-US" sz="2400" dirty="0"/>
              <a:t>           </a:t>
            </a:r>
            <a:r>
              <a:rPr lang="en-US" sz="2400" i="1" dirty="0"/>
              <a:t>x</a:t>
            </a:r>
            <a:r>
              <a:rPr lang="en-US" sz="2400" dirty="0"/>
              <a:t> = </a:t>
            </a:r>
            <a:r>
              <a:rPr lang="en-US" sz="2400" i="1" dirty="0"/>
              <a:t>x</a:t>
            </a:r>
            <a:r>
              <a:rPr lang="en-US" sz="2400" dirty="0"/>
              <a:t> + 2</a:t>
            </a:r>
          </a:p>
          <a:p>
            <a:r>
              <a:rPr lang="en-US" sz="2400" b="1" dirty="0"/>
              <a:t>   end for</a:t>
            </a:r>
          </a:p>
          <a:p>
            <a:r>
              <a:rPr lang="en-US" sz="2400" b="1" dirty="0"/>
              <a:t>end for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3C97F-ADE4-CE21-F5B9-22AB775947C1}"/>
                  </a:ext>
                </a:extLst>
              </p:cNvPr>
              <p:cNvSpPr txBox="1"/>
              <p:nvPr/>
            </p:nvSpPr>
            <p:spPr>
              <a:xfrm>
                <a:off x="4790135" y="1404186"/>
                <a:ext cx="7057830" cy="5317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Penyelesaian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 err="1"/>
                  <a:t>Operasi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pernyataan</a:t>
                </a:r>
                <a:r>
                  <a:rPr lang="en-US" sz="2400" dirty="0"/>
                  <a:t> x = x + 2</a:t>
                </a:r>
              </a:p>
              <a:p>
                <a:r>
                  <a:rPr lang="en-US" sz="2400" dirty="0" err="1"/>
                  <a:t>Operasi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dilakukan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</a:t>
                </a:r>
                <a:r>
                  <a:rPr lang="en-US" sz="2400" dirty="0"/>
                  <a:t> kali pada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pengulangan</a:t>
                </a:r>
                <a:endParaRPr lang="en-US" sz="2400" dirty="0"/>
              </a:p>
              <a:p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seluruh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operasi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(1+1+ …+1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𝑠𝑒𝑏𝑎𝑛𝑦𝑎𝑘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𝑘𝑎𝑙𝑖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10(10+1)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= 55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3C97F-ADE4-CE21-F5B9-22AB77594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35" y="1404186"/>
                <a:ext cx="7057830" cy="5317289"/>
              </a:xfrm>
              <a:prstGeom prst="rect">
                <a:avLst/>
              </a:prstGeom>
              <a:blipFill>
                <a:blip r:embed="rId2"/>
                <a:stretch>
                  <a:fillRect l="-1382" t="-916" r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93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6BFD52-E29D-6B82-098D-A161F0581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1200"/>
                <a:ext cx="10515600" cy="5465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Latihan:</a:t>
                </a:r>
              </a:p>
              <a:p>
                <a:pPr marL="514350" indent="-514350">
                  <a:buAutoNum type="arabicPeriod"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6BFD52-E29D-6B82-098D-A161F0581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1200"/>
                <a:ext cx="10515600" cy="5465763"/>
              </a:xfrm>
              <a:blipFill>
                <a:blip r:embed="rId2"/>
                <a:stretch>
                  <a:fillRect l="-1217" t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1CBB8-F84B-DA0B-0915-8E0B7467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Rekursi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b="1" dirty="0" err="1"/>
              <a:t>rekursif</a:t>
            </a:r>
            <a:r>
              <a:rPr lang="en-US" dirty="0"/>
              <a:t>  (</a:t>
            </a:r>
            <a:r>
              <a:rPr lang="en-US" i="1" dirty="0"/>
              <a:t>recursive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terminologi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terminologi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/>
              <a:t>rekursi</a:t>
            </a:r>
            <a:r>
              <a:rPr lang="en-US" dirty="0"/>
              <a:t> (</a:t>
            </a:r>
            <a:r>
              <a:rPr lang="en-US" i="1" dirty="0"/>
              <a:t>recursion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i="1" dirty="0"/>
              <a:t>slide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luehawk.monmouth.edu/~rclayton/web-pages/s11-503/recurs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685800"/>
            <a:ext cx="4129087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ubidium.negative273.com/images/recursi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90600"/>
            <a:ext cx="6477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ominiek.eu/blog/wp-content/uploads/2007/11/megamonalisa_recurs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751114"/>
            <a:ext cx="3705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296" y="838201"/>
            <a:ext cx="8789504" cy="5287963"/>
          </a:xfrm>
        </p:spPr>
        <p:txBody>
          <a:bodyPr>
            <a:normAutofit/>
          </a:bodyPr>
          <a:lstStyle/>
          <a:p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fraktal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9154" name="Picture 2" descr="https://home.ph-freiburg.de/deisslerfr/fraktale/images/far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752600"/>
            <a:ext cx="3383639" cy="4267200"/>
          </a:xfrm>
          <a:prstGeom prst="rect">
            <a:avLst/>
          </a:prstGeom>
          <a:noFill/>
        </p:spPr>
      </p:pic>
      <p:pic>
        <p:nvPicPr>
          <p:cNvPr id="49156" name="Picture 4" descr="http://t1.gstatic.com/images?q=tbn:ANd9GcR_KGVCe5f94RiSnLCBgXp60LE7AbAM_BAQj3qFZ16pt73eNCfs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209800"/>
            <a:ext cx="3819525" cy="357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3730" name="Picture 2" descr="http://t0.gstatic.com/images?q=tbn:ANd9GcSHozmNTD5I0lOt1EkfSIIBvRWCjsGf1ppB3aX89vIEPtcZw65D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838200"/>
            <a:ext cx="3664539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04801"/>
            <a:ext cx="201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Fraktal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endParaRPr lang="en-US" sz="2400" dirty="0"/>
          </a:p>
        </p:txBody>
      </p:sp>
      <p:pic>
        <p:nvPicPr>
          <p:cNvPr id="73734" name="Picture 6" descr="http://www.mjfdesign.net/ths/images/3d/fractals/al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304801"/>
            <a:ext cx="3190875" cy="3190875"/>
          </a:xfrm>
          <a:prstGeom prst="rect">
            <a:avLst/>
          </a:prstGeom>
          <a:noFill/>
        </p:spPr>
      </p:pic>
      <p:pic>
        <p:nvPicPr>
          <p:cNvPr id="73736" name="Picture 8" descr="http://www.shodor.org/%7Ejennyj/fractals/images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0"/>
            <a:ext cx="2305050" cy="2766060"/>
          </a:xfrm>
          <a:prstGeom prst="rect">
            <a:avLst/>
          </a:prstGeom>
          <a:noFill/>
        </p:spPr>
      </p:pic>
      <p:pic>
        <p:nvPicPr>
          <p:cNvPr id="73738" name="Picture 10" descr="http://upload.wikimedia.org/wikipedia/commons/a/ae/Cauliflower_Fractal_AV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3886200"/>
            <a:ext cx="3286125" cy="2664802"/>
          </a:xfrm>
          <a:prstGeom prst="rect">
            <a:avLst/>
          </a:prstGeom>
          <a:noFill/>
        </p:spPr>
      </p:pic>
      <p:pic>
        <p:nvPicPr>
          <p:cNvPr id="73740" name="Picture 12" descr="http://www.oddee.com/_media/imgs/articles/a302_f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499541" y="4082859"/>
            <a:ext cx="2838450" cy="1835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Rekursif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3" y="1371600"/>
            <a:ext cx="10108096" cy="5029200"/>
          </a:xfrm>
        </p:spPr>
        <p:txBody>
          <a:bodyPr>
            <a:normAutofit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 </a:t>
            </a:r>
            <a:r>
              <a:rPr lang="fi-FI" dirty="0"/>
              <a:t>(i)  </a:t>
            </a:r>
            <a:r>
              <a:rPr lang="fi-FI" i="1" dirty="0"/>
              <a:t>Basis</a:t>
            </a:r>
            <a:r>
              <a:rPr lang="fi-FI" dirty="0"/>
              <a:t> </a:t>
            </a:r>
            <a:endParaRPr lang="en-US" dirty="0"/>
          </a:p>
          <a:p>
            <a:pPr marL="627063" indent="-285750"/>
            <a:r>
              <a:rPr lang="fi-FI" sz="2400" dirty="0"/>
              <a:t>Bagian yang berisi nilai fungsi yang terdefinisi secara eksplisit. </a:t>
            </a:r>
          </a:p>
          <a:p>
            <a:pPr marL="627063" indent="-285750"/>
            <a:r>
              <a:rPr lang="fi-FI" sz="2400" dirty="0"/>
              <a:t>Bagian ini juga sekaligus menghentikan rekursif (dan memberikan sebuah nilai yang terdefinisi pada fungsi rekursif).</a:t>
            </a:r>
            <a:endParaRPr lang="en-US" sz="2400" dirty="0"/>
          </a:p>
          <a:p>
            <a:pPr>
              <a:buNone/>
            </a:pPr>
            <a:r>
              <a:rPr lang="fi-FI" dirty="0"/>
              <a:t> </a:t>
            </a:r>
          </a:p>
          <a:p>
            <a:pPr>
              <a:buNone/>
            </a:pPr>
            <a:r>
              <a:rPr lang="fi-FI" dirty="0"/>
              <a:t> (ii)  </a:t>
            </a:r>
            <a:r>
              <a:rPr lang="fi-FI" i="1" dirty="0"/>
              <a:t>Rekurens</a:t>
            </a:r>
            <a:endParaRPr lang="en-US" dirty="0"/>
          </a:p>
          <a:p>
            <a:pPr marL="627063" indent="-285750"/>
            <a:r>
              <a:rPr lang="fi-FI" sz="2400" dirty="0"/>
              <a:t>Bagian ini mendefinisikan fungsi dalam terminologi dirinya sendiri. </a:t>
            </a:r>
          </a:p>
          <a:p>
            <a:pPr marL="627063" indent="-285750"/>
            <a:r>
              <a:rPr lang="fi-FI" sz="2400" dirty="0"/>
              <a:t>Berisi kaidah untuk menemukan nilai fungsi pada suatu input dari nilai-nilai lainnya pada input yang lebih kecil.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D89F-DC09-5DCD-0637-97D40ADF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Deretan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sequence</a:t>
            </a:r>
            <a:r>
              <a:rPr lang="en-US" b="1" dirty="0">
                <a:latin typeface="+mn-lt"/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D215-4FB9-42CF-DE90-87F6E405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Deretan</a:t>
            </a:r>
            <a:r>
              <a:rPr lang="en-US" sz="2400" dirty="0"/>
              <a:t> (</a:t>
            </a:r>
            <a:r>
              <a:rPr lang="en-US" sz="2400" i="1" dirty="0"/>
              <a:t>sequences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barisan</a:t>
            </a:r>
            <a:r>
              <a:rPr lang="en-US" sz="2400" dirty="0"/>
              <a:t> (</a:t>
            </a:r>
            <a:r>
              <a:rPr lang="en-US" sz="2400" i="1" dirty="0"/>
              <a:t>series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daftar </a:t>
            </a:r>
            <a:r>
              <a:rPr lang="en-US" sz="2400" dirty="0" err="1"/>
              <a:t>terurut</a:t>
            </a:r>
            <a:r>
              <a:rPr lang="en-US" sz="2400" dirty="0"/>
              <a:t> (</a:t>
            </a:r>
            <a:r>
              <a:rPr lang="en-US" sz="2400" i="1" dirty="0"/>
              <a:t>ordered list</a:t>
            </a:r>
            <a:r>
              <a:rPr lang="en-US" sz="2400" dirty="0"/>
              <a:t>) 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Definisi</a:t>
            </a:r>
            <a:r>
              <a:rPr lang="en-US" sz="2400" dirty="0"/>
              <a:t>: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b="1" dirty="0" err="1"/>
              <a:t>deretan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u="sng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subset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(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b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/>
              <a:t>N</a:t>
            </a:r>
            <a:r>
              <a:rPr lang="en-US" sz="2400" dirty="0"/>
              <a:t> = {1, 2, 3, 4, … }</a:t>
            </a:r>
          </a:p>
          <a:p>
            <a:pPr marL="0" indent="0">
              <a:buNone/>
            </a:pPr>
            <a:r>
              <a:rPr lang="en-US" sz="2400" dirty="0"/>
              <a:t>   S </a:t>
            </a:r>
            <a:r>
              <a:rPr lang="en-US" sz="2400" dirty="0" err="1"/>
              <a:t>misalnya</a:t>
            </a:r>
            <a:r>
              <a:rPr lang="en-US" sz="2400" dirty="0"/>
              <a:t> {2, 4, 6, 8, …},   {1/3, 1/5, 1/7, …},  </a:t>
            </a:r>
            <a:r>
              <a:rPr lang="en-US" sz="2400" dirty="0" err="1"/>
              <a:t>dsb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dirty="0" err="1"/>
              <a:t>deretan</a:t>
            </a:r>
            <a:r>
              <a:rPr lang="en-US" sz="2400" dirty="0"/>
              <a:t>: {</a:t>
            </a:r>
            <a:r>
              <a:rPr lang="en-US" sz="2400" i="1" dirty="0"/>
              <a:t>a</a:t>
            </a:r>
            <a:r>
              <a:rPr lang="en-US" sz="2400" i="1" baseline="-25000" dirty="0"/>
              <a:t>n</a:t>
            </a: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32220-0D63-7C51-2412-165B58E2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6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313504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6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f </a:t>
            </a:r>
            <a:r>
              <a:rPr lang="en-US" sz="2400" dirty="0" err="1"/>
              <a:t>didefinsikan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rekusif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endParaRPr lang="en-US" sz="2400" dirty="0"/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								</a:t>
            </a:r>
          </a:p>
          <a:p>
            <a:pPr>
              <a:buNone/>
            </a:pPr>
            <a:r>
              <a:rPr lang="en-US" sz="2400" dirty="0"/>
              <a:t>		           </a:t>
            </a:r>
          </a:p>
          <a:p>
            <a:pPr>
              <a:buNone/>
            </a:pPr>
            <a:r>
              <a:rPr lang="en-US" sz="2400" dirty="0"/>
              <a:t>		       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f(4)!</a:t>
            </a:r>
          </a:p>
          <a:p>
            <a:pPr>
              <a:buNone/>
            </a:pPr>
            <a:r>
              <a:rPr lang="en-US" sz="2400" dirty="0"/>
              <a:t>	</a:t>
            </a:r>
          </a:p>
          <a:p>
            <a:pPr>
              <a:buNone/>
            </a:pPr>
            <a:r>
              <a:rPr lang="en-US" sz="2400" dirty="0"/>
              <a:t>	Solusi:      f(4) = 2f(3) + 4 </a:t>
            </a:r>
          </a:p>
          <a:p>
            <a:pPr>
              <a:buNone/>
            </a:pPr>
            <a:r>
              <a:rPr lang="en-US" sz="2400" dirty="0"/>
              <a:t>			=  2(2f(2) + 4) + 4</a:t>
            </a:r>
          </a:p>
          <a:p>
            <a:pPr>
              <a:buNone/>
            </a:pPr>
            <a:r>
              <a:rPr lang="en-US" sz="2400" dirty="0"/>
              <a:t>			=  2(2(2f(1) + 4) + 4) + 4</a:t>
            </a:r>
          </a:p>
          <a:p>
            <a:pPr>
              <a:buNone/>
            </a:pPr>
            <a:r>
              <a:rPr lang="en-US" sz="2400" dirty="0"/>
              <a:t>			=  2(2(2(2f(0) + 4) + 4) + 4) + 4</a:t>
            </a:r>
          </a:p>
          <a:p>
            <a:pPr>
              <a:buNone/>
            </a:pPr>
            <a:r>
              <a:rPr lang="en-US" sz="2400" dirty="0"/>
              <a:t>			=  2(2(2(2</a:t>
            </a:r>
            <a:r>
              <a:rPr lang="en-US" sz="2400" dirty="0">
                <a:sym typeface="Symbol"/>
              </a:rPr>
              <a:t>3 + 4) + 4) + 4) + 4</a:t>
            </a:r>
            <a:r>
              <a:rPr lang="en-US" sz="2400" dirty="0"/>
              <a:t>	</a:t>
            </a:r>
          </a:p>
          <a:p>
            <a:pPr>
              <a:buNone/>
            </a:pPr>
            <a:r>
              <a:rPr lang="en-US" sz="2400" dirty="0"/>
              <a:t>			=  2(2(2(10</a:t>
            </a:r>
            <a:r>
              <a:rPr lang="en-US" sz="2400" dirty="0">
                <a:sym typeface="Symbol"/>
              </a:rPr>
              <a:t>) + 4) + 4) + 4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=  2(2(24) + 4) + 4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=  2(52) + 4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= 108	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63149"/>
              </p:ext>
            </p:extLst>
          </p:nvPr>
        </p:nvGraphicFramePr>
        <p:xfrm>
          <a:off x="2452525" y="1219200"/>
          <a:ext cx="3597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393480" progId="Equation.3">
                  <p:embed/>
                </p:oleObj>
              </mc:Choice>
              <mc:Fallback>
                <p:oleObj name="Equation" r:id="rId2" imgW="154908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525" y="1219200"/>
                        <a:ext cx="35972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0648" y="12308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0648" y="1754329"/>
            <a:ext cx="98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rekurens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Cara lain </a:t>
            </a:r>
            <a:r>
              <a:rPr lang="en-US" dirty="0" err="1"/>
              <a:t>menghitungnya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f(0) = 3</a:t>
            </a:r>
          </a:p>
          <a:p>
            <a:pPr>
              <a:buNone/>
            </a:pPr>
            <a:r>
              <a:rPr lang="en-US" dirty="0"/>
              <a:t>		f(1) = 2f(0) + 4 = 2 </a:t>
            </a:r>
            <a:r>
              <a:rPr lang="en-US" dirty="0">
                <a:sym typeface="Symbol"/>
              </a:rPr>
              <a:t> 3 + 4 = 10</a:t>
            </a:r>
          </a:p>
          <a:p>
            <a:pPr>
              <a:buNone/>
            </a:pPr>
            <a:r>
              <a:rPr lang="en-US" dirty="0">
                <a:sym typeface="Symbol"/>
              </a:rPr>
              <a:t>		f(2) = 2f(1) + 4 = 2  10 + 4 = 24</a:t>
            </a:r>
          </a:p>
          <a:p>
            <a:pPr>
              <a:buNone/>
            </a:pPr>
            <a:r>
              <a:rPr lang="en-US" dirty="0">
                <a:sym typeface="Symbol"/>
              </a:rPr>
              <a:t>		f(3) = 2f(2) + 4 = 2  24 + 4 = 52</a:t>
            </a:r>
          </a:p>
          <a:p>
            <a:pPr>
              <a:buNone/>
            </a:pPr>
            <a:r>
              <a:rPr lang="en-US" dirty="0">
                <a:sym typeface="Symbol"/>
              </a:rPr>
              <a:t>		f(4) = 2f(3) + 4 = 2  52 + 4 = 108</a:t>
            </a:r>
          </a:p>
          <a:p>
            <a:pPr>
              <a:buNone/>
            </a:pPr>
            <a:r>
              <a:rPr lang="en-US" dirty="0">
                <a:sym typeface="Symbol"/>
              </a:rPr>
              <a:t>		</a:t>
            </a:r>
          </a:p>
          <a:p>
            <a:pPr>
              <a:buNone/>
            </a:pPr>
            <a:r>
              <a:rPr lang="en-US" dirty="0">
                <a:sym typeface="Symbol"/>
              </a:rPr>
              <a:t>		</a:t>
            </a:r>
            <a:r>
              <a:rPr lang="en-US" dirty="0" err="1">
                <a:sym typeface="Symbol"/>
              </a:rPr>
              <a:t>Jadi</a:t>
            </a:r>
            <a:r>
              <a:rPr lang="en-US" dirty="0">
                <a:sym typeface="Symbol"/>
              </a:rPr>
              <a:t>, f(3) = 108.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609600"/>
            <a:ext cx="10575235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7</a:t>
            </a:r>
            <a:r>
              <a:rPr lang="en-US" sz="2400" dirty="0"/>
              <a:t>: </a:t>
            </a:r>
            <a:r>
              <a:rPr lang="en-US" sz="2400" dirty="0" err="1"/>
              <a:t>Nyatakan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!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rekursif</a:t>
            </a:r>
            <a:endParaRPr lang="en-US" sz="2400" dirty="0"/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Solusi</a:t>
            </a:r>
            <a:r>
              <a:rPr lang="en-US" sz="2400" dirty="0"/>
              <a:t>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       </a:t>
            </a:r>
            <a:r>
              <a:rPr lang="en-US" sz="2400" dirty="0" err="1"/>
              <a:t>Misalkan</a:t>
            </a:r>
            <a:r>
              <a:rPr lang="en-US" sz="2400" dirty="0"/>
              <a:t> f(n) = n!, </a:t>
            </a:r>
            <a:r>
              <a:rPr lang="en-US" sz="2400" dirty="0" err="1"/>
              <a:t>maka</a:t>
            </a:r>
            <a:r>
              <a:rPr lang="en-US" sz="2400" dirty="0"/>
              <a:t> 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Menghitung</a:t>
            </a:r>
            <a:r>
              <a:rPr lang="en-US" sz="2400" dirty="0"/>
              <a:t> 5!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rekursif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         5! = 5 </a:t>
            </a:r>
            <a:r>
              <a:rPr lang="en-US" sz="2400" dirty="0">
                <a:sym typeface="Symbol"/>
              </a:rPr>
              <a:t> 4! = 5  4  3! = 5  4  3  2!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= 5  4  3  2  1! = 5  4  3  2  1  0!</a:t>
            </a:r>
            <a:r>
              <a:rPr lang="en-US" sz="2400" dirty="0"/>
              <a:t>	=  </a:t>
            </a:r>
            <a:r>
              <a:rPr lang="en-US" sz="2400" dirty="0">
                <a:sym typeface="Symbol"/>
              </a:rPr>
              <a:t>5  4  3  2  1  1 = 120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991618"/>
              </p:ext>
            </p:extLst>
          </p:nvPr>
        </p:nvGraphicFramePr>
        <p:xfrm>
          <a:off x="2491581" y="1583635"/>
          <a:ext cx="49053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342720" progId="Equation.3">
                  <p:embed/>
                </p:oleObj>
              </mc:Choice>
              <mc:Fallback>
                <p:oleObj name="Equation" r:id="rId2" imgW="2006280" imgH="34272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581" y="1583635"/>
                        <a:ext cx="49053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239326"/>
              </p:ext>
            </p:extLst>
          </p:nvPr>
        </p:nvGraphicFramePr>
        <p:xfrm>
          <a:off x="2812153" y="3162300"/>
          <a:ext cx="27733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153" y="3162300"/>
                        <a:ext cx="27733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252" y="746918"/>
            <a:ext cx="9879496" cy="536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faktorial</a:t>
            </a:r>
            <a:r>
              <a:rPr lang="en-US" dirty="0"/>
              <a:t>: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b="1" dirty="0"/>
              <a:t>function</a:t>
            </a:r>
            <a:r>
              <a:rPr lang="en-US" sz="2400" dirty="0"/>
              <a:t> </a:t>
            </a:r>
            <a:r>
              <a:rPr lang="en-US" sz="2400" i="1" dirty="0" err="1"/>
              <a:t>Faktorial</a:t>
            </a:r>
            <a:r>
              <a:rPr lang="en-US" sz="2400" dirty="0"/>
              <a:t> (</a:t>
            </a:r>
            <a:r>
              <a:rPr lang="en-US" sz="2400" b="1" dirty="0"/>
              <a:t>input</a:t>
            </a:r>
            <a:r>
              <a:rPr lang="en-US" sz="2400" dirty="0"/>
              <a:t>  </a:t>
            </a:r>
            <a:r>
              <a:rPr lang="en-US" sz="2400" i="1" dirty="0"/>
              <a:t>n</a:t>
            </a:r>
            <a:r>
              <a:rPr lang="en-US" sz="2400" dirty="0"/>
              <a:t> :</a:t>
            </a:r>
            <a:r>
              <a:rPr lang="en-US" sz="2400" b="1" dirty="0"/>
              <a:t>integer</a:t>
            </a:r>
            <a:r>
              <a:rPr lang="en-US" sz="2400" dirty="0"/>
              <a:t>)</a:t>
            </a:r>
            <a:r>
              <a:rPr lang="en-US" sz="2400" dirty="0">
                <a:sym typeface="Symbol"/>
              </a:rPr>
              <a:t></a:t>
            </a:r>
            <a:r>
              <a:rPr lang="en-US" sz="2400" b="1" dirty="0"/>
              <a:t>integer</a:t>
            </a:r>
          </a:p>
          <a:p>
            <a:pPr>
              <a:buNone/>
            </a:pPr>
            <a:r>
              <a:rPr lang="en-US" sz="2400" i="1" dirty="0"/>
              <a:t>{ </a:t>
            </a:r>
            <a:r>
              <a:rPr lang="en-US" sz="2400" i="1" dirty="0" err="1"/>
              <a:t>mengembalikan</a:t>
            </a:r>
            <a:r>
              <a:rPr lang="en-US" sz="2400" i="1" dirty="0"/>
              <a:t> </a:t>
            </a:r>
            <a:r>
              <a:rPr lang="en-US" sz="2400" i="1" dirty="0" err="1"/>
              <a:t>nilai</a:t>
            </a:r>
            <a:r>
              <a:rPr lang="en-US" sz="2400" i="1" dirty="0"/>
              <a:t> n!;</a:t>
            </a:r>
            <a:endParaRPr lang="en-US" sz="2400" dirty="0"/>
          </a:p>
          <a:p>
            <a:pPr>
              <a:buNone/>
            </a:pPr>
            <a:r>
              <a:rPr lang="en-US" sz="2400" i="1" dirty="0"/>
              <a:t>  basis   : </a:t>
            </a:r>
            <a:r>
              <a:rPr lang="en-US" sz="2400" i="1" dirty="0" err="1"/>
              <a:t>jika</a:t>
            </a:r>
            <a:r>
              <a:rPr lang="en-US" sz="2400" i="1" dirty="0"/>
              <a:t> n = 0, </a:t>
            </a:r>
            <a:r>
              <a:rPr lang="en-US" sz="2400" i="1" dirty="0" err="1"/>
              <a:t>maka</a:t>
            </a:r>
            <a:r>
              <a:rPr lang="en-US" sz="2400" i="1" dirty="0"/>
              <a:t> 0! = 1</a:t>
            </a:r>
            <a:endParaRPr lang="en-US" sz="2400" dirty="0"/>
          </a:p>
          <a:p>
            <a:pPr>
              <a:buNone/>
            </a:pPr>
            <a:r>
              <a:rPr lang="en-US" sz="2400" i="1" dirty="0"/>
              <a:t>  </a:t>
            </a:r>
            <a:r>
              <a:rPr lang="en-US" sz="2400" i="1" dirty="0" err="1"/>
              <a:t>rekurens</a:t>
            </a:r>
            <a:r>
              <a:rPr lang="en-US" sz="2400" i="1" dirty="0"/>
              <a:t>: </a:t>
            </a:r>
            <a:r>
              <a:rPr lang="en-US" sz="2400" i="1" dirty="0" err="1"/>
              <a:t>jika</a:t>
            </a:r>
            <a:r>
              <a:rPr lang="en-US" sz="2400" i="1" dirty="0"/>
              <a:t> n &gt; 0, </a:t>
            </a:r>
            <a:r>
              <a:rPr lang="en-US" sz="2400" i="1" dirty="0" err="1"/>
              <a:t>maka</a:t>
            </a:r>
            <a:r>
              <a:rPr lang="en-US" sz="2400" i="1" dirty="0"/>
              <a:t> n! = n </a:t>
            </a:r>
            <a:r>
              <a:rPr lang="en-US" sz="2400" i="1" dirty="0">
                <a:sym typeface="Symbol"/>
              </a:rPr>
              <a:t></a:t>
            </a:r>
            <a:r>
              <a:rPr lang="en-US" sz="2400" i="1" dirty="0"/>
              <a:t> (n-1)!</a:t>
            </a:r>
            <a:endParaRPr lang="en-US" sz="2400" dirty="0"/>
          </a:p>
          <a:p>
            <a:pPr>
              <a:buNone/>
            </a:pPr>
            <a:r>
              <a:rPr lang="en-US" sz="2400" i="1" dirty="0"/>
              <a:t>}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DEKLARASI</a:t>
            </a:r>
          </a:p>
          <a:p>
            <a:pPr>
              <a:buNone/>
            </a:pPr>
            <a:r>
              <a:rPr lang="en-US" sz="2400" dirty="0"/>
              <a:t>      -</a:t>
            </a:r>
          </a:p>
          <a:p>
            <a:pPr>
              <a:buNone/>
            </a:pPr>
            <a:r>
              <a:rPr lang="en-US" sz="2400" dirty="0"/>
              <a:t>ALGORITMA: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0 </a:t>
            </a:r>
            <a:r>
              <a:rPr lang="en-US" sz="2400" b="1" dirty="0"/>
              <a:t>then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b="1" dirty="0"/>
              <a:t>return</a:t>
            </a:r>
            <a:r>
              <a:rPr lang="en-US" sz="2400" dirty="0"/>
              <a:t> 1		              </a:t>
            </a:r>
            <a:r>
              <a:rPr lang="en-US" sz="2400" i="1" dirty="0"/>
              <a:t>{ basis }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b="1" dirty="0"/>
              <a:t>else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b="1" dirty="0"/>
              <a:t>return</a:t>
            </a:r>
            <a:r>
              <a:rPr lang="en-US" sz="2400" dirty="0"/>
              <a:t>  </a:t>
            </a:r>
            <a:r>
              <a:rPr lang="en-US" sz="2400" i="1" dirty="0"/>
              <a:t>n</a:t>
            </a:r>
            <a:r>
              <a:rPr lang="en-US" sz="2400" dirty="0"/>
              <a:t> * </a:t>
            </a:r>
            <a:r>
              <a:rPr lang="en-US" sz="2400" i="1" dirty="0" err="1"/>
              <a:t>Faktorial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– 1)	</a:t>
            </a:r>
            <a:r>
              <a:rPr lang="en-US" sz="2400" i="1" dirty="0"/>
              <a:t>{ </a:t>
            </a:r>
            <a:r>
              <a:rPr lang="en-US" sz="2400" i="1" dirty="0" err="1"/>
              <a:t>rekurens</a:t>
            </a:r>
            <a:r>
              <a:rPr lang="en-US" sz="2400" i="1" dirty="0"/>
              <a:t> }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b="1" dirty="0"/>
              <a:t>end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5" y="685801"/>
            <a:ext cx="9968947" cy="544036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8</a:t>
            </a:r>
            <a:r>
              <a:rPr lang="en-US" sz="2400" dirty="0"/>
              <a:t>: </a:t>
            </a:r>
            <a:r>
              <a:rPr lang="en-US" sz="2400" dirty="0" err="1"/>
              <a:t>Barisan</a:t>
            </a:r>
            <a:r>
              <a:rPr lang="en-US" sz="2400" dirty="0"/>
              <a:t> Fibonacci  0, 1, 1, 2, 3, 5, 8, 11, 19, ….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rekursif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9</a:t>
            </a:r>
            <a:r>
              <a:rPr lang="en-US" sz="2400" dirty="0"/>
              <a:t>: </a:t>
            </a:r>
            <a:r>
              <a:rPr lang="en-US" sz="2400" dirty="0" err="1"/>
              <a:t>Fungsi</a:t>
            </a:r>
            <a:r>
              <a:rPr lang="en-US" sz="2400" dirty="0"/>
              <a:t> (</a:t>
            </a:r>
            <a:r>
              <a:rPr lang="en-US" sz="2400" dirty="0" err="1"/>
              <a:t>polinom</a:t>
            </a:r>
            <a:r>
              <a:rPr lang="en-US" sz="2400" dirty="0"/>
              <a:t>) Chebyshev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90165"/>
              </p:ext>
            </p:extLst>
          </p:nvPr>
        </p:nvGraphicFramePr>
        <p:xfrm>
          <a:off x="2998304" y="1790701"/>
          <a:ext cx="350195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596880" progId="Equation.3">
                  <p:embed/>
                </p:oleObj>
              </mc:Choice>
              <mc:Fallback>
                <p:oleObj name="Equation" r:id="rId2" imgW="1371600" imgH="5968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304" y="1790701"/>
                        <a:ext cx="350195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134617"/>
              </p:ext>
            </p:extLst>
          </p:nvPr>
        </p:nvGraphicFramePr>
        <p:xfrm>
          <a:off x="2998304" y="4446106"/>
          <a:ext cx="50768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596880" progId="Equation.3">
                  <p:embed/>
                </p:oleObj>
              </mc:Choice>
              <mc:Fallback>
                <p:oleObj name="Equation" r:id="rId4" imgW="2349360" imgH="596880" progId="Equation.3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304" y="4446106"/>
                        <a:ext cx="507682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817" y="685801"/>
            <a:ext cx="10505661" cy="544036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10</a:t>
            </a:r>
            <a:r>
              <a:rPr lang="en-US" sz="2400" dirty="0"/>
              <a:t>: </a:t>
            </a:r>
            <a:r>
              <a:rPr lang="en-US" sz="2400" dirty="0" err="1"/>
              <a:t>Sumasi</a:t>
            </a:r>
            <a:r>
              <a:rPr lang="en-US" sz="2400" dirty="0"/>
              <a:t>               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rekursif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56874"/>
              </p:ext>
            </p:extLst>
          </p:nvPr>
        </p:nvGraphicFramePr>
        <p:xfrm>
          <a:off x="3918858" y="405023"/>
          <a:ext cx="76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444240" progId="Equation.3">
                  <p:embed/>
                </p:oleObj>
              </mc:Choice>
              <mc:Fallback>
                <p:oleObj name="Equation" r:id="rId2" imgW="355320" imgH="4442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58" y="405023"/>
                        <a:ext cx="762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054215"/>
              </p:ext>
            </p:extLst>
          </p:nvPr>
        </p:nvGraphicFramePr>
        <p:xfrm>
          <a:off x="3122545" y="4477993"/>
          <a:ext cx="3783013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596880" progId="Equation.3">
                  <p:embed/>
                </p:oleObj>
              </mc:Choice>
              <mc:Fallback>
                <p:oleObj name="Equation" r:id="rId4" imgW="1625400" imgH="5968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545" y="4477993"/>
                        <a:ext cx="3783013" cy="138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494545"/>
              </p:ext>
            </p:extLst>
          </p:nvPr>
        </p:nvGraphicFramePr>
        <p:xfrm>
          <a:off x="2932045" y="1550127"/>
          <a:ext cx="3973513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1054080" progId="Equation.3">
                  <p:embed/>
                </p:oleObj>
              </mc:Choice>
              <mc:Fallback>
                <p:oleObj name="Equation" r:id="rId6" imgW="1854000" imgH="1054080" progId="Equation.3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045" y="1550127"/>
                        <a:ext cx="3973513" cy="225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303" y="609601"/>
            <a:ext cx="9919253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Latihan</a:t>
            </a:r>
            <a:endParaRPr lang="en-US" b="1" dirty="0"/>
          </a:p>
          <a:p>
            <a:pPr>
              <a:buNone/>
            </a:pPr>
            <a:r>
              <a:rPr lang="en-US" b="1" dirty="0"/>
              <a:t>	</a:t>
            </a:r>
            <a:r>
              <a:rPr lang="en-US" dirty="0"/>
              <a:t>1. </a:t>
            </a:r>
            <a:r>
              <a:rPr lang="en-US" dirty="0" err="1"/>
              <a:t>Definisikan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 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</a:t>
            </a:r>
            <a:r>
              <a:rPr lang="en-US" dirty="0" err="1"/>
              <a:t>tidak-nol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tidak-negatif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2. </a:t>
            </a:r>
            <a:r>
              <a:rPr lang="en-US" dirty="0" err="1"/>
              <a:t>Nyatakan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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secara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rekursif</a:t>
            </a:r>
            <a:r>
              <a:rPr lang="en-US" dirty="0">
                <a:sym typeface="Symbol"/>
              </a:rPr>
              <a:t>, yang </a:t>
            </a:r>
            <a:r>
              <a:rPr lang="en-US" dirty="0" err="1">
                <a:sym typeface="Symbol"/>
              </a:rPr>
              <a:t>dalam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hal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ini</a:t>
            </a:r>
            <a:r>
              <a:rPr lang="en-US" dirty="0">
                <a:sym typeface="Symbol"/>
              </a:rPr>
              <a:t> 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dan</a:t>
            </a:r>
            <a:r>
              <a:rPr lang="en-US" dirty="0">
                <a:sym typeface="Symbol"/>
              </a:rPr>
              <a:t> </a:t>
            </a:r>
            <a:r>
              <a:rPr lang="en-US" i="1" dirty="0">
                <a:sym typeface="Symbol"/>
              </a:rPr>
              <a:t>b </a:t>
            </a:r>
            <a:r>
              <a:rPr lang="en-US" dirty="0" err="1">
                <a:sym typeface="Symbol"/>
              </a:rPr>
              <a:t>adalah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bilangan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bulat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positif</a:t>
            </a:r>
            <a:r>
              <a:rPr lang="en-US" dirty="0">
                <a:sym typeface="Symbol"/>
              </a:rPr>
              <a:t>.</a:t>
            </a:r>
          </a:p>
          <a:p>
            <a:pPr>
              <a:buNone/>
            </a:pPr>
            <a:endParaRPr lang="en-US" dirty="0">
              <a:sym typeface="Symbol"/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Solusinya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ada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setelah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slide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berikut</a:t>
            </a:r>
            <a:r>
              <a:rPr lang="en-US" dirty="0">
                <a:solidFill>
                  <a:srgbClr val="FF0000"/>
                </a:solidFill>
                <a:sym typeface="Symbol"/>
              </a:rPr>
              <a:t>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5" y="381000"/>
            <a:ext cx="10257183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err="1"/>
              <a:t>Solusi</a:t>
            </a:r>
            <a:r>
              <a:rPr lang="en-US" sz="3000" dirty="0"/>
              <a:t>:</a:t>
            </a:r>
          </a:p>
          <a:p>
            <a:pPr>
              <a:buNone/>
            </a:pPr>
            <a:r>
              <a:rPr lang="en-US" sz="2400" dirty="0"/>
              <a:t>	1.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sehingga</a:t>
            </a:r>
            <a:r>
              <a:rPr lang="en-US" sz="2400" dirty="0"/>
              <a:t>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2.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96044"/>
              </p:ext>
            </p:extLst>
          </p:nvPr>
        </p:nvGraphicFramePr>
        <p:xfrm>
          <a:off x="1974573" y="771525"/>
          <a:ext cx="58674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330120" progId="Equation.3">
                  <p:embed/>
                </p:oleObj>
              </mc:Choice>
              <mc:Fallback>
                <p:oleObj name="Equation" r:id="rId2" imgW="2133360" imgH="33012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573" y="771525"/>
                        <a:ext cx="58674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899330"/>
              </p:ext>
            </p:extLst>
          </p:nvPr>
        </p:nvGraphicFramePr>
        <p:xfrm>
          <a:off x="3593476" y="2259693"/>
          <a:ext cx="29078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393480" progId="Equation.3">
                  <p:embed/>
                </p:oleObj>
              </mc:Choice>
              <mc:Fallback>
                <p:oleObj name="Equation" r:id="rId4" imgW="115560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476" y="2259693"/>
                        <a:ext cx="29078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50461"/>
              </p:ext>
            </p:extLst>
          </p:nvPr>
        </p:nvGraphicFramePr>
        <p:xfrm>
          <a:off x="2269435" y="3886200"/>
          <a:ext cx="2971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799920" progId="Equation.3">
                  <p:embed/>
                </p:oleObj>
              </mc:Choice>
              <mc:Fallback>
                <p:oleObj name="Equation" r:id="rId6" imgW="1155600" imgH="799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435" y="3886200"/>
                        <a:ext cx="29718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5325636" y="5557353"/>
            <a:ext cx="1066800" cy="327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90562"/>
              </p:ext>
            </p:extLst>
          </p:nvPr>
        </p:nvGraphicFramePr>
        <p:xfrm>
          <a:off x="6609174" y="5211967"/>
          <a:ext cx="3582095" cy="10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393480" progId="Equation.3">
                  <p:embed/>
                </p:oleObj>
              </mc:Choice>
              <mc:Fallback>
                <p:oleObj name="Equation" r:id="rId8" imgW="1384200" imgH="3934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174" y="5211967"/>
                        <a:ext cx="3582095" cy="1018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Himpunan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Rekursif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293626" cy="4800600"/>
          </a:xfrm>
        </p:spPr>
        <p:txBody>
          <a:bodyPr>
            <a:normAutofit/>
          </a:bodyPr>
          <a:lstStyle/>
          <a:p>
            <a:r>
              <a:rPr lang="en-US" sz="2400" dirty="0" err="1"/>
              <a:t>Ingatlah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string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deretan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:  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i="1" dirty="0" err="1"/>
              <a:t>itb</a:t>
            </a:r>
            <a:r>
              <a:rPr lang="en-US" sz="2400" dirty="0"/>
              <a:t>  </a:t>
            </a:r>
            <a:r>
              <a:rPr lang="en-US" sz="2400" dirty="0" err="1"/>
              <a:t>disusun</a:t>
            </a:r>
            <a:r>
              <a:rPr lang="en-US" sz="2400" dirty="0"/>
              <a:t> oleh </a:t>
            </a:r>
            <a:r>
              <a:rPr lang="en-US" sz="2400" dirty="0" err="1"/>
              <a:t>karakter</a:t>
            </a:r>
            <a:r>
              <a:rPr lang="en-US" sz="2400" dirty="0"/>
              <a:t> 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t,dan</a:t>
            </a:r>
            <a:r>
              <a:rPr lang="en-US" sz="2400" dirty="0"/>
              <a:t> b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i="1" dirty="0" err="1"/>
              <a:t>informatika</a:t>
            </a:r>
            <a:r>
              <a:rPr lang="en-US" sz="2400" dirty="0"/>
              <a:t> </a:t>
            </a:r>
            <a:r>
              <a:rPr lang="en-US" sz="2400" dirty="0" err="1"/>
              <a:t>disusun</a:t>
            </a:r>
            <a:r>
              <a:rPr lang="en-US" sz="2400" dirty="0"/>
              <a:t> oleh </a:t>
            </a:r>
            <a:r>
              <a:rPr lang="en-US" sz="2400" dirty="0" err="1"/>
              <a:t>karakter</a:t>
            </a:r>
            <a:r>
              <a:rPr lang="en-US" sz="2400" dirty="0"/>
              <a:t>  </a:t>
            </a:r>
            <a:r>
              <a:rPr lang="en-US" sz="2400" dirty="0" err="1"/>
              <a:t>i</a:t>
            </a:r>
            <a:r>
              <a:rPr lang="en-US" sz="2400" dirty="0"/>
              <a:t>, n, f, o, r, m, a, t, </a:t>
            </a:r>
            <a:r>
              <a:rPr lang="en-US" sz="2400" dirty="0" err="1"/>
              <a:t>i</a:t>
            </a:r>
            <a:r>
              <a:rPr lang="en-US" sz="2400" dirty="0"/>
              <a:t>, k, a 			</a:t>
            </a:r>
          </a:p>
          <a:p>
            <a:r>
              <a:rPr lang="en-US" sz="2400" dirty="0"/>
              <a:t>String </a:t>
            </a:r>
            <a:r>
              <a:rPr lang="en-US" sz="2400" dirty="0" err="1"/>
              <a:t>kosong</a:t>
            </a:r>
            <a:r>
              <a:rPr lang="en-US" sz="2400" dirty="0"/>
              <a:t> (</a:t>
            </a:r>
            <a:r>
              <a:rPr lang="en-US" sz="2400" i="1" dirty="0"/>
              <a:t>null string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‘’ </a:t>
            </a:r>
            <a:r>
              <a:rPr lang="en-US" sz="2400" dirty="0" err="1"/>
              <a:t>adalah</a:t>
            </a:r>
            <a:r>
              <a:rPr lang="en-US" sz="2400" dirty="0"/>
              <a:t> string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. </a:t>
            </a:r>
            <a:r>
              <a:rPr lang="en-US" sz="2400" dirty="0" err="1"/>
              <a:t>Notasi</a:t>
            </a:r>
            <a:r>
              <a:rPr lang="en-US" sz="2400" dirty="0"/>
              <a:t>: </a:t>
            </a:r>
            <a:r>
              <a:rPr lang="en-US" sz="2400" dirty="0">
                <a:sym typeface="Symbol"/>
              </a:rPr>
              <a:t>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Alfabet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yang </a:t>
            </a:r>
            <a:r>
              <a:rPr lang="en-US" sz="2400" dirty="0" err="1"/>
              <a:t>elemen-elemennya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penyusun</a:t>
            </a:r>
            <a:r>
              <a:rPr lang="en-US" sz="2400" dirty="0"/>
              <a:t> string. </a:t>
            </a:r>
            <a:r>
              <a:rPr lang="en-US" sz="2400" dirty="0" err="1"/>
              <a:t>Notasi</a:t>
            </a:r>
            <a:r>
              <a:rPr lang="en-US" sz="2400" dirty="0"/>
              <a:t>: </a:t>
            </a:r>
            <a:r>
              <a:rPr lang="en-US" sz="2400" dirty="0">
                <a:sym typeface="Symbol"/>
              </a:rPr>
              <a:t>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>
                <a:sym typeface="Symbol"/>
              </a:rPr>
              <a:t> = {0, 1},  = {a, b, c, …, z}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914401"/>
            <a:ext cx="10207487" cy="521176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Misalkan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adalah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himpunan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string yang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dibentuk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dari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alfabet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,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maka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dapat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didefinisikan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secara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rekursif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sebagai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berikut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: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		(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  Basis:   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 </a:t>
            </a:r>
          </a:p>
          <a:p>
            <a:pPr>
              <a:buNone/>
            </a:pP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		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(ii) 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Rekurens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: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Jika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 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x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 ,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maka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sym typeface="Symbol"/>
              </a:rPr>
              <a:t>wx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 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</a:p>
          <a:p>
            <a:pPr>
              <a:buNone/>
            </a:pPr>
            <a:endParaRPr lang="en-US" sz="2400" dirty="0">
              <a:sym typeface="Symbol"/>
            </a:endParaRPr>
          </a:p>
          <a:p>
            <a:r>
              <a:rPr lang="en-US" sz="2400" b="1" dirty="0" err="1">
                <a:sym typeface="Symbol"/>
              </a:rPr>
              <a:t>Contoh</a:t>
            </a:r>
            <a:r>
              <a:rPr lang="en-US" sz="2400" b="1" dirty="0">
                <a:sym typeface="Symbol"/>
              </a:rPr>
              <a:t> 11</a:t>
            </a:r>
            <a:r>
              <a:rPr lang="en-US" sz="2400" dirty="0">
                <a:sym typeface="Symbol"/>
              </a:rPr>
              <a:t>: </a:t>
            </a:r>
            <a:r>
              <a:rPr lang="en-US" sz="2400" dirty="0" err="1">
                <a:sym typeface="Symbol"/>
              </a:rPr>
              <a:t>Misalkan</a:t>
            </a:r>
            <a:r>
              <a:rPr lang="en-US" sz="2400" dirty="0">
                <a:sym typeface="Symbol"/>
              </a:rPr>
              <a:t>  = {0, 1}, </a:t>
            </a:r>
            <a:r>
              <a:rPr lang="en-US" sz="2400" dirty="0" err="1">
                <a:sym typeface="Symbol"/>
              </a:rPr>
              <a:t>maka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elemen-elemen</a:t>
            </a:r>
            <a:r>
              <a:rPr lang="en-US" sz="2400" dirty="0">
                <a:sym typeface="Symbol"/>
              </a:rPr>
              <a:t> </a:t>
            </a:r>
            <a:r>
              <a:rPr lang="en-US" sz="2400" baseline="30000" dirty="0">
                <a:sym typeface="Symbol"/>
              </a:rPr>
              <a:t>* </a:t>
            </a:r>
            <a:r>
              <a:rPr lang="en-US" sz="2400" dirty="0" err="1">
                <a:sym typeface="Symbol"/>
              </a:rPr>
              <a:t>dibentuk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sebagai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berikut</a:t>
            </a:r>
            <a:r>
              <a:rPr lang="en-US" sz="2400" dirty="0">
                <a:sym typeface="Symbol"/>
              </a:rPr>
              <a:t>: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(</a:t>
            </a:r>
            <a:r>
              <a:rPr lang="en-US" sz="2400" dirty="0" err="1">
                <a:sym typeface="Symbol"/>
              </a:rPr>
              <a:t>i</a:t>
            </a:r>
            <a:r>
              <a:rPr lang="en-US" sz="2400" dirty="0">
                <a:sym typeface="Symbol"/>
              </a:rPr>
              <a:t>)                    (basis)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(ii)  0 +  = 0,   1 +  = 1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   0 + 1 = 01,  0 + 0 = 00,  1 + 0 = 10,  0 + 0 = 00, 1 + 1 = 11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   00 + 1 = 001,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   010, 110, 1110, 110001, ….</a:t>
            </a:r>
            <a:r>
              <a:rPr lang="en-US" sz="2400" dirty="0" err="1">
                <a:sym typeface="Symbol"/>
              </a:rPr>
              <a:t>dst</a:t>
            </a:r>
            <a:r>
              <a:rPr lang="en-US" sz="2400" dirty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30FC3-400A-7F9D-5844-902202F1F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>
            <a:normAutofit/>
          </a:bodyPr>
          <a:lstStyle/>
          <a:p>
            <a:r>
              <a:rPr lang="en-US" dirty="0" err="1"/>
              <a:t>Deretan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formula, </a:t>
            </a:r>
            <a:r>
              <a:rPr lang="en-US" dirty="0" err="1"/>
              <a:t>misalnya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2</a:t>
            </a:r>
            <a:r>
              <a:rPr lang="en-US" i="1" dirty="0"/>
              <a:t>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= 1/</a:t>
            </a:r>
            <a:r>
              <a:rPr lang="en-US" i="1" dirty="0"/>
              <a:t>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7 – 3</a:t>
            </a:r>
            <a:r>
              <a:rPr lang="en-US" i="1" dirty="0"/>
              <a:t>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1:</a:t>
            </a:r>
            <a:r>
              <a:rPr lang="en-US" dirty="0"/>
              <a:t>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deretan</a:t>
            </a:r>
            <a:r>
              <a:rPr lang="en-US" dirty="0"/>
              <a:t> {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2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= 1, 2, …,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deretan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, …</a:t>
            </a:r>
          </a:p>
          <a:p>
            <a:pPr marL="0" indent="0">
              <a:buNone/>
            </a:pP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2, 4, 6, 8,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2087E-136D-0539-F1BD-1F5E0488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34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9601"/>
            <a:ext cx="9988826" cy="5516563"/>
          </a:xfrm>
        </p:spPr>
        <p:txBody>
          <a:bodyPr>
            <a:normAutofit/>
          </a:bodyPr>
          <a:lstStyle/>
          <a:p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string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penyambungan</a:t>
            </a:r>
            <a:r>
              <a:rPr lang="en-US" sz="2400" dirty="0"/>
              <a:t> (</a:t>
            </a:r>
            <a:r>
              <a:rPr lang="en-US" sz="2400" i="1" dirty="0"/>
              <a:t>concatenation</a:t>
            </a:r>
            <a:r>
              <a:rPr lang="en-US" sz="2400" dirty="0"/>
              <a:t>) </a:t>
            </a:r>
            <a:r>
              <a:rPr lang="en-US" sz="2400" dirty="0" err="1"/>
              <a:t>sebuah</a:t>
            </a:r>
            <a:r>
              <a:rPr lang="en-US" sz="2400" dirty="0"/>
              <a:t> string </a:t>
            </a:r>
            <a:r>
              <a:rPr lang="en-US" sz="2400" dirty="0" err="1"/>
              <a:t>dengan</a:t>
            </a:r>
            <a:r>
              <a:rPr lang="en-US" sz="2400" dirty="0"/>
              <a:t> string lain (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i="1" dirty="0"/>
              <a:t>concatenation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)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: 	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ab</a:t>
            </a:r>
          </a:p>
          <a:p>
            <a:pPr>
              <a:buNone/>
            </a:pPr>
            <a:r>
              <a:rPr lang="en-US" sz="2400" dirty="0"/>
              <a:t>			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</a:t>
            </a:r>
            <a:r>
              <a:rPr lang="en-US" sz="2400" i="1" dirty="0" err="1"/>
              <a:t>xyz</a:t>
            </a:r>
            <a:r>
              <a:rPr lang="en-US" sz="2400" dirty="0"/>
              <a:t> = </a:t>
            </a:r>
            <a:r>
              <a:rPr lang="en-US" sz="2400" i="1" dirty="0" err="1"/>
              <a:t>wxyz</a:t>
            </a:r>
            <a:endParaRPr lang="en-US" sz="2400" i="1" dirty="0"/>
          </a:p>
          <a:p>
            <a:pPr>
              <a:buNone/>
            </a:pPr>
            <a:r>
              <a:rPr lang="en-US" sz="2400" dirty="0"/>
              <a:t>			</a:t>
            </a:r>
            <a:r>
              <a:rPr lang="en-US" sz="2400" i="1" dirty="0" err="1"/>
              <a:t>itb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</a:t>
            </a:r>
            <a:r>
              <a:rPr lang="en-US" sz="2400" i="1" dirty="0"/>
              <a:t>3</a:t>
            </a:r>
            <a:r>
              <a:rPr lang="en-US" sz="2400" dirty="0"/>
              <a:t> = </a:t>
            </a:r>
            <a:r>
              <a:rPr lang="en-US" sz="2400" i="1" dirty="0"/>
              <a:t>itb3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/>
          </a:p>
          <a:p>
            <a:r>
              <a:rPr lang="en-US" sz="2400" dirty="0" err="1">
                <a:solidFill>
                  <a:srgbClr val="FF0000"/>
                </a:solidFill>
              </a:rPr>
              <a:t>Penggabungan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dua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buah</a:t>
            </a:r>
            <a:r>
              <a:rPr lang="en-US" sz="2400" dirty="0">
                <a:solidFill>
                  <a:srgbClr val="FF0000"/>
                </a:solidFill>
              </a:rPr>
              <a:t> string </a:t>
            </a:r>
            <a:r>
              <a:rPr lang="en-US" sz="2400" dirty="0" err="1">
                <a:solidFill>
                  <a:srgbClr val="FF0000"/>
                </a:solidFill>
              </a:rPr>
              <a:t>dapat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didefinisikan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secara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rekursif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sebagai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(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) Basis: 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 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maka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 =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, yang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dalam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hal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ini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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adalah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		       string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kosong</a:t>
            </a:r>
            <a:endParaRPr lang="en-US" sz="2400" dirty="0">
              <a:solidFill>
                <a:srgbClr val="FF0000"/>
              </a:solidFill>
              <a:sym typeface="Symbol"/>
            </a:endParaRP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	(ii)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Rekurens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w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 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w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 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 ,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maka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		      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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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= (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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)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09" y="762001"/>
            <a:ext cx="10113818" cy="5364163"/>
          </a:xfrm>
        </p:spPr>
        <p:txBody>
          <a:bodyPr>
            <a:normAutofit/>
          </a:bodyPr>
          <a:lstStyle/>
          <a:p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string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string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i="1" dirty="0" err="1"/>
              <a:t>itb</a:t>
            </a:r>
            <a:r>
              <a:rPr lang="en-US" sz="2400" dirty="0"/>
              <a:t> </a:t>
            </a:r>
            <a:r>
              <a:rPr lang="en-US" sz="2400" dirty="0" err="1"/>
              <a:t>panjangnya</a:t>
            </a:r>
            <a:r>
              <a:rPr lang="en-US" sz="2400" dirty="0"/>
              <a:t> 3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i="1" dirty="0" err="1"/>
              <a:t>informatika</a:t>
            </a:r>
            <a:r>
              <a:rPr lang="en-US" sz="2400" dirty="0"/>
              <a:t> </a:t>
            </a:r>
            <a:r>
              <a:rPr lang="en-US" sz="2400" dirty="0" err="1"/>
              <a:t>panjangnya</a:t>
            </a:r>
            <a:r>
              <a:rPr lang="en-US" sz="2400" dirty="0"/>
              <a:t> 11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 (string </a:t>
            </a:r>
            <a:r>
              <a:rPr lang="en-US" sz="2400" dirty="0" err="1">
                <a:sym typeface="Symbol"/>
              </a:rPr>
              <a:t>kosong</a:t>
            </a:r>
            <a:r>
              <a:rPr lang="en-US" sz="2400" dirty="0">
                <a:sym typeface="Symbol"/>
              </a:rPr>
              <a:t>) </a:t>
            </a:r>
            <a:r>
              <a:rPr lang="en-US" sz="2400" dirty="0" err="1">
                <a:sym typeface="Symbol"/>
              </a:rPr>
              <a:t>panjangnya</a:t>
            </a:r>
            <a:r>
              <a:rPr lang="en-US" sz="2400" dirty="0">
                <a:sym typeface="Symbol"/>
              </a:rPr>
              <a:t> 0</a:t>
            </a:r>
          </a:p>
          <a:p>
            <a:pPr>
              <a:buNone/>
            </a:pPr>
            <a:endParaRPr lang="en-US" sz="2400" dirty="0">
              <a:sym typeface="Symbol"/>
            </a:endParaRPr>
          </a:p>
          <a:p>
            <a:r>
              <a:rPr lang="en-US" sz="2400" dirty="0" err="1">
                <a:solidFill>
                  <a:srgbClr val="FF0000"/>
                </a:solidFill>
                <a:sym typeface="Symbol"/>
              </a:rPr>
              <a:t>Panjang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string (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disimbolkan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dengan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L)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dapat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didefinisikan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secara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rekursif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:	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		(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  Basis: L() = 0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		(ii)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Rekurens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: L(</a:t>
            </a:r>
            <a:r>
              <a:rPr lang="en-US" sz="2400" i="1" dirty="0" err="1">
                <a:solidFill>
                  <a:srgbClr val="FF0000"/>
                </a:solidFill>
                <a:sym typeface="Symbol"/>
              </a:rPr>
              <a:t>wx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 = L(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 + 1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jika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 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/>
              </a:rPr>
              <a:t>dan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x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 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Rekursif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(</a:t>
            </a:r>
            <a:r>
              <a:rPr lang="en-US" i="1" dirty="0"/>
              <a:t>binary tree</a:t>
            </a:r>
            <a:r>
              <a:rPr lang="en-US" dirty="0"/>
              <a:t>).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8674" name="Picture 2" descr="https://encrypted-tbn0.gstatic.com/images?q=tbn:ANd9GcSbFrU4nsPGpc_xKhCgd5ns1md4425OibCGrd7g2Ll8y7bpG-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2819400"/>
            <a:ext cx="388953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583" y="1066801"/>
            <a:ext cx="10469217" cy="4678363"/>
          </a:xfrm>
        </p:spPr>
        <p:txBody>
          <a:bodyPr>
            <a:normAutofit/>
          </a:bodyPr>
          <a:lstStyle/>
          <a:p>
            <a:r>
              <a:rPr lang="en-US" dirty="0" err="1"/>
              <a:t>Simpul</a:t>
            </a:r>
            <a:r>
              <a:rPr lang="en-US" dirty="0"/>
              <a:t> (</a:t>
            </a:r>
            <a:r>
              <a:rPr lang="en-US" i="1" dirty="0"/>
              <a:t>node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1, 2, </a:t>
            </a:r>
            <a:r>
              <a:rPr lang="en-US" dirty="0" err="1"/>
              <a:t>atau</a:t>
            </a:r>
            <a:r>
              <a:rPr lang="en-US" dirty="0"/>
              <a:t> 0.</a:t>
            </a:r>
          </a:p>
          <a:p>
            <a:endParaRPr lang="en-US" dirty="0"/>
          </a:p>
          <a:p>
            <a:r>
              <a:rPr lang="en-US" dirty="0" err="1"/>
              <a:t>Simpul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(</a:t>
            </a:r>
            <a:r>
              <a:rPr lang="en-US" i="1" dirty="0"/>
              <a:t>branch node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(</a:t>
            </a:r>
            <a:r>
              <a:rPr lang="en-US" i="1" dirty="0"/>
              <a:t>internal node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Simpul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(</a:t>
            </a:r>
            <a:r>
              <a:rPr lang="en-US" i="1" dirty="0"/>
              <a:t>leave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270" y="838201"/>
            <a:ext cx="9829800" cy="5287963"/>
          </a:xfrm>
        </p:spPr>
        <p:txBody>
          <a:bodyPr/>
          <a:lstStyle/>
          <a:p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rekursif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 </a:t>
            </a:r>
            <a:r>
              <a:rPr lang="en-US" dirty="0" err="1"/>
              <a:t>upapohon</a:t>
            </a:r>
            <a:r>
              <a:rPr lang="en-US" dirty="0"/>
              <a:t> (</a:t>
            </a:r>
            <a:r>
              <a:rPr lang="en-US" i="1" dirty="0" err="1"/>
              <a:t>subtree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4818" name="Picture 2" descr="http://www.sqa.org.uk/e-learning/LinkedDS04CD/images/pic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332" y="2620964"/>
            <a:ext cx="484737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1"/>
            <a:ext cx="10210800" cy="5287963"/>
          </a:xfrm>
        </p:spPr>
        <p:txBody>
          <a:bodyPr>
            <a:normAutofit/>
          </a:bodyPr>
          <a:lstStyle/>
          <a:p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 </a:t>
            </a:r>
            <a:r>
              <a:rPr lang="en-US" dirty="0" err="1"/>
              <a:t>sebagari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Basis: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endParaRPr lang="en-US" dirty="0"/>
          </a:p>
          <a:p>
            <a:pPr>
              <a:buNone/>
            </a:pPr>
            <a:r>
              <a:rPr lang="fi-FI" dirty="0"/>
              <a:t>	(ii) Rekurens: Jika </a:t>
            </a:r>
            <a:r>
              <a:rPr lang="fi-FI" i="1" dirty="0"/>
              <a:t>T</a:t>
            </a:r>
            <a:r>
              <a:rPr lang="fi-FI" baseline="-25000" dirty="0"/>
              <a:t>1</a:t>
            </a:r>
            <a:r>
              <a:rPr lang="fi-FI" dirty="0"/>
              <a:t> dan </a:t>
            </a:r>
            <a:r>
              <a:rPr lang="fi-FI" i="1" dirty="0"/>
              <a:t>T</a:t>
            </a:r>
            <a:r>
              <a:rPr lang="fi-FI" baseline="-25000" dirty="0"/>
              <a:t>2</a:t>
            </a:r>
            <a:r>
              <a:rPr lang="fi-FI" dirty="0"/>
              <a:t> adalah pohon biner, maka   </a:t>
            </a:r>
            <a:r>
              <a:rPr lang="fi-FI" dirty="0">
                <a:sym typeface="Symbol"/>
              </a:rPr>
              <a:t></a:t>
            </a:r>
            <a:r>
              <a:rPr lang="fi-FI" dirty="0"/>
              <a:t>                     </a:t>
            </a:r>
          </a:p>
          <a:p>
            <a:pPr>
              <a:buNone/>
            </a:pPr>
            <a:r>
              <a:rPr lang="fi-FI" dirty="0"/>
              <a:t>          adalah pohon biner</a:t>
            </a:r>
          </a:p>
          <a:p>
            <a:pPr>
              <a:buNone/>
            </a:pPr>
            <a:r>
              <a:rPr lang="fi-FI" dirty="0"/>
              <a:t>				</a:t>
            </a:r>
            <a:r>
              <a:rPr lang="fi-FI" sz="2400" dirty="0"/>
              <a:t>				                    </a:t>
            </a:r>
            <a:r>
              <a:rPr lang="fi-FI" i="1" dirty="0"/>
              <a:t>T</a:t>
            </a:r>
            <a:r>
              <a:rPr lang="fi-FI" baseline="-25000" dirty="0"/>
              <a:t>1</a:t>
            </a:r>
            <a:r>
              <a:rPr lang="fi-FI" dirty="0"/>
              <a:t>       </a:t>
            </a:r>
            <a:r>
              <a:rPr lang="fi-FI" i="1" dirty="0"/>
              <a:t>T</a:t>
            </a:r>
            <a:r>
              <a:rPr lang="fi-FI" baseline="-25000" dirty="0"/>
              <a:t>2</a:t>
            </a:r>
            <a:r>
              <a:rPr lang="fi-FI" dirty="0"/>
              <a:t> </a:t>
            </a:r>
            <a:endParaRPr lang="en-US" dirty="0"/>
          </a:p>
          <a:p>
            <a:pPr>
              <a:buNone/>
            </a:pPr>
            <a:r>
              <a:rPr lang="en-US" dirty="0"/>
              <a:t>				         	             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9064487" y="2980256"/>
            <a:ext cx="424070" cy="707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9374257" y="3115917"/>
            <a:ext cx="6858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3794" name="Picture 2" descr="http://mathworld.wolfram.com/images/eps-gif/BinaryTrees_8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198" y="2334281"/>
            <a:ext cx="7643304" cy="3619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1" y="609601"/>
            <a:ext cx="741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pembentukan</a:t>
            </a:r>
            <a:r>
              <a:rPr lang="en-US" sz="2800" dirty="0"/>
              <a:t> </a:t>
            </a: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biner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rekursif</a:t>
            </a:r>
            <a:r>
              <a:rPr lang="en-US" sz="28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Symbol"/>
              </a:rPr>
              <a:t>(</a:t>
            </a:r>
            <a:r>
              <a:rPr lang="en-US" sz="2800" dirty="0" err="1">
                <a:sym typeface="Symbol"/>
              </a:rPr>
              <a:t>i</a:t>
            </a:r>
            <a:r>
              <a:rPr lang="en-US" sz="2800" dirty="0">
                <a:sym typeface="Symbol"/>
              </a:rPr>
              <a:t>)                 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1" y="2286000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Symbol"/>
              </a:rPr>
              <a:t>(ii)</a:t>
            </a:r>
            <a:r>
              <a:rPr lang="en-US" sz="2000" dirty="0">
                <a:sym typeface="Symbol"/>
              </a:rPr>
              <a:t>  </a:t>
            </a:r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Deretan</a:t>
            </a:r>
            <a:r>
              <a:rPr lang="en-US" b="1" dirty="0"/>
              <a:t> </a:t>
            </a:r>
            <a:r>
              <a:rPr lang="en-US" b="1" dirty="0" err="1"/>
              <a:t>Rekursif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deretan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1, 2, 4, 8, 16, 32, 64, …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0, 1, 2, …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perpangkatan</a:t>
            </a:r>
            <a:r>
              <a:rPr lang="en-US" dirty="0"/>
              <a:t>  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= 2</a:t>
            </a:r>
            <a:r>
              <a:rPr lang="en-US" i="1" baseline="30000" dirty="0"/>
              <a:t>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kali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= 2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en-US" baseline="-25000" dirty="0"/>
              <a:t>– 1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	Basis: </a:t>
            </a:r>
            <a:r>
              <a:rPr lang="en-US" i="1" dirty="0"/>
              <a:t>a</a:t>
            </a:r>
            <a:r>
              <a:rPr lang="en-US" baseline="-25000" dirty="0"/>
              <a:t>0 </a:t>
            </a:r>
            <a:r>
              <a:rPr lang="en-US" dirty="0"/>
              <a:t>= 1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Rekurens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= 2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en-US" baseline="-25000" dirty="0"/>
              <a:t>– 1 </a:t>
            </a:r>
            <a:r>
              <a:rPr lang="en-US" dirty="0"/>
              <a:t>   , n </a:t>
            </a:r>
            <a:r>
              <a:rPr lang="en-US" dirty="0">
                <a:sym typeface="Symbol" panose="05050102010706020507" pitchFamily="18" charset="2"/>
              </a:rPr>
              <a:t> 1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DAE5-4048-51FB-5878-B443B54A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290"/>
            <a:ext cx="10515600" cy="5763491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Deretan</a:t>
            </a:r>
            <a:r>
              <a:rPr lang="en-US" sz="2400" dirty="0"/>
              <a:t> Fibonacci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dirty="0"/>
              <a:t>0, 1, 1, 2, 3, 5, 8, 13, 21, …</a:t>
            </a:r>
          </a:p>
          <a:p>
            <a:pPr marL="457200" lvl="1" indent="-222250">
              <a:buNone/>
            </a:pP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(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baseline="-25000" dirty="0"/>
              <a:t> – 1 </a:t>
            </a:r>
            <a:r>
              <a:rPr lang="en-US" dirty="0"/>
              <a:t>+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baseline="-25000" dirty="0"/>
              <a:t> – 2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400" dirty="0"/>
              <a:t>  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deretan</a:t>
            </a:r>
            <a:r>
              <a:rPr lang="en-US" sz="2400" dirty="0"/>
              <a:t> Fibonacci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rekursif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	Basis: F</a:t>
            </a:r>
            <a:r>
              <a:rPr lang="en-US" sz="2400" baseline="-25000" dirty="0"/>
              <a:t>0</a:t>
            </a:r>
            <a:r>
              <a:rPr lang="en-US" sz="2400" dirty="0"/>
              <a:t> = 0, F</a:t>
            </a:r>
            <a:r>
              <a:rPr lang="en-US" sz="2400" baseline="-25000" dirty="0"/>
              <a:t>1</a:t>
            </a:r>
            <a:r>
              <a:rPr lang="en-US" sz="2400" dirty="0"/>
              <a:t> = 1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Rekurens</a:t>
            </a:r>
            <a:r>
              <a:rPr lang="en-US" sz="2400" dirty="0"/>
              <a:t>: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 =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baseline="-25000" dirty="0"/>
              <a:t> </a:t>
            </a:r>
            <a:r>
              <a:rPr lang="en-US" sz="2400" baseline="-25000" dirty="0"/>
              <a:t>– 1 </a:t>
            </a:r>
            <a:r>
              <a:rPr lang="en-US" sz="2400" dirty="0"/>
              <a:t>+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baseline="-25000" dirty="0"/>
              <a:t> </a:t>
            </a:r>
            <a:r>
              <a:rPr lang="en-US" sz="2400" baseline="-25000" dirty="0"/>
              <a:t>– 2      </a:t>
            </a:r>
            <a:r>
              <a:rPr lang="en-US" sz="2400" dirty="0"/>
              <a:t>,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 err="1"/>
              <a:t>Berapakah</a:t>
            </a:r>
            <a:r>
              <a:rPr lang="en-US" sz="2400" dirty="0"/>
              <a:t> F</a:t>
            </a:r>
            <a:r>
              <a:rPr lang="en-US" sz="2400" baseline="-25000" dirty="0"/>
              <a:t>5</a:t>
            </a:r>
            <a:r>
              <a:rPr lang="en-US" sz="2400" dirty="0"/>
              <a:t>? </a:t>
            </a:r>
          </a:p>
          <a:p>
            <a:pPr marL="0" indent="0">
              <a:buNone/>
            </a:pPr>
            <a:r>
              <a:rPr lang="en-US" sz="2400" dirty="0"/>
              <a:t>      F</a:t>
            </a:r>
            <a:r>
              <a:rPr lang="en-US" sz="2400" baseline="-25000" dirty="0"/>
              <a:t>2 </a:t>
            </a:r>
            <a:r>
              <a:rPr lang="en-US" sz="2400" dirty="0"/>
              <a:t>= F</a:t>
            </a:r>
            <a:r>
              <a:rPr lang="en-US" sz="2400" baseline="-25000" dirty="0"/>
              <a:t>1</a:t>
            </a:r>
            <a:r>
              <a:rPr lang="en-US" sz="2400" dirty="0"/>
              <a:t> + F</a:t>
            </a:r>
            <a:r>
              <a:rPr lang="en-US" sz="2400" baseline="-25000" dirty="0"/>
              <a:t>0</a:t>
            </a:r>
            <a:r>
              <a:rPr lang="en-US" sz="2400" dirty="0"/>
              <a:t> = 0 + 1 = 1</a:t>
            </a:r>
          </a:p>
          <a:p>
            <a:pPr marL="0" indent="0">
              <a:buNone/>
            </a:pPr>
            <a:r>
              <a:rPr lang="en-US" sz="2400" dirty="0"/>
              <a:t>      F</a:t>
            </a:r>
            <a:r>
              <a:rPr lang="en-US" sz="2400" baseline="-25000" dirty="0"/>
              <a:t>3 </a:t>
            </a:r>
            <a:r>
              <a:rPr lang="en-US" sz="2400" dirty="0"/>
              <a:t>= F</a:t>
            </a:r>
            <a:r>
              <a:rPr lang="en-US" sz="2400" baseline="-25000" dirty="0"/>
              <a:t>2</a:t>
            </a:r>
            <a:r>
              <a:rPr lang="en-US" sz="2400" dirty="0"/>
              <a:t> + F</a:t>
            </a:r>
            <a:r>
              <a:rPr lang="en-US" sz="2400" baseline="-25000" dirty="0"/>
              <a:t>1</a:t>
            </a:r>
            <a:r>
              <a:rPr lang="en-US" sz="2400" dirty="0"/>
              <a:t> = 1 + 1 = 2</a:t>
            </a:r>
          </a:p>
          <a:p>
            <a:pPr marL="0" indent="0">
              <a:buNone/>
            </a:pPr>
            <a:r>
              <a:rPr lang="en-US" sz="2400" dirty="0"/>
              <a:t>      F</a:t>
            </a:r>
            <a:r>
              <a:rPr lang="en-US" sz="2400" baseline="-25000" dirty="0"/>
              <a:t>4 </a:t>
            </a:r>
            <a:r>
              <a:rPr lang="en-US" sz="2400" dirty="0"/>
              <a:t>= F</a:t>
            </a:r>
            <a:r>
              <a:rPr lang="en-US" sz="2400" baseline="-25000" dirty="0"/>
              <a:t>3</a:t>
            </a:r>
            <a:r>
              <a:rPr lang="en-US" sz="2400" dirty="0"/>
              <a:t> + F</a:t>
            </a:r>
            <a:r>
              <a:rPr lang="en-US" sz="2400" baseline="-25000" dirty="0"/>
              <a:t>2</a:t>
            </a:r>
            <a:r>
              <a:rPr lang="en-US" sz="2400" dirty="0"/>
              <a:t> = 2 + 1 = 3</a:t>
            </a:r>
          </a:p>
          <a:p>
            <a:pPr marL="0" indent="0">
              <a:buNone/>
            </a:pPr>
            <a:r>
              <a:rPr lang="en-US" sz="2400" dirty="0"/>
              <a:t>      F</a:t>
            </a:r>
            <a:r>
              <a:rPr lang="en-US" sz="2400" baseline="-25000" dirty="0"/>
              <a:t>5 </a:t>
            </a:r>
            <a:r>
              <a:rPr lang="en-US" sz="2400" dirty="0"/>
              <a:t>= F</a:t>
            </a:r>
            <a:r>
              <a:rPr lang="en-US" sz="2400" baseline="-25000" dirty="0"/>
              <a:t>4</a:t>
            </a:r>
            <a:r>
              <a:rPr lang="en-US" sz="2400" dirty="0"/>
              <a:t> + F</a:t>
            </a:r>
            <a:r>
              <a:rPr lang="en-US" sz="2400" baseline="-25000" dirty="0"/>
              <a:t>3</a:t>
            </a:r>
            <a:r>
              <a:rPr lang="en-US" sz="2400" dirty="0"/>
              <a:t> = 3 + 2 =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FD4A1-6DD3-93BF-3EBD-39202209C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2963574"/>
            <a:ext cx="4876800" cy="3019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1BAB6-2FCC-BD34-82A9-5B1FE7864020}"/>
              </a:ext>
            </a:extLst>
          </p:cNvPr>
          <p:cNvSpPr txBox="1"/>
          <p:nvPr/>
        </p:nvSpPr>
        <p:spPr>
          <a:xfrm>
            <a:off x="6927273" y="5982999"/>
            <a:ext cx="511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Pengubinan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,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barisan</a:t>
            </a:r>
            <a:r>
              <a:rPr lang="en-US" dirty="0"/>
              <a:t> Fibonacci 1, 1, 2, 3, 5, 8,13, 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C6775E-B57A-C41B-7410-8CA8FFF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0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ABFBD-E537-FA28-3AED-F800BE08A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0" y="421306"/>
            <a:ext cx="8520545" cy="5283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1920F-37DD-1779-2F79-1742B07A5B98}"/>
              </a:ext>
            </a:extLst>
          </p:cNvPr>
          <p:cNvSpPr txBox="1"/>
          <p:nvPr/>
        </p:nvSpPr>
        <p:spPr>
          <a:xfrm>
            <a:off x="1454727" y="5920815"/>
            <a:ext cx="9282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/>
              <a:t>Spiral Fibonacci: perkiraan spiral emas yang dibuat dengan menggambar busur melingkar yang menghubungkan sudut-sudut persegi yang berlawanan pada ubin Fibonacci</a:t>
            </a:r>
            <a:r>
              <a:rPr lang="en-US" dirty="0"/>
              <a:t> (</a:t>
            </a:r>
            <a:r>
              <a:rPr lang="en-US" dirty="0" err="1"/>
              <a:t>Sumber</a:t>
            </a:r>
            <a:r>
              <a:rPr lang="en-US" dirty="0"/>
              <a:t>: Wikipedia)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E3EBE-49A6-78F2-253D-A9C032E2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492C0-5FA8-6015-328E-51B1FEBD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deretan</a:t>
            </a:r>
            <a:r>
              <a:rPr lang="en-US" dirty="0"/>
              <a:t> dan </a:t>
            </a:r>
            <a:r>
              <a:rPr lang="en-US" dirty="0" err="1"/>
              <a:t>formulanya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1, 3, 5, 7, …			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2</a:t>
            </a:r>
            <a:r>
              <a:rPr lang="en-US" i="1" dirty="0"/>
              <a:t>n</a:t>
            </a:r>
            <a:r>
              <a:rPr lang="en-US" dirty="0"/>
              <a:t> – 1 </a:t>
            </a:r>
          </a:p>
          <a:p>
            <a:pPr marL="0" indent="0">
              <a:buNone/>
            </a:pPr>
            <a:r>
              <a:rPr lang="en-US" dirty="0"/>
              <a:t>	-1, 1, -1, 1, …		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(-1)</a:t>
            </a:r>
            <a:r>
              <a:rPr lang="en-US" i="1" baseline="30000" dirty="0"/>
              <a:t>n</a:t>
            </a:r>
          </a:p>
          <a:p>
            <a:pPr marL="0" indent="0">
              <a:buNone/>
            </a:pPr>
            <a:r>
              <a:rPr lang="en-US" dirty="0"/>
              <a:t>	1, -1, 1, -1, …		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(-1)</a:t>
            </a:r>
            <a:r>
              <a:rPr lang="en-US" i="1" baseline="30000" dirty="0"/>
              <a:t>n</a:t>
            </a:r>
            <a:r>
              <a:rPr lang="en-US" baseline="30000" dirty="0"/>
              <a:t>+1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3, 9, 27, 81, …		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= 3</a:t>
            </a:r>
            <a:r>
              <a:rPr lang="en-US" i="1" baseline="30000" dirty="0"/>
              <a:t>n</a:t>
            </a:r>
          </a:p>
          <a:p>
            <a:pPr marL="0" indent="0">
              <a:buNone/>
            </a:pPr>
            <a:r>
              <a:rPr lang="en-US" dirty="0"/>
              <a:t>	1, 1/2, 1/4, 1/8, …		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(1/2)</a:t>
            </a:r>
            <a:r>
              <a:rPr lang="en-US" i="1" baseline="30000" dirty="0"/>
              <a:t>n</a:t>
            </a:r>
            <a:r>
              <a:rPr lang="en-US" baseline="30000" dirty="0"/>
              <a:t> – 1 </a:t>
            </a:r>
          </a:p>
          <a:p>
            <a:pPr marL="0" indent="0">
              <a:buNone/>
            </a:pPr>
            <a:r>
              <a:rPr lang="en-US" dirty="0"/>
              <a:t>	10, 50, 250, 1250, …	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= 2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 5</a:t>
            </a:r>
            <a:r>
              <a:rPr lang="en-US" i="1" baseline="30000" dirty="0"/>
              <a:t>n</a:t>
            </a:r>
          </a:p>
          <a:p>
            <a:pPr marL="0" indent="0">
              <a:buNone/>
            </a:pPr>
            <a:r>
              <a:rPr lang="en-US" baseline="30000" dirty="0"/>
              <a:t>	</a:t>
            </a:r>
            <a:r>
              <a:rPr lang="en-US" dirty="0"/>
              <a:t>0, 3, 8, 15, …  		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– 1 </a:t>
            </a:r>
          </a:p>
          <a:p>
            <a:pPr marL="0" indent="0">
              <a:buNone/>
            </a:pPr>
            <a:r>
              <a:rPr lang="en-US" dirty="0"/>
              <a:t>	-1, 3, 7, 11, …			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baseline="-25000" dirty="0"/>
              <a:t> </a:t>
            </a:r>
            <a:r>
              <a:rPr lang="en-US" dirty="0"/>
              <a:t>= -1 + 4</a:t>
            </a:r>
            <a:r>
              <a:rPr lang="en-US" i="1" dirty="0"/>
              <a:t>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dsb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8F82B-4296-3B6D-7E0F-06B994AA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56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22" y="762000"/>
            <a:ext cx="10687878" cy="5638800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12</a:t>
            </a:r>
            <a:r>
              <a:rPr lang="en-US" sz="2400" dirty="0"/>
              <a:t>:  </a:t>
            </a:r>
            <a:r>
              <a:rPr lang="en-US" sz="2400" dirty="0" err="1"/>
              <a:t>Koloni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lima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. 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membelah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jam.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sesudah</a:t>
            </a:r>
            <a:r>
              <a:rPr lang="en-US" sz="2400" dirty="0"/>
              <a:t> </a:t>
            </a:r>
            <a:r>
              <a:rPr lang="en-US" sz="2400" i="1" dirty="0"/>
              <a:t>4</a:t>
            </a:r>
            <a:r>
              <a:rPr lang="en-US" sz="2400" dirty="0"/>
              <a:t> jam?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i="1" baseline="-25000" dirty="0"/>
              <a:t>n </a:t>
            </a:r>
            <a:r>
              <a:rPr lang="en-US" sz="2400" dirty="0"/>
              <a:t>=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jam,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rekursif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n = 1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= 2</a:t>
            </a:r>
            <a:r>
              <a:rPr lang="en-US" sz="2400" i="1" dirty="0"/>
              <a:t>a</a:t>
            </a:r>
            <a:r>
              <a:rPr lang="en-US" sz="2400" baseline="-25000" dirty="0"/>
              <a:t>0</a:t>
            </a:r>
            <a:r>
              <a:rPr lang="en-US" sz="2400" dirty="0"/>
              <a:t> = 2 </a:t>
            </a:r>
            <a:r>
              <a:rPr lang="en-US" sz="2400" dirty="0">
                <a:sym typeface="Symbol"/>
              </a:rPr>
              <a:t> 5 = 10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n = 2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jumlah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bakteri</a:t>
            </a:r>
            <a:r>
              <a:rPr lang="en-US" sz="2400" dirty="0">
                <a:sym typeface="Wingdings" pitchFamily="2" charset="2"/>
              </a:rPr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= 2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= 2 </a:t>
            </a:r>
            <a:r>
              <a:rPr lang="en-US" sz="2400" dirty="0">
                <a:sym typeface="Symbol"/>
              </a:rPr>
              <a:t> 10 = 20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ym typeface="Symbol"/>
              </a:rPr>
              <a:t>n = 3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jumlah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bakteri</a:t>
            </a:r>
            <a:r>
              <a:rPr lang="en-US" sz="2400" dirty="0">
                <a:sym typeface="Wingdings" pitchFamily="2" charset="2"/>
              </a:rPr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 = 2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= 2 </a:t>
            </a:r>
            <a:r>
              <a:rPr lang="en-US" sz="2400" dirty="0">
                <a:sym typeface="Symbol"/>
              </a:rPr>
              <a:t> 20 = 40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n = 4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jumlah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bakteri</a:t>
            </a:r>
            <a:r>
              <a:rPr lang="en-US" sz="2400" dirty="0">
                <a:sym typeface="Wingdings" pitchFamily="2" charset="2"/>
              </a:rPr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4</a:t>
            </a:r>
            <a:r>
              <a:rPr lang="en-US" sz="2400" dirty="0"/>
              <a:t> = 2</a:t>
            </a:r>
            <a:r>
              <a:rPr lang="en-US" sz="2400" i="1" dirty="0"/>
              <a:t>a</a:t>
            </a:r>
            <a:r>
              <a:rPr lang="en-US" sz="2400" baseline="-25000" dirty="0"/>
              <a:t>3</a:t>
            </a:r>
            <a:r>
              <a:rPr lang="en-US" sz="2400" dirty="0"/>
              <a:t> = 2 </a:t>
            </a:r>
            <a:r>
              <a:rPr lang="en-US" sz="2400" dirty="0">
                <a:sym typeface="Symbol"/>
              </a:rPr>
              <a:t> 40 = 80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setelah</a:t>
            </a:r>
            <a:r>
              <a:rPr lang="en-US" sz="2400" dirty="0"/>
              <a:t> 4 jam </a:t>
            </a:r>
            <a:r>
              <a:rPr lang="en-US" sz="2400" dirty="0" err="1"/>
              <a:t>terdapat</a:t>
            </a:r>
            <a:r>
              <a:rPr lang="en-US" sz="2400" dirty="0"/>
              <a:t> 80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133079"/>
              </p:ext>
            </p:extLst>
          </p:nvPr>
        </p:nvGraphicFramePr>
        <p:xfrm>
          <a:off x="3479097" y="2937734"/>
          <a:ext cx="2530764" cy="98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419040" progId="Equation.3">
                  <p:embed/>
                </p:oleObj>
              </mc:Choice>
              <mc:Fallback>
                <p:oleObj name="Equation" r:id="rId2" imgW="1079280" imgH="419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097" y="2937734"/>
                        <a:ext cx="2530764" cy="982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A4F4-FBCE-203C-D19E-6C10CF22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E4D44-96EB-8334-1952-BE9CF88CE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D97B2-04F5-2BA2-B138-0AECA11F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6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9171-8C72-95F9-AAC6-80E155AE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5999"/>
            <a:ext cx="10515600" cy="5160963"/>
          </a:xfrm>
        </p:spPr>
        <p:txBody>
          <a:bodyPr/>
          <a:lstStyle/>
          <a:p>
            <a:r>
              <a:rPr lang="en-US" b="1" dirty="0"/>
              <a:t>String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deretan</a:t>
            </a:r>
            <a:r>
              <a:rPr lang="en-US" dirty="0"/>
              <a:t> </a:t>
            </a:r>
            <a:r>
              <a:rPr lang="en-US" dirty="0" err="1"/>
              <a:t>berhingga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berbentuk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…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Panjang string 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 </a:t>
            </a:r>
            <a:r>
              <a:rPr lang="en-US" i="1" dirty="0" err="1"/>
              <a:t>informatika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string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11 </a:t>
            </a:r>
            <a:r>
              <a:rPr lang="en-US" dirty="0" err="1"/>
              <a:t>karakter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       10100101 </a:t>
            </a:r>
            <a:r>
              <a:rPr lang="en-US" dirty="0" err="1"/>
              <a:t>adalah</a:t>
            </a:r>
            <a:r>
              <a:rPr lang="en-US" dirty="0"/>
              <a:t> string biner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8 bit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String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, </a:t>
            </a:r>
            <a:r>
              <a:rPr lang="en-US" dirty="0" err="1">
                <a:sym typeface="Symbol" panose="05050102010706020507" pitchFamily="18" charset="2"/>
              </a:rPr>
              <a:t>panjangnya</a:t>
            </a:r>
            <a:r>
              <a:rPr lang="en-US" dirty="0">
                <a:sym typeface="Symbol" panose="05050102010706020507" pitchFamily="18" charset="2"/>
              </a:rPr>
              <a:t> = 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756F2-B9A2-D4FA-C62D-742E1A2E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EA99-22E6-03B9-4C97-7E3A4D11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Penjumlahan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deretan</a:t>
            </a:r>
            <a:r>
              <a:rPr lang="en-US" b="1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C69D2-BAC1-31CE-B4E8-256B1FFC19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deretan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i="1" baseline="-25000" dirty="0"/>
                  <a:t>m</a:t>
                </a:r>
                <a:r>
                  <a:rPr lang="en-US" sz="2400" dirty="0"/>
                  <a:t>, </a:t>
                </a:r>
                <a:r>
                  <a:rPr lang="en-US" sz="2400" i="1" dirty="0"/>
                  <a:t>a</a:t>
                </a:r>
                <a:r>
                  <a:rPr lang="en-US" sz="2400" i="1" baseline="-25000" dirty="0"/>
                  <a:t>m</a:t>
                </a:r>
                <a:r>
                  <a:rPr lang="en-US" sz="2400" baseline="-25000" dirty="0"/>
                  <a:t>+1</a:t>
                </a:r>
                <a:r>
                  <a:rPr lang="en-US" sz="2400" dirty="0"/>
                  <a:t>, </a:t>
                </a:r>
                <a:r>
                  <a:rPr lang="en-US" sz="2400" i="1" dirty="0"/>
                  <a:t>a</a:t>
                </a:r>
                <a:r>
                  <a:rPr lang="en-US" sz="2400" i="1" baseline="-25000" dirty="0"/>
                  <a:t>m</a:t>
                </a:r>
                <a:r>
                  <a:rPr lang="en-US" sz="2400" baseline="-25000" dirty="0"/>
                  <a:t>+2</a:t>
                </a:r>
                <a:r>
                  <a:rPr lang="en-US" sz="2400" dirty="0"/>
                  <a:t>, …, </a:t>
                </a:r>
                <a:r>
                  <a:rPr lang="en-US" sz="2400" i="1" dirty="0"/>
                  <a:t>a</a:t>
                </a:r>
                <a:r>
                  <a:rPr lang="en-US" sz="2400" i="1" baseline="-25000" dirty="0"/>
                  <a:t>n</a:t>
                </a:r>
              </a:p>
              <a:p>
                <a:pPr marL="0" indent="0">
                  <a:buNone/>
                </a:pPr>
                <a:r>
                  <a:rPr lang="en-US" sz="2400" dirty="0"/>
                  <a:t> 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 a</a:t>
                </a:r>
                <a:r>
                  <a:rPr lang="en-US" sz="2400" i="1" baseline="-25000" dirty="0"/>
                  <a:t>m </a:t>
                </a:r>
                <a:r>
                  <a:rPr lang="en-US" sz="2400" dirty="0"/>
                  <a:t>+ </a:t>
                </a:r>
                <a:r>
                  <a:rPr lang="en-US" sz="2400" i="1" dirty="0"/>
                  <a:t>a</a:t>
                </a:r>
                <a:r>
                  <a:rPr lang="en-US" sz="2400" i="1" baseline="-25000" dirty="0"/>
                  <a:t>m</a:t>
                </a:r>
                <a:r>
                  <a:rPr lang="en-US" sz="2400" baseline="-25000" dirty="0"/>
                  <a:t>+1 </a:t>
                </a:r>
                <a:r>
                  <a:rPr lang="en-US" sz="2400" dirty="0"/>
                  <a:t>+ </a:t>
                </a:r>
                <a:r>
                  <a:rPr lang="en-US" sz="2400" i="1" dirty="0"/>
                  <a:t>a</a:t>
                </a:r>
                <a:r>
                  <a:rPr lang="en-US" sz="2400" i="1" baseline="-25000" dirty="0"/>
                  <a:t>m</a:t>
                </a:r>
                <a:r>
                  <a:rPr lang="en-US" sz="2400" baseline="-25000" dirty="0"/>
                  <a:t>+2 </a:t>
                </a:r>
                <a:r>
                  <a:rPr lang="en-US" sz="2400" dirty="0"/>
                  <a:t>+ … + </a:t>
                </a:r>
                <a:r>
                  <a:rPr lang="en-US" sz="2400" i="1" dirty="0"/>
                  <a:t>a</a:t>
                </a:r>
                <a:r>
                  <a:rPr lang="en-US" sz="2400" i="1" baseline="-25000" dirty="0"/>
                  <a:t>n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notasi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: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i="1" dirty="0"/>
                  <a:t>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indeks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summasi</a:t>
                </a:r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i="1" dirty="0"/>
                  <a:t>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batas </a:t>
                </a:r>
                <a:r>
                  <a:rPr lang="en-US" sz="2400" dirty="0" err="1"/>
                  <a:t>bawah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indeks</a:t>
                </a:r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i="1" dirty="0"/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batas </a:t>
                </a:r>
                <a:r>
                  <a:rPr lang="en-US" sz="2400" dirty="0" err="1"/>
                  <a:t>atas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indeks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C69D2-BAC1-31CE-B4E8-256B1FFC19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t="-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3DAC-08C1-2F09-7DB1-BCAFDD49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8AFEF-73EB-A569-009D-6625DA66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4114"/>
                <a:ext cx="10515600" cy="55528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Contoh 2: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Berapa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Jawaban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1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+ 2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+ 3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+ 4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+ 5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= 1 + 4 + 9 + 16 + 25 = 55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3:</a:t>
                </a:r>
                <a:r>
                  <a:rPr lang="en-US" sz="2400" dirty="0"/>
                  <a:t> Batas </a:t>
                </a:r>
                <a:r>
                  <a:rPr lang="en-US" sz="2400" dirty="0" err="1"/>
                  <a:t>bawah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kadangkala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digeser</a:t>
                </a:r>
                <a:r>
                  <a:rPr lang="en-US" sz="2400" dirty="0"/>
                  <a:t> agar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dijumlahkan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 lain yang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batas </a:t>
                </a:r>
                <a:r>
                  <a:rPr lang="en-US" sz="2400" dirty="0" err="1"/>
                  <a:t>bawah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berbeda</a:t>
                </a:r>
                <a:r>
                  <a:rPr lang="en-US" sz="2400" dirty="0"/>
                  <a:t>. Pada </a:t>
                </a:r>
                <a:r>
                  <a:rPr lang="en-US" sz="2400" dirty="0" err="1"/>
                  <a:t>contoh</a:t>
                </a:r>
                <a:r>
                  <a:rPr lang="en-US" sz="2400" dirty="0"/>
                  <a:t> 2 di </a:t>
                </a:r>
                <a:r>
                  <a:rPr lang="en-US" sz="2400" dirty="0" err="1"/>
                  <a:t>atas</a:t>
                </a:r>
                <a:r>
                  <a:rPr lang="en-US" sz="2400" dirty="0"/>
                  <a:t> batas </a:t>
                </a:r>
                <a:r>
                  <a:rPr lang="en-US" sz="2400" dirty="0" err="1"/>
                  <a:t>bawah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digeser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0, </a:t>
                </a:r>
                <a:r>
                  <a:rPr lang="en-US" sz="2400" dirty="0" err="1"/>
                  <a:t>akibatnya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4: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dipecah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membagi</a:t>
                </a:r>
                <a:r>
                  <a:rPr lang="en-US" sz="2400" dirty="0"/>
                  <a:t> dua </a:t>
                </a:r>
                <a:r>
                  <a:rPr lang="en-US" sz="2400" dirty="0" err="1"/>
                  <a:t>indeksnya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misalnya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8AFEF-73EB-A569-009D-6625DA66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4114"/>
                <a:ext cx="10515600" cy="5552849"/>
              </a:xfrm>
              <a:blipFill>
                <a:blip r:embed="rId2"/>
                <a:stretch>
                  <a:fillRect l="-928" t="-988" b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DC735-C768-1082-90B9-B5D9CA28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8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3568-4C07-3DAB-2A68-259E5B1B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257"/>
            <a:ext cx="10515600" cy="5407706"/>
          </a:xfrm>
        </p:spPr>
        <p:txBody>
          <a:bodyPr>
            <a:normAutofit/>
          </a:bodyPr>
          <a:lstStyle/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sumasi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penjumlahannya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9FA3B-7E99-3C74-FE90-D22B12CB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14525-D528-5EC9-E8A3-2F22A0D4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326" y="1241291"/>
            <a:ext cx="4929187" cy="5480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A1DC1-E623-65CA-195B-EECC884C3620}"/>
              </a:ext>
            </a:extLst>
          </p:cNvPr>
          <p:cNvSpPr txBox="1"/>
          <p:nvPr/>
        </p:nvSpPr>
        <p:spPr>
          <a:xfrm>
            <a:off x="8124905" y="2336800"/>
            <a:ext cx="191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deret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geometri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FACB-434D-7089-8B1D-050D1E8B7986}"/>
              </a:ext>
            </a:extLst>
          </p:cNvPr>
          <p:cNvSpPr txBox="1"/>
          <p:nvPr/>
        </p:nvSpPr>
        <p:spPr>
          <a:xfrm>
            <a:off x="8124905" y="3008889"/>
            <a:ext cx="2094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deret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aritmetika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169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B125A-08C6-7DE1-9BAA-7FACF0DE8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7314"/>
                <a:ext cx="10515600" cy="5349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5: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Hitung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=50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err="1"/>
                  <a:t>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rumus</a:t>
                </a:r>
                <a:r>
                  <a:rPr lang="en-US" sz="2400" dirty="0"/>
                  <a:t>                                                 ,  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(100)(101)(201)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99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  = 338.350 – 40.425 = 297.925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B125A-08C6-7DE1-9BAA-7FACF0DE8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7314"/>
                <a:ext cx="10515600" cy="5349649"/>
              </a:xfrm>
              <a:blipFill>
                <a:blip r:embed="rId2"/>
                <a:stretch>
                  <a:fillRect l="-928" t="-1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8F05A-BE3D-1494-CEF4-26472711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D0FB-94A8-4F29-8937-F1221C6DB31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EABAE0-AD26-1C0A-DE14-F549D6A5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59" y="3429000"/>
            <a:ext cx="1095868" cy="790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3BB15-1D11-1C4F-A050-AF33147345EA}"/>
              </a:ext>
            </a:extLst>
          </p:cNvPr>
          <p:cNvSpPr txBox="1"/>
          <p:nvPr/>
        </p:nvSpPr>
        <p:spPr>
          <a:xfrm>
            <a:off x="3829045" y="363956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46B4C-1507-BCDC-1DCB-014A41A5D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951" y="3544228"/>
            <a:ext cx="2392258" cy="6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2587</Words>
  <Application>Microsoft Office PowerPoint</Application>
  <PresentationFormat>Widescreen</PresentationFormat>
  <Paragraphs>356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Aptos</vt:lpstr>
      <vt:lpstr>Arial</vt:lpstr>
      <vt:lpstr>Calibri</vt:lpstr>
      <vt:lpstr>Calibri Light</vt:lpstr>
      <vt:lpstr>Cambria Math</vt:lpstr>
      <vt:lpstr>Symbol</vt:lpstr>
      <vt:lpstr>Wingdings</vt:lpstr>
      <vt:lpstr>Office Theme</vt:lpstr>
      <vt:lpstr>Equation</vt:lpstr>
      <vt:lpstr>Deretan, Rekursi, dan  Relasi Rekurens Bagian 1 </vt:lpstr>
      <vt:lpstr>Deretan (sequence) </vt:lpstr>
      <vt:lpstr>PowerPoint Presentation</vt:lpstr>
      <vt:lpstr>PowerPoint Presentation</vt:lpstr>
      <vt:lpstr>PowerPoint Presentation</vt:lpstr>
      <vt:lpstr>Penjumlahan deretan </vt:lpstr>
      <vt:lpstr>PowerPoint Presentation</vt:lpstr>
      <vt:lpstr>PowerPoint Presentation</vt:lpstr>
      <vt:lpstr>PowerPoint Presentation</vt:lpstr>
      <vt:lpstr>Sumasi ganda</vt:lpstr>
      <vt:lpstr>PowerPoint Presentation</vt:lpstr>
      <vt:lpstr>PowerPoint Presentation</vt:lpstr>
      <vt:lpstr>Rekursi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Rekursif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Himpunan Rekursif</vt:lpstr>
      <vt:lpstr>PowerPoint Presentation</vt:lpstr>
      <vt:lpstr>PowerPoint Presentation</vt:lpstr>
      <vt:lpstr>PowerPoint Presentation</vt:lpstr>
      <vt:lpstr>Struktur Rekursif</vt:lpstr>
      <vt:lpstr>PowerPoint Presentation</vt:lpstr>
      <vt:lpstr>PowerPoint Presentation</vt:lpstr>
      <vt:lpstr>PowerPoint Presentation</vt:lpstr>
      <vt:lpstr>PowerPoint Presentation</vt:lpstr>
      <vt:lpstr>Deretan Rekursif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Rekursi dan Relasi Rekurens</dc:title>
  <dc:creator>Rinaldi Munir</dc:creator>
  <cp:lastModifiedBy>Dr. Ir. Rinaldi, M.T.</cp:lastModifiedBy>
  <cp:revision>13</cp:revision>
  <dcterms:created xsi:type="dcterms:W3CDTF">2020-07-25T09:22:15Z</dcterms:created>
  <dcterms:modified xsi:type="dcterms:W3CDTF">2024-10-05T11:52:35Z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2024-10-05T04:13:29Z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0ad7e4cd-b23f-40eb-8c9c-3df3e74de52d</vt:lpwstr>
  </property>
  <property fmtid="{D5CDD505-2E9C-101B-9397-08002B2CF9AE}" pid="8" name="MSIP_Label_38b525e5-f3da-4501-8f1e-526b6769fc56_ContentBits">
    <vt:lpwstr>0</vt:lpwstr>
  </property>
</Properties>
</file>