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7" r:id="rId2"/>
    <p:sldId id="258" r:id="rId3"/>
    <p:sldId id="319" r:id="rId4"/>
    <p:sldId id="260" r:id="rId5"/>
    <p:sldId id="329" r:id="rId6"/>
    <p:sldId id="261" r:id="rId7"/>
    <p:sldId id="262" r:id="rId8"/>
    <p:sldId id="263" r:id="rId9"/>
    <p:sldId id="285" r:id="rId10"/>
    <p:sldId id="311" r:id="rId11"/>
    <p:sldId id="312" r:id="rId12"/>
    <p:sldId id="313" r:id="rId13"/>
    <p:sldId id="320" r:id="rId14"/>
    <p:sldId id="321" r:id="rId15"/>
    <p:sldId id="264" r:id="rId16"/>
    <p:sldId id="322" r:id="rId17"/>
    <p:sldId id="323" r:id="rId18"/>
    <p:sldId id="303" r:id="rId19"/>
    <p:sldId id="304" r:id="rId20"/>
    <p:sldId id="294" r:id="rId21"/>
    <p:sldId id="295" r:id="rId22"/>
    <p:sldId id="296" r:id="rId23"/>
    <p:sldId id="324" r:id="rId24"/>
    <p:sldId id="330" r:id="rId25"/>
    <p:sldId id="325" r:id="rId26"/>
    <p:sldId id="283" r:id="rId27"/>
    <p:sldId id="331" r:id="rId28"/>
    <p:sldId id="332" r:id="rId29"/>
    <p:sldId id="308" r:id="rId30"/>
    <p:sldId id="333" r:id="rId31"/>
    <p:sldId id="334" r:id="rId32"/>
    <p:sldId id="268" r:id="rId33"/>
    <p:sldId id="282" r:id="rId34"/>
    <p:sldId id="281" r:id="rId35"/>
    <p:sldId id="284" r:id="rId36"/>
    <p:sldId id="315" r:id="rId37"/>
    <p:sldId id="316" r:id="rId38"/>
    <p:sldId id="317" r:id="rId39"/>
    <p:sldId id="286" r:id="rId40"/>
    <p:sldId id="287" r:id="rId41"/>
    <p:sldId id="307" r:id="rId42"/>
    <p:sldId id="305" r:id="rId43"/>
    <p:sldId id="306" r:id="rId44"/>
    <p:sldId id="269" r:id="rId45"/>
    <p:sldId id="326" r:id="rId46"/>
    <p:sldId id="327" r:id="rId47"/>
    <p:sldId id="328" r:id="rId48"/>
    <p:sldId id="275" r:id="rId49"/>
    <p:sldId id="299" r:id="rId50"/>
    <p:sldId id="277" r:id="rId51"/>
    <p:sldId id="301" r:id="rId52"/>
    <p:sldId id="302" r:id="rId53"/>
    <p:sldId id="336" r:id="rId54"/>
    <p:sldId id="337" r:id="rId55"/>
    <p:sldId id="335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9C208-5457-49CE-878B-A4B5E1B7B3BB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DCA68-F575-40A3-BFF0-53146A48A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39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F1F19-1E9A-4A1D-B6B4-1D8813314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BE470E-78BF-4641-9B3C-DB563E8736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86CDC-2A3C-44BB-BA00-0915335A5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F98F9-F739-4417-9D7C-B35435C0D85A}" type="datetime1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E4D3B-2322-4505-9EF5-45214EEF7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B61D8-DF0C-43FE-9E4A-CB964A784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8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802D6-58B5-4CF0-B0BE-58D12E6DB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2458D8-03E9-4E1C-BEFE-5FC93A5B07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9647C-238B-4EC0-B984-1233C65E4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105D-5728-4ED5-B4C9-8F643370537D}" type="datetime1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9434C-1797-4F7D-912A-C5C4CA0E8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A644D-CFB0-49D7-89B9-260457072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74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0EEEA4-9838-41CE-8E1B-70C4B56C63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77B42E-D73E-450B-988E-ED3009C63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0983A-2ACC-4C0D-B947-33FDC3731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7073-4FE5-4405-ABAC-C446997C8502}" type="datetime1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C3842-BBDA-4DA4-BE1C-DDDB8928D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1FBE-D9FE-42F8-B0A3-EC77C2930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46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4CCD-AEA9-4E78-B775-8930DC901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529CD-D246-4CC9-879A-A084663D1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07EB5-05A4-45AA-B42B-1606A5ABF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92CDB-8E14-4997-9ABC-8FFA5A3BAA38}" type="datetime1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E3E8C-4F6F-4410-84CB-17A4A61D9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526BD-1705-426E-8B05-BE947B0C0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3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1EC5-BB13-4E96-B2DB-AFCE64773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20DA1-1BE2-4864-B159-BEE03DA91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90D06-EE14-4B2A-BE22-CDAD95E36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7BD2B-0C3E-49C4-B85A-EB40CF91B8B1}" type="datetime1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1EEFF-D5D2-4942-A6FD-E72358A39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0130C-4673-4C84-BA43-6132D7C4E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8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22DB6-1EA1-4E29-A236-EBBDD2E06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D1FDC-2D9A-4F31-A9B8-F7C413B4C0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11DCEE-AAA8-4779-A410-B0AF860F5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D9983-71E4-4C1C-88DB-8E5D3A953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9557-78F3-4045-B288-DFAB4B16B4C9}" type="datetime1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8CE24-5B9E-4862-9A68-B1EAB168F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38AEB-90C2-439B-9E51-B586BA6EB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38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05579-8A88-42B2-8A15-3F970D933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0285D-5EF1-4BD5-BFDF-3323F575D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D99C52-6214-44B0-B0C6-BB0A4FA58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E83DA-DDF9-492F-B98C-FB1ADDBC8A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9E1244-C8D9-497D-B3B4-6DB6F0B0E8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D387BE-4D9F-4DC3-8067-2ED18A85F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0C4F-826F-4A28-8354-4FAA54FC2328}" type="datetime1">
              <a:rPr lang="en-US" smtClean="0"/>
              <a:t>9/26/2024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DBBCBB-F6DB-4465-AED6-0C801F3F5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87F98A-4B8D-45EE-8793-8E6CB797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9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D9A5D-BB88-4606-83E5-2D666C19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3789F0-2281-4236-91D0-4C585EB26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4F0E-45A5-4494-B75B-C45B16184398}" type="datetime1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8FF91-B8B6-4AE8-893E-FD6D7E4BF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1C772E-14E5-4FF2-9A0D-C26C2C14F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7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3A2A00-978D-4277-A618-0E055F1FC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C523-2158-45BA-B5D3-D8C2DAAA655D}" type="datetime1">
              <a:rPr lang="en-US" smtClean="0"/>
              <a:t>9/26/2024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5A40AE-BB18-435E-AE39-21B4A8DC9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A8FA6-8529-45DB-87CD-2784E6066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74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73527-0A22-48FF-8E22-18198535C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338E3-FBE0-4C9C-B9E0-AA454EB5F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47FEAB-9AFB-493E-8D72-EBEBDB223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82235-2FDC-48BE-8496-8868D681E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2E86F-D061-4351-832E-4768E2407039}" type="datetime1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7FDD8E-DEFA-4B9B-9B74-1E2C90283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0219CD-559B-4A00-8A74-1C07900CA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1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6EF51-0ADA-41EC-85E6-68F4681E0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14C62E-31E8-4562-A4E2-57E68978F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20D2E-C369-4E87-A7CC-4751F0E49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AF66FD-4329-4433-8842-0651DF733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856B-9F7B-44C2-82E5-7D4B14C3D619}" type="datetime1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57D1E-A166-4326-9E3B-700595442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FABF2-622E-4831-A5FA-69855B10E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9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94B128-A6C4-45B9-8ADF-682DCFAB5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00DDD-7ADA-4C99-BD9B-E7B56D81C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B043E-1371-49EB-B02E-EEFEF98141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F72D8-C88E-4521-9098-EB1EC80A9C31}" type="datetime1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A6507-EE05-46D7-A9FF-F50F69B7D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Rinaldi Munir/IF1220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4FADE-D4F8-4CF0-AEBC-173E9C22BB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FCE39-5CAF-4D2F-B1A2-A3D173DA6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1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chuckgallagher.com/small-choices-matter-the-domino-effect-in-choice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1">
            <a:extLst>
              <a:ext uri="{FF2B5EF4-FFF2-40B4-BE49-F238E27FC236}">
                <a16:creationId xmlns:a16="http://schemas.microsoft.com/office/drawing/2014/main" id="{B220102D-CB06-45DB-ABD2-A3D011FEA6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B92BFE-153E-48F1-8FE4-FD1A209991D6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GB" altLang="en-US" sz="14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8107AFC3-3F23-4456-AE1B-9C4982B771D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81200" y="1066800"/>
            <a:ext cx="7678738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7200" b="1" dirty="0" err="1">
                <a:cs typeface="Times New Roman" panose="02020603050405020304" pitchFamily="18" charset="0"/>
              </a:rPr>
              <a:t>Induksi</a:t>
            </a:r>
            <a:r>
              <a:rPr lang="en-US" altLang="en-US" sz="7200" b="1" dirty="0"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cs typeface="Times New Roman" panose="02020603050405020304" pitchFamily="18" charset="0"/>
              </a:rPr>
              <a:t>Matematika</a:t>
            </a:r>
            <a:r>
              <a:rPr lang="en-GB" altLang="en-US" sz="7200" b="1" dirty="0"/>
              <a:t> 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364B6BD2-284D-4229-97EF-E732B812201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953000" y="2590801"/>
            <a:ext cx="5867400" cy="2397125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Bahan</a:t>
            </a:r>
            <a:r>
              <a:rPr lang="en-US" altLang="en-US" dirty="0"/>
              <a:t> </a:t>
            </a:r>
            <a:r>
              <a:rPr lang="en-US" altLang="en-US" dirty="0" err="1"/>
              <a:t>Kuliah</a:t>
            </a:r>
            <a:endParaRPr lang="en-US" altLang="en-US" dirty="0"/>
          </a:p>
          <a:p>
            <a:pPr eaLnBrk="1" hangingPunct="1"/>
            <a:r>
              <a:rPr lang="en-US" altLang="en-US" dirty="0"/>
              <a:t>IF1220 </a:t>
            </a:r>
            <a:r>
              <a:rPr lang="en-US" altLang="en-US" dirty="0" err="1"/>
              <a:t>Matematika</a:t>
            </a:r>
            <a:r>
              <a:rPr lang="en-US" altLang="en-US" dirty="0"/>
              <a:t> </a:t>
            </a:r>
            <a:r>
              <a:rPr lang="en-US" altLang="en-US" dirty="0" err="1"/>
              <a:t>Diskrit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Oleh: Rinaldi Munir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GB" alt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48D59C7-AE6D-48C9-A07F-8AFCBEF10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486400"/>
            <a:ext cx="830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r>
              <a:rPr lang="en-US" sz="3200" b="1" kern="0" dirty="0"/>
              <a:t>Program </a:t>
            </a:r>
            <a:r>
              <a:rPr lang="en-US" sz="3200" b="1" kern="0" dirty="0" err="1"/>
              <a:t>Studi</a:t>
            </a:r>
            <a:r>
              <a:rPr lang="en-US" sz="3200" b="1" kern="0" dirty="0"/>
              <a:t> </a:t>
            </a:r>
            <a:r>
              <a:rPr lang="en-US" sz="3200" b="1" kern="0" dirty="0" err="1"/>
              <a:t>Teknik</a:t>
            </a:r>
            <a:r>
              <a:rPr lang="en-US" sz="3200" b="1" kern="0" dirty="0"/>
              <a:t> </a:t>
            </a:r>
            <a:r>
              <a:rPr lang="en-US" sz="3200" b="1" kern="0" dirty="0" err="1"/>
              <a:t>Informatika</a:t>
            </a:r>
            <a:r>
              <a:rPr lang="en-US" sz="3200" b="1" kern="0" dirty="0"/>
              <a:t> STEI - ITB </a:t>
            </a:r>
            <a:endParaRPr lang="en-GB" sz="3200" b="1" kern="0" dirty="0"/>
          </a:p>
        </p:txBody>
      </p:sp>
      <p:pic>
        <p:nvPicPr>
          <p:cNvPr id="4102" name="Picture 3">
            <a:extLst>
              <a:ext uri="{FF2B5EF4-FFF2-40B4-BE49-F238E27FC236}">
                <a16:creationId xmlns:a16="http://schemas.microsoft.com/office/drawing/2014/main" id="{1B788E17-9C4D-4636-A032-6CBC635DA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1" y="2032317"/>
            <a:ext cx="4824600" cy="320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F8A57A-0772-43EE-844A-165141D4744A}"/>
              </a:ext>
            </a:extLst>
          </p:cNvPr>
          <p:cNvSpPr txBox="1"/>
          <p:nvPr/>
        </p:nvSpPr>
        <p:spPr>
          <a:xfrm>
            <a:off x="5950496" y="1728182"/>
            <a:ext cx="3872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(Bagian 1 – Update 2024)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87D62E86-2D80-4D0F-89A2-BCD0AAEC6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Contoh</a:t>
            </a:r>
            <a:r>
              <a:rPr lang="en-US" altLang="en-US" dirty="0"/>
              <a:t> </a:t>
            </a:r>
            <a:r>
              <a:rPr lang="en-US" altLang="en-US" dirty="0" err="1"/>
              <a:t>pembuktian</a:t>
            </a:r>
            <a:r>
              <a:rPr lang="en-US" altLang="en-US" dirty="0"/>
              <a:t> </a:t>
            </a:r>
            <a:r>
              <a:rPr lang="en-US" altLang="en-US" dirty="0" err="1"/>
              <a:t>pertama</a:t>
            </a:r>
            <a:endParaRPr lang="en-US" altLang="en-US" dirty="0"/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2022178E-BB6F-438A-B7C0-1317FB1EC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b="1" dirty="0" err="1"/>
              <a:t>Contoh</a:t>
            </a:r>
            <a:r>
              <a:rPr lang="en-US" altLang="en-US" b="1" dirty="0"/>
              <a:t> 1:</a:t>
            </a:r>
            <a:r>
              <a:rPr lang="en-US" altLang="en-US" dirty="0"/>
              <a:t> </a:t>
            </a:r>
            <a:r>
              <a:rPr lang="en-US" altLang="en-US" dirty="0" err="1"/>
              <a:t>Buktikan</a:t>
            </a:r>
            <a:r>
              <a:rPr lang="en-US" altLang="en-US" dirty="0"/>
              <a:t> </a:t>
            </a:r>
            <a:r>
              <a:rPr lang="en-US" altLang="en-US" dirty="0" err="1"/>
              <a:t>bahwa</a:t>
            </a:r>
            <a:r>
              <a:rPr lang="en-US" altLang="en-US" dirty="0"/>
              <a:t> </a:t>
            </a: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bilangan</a:t>
            </a:r>
            <a:r>
              <a:rPr lang="en-US" altLang="en-US" dirty="0"/>
              <a:t> </a:t>
            </a:r>
            <a:r>
              <a:rPr lang="en-US" altLang="en-US" dirty="0" err="1"/>
              <a:t>bulat</a:t>
            </a:r>
            <a:r>
              <a:rPr lang="en-US" altLang="en-US" dirty="0"/>
              <a:t> </a:t>
            </a:r>
            <a:r>
              <a:rPr lang="en-US" altLang="en-US" dirty="0" err="1"/>
              <a:t>positif</a:t>
            </a:r>
            <a:r>
              <a:rPr lang="en-US" altLang="en-US" dirty="0"/>
              <a:t> </a:t>
            </a:r>
            <a:r>
              <a:rPr lang="en-US" altLang="en-US" dirty="0" err="1"/>
              <a:t>pertama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 + 1)/2.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u="sng" dirty="0" err="1"/>
              <a:t>Penyelesaian</a:t>
            </a:r>
            <a:r>
              <a:rPr lang="en-US" altLang="en-US" dirty="0"/>
              <a:t>: </a:t>
            </a:r>
            <a:r>
              <a:rPr lang="en-US" altLang="en-US" dirty="0" err="1"/>
              <a:t>Misalkan</a:t>
            </a:r>
            <a:r>
              <a:rPr lang="en-US" altLang="en-US" dirty="0"/>
              <a:t> </a:t>
            </a:r>
            <a:r>
              <a:rPr lang="en-US" altLang="en-US" i="1" dirty="0"/>
              <a:t>p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) </a:t>
            </a:r>
            <a:r>
              <a:rPr lang="en-US" altLang="en-US" dirty="0" err="1"/>
              <a:t>menyatakan</a:t>
            </a:r>
            <a:r>
              <a:rPr lang="en-US" altLang="en-US" dirty="0"/>
              <a:t> </a:t>
            </a:r>
            <a:r>
              <a:rPr lang="en-US" altLang="en-US" dirty="0" err="1"/>
              <a:t>proposisi</a:t>
            </a:r>
            <a:r>
              <a:rPr lang="en-US" altLang="en-US" dirty="0"/>
              <a:t> </a:t>
            </a:r>
            <a:r>
              <a:rPr lang="en-US" altLang="en-US" dirty="0" err="1"/>
              <a:t>bahwa</a:t>
            </a:r>
            <a:r>
              <a:rPr lang="en-US" altLang="en-US" dirty="0"/>
              <a:t> </a:t>
            </a: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bilangan</a:t>
            </a:r>
            <a:r>
              <a:rPr lang="en-US" altLang="en-US" dirty="0"/>
              <a:t> </a:t>
            </a:r>
            <a:r>
              <a:rPr lang="en-US" altLang="en-US" dirty="0" err="1"/>
              <a:t>bulat</a:t>
            </a:r>
            <a:r>
              <a:rPr lang="en-US" altLang="en-US" dirty="0"/>
              <a:t> </a:t>
            </a:r>
            <a:r>
              <a:rPr lang="en-US" altLang="en-US" dirty="0" err="1"/>
              <a:t>positif</a:t>
            </a:r>
            <a:r>
              <a:rPr lang="en-US" altLang="en-US" dirty="0"/>
              <a:t> </a:t>
            </a:r>
            <a:r>
              <a:rPr lang="en-US" altLang="en-US" dirty="0" err="1"/>
              <a:t>pertama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(</a:t>
            </a:r>
            <a:r>
              <a:rPr lang="en-US" altLang="en-US" i="1" dirty="0"/>
              <a:t>n</a:t>
            </a:r>
            <a:r>
              <a:rPr lang="en-US" altLang="en-US" dirty="0"/>
              <a:t> + 1) /2 ,  </a:t>
            </a:r>
            <a:r>
              <a:rPr lang="en-US" altLang="en-US" dirty="0" err="1"/>
              <a:t>yaitu</a:t>
            </a:r>
            <a:r>
              <a:rPr lang="en-US" altLang="en-US" dirty="0"/>
              <a:t> </a:t>
            </a:r>
          </a:p>
          <a:p>
            <a:pPr marL="0" indent="0">
              <a:buNone/>
            </a:pPr>
            <a:r>
              <a:rPr lang="en-US" altLang="en-US" dirty="0"/>
              <a:t>	1 + 2 + 3 + … + </a:t>
            </a:r>
            <a:r>
              <a:rPr lang="en-US" altLang="en-US" i="1" dirty="0"/>
              <a:t>n</a:t>
            </a:r>
            <a:r>
              <a:rPr lang="en-US" altLang="en-US" dirty="0"/>
              <a:t> = </a:t>
            </a:r>
            <a:r>
              <a:rPr lang="en-US" altLang="en-US" i="1" dirty="0"/>
              <a:t>n</a:t>
            </a:r>
            <a:r>
              <a:rPr lang="en-US" altLang="en-US" dirty="0"/>
              <a:t> (</a:t>
            </a:r>
            <a:r>
              <a:rPr lang="en-US" altLang="en-US" i="1" dirty="0"/>
              <a:t>n</a:t>
            </a:r>
            <a:r>
              <a:rPr lang="en-US" altLang="en-US" dirty="0"/>
              <a:t> + 1) /2 </a:t>
            </a:r>
          </a:p>
          <a:p>
            <a:pPr marL="0" indent="0">
              <a:buNone/>
            </a:pPr>
            <a:r>
              <a:rPr lang="en-US" altLang="en-US" dirty="0"/>
              <a:t>Kita </a:t>
            </a:r>
            <a:r>
              <a:rPr lang="en-US" altLang="en-US" dirty="0" err="1"/>
              <a:t>harus</a:t>
            </a:r>
            <a:r>
              <a:rPr lang="en-US" altLang="en-US" dirty="0"/>
              <a:t> </a:t>
            </a:r>
            <a:r>
              <a:rPr lang="en-US" altLang="en-US" dirty="0" err="1"/>
              <a:t>membuktikan</a:t>
            </a:r>
            <a:r>
              <a:rPr lang="en-US" altLang="en-US" dirty="0"/>
              <a:t> </a:t>
            </a:r>
            <a:r>
              <a:rPr lang="en-US" altLang="en-US" dirty="0" err="1"/>
              <a:t>kebenaran</a:t>
            </a:r>
            <a:r>
              <a:rPr lang="en-US" altLang="en-US" dirty="0"/>
              <a:t> </a:t>
            </a:r>
            <a:r>
              <a:rPr lang="en-US" altLang="en-US" dirty="0" err="1"/>
              <a:t>proposisi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dua</a:t>
            </a:r>
            <a:r>
              <a:rPr lang="en-US" altLang="en-US" dirty="0"/>
              <a:t> </a:t>
            </a:r>
            <a:r>
              <a:rPr lang="en-US" altLang="en-US" dirty="0" err="1"/>
              <a:t>langkah</a:t>
            </a:r>
            <a:r>
              <a:rPr lang="en-US" altLang="en-US" dirty="0"/>
              <a:t> </a:t>
            </a:r>
            <a:r>
              <a:rPr lang="en-US" altLang="en-US" dirty="0" err="1"/>
              <a:t>induksi</a:t>
            </a:r>
            <a:r>
              <a:rPr lang="en-US" altLang="en-US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dirty="0" err="1"/>
              <a:t>berikut</a:t>
            </a:r>
            <a:r>
              <a:rPr lang="en-US" altLang="en-US" dirty="0"/>
              <a:t>:</a:t>
            </a:r>
          </a:p>
          <a:p>
            <a:pPr marL="0" indent="0">
              <a:buNone/>
            </a:pPr>
            <a:endParaRPr lang="en-US" altLang="en-US" sz="2400" dirty="0"/>
          </a:p>
        </p:txBody>
      </p:sp>
      <p:sp>
        <p:nvSpPr>
          <p:cNvPr id="12292" name="Footer Placeholder 3">
            <a:extLst>
              <a:ext uri="{FF2B5EF4-FFF2-40B4-BE49-F238E27FC236}">
                <a16:creationId xmlns:a16="http://schemas.microsoft.com/office/drawing/2014/main" id="{94BFE52A-3F20-49E9-93FD-51FE781B6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86251" y="6376988"/>
            <a:ext cx="4257675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Munir/IF1220 Matematika Diskrit</a:t>
            </a:r>
          </a:p>
        </p:txBody>
      </p:sp>
      <p:sp>
        <p:nvSpPr>
          <p:cNvPr id="12293" name="Slide Number Placeholder 4">
            <a:extLst>
              <a:ext uri="{FF2B5EF4-FFF2-40B4-BE49-F238E27FC236}">
                <a16:creationId xmlns:a16="http://schemas.microsoft.com/office/drawing/2014/main" id="{D23DEFBA-1028-44CB-87FF-D694B93CC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9CB9C28-D217-4165-B709-8AF3DCB06B28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GB" altLang="en-US"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050C230F-A1DE-4BFA-BF75-34D43DBFC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791" y="990600"/>
            <a:ext cx="10340009" cy="5386388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i="1" dirty="0"/>
              <a:t>Basis </a:t>
            </a:r>
            <a:r>
              <a:rPr lang="en-US" altLang="en-US" sz="2400" i="1" dirty="0" err="1"/>
              <a:t>induksi</a:t>
            </a:r>
            <a:r>
              <a:rPr lang="en-US" altLang="en-US" sz="2400" i="1" dirty="0"/>
              <a:t>:</a:t>
            </a:r>
            <a:r>
              <a:rPr lang="en-US" altLang="en-US" sz="2400" dirty="0"/>
              <a:t> </a:t>
            </a:r>
            <a:r>
              <a:rPr lang="en-US" altLang="en-US" sz="2400" i="1" dirty="0"/>
              <a:t>p</a:t>
            </a:r>
            <a:r>
              <a:rPr lang="en-US" altLang="en-US" sz="2400" dirty="0"/>
              <a:t>(1) </a:t>
            </a:r>
            <a:r>
              <a:rPr lang="en-US" altLang="en-US" sz="2400" dirty="0" err="1"/>
              <a:t>benar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karena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dirty="0"/>
              <a:t> = 1 </a:t>
            </a:r>
            <a:r>
              <a:rPr lang="en-US" altLang="en-US" sz="2400" dirty="0" err="1"/>
              <a:t>kita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peroleh</a:t>
            </a:r>
            <a:r>
              <a:rPr lang="en-US" altLang="en-US" sz="2400" dirty="0"/>
              <a:t> </a:t>
            </a:r>
          </a:p>
          <a:p>
            <a:pPr marL="0" indent="0">
              <a:buNone/>
            </a:pPr>
            <a:r>
              <a:rPr lang="en-US" altLang="en-US" sz="2400" dirty="0"/>
              <a:t>	1 = 1 (1 + 1) / 2 </a:t>
            </a:r>
          </a:p>
          <a:p>
            <a:pPr marL="0" indent="0">
              <a:buNone/>
            </a:pPr>
            <a:r>
              <a:rPr lang="en-US" altLang="en-US" sz="2400" dirty="0"/>
              <a:t>	   = 1 (2) / 2</a:t>
            </a:r>
          </a:p>
          <a:p>
            <a:pPr marL="0" indent="0">
              <a:buNone/>
            </a:pPr>
            <a:r>
              <a:rPr lang="en-US" altLang="en-US" sz="2400" dirty="0"/>
              <a:t>	   = 2/2</a:t>
            </a:r>
          </a:p>
          <a:p>
            <a:pPr marL="0" indent="0">
              <a:buNone/>
            </a:pPr>
            <a:r>
              <a:rPr lang="en-US" altLang="en-US" sz="2400" dirty="0"/>
              <a:t>	   = 1	    </a:t>
            </a:r>
          </a:p>
          <a:p>
            <a:pPr marL="0" lvl="1" indent="0">
              <a:buNone/>
            </a:pPr>
            <a:endParaRPr lang="en-US" altLang="en-US" i="1" dirty="0"/>
          </a:p>
          <a:p>
            <a:pPr marL="0" lvl="1" indent="0">
              <a:buNone/>
            </a:pPr>
            <a:r>
              <a:rPr lang="en-US" altLang="en-US" i="1" dirty="0" err="1"/>
              <a:t>Langkah</a:t>
            </a:r>
            <a:r>
              <a:rPr lang="en-US" altLang="en-US" i="1" dirty="0"/>
              <a:t> </a:t>
            </a:r>
            <a:r>
              <a:rPr lang="en-US" altLang="en-US" i="1" dirty="0" err="1"/>
              <a:t>induksi</a:t>
            </a:r>
            <a:r>
              <a:rPr lang="en-US" altLang="en-US" i="1" dirty="0"/>
              <a:t>:</a:t>
            </a:r>
            <a:r>
              <a:rPr lang="en-US" altLang="en-US" dirty="0"/>
              <a:t> </a:t>
            </a:r>
            <a:r>
              <a:rPr lang="en-US" altLang="en-US" dirty="0" err="1"/>
              <a:t>Misalkan</a:t>
            </a:r>
            <a:r>
              <a:rPr lang="en-US" altLang="en-US" dirty="0"/>
              <a:t> </a:t>
            </a:r>
            <a:r>
              <a:rPr lang="en-US" altLang="en-US" i="1" dirty="0"/>
              <a:t>p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) </a:t>
            </a:r>
            <a:r>
              <a:rPr lang="en-US" altLang="en-US" dirty="0" err="1"/>
              <a:t>benar</a:t>
            </a:r>
            <a:r>
              <a:rPr lang="en-US" altLang="en-US" dirty="0"/>
              <a:t>, </a:t>
            </a:r>
            <a:r>
              <a:rPr lang="en-US" altLang="en-US" dirty="0" err="1"/>
              <a:t>yaitu</a:t>
            </a:r>
            <a:r>
              <a:rPr lang="en-US" altLang="en-US" dirty="0"/>
              <a:t> </a:t>
            </a:r>
            <a:r>
              <a:rPr lang="en-US" altLang="en-US" dirty="0" err="1"/>
              <a:t>asumsikan</a:t>
            </a:r>
            <a:r>
              <a:rPr lang="en-US" altLang="en-US" dirty="0"/>
              <a:t> </a:t>
            </a:r>
            <a:r>
              <a:rPr lang="en-US" altLang="en-US" dirty="0" err="1"/>
              <a:t>bahwa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sz="2400" dirty="0"/>
              <a:t> 	1 + 2 + 3 + … + </a:t>
            </a:r>
            <a:r>
              <a:rPr lang="en-US" altLang="en-US" sz="2400" i="1" dirty="0"/>
              <a:t>n</a:t>
            </a:r>
            <a:r>
              <a:rPr lang="en-US" altLang="en-US" sz="2400" dirty="0"/>
              <a:t> = </a:t>
            </a:r>
            <a:r>
              <a:rPr lang="en-US" altLang="en-US" sz="2400" i="1" dirty="0"/>
              <a:t>n</a:t>
            </a:r>
            <a:r>
              <a:rPr lang="en-US" altLang="en-US" sz="2400" dirty="0"/>
              <a:t>(</a:t>
            </a:r>
            <a:r>
              <a:rPr lang="en-US" altLang="en-US" sz="2400" i="1" dirty="0"/>
              <a:t>n</a:t>
            </a:r>
            <a:r>
              <a:rPr lang="en-US" altLang="en-US" sz="2400" dirty="0"/>
              <a:t> + 1)/2 </a:t>
            </a:r>
          </a:p>
          <a:p>
            <a:pPr marL="0" indent="0">
              <a:buNone/>
            </a:pP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benar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hipotesis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induksi</a:t>
            </a:r>
            <a:r>
              <a:rPr lang="en-US" altLang="en-US" sz="2400" dirty="0"/>
              <a:t>). Kita </a:t>
            </a:r>
            <a:r>
              <a:rPr lang="en-US" altLang="en-US" sz="2400" dirty="0" err="1"/>
              <a:t>harus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memperlihatkan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bahwa</a:t>
            </a:r>
            <a:r>
              <a:rPr lang="en-US" altLang="en-US" sz="2400" dirty="0"/>
              <a:t> </a:t>
            </a:r>
            <a:r>
              <a:rPr lang="en-US" altLang="en-US" sz="2400" i="1" dirty="0"/>
              <a:t>p</a:t>
            </a:r>
            <a:r>
              <a:rPr lang="en-US" altLang="en-US" sz="2400" dirty="0"/>
              <a:t>(</a:t>
            </a:r>
            <a:r>
              <a:rPr lang="en-US" altLang="en-US" sz="2400" i="1" dirty="0"/>
              <a:t>n</a:t>
            </a:r>
            <a:r>
              <a:rPr lang="en-US" altLang="en-US" sz="2400" dirty="0"/>
              <a:t> + 1) juga </a:t>
            </a:r>
            <a:r>
              <a:rPr lang="en-US" altLang="en-US" sz="2400" dirty="0" err="1"/>
              <a:t>benar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yaitu</a:t>
            </a: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/>
              <a:t> 	1 + 2 + 3 + … + </a:t>
            </a:r>
            <a:r>
              <a:rPr lang="en-US" altLang="en-US" sz="2400" i="1" dirty="0"/>
              <a:t>n</a:t>
            </a:r>
            <a:r>
              <a:rPr lang="en-US" altLang="en-US" sz="2400" dirty="0"/>
              <a:t> + (</a:t>
            </a:r>
            <a:r>
              <a:rPr lang="en-US" altLang="en-US" sz="2400" i="1" dirty="0"/>
              <a:t>n</a:t>
            </a:r>
            <a:r>
              <a:rPr lang="en-US" altLang="en-US" sz="2400" dirty="0"/>
              <a:t> + 1) = (</a:t>
            </a:r>
            <a:r>
              <a:rPr lang="en-US" altLang="en-US" sz="2400" i="1" dirty="0"/>
              <a:t>n</a:t>
            </a:r>
            <a:r>
              <a:rPr lang="en-US" altLang="en-US" sz="2400" dirty="0"/>
              <a:t> + 1)[(</a:t>
            </a:r>
            <a:r>
              <a:rPr lang="en-US" altLang="en-US" sz="2400" i="1" dirty="0"/>
              <a:t>n</a:t>
            </a:r>
            <a:r>
              <a:rPr lang="en-US" altLang="en-US" sz="2400" dirty="0"/>
              <a:t> + 1) + 1]/2</a:t>
            </a: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13315" name="Slide Number Placeholder 4">
            <a:extLst>
              <a:ext uri="{FF2B5EF4-FFF2-40B4-BE49-F238E27FC236}">
                <a16:creationId xmlns:a16="http://schemas.microsoft.com/office/drawing/2014/main" id="{19ED0DE0-8079-4669-AE95-4ACDA155A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956117C-9732-4DB8-8703-EB35261B7999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GB" altLang="en-US" sz="1400"/>
          </a:p>
        </p:txBody>
      </p:sp>
      <p:sp>
        <p:nvSpPr>
          <p:cNvPr id="13316" name="Footer Placeholder 3">
            <a:extLst>
              <a:ext uri="{FF2B5EF4-FFF2-40B4-BE49-F238E27FC236}">
                <a16:creationId xmlns:a16="http://schemas.microsoft.com/office/drawing/2014/main" id="{5A906585-CCF3-41C4-B45B-2A26D41A9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86251" y="6376988"/>
            <a:ext cx="4257675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Munir/IF1220 Matematika Diskrit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A6A7CC-55C9-4D72-8146-85316A7CC1FE}"/>
              </a:ext>
            </a:extLst>
          </p:cNvPr>
          <p:cNvSpPr/>
          <p:nvPr/>
        </p:nvSpPr>
        <p:spPr>
          <a:xfrm>
            <a:off x="3378751" y="302567"/>
            <a:ext cx="4854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</a:rPr>
              <a:t>p(n) 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FF0000"/>
                </a:solidFill>
              </a:rPr>
              <a:t> 1 + 2 + 3 + … + </a:t>
            </a:r>
            <a:r>
              <a:rPr lang="en-US" altLang="en-US" sz="2400" i="1" dirty="0">
                <a:solidFill>
                  <a:srgbClr val="FF0000"/>
                </a:solidFill>
              </a:rPr>
              <a:t>n</a:t>
            </a:r>
            <a:r>
              <a:rPr lang="en-US" altLang="en-US" sz="2400" dirty="0">
                <a:solidFill>
                  <a:srgbClr val="FF0000"/>
                </a:solidFill>
              </a:rPr>
              <a:t> = </a:t>
            </a:r>
            <a:r>
              <a:rPr lang="en-US" altLang="en-US" sz="2400" i="1" dirty="0">
                <a:solidFill>
                  <a:srgbClr val="FF0000"/>
                </a:solidFill>
              </a:rPr>
              <a:t>n</a:t>
            </a:r>
            <a:r>
              <a:rPr lang="en-US" altLang="en-US" sz="2400" dirty="0">
                <a:solidFill>
                  <a:srgbClr val="FF0000"/>
                </a:solidFill>
              </a:rPr>
              <a:t> (</a:t>
            </a:r>
            <a:r>
              <a:rPr lang="en-US" altLang="en-US" sz="2400" i="1" dirty="0">
                <a:solidFill>
                  <a:srgbClr val="FF0000"/>
                </a:solidFill>
              </a:rPr>
              <a:t>n</a:t>
            </a:r>
            <a:r>
              <a:rPr lang="en-US" altLang="en-US" sz="2400" dirty="0">
                <a:solidFill>
                  <a:srgbClr val="FF0000"/>
                </a:solidFill>
              </a:rPr>
              <a:t> + 1) /2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92878B94-1A2E-4EF7-B819-A35CB3D39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4522"/>
            <a:ext cx="10515600" cy="52824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membuktikan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tunjukkan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bahwa</a:t>
            </a: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/>
              <a:t>         1 + 2 + 3 + … + </a:t>
            </a:r>
            <a:r>
              <a:rPr lang="en-US" altLang="en-US" sz="2400" i="1" dirty="0"/>
              <a:t>n</a:t>
            </a:r>
            <a:r>
              <a:rPr lang="en-US" altLang="en-US" sz="2400" dirty="0"/>
              <a:t> + (</a:t>
            </a:r>
            <a:r>
              <a:rPr lang="en-US" altLang="en-US" sz="2400" i="1" dirty="0"/>
              <a:t>n</a:t>
            </a:r>
            <a:r>
              <a:rPr lang="en-US" altLang="en-US" sz="2400" dirty="0"/>
              <a:t> + 1)= (1 + 2 + 3 + … + </a:t>
            </a:r>
            <a:r>
              <a:rPr lang="en-US" altLang="en-US" sz="2400" i="1" dirty="0"/>
              <a:t>n</a:t>
            </a:r>
            <a:r>
              <a:rPr lang="en-US" altLang="en-US" sz="2400" dirty="0"/>
              <a:t>) + (</a:t>
            </a:r>
            <a:r>
              <a:rPr lang="en-US" altLang="en-US" sz="2400" i="1" dirty="0"/>
              <a:t>n</a:t>
            </a:r>
            <a:r>
              <a:rPr lang="en-US" altLang="en-US" sz="2400" dirty="0"/>
              <a:t> +1)</a:t>
            </a:r>
          </a:p>
          <a:p>
            <a:pPr marL="0" indent="0">
              <a:buNone/>
            </a:pPr>
            <a:r>
              <a:rPr lang="en-US" altLang="en-US" sz="2400" dirty="0"/>
              <a:t>				</a:t>
            </a:r>
          </a:p>
          <a:p>
            <a:pPr marL="0" indent="0">
              <a:buNone/>
            </a:pPr>
            <a:r>
              <a:rPr lang="en-US" altLang="en-US" sz="2400" dirty="0"/>
              <a:t>				 </a:t>
            </a:r>
          </a:p>
          <a:p>
            <a:pPr marL="0" indent="0">
              <a:buNone/>
            </a:pPr>
            <a:r>
              <a:rPr lang="en-US" altLang="en-US" sz="2400" dirty="0"/>
              <a:t>				= [</a:t>
            </a:r>
            <a:r>
              <a:rPr lang="en-US" altLang="en-US" sz="2400" i="1" dirty="0"/>
              <a:t>n</a:t>
            </a:r>
            <a:r>
              <a:rPr lang="en-US" altLang="en-US" sz="2400" dirty="0"/>
              <a:t> (</a:t>
            </a:r>
            <a:r>
              <a:rPr lang="en-US" altLang="en-US" sz="2400" i="1" dirty="0"/>
              <a:t>n</a:t>
            </a:r>
            <a:r>
              <a:rPr lang="en-US" altLang="en-US" sz="2400" dirty="0"/>
              <a:t> + 1)/2 ] + (</a:t>
            </a:r>
            <a:r>
              <a:rPr lang="en-US" altLang="en-US" sz="2400" i="1" dirty="0"/>
              <a:t>n</a:t>
            </a:r>
            <a:r>
              <a:rPr lang="en-US" altLang="en-US" sz="2400" dirty="0"/>
              <a:t> + 1)     </a:t>
            </a:r>
          </a:p>
          <a:p>
            <a:pPr marL="0" indent="0">
              <a:buNone/>
            </a:pPr>
            <a:r>
              <a:rPr lang="en-US" altLang="en-US" sz="2400" dirty="0"/>
              <a:t>				 = (n + 1) [ </a:t>
            </a:r>
            <a:r>
              <a:rPr lang="en-US" altLang="en-US" sz="2400" i="1" dirty="0"/>
              <a:t>n</a:t>
            </a:r>
            <a:r>
              <a:rPr lang="en-US" altLang="en-US" sz="2400" dirty="0"/>
              <a:t>/2 +  1]</a:t>
            </a:r>
          </a:p>
          <a:p>
            <a:pPr marL="0" indent="0">
              <a:buNone/>
            </a:pPr>
            <a:r>
              <a:rPr lang="en-US" altLang="en-US" sz="2400" dirty="0"/>
              <a:t>				 = (</a:t>
            </a:r>
            <a:r>
              <a:rPr lang="en-US" altLang="en-US" sz="2400" i="1" dirty="0"/>
              <a:t>n</a:t>
            </a:r>
            <a:r>
              <a:rPr lang="en-US" altLang="en-US" sz="2400" dirty="0"/>
              <a:t> + 1) + [ </a:t>
            </a:r>
            <a:r>
              <a:rPr lang="en-US" altLang="en-US" sz="2400" i="1" dirty="0"/>
              <a:t>n</a:t>
            </a:r>
            <a:r>
              <a:rPr lang="en-US" altLang="en-US" sz="2400" dirty="0"/>
              <a:t>/2 + 2/2]</a:t>
            </a:r>
          </a:p>
          <a:p>
            <a:pPr marL="0" indent="0">
              <a:buNone/>
            </a:pPr>
            <a:r>
              <a:rPr lang="en-US" altLang="en-US" sz="2400" dirty="0"/>
              <a:t>				 = (</a:t>
            </a:r>
            <a:r>
              <a:rPr lang="en-US" altLang="en-US" sz="2400" i="1" dirty="0"/>
              <a:t>n</a:t>
            </a:r>
            <a:r>
              <a:rPr lang="en-US" altLang="en-US" sz="2400" dirty="0"/>
              <a:t> + 1) (</a:t>
            </a:r>
            <a:r>
              <a:rPr lang="en-US" altLang="en-US" sz="2400" i="1" dirty="0"/>
              <a:t>n</a:t>
            </a:r>
            <a:r>
              <a:rPr lang="en-US" altLang="en-US" sz="2400" dirty="0"/>
              <a:t> + 2)/2</a:t>
            </a:r>
          </a:p>
          <a:p>
            <a:pPr marL="0" indent="0">
              <a:buNone/>
            </a:pPr>
            <a:r>
              <a:rPr lang="en-US" altLang="en-US" sz="2400" dirty="0"/>
              <a:t>				 = (</a:t>
            </a:r>
            <a:r>
              <a:rPr lang="en-US" altLang="en-US" sz="2400" i="1" dirty="0"/>
              <a:t>n</a:t>
            </a:r>
            <a:r>
              <a:rPr lang="en-US" altLang="en-US" sz="2400" dirty="0"/>
              <a:t> + 1) [ (</a:t>
            </a:r>
            <a:r>
              <a:rPr lang="en-US" altLang="en-US" sz="2400" i="1" dirty="0"/>
              <a:t>n</a:t>
            </a:r>
            <a:r>
              <a:rPr lang="en-US" altLang="en-US" sz="2400" dirty="0"/>
              <a:t> + 1) + 1]/2  	 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/>
              <a:t>Karena </a:t>
            </a:r>
            <a:r>
              <a:rPr lang="en-US" altLang="en-US" sz="2400" dirty="0" err="1"/>
              <a:t>langkah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i</a:t>
            </a:r>
            <a:r>
              <a:rPr lang="en-US" altLang="en-US" sz="2400" dirty="0"/>
              <a:t>) dan (ii) </a:t>
            </a:r>
            <a:r>
              <a:rPr lang="en-US" altLang="en-US" sz="2400" dirty="0" err="1"/>
              <a:t>telah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dibuktikan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benar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terbukti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semua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bilangan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bulat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positif</a:t>
            </a:r>
            <a:r>
              <a:rPr lang="en-US" altLang="en-US" sz="2400" dirty="0"/>
              <a:t>  </a:t>
            </a:r>
            <a:r>
              <a:rPr lang="en-US" altLang="en-US" sz="2400" i="1" dirty="0"/>
              <a:t>n</a:t>
            </a:r>
            <a:r>
              <a:rPr lang="en-US" altLang="en-US" sz="2400" dirty="0"/>
              <a:t>,  1 + 2 + 3 + … + </a:t>
            </a:r>
            <a:r>
              <a:rPr lang="en-US" altLang="en-US" sz="2400" i="1" dirty="0"/>
              <a:t>n</a:t>
            </a:r>
            <a:r>
              <a:rPr lang="en-US" altLang="en-US" sz="2400" dirty="0"/>
              <a:t> = </a:t>
            </a:r>
            <a:r>
              <a:rPr lang="en-US" altLang="en-US" sz="2400" i="1" dirty="0"/>
              <a:t>n</a:t>
            </a:r>
            <a:r>
              <a:rPr lang="en-US" altLang="en-US" sz="2400" dirty="0"/>
              <a:t> (</a:t>
            </a:r>
            <a:r>
              <a:rPr lang="en-US" altLang="en-US" sz="2400" i="1" dirty="0"/>
              <a:t>n</a:t>
            </a:r>
            <a:r>
              <a:rPr lang="en-US" altLang="en-US" sz="2400" dirty="0"/>
              <a:t> + 1)/2.                       </a:t>
            </a:r>
            <a:r>
              <a:rPr lang="en-US" altLang="en-US" sz="2400" dirty="0">
                <a:sym typeface="Wingdings 2" panose="05020102010507070707" pitchFamily="18" charset="2"/>
              </a:rPr>
              <a:t></a:t>
            </a:r>
            <a:endParaRPr lang="en-US" altLang="en-US" sz="2400" dirty="0"/>
          </a:p>
          <a:p>
            <a:pPr marL="0" indent="0">
              <a:buNone/>
            </a:pPr>
            <a:endParaRPr lang="en-US" altLang="en-US" sz="2000" dirty="0"/>
          </a:p>
        </p:txBody>
      </p:sp>
      <p:sp>
        <p:nvSpPr>
          <p:cNvPr id="14340" name="Footer Placeholder 3">
            <a:extLst>
              <a:ext uri="{FF2B5EF4-FFF2-40B4-BE49-F238E27FC236}">
                <a16:creationId xmlns:a16="http://schemas.microsoft.com/office/drawing/2014/main" id="{03F467BC-24D1-4A92-8C1C-B1FD114ED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4801" y="6400800"/>
            <a:ext cx="4029075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Munir/IF1220 Matematika Diskrit</a:t>
            </a:r>
          </a:p>
        </p:txBody>
      </p:sp>
      <p:sp>
        <p:nvSpPr>
          <p:cNvPr id="14341" name="Slide Number Placeholder 4">
            <a:extLst>
              <a:ext uri="{FF2B5EF4-FFF2-40B4-BE49-F238E27FC236}">
                <a16:creationId xmlns:a16="http://schemas.microsoft.com/office/drawing/2014/main" id="{8DA8F3D3-2247-4B5C-A4AD-972AF7A59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464C845-4E67-4C67-9BF2-2479A702309E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GB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AD3178-36DB-49E3-B642-1D30228F8C97}"/>
                  </a:ext>
                </a:extLst>
              </p:cNvPr>
              <p:cNvSpPr txBox="1"/>
              <p:nvPr/>
            </p:nvSpPr>
            <p:spPr>
              <a:xfrm>
                <a:off x="4849905" y="1689848"/>
                <a:ext cx="1407459" cy="5805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↔"/>
                          <m:pos m:val="top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brk m:alnAt="1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1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num>
                            <m:den>
                              <m:r>
                                <m:rPr>
                                  <m:brk m:alnAt="1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brk m:alnAt="1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  <m:brk m:alnAt="1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enurut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hipotesis</m:t>
                          </m:r>
                        </m:e>
                      </m:groupCh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AD3178-36DB-49E3-B642-1D30228F8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905" y="1689848"/>
                <a:ext cx="1407459" cy="580544"/>
              </a:xfrm>
              <a:prstGeom prst="rect">
                <a:avLst/>
              </a:prstGeom>
              <a:blipFill>
                <a:blip r:embed="rId4"/>
                <a:stretch>
                  <a:fillRect l="-3478" r="-54783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32885-94BB-4673-ADF6-2605EF134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3183"/>
            <a:ext cx="10515600" cy="506378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Contoh</a:t>
            </a:r>
            <a:r>
              <a:rPr lang="en-US" b="1" dirty="0"/>
              <a:t> 2.</a:t>
            </a:r>
            <a:r>
              <a:rPr lang="en-US" dirty="0"/>
              <a:t> </a:t>
            </a: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induksi</a:t>
            </a:r>
            <a:r>
              <a:rPr lang="en-US" dirty="0"/>
              <a:t> </a:t>
            </a:r>
            <a:r>
              <a:rPr lang="en-US" dirty="0" err="1"/>
              <a:t>matematik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membuktikan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ganjil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 err="1"/>
              <a:t>Penyelesaian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i="1" dirty="0"/>
              <a:t>(</a:t>
            </a:r>
            <a:r>
              <a:rPr lang="en-US" i="1" dirty="0" err="1"/>
              <a:t>i</a:t>
            </a:r>
            <a:r>
              <a:rPr lang="en-US" i="1" dirty="0"/>
              <a:t>) Basis </a:t>
            </a:r>
            <a:r>
              <a:rPr lang="en-US" i="1" dirty="0" err="1"/>
              <a:t>induksi</a:t>
            </a:r>
            <a:r>
              <a:rPr lang="en-US" dirty="0"/>
              <a:t>: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= 1,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ganjil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1= 1</a:t>
            </a:r>
            <a:r>
              <a:rPr lang="en-US" baseline="30000" dirty="0"/>
              <a:t>2</a:t>
            </a:r>
            <a:r>
              <a:rPr lang="en-US" dirty="0"/>
              <a:t>.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ganjil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1.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7D541F-E460-ECE9-D753-C00DD5FFA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D68254-17BE-F59B-27AD-BC036F189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37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5CE00-E2F2-48FC-8554-D7E4AD514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05678"/>
            <a:ext cx="10899913" cy="60330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i="1" dirty="0"/>
              <a:t>(ii) </a:t>
            </a:r>
            <a:r>
              <a:rPr lang="en-US" i="1" dirty="0" err="1"/>
              <a:t>Langkah</a:t>
            </a:r>
            <a:r>
              <a:rPr lang="en-US" i="1" dirty="0"/>
              <a:t> </a:t>
            </a:r>
            <a:r>
              <a:rPr lang="en-US" i="1" dirty="0" err="1"/>
              <a:t>induksi</a:t>
            </a:r>
            <a:r>
              <a:rPr lang="en-US" dirty="0"/>
              <a:t>: </a:t>
            </a:r>
            <a:r>
              <a:rPr lang="en-US" dirty="0" err="1"/>
              <a:t>Andaikan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</a:t>
            </a:r>
            <a:r>
              <a:rPr lang="en-US" dirty="0" err="1"/>
              <a:t>benar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pernyataan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1 + 3 + 5 + … + (2</a:t>
            </a:r>
            <a:r>
              <a:rPr lang="en-US" i="1" dirty="0"/>
              <a:t>n</a:t>
            </a:r>
            <a:r>
              <a:rPr lang="en-US" dirty="0"/>
              <a:t> – 1) = 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(</a:t>
            </a:r>
            <a:r>
              <a:rPr lang="en-US" dirty="0" err="1"/>
              <a:t>hipotesis</a:t>
            </a:r>
            <a:r>
              <a:rPr lang="en-US" dirty="0"/>
              <a:t> </a:t>
            </a:r>
            <a:r>
              <a:rPr lang="en-US" dirty="0" err="1"/>
              <a:t>induksi</a:t>
            </a:r>
            <a:r>
              <a:rPr lang="en-US" dirty="0"/>
              <a:t>) [</a:t>
            </a:r>
            <a:r>
              <a:rPr lang="en-US" dirty="0" err="1"/>
              <a:t>catatlah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ganjil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-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(2</a:t>
            </a:r>
            <a:r>
              <a:rPr lang="en-US" i="1" dirty="0"/>
              <a:t>n</a:t>
            </a:r>
            <a:r>
              <a:rPr lang="en-US" dirty="0"/>
              <a:t> – 1)]. Kita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memperlihatkan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 +1) juga </a:t>
            </a:r>
            <a:r>
              <a:rPr lang="en-US" dirty="0" err="1"/>
              <a:t>benar</a:t>
            </a:r>
            <a:r>
              <a:rPr lang="en-US" dirty="0"/>
              <a:t>, </a:t>
            </a:r>
            <a:r>
              <a:rPr lang="en-US" dirty="0" err="1"/>
              <a:t>yaitu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	1 + 3 + 5 + … + (2</a:t>
            </a:r>
            <a:r>
              <a:rPr lang="en-US" i="1" dirty="0"/>
              <a:t>n</a:t>
            </a:r>
            <a:r>
              <a:rPr lang="en-US" dirty="0"/>
              <a:t> – 1) + (2</a:t>
            </a:r>
            <a:r>
              <a:rPr lang="en-US" i="1" dirty="0"/>
              <a:t>n</a:t>
            </a:r>
            <a:r>
              <a:rPr lang="en-US" dirty="0"/>
              <a:t> + 1) = (</a:t>
            </a:r>
            <a:r>
              <a:rPr lang="en-US" i="1" dirty="0"/>
              <a:t>n</a:t>
            </a:r>
            <a:r>
              <a:rPr lang="en-US" dirty="0"/>
              <a:t> + 1)</a:t>
            </a:r>
            <a:r>
              <a:rPr lang="en-US" baseline="30000" dirty="0"/>
              <a:t>2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juga </a:t>
            </a:r>
            <a:r>
              <a:rPr lang="en-US" dirty="0" err="1"/>
              <a:t>benar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tunjukkan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     1 + 3 + 5 + … + (2</a:t>
            </a:r>
            <a:r>
              <a:rPr lang="en-US" i="1" dirty="0"/>
              <a:t>n</a:t>
            </a:r>
            <a:r>
              <a:rPr lang="en-US" dirty="0"/>
              <a:t> – 1) + (2</a:t>
            </a:r>
            <a:r>
              <a:rPr lang="en-US" i="1" dirty="0"/>
              <a:t>n</a:t>
            </a:r>
            <a:r>
              <a:rPr lang="en-US" dirty="0"/>
              <a:t> + 1) = [1 + 3 + 5 + … +  (2</a:t>
            </a:r>
            <a:r>
              <a:rPr lang="en-US" i="1" dirty="0"/>
              <a:t>n</a:t>
            </a:r>
            <a:r>
              <a:rPr lang="en-US" dirty="0"/>
              <a:t> – 1)] + (2</a:t>
            </a:r>
            <a:r>
              <a:rPr lang="en-US" i="1" dirty="0"/>
              <a:t>n</a:t>
            </a:r>
            <a:r>
              <a:rPr lang="en-US" dirty="0"/>
              <a:t> + 1) = 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 + (2</a:t>
            </a:r>
            <a:r>
              <a:rPr lang="en-US" i="1" dirty="0"/>
              <a:t>n</a:t>
            </a:r>
            <a:r>
              <a:rPr lang="en-US" dirty="0"/>
              <a:t> + 1)</a:t>
            </a:r>
          </a:p>
          <a:p>
            <a:pPr marL="0" indent="0">
              <a:buNone/>
            </a:pPr>
            <a:r>
              <a:rPr lang="en-US" dirty="0"/>
              <a:t>							       = 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 + 2</a:t>
            </a:r>
            <a:r>
              <a:rPr lang="en-US" i="1" dirty="0"/>
              <a:t>n</a:t>
            </a:r>
            <a:r>
              <a:rPr lang="en-US" dirty="0"/>
              <a:t> + 1</a:t>
            </a:r>
          </a:p>
          <a:p>
            <a:pPr marL="0" indent="0">
              <a:buNone/>
            </a:pPr>
            <a:r>
              <a:rPr lang="en-US" dirty="0"/>
              <a:t>							       = (</a:t>
            </a:r>
            <a:r>
              <a:rPr lang="en-US" i="1" dirty="0"/>
              <a:t>n</a:t>
            </a:r>
            <a:r>
              <a:rPr lang="en-US" dirty="0"/>
              <a:t> + 1)</a:t>
            </a:r>
            <a:r>
              <a:rPr lang="en-US" baseline="30000" dirty="0"/>
              <a:t>2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Karena </a:t>
            </a:r>
            <a:r>
              <a:rPr lang="en-US" dirty="0" err="1"/>
              <a:t>langkah</a:t>
            </a:r>
            <a:r>
              <a:rPr lang="en-US" dirty="0"/>
              <a:t> basis dan </a:t>
            </a:r>
            <a:r>
              <a:rPr lang="en-US" dirty="0" err="1"/>
              <a:t>langkah</a:t>
            </a:r>
            <a:r>
              <a:rPr lang="en-US" dirty="0"/>
              <a:t> </a:t>
            </a:r>
            <a:r>
              <a:rPr lang="en-US" dirty="0" err="1"/>
              <a:t>induksi</a:t>
            </a:r>
            <a:r>
              <a:rPr lang="en-US" dirty="0"/>
              <a:t> </a:t>
            </a:r>
            <a:r>
              <a:rPr lang="en-US" dirty="0" err="1"/>
              <a:t>keduanya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diperlihatkan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ganjil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.   		</a:t>
            </a:r>
            <a:r>
              <a:rPr lang="en-US" dirty="0">
                <a:sym typeface="Wingdings 2" panose="05020102010507070707" pitchFamily="18" charset="2"/>
              </a:rPr>
              <a:t>			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C7A9B9-5E4E-17B3-9D65-58D85FAC1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EC0B2-FC1D-B38F-6F63-FF37A4D94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28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7D490C9F-47E0-4DBC-A390-D5AC08B4C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4C23243-5E6B-482E-8244-9C14BDEC1CD1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GB" altLang="en-US" sz="1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C6A6FC73-A4FE-4E62-9324-8FFD3E2E21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608" y="441325"/>
            <a:ext cx="8162925" cy="13112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err="1">
                <a:cs typeface="Times New Roman" panose="02020603050405020304" pitchFamily="18" charset="0"/>
              </a:rPr>
              <a:t>Prinsip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Induksi</a:t>
            </a:r>
            <a:r>
              <a:rPr lang="en-US" altLang="en-US" b="1" dirty="0">
                <a:cs typeface="Times New Roman" panose="02020603050405020304" pitchFamily="18" charset="0"/>
              </a:rPr>
              <a:t> yang </a:t>
            </a:r>
            <a:r>
              <a:rPr lang="en-US" altLang="en-US" b="1" dirty="0" err="1">
                <a:cs typeface="Times New Roman" panose="02020603050405020304" pitchFamily="18" charset="0"/>
              </a:rPr>
              <a:t>Dirampatkan</a:t>
            </a:r>
            <a:endParaRPr lang="en-GB" altLang="en-US" b="1" dirty="0">
              <a:cs typeface="Times New Roman" panose="02020603050405020304" pitchFamily="18" charset="0"/>
            </a:endParaRP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9993C6C6-E7DE-4550-A6BD-7200A444B7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5191" y="1905000"/>
            <a:ext cx="10803835" cy="4191000"/>
          </a:xfrm>
        </p:spPr>
        <p:txBody>
          <a:bodyPr>
            <a:normAutofit/>
          </a:bodyPr>
          <a:lstStyle/>
          <a:p>
            <a:pPr algn="just"/>
            <a:r>
              <a:rPr lang="en-US" altLang="en-US" sz="2600" dirty="0" err="1">
                <a:cs typeface="Times New Roman" panose="02020603050405020304" pitchFamily="18" charset="0"/>
              </a:rPr>
              <a:t>Prinsip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induksi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sederhana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hanya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bisa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dipakai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untuk</a:t>
            </a:r>
            <a:r>
              <a:rPr lang="en-US" altLang="en-US" sz="2600" dirty="0">
                <a:cs typeface="Times New Roman" panose="02020603050405020304" pitchFamily="18" charset="0"/>
              </a:rPr>
              <a:t> n </a:t>
            </a:r>
            <a:r>
              <a:rPr lang="en-US" altLang="en-US" sz="2600" dirty="0">
                <a:cs typeface="Times New Roman" panose="02020603050405020304" pitchFamily="18" charset="0"/>
                <a:sym typeface="Symbol" panose="05050102010706020507" pitchFamily="18" charset="2"/>
              </a:rPr>
              <a:t> 1.</a:t>
            </a:r>
          </a:p>
          <a:p>
            <a:pPr algn="just"/>
            <a:r>
              <a:rPr lang="en-US" altLang="en-US" sz="2600" dirty="0" err="1">
                <a:cs typeface="Times New Roman" panose="02020603050405020304" pitchFamily="18" charset="0"/>
                <a:sym typeface="Symbol" panose="05050102010706020507" pitchFamily="18" charset="2"/>
              </a:rPr>
              <a:t>Untuk</a:t>
            </a:r>
            <a:r>
              <a:rPr lang="en-US" altLang="en-US" sz="26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  <a:sym typeface="Symbol" panose="05050102010706020507" pitchFamily="18" charset="2"/>
              </a:rPr>
              <a:t>sembarang</a:t>
            </a:r>
            <a:r>
              <a:rPr lang="en-US" altLang="en-US" sz="2600" dirty="0">
                <a:cs typeface="Times New Roman" panose="02020603050405020304" pitchFamily="18" charset="0"/>
                <a:sym typeface="Symbol" panose="05050102010706020507" pitchFamily="18" charset="2"/>
              </a:rPr>
              <a:t> n  </a:t>
            </a:r>
            <a:r>
              <a:rPr lang="en-US" altLang="en-US" sz="2600" i="1" dirty="0">
                <a:cs typeface="Times New Roman" panose="02020603050405020304" pitchFamily="18" charset="0"/>
              </a:rPr>
              <a:t>n</a:t>
            </a:r>
            <a:r>
              <a:rPr lang="en-US" altLang="en-US" sz="2600" baseline="-30000" dirty="0">
                <a:cs typeface="Times New Roman" panose="02020603050405020304" pitchFamily="18" charset="0"/>
              </a:rPr>
              <a:t>0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kita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menggunakan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prinsip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induksi</a:t>
            </a:r>
            <a:r>
              <a:rPr lang="en-US" altLang="en-US" sz="2600" dirty="0">
                <a:cs typeface="Times New Roman" panose="02020603050405020304" pitchFamily="18" charset="0"/>
              </a:rPr>
              <a:t> yang </a:t>
            </a:r>
            <a:r>
              <a:rPr lang="en-US" altLang="en-US" sz="2600" dirty="0" err="1">
                <a:cs typeface="Times New Roman" panose="02020603050405020304" pitchFamily="18" charset="0"/>
              </a:rPr>
              <a:t>dirampatkan</a:t>
            </a:r>
            <a:r>
              <a:rPr lang="en-US" altLang="en-US" sz="2600" dirty="0">
                <a:cs typeface="Times New Roman" panose="02020603050405020304" pitchFamily="18" charset="0"/>
              </a:rPr>
              <a:t> (</a:t>
            </a:r>
            <a:r>
              <a:rPr lang="en-US" altLang="en-US" sz="2600" i="1" dirty="0">
                <a:cs typeface="Times New Roman" panose="02020603050405020304" pitchFamily="18" charset="0"/>
              </a:rPr>
              <a:t>generalized induction principle</a:t>
            </a:r>
            <a:r>
              <a:rPr lang="en-US" altLang="en-US" sz="2600" dirty="0">
                <a:cs typeface="Times New Roman" panose="02020603050405020304" pitchFamily="18" charset="0"/>
              </a:rPr>
              <a:t>).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US" altLang="en-US" sz="2600" dirty="0">
              <a:cs typeface="Times New Roman" panose="02020603050405020304" pitchFamily="18" charset="0"/>
            </a:endParaRPr>
          </a:p>
          <a:p>
            <a:pPr algn="just"/>
            <a:r>
              <a:rPr lang="en-US" altLang="en-US" sz="2600" dirty="0" err="1">
                <a:cs typeface="Times New Roman" panose="02020603050405020304" pitchFamily="18" charset="0"/>
              </a:rPr>
              <a:t>Misalkan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p</a:t>
            </a:r>
            <a:r>
              <a:rPr lang="en-US" altLang="en-US" sz="2600" dirty="0">
                <a:cs typeface="Times New Roman" panose="02020603050405020304" pitchFamily="18" charset="0"/>
              </a:rPr>
              <a:t>(</a:t>
            </a:r>
            <a:r>
              <a:rPr lang="en-US" altLang="en-US" sz="2600" i="1" dirty="0">
                <a:cs typeface="Times New Roman" panose="02020603050405020304" pitchFamily="18" charset="0"/>
              </a:rPr>
              <a:t>n</a:t>
            </a:r>
            <a:r>
              <a:rPr lang="en-US" altLang="en-US" sz="2600" dirty="0">
                <a:cs typeface="Times New Roman" panose="02020603050405020304" pitchFamily="18" charset="0"/>
              </a:rPr>
              <a:t>) </a:t>
            </a:r>
            <a:r>
              <a:rPr lang="en-US" altLang="en-US" sz="26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pernyataan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perihal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bilangan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bulat</a:t>
            </a:r>
            <a:r>
              <a:rPr lang="en-US" altLang="en-US" sz="2600" dirty="0">
                <a:cs typeface="Times New Roman" panose="02020603050405020304" pitchFamily="18" charset="0"/>
              </a:rPr>
              <a:t> dan </a:t>
            </a:r>
            <a:r>
              <a:rPr lang="en-US" altLang="en-US" sz="2600" dirty="0" err="1">
                <a:cs typeface="Times New Roman" panose="02020603050405020304" pitchFamily="18" charset="0"/>
              </a:rPr>
              <a:t>kita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ingin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membuktikan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bahwa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p</a:t>
            </a:r>
            <a:r>
              <a:rPr lang="en-US" altLang="en-US" sz="2600" dirty="0">
                <a:cs typeface="Times New Roman" panose="02020603050405020304" pitchFamily="18" charset="0"/>
              </a:rPr>
              <a:t>(</a:t>
            </a:r>
            <a:r>
              <a:rPr lang="en-US" altLang="en-US" sz="2600" i="1" dirty="0">
                <a:cs typeface="Times New Roman" panose="02020603050405020304" pitchFamily="18" charset="0"/>
              </a:rPr>
              <a:t>n</a:t>
            </a:r>
            <a:r>
              <a:rPr lang="en-US" altLang="en-US" sz="2600" dirty="0">
                <a:cs typeface="Times New Roman" panose="02020603050405020304" pitchFamily="18" charset="0"/>
              </a:rPr>
              <a:t>) </a:t>
            </a:r>
            <a:r>
              <a:rPr lang="en-US" altLang="en-US" sz="2600" dirty="0" err="1">
                <a:cs typeface="Times New Roman" panose="02020603050405020304" pitchFamily="18" charset="0"/>
              </a:rPr>
              <a:t>benar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untuk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semua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bilangan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bulat</a:t>
            </a:r>
            <a:r>
              <a:rPr lang="en-US" altLang="en-US" sz="2600" dirty="0">
                <a:cs typeface="Times New Roman" panose="02020603050405020304" pitchFamily="18" charset="0"/>
              </a:rPr>
              <a:t>  </a:t>
            </a:r>
            <a:r>
              <a:rPr lang="en-US" altLang="en-US" sz="2600" i="1" dirty="0">
                <a:cs typeface="Times New Roman" panose="02020603050405020304" pitchFamily="18" charset="0"/>
              </a:rPr>
              <a:t>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n</a:t>
            </a:r>
            <a:r>
              <a:rPr lang="en-US" altLang="en-US" sz="2600" baseline="-30000" dirty="0">
                <a:cs typeface="Times New Roman" panose="02020603050405020304" pitchFamily="18" charset="0"/>
              </a:rPr>
              <a:t>0</a:t>
            </a:r>
            <a:r>
              <a:rPr lang="en-US" altLang="en-US" sz="2600" dirty="0"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cs typeface="Times New Roman" panose="02020603050405020304" pitchFamily="18" charset="0"/>
              </a:rPr>
              <a:t>Untuk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membuktikan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ini</a:t>
            </a:r>
            <a:r>
              <a:rPr lang="en-US" altLang="en-US" sz="2600" dirty="0"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cs typeface="Times New Roman" panose="02020603050405020304" pitchFamily="18" charset="0"/>
              </a:rPr>
              <a:t>kita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hanya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perlu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menunjukkan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bahwa</a:t>
            </a:r>
            <a:r>
              <a:rPr lang="en-US" altLang="en-US" sz="2600" dirty="0"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	1. </a:t>
            </a:r>
            <a:r>
              <a:rPr lang="en-US" altLang="en-US" sz="2600" i="1" dirty="0">
                <a:cs typeface="Times New Roman" panose="02020603050405020304" pitchFamily="18" charset="0"/>
              </a:rPr>
              <a:t>p</a:t>
            </a:r>
            <a:r>
              <a:rPr lang="en-US" altLang="en-US" sz="2600" dirty="0">
                <a:cs typeface="Times New Roman" panose="02020603050405020304" pitchFamily="18" charset="0"/>
              </a:rPr>
              <a:t>(</a:t>
            </a:r>
            <a:r>
              <a:rPr lang="en-US" altLang="en-US" sz="2600" i="1" dirty="0">
                <a:cs typeface="Times New Roman" panose="02020603050405020304" pitchFamily="18" charset="0"/>
              </a:rPr>
              <a:t>n</a:t>
            </a:r>
            <a:r>
              <a:rPr lang="en-US" altLang="en-US" sz="2600" baseline="-30000" dirty="0">
                <a:cs typeface="Times New Roman" panose="02020603050405020304" pitchFamily="18" charset="0"/>
              </a:rPr>
              <a:t>0</a:t>
            </a:r>
            <a:r>
              <a:rPr lang="en-US" altLang="en-US" sz="2600" dirty="0">
                <a:cs typeface="Times New Roman" panose="02020603050405020304" pitchFamily="18" charset="0"/>
              </a:rPr>
              <a:t>) </a:t>
            </a:r>
            <a:r>
              <a:rPr lang="en-US" altLang="en-US" sz="2600" dirty="0" err="1">
                <a:cs typeface="Times New Roman" panose="02020603050405020304" pitchFamily="18" charset="0"/>
              </a:rPr>
              <a:t>benar</a:t>
            </a:r>
            <a:r>
              <a:rPr lang="en-US" altLang="en-US" sz="2600" dirty="0">
                <a:cs typeface="Times New Roman" panose="02020603050405020304" pitchFamily="18" charset="0"/>
              </a:rPr>
              <a:t>, dan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	2. </a:t>
            </a:r>
            <a:r>
              <a:rPr lang="en-US" altLang="en-US" sz="2600" dirty="0" err="1">
                <a:cs typeface="Times New Roman" panose="02020603050405020304" pitchFamily="18" charset="0"/>
              </a:rPr>
              <a:t>jika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p</a:t>
            </a:r>
            <a:r>
              <a:rPr lang="en-US" altLang="en-US" sz="2600" dirty="0">
                <a:cs typeface="Times New Roman" panose="02020603050405020304" pitchFamily="18" charset="0"/>
              </a:rPr>
              <a:t>(</a:t>
            </a:r>
            <a:r>
              <a:rPr lang="en-US" altLang="en-US" sz="2600" i="1" dirty="0">
                <a:cs typeface="Times New Roman" panose="02020603050405020304" pitchFamily="18" charset="0"/>
              </a:rPr>
              <a:t>n</a:t>
            </a:r>
            <a:r>
              <a:rPr lang="en-US" altLang="en-US" sz="2600" dirty="0">
                <a:cs typeface="Times New Roman" panose="02020603050405020304" pitchFamily="18" charset="0"/>
              </a:rPr>
              <a:t>) </a:t>
            </a:r>
            <a:r>
              <a:rPr lang="en-US" altLang="en-US" sz="2600" dirty="0" err="1">
                <a:cs typeface="Times New Roman" panose="02020603050405020304" pitchFamily="18" charset="0"/>
              </a:rPr>
              <a:t>benar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maka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p</a:t>
            </a:r>
            <a:r>
              <a:rPr lang="en-US" altLang="en-US" sz="2600" dirty="0">
                <a:cs typeface="Times New Roman" panose="02020603050405020304" pitchFamily="18" charset="0"/>
              </a:rPr>
              <a:t>(</a:t>
            </a:r>
            <a:r>
              <a:rPr lang="en-US" altLang="en-US" sz="2600" i="1" dirty="0">
                <a:cs typeface="Times New Roman" panose="02020603050405020304" pitchFamily="18" charset="0"/>
              </a:rPr>
              <a:t>n</a:t>
            </a:r>
            <a:r>
              <a:rPr lang="en-US" altLang="en-US" sz="2600" dirty="0">
                <a:cs typeface="Times New Roman" panose="02020603050405020304" pitchFamily="18" charset="0"/>
              </a:rPr>
              <a:t>+1) juga </a:t>
            </a:r>
            <a:r>
              <a:rPr lang="en-US" altLang="en-US" sz="2600" dirty="0" err="1">
                <a:cs typeface="Times New Roman" panose="02020603050405020304" pitchFamily="18" charset="0"/>
              </a:rPr>
              <a:t>benar</a:t>
            </a:r>
            <a:r>
              <a:rPr lang="en-US" altLang="en-US" sz="2600" dirty="0"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cs typeface="Times New Roman" panose="02020603050405020304" pitchFamily="18" charset="0"/>
              </a:rPr>
              <a:t>untuk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semua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bilangan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bulat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n</a:t>
            </a:r>
            <a:r>
              <a:rPr lang="en-US" altLang="en-US" sz="2600" baseline="-30000" dirty="0">
                <a:cs typeface="Times New Roman" panose="02020603050405020304" pitchFamily="18" charset="0"/>
              </a:rPr>
              <a:t>0</a:t>
            </a:r>
            <a:endParaRPr lang="en-US" altLang="en-US" sz="2600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400" dirty="0"/>
          </a:p>
        </p:txBody>
      </p:sp>
      <p:sp>
        <p:nvSpPr>
          <p:cNvPr id="17413" name="Footer Placeholder 4">
            <a:extLst>
              <a:ext uri="{FF2B5EF4-FFF2-40B4-BE49-F238E27FC236}">
                <a16:creationId xmlns:a16="http://schemas.microsoft.com/office/drawing/2014/main" id="{9A1C2FFB-01F4-4558-8CE8-87A888C59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1" y="6400800"/>
            <a:ext cx="3876675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Munir/IF1220 Matematika Diskrit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A6FCF-19F9-4E20-9C51-583106E77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3852"/>
            <a:ext cx="10515600" cy="5173111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Contoh</a:t>
            </a:r>
            <a:r>
              <a:rPr lang="en-US" b="1" dirty="0"/>
              <a:t> 3.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bulat</a:t>
            </a:r>
            <a:r>
              <a:rPr lang="en-US" dirty="0"/>
              <a:t> </a:t>
            </a:r>
            <a:r>
              <a:rPr lang="en-US" dirty="0" err="1"/>
              <a:t>tidak-negatif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, </a:t>
            </a:r>
            <a:r>
              <a:rPr lang="en-US" dirty="0" err="1"/>
              <a:t>buktikan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induksi</a:t>
            </a:r>
            <a:r>
              <a:rPr lang="en-US" dirty="0"/>
              <a:t> </a:t>
            </a:r>
            <a:r>
              <a:rPr lang="en-US" dirty="0" err="1"/>
              <a:t>matematik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2</a:t>
            </a:r>
            <a:r>
              <a:rPr lang="en-US" baseline="30000" dirty="0"/>
              <a:t>0</a:t>
            </a:r>
            <a:r>
              <a:rPr lang="en-US" dirty="0"/>
              <a:t> + 2</a:t>
            </a:r>
            <a:r>
              <a:rPr lang="en-US" baseline="30000" dirty="0"/>
              <a:t>1</a:t>
            </a:r>
            <a:r>
              <a:rPr lang="en-US" dirty="0"/>
              <a:t> + 2</a:t>
            </a:r>
            <a:r>
              <a:rPr lang="en-US" baseline="30000" dirty="0"/>
              <a:t>2</a:t>
            </a:r>
            <a:r>
              <a:rPr lang="en-US" dirty="0"/>
              <a:t> + … + 2</a:t>
            </a:r>
            <a:r>
              <a:rPr lang="en-US" i="1" baseline="30000" dirty="0"/>
              <a:t>n</a:t>
            </a:r>
            <a:r>
              <a:rPr lang="en-US" i="1" dirty="0"/>
              <a:t> </a:t>
            </a:r>
            <a:r>
              <a:rPr lang="en-US" dirty="0"/>
              <a:t>= 2</a:t>
            </a:r>
            <a:r>
              <a:rPr lang="en-US" i="1" baseline="30000" dirty="0"/>
              <a:t>n</a:t>
            </a:r>
            <a:r>
              <a:rPr lang="en-US" baseline="30000" dirty="0"/>
              <a:t>+1</a:t>
            </a:r>
            <a:r>
              <a:rPr lang="en-US" dirty="0"/>
              <a:t> - 1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 err="1"/>
              <a:t>Penyelesaian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i="1" dirty="0"/>
              <a:t>(</a:t>
            </a:r>
            <a:r>
              <a:rPr lang="en-US" i="1" dirty="0" err="1"/>
              <a:t>i</a:t>
            </a:r>
            <a:r>
              <a:rPr lang="en-US" i="1" dirty="0"/>
              <a:t>) Basis </a:t>
            </a:r>
            <a:r>
              <a:rPr lang="en-US" i="1" dirty="0" err="1"/>
              <a:t>induksi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= 0 (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bulat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),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peroleh</a:t>
            </a:r>
            <a:r>
              <a:rPr lang="en-US" dirty="0"/>
              <a:t>:  2</a:t>
            </a:r>
            <a:r>
              <a:rPr lang="en-US" baseline="30000" dirty="0"/>
              <a:t>0</a:t>
            </a:r>
            <a:r>
              <a:rPr lang="en-US" dirty="0"/>
              <a:t> = 2</a:t>
            </a:r>
            <a:r>
              <a:rPr lang="en-US" baseline="30000" dirty="0"/>
              <a:t>0+1</a:t>
            </a:r>
            <a:r>
              <a:rPr lang="en-US" dirty="0"/>
              <a:t> – 1.  </a:t>
            </a:r>
          </a:p>
          <a:p>
            <a:pPr marL="0" indent="0">
              <a:buNone/>
            </a:pP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, </a:t>
            </a:r>
            <a:r>
              <a:rPr lang="en-US" dirty="0" err="1"/>
              <a:t>sebab</a:t>
            </a:r>
            <a:r>
              <a:rPr lang="en-US" dirty="0"/>
              <a:t> 2</a:t>
            </a:r>
            <a:r>
              <a:rPr lang="en-US" baseline="30000" dirty="0"/>
              <a:t>0</a:t>
            </a:r>
            <a:r>
              <a:rPr lang="en-US" dirty="0"/>
              <a:t> = 1 = 2</a:t>
            </a:r>
            <a:r>
              <a:rPr lang="en-US" baseline="30000" dirty="0"/>
              <a:t>0+1</a:t>
            </a:r>
            <a:r>
              <a:rPr lang="en-US" dirty="0"/>
              <a:t> – 1 </a:t>
            </a:r>
          </a:p>
          <a:p>
            <a:pPr marL="0" indent="0">
              <a:buNone/>
            </a:pPr>
            <a:r>
              <a:rPr lang="en-US" dirty="0"/>
              <a:t> 		                           = 2</a:t>
            </a:r>
            <a:r>
              <a:rPr lang="en-US" baseline="30000" dirty="0"/>
              <a:t>1</a:t>
            </a:r>
            <a:r>
              <a:rPr lang="en-US" dirty="0"/>
              <a:t> – 1 </a:t>
            </a:r>
          </a:p>
          <a:p>
            <a:pPr marL="0" indent="0">
              <a:buNone/>
            </a:pPr>
            <a:r>
              <a:rPr lang="en-US" dirty="0"/>
              <a:t>			                = 2 – 1 </a:t>
            </a:r>
          </a:p>
          <a:p>
            <a:pPr marL="0" indent="0">
              <a:buNone/>
            </a:pPr>
            <a:r>
              <a:rPr lang="en-US" dirty="0"/>
              <a:t>				     = 1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E96F94-0D4F-2C1A-A461-C47DCC0A3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A6FFA-3014-8CE3-AC9E-EBC539A2E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73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56517-B7D8-476D-B92B-8364FCD4E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073" y="362778"/>
            <a:ext cx="10909853" cy="6132444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200" i="1" dirty="0"/>
              <a:t>(ii) </a:t>
            </a:r>
            <a:r>
              <a:rPr lang="en-US" sz="2200" i="1" dirty="0" err="1"/>
              <a:t>Langkah</a:t>
            </a:r>
            <a:r>
              <a:rPr lang="en-US" sz="2200" i="1" dirty="0"/>
              <a:t> </a:t>
            </a:r>
            <a:r>
              <a:rPr lang="en-US" sz="2200" i="1" dirty="0" err="1"/>
              <a:t>induksi</a:t>
            </a:r>
            <a:r>
              <a:rPr lang="en-US" sz="2200" dirty="0"/>
              <a:t>. </a:t>
            </a:r>
            <a:r>
              <a:rPr lang="en-US" sz="2200" dirty="0" err="1"/>
              <a:t>Andaikan</a:t>
            </a:r>
            <a:r>
              <a:rPr lang="en-US" sz="2200" dirty="0"/>
              <a:t> </a:t>
            </a:r>
            <a:r>
              <a:rPr lang="en-US" sz="2200" dirty="0" err="1"/>
              <a:t>bahwa</a:t>
            </a:r>
            <a:r>
              <a:rPr lang="en-US" sz="2200" dirty="0"/>
              <a:t> p(n) </a:t>
            </a:r>
            <a:r>
              <a:rPr lang="en-US" sz="2200" dirty="0" err="1"/>
              <a:t>benar</a:t>
            </a:r>
            <a:r>
              <a:rPr lang="en-US" sz="2200" dirty="0"/>
              <a:t>, </a:t>
            </a:r>
            <a:r>
              <a:rPr lang="en-US" sz="2200" dirty="0" err="1"/>
              <a:t>yaitu</a:t>
            </a:r>
            <a:r>
              <a:rPr lang="en-US" sz="2200" dirty="0"/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200" dirty="0"/>
              <a:t> 		2</a:t>
            </a:r>
            <a:r>
              <a:rPr lang="en-US" sz="2200" baseline="30000" dirty="0"/>
              <a:t>0</a:t>
            </a:r>
            <a:r>
              <a:rPr lang="en-US" sz="2200" dirty="0"/>
              <a:t> + 2</a:t>
            </a:r>
            <a:r>
              <a:rPr lang="en-US" sz="2200" baseline="30000" dirty="0"/>
              <a:t>1</a:t>
            </a:r>
            <a:r>
              <a:rPr lang="en-US" sz="2200" dirty="0"/>
              <a:t> + 2</a:t>
            </a:r>
            <a:r>
              <a:rPr lang="en-US" sz="2200" baseline="30000" dirty="0"/>
              <a:t>2</a:t>
            </a:r>
            <a:r>
              <a:rPr lang="en-US" sz="2200" dirty="0"/>
              <a:t> + … + 2</a:t>
            </a:r>
            <a:r>
              <a:rPr lang="en-US" sz="2200" baseline="30000" dirty="0"/>
              <a:t>n</a:t>
            </a:r>
            <a:r>
              <a:rPr lang="en-US" sz="2200" dirty="0"/>
              <a:t> = 2</a:t>
            </a:r>
            <a:r>
              <a:rPr lang="en-US" sz="2200" i="1" baseline="30000" dirty="0"/>
              <a:t>n</a:t>
            </a:r>
            <a:r>
              <a:rPr lang="en-US" sz="2200" baseline="30000" dirty="0"/>
              <a:t>+1</a:t>
            </a:r>
            <a:r>
              <a:rPr lang="en-US" sz="2200" dirty="0"/>
              <a:t> - 1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benar</a:t>
            </a:r>
            <a:r>
              <a:rPr lang="en-US" sz="2200" dirty="0"/>
              <a:t> (</a:t>
            </a:r>
            <a:r>
              <a:rPr lang="en-US" sz="2200" dirty="0" err="1"/>
              <a:t>hipotesis</a:t>
            </a:r>
            <a:r>
              <a:rPr lang="en-US" sz="2200" dirty="0"/>
              <a:t> </a:t>
            </a:r>
            <a:r>
              <a:rPr lang="en-US" sz="2200" dirty="0" err="1"/>
              <a:t>induksi</a:t>
            </a:r>
            <a:r>
              <a:rPr lang="en-US" sz="2200" dirty="0"/>
              <a:t>). Kita </a:t>
            </a:r>
            <a:r>
              <a:rPr lang="en-US" sz="2200" dirty="0" err="1"/>
              <a:t>harus</a:t>
            </a:r>
            <a:r>
              <a:rPr lang="en-US" sz="2200" dirty="0"/>
              <a:t> </a:t>
            </a:r>
            <a:r>
              <a:rPr lang="en-US" sz="2200" dirty="0" err="1"/>
              <a:t>menunjukkan</a:t>
            </a:r>
            <a:r>
              <a:rPr lang="en-US" sz="2200" dirty="0"/>
              <a:t> </a:t>
            </a:r>
            <a:r>
              <a:rPr lang="en-US" sz="2200" dirty="0" err="1"/>
              <a:t>bahwa</a:t>
            </a:r>
            <a:r>
              <a:rPr lang="en-US" sz="2200" dirty="0"/>
              <a:t>  p(n +1) juga </a:t>
            </a:r>
            <a:r>
              <a:rPr lang="en-US" sz="2200" dirty="0" err="1"/>
              <a:t>benar</a:t>
            </a:r>
            <a:r>
              <a:rPr lang="en-US" sz="2200" dirty="0"/>
              <a:t>, </a:t>
            </a:r>
            <a:r>
              <a:rPr lang="en-US" sz="2200" dirty="0" err="1"/>
              <a:t>yaitu</a:t>
            </a:r>
            <a:r>
              <a:rPr lang="en-US" sz="2200" dirty="0"/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200" dirty="0"/>
              <a:t> 		2</a:t>
            </a:r>
            <a:r>
              <a:rPr lang="en-US" sz="2200" baseline="30000" dirty="0"/>
              <a:t>0</a:t>
            </a:r>
            <a:r>
              <a:rPr lang="en-US" sz="2200" dirty="0"/>
              <a:t> + 2</a:t>
            </a:r>
            <a:r>
              <a:rPr lang="en-US" sz="2200" baseline="30000" dirty="0"/>
              <a:t>1</a:t>
            </a:r>
            <a:r>
              <a:rPr lang="en-US" sz="2200" dirty="0"/>
              <a:t> + 2</a:t>
            </a:r>
            <a:r>
              <a:rPr lang="en-US" sz="2200" baseline="30000" dirty="0"/>
              <a:t>2</a:t>
            </a:r>
            <a:r>
              <a:rPr lang="en-US" sz="2200" dirty="0"/>
              <a:t> + … + </a:t>
            </a:r>
            <a:r>
              <a:rPr lang="en-US" sz="2200" i="1" dirty="0"/>
              <a:t>2</a:t>
            </a:r>
            <a:r>
              <a:rPr lang="en-US" sz="2200" i="1" baseline="30000" dirty="0"/>
              <a:t>n</a:t>
            </a:r>
            <a:r>
              <a:rPr lang="en-US" sz="2200" dirty="0"/>
              <a:t> + 2</a:t>
            </a:r>
            <a:r>
              <a:rPr lang="en-US" sz="2200" i="1" baseline="30000" dirty="0"/>
              <a:t>n</a:t>
            </a:r>
            <a:r>
              <a:rPr lang="en-US" sz="2200" baseline="30000" dirty="0"/>
              <a:t>+1</a:t>
            </a:r>
            <a:r>
              <a:rPr lang="en-US" sz="2200" dirty="0"/>
              <a:t> = 2</a:t>
            </a:r>
            <a:r>
              <a:rPr lang="en-US" sz="2200" baseline="30000" dirty="0"/>
              <a:t>(</a:t>
            </a:r>
            <a:r>
              <a:rPr lang="en-US" sz="2200" i="1" baseline="30000" dirty="0"/>
              <a:t>n</a:t>
            </a:r>
            <a:r>
              <a:rPr lang="en-US" sz="2200" baseline="30000" dirty="0"/>
              <a:t>+1) + 1</a:t>
            </a:r>
            <a:r>
              <a:rPr lang="en-US" sz="2200" dirty="0"/>
              <a:t> - 1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200" dirty="0"/>
              <a:t> juga </a:t>
            </a:r>
            <a:r>
              <a:rPr lang="en-US" sz="2200" dirty="0" err="1"/>
              <a:t>benar</a:t>
            </a:r>
            <a:r>
              <a:rPr lang="en-US" sz="2200" dirty="0"/>
              <a:t>. </a:t>
            </a:r>
            <a:r>
              <a:rPr lang="en-US" sz="2200" dirty="0" err="1"/>
              <a:t>Ini</a:t>
            </a:r>
            <a:r>
              <a:rPr lang="en-US" sz="2200" dirty="0"/>
              <a:t> </a:t>
            </a:r>
            <a:r>
              <a:rPr lang="en-US" sz="2200" dirty="0" err="1"/>
              <a:t>kita</a:t>
            </a:r>
            <a:r>
              <a:rPr lang="en-US" sz="2200" dirty="0"/>
              <a:t> </a:t>
            </a:r>
            <a:r>
              <a:rPr lang="en-US" sz="2200" dirty="0" err="1"/>
              <a:t>tunjukkan</a:t>
            </a:r>
            <a:r>
              <a:rPr lang="en-US" sz="2200" dirty="0"/>
              <a:t> </a:t>
            </a:r>
            <a:r>
              <a:rPr lang="en-US" sz="2200" dirty="0" err="1"/>
              <a:t>sebagai</a:t>
            </a:r>
            <a:r>
              <a:rPr lang="en-US" sz="2200" dirty="0"/>
              <a:t> </a:t>
            </a:r>
            <a:r>
              <a:rPr lang="en-US" sz="2200" dirty="0" err="1"/>
              <a:t>berikut</a:t>
            </a:r>
            <a:r>
              <a:rPr lang="en-US" sz="2200" dirty="0"/>
              <a:t>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200" dirty="0"/>
              <a:t>  		  2</a:t>
            </a:r>
            <a:r>
              <a:rPr lang="en-US" sz="2200" baseline="30000" dirty="0"/>
              <a:t>0</a:t>
            </a:r>
            <a:r>
              <a:rPr lang="en-US" sz="2200" dirty="0"/>
              <a:t> + 2</a:t>
            </a:r>
            <a:r>
              <a:rPr lang="en-US" sz="2200" baseline="30000" dirty="0"/>
              <a:t>1</a:t>
            </a:r>
            <a:r>
              <a:rPr lang="en-US" sz="2200" dirty="0"/>
              <a:t> + 2</a:t>
            </a:r>
            <a:r>
              <a:rPr lang="en-US" sz="2200" baseline="30000" dirty="0"/>
              <a:t>2</a:t>
            </a:r>
            <a:r>
              <a:rPr lang="en-US" sz="2200" dirty="0"/>
              <a:t> + … + 2</a:t>
            </a:r>
            <a:r>
              <a:rPr lang="en-US" sz="2200" i="1" baseline="30000" dirty="0"/>
              <a:t>n</a:t>
            </a:r>
            <a:r>
              <a:rPr lang="en-US" sz="2200" dirty="0"/>
              <a:t> + 2</a:t>
            </a:r>
            <a:r>
              <a:rPr lang="en-US" sz="2200" i="1" baseline="30000" dirty="0"/>
              <a:t>n</a:t>
            </a:r>
            <a:r>
              <a:rPr lang="en-US" sz="2200" baseline="30000" dirty="0"/>
              <a:t>+1</a:t>
            </a:r>
            <a:r>
              <a:rPr lang="en-US" sz="2200" dirty="0"/>
              <a:t> = (2</a:t>
            </a:r>
            <a:r>
              <a:rPr lang="en-US" sz="2200" baseline="30000" dirty="0"/>
              <a:t>0</a:t>
            </a:r>
            <a:r>
              <a:rPr lang="en-US" sz="2200" dirty="0"/>
              <a:t> + 2</a:t>
            </a:r>
            <a:r>
              <a:rPr lang="en-US" sz="2200" baseline="30000" dirty="0"/>
              <a:t>1</a:t>
            </a:r>
            <a:r>
              <a:rPr lang="en-US" sz="2200" dirty="0"/>
              <a:t> + 2</a:t>
            </a:r>
            <a:r>
              <a:rPr lang="en-US" sz="2200" baseline="30000" dirty="0"/>
              <a:t>2</a:t>
            </a:r>
            <a:r>
              <a:rPr lang="en-US" sz="2200" dirty="0"/>
              <a:t> + … + 2</a:t>
            </a:r>
            <a:r>
              <a:rPr lang="en-US" sz="2200" i="1" baseline="30000" dirty="0"/>
              <a:t>n</a:t>
            </a:r>
            <a:r>
              <a:rPr lang="en-US" sz="2200" dirty="0"/>
              <a:t>) + 2</a:t>
            </a:r>
            <a:r>
              <a:rPr lang="en-US" sz="2200" i="1" baseline="30000" dirty="0"/>
              <a:t>n</a:t>
            </a:r>
            <a:r>
              <a:rPr lang="en-US" sz="2200" baseline="30000" dirty="0"/>
              <a:t>+1</a:t>
            </a:r>
            <a:r>
              <a:rPr lang="en-US" sz="2200" dirty="0"/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200" dirty="0"/>
              <a:t>	   			= (2</a:t>
            </a:r>
            <a:r>
              <a:rPr lang="en-US" sz="2200" i="1" baseline="30000" dirty="0"/>
              <a:t>n</a:t>
            </a:r>
            <a:r>
              <a:rPr lang="en-US" sz="2200" baseline="30000" dirty="0"/>
              <a:t>+1</a:t>
            </a:r>
            <a:r>
              <a:rPr lang="en-US" sz="2200" dirty="0"/>
              <a:t> – 1) + 2</a:t>
            </a:r>
            <a:r>
              <a:rPr lang="en-US" sz="2200" i="1" baseline="30000" dirty="0"/>
              <a:t>n</a:t>
            </a:r>
            <a:r>
              <a:rPr lang="en-US" sz="2200" baseline="30000" dirty="0"/>
              <a:t>+1</a:t>
            </a:r>
            <a:r>
              <a:rPr lang="en-US" sz="2200" dirty="0"/>
              <a:t>              (</a:t>
            </a:r>
            <a:r>
              <a:rPr lang="en-US" sz="2200" dirty="0" err="1"/>
              <a:t>hipotesis</a:t>
            </a:r>
            <a:r>
              <a:rPr lang="en-US" sz="2200" dirty="0"/>
              <a:t> </a:t>
            </a:r>
            <a:r>
              <a:rPr lang="en-US" sz="2200" dirty="0" err="1"/>
              <a:t>induksi</a:t>
            </a:r>
            <a:r>
              <a:rPr lang="en-US" sz="2200" dirty="0"/>
              <a:t>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200" dirty="0"/>
              <a:t>				   =  (2</a:t>
            </a:r>
            <a:r>
              <a:rPr lang="en-US" sz="2200" i="1" baseline="30000" dirty="0"/>
              <a:t>n</a:t>
            </a:r>
            <a:r>
              <a:rPr lang="en-US" sz="2200" baseline="30000" dirty="0"/>
              <a:t>+1</a:t>
            </a:r>
            <a:r>
              <a:rPr lang="en-US" sz="2200" dirty="0"/>
              <a:t> + 2</a:t>
            </a:r>
            <a:r>
              <a:rPr lang="en-US" sz="2200" i="1" baseline="30000" dirty="0"/>
              <a:t>n</a:t>
            </a:r>
            <a:r>
              <a:rPr lang="en-US" sz="2200" baseline="30000" dirty="0"/>
              <a:t>+1</a:t>
            </a:r>
            <a:r>
              <a:rPr lang="en-US" sz="2200" dirty="0"/>
              <a:t>) – 1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200" dirty="0"/>
              <a:t>				   = (2 . 2</a:t>
            </a:r>
            <a:r>
              <a:rPr lang="en-US" sz="2200" i="1" baseline="30000" dirty="0"/>
              <a:t>n</a:t>
            </a:r>
            <a:r>
              <a:rPr lang="en-US" sz="2200" baseline="30000" dirty="0"/>
              <a:t>+1</a:t>
            </a:r>
            <a:r>
              <a:rPr lang="en-US" sz="2200" dirty="0"/>
              <a:t>) – 1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200" dirty="0"/>
              <a:t>				   = 2</a:t>
            </a:r>
            <a:r>
              <a:rPr lang="en-US" sz="2200" i="1" baseline="30000" dirty="0"/>
              <a:t>n</a:t>
            </a:r>
            <a:r>
              <a:rPr lang="en-US" sz="2200" baseline="30000" dirty="0"/>
              <a:t>+2</a:t>
            </a:r>
            <a:r>
              <a:rPr lang="en-US" sz="2200" dirty="0"/>
              <a:t> - 1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200" dirty="0"/>
              <a:t>				   = 2</a:t>
            </a:r>
            <a:r>
              <a:rPr lang="en-US" sz="2200" baseline="30000" dirty="0"/>
              <a:t>(</a:t>
            </a:r>
            <a:r>
              <a:rPr lang="en-US" sz="2200" i="1" baseline="30000" dirty="0"/>
              <a:t>n</a:t>
            </a:r>
            <a:r>
              <a:rPr lang="en-US" sz="2200" baseline="30000" dirty="0"/>
              <a:t>+1) + 1</a:t>
            </a:r>
            <a:r>
              <a:rPr lang="en-US" sz="2200" dirty="0"/>
              <a:t> – 1  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200" dirty="0"/>
              <a:t> Karena </a:t>
            </a:r>
            <a:r>
              <a:rPr lang="en-US" sz="2200" dirty="0" err="1"/>
              <a:t>langkah</a:t>
            </a:r>
            <a:r>
              <a:rPr lang="en-US" sz="2200" dirty="0"/>
              <a:t> 1 dan 2 </a:t>
            </a:r>
            <a:r>
              <a:rPr lang="en-US" sz="2200" dirty="0" err="1"/>
              <a:t>keduanya</a:t>
            </a:r>
            <a:r>
              <a:rPr lang="en-US" sz="2200" dirty="0"/>
              <a:t> </a:t>
            </a:r>
            <a:r>
              <a:rPr lang="en-US" sz="2200" dirty="0" err="1"/>
              <a:t>telah</a:t>
            </a:r>
            <a:r>
              <a:rPr lang="en-US" sz="2200" dirty="0"/>
              <a:t> </a:t>
            </a:r>
            <a:r>
              <a:rPr lang="en-US" sz="2200" dirty="0" err="1"/>
              <a:t>diperlihatkan</a:t>
            </a:r>
            <a:r>
              <a:rPr lang="en-US" sz="2200" dirty="0"/>
              <a:t> </a:t>
            </a:r>
            <a:r>
              <a:rPr lang="en-US" sz="2200" dirty="0" err="1"/>
              <a:t>benar</a:t>
            </a:r>
            <a:r>
              <a:rPr lang="en-US" sz="2200" dirty="0"/>
              <a:t>, </a:t>
            </a:r>
            <a:r>
              <a:rPr lang="en-US" sz="2200" dirty="0" err="1"/>
              <a:t>maka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semua</a:t>
            </a:r>
            <a:r>
              <a:rPr lang="en-US" sz="2200" dirty="0"/>
              <a:t> </a:t>
            </a:r>
            <a:r>
              <a:rPr lang="en-US" sz="2200" dirty="0" err="1"/>
              <a:t>bilangan</a:t>
            </a:r>
            <a:r>
              <a:rPr lang="en-US" sz="2200" dirty="0"/>
              <a:t> </a:t>
            </a:r>
            <a:r>
              <a:rPr lang="en-US" sz="2200" dirty="0" err="1"/>
              <a:t>bulat</a:t>
            </a:r>
            <a:r>
              <a:rPr lang="en-US" sz="2200" dirty="0"/>
              <a:t> </a:t>
            </a:r>
            <a:r>
              <a:rPr lang="en-US" sz="2200" dirty="0" err="1"/>
              <a:t>tidak-negatif</a:t>
            </a:r>
            <a:r>
              <a:rPr lang="en-US" sz="2200" dirty="0"/>
              <a:t> </a:t>
            </a:r>
            <a:r>
              <a:rPr lang="en-US" sz="2200" i="1" dirty="0"/>
              <a:t>n</a:t>
            </a:r>
            <a:r>
              <a:rPr lang="en-US" sz="2200" dirty="0"/>
              <a:t>, </a:t>
            </a:r>
            <a:r>
              <a:rPr lang="en-US" sz="2200" dirty="0" err="1"/>
              <a:t>terbukti</a:t>
            </a:r>
            <a:r>
              <a:rPr lang="en-US" sz="2200" dirty="0"/>
              <a:t> </a:t>
            </a:r>
            <a:r>
              <a:rPr lang="en-US" sz="2200" dirty="0" err="1"/>
              <a:t>bahwa</a:t>
            </a:r>
            <a:r>
              <a:rPr lang="en-US" sz="2200" dirty="0"/>
              <a:t> 2</a:t>
            </a:r>
            <a:r>
              <a:rPr lang="en-US" sz="2200" baseline="30000" dirty="0"/>
              <a:t>0</a:t>
            </a:r>
            <a:r>
              <a:rPr lang="en-US" sz="2200" dirty="0"/>
              <a:t> + 2</a:t>
            </a:r>
            <a:r>
              <a:rPr lang="en-US" sz="2200" baseline="30000" dirty="0"/>
              <a:t>1</a:t>
            </a:r>
            <a:r>
              <a:rPr lang="en-US" sz="2200" dirty="0"/>
              <a:t> + 2</a:t>
            </a:r>
            <a:r>
              <a:rPr lang="en-US" sz="2200" baseline="30000" dirty="0"/>
              <a:t>2</a:t>
            </a:r>
            <a:r>
              <a:rPr lang="en-US" sz="2200" dirty="0"/>
              <a:t> + … + 2</a:t>
            </a:r>
            <a:r>
              <a:rPr lang="en-US" sz="2200" i="1" baseline="30000" dirty="0"/>
              <a:t>n</a:t>
            </a:r>
            <a:r>
              <a:rPr lang="en-US" sz="2200" dirty="0"/>
              <a:t> = 2</a:t>
            </a:r>
            <a:r>
              <a:rPr lang="en-US" sz="2200" i="1" baseline="30000" dirty="0"/>
              <a:t>n</a:t>
            </a:r>
            <a:r>
              <a:rPr lang="en-US" sz="2200" baseline="30000" dirty="0"/>
              <a:t>+1</a:t>
            </a:r>
            <a:r>
              <a:rPr lang="en-US" sz="2200" dirty="0"/>
              <a:t> – 1       </a:t>
            </a:r>
            <a:r>
              <a:rPr lang="en-US" sz="2200" dirty="0">
                <a:sym typeface="Wingdings 2" panose="05020102010507070707" pitchFamily="18" charset="2"/>
              </a:rPr>
              <a:t></a:t>
            </a:r>
            <a:endParaRPr lang="en-US" sz="22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87E792-1001-AA3E-6D94-54BA86F4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E04CC-94FD-EE0B-5C1E-9953D20FD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67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0A56D-7A35-4FA5-BD42-108511DAD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329" y="685800"/>
            <a:ext cx="10217427" cy="567055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b="1" dirty="0" err="1"/>
              <a:t>Contoh</a:t>
            </a:r>
            <a:r>
              <a:rPr lang="en-US" b="1" dirty="0"/>
              <a:t> 4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</a:t>
            </a:r>
            <a:r>
              <a:rPr lang="en-US" dirty="0"/>
              <a:t> 1, </a:t>
            </a:r>
            <a:r>
              <a:rPr lang="en-US" dirty="0" err="1"/>
              <a:t>buktikan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induksi</a:t>
            </a:r>
            <a:r>
              <a:rPr lang="en-US" dirty="0"/>
              <a:t> </a:t>
            </a:r>
            <a:r>
              <a:rPr lang="en-US" dirty="0" err="1"/>
              <a:t>matematik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 + 2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kelipatan</a:t>
            </a:r>
            <a:r>
              <a:rPr lang="en-US" dirty="0"/>
              <a:t> 3.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u="sng" dirty="0" err="1"/>
              <a:t>Penyelesaian</a:t>
            </a:r>
            <a:r>
              <a:rPr lang="en-US" dirty="0"/>
              <a:t>: </a:t>
            </a:r>
          </a:p>
          <a:p>
            <a:pPr marL="0" indent="0">
              <a:buNone/>
              <a:defRPr/>
            </a:pPr>
            <a:r>
              <a:rPr lang="en-US" dirty="0"/>
              <a:t> (</a:t>
            </a:r>
            <a:r>
              <a:rPr lang="en-US" dirty="0" err="1"/>
              <a:t>i</a:t>
            </a:r>
            <a:r>
              <a:rPr lang="en-US" dirty="0"/>
              <a:t>) </a:t>
            </a:r>
            <a:r>
              <a:rPr lang="en-US" i="1" dirty="0"/>
              <a:t>Basis </a:t>
            </a:r>
            <a:r>
              <a:rPr lang="en-US" i="1" dirty="0" err="1"/>
              <a:t>induksi</a:t>
            </a:r>
            <a:r>
              <a:rPr lang="en-US" i="1" dirty="0"/>
              <a:t>: </a:t>
            </a:r>
            <a:r>
              <a:rPr lang="en-US" i="1" dirty="0" err="1"/>
              <a:t>U</a:t>
            </a:r>
            <a:r>
              <a:rPr lang="en-US" dirty="0" err="1"/>
              <a:t>ntuk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= 1, </a:t>
            </a:r>
            <a:r>
              <a:rPr lang="en-US" dirty="0" err="1"/>
              <a:t>maka</a:t>
            </a:r>
            <a:r>
              <a:rPr lang="en-US" dirty="0"/>
              <a:t> 1</a:t>
            </a:r>
            <a:r>
              <a:rPr lang="en-US" baseline="30000" dirty="0"/>
              <a:t>3</a:t>
            </a:r>
            <a:r>
              <a:rPr lang="en-US" dirty="0"/>
              <a:t> + 2(1) = 3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kelipatan</a:t>
            </a:r>
            <a:r>
              <a:rPr lang="en-US" dirty="0"/>
              <a:t> 3. </a:t>
            </a:r>
            <a:r>
              <a:rPr lang="en-US" dirty="0" err="1"/>
              <a:t>Jadi</a:t>
            </a:r>
            <a:r>
              <a:rPr lang="en-US" dirty="0"/>
              <a:t> p(1) </a:t>
            </a:r>
            <a:r>
              <a:rPr lang="en-US" dirty="0" err="1"/>
              <a:t>benar</a:t>
            </a:r>
            <a:r>
              <a:rPr lang="en-US" dirty="0"/>
              <a:t>.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(ii) </a:t>
            </a:r>
            <a:r>
              <a:rPr lang="en-US" i="1" dirty="0" err="1"/>
              <a:t>Langkah</a:t>
            </a:r>
            <a:r>
              <a:rPr lang="en-US" i="1" dirty="0"/>
              <a:t> </a:t>
            </a:r>
            <a:r>
              <a:rPr lang="en-US" i="1" dirty="0" err="1"/>
              <a:t>induksi</a:t>
            </a:r>
            <a:r>
              <a:rPr lang="en-US" i="1" dirty="0"/>
              <a:t>:</a:t>
            </a:r>
            <a:r>
              <a:rPr lang="en-US" dirty="0"/>
              <a:t> </a:t>
            </a:r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</a:t>
            </a:r>
            <a:r>
              <a:rPr lang="en-US" dirty="0" err="1"/>
              <a:t>benar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proposisi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 + 2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kelipatan</a:t>
            </a:r>
            <a:r>
              <a:rPr lang="en-US" dirty="0"/>
              <a:t> 3 (</a:t>
            </a:r>
            <a:r>
              <a:rPr lang="en-US" dirty="0" err="1"/>
              <a:t>hipotesis</a:t>
            </a:r>
            <a:r>
              <a:rPr lang="en-US" dirty="0"/>
              <a:t> </a:t>
            </a:r>
            <a:r>
              <a:rPr lang="en-US" dirty="0" err="1"/>
              <a:t>induksi</a:t>
            </a:r>
            <a:r>
              <a:rPr lang="en-US" dirty="0"/>
              <a:t>).  </a:t>
            </a:r>
          </a:p>
          <a:p>
            <a:pPr marL="0" indent="0">
              <a:buNone/>
              <a:defRPr/>
            </a:pPr>
            <a:r>
              <a:rPr lang="en-US" dirty="0"/>
              <a:t>Kita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memperlihatkan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 + 1) juga </a:t>
            </a:r>
            <a:r>
              <a:rPr lang="en-US" dirty="0" err="1"/>
              <a:t>benar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(</a:t>
            </a:r>
            <a:r>
              <a:rPr lang="en-US" i="1" dirty="0"/>
              <a:t>n</a:t>
            </a:r>
            <a:r>
              <a:rPr lang="en-US" dirty="0"/>
              <a:t> + 1)</a:t>
            </a:r>
            <a:r>
              <a:rPr lang="en-US" baseline="30000" dirty="0"/>
              <a:t>3</a:t>
            </a:r>
            <a:r>
              <a:rPr lang="en-US" dirty="0"/>
              <a:t> + 2(</a:t>
            </a:r>
            <a:r>
              <a:rPr lang="en-US" i="1" dirty="0"/>
              <a:t>n</a:t>
            </a:r>
            <a:r>
              <a:rPr lang="en-US" dirty="0"/>
              <a:t> + 1)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kelipatan</a:t>
            </a:r>
            <a:r>
              <a:rPr lang="en-US" dirty="0"/>
              <a:t> 3. </a:t>
            </a:r>
            <a:endParaRPr lang="en-US" sz="2400" dirty="0"/>
          </a:p>
          <a:p>
            <a:pPr marL="0" indent="0">
              <a:buNone/>
              <a:defRPr/>
            </a:pPr>
            <a:endParaRPr lang="en-US" sz="2400" dirty="0"/>
          </a:p>
          <a:p>
            <a:pPr marL="0" indent="0">
              <a:buNone/>
              <a:defRPr/>
            </a:pPr>
            <a:endParaRPr lang="en-US" sz="2400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20483" name="Slide Number Placeholder 4">
            <a:extLst>
              <a:ext uri="{FF2B5EF4-FFF2-40B4-BE49-F238E27FC236}">
                <a16:creationId xmlns:a16="http://schemas.microsoft.com/office/drawing/2014/main" id="{7E843DFC-EDAA-4791-BB36-9AF6FBB31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58574B-960F-41FE-A71D-85F1444A5B4C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GB" altLang="en-US" sz="1400"/>
          </a:p>
        </p:txBody>
      </p:sp>
      <p:sp>
        <p:nvSpPr>
          <p:cNvPr id="20484" name="Footer Placeholder 4">
            <a:extLst>
              <a:ext uri="{FF2B5EF4-FFF2-40B4-BE49-F238E27FC236}">
                <a16:creationId xmlns:a16="http://schemas.microsoft.com/office/drawing/2014/main" id="{95B29648-7F60-4552-8983-0BD30A60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1" y="6400800"/>
            <a:ext cx="3876675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Munir/IF1220 Matematika Diskrit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A40FC-0592-4DFD-9B79-9BEE92DA5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478" y="381000"/>
            <a:ext cx="9962322" cy="60960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sz="2400" dirty="0"/>
              <a:t>Hal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tunjukkan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400" dirty="0"/>
              <a:t>            (</a:t>
            </a:r>
            <a:r>
              <a:rPr lang="en-US" sz="2400" i="1" dirty="0"/>
              <a:t>n</a:t>
            </a:r>
            <a:r>
              <a:rPr lang="en-US" sz="2400" dirty="0"/>
              <a:t> + 1)</a:t>
            </a:r>
            <a:r>
              <a:rPr lang="en-US" sz="2400" baseline="30000" dirty="0"/>
              <a:t>3</a:t>
            </a:r>
            <a:r>
              <a:rPr lang="en-US" sz="2400" dirty="0"/>
              <a:t> + 2(</a:t>
            </a:r>
            <a:r>
              <a:rPr lang="en-US" sz="2400" i="1" dirty="0"/>
              <a:t>n</a:t>
            </a:r>
            <a:r>
              <a:rPr lang="en-US" sz="2400" dirty="0"/>
              <a:t> + 1) = (</a:t>
            </a:r>
            <a:r>
              <a:rPr lang="en-US" sz="2400" i="1" dirty="0"/>
              <a:t>n</a:t>
            </a:r>
            <a:r>
              <a:rPr lang="en-US" sz="2400" baseline="30000" dirty="0"/>
              <a:t>3</a:t>
            </a:r>
            <a:r>
              <a:rPr lang="en-US" sz="2400" dirty="0"/>
              <a:t> + 3</a:t>
            </a:r>
            <a:r>
              <a:rPr lang="en-US" sz="2400" i="1" dirty="0"/>
              <a:t>n</a:t>
            </a:r>
            <a:r>
              <a:rPr lang="en-US" sz="2400" baseline="30000" dirty="0"/>
              <a:t>2</a:t>
            </a:r>
            <a:r>
              <a:rPr lang="en-US" sz="2400" dirty="0"/>
              <a:t> + 3</a:t>
            </a:r>
            <a:r>
              <a:rPr lang="en-US" sz="2400" i="1" dirty="0"/>
              <a:t>n</a:t>
            </a:r>
            <a:r>
              <a:rPr lang="en-US" sz="2400" dirty="0"/>
              <a:t> + 1) + (2</a:t>
            </a:r>
            <a:r>
              <a:rPr lang="en-US" sz="2400" i="1" dirty="0"/>
              <a:t>n</a:t>
            </a:r>
            <a:r>
              <a:rPr lang="en-US" sz="2400" dirty="0"/>
              <a:t> + 2)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400" dirty="0"/>
              <a:t>			 	    = (</a:t>
            </a:r>
            <a:r>
              <a:rPr lang="en-US" sz="2400" i="1" dirty="0"/>
              <a:t>n</a:t>
            </a:r>
            <a:r>
              <a:rPr lang="en-US" sz="2400" baseline="30000" dirty="0"/>
              <a:t>3</a:t>
            </a:r>
            <a:r>
              <a:rPr lang="en-US" sz="2400" dirty="0"/>
              <a:t> + 2</a:t>
            </a:r>
            <a:r>
              <a:rPr lang="en-US" sz="2400" i="1" dirty="0"/>
              <a:t>n</a:t>
            </a:r>
            <a:r>
              <a:rPr lang="en-US" sz="2400" dirty="0"/>
              <a:t>) + 3</a:t>
            </a:r>
            <a:r>
              <a:rPr lang="en-US" sz="2400" i="1" dirty="0"/>
              <a:t>n</a:t>
            </a:r>
            <a:r>
              <a:rPr lang="en-US" sz="2400" baseline="30000" dirty="0"/>
              <a:t>2</a:t>
            </a:r>
            <a:r>
              <a:rPr lang="en-US" sz="2400" dirty="0"/>
              <a:t> + 3</a:t>
            </a:r>
            <a:r>
              <a:rPr lang="en-US" sz="2400" i="1" dirty="0"/>
              <a:t>n</a:t>
            </a:r>
            <a:r>
              <a:rPr lang="en-US" sz="2400" dirty="0"/>
              <a:t> + 3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400" dirty="0"/>
              <a:t>			 	    = (</a:t>
            </a:r>
            <a:r>
              <a:rPr lang="en-US" sz="2400" i="1" dirty="0"/>
              <a:t>n</a:t>
            </a:r>
            <a:r>
              <a:rPr lang="en-US" sz="2400" baseline="30000" dirty="0"/>
              <a:t>3</a:t>
            </a:r>
            <a:r>
              <a:rPr lang="en-US" sz="2400" dirty="0"/>
              <a:t> + 2</a:t>
            </a:r>
            <a:r>
              <a:rPr lang="en-US" sz="2400" i="1" dirty="0"/>
              <a:t>n</a:t>
            </a:r>
            <a:r>
              <a:rPr lang="en-US" sz="2400" dirty="0"/>
              <a:t>) + 3(</a:t>
            </a:r>
            <a:r>
              <a:rPr lang="en-US" sz="2400" i="1" dirty="0"/>
              <a:t>n</a:t>
            </a:r>
            <a:r>
              <a:rPr lang="en-US" sz="2400" baseline="30000" dirty="0"/>
              <a:t>2</a:t>
            </a:r>
            <a:r>
              <a:rPr lang="en-US" sz="2400" dirty="0"/>
              <a:t> + </a:t>
            </a:r>
            <a:r>
              <a:rPr lang="en-US" sz="2400" i="1" dirty="0"/>
              <a:t>n</a:t>
            </a:r>
            <a:r>
              <a:rPr lang="en-US" sz="2400" dirty="0"/>
              <a:t> + 1)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400" dirty="0" err="1"/>
              <a:t>Perhatikan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:</a:t>
            </a:r>
          </a:p>
          <a:p>
            <a:pPr indent="-60325">
              <a:defRPr/>
            </a:pPr>
            <a:r>
              <a:rPr lang="en-US" sz="2400" dirty="0"/>
              <a:t> (</a:t>
            </a:r>
            <a:r>
              <a:rPr lang="en-US" sz="2400" i="1" dirty="0"/>
              <a:t>n</a:t>
            </a:r>
            <a:r>
              <a:rPr lang="en-US" sz="2400" baseline="30000" dirty="0"/>
              <a:t>3</a:t>
            </a:r>
            <a:r>
              <a:rPr lang="en-US" sz="2400" dirty="0"/>
              <a:t> + 2</a:t>
            </a:r>
            <a:r>
              <a:rPr lang="en-US" sz="2400" i="1" dirty="0"/>
              <a:t>n</a:t>
            </a:r>
            <a:r>
              <a:rPr lang="en-US" sz="2400" dirty="0"/>
              <a:t>)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kelipatan</a:t>
            </a:r>
            <a:r>
              <a:rPr lang="en-US" sz="2400" dirty="0"/>
              <a:t> 3 (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hipotesis</a:t>
            </a:r>
            <a:r>
              <a:rPr lang="en-US" sz="2400" dirty="0"/>
              <a:t> </a:t>
            </a:r>
            <a:r>
              <a:rPr lang="en-US" sz="2400" dirty="0" err="1"/>
              <a:t>induksi</a:t>
            </a:r>
            <a:r>
              <a:rPr lang="en-US" sz="2400" dirty="0"/>
              <a:t>) </a:t>
            </a:r>
          </a:p>
          <a:p>
            <a:pPr indent="-60325">
              <a:defRPr/>
            </a:pPr>
            <a:r>
              <a:rPr lang="en-US" sz="2400" dirty="0"/>
              <a:t> 3(</a:t>
            </a:r>
            <a:r>
              <a:rPr lang="en-US" sz="2400" i="1" dirty="0"/>
              <a:t>n</a:t>
            </a:r>
            <a:r>
              <a:rPr lang="en-US" sz="2400" baseline="30000" dirty="0"/>
              <a:t>2</a:t>
            </a:r>
            <a:r>
              <a:rPr lang="en-US" sz="2400" dirty="0"/>
              <a:t> + </a:t>
            </a:r>
            <a:r>
              <a:rPr lang="en-US" sz="2400" i="1" dirty="0"/>
              <a:t>n</a:t>
            </a:r>
            <a:r>
              <a:rPr lang="en-US" sz="2400" dirty="0"/>
              <a:t> + 1) juga </a:t>
            </a:r>
            <a:r>
              <a:rPr lang="en-US" sz="2400" dirty="0" err="1"/>
              <a:t>kelipatan</a:t>
            </a:r>
            <a:r>
              <a:rPr lang="en-US" sz="2400" dirty="0"/>
              <a:t> 3 </a:t>
            </a:r>
          </a:p>
          <a:p>
            <a:pPr indent="-60325">
              <a:defRPr/>
            </a:pPr>
            <a:r>
              <a:rPr lang="en-US" sz="2400" dirty="0"/>
              <a:t>  </a:t>
            </a:r>
            <a:r>
              <a:rPr lang="en-US" sz="2400" dirty="0" err="1"/>
              <a:t>maka</a:t>
            </a:r>
            <a:r>
              <a:rPr lang="en-US" sz="2400" dirty="0"/>
              <a:t>  (</a:t>
            </a:r>
            <a:r>
              <a:rPr lang="en-US" sz="2400" i="1" dirty="0"/>
              <a:t>n</a:t>
            </a:r>
            <a:r>
              <a:rPr lang="en-US" sz="2400" baseline="30000" dirty="0"/>
              <a:t>3</a:t>
            </a:r>
            <a:r>
              <a:rPr lang="en-US" sz="2400" dirty="0"/>
              <a:t> + 2</a:t>
            </a:r>
            <a:r>
              <a:rPr lang="en-US" sz="2400" i="1" dirty="0"/>
              <a:t>n</a:t>
            </a:r>
            <a:r>
              <a:rPr lang="en-US" sz="2400" dirty="0"/>
              <a:t>) + 3(</a:t>
            </a:r>
            <a:r>
              <a:rPr lang="en-US" sz="2400" i="1" dirty="0"/>
              <a:t>n</a:t>
            </a:r>
            <a:r>
              <a:rPr lang="en-US" sz="2400" baseline="30000" dirty="0"/>
              <a:t>2</a:t>
            </a:r>
            <a:r>
              <a:rPr lang="en-US" sz="2400" dirty="0"/>
              <a:t> + </a:t>
            </a:r>
            <a:r>
              <a:rPr lang="en-US" sz="2400" i="1" dirty="0"/>
              <a:t>n</a:t>
            </a:r>
            <a:r>
              <a:rPr lang="en-US" sz="2400" dirty="0"/>
              <a:t> + 1)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kelipatan</a:t>
            </a:r>
            <a:r>
              <a:rPr lang="en-US" sz="2400" dirty="0"/>
              <a:t> 3</a:t>
            </a:r>
          </a:p>
          <a:p>
            <a:pPr indent="-60325">
              <a:defRPr/>
            </a:pP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(</a:t>
            </a:r>
            <a:r>
              <a:rPr lang="en-US" sz="2400" i="1" dirty="0"/>
              <a:t>n</a:t>
            </a:r>
            <a:r>
              <a:rPr lang="en-US" sz="2400" baseline="30000" dirty="0"/>
              <a:t>3</a:t>
            </a:r>
            <a:r>
              <a:rPr lang="en-US" sz="2400" dirty="0"/>
              <a:t> + 2</a:t>
            </a:r>
            <a:r>
              <a:rPr lang="en-US" sz="2400" i="1" dirty="0"/>
              <a:t>n</a:t>
            </a:r>
            <a:r>
              <a:rPr lang="en-US" sz="2400" dirty="0"/>
              <a:t>)+3(</a:t>
            </a:r>
            <a:r>
              <a:rPr lang="en-US" sz="2400" i="1" dirty="0"/>
              <a:t>n</a:t>
            </a:r>
            <a:r>
              <a:rPr lang="en-US" sz="2400" baseline="30000" dirty="0"/>
              <a:t>2</a:t>
            </a:r>
            <a:r>
              <a:rPr lang="en-US" sz="2400" dirty="0"/>
              <a:t> + </a:t>
            </a:r>
            <a:r>
              <a:rPr lang="en-US" sz="2400" i="1" dirty="0"/>
              <a:t>n</a:t>
            </a:r>
            <a:r>
              <a:rPr lang="en-US" sz="2400" dirty="0"/>
              <a:t> + 1)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kelipatan</a:t>
            </a:r>
            <a:r>
              <a:rPr lang="en-US" sz="2400" dirty="0"/>
              <a:t> 3.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sz="2400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400" dirty="0"/>
              <a:t>   	Karena </a:t>
            </a:r>
            <a:r>
              <a:rPr lang="en-US" sz="2400" dirty="0" err="1"/>
              <a:t>langkah</a:t>
            </a:r>
            <a:r>
              <a:rPr lang="en-US" sz="2400" dirty="0"/>
              <a:t> (</a:t>
            </a:r>
            <a:r>
              <a:rPr lang="en-US" sz="2400" dirty="0" err="1"/>
              <a:t>i</a:t>
            </a:r>
            <a:r>
              <a:rPr lang="en-US" sz="2400" dirty="0"/>
              <a:t>) dan (ii)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diperlihatkan</a:t>
            </a:r>
            <a:r>
              <a:rPr lang="en-US" sz="2400" dirty="0"/>
              <a:t> </a:t>
            </a:r>
            <a:r>
              <a:rPr lang="en-US" sz="2400" dirty="0" err="1"/>
              <a:t>benar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terbukti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 </a:t>
            </a:r>
            <a:r>
              <a:rPr lang="en-US" sz="2400" dirty="0">
                <a:sym typeface="Symbol"/>
              </a:rPr>
              <a:t></a:t>
            </a:r>
            <a:r>
              <a:rPr lang="en-US" sz="2400" dirty="0"/>
              <a:t> 1, </a:t>
            </a:r>
            <a:r>
              <a:rPr lang="en-US" sz="2400" i="1" dirty="0"/>
              <a:t>n</a:t>
            </a:r>
            <a:r>
              <a:rPr lang="en-US" sz="2400" baseline="30000" dirty="0"/>
              <a:t>3</a:t>
            </a:r>
            <a:r>
              <a:rPr lang="en-US" sz="2400" dirty="0"/>
              <a:t> + 2</a:t>
            </a:r>
            <a:r>
              <a:rPr lang="en-US" sz="2400" i="1" dirty="0"/>
              <a:t>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kelipatan</a:t>
            </a:r>
            <a:r>
              <a:rPr lang="en-US" sz="2400" dirty="0"/>
              <a:t> 3.		</a:t>
            </a:r>
            <a:r>
              <a:rPr lang="en-US" sz="2400" dirty="0">
                <a:sym typeface="Wingdings 2" panose="05020102010507070707" pitchFamily="18" charset="2"/>
              </a:rPr>
              <a:t> </a:t>
            </a:r>
            <a:endParaRPr lang="en-US" sz="2400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US" sz="2400" dirty="0"/>
          </a:p>
        </p:txBody>
      </p:sp>
      <p:sp>
        <p:nvSpPr>
          <p:cNvPr id="21507" name="Slide Number Placeholder 4">
            <a:extLst>
              <a:ext uri="{FF2B5EF4-FFF2-40B4-BE49-F238E27FC236}">
                <a16:creationId xmlns:a16="http://schemas.microsoft.com/office/drawing/2014/main" id="{04FE24D2-164B-492B-BAF9-176CEC099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2F5ACF-FA0E-45E0-95D3-DA5BB717D605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GB" altLang="en-US" sz="1400"/>
          </a:p>
        </p:txBody>
      </p:sp>
      <p:sp>
        <p:nvSpPr>
          <p:cNvPr id="21508" name="Footer Placeholder 4">
            <a:extLst>
              <a:ext uri="{FF2B5EF4-FFF2-40B4-BE49-F238E27FC236}">
                <a16:creationId xmlns:a16="http://schemas.microsoft.com/office/drawing/2014/main" id="{C69B893A-CAA3-4B10-8957-BD458EA68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1" y="6400800"/>
            <a:ext cx="3876675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Munir/IF1220 Matematika Diskrit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BE31444D-A64E-49F2-9AA9-EDEE783A9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CB74121-8241-4C22-804D-F1EA36BCAD2D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GB" altLang="en-US" sz="140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D5D593EC-D744-479A-8953-AA85D0822D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717040"/>
            <a:ext cx="10515600" cy="4246437"/>
          </a:xfrm>
        </p:spPr>
        <p:txBody>
          <a:bodyPr/>
          <a:lstStyle/>
          <a:p>
            <a:pPr algn="just" eaLnBrk="1" hangingPunct="1"/>
            <a:r>
              <a:rPr lang="en-US" altLang="en-US" dirty="0" err="1">
                <a:cs typeface="Times New Roman" panose="02020603050405020304" pitchFamily="18" charset="0"/>
              </a:rPr>
              <a:t>Metode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pembuktian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proposisi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berkaitan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induksi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matematik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algn="just" eaLnBrk="1" hangingPunct="1"/>
            <a:r>
              <a:rPr lang="en-US" altLang="en-US" dirty="0" err="1">
                <a:cs typeface="Times New Roman" panose="02020603050405020304" pitchFamily="18" charset="0"/>
              </a:rPr>
              <a:t>Contoh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1. </a:t>
            </a:r>
            <a:r>
              <a:rPr lang="en-US" altLang="en-US" dirty="0" err="1">
                <a:cs typeface="Times New Roman" panose="02020603050405020304" pitchFamily="18" charset="0"/>
              </a:rPr>
              <a:t>Buktikan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bahwa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jumlah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n </a:t>
            </a:r>
            <a:r>
              <a:rPr lang="en-US" altLang="en-US" dirty="0" err="1">
                <a:cs typeface="Times New Roman" panose="02020603050405020304" pitchFamily="18" charset="0"/>
              </a:rPr>
              <a:t>buah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positif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pertama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+ 1)/2</a:t>
            </a:r>
            <a:r>
              <a:rPr lang="en-US" altLang="en-US" i="1" dirty="0">
                <a:cs typeface="Times New Roman" panose="02020603050405020304" pitchFamily="18" charset="0"/>
              </a:rPr>
              <a:t>.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2. </a:t>
            </a:r>
            <a:r>
              <a:rPr lang="en-US" altLang="en-US" dirty="0" err="1">
                <a:cs typeface="Times New Roman" panose="02020603050405020304" pitchFamily="18" charset="0"/>
              </a:rPr>
              <a:t>Buktikan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bahwa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bilangan</a:t>
            </a:r>
            <a:r>
              <a:rPr lang="en-US" altLang="en-US" dirty="0"/>
              <a:t> </a:t>
            </a:r>
            <a:r>
              <a:rPr lang="en-US" altLang="en-US" dirty="0" err="1"/>
              <a:t>ganjil</a:t>
            </a:r>
            <a:r>
              <a:rPr lang="en-US" altLang="en-US" dirty="0"/>
              <a:t> </a:t>
            </a:r>
            <a:r>
              <a:rPr lang="en-US" altLang="en-US" dirty="0" err="1"/>
              <a:t>positif</a:t>
            </a:r>
            <a:r>
              <a:rPr lang="en-US" altLang="en-US" dirty="0"/>
              <a:t> </a:t>
            </a:r>
            <a:r>
              <a:rPr lang="en-US" altLang="en-US" dirty="0" err="1"/>
              <a:t>pertama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baseline="30000" dirty="0"/>
              <a:t>2</a:t>
            </a:r>
            <a:r>
              <a:rPr lang="en-US" altLang="en-US" dirty="0"/>
              <a:t>.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eaLnBrk="1" hangingPunct="1"/>
            <a:endParaRPr lang="en-GB" altLang="en-US" sz="2400" dirty="0"/>
          </a:p>
        </p:txBody>
      </p:sp>
      <p:sp>
        <p:nvSpPr>
          <p:cNvPr id="5124" name="Footer Placeholder 4">
            <a:extLst>
              <a:ext uri="{FF2B5EF4-FFF2-40B4-BE49-F238E27FC236}">
                <a16:creationId xmlns:a16="http://schemas.microsoft.com/office/drawing/2014/main" id="{E6BA2FBC-2ACA-4B01-9B41-FB43878F7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1" y="6400800"/>
            <a:ext cx="3876675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Munir/IF1220 Matematika Diskrit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BBF5C74-0FCD-42D0-9999-E3DD0973D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5165" y="578042"/>
            <a:ext cx="8162925" cy="7016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err="1">
                <a:cs typeface="Times New Roman" panose="02020603050405020304" pitchFamily="18" charset="0"/>
              </a:rPr>
              <a:t>Pendahuluan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209E1B9A-4D97-45E5-9866-F6E85A69A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1396B1E-5B55-499D-8E88-D1BA4E8402EE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GB" altLang="en-US" sz="14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9871E933-4405-4002-9F22-6C9045C5B8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762622"/>
            <a:ext cx="8162925" cy="762000"/>
          </a:xfrm>
        </p:spPr>
        <p:txBody>
          <a:bodyPr/>
          <a:lstStyle/>
          <a:p>
            <a:r>
              <a:rPr lang="en-US" altLang="en-US" dirty="0" err="1"/>
              <a:t>Latihan</a:t>
            </a:r>
            <a:r>
              <a:rPr lang="en-US" altLang="en-US" dirty="0"/>
              <a:t> 1</a:t>
            </a:r>
            <a:endParaRPr lang="en-GB" altLang="en-US" dirty="0"/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410179D9-4EBF-444E-809A-2EE958D858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tiap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≥ 3,  </a:t>
            </a: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sudut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dirty="0" err="1"/>
              <a:t>poligon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 </a:t>
            </a:r>
            <a:r>
              <a:rPr lang="en-US" altLang="en-US" i="1" dirty="0"/>
              <a:t>n </a:t>
            </a:r>
            <a:r>
              <a:rPr lang="en-US" altLang="en-US" dirty="0" err="1"/>
              <a:t>sisi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180(</a:t>
            </a:r>
            <a:r>
              <a:rPr lang="en-US" altLang="en-US" i="1" dirty="0"/>
              <a:t>n</a:t>
            </a:r>
            <a:r>
              <a:rPr lang="en-US" altLang="en-US" dirty="0"/>
              <a:t> − 2)</a:t>
            </a:r>
            <a:r>
              <a:rPr lang="en-US" altLang="en-US" dirty="0">
                <a:sym typeface="Symbol" panose="05050102010706020507" pitchFamily="18" charset="2"/>
              </a:rPr>
              <a:t></a:t>
            </a:r>
            <a:r>
              <a:rPr lang="en-US" altLang="en-US" dirty="0"/>
              <a:t>. </a:t>
            </a:r>
            <a:r>
              <a:rPr lang="en-US" altLang="en-US" dirty="0" err="1"/>
              <a:t>Buktikan</a:t>
            </a:r>
            <a:r>
              <a:rPr lang="en-US" altLang="en-US" dirty="0"/>
              <a:t> </a:t>
            </a:r>
            <a:r>
              <a:rPr lang="en-US" altLang="en-US" dirty="0" err="1"/>
              <a:t>pernyataan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induksi</a:t>
            </a:r>
            <a:r>
              <a:rPr lang="en-US" altLang="en-US" dirty="0"/>
              <a:t> </a:t>
            </a:r>
            <a:r>
              <a:rPr lang="en-US" altLang="en-US" dirty="0" err="1"/>
              <a:t>matematik</a:t>
            </a:r>
            <a:r>
              <a:rPr lang="en-US" altLang="en-US" dirty="0"/>
              <a:t>.	</a:t>
            </a:r>
            <a:endParaRPr lang="en-US" altLang="en-US" dirty="0">
              <a:cs typeface="Times New Roman" panose="02020603050405020304" pitchFamily="18" charset="0"/>
            </a:endParaRPr>
          </a:p>
          <a:p>
            <a:endParaRPr lang="en-GB" altLang="en-US" dirty="0"/>
          </a:p>
        </p:txBody>
      </p:sp>
      <p:sp>
        <p:nvSpPr>
          <p:cNvPr id="22533" name="Footer Placeholder 4">
            <a:extLst>
              <a:ext uri="{FF2B5EF4-FFF2-40B4-BE49-F238E27FC236}">
                <a16:creationId xmlns:a16="http://schemas.microsoft.com/office/drawing/2014/main" id="{4E96CB58-974A-4BB9-9CC5-5ABCF586D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1" y="6400800"/>
            <a:ext cx="3876675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Munir/IF1220 Matematika Diskrit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AF6E351C-05FC-467F-BC69-67DEAA577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365" y="847725"/>
            <a:ext cx="8162925" cy="584200"/>
          </a:xfrm>
        </p:spPr>
        <p:txBody>
          <a:bodyPr/>
          <a:lstStyle/>
          <a:p>
            <a:r>
              <a:rPr lang="en-US" altLang="en-US" sz="3200" dirty="0" err="1"/>
              <a:t>Jawaban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Latihan</a:t>
            </a:r>
            <a:r>
              <a:rPr lang="en-US" altLang="en-US" sz="3200" dirty="0"/>
              <a:t> 1 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D8B1B5D7-3D2C-454E-8CBF-0ACB98DD2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365" y="1676400"/>
            <a:ext cx="9997011" cy="4191000"/>
          </a:xfrm>
        </p:spPr>
        <p:txBody>
          <a:bodyPr/>
          <a:lstStyle/>
          <a:p>
            <a:pPr marL="0" lvl="1" indent="0">
              <a:buNone/>
            </a:pPr>
            <a:r>
              <a:rPr lang="en-US" altLang="en-US" b="1" dirty="0"/>
              <a:t>(</a:t>
            </a:r>
            <a:r>
              <a:rPr lang="en-US" altLang="en-US" b="1" dirty="0" err="1"/>
              <a:t>i</a:t>
            </a:r>
            <a:r>
              <a:rPr lang="en-US" altLang="en-US" b="1" dirty="0"/>
              <a:t>) Basis </a:t>
            </a:r>
            <a:endParaRPr lang="en-US" altLang="en-US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	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nilai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dirty="0"/>
              <a:t> = 3, </a:t>
            </a:r>
            <a:r>
              <a:rPr lang="en-US" altLang="en-US" sz="2400" dirty="0" err="1"/>
              <a:t>poligon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berbentuk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segitiga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jumlah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sudut</a:t>
            </a:r>
            <a:r>
              <a:rPr lang="en-US" altLang="en-US" sz="2400" dirty="0"/>
              <a:t> 180</a:t>
            </a:r>
            <a:r>
              <a:rPr lang="en-US" altLang="en-US" sz="2400" dirty="0">
                <a:sym typeface="Symbol" panose="05050102010706020507" pitchFamily="18" charset="2"/>
              </a:rPr>
              <a:t>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Jumlah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sebanyak</a:t>
            </a:r>
            <a:r>
              <a:rPr lang="en-US" altLang="en-US" sz="2400" dirty="0"/>
              <a:t> 3 </a:t>
            </a:r>
            <a:r>
              <a:rPr lang="en-US" altLang="en-US" sz="2400" dirty="0" err="1"/>
              <a:t>sehingga</a:t>
            </a:r>
            <a:r>
              <a:rPr lang="en-US" altLang="en-US" sz="2400" dirty="0"/>
              <a:t> 180(3 − 2) = 180</a:t>
            </a:r>
            <a:r>
              <a:rPr lang="en-US" altLang="en-US" sz="2400" dirty="0">
                <a:sym typeface="Symbol" panose="05050102010706020507" pitchFamily="18" charset="2"/>
              </a:rPr>
              <a:t>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Jadi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n = 3 </a:t>
            </a:r>
            <a:r>
              <a:rPr lang="en-US" altLang="en-US" sz="2400" dirty="0" err="1"/>
              <a:t>proposisi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benar</a:t>
            </a:r>
            <a:endParaRPr lang="en-US" altLang="en-US" sz="2400" dirty="0"/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sz="2400" b="1" dirty="0"/>
              <a:t>(ii) </a:t>
            </a:r>
            <a:r>
              <a:rPr lang="en-US" altLang="en-US" sz="2400" b="1" dirty="0" err="1"/>
              <a:t>Langkah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induksi</a:t>
            </a:r>
            <a:endParaRPr lang="en-US" altLang="en-US" sz="24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	</a:t>
            </a:r>
            <a:r>
              <a:rPr lang="en-US" altLang="en-US" sz="2400" dirty="0" err="1"/>
              <a:t>Asumsikan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jumlah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sudut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poligon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n </a:t>
            </a:r>
            <a:r>
              <a:rPr lang="en-US" altLang="en-US" sz="2400" dirty="0" err="1"/>
              <a:t>sisi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yaitu</a:t>
            </a:r>
            <a:r>
              <a:rPr lang="en-US" altLang="en-US" sz="2400" dirty="0"/>
              <a:t> 180(n − 2)</a:t>
            </a:r>
            <a:r>
              <a:rPr lang="en-US" altLang="en-US" sz="2400" dirty="0">
                <a:sym typeface="Symbol" panose="05050102010706020507" pitchFamily="18" charset="2"/>
              </a:rPr>
              <a:t>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benar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hipotesis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induksi</a:t>
            </a:r>
            <a:r>
              <a:rPr lang="en-US" altLang="en-US" sz="2400" dirty="0"/>
              <a:t>).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	Kita </a:t>
            </a:r>
            <a:r>
              <a:rPr lang="en-US" altLang="en-US" sz="2400" dirty="0" err="1"/>
              <a:t>ingin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menunjukkan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jumlah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sudut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poligon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memiliki</a:t>
            </a:r>
            <a:r>
              <a:rPr lang="en-US" altLang="en-US" sz="2400" dirty="0"/>
              <a:t> n+1 </a:t>
            </a:r>
            <a:r>
              <a:rPr lang="en-US" altLang="en-US" sz="2400" dirty="0" err="1"/>
              <a:t>sisi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180((n + 1) − 2)</a:t>
            </a:r>
            <a:r>
              <a:rPr lang="en-US" altLang="en-US" sz="2400" dirty="0">
                <a:sym typeface="Symbol" panose="05050102010706020507" pitchFamily="18" charset="2"/>
              </a:rPr>
              <a:t> = 180 (n – 1). </a:t>
            </a:r>
            <a:endParaRPr lang="en-US" altLang="en-US" sz="2400" dirty="0"/>
          </a:p>
          <a:p>
            <a:endParaRPr lang="en-US" altLang="en-US" sz="2400" dirty="0"/>
          </a:p>
        </p:txBody>
      </p:sp>
      <p:sp>
        <p:nvSpPr>
          <p:cNvPr id="23556" name="Slide Number Placeholder 4">
            <a:extLst>
              <a:ext uri="{FF2B5EF4-FFF2-40B4-BE49-F238E27FC236}">
                <a16:creationId xmlns:a16="http://schemas.microsoft.com/office/drawing/2014/main" id="{4AE50415-9E1E-4024-BA49-9E353F0E2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FDC994D-EE19-45AC-AFB8-793FC31BBD23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GB" altLang="en-US" sz="1400"/>
          </a:p>
        </p:txBody>
      </p:sp>
      <p:sp>
        <p:nvSpPr>
          <p:cNvPr id="23557" name="Footer Placeholder 4">
            <a:extLst>
              <a:ext uri="{FF2B5EF4-FFF2-40B4-BE49-F238E27FC236}">
                <a16:creationId xmlns:a16="http://schemas.microsoft.com/office/drawing/2014/main" id="{54953B5D-0249-4AA2-96F3-D0E955D06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1" y="6400800"/>
            <a:ext cx="3876675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Munir/IF1220 Matematika Diskrit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E2F125-AADD-4314-9B1B-07F714619665}"/>
              </a:ext>
            </a:extLst>
          </p:cNvPr>
          <p:cNvSpPr/>
          <p:nvPr/>
        </p:nvSpPr>
        <p:spPr>
          <a:xfrm>
            <a:off x="5943600" y="21649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 err="1">
                <a:solidFill>
                  <a:srgbClr val="FF0000"/>
                </a:solidFill>
              </a:rPr>
              <a:t>Untuk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tiap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i="1" dirty="0">
                <a:solidFill>
                  <a:srgbClr val="FF0000"/>
                </a:solidFill>
              </a:rPr>
              <a:t>n</a:t>
            </a:r>
            <a:r>
              <a:rPr lang="en-US" altLang="en-US" dirty="0">
                <a:solidFill>
                  <a:srgbClr val="FF0000"/>
                </a:solidFill>
              </a:rPr>
              <a:t> ≥ 3,  </a:t>
            </a:r>
            <a:r>
              <a:rPr lang="en-US" altLang="en-US" dirty="0" err="1">
                <a:solidFill>
                  <a:srgbClr val="FF0000"/>
                </a:solidFill>
              </a:rPr>
              <a:t>jumlah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sudut</a:t>
            </a:r>
            <a:r>
              <a:rPr lang="en-US" altLang="en-US" dirty="0">
                <a:solidFill>
                  <a:srgbClr val="FF0000"/>
                </a:solidFill>
              </a:rPr>
              <a:t> di </a:t>
            </a:r>
            <a:r>
              <a:rPr lang="en-US" altLang="en-US" dirty="0" err="1">
                <a:solidFill>
                  <a:srgbClr val="FF0000"/>
                </a:solidFill>
              </a:rPr>
              <a:t>dalam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sebuah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poligon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dengan</a:t>
            </a:r>
            <a:r>
              <a:rPr lang="en-US" altLang="en-US" dirty="0">
                <a:solidFill>
                  <a:srgbClr val="FF0000"/>
                </a:solidFill>
              </a:rPr>
              <a:t>  </a:t>
            </a:r>
            <a:r>
              <a:rPr lang="en-US" altLang="en-US" i="1" dirty="0">
                <a:solidFill>
                  <a:srgbClr val="FF0000"/>
                </a:solidFill>
              </a:rPr>
              <a:t>n </a:t>
            </a:r>
            <a:r>
              <a:rPr lang="en-US" altLang="en-US" dirty="0" err="1">
                <a:solidFill>
                  <a:srgbClr val="FF0000"/>
                </a:solidFill>
              </a:rPr>
              <a:t>sisi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adalah</a:t>
            </a:r>
            <a:r>
              <a:rPr lang="en-US" altLang="en-US" dirty="0">
                <a:solidFill>
                  <a:srgbClr val="FF0000"/>
                </a:solidFill>
              </a:rPr>
              <a:t> 180(</a:t>
            </a:r>
            <a:r>
              <a:rPr lang="en-US" altLang="en-US" i="1" dirty="0">
                <a:solidFill>
                  <a:srgbClr val="FF0000"/>
                </a:solidFill>
              </a:rPr>
              <a:t>n</a:t>
            </a:r>
            <a:r>
              <a:rPr lang="en-US" altLang="en-US" dirty="0">
                <a:solidFill>
                  <a:srgbClr val="FF0000"/>
                </a:solidFill>
              </a:rPr>
              <a:t> − 2)</a:t>
            </a:r>
            <a:r>
              <a:rPr lang="en-US" altLang="en-US" dirty="0">
                <a:solidFill>
                  <a:srgbClr val="FF0000"/>
                </a:solidFill>
                <a:sym typeface="Symbol" panose="05050102010706020507" pitchFamily="18" charset="2"/>
              </a:rPr>
              <a:t></a:t>
            </a:r>
            <a:r>
              <a:rPr lang="en-US" altLang="en-US" dirty="0">
                <a:solidFill>
                  <a:srgbClr val="FF0000"/>
                </a:solidFill>
              </a:rPr>
              <a:t>. </a:t>
            </a:r>
            <a:r>
              <a:rPr lang="en-US" altLang="en-US" dirty="0" err="1">
                <a:solidFill>
                  <a:srgbClr val="FF0000"/>
                </a:solidFill>
              </a:rPr>
              <a:t>Buktikan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pernyataan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ini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dengan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induksi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matematik</a:t>
            </a:r>
            <a:r>
              <a:rPr lang="en-US" altLang="en-US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E3089DFF-AC3E-4A4E-BA27-12412D1977FC}"/>
              </a:ext>
            </a:extLst>
          </p:cNvPr>
          <p:cNvSpPr/>
          <p:nvPr/>
        </p:nvSpPr>
        <p:spPr>
          <a:xfrm>
            <a:off x="10730753" y="1848690"/>
            <a:ext cx="1429871" cy="12281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4180612B-3185-423E-8B9B-0A2A6E337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30" y="517029"/>
            <a:ext cx="7763435" cy="5319367"/>
          </a:xfrm>
        </p:spPr>
        <p:txBody>
          <a:bodyPr/>
          <a:lstStyle/>
          <a:p>
            <a:r>
              <a:rPr lang="en-US" altLang="en-US" dirty="0"/>
              <a:t>Pada </a:t>
            </a:r>
            <a:r>
              <a:rPr lang="en-US" altLang="en-US" dirty="0" err="1"/>
              <a:t>gambar</a:t>
            </a:r>
            <a:r>
              <a:rPr lang="en-US" altLang="en-US" dirty="0"/>
              <a:t> di </a:t>
            </a:r>
            <a:r>
              <a:rPr lang="en-US" altLang="en-US" dirty="0" err="1"/>
              <a:t>samping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ditunjukkan</a:t>
            </a:r>
            <a:r>
              <a:rPr lang="en-US" altLang="en-US" dirty="0"/>
              <a:t> </a:t>
            </a:r>
            <a:r>
              <a:rPr lang="en-US" altLang="en-US" dirty="0" err="1"/>
              <a:t>bahwa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k = n </a:t>
            </a:r>
            <a:r>
              <a:rPr lang="en-US" altLang="en-US" dirty="0" err="1"/>
              <a:t>terdapat</a:t>
            </a:r>
            <a:r>
              <a:rPr lang="en-US" altLang="en-US" dirty="0"/>
              <a:t> </a:t>
            </a:r>
            <a:r>
              <a:rPr lang="en-US" altLang="en-US" dirty="0" err="1"/>
              <a:t>dua</a:t>
            </a:r>
            <a:r>
              <a:rPr lang="en-US" altLang="en-US" dirty="0"/>
              <a:t> </a:t>
            </a:r>
            <a:r>
              <a:rPr lang="en-US" altLang="en-US" dirty="0" err="1"/>
              <a:t>bagian</a:t>
            </a:r>
            <a:r>
              <a:rPr lang="en-US" altLang="en-US" dirty="0"/>
              <a:t> </a:t>
            </a:r>
            <a:r>
              <a:rPr lang="en-US" altLang="en-US" dirty="0" err="1"/>
              <a:t>yaitu</a:t>
            </a:r>
            <a:r>
              <a:rPr lang="en-US" altLang="en-US" dirty="0"/>
              <a:t> </a:t>
            </a:r>
            <a:r>
              <a:rPr lang="en-US" altLang="en-US" dirty="0" err="1"/>
              <a:t>segitiga</a:t>
            </a:r>
            <a:r>
              <a:rPr lang="en-US" altLang="en-US" dirty="0"/>
              <a:t> P</a:t>
            </a:r>
            <a:r>
              <a:rPr lang="en-US" altLang="en-US" baseline="-25000" dirty="0"/>
              <a:t>1</a:t>
            </a:r>
            <a:r>
              <a:rPr lang="en-US" altLang="en-US" dirty="0"/>
              <a:t>P</a:t>
            </a:r>
            <a:r>
              <a:rPr lang="en-US" altLang="en-US" baseline="-25000" dirty="0"/>
              <a:t>k</a:t>
            </a:r>
            <a:r>
              <a:rPr lang="en-US" altLang="en-US" dirty="0"/>
              <a:t>P</a:t>
            </a:r>
            <a:r>
              <a:rPr lang="en-US" altLang="en-US" baseline="-25000" dirty="0"/>
              <a:t>k+1 </a:t>
            </a:r>
            <a:r>
              <a:rPr lang="en-US" altLang="en-US" dirty="0"/>
              <a:t> dan </a:t>
            </a:r>
            <a:r>
              <a:rPr lang="en-US" altLang="en-US" dirty="0" err="1"/>
              <a:t>poligon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k </a:t>
            </a:r>
            <a:r>
              <a:rPr lang="en-US" altLang="en-US" dirty="0" err="1"/>
              <a:t>sisi</a:t>
            </a:r>
            <a:r>
              <a:rPr lang="en-US" altLang="en-US" dirty="0"/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	</a:t>
            </a: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sudut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poligon</a:t>
            </a:r>
            <a:r>
              <a:rPr lang="en-US" altLang="en-US" dirty="0"/>
              <a:t> n </a:t>
            </a:r>
            <a:r>
              <a:rPr lang="en-US" altLang="en-US" dirty="0" err="1"/>
              <a:t>sisi</a:t>
            </a:r>
            <a:r>
              <a:rPr lang="en-US" altLang="en-US" dirty="0"/>
              <a:t> </a:t>
            </a:r>
            <a:r>
              <a:rPr lang="en-US" altLang="en-US" dirty="0" err="1"/>
              <a:t>menurut</a:t>
            </a:r>
            <a:r>
              <a:rPr lang="en-US" altLang="en-US" dirty="0"/>
              <a:t> </a:t>
            </a:r>
            <a:r>
              <a:rPr lang="en-US" altLang="en-US" dirty="0" err="1"/>
              <a:t>hipotesis</a:t>
            </a:r>
            <a:r>
              <a:rPr lang="en-US" altLang="en-US" dirty="0"/>
              <a:t> </a:t>
            </a:r>
            <a:r>
              <a:rPr lang="en-US" altLang="en-US" dirty="0" err="1"/>
              <a:t>induksi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180(n − 2)</a:t>
            </a:r>
            <a:r>
              <a:rPr lang="en-US" altLang="en-US" dirty="0">
                <a:sym typeface="Symbol" panose="05050102010706020507" pitchFamily="18" charset="2"/>
              </a:rPr>
              <a:t></a:t>
            </a:r>
            <a:r>
              <a:rPr lang="en-US" altLang="en-US" dirty="0"/>
              <a:t> dan </a:t>
            </a: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sudut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segitiga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180◦.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	</a:t>
            </a:r>
            <a:r>
              <a:rPr lang="en-US" altLang="en-US" dirty="0" err="1"/>
              <a:t>Jadi</a:t>
            </a:r>
            <a:r>
              <a:rPr lang="en-US" altLang="en-US" dirty="0"/>
              <a:t> </a:t>
            </a: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sudut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poligon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   n + 1 </a:t>
            </a:r>
            <a:r>
              <a:rPr lang="en-US" altLang="en-US" dirty="0" err="1"/>
              <a:t>sisi</a:t>
            </a:r>
            <a:r>
              <a:rPr lang="en-US" altLang="en-US" dirty="0"/>
              <a:t> </a:t>
            </a:r>
            <a:r>
              <a:rPr lang="en-US" altLang="en-US" dirty="0" err="1"/>
              <a:t>yaitu</a:t>
            </a:r>
            <a:r>
              <a:rPr lang="en-US" altLang="en-US" dirty="0"/>
              <a:t> 180(n − 2)</a:t>
            </a:r>
            <a:r>
              <a:rPr lang="en-US" altLang="en-US" dirty="0">
                <a:sym typeface="Symbol" panose="05050102010706020507" pitchFamily="18" charset="2"/>
              </a:rPr>
              <a:t></a:t>
            </a:r>
            <a:r>
              <a:rPr lang="en-US" altLang="en-US" dirty="0"/>
              <a:t> + 180</a:t>
            </a:r>
            <a:r>
              <a:rPr lang="en-US" altLang="en-US" dirty="0">
                <a:sym typeface="Symbol" panose="05050102010706020507" pitchFamily="18" charset="2"/>
              </a:rPr>
              <a:t></a:t>
            </a:r>
            <a:r>
              <a:rPr lang="en-US" altLang="en-US" dirty="0"/>
              <a:t> = 180(n − 1)</a:t>
            </a:r>
            <a:r>
              <a:rPr lang="en-US" altLang="en-US" dirty="0">
                <a:sym typeface="Symbol" panose="05050102010706020507" pitchFamily="18" charset="2"/>
              </a:rPr>
              <a:t></a:t>
            </a:r>
            <a:r>
              <a:rPr lang="en-US" altLang="en-US" dirty="0"/>
              <a:t>. </a:t>
            </a:r>
          </a:p>
          <a:p>
            <a:endParaRPr lang="en-US" altLang="en-US" dirty="0"/>
          </a:p>
          <a:p>
            <a:r>
              <a:rPr lang="en-US" altLang="en-US" dirty="0"/>
              <a:t>Karena basis dan </a:t>
            </a:r>
            <a:r>
              <a:rPr lang="en-US" altLang="en-US" dirty="0" err="1"/>
              <a:t>langkah</a:t>
            </a:r>
            <a:r>
              <a:rPr lang="en-US" altLang="en-US" dirty="0"/>
              <a:t> </a:t>
            </a:r>
            <a:r>
              <a:rPr lang="en-US" altLang="en-US" dirty="0" err="1"/>
              <a:t>induksi</a:t>
            </a:r>
            <a:r>
              <a:rPr lang="en-US" altLang="en-US" dirty="0"/>
              <a:t> </a:t>
            </a:r>
            <a:r>
              <a:rPr lang="en-US" altLang="en-US" dirty="0" err="1"/>
              <a:t>benar</a:t>
            </a:r>
            <a:r>
              <a:rPr lang="en-US" altLang="en-US" dirty="0"/>
              <a:t>,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proposisi</a:t>
            </a:r>
            <a:r>
              <a:rPr lang="en-US" altLang="en-US" dirty="0"/>
              <a:t> di </a:t>
            </a:r>
            <a:r>
              <a:rPr lang="en-US" altLang="en-US" dirty="0" err="1"/>
              <a:t>atas</a:t>
            </a:r>
            <a:r>
              <a:rPr lang="en-US" altLang="en-US" dirty="0"/>
              <a:t> </a:t>
            </a:r>
            <a:r>
              <a:rPr lang="en-US" altLang="en-US" dirty="0" err="1"/>
              <a:t>terbukti</a:t>
            </a:r>
            <a:r>
              <a:rPr lang="en-US" altLang="en-US" dirty="0"/>
              <a:t> </a:t>
            </a:r>
            <a:r>
              <a:rPr lang="en-US" altLang="en-US" dirty="0" err="1"/>
              <a:t>benar</a:t>
            </a:r>
            <a:r>
              <a:rPr lang="en-US" altLang="en-US" dirty="0"/>
              <a:t>.</a:t>
            </a:r>
            <a:r>
              <a:rPr lang="en-US" dirty="0">
                <a:sym typeface="Wingdings 2" panose="05020102010507070707" pitchFamily="18" charset="2"/>
              </a:rPr>
              <a:t>                 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26CA5A94-456C-45A7-8619-772DFCBAC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236A54B-3BA0-4BC9-9CC1-F6D80AC35250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GB" altLang="en-US" sz="1400"/>
          </a:p>
        </p:txBody>
      </p:sp>
      <p:pic>
        <p:nvPicPr>
          <p:cNvPr id="24580" name="Picture 13">
            <a:extLst>
              <a:ext uri="{FF2B5EF4-FFF2-40B4-BE49-F238E27FC236}">
                <a16:creationId xmlns:a16="http://schemas.microsoft.com/office/drawing/2014/main" id="{81C1B6CA-7433-40E8-BD69-E3F824E88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259" y="1325289"/>
            <a:ext cx="3536576" cy="311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Footer Placeholder 4">
            <a:extLst>
              <a:ext uri="{FF2B5EF4-FFF2-40B4-BE49-F238E27FC236}">
                <a16:creationId xmlns:a16="http://schemas.microsoft.com/office/drawing/2014/main" id="{1F32AE0C-AF63-4D99-955C-22750F1A0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1" y="6400800"/>
            <a:ext cx="3876675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Munir/IF1220 Matematika Diskrit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0C20FF-5CEE-4143-9516-DE4987CF4A20}"/>
              </a:ext>
            </a:extLst>
          </p:cNvPr>
          <p:cNvSpPr txBox="1"/>
          <p:nvPr/>
        </p:nvSpPr>
        <p:spPr>
          <a:xfrm>
            <a:off x="11146830" y="1470211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 =n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3FDE-84D4-4557-9325-C1A260F11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3548"/>
            <a:ext cx="10515600" cy="5123415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Contoh</a:t>
            </a:r>
            <a:r>
              <a:rPr lang="en-US" b="1" dirty="0"/>
              <a:t> 5.</a:t>
            </a:r>
            <a:r>
              <a:rPr lang="en-US" dirty="0"/>
              <a:t>  Di </a:t>
            </a:r>
            <a:r>
              <a:rPr lang="en-US" dirty="0" err="1"/>
              <a:t>kantor</a:t>
            </a:r>
            <a:r>
              <a:rPr lang="en-US" dirty="0"/>
              <a:t> pos </a:t>
            </a:r>
            <a:r>
              <a:rPr lang="en-US" dirty="0" err="1"/>
              <a:t>tersedia</a:t>
            </a:r>
            <a:r>
              <a:rPr lang="en-US" dirty="0"/>
              <a:t> </a:t>
            </a:r>
            <a:r>
              <a:rPr lang="en-US" dirty="0" err="1"/>
              <a:t>perangko</a:t>
            </a:r>
            <a:r>
              <a:rPr lang="en-US" dirty="0"/>
              <a:t> 3 </a:t>
            </a:r>
            <a:r>
              <a:rPr lang="en-US" dirty="0" err="1"/>
              <a:t>sen</a:t>
            </a:r>
            <a:r>
              <a:rPr lang="en-US" dirty="0"/>
              <a:t> dan 5 </a:t>
            </a:r>
            <a:r>
              <a:rPr lang="en-US" dirty="0" err="1"/>
              <a:t>sen.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pos </a:t>
            </a:r>
            <a:r>
              <a:rPr lang="en-US" dirty="0" err="1"/>
              <a:t>pengiriman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perangko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  <a:r>
              <a:rPr lang="en-US" dirty="0" err="1"/>
              <a:t>Buktikan</a:t>
            </a:r>
            <a:r>
              <a:rPr lang="en-US" dirty="0"/>
              <a:t> </a:t>
            </a:r>
            <a:r>
              <a:rPr lang="en-US" dirty="0" err="1"/>
              <a:t>pernyataan</a:t>
            </a:r>
            <a:r>
              <a:rPr lang="en-US" dirty="0"/>
              <a:t> “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membayar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pos </a:t>
            </a:r>
            <a:r>
              <a:rPr lang="en-US" dirty="0" err="1"/>
              <a:t>sebesar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sen</a:t>
            </a:r>
            <a:r>
              <a:rPr lang="en-US" dirty="0"/>
              <a:t> (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</a:t>
            </a:r>
            <a:r>
              <a:rPr lang="en-US" dirty="0"/>
              <a:t> 8)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perangko</a:t>
            </a:r>
            <a:r>
              <a:rPr lang="en-US" dirty="0"/>
              <a:t> 3 </a:t>
            </a:r>
            <a:r>
              <a:rPr lang="en-US" dirty="0" err="1"/>
              <a:t>sen</a:t>
            </a:r>
            <a:r>
              <a:rPr lang="en-US" dirty="0"/>
              <a:t> dan 5 </a:t>
            </a:r>
            <a:r>
              <a:rPr lang="en-US" dirty="0" err="1"/>
              <a:t>sen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” 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F8C6FA-89E1-4F69-9262-0FB000E89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641" y="2840431"/>
            <a:ext cx="2857499" cy="31872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1B5561-CFD3-4F02-99F1-DB6607FF9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158" y="2840431"/>
            <a:ext cx="2673146" cy="310793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9F4F33-799B-9DCF-F680-A942FF768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FA41C-99D2-03E0-FCC6-2A74A3E86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36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4523B-5ACA-4C59-B049-6EB88B430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err="1"/>
              <a:t>Penyelesaian</a:t>
            </a:r>
            <a:r>
              <a:rPr lang="en-US" dirty="0"/>
              <a:t>:</a:t>
            </a:r>
          </a:p>
          <a:p>
            <a:pPr marL="571500" indent="-571500">
              <a:buAutoNum type="romanLcParenBoth"/>
            </a:pPr>
            <a:r>
              <a:rPr lang="en-US" i="1" dirty="0"/>
              <a:t>Basis </a:t>
            </a:r>
            <a:r>
              <a:rPr lang="en-US" i="1" dirty="0" err="1"/>
              <a:t>induksi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membayar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pos </a:t>
            </a:r>
            <a:r>
              <a:rPr lang="en-US" dirty="0" err="1"/>
              <a:t>sebesar</a:t>
            </a:r>
            <a:r>
              <a:rPr lang="en-US" dirty="0"/>
              <a:t> 8 </a:t>
            </a:r>
            <a:r>
              <a:rPr lang="en-US" dirty="0" err="1"/>
              <a:t>sen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perangko</a:t>
            </a:r>
            <a:r>
              <a:rPr lang="en-US" dirty="0"/>
              <a:t> 3 </a:t>
            </a:r>
            <a:r>
              <a:rPr lang="en-US" dirty="0" err="1"/>
              <a:t>sen</a:t>
            </a:r>
            <a:r>
              <a:rPr lang="en-US" dirty="0"/>
              <a:t> dan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perangko</a:t>
            </a:r>
            <a:r>
              <a:rPr lang="en-US" dirty="0"/>
              <a:t> 5 </a:t>
            </a:r>
            <a:r>
              <a:rPr lang="en-US" dirty="0" err="1"/>
              <a:t>sen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.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.</a:t>
            </a:r>
          </a:p>
          <a:p>
            <a:pPr marL="571500" indent="-571500">
              <a:buAutoNum type="romanLcParenBoth"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(ii) </a:t>
            </a:r>
            <a:r>
              <a:rPr lang="en-US" i="1" dirty="0" err="1"/>
              <a:t>Langkah</a:t>
            </a:r>
            <a:r>
              <a:rPr lang="en-US" i="1" dirty="0"/>
              <a:t> </a:t>
            </a:r>
            <a:r>
              <a:rPr lang="en-US" i="1" dirty="0" err="1"/>
              <a:t>induksi</a:t>
            </a:r>
            <a:r>
              <a:rPr lang="en-US" dirty="0"/>
              <a:t>. </a:t>
            </a:r>
            <a:r>
              <a:rPr lang="en-US" dirty="0" err="1"/>
              <a:t>Andaikan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</a:t>
            </a:r>
            <a:r>
              <a:rPr lang="en-US" dirty="0" err="1"/>
              <a:t>benar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membayar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pos </a:t>
            </a:r>
            <a:r>
              <a:rPr lang="en-US" dirty="0" err="1"/>
              <a:t>sebesar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(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</a:t>
            </a:r>
            <a:r>
              <a:rPr lang="en-US" dirty="0"/>
              <a:t> 8) </a:t>
            </a:r>
            <a:r>
              <a:rPr lang="en-US" dirty="0" err="1"/>
              <a:t>sen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perangko</a:t>
            </a:r>
            <a:r>
              <a:rPr lang="en-US" dirty="0"/>
              <a:t> 3 </a:t>
            </a:r>
            <a:r>
              <a:rPr lang="en-US" dirty="0" err="1"/>
              <a:t>sen</a:t>
            </a:r>
            <a:r>
              <a:rPr lang="en-US" dirty="0"/>
              <a:t> dan 5 </a:t>
            </a:r>
            <a:r>
              <a:rPr lang="en-US" dirty="0" err="1"/>
              <a:t>sen</a:t>
            </a:r>
            <a:r>
              <a:rPr lang="en-US" dirty="0"/>
              <a:t> (</a:t>
            </a:r>
            <a:r>
              <a:rPr lang="en-US" dirty="0" err="1"/>
              <a:t>hipotesis</a:t>
            </a:r>
            <a:r>
              <a:rPr lang="en-US" dirty="0"/>
              <a:t> </a:t>
            </a:r>
            <a:r>
              <a:rPr lang="en-US" dirty="0" err="1"/>
              <a:t>induksi</a:t>
            </a:r>
            <a:r>
              <a:rPr lang="en-US" dirty="0"/>
              <a:t>). </a:t>
            </a:r>
          </a:p>
          <a:p>
            <a:pPr marL="0" indent="0">
              <a:buNone/>
            </a:pPr>
            <a:r>
              <a:rPr lang="en-US" dirty="0"/>
              <a:t>Kita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n </a:t>
            </a:r>
            <a:r>
              <a:rPr lang="en-US" dirty="0"/>
              <a:t>+1) juga </a:t>
            </a:r>
            <a:r>
              <a:rPr lang="en-US" dirty="0" err="1"/>
              <a:t>benar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membayar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pos </a:t>
            </a:r>
            <a:r>
              <a:rPr lang="en-US" dirty="0" err="1"/>
              <a:t>sebesar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+ 1 </a:t>
            </a:r>
            <a:r>
              <a:rPr lang="en-US" dirty="0" err="1"/>
              <a:t>sen</a:t>
            </a:r>
            <a:r>
              <a:rPr lang="en-US" dirty="0"/>
              <a:t> juga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perangko</a:t>
            </a:r>
            <a:r>
              <a:rPr lang="en-US" dirty="0"/>
              <a:t> 3 </a:t>
            </a:r>
            <a:r>
              <a:rPr lang="en-US" dirty="0" err="1"/>
              <a:t>sen</a:t>
            </a:r>
            <a:r>
              <a:rPr lang="en-US" dirty="0"/>
              <a:t> dan 5 </a:t>
            </a:r>
            <a:r>
              <a:rPr lang="en-US" dirty="0" err="1"/>
              <a:t>sen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. Ada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diperiksa</a:t>
            </a:r>
            <a:r>
              <a:rPr lang="en-US" dirty="0"/>
              <a:t>:</a:t>
            </a:r>
          </a:p>
          <a:p>
            <a:pPr marL="571500" indent="-571500">
              <a:buAutoNum type="romanLcParenBoth"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B5A822-84FE-ADF7-1A3A-1A4E37890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8B60F-2CA5-AAB2-D822-687AC5C33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92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1AA2A-6869-4484-9E6A-CF424949B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1200"/>
            <a:ext cx="10515600" cy="5679440"/>
          </a:xfrm>
        </p:spPr>
        <p:txBody>
          <a:bodyPr>
            <a:normAutofit lnSpcReduction="10000"/>
          </a:bodyPr>
          <a:lstStyle/>
          <a:p>
            <a:pPr marL="396875" lvl="1" indent="-223838"/>
            <a:r>
              <a:rPr lang="en-US" sz="2800" dirty="0" err="1"/>
              <a:t>Kemungkinan</a:t>
            </a:r>
            <a:r>
              <a:rPr lang="en-US" sz="2800" dirty="0"/>
              <a:t> </a:t>
            </a:r>
            <a:r>
              <a:rPr lang="en-US" sz="2800" dirty="0" err="1"/>
              <a:t>pertama</a:t>
            </a:r>
            <a:r>
              <a:rPr lang="en-US" sz="2800" dirty="0"/>
              <a:t>, </a:t>
            </a:r>
            <a:r>
              <a:rPr lang="en-US" sz="2800" dirty="0" err="1"/>
              <a:t>misalkan</a:t>
            </a:r>
            <a:r>
              <a:rPr lang="en-US" sz="2800" dirty="0"/>
              <a:t> </a:t>
            </a:r>
            <a:r>
              <a:rPr lang="en-US" sz="2800" dirty="0" err="1"/>
              <a:t>kita</a:t>
            </a:r>
            <a:r>
              <a:rPr lang="en-US" sz="2800" dirty="0"/>
              <a:t> </a:t>
            </a:r>
            <a:r>
              <a:rPr lang="en-US" sz="2800" dirty="0" err="1"/>
              <a:t>membayar</a:t>
            </a:r>
            <a:r>
              <a:rPr lang="en-US" sz="2800" dirty="0"/>
              <a:t> </a:t>
            </a:r>
            <a:r>
              <a:rPr lang="en-US" sz="2800" dirty="0" err="1"/>
              <a:t>biaya</a:t>
            </a:r>
            <a:r>
              <a:rPr lang="en-US" sz="2800" dirty="0"/>
              <a:t> pos </a:t>
            </a:r>
            <a:r>
              <a:rPr lang="en-US" sz="2800" dirty="0" err="1"/>
              <a:t>senilai</a:t>
            </a:r>
            <a:r>
              <a:rPr lang="en-US" sz="2800" dirty="0"/>
              <a:t> </a:t>
            </a:r>
            <a:r>
              <a:rPr lang="en-US" sz="2800" i="1" dirty="0"/>
              <a:t>n</a:t>
            </a:r>
            <a:r>
              <a:rPr lang="en-US" sz="2800" dirty="0"/>
              <a:t> </a:t>
            </a:r>
            <a:r>
              <a:rPr lang="en-US" sz="2800" dirty="0" err="1"/>
              <a:t>sen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sedikitnya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perangko</a:t>
            </a:r>
            <a:r>
              <a:rPr lang="en-US" sz="2800" dirty="0"/>
              <a:t> 5 </a:t>
            </a:r>
            <a:r>
              <a:rPr lang="en-US" sz="2800" dirty="0" err="1"/>
              <a:t>sen.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mengganti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buah</a:t>
            </a:r>
            <a:r>
              <a:rPr lang="en-US" sz="2800" dirty="0"/>
              <a:t> </a:t>
            </a:r>
            <a:r>
              <a:rPr lang="en-US" sz="2800" dirty="0" err="1"/>
              <a:t>perangko</a:t>
            </a:r>
            <a:r>
              <a:rPr lang="en-US" sz="2800" dirty="0"/>
              <a:t> </a:t>
            </a:r>
            <a:r>
              <a:rPr lang="en-US" sz="2800" dirty="0" err="1"/>
              <a:t>senilai</a:t>
            </a:r>
            <a:r>
              <a:rPr lang="en-US" sz="2800" dirty="0"/>
              <a:t> 5 </a:t>
            </a:r>
            <a:r>
              <a:rPr lang="en-US" sz="2800" dirty="0" err="1"/>
              <a:t>sen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dua</a:t>
            </a:r>
            <a:r>
              <a:rPr lang="en-US" sz="2800" dirty="0"/>
              <a:t> </a:t>
            </a:r>
            <a:r>
              <a:rPr lang="en-US" sz="2800" dirty="0" err="1"/>
              <a:t>buah</a:t>
            </a:r>
            <a:r>
              <a:rPr lang="en-US" sz="2800" dirty="0"/>
              <a:t> </a:t>
            </a:r>
            <a:r>
              <a:rPr lang="en-US" sz="2800" dirty="0" err="1"/>
              <a:t>perangko</a:t>
            </a:r>
            <a:r>
              <a:rPr lang="en-US" sz="2800" dirty="0"/>
              <a:t> 3 </a:t>
            </a:r>
            <a:r>
              <a:rPr lang="en-US" sz="2800" dirty="0" err="1"/>
              <a:t>sen</a:t>
            </a:r>
            <a:r>
              <a:rPr lang="en-US" sz="2800" dirty="0"/>
              <a:t> </a:t>
            </a:r>
            <a:r>
              <a:rPr lang="en-US" sz="2800" dirty="0" err="1"/>
              <a:t>maka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diperoleh</a:t>
            </a:r>
            <a:r>
              <a:rPr lang="en-US" sz="2800" dirty="0"/>
              <a:t> </a:t>
            </a:r>
            <a:r>
              <a:rPr lang="en-US" sz="2800" dirty="0" err="1"/>
              <a:t>susunan</a:t>
            </a:r>
            <a:r>
              <a:rPr lang="en-US" sz="2800" dirty="0"/>
              <a:t> </a:t>
            </a:r>
            <a:r>
              <a:rPr lang="en-US" sz="2800" dirty="0" err="1"/>
              <a:t>perangko</a:t>
            </a:r>
            <a:r>
              <a:rPr lang="en-US" sz="2800" dirty="0"/>
              <a:t> </a:t>
            </a:r>
            <a:r>
              <a:rPr lang="en-US" sz="2800" dirty="0" err="1"/>
              <a:t>senilai</a:t>
            </a:r>
            <a:r>
              <a:rPr lang="en-US" sz="2800" dirty="0"/>
              <a:t> </a:t>
            </a:r>
            <a:r>
              <a:rPr lang="en-US" sz="2800" i="1" dirty="0"/>
              <a:t>n</a:t>
            </a:r>
            <a:r>
              <a:rPr lang="en-US" sz="2800" dirty="0"/>
              <a:t> + 1 </a:t>
            </a:r>
            <a:r>
              <a:rPr lang="en-US" sz="2800" dirty="0" err="1"/>
              <a:t>sen.</a:t>
            </a:r>
            <a:r>
              <a:rPr lang="en-US" sz="2800" dirty="0"/>
              <a:t> </a:t>
            </a:r>
          </a:p>
          <a:p>
            <a:pPr marL="396875" lvl="1" indent="-223838"/>
            <a:endParaRPr lang="en-US" sz="2800" dirty="0"/>
          </a:p>
          <a:p>
            <a:pPr marL="396875" lvl="1" indent="-223838"/>
            <a:endParaRPr lang="en-US" sz="2800" dirty="0"/>
          </a:p>
          <a:p>
            <a:pPr marL="396875" lvl="1" indent="-223838"/>
            <a:r>
              <a:rPr lang="en-US" sz="2800" dirty="0" err="1"/>
              <a:t>Kemungkinan</a:t>
            </a:r>
            <a:r>
              <a:rPr lang="en-US" sz="2800" dirty="0"/>
              <a:t> </a:t>
            </a:r>
            <a:r>
              <a:rPr lang="en-US" sz="2800" dirty="0" err="1"/>
              <a:t>kedua</a:t>
            </a:r>
            <a:r>
              <a:rPr lang="en-US" sz="2800" dirty="0"/>
              <a:t>, </a:t>
            </a:r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perangko</a:t>
            </a:r>
            <a:r>
              <a:rPr lang="en-US" sz="2800" dirty="0"/>
              <a:t> 5 </a:t>
            </a:r>
            <a:r>
              <a:rPr lang="en-US" sz="2800" dirty="0" err="1"/>
              <a:t>sen</a:t>
            </a:r>
            <a:r>
              <a:rPr lang="en-US" sz="2800" dirty="0"/>
              <a:t> yang </a:t>
            </a:r>
            <a:r>
              <a:rPr lang="en-US" sz="2800" dirty="0" err="1"/>
              <a:t>digunakan</a:t>
            </a:r>
            <a:r>
              <a:rPr lang="en-US" sz="2800" dirty="0"/>
              <a:t>, </a:t>
            </a:r>
            <a:r>
              <a:rPr lang="en-US" sz="2800" dirty="0" err="1"/>
              <a:t>biaya</a:t>
            </a:r>
            <a:r>
              <a:rPr lang="en-US" sz="2800" dirty="0"/>
              <a:t> pos </a:t>
            </a:r>
            <a:r>
              <a:rPr lang="en-US" sz="2800" dirty="0" err="1"/>
              <a:t>senilai</a:t>
            </a:r>
            <a:r>
              <a:rPr lang="en-US" sz="2800" dirty="0"/>
              <a:t> </a:t>
            </a:r>
            <a:r>
              <a:rPr lang="en-US" sz="2800" i="1" dirty="0"/>
              <a:t>n</a:t>
            </a:r>
            <a:r>
              <a:rPr lang="en-US" sz="2800" dirty="0"/>
              <a:t> </a:t>
            </a:r>
            <a:r>
              <a:rPr lang="en-US" sz="2800" dirty="0" err="1"/>
              <a:t>sen</a:t>
            </a:r>
            <a:r>
              <a:rPr lang="en-US" sz="2800" dirty="0"/>
              <a:t> </a:t>
            </a:r>
            <a:r>
              <a:rPr lang="en-US" sz="2800" dirty="0" err="1"/>
              <a:t>menggunakan</a:t>
            </a:r>
            <a:r>
              <a:rPr lang="en-US" sz="2800" dirty="0"/>
              <a:t> </a:t>
            </a:r>
            <a:r>
              <a:rPr lang="en-US" sz="2800" dirty="0" err="1"/>
              <a:t>perangko</a:t>
            </a:r>
            <a:r>
              <a:rPr lang="en-US" sz="2800" dirty="0"/>
              <a:t> 3 </a:t>
            </a:r>
            <a:r>
              <a:rPr lang="en-US" sz="2800" dirty="0" err="1"/>
              <a:t>sen</a:t>
            </a:r>
            <a:r>
              <a:rPr lang="en-US" sz="2800" dirty="0"/>
              <a:t> </a:t>
            </a:r>
            <a:r>
              <a:rPr lang="en-US" sz="2800" dirty="0" err="1"/>
              <a:t>semuanya</a:t>
            </a:r>
            <a:r>
              <a:rPr lang="en-US" sz="2800" dirty="0"/>
              <a:t>. Karena </a:t>
            </a:r>
            <a:r>
              <a:rPr lang="en-US" sz="2800" i="1" dirty="0"/>
              <a:t>n</a:t>
            </a:r>
            <a:r>
              <a:rPr lang="en-US" sz="2800" dirty="0"/>
              <a:t> </a:t>
            </a:r>
            <a:r>
              <a:rPr lang="en-US" sz="2800" dirty="0">
                <a:sym typeface="Symbol" panose="05050102010706020507" pitchFamily="18" charset="2"/>
              </a:rPr>
              <a:t></a:t>
            </a:r>
            <a:r>
              <a:rPr lang="en-US" sz="2800" dirty="0"/>
              <a:t> 8, </a:t>
            </a:r>
            <a:r>
              <a:rPr lang="en-US" sz="2800" dirty="0" err="1"/>
              <a:t>setidaknya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digunakan</a:t>
            </a:r>
            <a:r>
              <a:rPr lang="en-US" sz="2800" dirty="0"/>
              <a:t> </a:t>
            </a:r>
            <a:r>
              <a:rPr lang="en-US" sz="2800" dirty="0" err="1"/>
              <a:t>tiga</a:t>
            </a:r>
            <a:r>
              <a:rPr lang="en-US" sz="2800" dirty="0"/>
              <a:t> </a:t>
            </a:r>
            <a:r>
              <a:rPr lang="en-US" sz="2800" dirty="0" err="1"/>
              <a:t>buah</a:t>
            </a:r>
            <a:r>
              <a:rPr lang="en-US" sz="2800" dirty="0"/>
              <a:t> </a:t>
            </a:r>
            <a:r>
              <a:rPr lang="en-US" sz="2800" dirty="0" err="1"/>
              <a:t>perangko</a:t>
            </a:r>
            <a:r>
              <a:rPr lang="en-US" sz="2800" dirty="0"/>
              <a:t> 3 </a:t>
            </a:r>
            <a:r>
              <a:rPr lang="en-US" sz="2800" dirty="0" err="1"/>
              <a:t>sen.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mengganti</a:t>
            </a:r>
            <a:r>
              <a:rPr lang="en-US" sz="2800" dirty="0"/>
              <a:t> </a:t>
            </a:r>
            <a:r>
              <a:rPr lang="en-US" sz="2800" dirty="0" err="1"/>
              <a:t>tiga</a:t>
            </a:r>
            <a:r>
              <a:rPr lang="en-US" sz="2800" dirty="0"/>
              <a:t> </a:t>
            </a:r>
            <a:r>
              <a:rPr lang="en-US" sz="2800" dirty="0" err="1"/>
              <a:t>buah</a:t>
            </a:r>
            <a:r>
              <a:rPr lang="en-US" sz="2800" dirty="0"/>
              <a:t> </a:t>
            </a:r>
            <a:r>
              <a:rPr lang="en-US" sz="2800" dirty="0" err="1"/>
              <a:t>perangko</a:t>
            </a:r>
            <a:r>
              <a:rPr lang="en-US" sz="2800" dirty="0"/>
              <a:t> 3 </a:t>
            </a:r>
            <a:r>
              <a:rPr lang="en-US" sz="2800" dirty="0" err="1"/>
              <a:t>sen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dua</a:t>
            </a:r>
            <a:r>
              <a:rPr lang="en-US" sz="2800" dirty="0"/>
              <a:t> </a:t>
            </a:r>
            <a:r>
              <a:rPr lang="en-US" sz="2800" dirty="0" err="1"/>
              <a:t>buah</a:t>
            </a:r>
            <a:r>
              <a:rPr lang="en-US" sz="2800" dirty="0"/>
              <a:t> </a:t>
            </a:r>
            <a:r>
              <a:rPr lang="en-US" sz="2800" dirty="0" err="1"/>
              <a:t>perangko</a:t>
            </a:r>
            <a:r>
              <a:rPr lang="en-US" sz="2800" dirty="0"/>
              <a:t> 5 </a:t>
            </a:r>
            <a:r>
              <a:rPr lang="en-US" sz="2800" dirty="0" err="1"/>
              <a:t>sen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dihasilkan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perangko</a:t>
            </a:r>
            <a:r>
              <a:rPr lang="en-US" sz="2800" dirty="0"/>
              <a:t> </a:t>
            </a:r>
            <a:r>
              <a:rPr lang="en-US" sz="2800" i="1" dirty="0"/>
              <a:t>n</a:t>
            </a:r>
            <a:r>
              <a:rPr lang="en-US" sz="2800" dirty="0"/>
              <a:t> + 1 </a:t>
            </a:r>
            <a:r>
              <a:rPr lang="en-US" sz="2800" dirty="0" err="1"/>
              <a:t>sen.</a:t>
            </a:r>
            <a:r>
              <a:rPr lang="en-US" sz="2800" dirty="0"/>
              <a:t> </a:t>
            </a:r>
          </a:p>
          <a:p>
            <a:pPr marL="0" lvl="1" indent="0">
              <a:buNone/>
            </a:pPr>
            <a:endParaRPr lang="en-US" altLang="en-US" sz="2800" dirty="0"/>
          </a:p>
          <a:p>
            <a:pPr marL="0" lvl="1" indent="0">
              <a:buNone/>
            </a:pPr>
            <a:r>
              <a:rPr lang="en-US" altLang="en-US" sz="2800" dirty="0"/>
              <a:t>Karena basis dan </a:t>
            </a:r>
            <a:r>
              <a:rPr lang="en-US" altLang="en-US" sz="2800" dirty="0" err="1"/>
              <a:t>langkah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induksi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benar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maka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proposisi</a:t>
            </a:r>
            <a:r>
              <a:rPr lang="en-US" altLang="en-US" sz="2800" dirty="0"/>
              <a:t> di </a:t>
            </a:r>
            <a:r>
              <a:rPr lang="en-US" altLang="en-US" sz="2800" dirty="0" err="1"/>
              <a:t>atas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terbukti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benar</a:t>
            </a:r>
            <a:r>
              <a:rPr lang="en-US" altLang="en-US" sz="2800" dirty="0"/>
              <a:t>.</a:t>
            </a:r>
            <a:r>
              <a:rPr lang="en-US" sz="2800" dirty="0"/>
              <a:t>    </a:t>
            </a:r>
            <a:r>
              <a:rPr lang="en-US" sz="2800" dirty="0">
                <a:sym typeface="Wingdings 2" panose="05020102010507070707" pitchFamily="18" charset="2"/>
              </a:rPr>
              <a:t></a:t>
            </a:r>
            <a:endParaRPr lang="en-US" sz="2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5D502E-56C8-DE66-8550-763B08D2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364C5-B172-2DF0-A0AA-DA9E63AFF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45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>
            <a:extLst>
              <a:ext uri="{FF2B5EF4-FFF2-40B4-BE49-F238E27FC236}">
                <a16:creationId xmlns:a16="http://schemas.microsoft.com/office/drawing/2014/main" id="{E4EF26B1-9CE5-4542-9F1E-8373E2030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321CD5A-5B4A-4EE1-A9B8-454A9A587407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GB" altLang="en-US" sz="14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ACF3099F-FD8A-407B-A286-CBA6EEC60B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Latihan 1</a:t>
            </a:r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1146731-639B-4570-9344-49D92CB2B4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383078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t-BR" altLang="en-US" dirty="0">
                <a:cs typeface="Times New Roman" panose="02020603050405020304" pitchFamily="18" charset="0"/>
              </a:rPr>
              <a:t>Di dalam sebuah pesta, setiap tamu berjabat tangan dengan tamu lainnya hanya sekali saja. Buktikan dengan induksi matematik bahwa jika ada </a:t>
            </a:r>
            <a:r>
              <a:rPr lang="pt-BR" altLang="en-US" i="1" dirty="0">
                <a:cs typeface="Times New Roman" panose="02020603050405020304" pitchFamily="18" charset="0"/>
              </a:rPr>
              <a:t>n</a:t>
            </a:r>
            <a:r>
              <a:rPr lang="pt-BR" altLang="en-US" dirty="0">
                <a:cs typeface="Times New Roman" panose="02020603050405020304" pitchFamily="18" charset="0"/>
              </a:rPr>
              <a:t> orang tamu maka jumlah jabat tangan yang terjadi adalah </a:t>
            </a:r>
            <a:r>
              <a:rPr lang="pt-BR" altLang="en-US" i="1" dirty="0">
                <a:cs typeface="Times New Roman" panose="02020603050405020304" pitchFamily="18" charset="0"/>
              </a:rPr>
              <a:t>n</a:t>
            </a:r>
            <a:r>
              <a:rPr lang="pt-BR" altLang="en-US" dirty="0">
                <a:cs typeface="Times New Roman" panose="02020603050405020304" pitchFamily="18" charset="0"/>
              </a:rPr>
              <a:t>(</a:t>
            </a:r>
            <a:r>
              <a:rPr lang="pt-BR" altLang="en-US" i="1" dirty="0">
                <a:cs typeface="Times New Roman" panose="02020603050405020304" pitchFamily="18" charset="0"/>
              </a:rPr>
              <a:t>n</a:t>
            </a:r>
            <a:r>
              <a:rPr lang="pt-BR" altLang="en-US" dirty="0">
                <a:cs typeface="Times New Roman" panose="02020603050405020304" pitchFamily="18" charset="0"/>
              </a:rPr>
              <a:t> – 1)/2. 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endParaRPr lang="en-GB" altLang="en-US" dirty="0"/>
          </a:p>
        </p:txBody>
      </p:sp>
      <p:sp>
        <p:nvSpPr>
          <p:cNvPr id="40965" name="Footer Placeholder 4">
            <a:extLst>
              <a:ext uri="{FF2B5EF4-FFF2-40B4-BE49-F238E27FC236}">
                <a16:creationId xmlns:a16="http://schemas.microsoft.com/office/drawing/2014/main" id="{FCE402D1-4DE2-42D5-B11F-3B66B5A35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1" y="6400800"/>
            <a:ext cx="3876675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Munir/IF1220 Matematika Diskrit</a:t>
            </a:r>
          </a:p>
        </p:txBody>
      </p:sp>
      <p:pic>
        <p:nvPicPr>
          <p:cNvPr id="3" name="Picture 2" descr="A picture containing game, sport, ball&#10;&#10;Description automatically generated">
            <a:extLst>
              <a:ext uri="{FF2B5EF4-FFF2-40B4-BE49-F238E27FC236}">
                <a16:creationId xmlns:a16="http://schemas.microsoft.com/office/drawing/2014/main" id="{2BF7EF35-7BF5-4497-B358-2ADFC5535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327" y="3694906"/>
            <a:ext cx="8131549" cy="233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79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A09BE-8675-4432-DD68-AEDEE2254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692727"/>
            <a:ext cx="11062855" cy="5484236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err="1"/>
              <a:t>Jawaban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Nilai n minimal 2. </a:t>
            </a:r>
            <a:r>
              <a:rPr lang="en-US" sz="2400" dirty="0" err="1"/>
              <a:t>Misalkan</a:t>
            </a:r>
            <a:r>
              <a:rPr lang="en-US" sz="2400" dirty="0"/>
              <a:t> p(n)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proposisi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n orang </a:t>
            </a:r>
            <a:r>
              <a:rPr lang="en-US" sz="2400" dirty="0" err="1"/>
              <a:t>tamu</a:t>
            </a:r>
            <a:r>
              <a:rPr lang="en-US" sz="2400" dirty="0"/>
              <a:t>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jabat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yang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n(n – 1)/2.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i="1" dirty="0"/>
              <a:t>(</a:t>
            </a:r>
            <a:r>
              <a:rPr lang="en-US" sz="2400" i="1" dirty="0" err="1"/>
              <a:t>i</a:t>
            </a:r>
            <a:r>
              <a:rPr lang="en-US" sz="2400" i="1" dirty="0"/>
              <a:t>)   Basis </a:t>
            </a:r>
            <a:r>
              <a:rPr lang="en-US" sz="2400" i="1" dirty="0" err="1"/>
              <a:t>Induksi</a:t>
            </a:r>
            <a:r>
              <a:rPr lang="en-US" sz="2400" i="1" dirty="0"/>
              <a:t>: </a:t>
            </a:r>
            <a:r>
              <a:rPr lang="en-US" sz="2400" dirty="0"/>
              <a:t>p(2) </a:t>
            </a:r>
            <a:r>
              <a:rPr lang="en-US" sz="2400" dirty="0" err="1"/>
              <a:t>benar</a:t>
            </a:r>
            <a:r>
              <a:rPr lang="en-US" sz="2400" dirty="0"/>
              <a:t>,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n = 2 orang </a:t>
            </a:r>
            <a:r>
              <a:rPr lang="en-US" sz="2400" dirty="0" err="1"/>
              <a:t>tamu</a:t>
            </a:r>
            <a:r>
              <a:rPr lang="en-US" sz="2400" dirty="0"/>
              <a:t>,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kali </a:t>
            </a:r>
            <a:r>
              <a:rPr lang="en-US" sz="2400" dirty="0" err="1"/>
              <a:t>jabat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yang </a:t>
            </a:r>
            <a:r>
              <a:rPr lang="en-US" sz="2400" dirty="0" err="1"/>
              <a:t>terjadi</a:t>
            </a:r>
            <a:r>
              <a:rPr lang="en-US" sz="2400" dirty="0"/>
              <a:t>,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rumus</a:t>
            </a:r>
            <a:r>
              <a:rPr lang="en-US" sz="2400" dirty="0"/>
              <a:t> 2(2 – 1)/2 = 1.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i="1" dirty="0"/>
              <a:t>(ii) Langkah </a:t>
            </a:r>
            <a:r>
              <a:rPr lang="en-US" sz="2400" i="1" dirty="0" err="1"/>
              <a:t>induksi</a:t>
            </a:r>
            <a:r>
              <a:rPr lang="en-US" sz="2400" i="1" dirty="0"/>
              <a:t>: </a:t>
            </a:r>
            <a:r>
              <a:rPr lang="en-US" sz="2400" dirty="0" err="1"/>
              <a:t>Misalkan</a:t>
            </a:r>
            <a:r>
              <a:rPr lang="en-US" sz="2400" dirty="0"/>
              <a:t> p(n) </a:t>
            </a:r>
            <a:r>
              <a:rPr lang="en-US" sz="2400" dirty="0" err="1"/>
              <a:t>benar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asumsikan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jabat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yang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sebanyak</a:t>
            </a:r>
            <a:r>
              <a:rPr lang="en-US" sz="2400" dirty="0"/>
              <a:t> n(n – 1)/2 (</a:t>
            </a:r>
            <a:r>
              <a:rPr lang="en-US" sz="2400" dirty="0" err="1"/>
              <a:t>hipotesis</a:t>
            </a:r>
            <a:r>
              <a:rPr lang="en-US" sz="2400" dirty="0"/>
              <a:t> </a:t>
            </a:r>
            <a:r>
              <a:rPr lang="en-US" sz="2400" dirty="0" err="1"/>
              <a:t>induksi</a:t>
            </a:r>
            <a:r>
              <a:rPr lang="en-US" sz="2400" dirty="0"/>
              <a:t>). </a:t>
            </a:r>
          </a:p>
          <a:p>
            <a:pPr marL="0" indent="0">
              <a:buNone/>
            </a:pPr>
            <a:r>
              <a:rPr lang="en-US" sz="2400" dirty="0"/>
              <a:t>Kita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menunjukkan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p(n + 1) </a:t>
            </a:r>
            <a:r>
              <a:rPr lang="en-US" sz="2400" dirty="0" err="1"/>
              <a:t>benar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jabat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yang </a:t>
            </a:r>
            <a:r>
              <a:rPr lang="en-US" sz="2400" dirty="0" err="1"/>
              <a:t>terjadi</a:t>
            </a:r>
            <a:r>
              <a:rPr lang="en-US" sz="2400" dirty="0"/>
              <a:t> di </a:t>
            </a:r>
            <a:r>
              <a:rPr lang="en-US" sz="2400" dirty="0" err="1"/>
              <a:t>antara</a:t>
            </a:r>
            <a:r>
              <a:rPr lang="en-US" sz="2400" dirty="0"/>
              <a:t> n + 1 orang </a:t>
            </a:r>
            <a:r>
              <a:rPr lang="en-US" sz="2400" dirty="0" err="1"/>
              <a:t>tamu</a:t>
            </a:r>
            <a:r>
              <a:rPr lang="en-US" sz="2400" dirty="0"/>
              <a:t>  </a:t>
            </a:r>
            <a:r>
              <a:rPr lang="en-US" sz="2400" dirty="0" err="1"/>
              <a:t>adalah</a:t>
            </a:r>
            <a:r>
              <a:rPr lang="en-US" sz="2400" dirty="0"/>
              <a:t> (n+1)((n + 1) – 1)/2 = n(n+1)/2.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8218B3-31C9-72CC-7393-5DB9134A2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C9F390-116A-9568-FF45-B407773E3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47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6CF29-4433-5A59-79FE-6A6FA52EE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1273"/>
            <a:ext cx="10515600" cy="565265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ditunjukkan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 err="1"/>
              <a:t>Untuk</a:t>
            </a:r>
            <a:r>
              <a:rPr lang="en-US" dirty="0"/>
              <a:t> n + 1 orang,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jabat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haruslah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jabat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n orang </a:t>
            </a:r>
            <a:r>
              <a:rPr lang="en-US" dirty="0" err="1"/>
              <a:t>tamu</a:t>
            </a:r>
            <a:r>
              <a:rPr lang="en-US" dirty="0"/>
              <a:t> </a:t>
            </a:r>
            <a:r>
              <a:rPr lang="en-US" dirty="0" err="1"/>
              <a:t>ditambah</a:t>
            </a:r>
            <a:r>
              <a:rPr lang="en-US" dirty="0"/>
              <a:t> </a:t>
            </a:r>
            <a:r>
              <a:rPr lang="en-US" dirty="0" err="1"/>
              <a:t>jabat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tamu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-(n + 1).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hipotesis</a:t>
            </a:r>
            <a:r>
              <a:rPr lang="en-US" dirty="0"/>
              <a:t> </a:t>
            </a:r>
            <a:r>
              <a:rPr lang="en-US" dirty="0" err="1"/>
              <a:t>induksi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n orang </a:t>
            </a:r>
            <a:r>
              <a:rPr lang="en-US" dirty="0" err="1"/>
              <a:t>tamu</a:t>
            </a:r>
            <a:r>
              <a:rPr lang="en-US" dirty="0"/>
              <a:t>,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jabat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n(n – 1)/2. </a:t>
            </a:r>
            <a:r>
              <a:rPr lang="en-US" dirty="0" err="1"/>
              <a:t>Tamu</a:t>
            </a:r>
            <a:r>
              <a:rPr lang="en-US" dirty="0"/>
              <a:t> yang </a:t>
            </a:r>
            <a:r>
              <a:rPr lang="en-US" dirty="0" err="1"/>
              <a:t>ke</a:t>
            </a:r>
            <a:r>
              <a:rPr lang="en-US" dirty="0"/>
              <a:t>-(n + 1)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berjabat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n kali </a:t>
            </a:r>
            <a:r>
              <a:rPr lang="en-US" dirty="0" err="1"/>
              <a:t>dengan</a:t>
            </a:r>
            <a:r>
              <a:rPr lang="en-US" dirty="0"/>
              <a:t> n orang </a:t>
            </a:r>
            <a:r>
              <a:rPr lang="en-US" dirty="0" err="1"/>
              <a:t>tamu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(masing-masing </a:t>
            </a:r>
            <a:r>
              <a:rPr lang="en-US" dirty="0" err="1"/>
              <a:t>sekali</a:t>
            </a:r>
            <a:r>
              <a:rPr lang="en-US" dirty="0"/>
              <a:t>)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jabat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n(n – 1)/2 + n = n(n – 1)/2 + 2n/2</a:t>
            </a:r>
          </a:p>
          <a:p>
            <a:pPr marL="0" indent="0">
              <a:buNone/>
            </a:pPr>
            <a:r>
              <a:rPr lang="en-US" dirty="0"/>
              <a:t>		= (n</a:t>
            </a:r>
            <a:r>
              <a:rPr lang="en-US" baseline="30000" dirty="0"/>
              <a:t>2</a:t>
            </a:r>
            <a:r>
              <a:rPr lang="en-US" dirty="0"/>
              <a:t> – n + 2n)2</a:t>
            </a:r>
          </a:p>
          <a:p>
            <a:pPr marL="0" indent="0">
              <a:buNone/>
            </a:pPr>
            <a:r>
              <a:rPr lang="en-US" dirty="0"/>
              <a:t>		= (n</a:t>
            </a:r>
            <a:r>
              <a:rPr lang="en-US" baseline="30000" dirty="0"/>
              <a:t>2</a:t>
            </a:r>
            <a:r>
              <a:rPr lang="en-US" dirty="0"/>
              <a:t> + n)2</a:t>
            </a:r>
          </a:p>
          <a:p>
            <a:pPr marL="0" indent="0">
              <a:buNone/>
            </a:pPr>
            <a:r>
              <a:rPr lang="en-US" dirty="0"/>
              <a:t>		= n(n + 1)/2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Karena </a:t>
            </a:r>
            <a:r>
              <a:rPr lang="en-US" dirty="0" err="1"/>
              <a:t>langkah</a:t>
            </a:r>
            <a:r>
              <a:rPr lang="en-US" dirty="0"/>
              <a:t> basis dan </a:t>
            </a:r>
            <a:r>
              <a:rPr lang="en-US" dirty="0" err="1"/>
              <a:t>langkah</a:t>
            </a:r>
            <a:r>
              <a:rPr lang="en-US" dirty="0"/>
              <a:t> </a:t>
            </a:r>
            <a:r>
              <a:rPr lang="en-US" dirty="0" err="1"/>
              <a:t>induksi</a:t>
            </a:r>
            <a:r>
              <a:rPr lang="en-US" dirty="0"/>
              <a:t> </a:t>
            </a:r>
            <a:r>
              <a:rPr lang="en-US" dirty="0" err="1"/>
              <a:t>keduanya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ditunjukkan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terbukti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n orang </a:t>
            </a:r>
            <a:r>
              <a:rPr lang="en-US" dirty="0" err="1"/>
              <a:t>tamu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jabat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n(n – 1)/2. </a:t>
            </a:r>
            <a:r>
              <a:rPr lang="en-US" sz="2800" dirty="0">
                <a:sym typeface="Wingdings 2" panose="05020102010507070707" pitchFamily="18" charset="2"/>
              </a:rPr>
              <a:t>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919439-DB68-9E1C-EAA8-E3A972157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075C3-DD11-F184-9FB2-2CE316AD1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4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827A2F30-0B4D-4723-BD83-D996EBF27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biaya</a:t>
            </a:r>
            <a:r>
              <a:rPr lang="en-US" altLang="en-US" dirty="0"/>
              <a:t> pos </a:t>
            </a:r>
            <a:r>
              <a:rPr lang="en-US" altLang="en-US" dirty="0" err="1"/>
              <a:t>berapa</a:t>
            </a:r>
            <a:r>
              <a:rPr lang="en-US" altLang="en-US" dirty="0"/>
              <a:t> </a:t>
            </a:r>
            <a:r>
              <a:rPr lang="en-US" altLang="en-US" dirty="0" err="1"/>
              <a:t>saja</a:t>
            </a:r>
            <a:r>
              <a:rPr lang="en-US" altLang="en-US" dirty="0"/>
              <a:t> yang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menggunakan</a:t>
            </a:r>
            <a:r>
              <a:rPr lang="en-US" altLang="en-US" dirty="0"/>
              <a:t> </a:t>
            </a:r>
            <a:r>
              <a:rPr lang="en-US" altLang="en-US" dirty="0" err="1"/>
              <a:t>perangko</a:t>
            </a:r>
            <a:r>
              <a:rPr lang="en-US" altLang="en-US" dirty="0"/>
              <a:t> </a:t>
            </a:r>
            <a:r>
              <a:rPr lang="en-US" altLang="en-US" dirty="0" err="1"/>
              <a:t>senilai</a:t>
            </a:r>
            <a:r>
              <a:rPr lang="en-US" altLang="en-US" dirty="0"/>
              <a:t> Rp5 dan Rp6? </a:t>
            </a:r>
            <a:r>
              <a:rPr lang="en-US" altLang="en-US" dirty="0" err="1"/>
              <a:t>Buktikan</a:t>
            </a:r>
            <a:r>
              <a:rPr lang="en-US" altLang="en-US" dirty="0"/>
              <a:t> </a:t>
            </a:r>
            <a:r>
              <a:rPr lang="en-US" altLang="en-US" dirty="0" err="1"/>
              <a:t>jawabanmu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prinsip</a:t>
            </a:r>
            <a:r>
              <a:rPr lang="en-US" altLang="en-US" dirty="0"/>
              <a:t> </a:t>
            </a:r>
            <a:r>
              <a:rPr lang="en-US" altLang="en-US" dirty="0" err="1"/>
              <a:t>induksi</a:t>
            </a:r>
            <a:r>
              <a:rPr lang="en-US" altLang="en-US" dirty="0"/>
              <a:t> </a:t>
            </a:r>
            <a:r>
              <a:rPr lang="en-US" altLang="en-US" dirty="0" err="1"/>
              <a:t>matematik</a:t>
            </a:r>
            <a:r>
              <a:rPr lang="en-US" altLang="en-US" dirty="0"/>
              <a:t>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28675" name="Footer Placeholder 3">
            <a:extLst>
              <a:ext uri="{FF2B5EF4-FFF2-40B4-BE49-F238E27FC236}">
                <a16:creationId xmlns:a16="http://schemas.microsoft.com/office/drawing/2014/main" id="{9D221268-9F08-4497-BA4A-59B26903E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Munir/IF1220 Matematika Diskrit</a:t>
            </a:r>
          </a:p>
        </p:txBody>
      </p:sp>
      <p:sp>
        <p:nvSpPr>
          <p:cNvPr id="28676" name="Slide Number Placeholder 4">
            <a:extLst>
              <a:ext uri="{FF2B5EF4-FFF2-40B4-BE49-F238E27FC236}">
                <a16:creationId xmlns:a16="http://schemas.microsoft.com/office/drawing/2014/main" id="{E049F96E-D393-45E9-BB3F-46923A012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17C369-B245-4D5E-A07C-04EE384AFDCE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GB" altLang="en-US" sz="140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DDACA9D-5C83-431C-B9A2-DBEE025A7D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009" y="752682"/>
            <a:ext cx="8162925" cy="762000"/>
          </a:xfrm>
        </p:spPr>
        <p:txBody>
          <a:bodyPr/>
          <a:lstStyle/>
          <a:p>
            <a:pPr eaLnBrk="1" hangingPunct="1"/>
            <a:r>
              <a:rPr lang="en-US" altLang="en-US" dirty="0"/>
              <a:t>Latihan 2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73022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6DE1B-73B7-4D58-BB3E-955D68F01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2354"/>
            <a:ext cx="10717306" cy="56268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Contoh-contoh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: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bulat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(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</a:t>
            </a:r>
            <a:r>
              <a:rPr lang="en-US" dirty="0"/>
              <a:t> 2)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(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) </a:t>
            </a:r>
            <a:r>
              <a:rPr lang="en-US" dirty="0" err="1"/>
              <a:t>bilangan</a:t>
            </a:r>
            <a:r>
              <a:rPr lang="en-US" dirty="0"/>
              <a:t> prima.  </a:t>
            </a:r>
            <a:r>
              <a:rPr lang="en-US" dirty="0" err="1"/>
              <a:t>Buktikan</a:t>
            </a:r>
            <a:r>
              <a:rPr lang="en-US" dirty="0"/>
              <a:t>!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514350" lvl="0" indent="-514350">
              <a:buFont typeface="+mj-lt"/>
              <a:buAutoNum type="arabicPeriod" startAt="2"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</a:t>
            </a:r>
            <a:r>
              <a:rPr lang="en-US" dirty="0"/>
              <a:t> 1, 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 + 2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kelipatan</a:t>
            </a:r>
            <a:r>
              <a:rPr lang="en-US" dirty="0"/>
              <a:t> 3. </a:t>
            </a:r>
            <a:r>
              <a:rPr lang="en-US" dirty="0" err="1"/>
              <a:t>Buktikan</a:t>
            </a:r>
            <a:r>
              <a:rPr lang="en-US" dirty="0"/>
              <a:t>!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 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pesta</a:t>
            </a:r>
            <a:r>
              <a:rPr lang="en-US" dirty="0"/>
              <a:t>,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tamu</a:t>
            </a:r>
            <a:r>
              <a:rPr lang="en-US" dirty="0"/>
              <a:t> </a:t>
            </a:r>
            <a:r>
              <a:rPr lang="en-US" dirty="0" err="1"/>
              <a:t>berjabat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tamu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orang </a:t>
            </a:r>
            <a:r>
              <a:rPr lang="en-US" dirty="0" err="1"/>
              <a:t>tamu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jabat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 – 1)/2. </a:t>
            </a:r>
            <a:r>
              <a:rPr lang="en-US" dirty="0" err="1"/>
              <a:t>Buktikan</a:t>
            </a:r>
            <a:r>
              <a:rPr lang="en-US" dirty="0"/>
              <a:t>!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err="1"/>
              <a:t>Banyaknya</a:t>
            </a:r>
            <a:r>
              <a:rPr lang="en-US" dirty="0"/>
              <a:t>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dibentuk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himpunan</a:t>
            </a:r>
            <a:r>
              <a:rPr lang="en-US" dirty="0"/>
              <a:t> yang </a:t>
            </a:r>
            <a:r>
              <a:rPr lang="en-US" dirty="0" err="1"/>
              <a:t>beranggotakan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2</a:t>
            </a:r>
            <a:r>
              <a:rPr lang="en-US" i="1" baseline="30000" dirty="0"/>
              <a:t>n</a:t>
            </a:r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membayar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pos </a:t>
            </a:r>
            <a:r>
              <a:rPr lang="en-US" dirty="0" err="1"/>
              <a:t>sebesar</a:t>
            </a:r>
            <a:r>
              <a:rPr lang="en-US" dirty="0"/>
              <a:t> </a:t>
            </a:r>
            <a:r>
              <a:rPr lang="en-US" i="1" dirty="0"/>
              <a:t>n </a:t>
            </a:r>
            <a:r>
              <a:rPr lang="en-US" i="1" dirty="0" err="1"/>
              <a:t>sen</a:t>
            </a:r>
            <a:r>
              <a:rPr lang="en-US" dirty="0"/>
              <a:t> (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</a:t>
            </a:r>
            <a:r>
              <a:rPr lang="en-US" dirty="0"/>
              <a:t> 8)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perangko</a:t>
            </a:r>
            <a:r>
              <a:rPr lang="en-US" dirty="0"/>
              <a:t> 3 </a:t>
            </a:r>
            <a:r>
              <a:rPr lang="en-US" dirty="0" err="1"/>
              <a:t>sen</a:t>
            </a:r>
            <a:r>
              <a:rPr lang="en-US" dirty="0"/>
              <a:t> dan 5 </a:t>
            </a:r>
            <a:r>
              <a:rPr lang="en-US" dirty="0" err="1"/>
              <a:t>sen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. </a:t>
            </a:r>
            <a:r>
              <a:rPr lang="en-US" dirty="0" err="1"/>
              <a:t>Buktikan</a:t>
            </a:r>
            <a:r>
              <a:rPr lang="en-US" dirty="0"/>
              <a:t>! </a:t>
            </a:r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5D460F-8611-CB22-BC92-2F03443BE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FF5FA-D9F0-2581-4B32-498DB63E1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919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A8556-E39C-9946-3686-B1E714D2B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345" y="783863"/>
            <a:ext cx="10827327" cy="5630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Jawaban</a:t>
            </a:r>
            <a:r>
              <a:rPr lang="en-US" sz="2400" b="1" dirty="0"/>
              <a:t>: </a:t>
            </a:r>
          </a:p>
          <a:p>
            <a:pPr marL="0" indent="0">
              <a:buNone/>
            </a:pPr>
            <a:r>
              <a:rPr lang="en-US" sz="2400" dirty="0" err="1"/>
              <a:t>Kombinasi</a:t>
            </a:r>
            <a:r>
              <a:rPr lang="en-US" sz="2400" dirty="0"/>
              <a:t> </a:t>
            </a:r>
            <a:r>
              <a:rPr lang="en-US" sz="2400" dirty="0" err="1"/>
              <a:t>biaya</a:t>
            </a:r>
            <a:r>
              <a:rPr lang="en-US" sz="2400" dirty="0"/>
              <a:t> pos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perangko</a:t>
            </a:r>
            <a:r>
              <a:rPr lang="en-US" sz="2400" dirty="0"/>
              <a:t> 5 </a:t>
            </a:r>
            <a:r>
              <a:rPr lang="en-US" sz="2400" dirty="0" err="1"/>
              <a:t>sen</a:t>
            </a:r>
            <a:r>
              <a:rPr lang="en-US" sz="2400" dirty="0"/>
              <a:t> dan 6 </a:t>
            </a:r>
            <a:r>
              <a:rPr lang="en-US" sz="2400" dirty="0" err="1"/>
              <a:t>sen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ditulis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5m + 6n, </a:t>
            </a:r>
            <a:r>
              <a:rPr lang="en-US" sz="2400" dirty="0" err="1"/>
              <a:t>dengan</a:t>
            </a:r>
            <a:r>
              <a:rPr lang="en-US" sz="2400" dirty="0"/>
              <a:t> m dan n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bulat</a:t>
            </a:r>
            <a:r>
              <a:rPr lang="en-US" sz="2400" dirty="0"/>
              <a:t>.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mencoba</a:t>
            </a:r>
            <a:r>
              <a:rPr lang="en-US" sz="2400" dirty="0"/>
              <a:t> </a:t>
            </a:r>
            <a:r>
              <a:rPr lang="en-US" sz="2400" dirty="0" err="1"/>
              <a:t>kombinasi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m dan n </a:t>
            </a:r>
            <a:r>
              <a:rPr lang="en-US" sz="2400" dirty="0" err="1"/>
              <a:t>mulai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0, 1, 2, 3, 4, …,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diperoleh</a:t>
            </a:r>
            <a:r>
              <a:rPr lang="en-US" sz="2400" dirty="0"/>
              <a:t> </a:t>
            </a:r>
            <a:r>
              <a:rPr lang="en-US" sz="2400" dirty="0" err="1"/>
              <a:t>biaya</a:t>
            </a:r>
            <a:r>
              <a:rPr lang="en-US" sz="2400" dirty="0"/>
              <a:t> pos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dibayar</a:t>
            </a:r>
            <a:r>
              <a:rPr lang="en-US" sz="2400" dirty="0"/>
              <a:t> </a:t>
            </a:r>
            <a:r>
              <a:rPr lang="en-US" sz="2400" dirty="0" err="1"/>
              <a:t>mulai</a:t>
            </a:r>
            <a:r>
              <a:rPr lang="en-US" sz="2400" dirty="0"/>
              <a:t> 20 </a:t>
            </a:r>
            <a:r>
              <a:rPr lang="en-US" sz="2400" dirty="0" err="1"/>
              <a:t>sen</a:t>
            </a:r>
            <a:r>
              <a:rPr lang="en-US" sz="2400" dirty="0"/>
              <a:t>, 21 </a:t>
            </a:r>
            <a:r>
              <a:rPr lang="en-US" sz="2400" dirty="0" err="1"/>
              <a:t>sen</a:t>
            </a:r>
            <a:r>
              <a:rPr lang="en-US" sz="2400" dirty="0"/>
              <a:t>, 22 </a:t>
            </a:r>
            <a:r>
              <a:rPr lang="en-US" sz="2400" dirty="0" err="1"/>
              <a:t>sen</a:t>
            </a:r>
            <a:r>
              <a:rPr lang="en-US" sz="2400" dirty="0"/>
              <a:t> dan </a:t>
            </a:r>
            <a:r>
              <a:rPr lang="en-US" sz="2400" dirty="0" err="1"/>
              <a:t>seterusnya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Akan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buktikan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induksi</a:t>
            </a:r>
            <a:r>
              <a:rPr lang="en-US" sz="2400" dirty="0"/>
              <a:t> </a:t>
            </a:r>
            <a:r>
              <a:rPr lang="en-US" sz="2400" dirty="0" err="1"/>
              <a:t>matematika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biaya</a:t>
            </a:r>
            <a:r>
              <a:rPr lang="en-US" sz="2400" dirty="0"/>
              <a:t> pos </a:t>
            </a:r>
            <a:r>
              <a:rPr lang="en-US" sz="2400" dirty="0" err="1"/>
              <a:t>sebesar</a:t>
            </a:r>
            <a:r>
              <a:rPr lang="en-US" sz="2400" dirty="0"/>
              <a:t> n </a:t>
            </a:r>
            <a:r>
              <a:rPr lang="en-US" sz="2400" dirty="0">
                <a:sym typeface="Symbol" panose="05050102010706020507" pitchFamily="18" charset="2"/>
              </a:rPr>
              <a:t></a:t>
            </a:r>
            <a:r>
              <a:rPr lang="en-US" sz="2400" dirty="0"/>
              <a:t> 20 </a:t>
            </a:r>
            <a:r>
              <a:rPr lang="en-US" sz="2400" dirty="0" err="1"/>
              <a:t>sen</a:t>
            </a:r>
            <a:r>
              <a:rPr lang="en-US" sz="2400" dirty="0"/>
              <a:t>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perangko</a:t>
            </a:r>
            <a:r>
              <a:rPr lang="en-US" sz="2400" dirty="0"/>
              <a:t> 5 </a:t>
            </a:r>
            <a:r>
              <a:rPr lang="en-US" sz="2400" dirty="0" err="1"/>
              <a:t>sen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6 </a:t>
            </a:r>
            <a:r>
              <a:rPr lang="en-US" sz="2400" dirty="0" err="1"/>
              <a:t>sen.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Misalkan</a:t>
            </a:r>
            <a:r>
              <a:rPr lang="en-US" sz="2400" dirty="0"/>
              <a:t> p(n)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proposisi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biaya</a:t>
            </a:r>
            <a:r>
              <a:rPr lang="en-US" sz="2400" dirty="0"/>
              <a:t> pos </a:t>
            </a:r>
            <a:r>
              <a:rPr lang="en-US" sz="2400" dirty="0" err="1"/>
              <a:t>sebesar</a:t>
            </a:r>
            <a:r>
              <a:rPr lang="en-US" sz="2400" dirty="0"/>
              <a:t> n </a:t>
            </a:r>
            <a:r>
              <a:rPr lang="en-US" sz="2400" dirty="0">
                <a:sym typeface="Symbol" panose="05050102010706020507" pitchFamily="18" charset="2"/>
              </a:rPr>
              <a:t></a:t>
            </a:r>
            <a:r>
              <a:rPr lang="en-US" sz="2400" dirty="0"/>
              <a:t> 20 </a:t>
            </a:r>
            <a:r>
              <a:rPr lang="en-US" sz="2400" dirty="0" err="1"/>
              <a:t>sen</a:t>
            </a:r>
            <a:r>
              <a:rPr lang="en-US" sz="2400" dirty="0"/>
              <a:t>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perangko</a:t>
            </a:r>
            <a:r>
              <a:rPr lang="en-US" sz="2400" dirty="0"/>
              <a:t> 5 </a:t>
            </a:r>
            <a:r>
              <a:rPr lang="en-US" sz="2400" dirty="0" err="1"/>
              <a:t>sen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6 </a:t>
            </a:r>
            <a:r>
              <a:rPr lang="en-US" sz="2400" dirty="0" err="1"/>
              <a:t>sen.</a:t>
            </a:r>
            <a:endParaRPr lang="en-US" sz="2400" dirty="0"/>
          </a:p>
          <a:p>
            <a:pPr marL="0" indent="0">
              <a:buNone/>
            </a:pPr>
            <a:r>
              <a:rPr lang="en-US" sz="2400" i="1" dirty="0"/>
              <a:t>(</a:t>
            </a:r>
            <a:r>
              <a:rPr lang="en-US" sz="2400" i="1" dirty="0" err="1"/>
              <a:t>i</a:t>
            </a:r>
            <a:r>
              <a:rPr lang="en-US" sz="2400" i="1" dirty="0"/>
              <a:t>) Basis </a:t>
            </a:r>
            <a:r>
              <a:rPr lang="en-US" sz="2400" i="1" dirty="0" err="1"/>
              <a:t>induksi</a:t>
            </a:r>
            <a:r>
              <a:rPr lang="en-US" sz="2400" i="1" dirty="0"/>
              <a:t>:</a:t>
            </a:r>
            <a:r>
              <a:rPr lang="en-US" sz="2400" dirty="0"/>
              <a:t> p(20) </a:t>
            </a:r>
            <a:r>
              <a:rPr lang="en-US" sz="2400" dirty="0" err="1"/>
              <a:t>benar</a:t>
            </a:r>
            <a:r>
              <a:rPr lang="en-US" sz="2400" dirty="0"/>
              <a:t>,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biaya</a:t>
            </a:r>
            <a:r>
              <a:rPr lang="en-US" sz="2400" dirty="0"/>
              <a:t> pos </a:t>
            </a:r>
            <a:r>
              <a:rPr lang="en-US" sz="2400" dirty="0" err="1"/>
              <a:t>sebesar</a:t>
            </a:r>
            <a:r>
              <a:rPr lang="en-US" sz="2400" dirty="0"/>
              <a:t> 20 </a:t>
            </a:r>
            <a:r>
              <a:rPr lang="en-US" sz="2400" dirty="0" err="1"/>
              <a:t>sen</a:t>
            </a:r>
            <a:r>
              <a:rPr lang="en-US" sz="2400" dirty="0"/>
              <a:t>,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4 </a:t>
            </a:r>
            <a:r>
              <a:rPr lang="en-US" sz="2400" dirty="0" err="1"/>
              <a:t>perangko</a:t>
            </a:r>
            <a:r>
              <a:rPr lang="en-US" sz="2400" dirty="0"/>
              <a:t> 5 </a:t>
            </a:r>
            <a:r>
              <a:rPr lang="en-US" sz="2400" dirty="0" err="1"/>
              <a:t>sen</a:t>
            </a:r>
            <a:r>
              <a:rPr lang="en-US" sz="2400" dirty="0"/>
              <a:t> </a:t>
            </a:r>
            <a:r>
              <a:rPr lang="en-US" sz="2400" dirty="0" err="1"/>
              <a:t>saja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9E95B9-E10F-3B41-8FD9-1B53DE122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3E87B-CF28-0A39-C99F-4EF56230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37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E346C-65EE-7E13-D2A4-452BE86FF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12617"/>
            <a:ext cx="10813473" cy="6206837"/>
          </a:xfrm>
        </p:spPr>
        <p:txBody>
          <a:bodyPr>
            <a:noAutofit/>
          </a:bodyPr>
          <a:lstStyle/>
          <a:p>
            <a:pPr marL="571500" indent="-571500">
              <a:buAutoNum type="romanLcParenBoth" startAt="2"/>
            </a:pPr>
            <a:r>
              <a:rPr lang="en-US" sz="2400" i="1" dirty="0"/>
              <a:t>Langkah </a:t>
            </a:r>
            <a:r>
              <a:rPr lang="en-US" sz="2400" i="1" dirty="0" err="1"/>
              <a:t>induksi</a:t>
            </a:r>
            <a:r>
              <a:rPr lang="en-US" sz="2400" dirty="0"/>
              <a:t>. </a:t>
            </a:r>
            <a:r>
              <a:rPr lang="en-US" sz="2400" dirty="0" err="1"/>
              <a:t>Andaikan</a:t>
            </a:r>
            <a:r>
              <a:rPr lang="en-US" sz="2400" dirty="0"/>
              <a:t> p(n) </a:t>
            </a:r>
            <a:r>
              <a:rPr lang="en-US" sz="2400" dirty="0" err="1"/>
              <a:t>benar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asumsikan</a:t>
            </a:r>
            <a:r>
              <a:rPr lang="en-US" sz="2400" dirty="0"/>
              <a:t> </a:t>
            </a:r>
            <a:r>
              <a:rPr lang="en-US" sz="2400" dirty="0" err="1"/>
              <a:t>biaya</a:t>
            </a:r>
            <a:r>
              <a:rPr lang="en-US" sz="2400" dirty="0"/>
              <a:t> pos </a:t>
            </a:r>
            <a:r>
              <a:rPr lang="en-US" sz="2400" dirty="0" err="1"/>
              <a:t>sebesar</a:t>
            </a:r>
            <a:r>
              <a:rPr lang="en-US" sz="2400" dirty="0"/>
              <a:t> n</a:t>
            </a:r>
            <a:r>
              <a:rPr lang="en-US" sz="2400" dirty="0">
                <a:sym typeface="Symbol" panose="05050102010706020507" pitchFamily="18" charset="2"/>
              </a:rPr>
              <a:t> </a:t>
            </a:r>
            <a:r>
              <a:rPr lang="en-US" sz="2400" dirty="0"/>
              <a:t>20 </a:t>
            </a:r>
            <a:r>
              <a:rPr lang="en-US" sz="2400" dirty="0" err="1"/>
              <a:t>sen</a:t>
            </a:r>
            <a:r>
              <a:rPr lang="en-US" sz="2400" dirty="0"/>
              <a:t>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perangko</a:t>
            </a:r>
            <a:r>
              <a:rPr lang="en-US" sz="2400" dirty="0"/>
              <a:t> 5 </a:t>
            </a:r>
            <a:r>
              <a:rPr lang="en-US" sz="2400" dirty="0" err="1"/>
              <a:t>sen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6 </a:t>
            </a:r>
            <a:r>
              <a:rPr lang="en-US" sz="2400" dirty="0" err="1"/>
              <a:t>sen</a:t>
            </a:r>
            <a:r>
              <a:rPr lang="en-US" sz="2400" dirty="0"/>
              <a:t> (</a:t>
            </a:r>
            <a:r>
              <a:rPr lang="en-US" sz="2400" dirty="0" err="1"/>
              <a:t>hipotesis</a:t>
            </a:r>
            <a:r>
              <a:rPr lang="en-US" sz="2400" dirty="0"/>
              <a:t> </a:t>
            </a:r>
            <a:r>
              <a:rPr lang="en-US" sz="2400" dirty="0" err="1"/>
              <a:t>induksi</a:t>
            </a:r>
            <a:r>
              <a:rPr lang="en-US" sz="2400" dirty="0"/>
              <a:t>). Kita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menunjukkan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p(n + 1) </a:t>
            </a:r>
            <a:r>
              <a:rPr lang="en-US" sz="2400" dirty="0" err="1"/>
              <a:t>benar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biaya</a:t>
            </a:r>
            <a:r>
              <a:rPr lang="en-US" sz="2400" dirty="0"/>
              <a:t> pos </a:t>
            </a:r>
            <a:r>
              <a:rPr lang="en-US" sz="2400" dirty="0" err="1"/>
              <a:t>sebesar</a:t>
            </a:r>
            <a:r>
              <a:rPr lang="en-US" sz="2400" dirty="0"/>
              <a:t> n +1 </a:t>
            </a:r>
            <a:r>
              <a:rPr lang="en-US" sz="2400" dirty="0" err="1"/>
              <a:t>sen</a:t>
            </a:r>
            <a:r>
              <a:rPr lang="en-US" sz="2400" dirty="0"/>
              <a:t> juga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perangko</a:t>
            </a:r>
            <a:r>
              <a:rPr lang="en-US" sz="2400" dirty="0"/>
              <a:t> 5 </a:t>
            </a:r>
            <a:r>
              <a:rPr lang="en-US" sz="2400" dirty="0" err="1"/>
              <a:t>sen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6 </a:t>
            </a:r>
            <a:r>
              <a:rPr lang="en-US" sz="2400" dirty="0" err="1"/>
              <a:t>sen</a:t>
            </a:r>
            <a:r>
              <a:rPr lang="en-US" sz="2400" dirty="0"/>
              <a:t> </a:t>
            </a:r>
            <a:r>
              <a:rPr lang="en-US" sz="2400" dirty="0" err="1"/>
              <a:t>saja</a:t>
            </a:r>
            <a:r>
              <a:rPr lang="en-US" sz="2400" dirty="0"/>
              <a:t>. Ada dua </a:t>
            </a:r>
            <a:r>
              <a:rPr lang="en-US" sz="2400" dirty="0" err="1"/>
              <a:t>kemungkinan</a:t>
            </a:r>
            <a:r>
              <a:rPr lang="en-US" sz="2400" dirty="0"/>
              <a:t> yang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tinjau</a:t>
            </a:r>
            <a:r>
              <a:rPr lang="en-US" sz="2400" dirty="0"/>
              <a:t>:</a:t>
            </a:r>
          </a:p>
          <a:p>
            <a:pPr marL="914400" indent="-401638">
              <a:buNone/>
            </a:pPr>
            <a:r>
              <a:rPr lang="en-US" sz="2400" dirty="0"/>
              <a:t>1)	Jika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membayar</a:t>
            </a:r>
            <a:r>
              <a:rPr lang="en-US" sz="2400" dirty="0"/>
              <a:t> </a:t>
            </a:r>
            <a:r>
              <a:rPr lang="en-US" sz="2400" dirty="0" err="1"/>
              <a:t>biaya</a:t>
            </a:r>
            <a:r>
              <a:rPr lang="en-US" sz="2400" dirty="0"/>
              <a:t> pos n </a:t>
            </a:r>
            <a:r>
              <a:rPr lang="en-US" sz="2400" dirty="0" err="1"/>
              <a:t>sen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perangko</a:t>
            </a:r>
            <a:r>
              <a:rPr lang="en-US" sz="2400" dirty="0"/>
              <a:t> 5 </a:t>
            </a:r>
            <a:r>
              <a:rPr lang="en-US" sz="2400" dirty="0" err="1"/>
              <a:t>sen</a:t>
            </a:r>
            <a:r>
              <a:rPr lang="en-US" sz="2400" dirty="0"/>
              <a:t> </a:t>
            </a:r>
            <a:r>
              <a:rPr lang="en-US" sz="2400" dirty="0" err="1"/>
              <a:t>saja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paling </a:t>
            </a:r>
            <a:r>
              <a:rPr lang="en-US" sz="2400" dirty="0" err="1"/>
              <a:t>sedikit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4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perangko</a:t>
            </a:r>
            <a:r>
              <a:rPr lang="en-US" sz="2400" dirty="0"/>
              <a:t> 5 </a:t>
            </a:r>
            <a:r>
              <a:rPr lang="en-US" sz="2400" dirty="0" err="1"/>
              <a:t>sen</a:t>
            </a:r>
            <a:r>
              <a:rPr lang="en-US" sz="2400" dirty="0"/>
              <a:t> (</a:t>
            </a:r>
            <a:r>
              <a:rPr lang="en-US" sz="2400" dirty="0" err="1"/>
              <a:t>sebab</a:t>
            </a:r>
            <a:r>
              <a:rPr lang="en-US" sz="2400" dirty="0"/>
              <a:t> n </a:t>
            </a:r>
            <a:r>
              <a:rPr lang="en-US" sz="2400" dirty="0">
                <a:sym typeface="Symbol" panose="05050102010706020507" pitchFamily="18" charset="2"/>
              </a:rPr>
              <a:t></a:t>
            </a:r>
            <a:r>
              <a:rPr lang="en-US" sz="2400" dirty="0"/>
              <a:t> 20),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mengganti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perangko</a:t>
            </a:r>
            <a:r>
              <a:rPr lang="en-US" sz="2400" dirty="0"/>
              <a:t> 5 </a:t>
            </a:r>
            <a:r>
              <a:rPr lang="en-US" sz="2400" dirty="0" err="1"/>
              <a:t>sen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6 </a:t>
            </a:r>
            <a:r>
              <a:rPr lang="en-US" sz="2400" dirty="0" err="1"/>
              <a:t>sen</a:t>
            </a:r>
            <a:r>
              <a:rPr lang="en-US" sz="2400" dirty="0"/>
              <a:t>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dibayar</a:t>
            </a:r>
            <a:r>
              <a:rPr lang="en-US" sz="2400" dirty="0"/>
              <a:t> </a:t>
            </a:r>
            <a:r>
              <a:rPr lang="en-US" sz="2400" dirty="0" err="1"/>
              <a:t>biaya</a:t>
            </a:r>
            <a:r>
              <a:rPr lang="en-US" sz="2400" dirty="0"/>
              <a:t> pos </a:t>
            </a:r>
            <a:r>
              <a:rPr lang="en-US" sz="2400" dirty="0" err="1"/>
              <a:t>sebesar</a:t>
            </a:r>
            <a:r>
              <a:rPr lang="en-US" sz="2400" dirty="0"/>
              <a:t> n + 1 </a:t>
            </a:r>
            <a:r>
              <a:rPr lang="en-US" sz="2400" dirty="0" err="1"/>
              <a:t>sen.</a:t>
            </a:r>
            <a:r>
              <a:rPr lang="en-US" sz="2400" dirty="0"/>
              <a:t>	</a:t>
            </a:r>
          </a:p>
          <a:p>
            <a:pPr marL="914400" indent="-401638">
              <a:buNone/>
            </a:pPr>
            <a:endParaRPr lang="en-US" sz="2400" dirty="0"/>
          </a:p>
          <a:p>
            <a:pPr marL="914400" indent="-401638">
              <a:buNone/>
            </a:pPr>
            <a:r>
              <a:rPr lang="en-US" sz="2400" dirty="0"/>
              <a:t>2)	Jika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membayar</a:t>
            </a:r>
            <a:r>
              <a:rPr lang="en-US" sz="2400" dirty="0"/>
              <a:t> </a:t>
            </a:r>
            <a:r>
              <a:rPr lang="en-US" sz="2400" dirty="0" err="1"/>
              <a:t>biaya</a:t>
            </a:r>
            <a:r>
              <a:rPr lang="en-US" sz="2400" dirty="0"/>
              <a:t> pos n </a:t>
            </a:r>
            <a:r>
              <a:rPr lang="en-US" sz="2400" dirty="0" err="1"/>
              <a:t>sen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perangko</a:t>
            </a:r>
            <a:r>
              <a:rPr lang="en-US" sz="2400" dirty="0"/>
              <a:t> 6 </a:t>
            </a:r>
            <a:r>
              <a:rPr lang="en-US" sz="2400" dirty="0" err="1"/>
              <a:t>sen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paling </a:t>
            </a:r>
            <a:r>
              <a:rPr lang="en-US" sz="2400" dirty="0" err="1"/>
              <a:t>sedikit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4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perangko</a:t>
            </a:r>
            <a:r>
              <a:rPr lang="en-US" sz="2400" dirty="0"/>
              <a:t> 6 </a:t>
            </a:r>
            <a:r>
              <a:rPr lang="en-US" sz="2400" dirty="0" err="1"/>
              <a:t>sen</a:t>
            </a:r>
            <a:r>
              <a:rPr lang="en-US" sz="2400" dirty="0"/>
              <a:t> (</a:t>
            </a:r>
            <a:r>
              <a:rPr lang="en-US" sz="2400" dirty="0" err="1"/>
              <a:t>sebab</a:t>
            </a:r>
            <a:r>
              <a:rPr lang="en-US" sz="2400" dirty="0"/>
              <a:t> n </a:t>
            </a:r>
            <a:r>
              <a:rPr lang="en-US" sz="2400" dirty="0">
                <a:sym typeface="Symbol" panose="05050102010706020507" pitchFamily="18" charset="2"/>
              </a:rPr>
              <a:t></a:t>
            </a:r>
            <a:r>
              <a:rPr lang="en-US" sz="2400" dirty="0"/>
              <a:t> 20).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mengganti</a:t>
            </a:r>
            <a:r>
              <a:rPr lang="en-US" sz="2400" dirty="0"/>
              <a:t> 4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perangko</a:t>
            </a:r>
            <a:r>
              <a:rPr lang="en-US" sz="2400" dirty="0"/>
              <a:t> 6 </a:t>
            </a:r>
            <a:r>
              <a:rPr lang="en-US" sz="2400" dirty="0" err="1"/>
              <a:t>sen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5 </a:t>
            </a:r>
            <a:r>
              <a:rPr lang="en-US" sz="2400" dirty="0" err="1"/>
              <a:t>buah</a:t>
            </a:r>
            <a:r>
              <a:rPr lang="en-US" sz="2400" dirty="0"/>
              <a:t>, </a:t>
            </a:r>
            <a:r>
              <a:rPr lang="en-US" sz="2400" dirty="0" err="1"/>
              <a:t>diperoleh</a:t>
            </a:r>
            <a:r>
              <a:rPr lang="en-US" sz="2400" dirty="0"/>
              <a:t> </a:t>
            </a:r>
            <a:r>
              <a:rPr lang="en-US" sz="2400" dirty="0" err="1"/>
              <a:t>susunan</a:t>
            </a:r>
            <a:r>
              <a:rPr lang="en-US" sz="2400" dirty="0"/>
              <a:t> </a:t>
            </a:r>
            <a:r>
              <a:rPr lang="en-US" sz="2400" dirty="0" err="1"/>
              <a:t>perangko</a:t>
            </a:r>
            <a:r>
              <a:rPr lang="en-US" sz="2400" dirty="0"/>
              <a:t> </a:t>
            </a:r>
            <a:r>
              <a:rPr lang="en-US" sz="2400" dirty="0" err="1"/>
              <a:t>senilai</a:t>
            </a:r>
            <a:r>
              <a:rPr lang="en-US" sz="2400" dirty="0"/>
              <a:t> n + 1 </a:t>
            </a:r>
            <a:r>
              <a:rPr lang="en-US" sz="2400" dirty="0" err="1"/>
              <a:t>sen.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Karena </a:t>
            </a:r>
            <a:r>
              <a:rPr lang="en-US" sz="2400" dirty="0" err="1"/>
              <a:t>langkah</a:t>
            </a:r>
            <a:r>
              <a:rPr lang="en-US" sz="2400" dirty="0"/>
              <a:t> (</a:t>
            </a:r>
            <a:r>
              <a:rPr lang="en-US" sz="2400" dirty="0" err="1"/>
              <a:t>i</a:t>
            </a:r>
            <a:r>
              <a:rPr lang="en-US" sz="2400" dirty="0"/>
              <a:t>) dan (ii)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diperlihatkan</a:t>
            </a:r>
            <a:r>
              <a:rPr lang="en-US" sz="2400" dirty="0"/>
              <a:t> </a:t>
            </a:r>
            <a:r>
              <a:rPr lang="en-US" sz="2400" dirty="0" err="1"/>
              <a:t>benar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terbukti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biaya</a:t>
            </a:r>
            <a:r>
              <a:rPr lang="en-US" sz="2400" dirty="0"/>
              <a:t> pos </a:t>
            </a:r>
            <a:r>
              <a:rPr lang="en-US" sz="2400" dirty="0" err="1"/>
              <a:t>sebesar</a:t>
            </a:r>
            <a:r>
              <a:rPr lang="en-US" sz="2400" dirty="0"/>
              <a:t> n </a:t>
            </a:r>
            <a:r>
              <a:rPr lang="en-US" sz="2400" dirty="0">
                <a:sym typeface="Symbol" panose="05050102010706020507" pitchFamily="18" charset="2"/>
              </a:rPr>
              <a:t></a:t>
            </a:r>
            <a:r>
              <a:rPr lang="en-US" sz="2400" dirty="0"/>
              <a:t> 20 </a:t>
            </a:r>
            <a:r>
              <a:rPr lang="en-US" sz="2400" dirty="0" err="1"/>
              <a:t>sen</a:t>
            </a:r>
            <a:r>
              <a:rPr lang="en-US" sz="2400" dirty="0"/>
              <a:t>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perangko</a:t>
            </a:r>
            <a:r>
              <a:rPr lang="en-US" sz="2400" dirty="0"/>
              <a:t> 5 </a:t>
            </a:r>
            <a:r>
              <a:rPr lang="en-US" sz="2400" dirty="0" err="1"/>
              <a:t>sen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6 </a:t>
            </a:r>
            <a:r>
              <a:rPr lang="en-US" sz="2400" dirty="0" err="1"/>
              <a:t>sen.</a:t>
            </a:r>
            <a:r>
              <a:rPr lang="en-US" sz="2400" dirty="0"/>
              <a:t>		</a:t>
            </a:r>
            <a:r>
              <a:rPr lang="en-US" sz="2400" dirty="0">
                <a:sym typeface="Wingdings 2" panose="05020102010507070707" pitchFamily="18" charset="2"/>
              </a:rPr>
              <a:t> </a:t>
            </a:r>
            <a:endParaRPr lang="en-US" sz="2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E6D55D-D0A1-B15D-50DF-3F7EEDB22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C3E17-DABA-582D-F230-1E7118081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04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8B5062DE-BE37-4521-BBCE-F90373783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E884522-D203-4888-B479-FC08E592592D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GB" altLang="en-US" sz="14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0759BC07-0AF4-4BA5-B675-AA2145A728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009" y="752682"/>
            <a:ext cx="8162925" cy="7620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Latihan</a:t>
            </a:r>
            <a:r>
              <a:rPr lang="en-US" altLang="en-US" dirty="0"/>
              <a:t> 3</a:t>
            </a:r>
            <a:endParaRPr lang="en-GB" altLang="en-US" dirty="0"/>
          </a:p>
        </p:txBody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30C258B6-018C-4DA4-8DB5-30EAEAFB7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  <a:defRPr/>
            </a:pPr>
            <a:r>
              <a:rPr lang="en-US" dirty="0" err="1">
                <a:cs typeface="Times New Roman" pitchFamily="18" charset="0"/>
              </a:rPr>
              <a:t>Sebuah</a:t>
            </a:r>
            <a:r>
              <a:rPr lang="en-US" dirty="0">
                <a:cs typeface="Times New Roman" pitchFamily="18" charset="0"/>
              </a:rPr>
              <a:t> ATM (</a:t>
            </a:r>
            <a:r>
              <a:rPr lang="en-US" dirty="0" err="1">
                <a:cs typeface="Times New Roman" pitchFamily="18" charset="0"/>
              </a:rPr>
              <a:t>Anjungan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Tunai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Mandiri</a:t>
            </a:r>
            <a:r>
              <a:rPr lang="en-US" dirty="0">
                <a:cs typeface="Times New Roman" pitchFamily="18" charset="0"/>
              </a:rPr>
              <a:t>) </a:t>
            </a:r>
            <a:r>
              <a:rPr lang="en-US" dirty="0" err="1">
                <a:cs typeface="Times New Roman" pitchFamily="18" charset="0"/>
              </a:rPr>
              <a:t>hanya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menyediakan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pecahan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uang</a:t>
            </a:r>
            <a:r>
              <a:rPr lang="en-US" dirty="0">
                <a:cs typeface="Times New Roman" pitchFamily="18" charset="0"/>
              </a:rPr>
              <a:t> Rp20.000 dan Rp50.000. </a:t>
            </a:r>
          </a:p>
          <a:p>
            <a:pPr marL="0" indent="0" algn="just">
              <a:buNone/>
              <a:defRPr/>
            </a:pPr>
            <a:endParaRPr lang="en-US" dirty="0"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en-US" dirty="0" err="1">
                <a:cs typeface="Times New Roman" pitchFamily="18" charset="0"/>
              </a:rPr>
              <a:t>Kelipatan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uang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berapakah</a:t>
            </a:r>
            <a:r>
              <a:rPr lang="en-US" dirty="0">
                <a:cs typeface="Times New Roman" pitchFamily="18" charset="0"/>
              </a:rPr>
              <a:t> yang </a:t>
            </a:r>
            <a:r>
              <a:rPr lang="en-US" dirty="0" err="1">
                <a:cs typeface="Times New Roman" pitchFamily="18" charset="0"/>
              </a:rPr>
              <a:t>dapat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dikeluarkan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oleh</a:t>
            </a:r>
            <a:r>
              <a:rPr lang="en-US" dirty="0">
                <a:cs typeface="Times New Roman" pitchFamily="18" charset="0"/>
              </a:rPr>
              <a:t> ATM </a:t>
            </a:r>
            <a:r>
              <a:rPr lang="en-US" dirty="0" err="1">
                <a:cs typeface="Times New Roman" pitchFamily="18" charset="0"/>
              </a:rPr>
              <a:t>tersebut</a:t>
            </a:r>
            <a:r>
              <a:rPr lang="en-US" dirty="0">
                <a:cs typeface="Times New Roman" pitchFamily="18" charset="0"/>
              </a:rPr>
              <a:t>? </a:t>
            </a:r>
            <a:r>
              <a:rPr lang="en-US" dirty="0" err="1">
                <a:cs typeface="Times New Roman" pitchFamily="18" charset="0"/>
              </a:rPr>
              <a:t>Buktikan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jawaban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anda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dengan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induksi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matematik</a:t>
            </a:r>
            <a:r>
              <a:rPr lang="en-US" dirty="0">
                <a:cs typeface="Times New Roman" pitchFamily="18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GB" dirty="0"/>
          </a:p>
        </p:txBody>
      </p:sp>
      <p:sp>
        <p:nvSpPr>
          <p:cNvPr id="27653" name="Footer Placeholder 4">
            <a:extLst>
              <a:ext uri="{FF2B5EF4-FFF2-40B4-BE49-F238E27FC236}">
                <a16:creationId xmlns:a16="http://schemas.microsoft.com/office/drawing/2014/main" id="{7F797760-7B87-4D89-8647-B10D7B9C9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1" y="6400800"/>
            <a:ext cx="3876675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Munir/IF1220 Matematika Diskrit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D8C17A-291C-1855-A28F-1BAC4901FA60}"/>
              </a:ext>
            </a:extLst>
          </p:cNvPr>
          <p:cNvSpPr txBox="1"/>
          <p:nvPr/>
        </p:nvSpPr>
        <p:spPr>
          <a:xfrm>
            <a:off x="7384473" y="4544290"/>
            <a:ext cx="3471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dirty="0" err="1">
                <a:solidFill>
                  <a:srgbClr val="FF0000"/>
                </a:solidFill>
              </a:rPr>
              <a:t>Tuliskan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jawabanmu</a:t>
            </a:r>
            <a:r>
              <a:rPr lang="en-US" sz="2800" dirty="0">
                <a:solidFill>
                  <a:srgbClr val="FF0000"/>
                </a:solidFill>
              </a:rPr>
              <a:t>!)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>
            <a:extLst>
              <a:ext uri="{FF2B5EF4-FFF2-40B4-BE49-F238E27FC236}">
                <a16:creationId xmlns:a16="http://schemas.microsoft.com/office/drawing/2014/main" id="{0FA9FB78-83B9-4017-891E-19055090C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823DDE1-7221-41F1-B5DB-256DF9E73033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GB" altLang="en-US" sz="14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E65592B8-C06B-41AF-937F-C20F685D4A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Latihan</a:t>
            </a:r>
            <a:r>
              <a:rPr lang="en-US" altLang="en-US" dirty="0"/>
              <a:t> 4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12D9A8B7-71E1-4242-AB56-C33F0D3E83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altLang="en-US" dirty="0" err="1">
                <a:cs typeface="Times New Roman" panose="02020603050405020304" pitchFamily="18" charset="0"/>
              </a:rPr>
              <a:t>Buktikan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induksi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matematik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bahwa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baseline="30000" dirty="0">
                <a:cs typeface="Times New Roman" panose="02020603050405020304" pitchFamily="18" charset="0"/>
              </a:rPr>
              <a:t>5</a:t>
            </a:r>
            <a:r>
              <a:rPr lang="en-US" altLang="en-US" dirty="0">
                <a:cs typeface="Times New Roman" panose="02020603050405020304" pitchFamily="18" charset="0"/>
              </a:rPr>
              <a:t> –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habis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dibagi</a:t>
            </a:r>
            <a:r>
              <a:rPr lang="en-US" altLang="en-US" dirty="0">
                <a:cs typeface="Times New Roman" panose="02020603050405020304" pitchFamily="18" charset="0"/>
              </a:rPr>
              <a:t> 5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positif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marL="609600" indent="-609600">
              <a:buNone/>
            </a:pPr>
            <a:endParaRPr lang="en-GB" altLang="en-US" dirty="0"/>
          </a:p>
        </p:txBody>
      </p:sp>
      <p:sp>
        <p:nvSpPr>
          <p:cNvPr id="39941" name="Footer Placeholder 4">
            <a:extLst>
              <a:ext uri="{FF2B5EF4-FFF2-40B4-BE49-F238E27FC236}">
                <a16:creationId xmlns:a16="http://schemas.microsoft.com/office/drawing/2014/main" id="{A188173E-4B2F-4DED-BCDF-38465747F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1" y="6400800"/>
            <a:ext cx="3876675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Munir/IF1220 Matematika Diskrit</a:t>
            </a:r>
          </a:p>
        </p:txBody>
      </p:sp>
    </p:spTree>
    <p:extLst>
      <p:ext uri="{BB962C8B-B14F-4D97-AF65-F5344CB8AC3E}">
        <p14:creationId xmlns:p14="http://schemas.microsoft.com/office/powerpoint/2010/main" val="6810170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56E662FB-593F-4A59-ADD9-FBFE97472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5322D2E-D7F4-4EE7-82C3-9906A0EB25AE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GB" altLang="en-US" sz="14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6A7E7C3D-C568-41E5-A6C3-665AF9443B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81037"/>
            <a:ext cx="8162925" cy="7620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Latihan</a:t>
            </a:r>
            <a:r>
              <a:rPr lang="en-US" altLang="en-US" dirty="0"/>
              <a:t> 5</a:t>
            </a:r>
            <a:endParaRPr lang="en-GB" altLang="en-US" dirty="0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03102309-7974-41BD-819E-4537681ABF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baseline="-30000" dirty="0">
                <a:cs typeface="Times New Roman" panose="02020603050405020304" pitchFamily="18" charset="0"/>
              </a:rPr>
              <a:t>1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baseline="-30000" dirty="0">
                <a:cs typeface="Times New Roman" panose="02020603050405020304" pitchFamily="18" charset="0"/>
              </a:rPr>
              <a:t>2</a:t>
            </a:r>
            <a:r>
              <a:rPr lang="en-US" altLang="en-US" dirty="0">
                <a:cs typeface="Times New Roman" panose="02020603050405020304" pitchFamily="18" charset="0"/>
              </a:rPr>
              <a:t>, …,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masing-masing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himpunan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buktikan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induksi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matematik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hukum</a:t>
            </a:r>
            <a:r>
              <a:rPr lang="en-US" altLang="en-US" dirty="0">
                <a:cs typeface="Times New Roman" panose="02020603050405020304" pitchFamily="18" charset="0"/>
              </a:rPr>
              <a:t> De Morgan </a:t>
            </a:r>
            <a:r>
              <a:rPr lang="en-US" altLang="en-US" dirty="0" err="1">
                <a:cs typeface="Times New Roman" panose="02020603050405020304" pitchFamily="18" charset="0"/>
              </a:rPr>
              <a:t>rampatan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berikut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marL="609600" indent="-609600">
              <a:buNone/>
            </a:pPr>
            <a:endParaRPr lang="en-GB" altLang="en-US" dirty="0"/>
          </a:p>
        </p:txBody>
      </p:sp>
      <p:graphicFrame>
        <p:nvGraphicFramePr>
          <p:cNvPr id="38917" name="Object 5">
            <a:extLst>
              <a:ext uri="{FF2B5EF4-FFF2-40B4-BE49-F238E27FC236}">
                <a16:creationId xmlns:a16="http://schemas.microsoft.com/office/drawing/2014/main" id="{22390615-9FF2-45E3-9817-7545E451C0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08582" y="3147391"/>
          <a:ext cx="71628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94591" imgH="215806" progId="Equation.3">
                  <p:embed/>
                </p:oleObj>
              </mc:Choice>
              <mc:Fallback>
                <p:oleObj name="Equation" r:id="rId2" imgW="2094591" imgH="215806" progId="Equation.3">
                  <p:embed/>
                  <p:pic>
                    <p:nvPicPr>
                      <p:cNvPr id="38917" name="Object 5">
                        <a:extLst>
                          <a:ext uri="{FF2B5EF4-FFF2-40B4-BE49-F238E27FC236}">
                            <a16:creationId xmlns:a16="http://schemas.microsoft.com/office/drawing/2014/main" id="{22390615-9FF2-45E3-9817-7545E451C0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8582" y="3147391"/>
                        <a:ext cx="7162800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Footer Placeholder 4">
            <a:extLst>
              <a:ext uri="{FF2B5EF4-FFF2-40B4-BE49-F238E27FC236}">
                <a16:creationId xmlns:a16="http://schemas.microsoft.com/office/drawing/2014/main" id="{A45161A6-A747-4F25-8F2D-E316ADA6B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1" y="6400800"/>
            <a:ext cx="3876675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Munir/IF1220 Matematika Diskrit</a:t>
            </a:r>
          </a:p>
        </p:txBody>
      </p:sp>
    </p:spTree>
    <p:extLst>
      <p:ext uri="{BB962C8B-B14F-4D97-AF65-F5344CB8AC3E}">
        <p14:creationId xmlns:p14="http://schemas.microsoft.com/office/powerpoint/2010/main" val="37632465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>
            <a:extLst>
              <a:ext uri="{FF2B5EF4-FFF2-40B4-BE49-F238E27FC236}">
                <a16:creationId xmlns:a16="http://schemas.microsoft.com/office/drawing/2014/main" id="{C3B8E347-3A61-4C4D-BD5B-E95AA368C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6630505-C07D-46CD-AB13-875297B98652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GB" altLang="en-US" sz="14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018B2111-1BFF-42E2-AF42-195400CE5C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Latihan 6</a:t>
            </a: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F21CE528-C7BF-4022-B9D0-DC9F36D5F9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altLang="en-US" dirty="0" err="1">
                <a:cs typeface="Times New Roman" panose="02020603050405020304" pitchFamily="18" charset="0"/>
              </a:rPr>
              <a:t>Perlihatkan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bahwa</a:t>
            </a:r>
            <a:r>
              <a:rPr lang="en-US" altLang="en-US" dirty="0">
                <a:cs typeface="Times New Roman" panose="02020603050405020304" pitchFamily="18" charset="0"/>
              </a:rPr>
              <a:t> [(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cs typeface="Times New Roman" panose="02020603050405020304" pitchFamily="18" charset="0"/>
              </a:rPr>
              <a:t>1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cs typeface="Times New Roman" panose="02020603050405020304" pitchFamily="18" charset="0"/>
              </a:rPr>
              <a:t>2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cs typeface="Times New Roman" panose="02020603050405020304" pitchFamily="18" charset="0"/>
              </a:rPr>
              <a:t>2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cs typeface="Times New Roman" panose="02020603050405020304" pitchFamily="18" charset="0"/>
              </a:rPr>
              <a:t>3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dirty="0">
                <a:cs typeface="Times New Roman" panose="02020603050405020304" pitchFamily="18" charset="0"/>
              </a:rPr>
              <a:t> …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 err="1">
                <a:cs typeface="Times New Roman" panose="02020603050405020304" pitchFamily="18" charset="0"/>
              </a:rPr>
              <a:t>p</a:t>
            </a:r>
            <a:r>
              <a:rPr lang="en-US" altLang="en-US" i="1" baseline="-30000" dirty="0" err="1">
                <a:cs typeface="Times New Roman" panose="02020603050405020304" pitchFamily="18" charset="0"/>
              </a:rPr>
              <a:t>n</a:t>
            </a:r>
            <a:r>
              <a:rPr lang="en-US" altLang="en-US" baseline="-30000" dirty="0">
                <a:cs typeface="Times New Roman" panose="02020603050405020304" pitchFamily="18" charset="0"/>
              </a:rPr>
              <a:t>–1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cs typeface="Times New Roman" panose="02020603050405020304" pitchFamily="18" charset="0"/>
              </a:rPr>
              <a:t>p</a:t>
            </a:r>
            <a:r>
              <a:rPr lang="en-US" altLang="en-US" i="1" baseline="-30000" dirty="0" err="1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)]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dirty="0">
                <a:cs typeface="Times New Roman" panose="02020603050405020304" pitchFamily="18" charset="0"/>
              </a:rPr>
              <a:t> [(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cs typeface="Times New Roman" panose="02020603050405020304" pitchFamily="18" charset="0"/>
              </a:rPr>
              <a:t>1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cs typeface="Times New Roman" panose="02020603050405020304" pitchFamily="18" charset="0"/>
              </a:rPr>
              <a:t>2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dirty="0">
                <a:cs typeface="Times New Roman" panose="02020603050405020304" pitchFamily="18" charset="0"/>
              </a:rPr>
              <a:t> …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cs typeface="Times New Roman" panose="02020603050405020304" pitchFamily="18" charset="0"/>
              </a:rPr>
              <a:t>p</a:t>
            </a:r>
            <a:r>
              <a:rPr lang="en-US" altLang="en-US" i="1" baseline="-30000" dirty="0" err="1">
                <a:cs typeface="Times New Roman" panose="02020603050405020304" pitchFamily="18" charset="0"/>
              </a:rPr>
              <a:t>n</a:t>
            </a:r>
            <a:r>
              <a:rPr lang="en-US" altLang="en-US" baseline="-30000" dirty="0">
                <a:cs typeface="Times New Roman" panose="02020603050405020304" pitchFamily="18" charset="0"/>
              </a:rPr>
              <a:t>–1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cs typeface="Times New Roman" panose="02020603050405020304" pitchFamily="18" charset="0"/>
              </a:rPr>
              <a:t>p</a:t>
            </a:r>
            <a:r>
              <a:rPr lang="en-US" altLang="en-US" i="1" baseline="-30000" dirty="0" err="1">
                <a:cs typeface="Times New Roman" panose="02020603050405020304" pitchFamily="18" charset="0"/>
              </a:rPr>
              <a:t>n</a:t>
            </a:r>
            <a:r>
              <a:rPr lang="en-US" altLang="en-US" baseline="-30000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]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tautologi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bilamana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cs typeface="Times New Roman" panose="02020603050405020304" pitchFamily="18" charset="0"/>
              </a:rPr>
              <a:t>1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cs typeface="Times New Roman" panose="02020603050405020304" pitchFamily="18" charset="0"/>
              </a:rPr>
              <a:t>2</a:t>
            </a:r>
            <a:r>
              <a:rPr lang="en-US" altLang="en-US" dirty="0">
                <a:cs typeface="Times New Roman" panose="02020603050405020304" pitchFamily="18" charset="0"/>
              </a:rPr>
              <a:t>, …, </a:t>
            </a:r>
            <a:r>
              <a:rPr lang="en-US" altLang="en-US" i="1" dirty="0" err="1">
                <a:cs typeface="Times New Roman" panose="02020603050405020304" pitchFamily="18" charset="0"/>
              </a:rPr>
              <a:t>p</a:t>
            </a:r>
            <a:r>
              <a:rPr lang="en-US" altLang="en-US" i="1" baseline="-30000" dirty="0" err="1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proposisi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marL="609600" indent="-609600">
              <a:buNone/>
            </a:pPr>
            <a:endParaRPr lang="en-GB" altLang="en-US" dirty="0"/>
          </a:p>
        </p:txBody>
      </p:sp>
      <p:sp>
        <p:nvSpPr>
          <p:cNvPr id="41989" name="Footer Placeholder 4">
            <a:extLst>
              <a:ext uri="{FF2B5EF4-FFF2-40B4-BE49-F238E27FC236}">
                <a16:creationId xmlns:a16="http://schemas.microsoft.com/office/drawing/2014/main" id="{37B512A8-D1F7-4C24-B707-33D79BFD6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1" y="6400800"/>
            <a:ext cx="3876675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Munir/IF1220 Matematika Diskrit</a:t>
            </a:r>
          </a:p>
        </p:txBody>
      </p:sp>
    </p:spTree>
    <p:extLst>
      <p:ext uri="{BB962C8B-B14F-4D97-AF65-F5344CB8AC3E}">
        <p14:creationId xmlns:p14="http://schemas.microsoft.com/office/powerpoint/2010/main" val="26352690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E5F45A64-4556-4804-9BC6-009D73F2B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600" dirty="0" err="1"/>
              <a:t>Misalkan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ada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sejumlah</a:t>
            </a:r>
            <a:r>
              <a:rPr lang="en-US" altLang="en-US" sz="2600" dirty="0"/>
              <a:t> n </a:t>
            </a:r>
            <a:r>
              <a:rPr lang="en-US" altLang="en-US" sz="2600" dirty="0" err="1"/>
              <a:t>ganjil</a:t>
            </a:r>
            <a:r>
              <a:rPr lang="en-US" altLang="en-US" sz="2600" dirty="0"/>
              <a:t> orang (</a:t>
            </a:r>
            <a:r>
              <a:rPr lang="en-US" altLang="en-US" sz="2600" i="1" dirty="0"/>
              <a:t>n</a:t>
            </a:r>
            <a:r>
              <a:rPr lang="en-US" altLang="en-US" sz="2600" dirty="0"/>
              <a:t> &gt; 1) yang </a:t>
            </a:r>
            <a:r>
              <a:rPr lang="en-US" altLang="en-US" sz="2600" dirty="0" err="1"/>
              <a:t>berkumpul</a:t>
            </a:r>
            <a:r>
              <a:rPr lang="en-US" altLang="en-US" sz="2600" dirty="0"/>
              <a:t> di </a:t>
            </a:r>
            <a:r>
              <a:rPr lang="en-US" altLang="en-US" sz="2600" dirty="0" err="1"/>
              <a:t>sebuah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lapangan</a:t>
            </a:r>
            <a:r>
              <a:rPr lang="en-US" altLang="en-US" sz="2600" dirty="0"/>
              <a:t>, di </a:t>
            </a:r>
            <a:r>
              <a:rPr lang="en-US" altLang="en-US" sz="2600" dirty="0" err="1"/>
              <a:t>sini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mereka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masing-masing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memegang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sebuah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kue</a:t>
            </a:r>
            <a:r>
              <a:rPr lang="en-US" altLang="en-US" sz="2600" dirty="0"/>
              <a:t>  </a:t>
            </a:r>
            <a:r>
              <a:rPr lang="en-US" altLang="en-US" sz="2600" i="1" dirty="0"/>
              <a:t>pie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siap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dilemparkan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</a:t>
            </a:r>
            <a:r>
              <a:rPr lang="en-US" altLang="en-US" sz="2600" dirty="0"/>
              <a:t> orang lain yang paling </a:t>
            </a:r>
            <a:r>
              <a:rPr lang="en-US" altLang="en-US" sz="2600" dirty="0" err="1"/>
              <a:t>dekat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dengannya</a:t>
            </a:r>
            <a:r>
              <a:rPr lang="en-US" altLang="en-US" sz="2600" dirty="0"/>
              <a:t>. </a:t>
            </a:r>
            <a:r>
              <a:rPr lang="en-US" altLang="en-US" sz="2600" dirty="0" err="1"/>
              <a:t>Jarak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antar</a:t>
            </a:r>
            <a:r>
              <a:rPr lang="en-US" altLang="en-US" sz="2600" dirty="0"/>
              <a:t> orang </a:t>
            </a:r>
            <a:r>
              <a:rPr lang="en-US" altLang="en-US" sz="2600" dirty="0" err="1"/>
              <a:t>berbeda</a:t>
            </a:r>
            <a:r>
              <a:rPr lang="en-US" altLang="en-US" sz="2600" dirty="0"/>
              <a:t> (</a:t>
            </a:r>
            <a:r>
              <a:rPr lang="en-US" altLang="en-US" sz="2600" dirty="0" err="1"/>
              <a:t>tidak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ada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jarak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antar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pasangan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sama</a:t>
            </a:r>
            <a:r>
              <a:rPr lang="en-US" altLang="en-US" sz="2600" dirty="0"/>
              <a:t>). </a:t>
            </a:r>
            <a:r>
              <a:rPr lang="en-US" altLang="en-US" sz="2600" dirty="0" err="1"/>
              <a:t>Jika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semua</a:t>
            </a:r>
            <a:r>
              <a:rPr lang="en-US" altLang="en-US" sz="2600" dirty="0"/>
              <a:t> orang </a:t>
            </a:r>
            <a:r>
              <a:rPr lang="en-US" altLang="en-US" sz="2600" dirty="0" err="1"/>
              <a:t>harus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melempar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kue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dengan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simultan</a:t>
            </a:r>
            <a:r>
              <a:rPr lang="en-US" altLang="en-US" sz="2600" dirty="0"/>
              <a:t>(</a:t>
            </a:r>
            <a:r>
              <a:rPr lang="en-US" altLang="en-US" sz="2600" dirty="0" err="1"/>
              <a:t>bersamaan</a:t>
            </a:r>
            <a:r>
              <a:rPr lang="en-US" altLang="en-US" sz="2600" dirty="0"/>
              <a:t>), </a:t>
            </a:r>
            <a:r>
              <a:rPr lang="en-US" altLang="en-US" sz="2600" dirty="0" err="1"/>
              <a:t>buktikan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bahwa</a:t>
            </a:r>
            <a:r>
              <a:rPr lang="en-US" altLang="en-US" sz="2600" dirty="0"/>
              <a:t> minimal </a:t>
            </a:r>
            <a:r>
              <a:rPr lang="en-US" altLang="en-US" sz="2600" dirty="0" err="1"/>
              <a:t>ada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satu</a:t>
            </a:r>
            <a:r>
              <a:rPr lang="en-US" altLang="en-US" sz="2600" dirty="0"/>
              <a:t> orang yang </a:t>
            </a:r>
            <a:r>
              <a:rPr lang="en-US" altLang="en-US" sz="2600" dirty="0" err="1"/>
              <a:t>tidak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terkena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lemparan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kue</a:t>
            </a:r>
            <a:r>
              <a:rPr lang="en-US" altLang="en-US" sz="2600" dirty="0"/>
              <a:t>.	</a:t>
            </a:r>
          </a:p>
        </p:txBody>
      </p:sp>
      <p:sp>
        <p:nvSpPr>
          <p:cNvPr id="43011" name="Slide Number Placeholder 4">
            <a:extLst>
              <a:ext uri="{FF2B5EF4-FFF2-40B4-BE49-F238E27FC236}">
                <a16:creationId xmlns:a16="http://schemas.microsoft.com/office/drawing/2014/main" id="{187B886B-E99D-4BB2-8302-95446A054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273B327C-99A6-4D05-B9A7-876C403C5B7F}" type="slidenum">
              <a:rPr lang="en-GB" altLang="en-US" sz="1400"/>
              <a:pPr/>
              <a:t>36</a:t>
            </a:fld>
            <a:endParaRPr lang="en-GB" altLang="en-US" sz="140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AF3C902-C3F6-4364-B736-223ECB99EC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/>
              <a:t>Latihan 7</a:t>
            </a:r>
          </a:p>
        </p:txBody>
      </p:sp>
      <p:pic>
        <p:nvPicPr>
          <p:cNvPr id="3" name="Picture 2" descr="A close up of a plate of food&#10;&#10;Description automatically generated">
            <a:extLst>
              <a:ext uri="{FF2B5EF4-FFF2-40B4-BE49-F238E27FC236}">
                <a16:creationId xmlns:a16="http://schemas.microsoft.com/office/drawing/2014/main" id="{1CFBD089-753D-4758-941D-032E9DC1F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344" y="4183131"/>
            <a:ext cx="3231152" cy="246587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8F82BE-CAC5-8994-6675-330EC688C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</p:spTree>
    <p:extLst>
      <p:ext uri="{BB962C8B-B14F-4D97-AF65-F5344CB8AC3E}">
        <p14:creationId xmlns:p14="http://schemas.microsoft.com/office/powerpoint/2010/main" val="29559452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3FE3EC2A-5DD4-4967-9A80-3D7EF7170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5130"/>
            <a:ext cx="10515600" cy="5381833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err="1"/>
              <a:t>Jawaban</a:t>
            </a:r>
            <a:r>
              <a:rPr lang="en-US" altLang="en-US" dirty="0"/>
              <a:t>: </a:t>
            </a:r>
          </a:p>
          <a:p>
            <a:pPr marL="0" indent="0">
              <a:buNone/>
            </a:pPr>
            <a:r>
              <a:rPr lang="en-US" altLang="en-US" dirty="0"/>
              <a:t>(</a:t>
            </a:r>
            <a:r>
              <a:rPr lang="en-US" altLang="en-US" dirty="0" err="1"/>
              <a:t>i</a:t>
            </a:r>
            <a:r>
              <a:rPr lang="en-US" altLang="en-US" dirty="0"/>
              <a:t>) </a:t>
            </a:r>
            <a:r>
              <a:rPr lang="id-ID" altLang="en-US" dirty="0"/>
              <a:t>Basis</a:t>
            </a:r>
            <a:r>
              <a:rPr lang="en-US" altLang="en-US" dirty="0"/>
              <a:t>: </a:t>
            </a:r>
            <a:r>
              <a:rPr lang="id-ID" altLang="en-US" dirty="0"/>
              <a:t>Untuk n</a:t>
            </a:r>
            <a:r>
              <a:rPr lang="en-US" altLang="en-US" dirty="0"/>
              <a:t> </a:t>
            </a:r>
            <a:r>
              <a:rPr lang="id-ID" altLang="en-US" dirty="0"/>
              <a:t>=</a:t>
            </a:r>
            <a:r>
              <a:rPr lang="en-US" altLang="en-US" dirty="0"/>
              <a:t> </a:t>
            </a:r>
            <a:r>
              <a:rPr lang="id-ID" altLang="en-US" dirty="0"/>
              <a:t>3,ada tiga orang A,B dan C maka akan ada 1 pasang orang dengan jarak terpendek,</a:t>
            </a:r>
            <a:r>
              <a:rPr lang="en-US" altLang="en-US" dirty="0"/>
              <a:t> </a:t>
            </a:r>
            <a:r>
              <a:rPr lang="id-ID" altLang="en-US" dirty="0"/>
              <a:t>sebut saja sehingga pasangan tersebut A dan B saling melempar kue satu sama lain, akibatnya C tidak akan kena lemparan kue, C akan melempar salah satu dari A atau B, tergantung yang paling dekat dengan C.</a:t>
            </a:r>
            <a:endParaRPr lang="en-US" altLang="en-US" dirty="0"/>
          </a:p>
          <a:p>
            <a:pPr marL="0" indent="0">
              <a:buNone/>
            </a:pPr>
            <a:endParaRPr lang="en-US" altLang="en-US" sz="2400" dirty="0"/>
          </a:p>
        </p:txBody>
      </p:sp>
      <p:sp>
        <p:nvSpPr>
          <p:cNvPr id="44035" name="Footer Placeholder 3">
            <a:extLst>
              <a:ext uri="{FF2B5EF4-FFF2-40B4-BE49-F238E27FC236}">
                <a16:creationId xmlns:a16="http://schemas.microsoft.com/office/drawing/2014/main" id="{4937522F-28AF-4983-A048-4CD391A97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GB" altLang="en-US" sz="1400"/>
              <a:t>Rinaldi Munir/IF1220 Matematika Diskrit</a:t>
            </a:r>
          </a:p>
        </p:txBody>
      </p:sp>
      <p:sp>
        <p:nvSpPr>
          <p:cNvPr id="44036" name="Slide Number Placeholder 4">
            <a:extLst>
              <a:ext uri="{FF2B5EF4-FFF2-40B4-BE49-F238E27FC236}">
                <a16:creationId xmlns:a16="http://schemas.microsoft.com/office/drawing/2014/main" id="{B56AD4EE-7E96-44F7-A23D-40A081DEE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1E3A37B4-B920-48DD-9FC8-66EAAE50F378}" type="slidenum">
              <a:rPr lang="en-GB" altLang="en-US" sz="1400"/>
              <a:pPr/>
              <a:t>37</a:t>
            </a:fld>
            <a:endParaRPr lang="en-GB" altLang="en-US" sz="1400"/>
          </a:p>
        </p:txBody>
      </p:sp>
      <p:pic>
        <p:nvPicPr>
          <p:cNvPr id="3" name="Picture 2" descr="A picture containing person, outdoor, grass, person&#10;&#10;Description automatically generated">
            <a:extLst>
              <a:ext uri="{FF2B5EF4-FFF2-40B4-BE49-F238E27FC236}">
                <a16:creationId xmlns:a16="http://schemas.microsoft.com/office/drawing/2014/main" id="{6A55451A-DA4C-417B-840D-BCA2C02D1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922" y="3767138"/>
            <a:ext cx="457200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060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DA60698C-4044-4BA4-BEA2-C003A138A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805070"/>
            <a:ext cx="10878671" cy="5625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dirty="0"/>
              <a:t>(ii) </a:t>
            </a:r>
            <a:r>
              <a:rPr lang="en-US" altLang="en-US" sz="2400" dirty="0" err="1"/>
              <a:t>Langkah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</a:t>
            </a:r>
            <a:r>
              <a:rPr lang="id-ID" altLang="en-US" sz="2400" dirty="0"/>
              <a:t>nduksi</a:t>
            </a:r>
            <a:r>
              <a:rPr lang="en-US" altLang="en-US" sz="2400" dirty="0"/>
              <a:t>: </a:t>
            </a:r>
            <a:r>
              <a:rPr lang="id-ID" altLang="en-US" sz="2400" dirty="0"/>
              <a:t>Karena </a:t>
            </a:r>
            <a:r>
              <a:rPr lang="id-ID" altLang="en-US" sz="2400" i="1" dirty="0"/>
              <a:t>n</a:t>
            </a:r>
            <a:r>
              <a:rPr lang="id-ID" altLang="en-US" sz="2400" dirty="0"/>
              <a:t> ganjil, misalkan untuk </a:t>
            </a:r>
            <a:r>
              <a:rPr lang="en-US" altLang="en-US" sz="2400" i="1" dirty="0"/>
              <a:t>n</a:t>
            </a:r>
            <a:r>
              <a:rPr lang="en-US" altLang="en-US" sz="2400" dirty="0"/>
              <a:t> = </a:t>
            </a:r>
            <a:r>
              <a:rPr lang="id-ID" altLang="en-US" sz="2400" dirty="0"/>
              <a:t>2</a:t>
            </a:r>
            <a:r>
              <a:rPr lang="id-ID" altLang="en-US" sz="2400" i="1" dirty="0"/>
              <a:t>k</a:t>
            </a:r>
            <a:r>
              <a:rPr lang="id-ID" altLang="en-US" sz="2400" dirty="0"/>
              <a:t>+1 orang minimal ada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orang </a:t>
            </a:r>
            <a:r>
              <a:rPr lang="id-ID" altLang="en-US" sz="2400" dirty="0"/>
              <a:t>yang tidak kena lemparan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hipotesis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induksi</a:t>
            </a:r>
            <a:r>
              <a:rPr lang="en-US" altLang="en-US" sz="2400" dirty="0"/>
              <a:t>)</a:t>
            </a:r>
            <a:r>
              <a:rPr lang="id-ID" altLang="en-US" sz="2400" dirty="0"/>
              <a:t>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id-ID" altLang="en-US" sz="2400" dirty="0"/>
              <a:t>akan di</a:t>
            </a:r>
            <a:r>
              <a:rPr lang="en-US" altLang="en-US" sz="2400" dirty="0" err="1"/>
              <a:t>tunjukkan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bahwa</a:t>
            </a:r>
            <a:r>
              <a:rPr lang="en-US" altLang="en-US" sz="2400" dirty="0"/>
              <a:t> </a:t>
            </a:r>
            <a:r>
              <a:rPr lang="id-ID" altLang="en-US" sz="2400" dirty="0"/>
              <a:t>untuk </a:t>
            </a:r>
            <a:r>
              <a:rPr lang="en-US" altLang="en-US" sz="2400" i="1" dirty="0"/>
              <a:t>n</a:t>
            </a:r>
            <a:r>
              <a:rPr lang="en-US" altLang="en-US" sz="2400" dirty="0"/>
              <a:t> + 1 = </a:t>
            </a:r>
            <a:r>
              <a:rPr lang="id-ID" altLang="en-US" sz="2400" dirty="0"/>
              <a:t>2(</a:t>
            </a:r>
            <a:r>
              <a:rPr lang="id-ID" altLang="en-US" sz="2400" i="1" dirty="0"/>
              <a:t>k</a:t>
            </a:r>
            <a:r>
              <a:rPr lang="id-ID" altLang="en-US" sz="2400" dirty="0"/>
              <a:t>+1)+1</a:t>
            </a:r>
            <a:r>
              <a:rPr lang="en-US" altLang="en-US" sz="2400" dirty="0"/>
              <a:t> </a:t>
            </a:r>
            <a:r>
              <a:rPr lang="id-ID" altLang="en-US" sz="2400" dirty="0"/>
              <a:t>=</a:t>
            </a:r>
            <a:r>
              <a:rPr lang="en-US" altLang="en-US" sz="2400" dirty="0"/>
              <a:t> </a:t>
            </a:r>
            <a:r>
              <a:rPr lang="id-ID" altLang="en-US" sz="2400" dirty="0"/>
              <a:t>2</a:t>
            </a:r>
            <a:r>
              <a:rPr lang="id-ID" altLang="en-US" sz="2400" i="1" dirty="0"/>
              <a:t>k</a:t>
            </a:r>
            <a:r>
              <a:rPr lang="en-US" altLang="en-US" sz="2400" i="1" dirty="0"/>
              <a:t> </a:t>
            </a:r>
            <a:r>
              <a:rPr lang="id-ID" altLang="en-US" sz="2400" dirty="0"/>
              <a:t>+</a:t>
            </a:r>
            <a:r>
              <a:rPr lang="en-US" altLang="en-US" sz="2400" dirty="0"/>
              <a:t> </a:t>
            </a:r>
            <a:r>
              <a:rPr lang="id-ID" altLang="en-US" sz="2400" dirty="0"/>
              <a:t>3 orang juga terdapat minimal 1 orang yang tidak kena lemparan </a:t>
            </a:r>
            <a:r>
              <a:rPr lang="id-ID" altLang="en-US" sz="2400" i="1" dirty="0"/>
              <a:t>pie</a:t>
            </a:r>
            <a:r>
              <a:rPr lang="id-ID" altLang="en-US" sz="2400" dirty="0"/>
              <a:t>.</a:t>
            </a: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id-ID" altLang="en-US" sz="2400" dirty="0"/>
              <a:t>Bukti</a:t>
            </a:r>
            <a:r>
              <a:rPr lang="en-US" altLang="en-US" sz="2400" dirty="0" err="1"/>
              <a:t>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sebagai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berikut</a:t>
            </a:r>
            <a:r>
              <a:rPr lang="en-US" altLang="en-US" sz="2400" dirty="0"/>
              <a:t>. </a:t>
            </a:r>
            <a:r>
              <a:rPr lang="id-ID" altLang="en-US" sz="2400" dirty="0"/>
              <a:t>Misalkan diantara 2</a:t>
            </a:r>
            <a:r>
              <a:rPr lang="id-ID" altLang="en-US" sz="2400" i="1" dirty="0"/>
              <a:t>k</a:t>
            </a:r>
            <a:r>
              <a:rPr lang="id-ID" altLang="en-US" sz="2400" dirty="0"/>
              <a:t>+3 orang, A dan B adalah pasangan terdekat(jadi mereka melempar satu sama lain), di sini akan dibagi menjadi dua kasus:</a:t>
            </a:r>
            <a:endParaRPr lang="en-US" altLang="en-US" sz="2400" dirty="0"/>
          </a:p>
          <a:p>
            <a:r>
              <a:rPr lang="id-ID" altLang="en-US" sz="2400" dirty="0"/>
              <a:t>Jika diantara 2</a:t>
            </a:r>
            <a:r>
              <a:rPr lang="id-ID" altLang="en-US" sz="2400" i="1" dirty="0"/>
              <a:t>k</a:t>
            </a:r>
            <a:r>
              <a:rPr lang="id-ID" altLang="en-US" sz="2400" dirty="0"/>
              <a:t>+1 orang </a:t>
            </a:r>
            <a:r>
              <a:rPr lang="en-US" altLang="en-US" sz="2400" dirty="0" err="1"/>
              <a:t>tersisa</a:t>
            </a:r>
            <a:r>
              <a:rPr lang="en-US" altLang="en-US" sz="2400" dirty="0"/>
              <a:t> </a:t>
            </a:r>
            <a:r>
              <a:rPr lang="id-ID" altLang="en-US" sz="2400" dirty="0"/>
              <a:t>ada minimal satu </a:t>
            </a:r>
            <a:r>
              <a:rPr lang="en-US" altLang="en-US" sz="2400" dirty="0"/>
              <a:t>orang </a:t>
            </a:r>
            <a:r>
              <a:rPr lang="id-ID" altLang="en-US" sz="2400" dirty="0"/>
              <a:t>yang melempar pie ke A atau B, maka akan ada maksimal (2</a:t>
            </a:r>
            <a:r>
              <a:rPr lang="id-ID" altLang="en-US" sz="2400" i="1" dirty="0"/>
              <a:t>k</a:t>
            </a:r>
            <a:r>
              <a:rPr lang="id-ID" altLang="en-US" sz="2400" dirty="0"/>
              <a:t>+3)</a:t>
            </a:r>
            <a:r>
              <a:rPr lang="en-US" altLang="en-US" sz="2400" dirty="0"/>
              <a:t> </a:t>
            </a:r>
            <a:r>
              <a:rPr lang="id-ID" altLang="en-US" sz="2400" dirty="0"/>
              <a:t>–</a:t>
            </a:r>
            <a:r>
              <a:rPr lang="en-US" altLang="en-US" sz="2400" dirty="0"/>
              <a:t> </a:t>
            </a:r>
            <a:r>
              <a:rPr lang="id-ID" altLang="en-US" sz="2400" dirty="0"/>
              <a:t>3</a:t>
            </a:r>
            <a:r>
              <a:rPr lang="en-US" altLang="en-US" sz="2400" dirty="0"/>
              <a:t> </a:t>
            </a:r>
            <a:r>
              <a:rPr lang="id-ID" altLang="en-US" sz="2400" dirty="0"/>
              <a:t> pie yang dilempar ke 2</a:t>
            </a:r>
            <a:r>
              <a:rPr lang="id-ID" altLang="en-US" sz="2400" i="1" dirty="0"/>
              <a:t>k</a:t>
            </a:r>
            <a:r>
              <a:rPr lang="id-ID" altLang="en-US" sz="2400" dirty="0"/>
              <a:t>+1 orang, artinya ada (2</a:t>
            </a:r>
            <a:r>
              <a:rPr lang="id-ID" altLang="en-US" sz="2400" i="1" dirty="0"/>
              <a:t>k</a:t>
            </a:r>
            <a:r>
              <a:rPr lang="id-ID" altLang="en-US" sz="2400" dirty="0"/>
              <a:t>+3)</a:t>
            </a:r>
            <a:r>
              <a:rPr lang="en-US" altLang="en-US" sz="2400" dirty="0"/>
              <a:t> </a:t>
            </a:r>
            <a:r>
              <a:rPr lang="id-ID" altLang="en-US" sz="2400" dirty="0"/>
              <a:t>–</a:t>
            </a:r>
            <a:r>
              <a:rPr lang="en-US" altLang="en-US" sz="2400" dirty="0"/>
              <a:t> </a:t>
            </a:r>
            <a:r>
              <a:rPr lang="id-ID" altLang="en-US" sz="2400" dirty="0"/>
              <a:t>3</a:t>
            </a:r>
            <a:r>
              <a:rPr lang="en-US" altLang="en-US" sz="2400" dirty="0"/>
              <a:t> = </a:t>
            </a:r>
            <a:r>
              <a:rPr lang="id-ID" altLang="en-US" sz="2400" dirty="0"/>
              <a:t>2</a:t>
            </a:r>
            <a:r>
              <a:rPr lang="id-ID" altLang="en-US" sz="2400" i="1" dirty="0"/>
              <a:t>k</a:t>
            </a:r>
            <a:r>
              <a:rPr lang="id-ID" altLang="en-US" sz="2400" dirty="0"/>
              <a:t> </a:t>
            </a:r>
            <a:r>
              <a:rPr lang="en-US" altLang="en-US" sz="2400" dirty="0" err="1"/>
              <a:t>kue</a:t>
            </a:r>
            <a:r>
              <a:rPr lang="en-US" altLang="en-US" sz="2400" dirty="0"/>
              <a:t> </a:t>
            </a:r>
            <a:r>
              <a:rPr lang="id-ID" altLang="en-US" sz="2400" i="1" dirty="0"/>
              <a:t>pie</a:t>
            </a:r>
            <a:r>
              <a:rPr lang="id-ID" altLang="en-US" sz="2400" dirty="0"/>
              <a:t> yang dilempar ke 2</a:t>
            </a:r>
            <a:r>
              <a:rPr lang="id-ID" altLang="en-US" sz="2400" i="1" dirty="0"/>
              <a:t>k</a:t>
            </a:r>
            <a:r>
              <a:rPr lang="id-ID" altLang="en-US" sz="2400" dirty="0"/>
              <a:t>+1 orang,</a:t>
            </a:r>
            <a:r>
              <a:rPr lang="en-US" altLang="en-US" sz="2400" dirty="0"/>
              <a:t> </a:t>
            </a:r>
            <a:r>
              <a:rPr lang="id-ID" altLang="en-US" sz="2400" dirty="0"/>
              <a:t>sehingga ada 1 orang yang tidak terlempar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kue</a:t>
            </a:r>
            <a:r>
              <a:rPr lang="en-US" altLang="en-US" sz="2400" dirty="0"/>
              <a:t> </a:t>
            </a:r>
            <a:r>
              <a:rPr lang="en-US" altLang="en-US" sz="2400" i="1" dirty="0"/>
              <a:t>pie</a:t>
            </a:r>
            <a:r>
              <a:rPr lang="en-US" altLang="en-US" sz="2400" dirty="0"/>
              <a:t>.</a:t>
            </a:r>
          </a:p>
          <a:p>
            <a:endParaRPr lang="en-US" altLang="en-US" sz="2400" dirty="0"/>
          </a:p>
          <a:p>
            <a:r>
              <a:rPr lang="id-ID" altLang="en-US" sz="2400" dirty="0"/>
              <a:t>Jika diantara 2</a:t>
            </a:r>
            <a:r>
              <a:rPr lang="id-ID" altLang="en-US" sz="2400" i="1" dirty="0"/>
              <a:t>k</a:t>
            </a:r>
            <a:r>
              <a:rPr lang="id-ID" altLang="en-US" sz="2400" dirty="0"/>
              <a:t>+1 sisa orang tidak ada yang melempar </a:t>
            </a:r>
            <a:r>
              <a:rPr lang="en-US" altLang="en-US" sz="2400" dirty="0" err="1"/>
              <a:t>kue</a:t>
            </a:r>
            <a:r>
              <a:rPr lang="en-US" altLang="en-US" sz="2400" dirty="0"/>
              <a:t> </a:t>
            </a:r>
            <a:r>
              <a:rPr lang="en-US" altLang="en-US" sz="2400" i="1" dirty="0"/>
              <a:t>pie</a:t>
            </a:r>
            <a:r>
              <a:rPr lang="en-US" altLang="en-US" sz="2400" dirty="0"/>
              <a:t> </a:t>
            </a:r>
            <a:r>
              <a:rPr lang="id-ID" altLang="en-US" sz="2400" dirty="0"/>
              <a:t>ke A dan B, maka masalah selesai</a:t>
            </a:r>
            <a:r>
              <a:rPr lang="en-US" altLang="en-US" sz="2400" dirty="0"/>
              <a:t> </a:t>
            </a:r>
            <a:r>
              <a:rPr lang="id-ID" altLang="en-US" sz="2400" dirty="0"/>
              <a:t>(dari </a:t>
            </a:r>
            <a:r>
              <a:rPr lang="en-US" altLang="en-US" sz="2400" dirty="0" err="1"/>
              <a:t>hipotesis</a:t>
            </a:r>
            <a:r>
              <a:rPr lang="en-US" altLang="en-US" sz="2400" dirty="0"/>
              <a:t> </a:t>
            </a:r>
            <a:r>
              <a:rPr lang="id-ID" altLang="en-US" sz="2400" dirty="0"/>
              <a:t>induksi 2k+1).</a:t>
            </a: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</p:txBody>
      </p:sp>
      <p:sp>
        <p:nvSpPr>
          <p:cNvPr id="45060" name="Slide Number Placeholder 4">
            <a:extLst>
              <a:ext uri="{FF2B5EF4-FFF2-40B4-BE49-F238E27FC236}">
                <a16:creationId xmlns:a16="http://schemas.microsoft.com/office/drawing/2014/main" id="{E9E6BE3E-976F-466D-8C01-6F2A5DDF7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0583AB0-56E5-4D63-A8B5-04217A4ECDD0}" type="slidenum">
              <a:rPr lang="en-GB" altLang="en-US" sz="1400"/>
              <a:pPr/>
              <a:t>38</a:t>
            </a:fld>
            <a:endParaRPr lang="en-GB" altLang="en-US" sz="14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6C8968-6D29-5FB2-F918-C5801A767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</p:spTree>
    <p:extLst>
      <p:ext uri="{BB962C8B-B14F-4D97-AF65-F5344CB8AC3E}">
        <p14:creationId xmlns:p14="http://schemas.microsoft.com/office/powerpoint/2010/main" val="7592304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>
            <a:extLst>
              <a:ext uri="{FF2B5EF4-FFF2-40B4-BE49-F238E27FC236}">
                <a16:creationId xmlns:a16="http://schemas.microsoft.com/office/drawing/2014/main" id="{FBC9B896-EAC9-4EAA-A551-09E32AC4D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4A40130-6D15-4C8C-AE05-42C92D361BC0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GB" altLang="en-US" sz="14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0D1637B3-AD71-4E18-BC99-25843A8F66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0357" y="561975"/>
            <a:ext cx="10939969" cy="1190625"/>
          </a:xfrm>
        </p:spPr>
        <p:txBody>
          <a:bodyPr/>
          <a:lstStyle/>
          <a:p>
            <a:pPr eaLnBrk="1" hangingPunct="1"/>
            <a:r>
              <a:rPr lang="en-US" altLang="en-US" sz="3600" dirty="0" err="1"/>
              <a:t>Apa</a:t>
            </a:r>
            <a:r>
              <a:rPr lang="en-US" altLang="en-US" sz="3600" dirty="0"/>
              <a:t> yang salah </a:t>
            </a:r>
            <a:r>
              <a:rPr lang="en-US" altLang="en-US" sz="3600" dirty="0" err="1"/>
              <a:t>dari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pembuktian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induksi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matematik</a:t>
            </a:r>
            <a:r>
              <a:rPr lang="en-US" altLang="en-US" sz="3600" dirty="0"/>
              <a:t> </a:t>
            </a:r>
            <a:r>
              <a:rPr lang="en-US" altLang="en-US" sz="3600" dirty="0" err="1"/>
              <a:t>ini</a:t>
            </a:r>
            <a:r>
              <a:rPr lang="en-US" altLang="en-US" sz="3600" dirty="0"/>
              <a:t>? (1)</a:t>
            </a:r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5AB51A79-57B2-4923-BACE-E3E4EAC02B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3973" y="1905000"/>
            <a:ext cx="10455965" cy="4191000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Tunjukkan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apa</a:t>
            </a:r>
            <a:r>
              <a:rPr lang="en-US" altLang="en-US" dirty="0">
                <a:cs typeface="Times New Roman" panose="02020603050405020304" pitchFamily="18" charset="0"/>
              </a:rPr>
              <a:t> yang salah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pembuktian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bawah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menyimpulkan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bahwa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semua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kuda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berwarna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cs typeface="Times New Roman" panose="02020603050405020304" pitchFamily="18" charset="0"/>
              </a:rPr>
              <a:t>?						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	</a:t>
            </a:r>
            <a:r>
              <a:rPr lang="en-US" altLang="en-US" dirty="0" err="1"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proposisi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bahwa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semua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kuda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himpunan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berwarna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Basis </a:t>
            </a:r>
            <a:r>
              <a:rPr lang="en-US" altLang="en-US" i="1" dirty="0" err="1">
                <a:cs typeface="Times New Roman" panose="02020603050405020304" pitchFamily="18" charset="0"/>
              </a:rPr>
              <a:t>induksi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kuda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himpunan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seekor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jelaslah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(1) </a:t>
            </a:r>
            <a:r>
              <a:rPr lang="en-US" altLang="en-US" dirty="0" err="1">
                <a:cs typeface="Times New Roman" panose="02020603050405020304" pitchFamily="18" charset="0"/>
              </a:rPr>
              <a:t>benar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7109" name="Footer Placeholder 4">
            <a:extLst>
              <a:ext uri="{FF2B5EF4-FFF2-40B4-BE49-F238E27FC236}">
                <a16:creationId xmlns:a16="http://schemas.microsoft.com/office/drawing/2014/main" id="{83F8B180-21FB-484D-8074-0B0008B97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1" y="6400800"/>
            <a:ext cx="3876675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Munir/IF1220 Matematika Diskrit</a:t>
            </a:r>
          </a:p>
        </p:txBody>
      </p:sp>
    </p:spTree>
    <p:extLst>
      <p:ext uri="{BB962C8B-B14F-4D97-AF65-F5344CB8AC3E}">
        <p14:creationId xmlns:p14="http://schemas.microsoft.com/office/powerpoint/2010/main" val="4148694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00393931-EACD-41DF-BC0F-296FA9B87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CB9098A-B8D7-45CB-A83E-08DBFC5A10D8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GB" altLang="en-US" sz="140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DDDF0B0-1C3C-436F-B8F7-C3DB5100F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34717" y="1305338"/>
            <a:ext cx="9922565" cy="4429539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anose="05000000000000000000" pitchFamily="2" charset="2"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 err="1">
                <a:cs typeface="Times New Roman" panose="02020603050405020304" pitchFamily="18" charset="0"/>
              </a:rPr>
              <a:t>Melalui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induksi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matematik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kita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mengurangi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langkah-langkah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pembuktian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bahwa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semua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termasuk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suatu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himpunan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kebenaran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sejumlah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langkah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terbatas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 err="1">
                <a:cs typeface="Times New Roman" panose="02020603050405020304" pitchFamily="18" charset="0"/>
              </a:rPr>
              <a:t>Tanpa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induksi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matematik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kita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tentu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membuktikannya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mencoba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semua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jelas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mungkin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dirty="0"/>
          </a:p>
        </p:txBody>
      </p:sp>
      <p:sp>
        <p:nvSpPr>
          <p:cNvPr id="7172" name="Footer Placeholder 4">
            <a:extLst>
              <a:ext uri="{FF2B5EF4-FFF2-40B4-BE49-F238E27FC236}">
                <a16:creationId xmlns:a16="http://schemas.microsoft.com/office/drawing/2014/main" id="{1AA8C273-07FA-44CA-ACBC-58ED1EE7B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1" y="6400800"/>
            <a:ext cx="3876675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Munir/IF1220 Matematika Diskrit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>
            <a:extLst>
              <a:ext uri="{FF2B5EF4-FFF2-40B4-BE49-F238E27FC236}">
                <a16:creationId xmlns:a16="http://schemas.microsoft.com/office/drawing/2014/main" id="{7CDB1433-EB71-4CEB-83C3-A9BD2B362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39C955D-D759-4028-820B-11E46F12163C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GB" altLang="en-US" sz="1400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7710A8D3-66A4-408C-A8B8-E104420FF2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3729" y="954156"/>
            <a:ext cx="10465905" cy="559904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	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Langkah</a:t>
            </a:r>
            <a:r>
              <a:rPr lang="en-US" altLang="en-US" sz="2400" i="1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induksi</a:t>
            </a:r>
            <a:r>
              <a:rPr lang="en-US" altLang="en-US" sz="2400" dirty="0"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cs typeface="Times New Roman" panose="02020603050405020304" pitchFamily="18" charset="0"/>
              </a:rPr>
              <a:t>Misalkan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cs typeface="Times New Roman" panose="02020603050405020304" pitchFamily="18" charset="0"/>
              </a:rPr>
              <a:t>benar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yaitu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asumsikan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bahwa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semua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kuda</a:t>
            </a:r>
            <a:r>
              <a:rPr lang="en-US" altLang="en-US" sz="2400" dirty="0"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himpunan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ekor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kuda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berwarna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cs typeface="Times New Roman" panose="02020603050405020304" pitchFamily="18" charset="0"/>
              </a:rPr>
              <a:t>. (</a:t>
            </a:r>
            <a:r>
              <a:rPr lang="en-US" altLang="en-US" sz="2400" dirty="0" err="1">
                <a:cs typeface="Times New Roman" panose="02020603050405020304" pitchFamily="18" charset="0"/>
              </a:rPr>
              <a:t>hipotesis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membuktikan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+1) </a:t>
            </a:r>
            <a:r>
              <a:rPr lang="en-US" altLang="en-US" sz="2400" dirty="0" err="1">
                <a:cs typeface="Times New Roman" panose="02020603050405020304" pitchFamily="18" charset="0"/>
              </a:rPr>
              <a:t>benar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tinjau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himpunan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 + 1 </a:t>
            </a:r>
            <a:r>
              <a:rPr lang="en-US" altLang="en-US" sz="2400" dirty="0" err="1">
                <a:cs typeface="Times New Roman" panose="02020603050405020304" pitchFamily="18" charset="0"/>
              </a:rPr>
              <a:t>kuda</a:t>
            </a:r>
            <a:r>
              <a:rPr lang="en-US" altLang="en-US" sz="2400" dirty="0">
                <a:cs typeface="Times New Roman" panose="02020603050405020304" pitchFamily="18" charset="0"/>
              </a:rPr>
              <a:t>; </a:t>
            </a:r>
            <a:r>
              <a:rPr lang="en-US" altLang="en-US" sz="2400" dirty="0" err="1">
                <a:cs typeface="Times New Roman" panose="02020603050405020304" pitchFamily="18" charset="0"/>
              </a:rPr>
              <a:t>nomori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kuda-kuda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tersebut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1, 2, 3, …,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+1.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cs typeface="Times New Roman" panose="02020603050405020304" pitchFamily="18" charset="0"/>
              </a:rPr>
              <a:t>Tinjau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dua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himpunan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yaitu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ekor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kuda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pertama</a:t>
            </a:r>
            <a:r>
              <a:rPr lang="en-US" altLang="en-US" sz="2400" dirty="0">
                <a:cs typeface="Times New Roman" panose="02020603050405020304" pitchFamily="18" charset="0"/>
              </a:rPr>
              <a:t> (1, 2, …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cs typeface="Times New Roman" panose="02020603050405020304" pitchFamily="18" charset="0"/>
              </a:rPr>
              <a:t>harus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berwarna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cs typeface="Times New Roman" panose="02020603050405020304" pitchFamily="18" charset="0"/>
              </a:rPr>
              <a:t>, dan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ekor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kuda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terakhir</a:t>
            </a:r>
            <a:r>
              <a:rPr lang="en-US" altLang="en-US" sz="2400" dirty="0">
                <a:cs typeface="Times New Roman" panose="02020603050405020304" pitchFamily="18" charset="0"/>
              </a:rPr>
              <a:t> (2, 3, …,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+1) juga </a:t>
            </a:r>
            <a:r>
              <a:rPr lang="en-US" altLang="en-US" sz="2400" dirty="0" err="1">
                <a:cs typeface="Times New Roman" panose="02020603050405020304" pitchFamily="18" charset="0"/>
              </a:rPr>
              <a:t>harus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berwarna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Karena </a:t>
            </a:r>
            <a:r>
              <a:rPr lang="en-US" altLang="en-US" sz="2400" dirty="0" err="1">
                <a:cs typeface="Times New Roman" panose="02020603050405020304" pitchFamily="18" charset="0"/>
              </a:rPr>
              <a:t>himpunan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kuda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pertama</a:t>
            </a:r>
            <a:r>
              <a:rPr lang="en-US" altLang="en-US" sz="2400" dirty="0"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cs typeface="Times New Roman" panose="02020603050405020304" pitchFamily="18" charset="0"/>
              </a:rPr>
              <a:t>himpunan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kuda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terakhir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beririsan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semua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+1 </a:t>
            </a:r>
            <a:r>
              <a:rPr lang="en-US" altLang="en-US" sz="2400" dirty="0" err="1">
                <a:cs typeface="Times New Roman" panose="02020603050405020304" pitchFamily="18" charset="0"/>
              </a:rPr>
              <a:t>kuda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harus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berwarna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membuktikan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bahwa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+1) </a:t>
            </a:r>
            <a:r>
              <a:rPr lang="en-US" altLang="en-US" sz="2400" dirty="0" err="1">
                <a:cs typeface="Times New Roman" panose="02020603050405020304" pitchFamily="18" charset="0"/>
              </a:rPr>
              <a:t>benar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cs typeface="Times New Roman" panose="02020603050405020304" pitchFamily="18" charset="0"/>
              </a:rPr>
              <a:t>Kesimpulannya</a:t>
            </a:r>
            <a:r>
              <a:rPr lang="en-US" altLang="en-US" sz="2400" dirty="0">
                <a:cs typeface="Times New Roman" panose="02020603050405020304" pitchFamily="18" charset="0"/>
              </a:rPr>
              <a:t>: p(n) </a:t>
            </a:r>
            <a:r>
              <a:rPr lang="en-US" altLang="en-US" sz="2400" dirty="0" err="1">
                <a:cs typeface="Times New Roman" panose="02020603050405020304" pitchFamily="18" charset="0"/>
              </a:rPr>
              <a:t>benar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  <a:endParaRPr lang="en-US" altLang="en-US" sz="2400" dirty="0"/>
          </a:p>
        </p:txBody>
      </p:sp>
      <p:sp>
        <p:nvSpPr>
          <p:cNvPr id="48132" name="Footer Placeholder 4">
            <a:extLst>
              <a:ext uri="{FF2B5EF4-FFF2-40B4-BE49-F238E27FC236}">
                <a16:creationId xmlns:a16="http://schemas.microsoft.com/office/drawing/2014/main" id="{F77C8B27-E2A1-4A0D-B914-71E29ACFB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1" y="6400800"/>
            <a:ext cx="3876675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Munir/IF1220 Matematika Diskrit</a:t>
            </a:r>
          </a:p>
        </p:txBody>
      </p:sp>
    </p:spTree>
    <p:extLst>
      <p:ext uri="{BB962C8B-B14F-4D97-AF65-F5344CB8AC3E}">
        <p14:creationId xmlns:p14="http://schemas.microsoft.com/office/powerpoint/2010/main" val="42851001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6BF04AB8-63E3-4D21-9A3D-0BFB14261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	</a:t>
            </a:r>
            <a:r>
              <a:rPr lang="en-US" altLang="en-US" u="sng" dirty="0" err="1"/>
              <a:t>Penyelesaian</a:t>
            </a:r>
            <a:r>
              <a:rPr lang="en-US" altLang="en-US" dirty="0"/>
              <a:t>: </a:t>
            </a:r>
            <a:r>
              <a:rPr lang="en-US" altLang="en-US" dirty="0" err="1"/>
              <a:t>langkah</a:t>
            </a:r>
            <a:r>
              <a:rPr lang="en-US" altLang="en-US" dirty="0"/>
              <a:t> </a:t>
            </a:r>
            <a:r>
              <a:rPr lang="en-US" altLang="en-US" dirty="0" err="1"/>
              <a:t>induksi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benar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dua</a:t>
            </a:r>
            <a:r>
              <a:rPr lang="en-US" altLang="en-US" dirty="0"/>
              <a:t> </a:t>
            </a:r>
            <a:r>
              <a:rPr lang="en-US" altLang="en-US" dirty="0" err="1"/>
              <a:t>ekor</a:t>
            </a:r>
            <a:r>
              <a:rPr lang="en-US" altLang="en-US" dirty="0"/>
              <a:t> </a:t>
            </a:r>
            <a:r>
              <a:rPr lang="en-US" altLang="en-US" dirty="0" err="1"/>
              <a:t>kuda</a:t>
            </a:r>
            <a:r>
              <a:rPr lang="en-US" altLang="en-US" dirty="0"/>
              <a:t> (</a:t>
            </a:r>
            <a:r>
              <a:rPr lang="en-US" altLang="en-US" dirty="0" err="1"/>
              <a:t>yaitu</a:t>
            </a:r>
            <a:r>
              <a:rPr lang="en-US" altLang="en-US" dirty="0"/>
              <a:t> </a:t>
            </a:r>
            <a:r>
              <a:rPr lang="en-US" altLang="en-US" dirty="0" err="1"/>
              <a:t>ketika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+ 1 = 2), </a:t>
            </a:r>
            <a:r>
              <a:rPr lang="en-US" altLang="en-US" dirty="0" err="1"/>
              <a:t>sebab</a:t>
            </a:r>
            <a:r>
              <a:rPr lang="en-US" altLang="en-US" dirty="0"/>
              <a:t> </a:t>
            </a:r>
            <a:r>
              <a:rPr lang="en-US" altLang="en-US" dirty="0" err="1"/>
              <a:t>dua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yang </a:t>
            </a:r>
            <a:r>
              <a:rPr lang="en-US" altLang="en-US" dirty="0" err="1"/>
              <a:t>dibentuk</a:t>
            </a:r>
            <a:r>
              <a:rPr lang="en-US" altLang="en-US" dirty="0"/>
              <a:t> 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pernah</a:t>
            </a:r>
            <a:r>
              <a:rPr lang="en-US" altLang="en-US" dirty="0"/>
              <a:t> </a:t>
            </a:r>
            <a:r>
              <a:rPr lang="en-US" altLang="en-US" dirty="0" err="1"/>
              <a:t>beririsan</a:t>
            </a:r>
            <a:r>
              <a:rPr lang="en-US" altLang="en-US" dirty="0"/>
              <a:t>. 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dirty="0" err="1"/>
              <a:t>pertama</a:t>
            </a:r>
            <a:r>
              <a:rPr lang="en-US" altLang="en-US" dirty="0"/>
              <a:t> </a:t>
            </a:r>
            <a:r>
              <a:rPr lang="en-US" altLang="en-US" dirty="0" err="1"/>
              <a:t>berisi</a:t>
            </a:r>
            <a:r>
              <a:rPr lang="en-US" altLang="en-US" dirty="0"/>
              <a:t> </a:t>
            </a:r>
            <a:r>
              <a:rPr lang="en-US" altLang="en-US" dirty="0" err="1"/>
              <a:t>kuda</a:t>
            </a:r>
            <a:r>
              <a:rPr lang="en-US" altLang="en-US" dirty="0"/>
              <a:t> </a:t>
            </a:r>
            <a:r>
              <a:rPr lang="en-US" altLang="en-US" dirty="0" err="1"/>
              <a:t>bernomor</a:t>
            </a:r>
            <a:r>
              <a:rPr lang="en-US" altLang="en-US" dirty="0"/>
              <a:t> 1, </a:t>
            </a:r>
            <a:r>
              <a:rPr lang="en-US" altLang="en-US" dirty="0" err="1"/>
              <a:t>sedangkan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dirty="0" err="1"/>
              <a:t>kedua</a:t>
            </a:r>
            <a:r>
              <a:rPr lang="en-US" altLang="en-US" dirty="0"/>
              <a:t> </a:t>
            </a:r>
            <a:r>
              <a:rPr lang="en-US" altLang="en-US" dirty="0" err="1"/>
              <a:t>kuda</a:t>
            </a:r>
            <a:r>
              <a:rPr lang="en-US" altLang="en-US" dirty="0"/>
              <a:t> </a:t>
            </a:r>
            <a:r>
              <a:rPr lang="en-US" altLang="en-US" dirty="0" err="1"/>
              <a:t>bernomor</a:t>
            </a:r>
            <a:r>
              <a:rPr lang="en-US" altLang="en-US" dirty="0"/>
              <a:t> 2. 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49156" name="Footer Placeholder 3">
            <a:extLst>
              <a:ext uri="{FF2B5EF4-FFF2-40B4-BE49-F238E27FC236}">
                <a16:creationId xmlns:a16="http://schemas.microsoft.com/office/drawing/2014/main" id="{46FAEB85-F10D-4633-9F52-E25585B7D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Munir/IF1220 Matematika Diskrit</a:t>
            </a:r>
          </a:p>
        </p:txBody>
      </p:sp>
      <p:sp>
        <p:nvSpPr>
          <p:cNvPr id="49157" name="Slide Number Placeholder 4">
            <a:extLst>
              <a:ext uri="{FF2B5EF4-FFF2-40B4-BE49-F238E27FC236}">
                <a16:creationId xmlns:a16="http://schemas.microsoft.com/office/drawing/2014/main" id="{26CF6FD5-96FE-40C5-9664-CD8D64549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DC02A76-7725-49A2-9999-BC751B6EAC64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35830141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4EDBA572-6A43-4647-99A6-1296876E0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05" y="1163782"/>
            <a:ext cx="10883348" cy="523701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	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   </a:t>
            </a:r>
            <a:r>
              <a:rPr lang="en-US" altLang="en-US" sz="2400" dirty="0" err="1"/>
              <a:t>Teorema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bilangan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bulat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tak-negatif</a:t>
            </a:r>
            <a:r>
              <a:rPr lang="en-US" altLang="en-US" sz="2400" dirty="0"/>
              <a:t> </a:t>
            </a:r>
            <a:r>
              <a:rPr lang="en-US" altLang="en-US" sz="2400" i="1" dirty="0"/>
              <a:t>n, </a:t>
            </a:r>
            <a:r>
              <a:rPr lang="en-US" altLang="en-US" sz="2400" dirty="0" err="1"/>
              <a:t>berlaku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bahwa</a:t>
            </a:r>
            <a:r>
              <a:rPr lang="en-US" altLang="en-US" sz="2400" dirty="0"/>
              <a:t> 5</a:t>
            </a:r>
            <a:r>
              <a:rPr lang="en-US" altLang="en-US" sz="2400" i="1" dirty="0"/>
              <a:t>n</a:t>
            </a:r>
            <a:r>
              <a:rPr lang="en-US" altLang="en-US" sz="2400" dirty="0"/>
              <a:t> = 0.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	</a:t>
            </a:r>
            <a:r>
              <a:rPr lang="en-US" altLang="en-US" sz="2400" i="1" dirty="0"/>
              <a:t>Basis </a:t>
            </a:r>
            <a:r>
              <a:rPr lang="en-US" altLang="en-US" sz="2400" i="1" dirty="0" err="1"/>
              <a:t>induksi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dirty="0"/>
              <a:t> = 0,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5 </a:t>
            </a:r>
            <a:r>
              <a:rPr lang="en-US" altLang="en-US" sz="2400" dirty="0">
                <a:sym typeface="Symbol" panose="05050102010706020507" pitchFamily="18" charset="2"/>
              </a:rPr>
              <a:t> 0 = 0 </a:t>
            </a:r>
            <a:r>
              <a:rPr lang="en-US" altLang="en-US" sz="2400" dirty="0" err="1">
                <a:sym typeface="Symbol" panose="05050102010706020507" pitchFamily="18" charset="2"/>
              </a:rPr>
              <a:t>benar</a:t>
            </a:r>
            <a:r>
              <a:rPr lang="en-US" altLang="en-US" sz="2400" dirty="0">
                <a:sym typeface="Symbol" panose="05050102010706020507" pitchFamily="18" charset="2"/>
              </a:rPr>
              <a:t>)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	</a:t>
            </a:r>
            <a:r>
              <a:rPr lang="en-US" altLang="en-US" sz="2400" i="1" dirty="0" err="1">
                <a:sym typeface="Symbol" panose="05050102010706020507" pitchFamily="18" charset="2"/>
              </a:rPr>
              <a:t>Langkah</a:t>
            </a:r>
            <a:r>
              <a:rPr lang="en-US" altLang="en-US" sz="2400" i="1" dirty="0">
                <a:sym typeface="Symbol" panose="05050102010706020507" pitchFamily="18" charset="2"/>
              </a:rPr>
              <a:t> </a:t>
            </a:r>
            <a:r>
              <a:rPr lang="en-US" altLang="en-US" sz="2400" i="1" dirty="0" err="1">
                <a:sym typeface="Symbol" panose="05050102010706020507" pitchFamily="18" charset="2"/>
              </a:rPr>
              <a:t>ind</a:t>
            </a:r>
            <a:r>
              <a:rPr lang="en-US" altLang="en-US" sz="2400" dirty="0" err="1">
                <a:sym typeface="Symbol" panose="05050102010706020507" pitchFamily="18" charset="2"/>
              </a:rPr>
              <a:t>uksi</a:t>
            </a:r>
            <a:r>
              <a:rPr lang="en-US" altLang="en-US" sz="2400" dirty="0">
                <a:sym typeface="Symbol" panose="05050102010706020507" pitchFamily="18" charset="2"/>
              </a:rPr>
              <a:t>: </a:t>
            </a:r>
            <a:r>
              <a:rPr lang="en-US" altLang="en-US" sz="2400" dirty="0" err="1">
                <a:sym typeface="Symbol" panose="05050102010706020507" pitchFamily="18" charset="2"/>
              </a:rPr>
              <a:t>Misalkan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bahwa</a:t>
            </a:r>
            <a:r>
              <a:rPr lang="en-US" altLang="en-US" sz="2400" dirty="0">
                <a:sym typeface="Symbol" panose="05050102010706020507" pitchFamily="18" charset="2"/>
              </a:rPr>
              <a:t> 5</a:t>
            </a:r>
            <a:r>
              <a:rPr lang="en-US" altLang="en-US" sz="2400" i="1" dirty="0">
                <a:sym typeface="Symbol" panose="05050102010706020507" pitchFamily="18" charset="2"/>
              </a:rPr>
              <a:t>n</a:t>
            </a:r>
            <a:r>
              <a:rPr lang="en-US" altLang="en-US" sz="2400" dirty="0">
                <a:sym typeface="Symbol" panose="05050102010706020507" pitchFamily="18" charset="2"/>
              </a:rPr>
              <a:t> = 0 </a:t>
            </a:r>
            <a:r>
              <a:rPr lang="en-US" altLang="en-US" sz="2400" dirty="0" err="1">
                <a:sym typeface="Symbol" panose="05050102010706020507" pitchFamily="18" charset="2"/>
              </a:rPr>
              <a:t>untuk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semua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bilangan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bulat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tak-negatif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i="1" dirty="0">
                <a:sym typeface="Symbol" panose="05050102010706020507" pitchFamily="18" charset="2"/>
              </a:rPr>
              <a:t>n</a:t>
            </a:r>
            <a:r>
              <a:rPr lang="en-US" altLang="en-US" sz="2400" dirty="0">
                <a:sym typeface="Symbol" panose="05050102010706020507" pitchFamily="18" charset="2"/>
              </a:rPr>
              <a:t>. (</a:t>
            </a:r>
            <a:r>
              <a:rPr lang="en-US" altLang="en-US" sz="2400" dirty="0" err="1">
                <a:sym typeface="Symbol" panose="05050102010706020507" pitchFamily="18" charset="2"/>
              </a:rPr>
              <a:t>hipotesis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induksi</a:t>
            </a:r>
            <a:r>
              <a:rPr lang="en-US" altLang="en-US" sz="2400" dirty="0">
                <a:sym typeface="Symbol" panose="05050102010706020507" pitchFamily="18" charset="2"/>
              </a:rPr>
              <a:t>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	</a:t>
            </a:r>
            <a:r>
              <a:rPr lang="en-US" altLang="en-US" sz="2400" dirty="0" err="1">
                <a:sym typeface="Symbol" panose="05050102010706020507" pitchFamily="18" charset="2"/>
              </a:rPr>
              <a:t>Untuk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membuktikan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i="1" dirty="0">
                <a:sym typeface="Symbol" panose="05050102010706020507" pitchFamily="18" charset="2"/>
              </a:rPr>
              <a:t>p</a:t>
            </a:r>
            <a:r>
              <a:rPr lang="en-US" altLang="en-US" sz="2400" dirty="0">
                <a:sym typeface="Symbol" panose="05050102010706020507" pitchFamily="18" charset="2"/>
              </a:rPr>
              <a:t>(</a:t>
            </a:r>
            <a:r>
              <a:rPr lang="en-US" altLang="en-US" sz="2400" i="1" dirty="0">
                <a:sym typeface="Symbol" panose="05050102010706020507" pitchFamily="18" charset="2"/>
              </a:rPr>
              <a:t>n</a:t>
            </a:r>
            <a:r>
              <a:rPr lang="en-US" altLang="en-US" sz="2400" dirty="0">
                <a:sym typeface="Symbol" panose="05050102010706020507" pitchFamily="18" charset="2"/>
              </a:rPr>
              <a:t>+1), </a:t>
            </a:r>
            <a:r>
              <a:rPr lang="en-US" altLang="en-US" sz="2400" dirty="0" err="1">
                <a:sym typeface="Symbol" panose="05050102010706020507" pitchFamily="18" charset="2"/>
              </a:rPr>
              <a:t>tulislah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i="1" dirty="0">
                <a:sym typeface="Symbol" panose="05050102010706020507" pitchFamily="18" charset="2"/>
              </a:rPr>
              <a:t>n</a:t>
            </a:r>
            <a:r>
              <a:rPr lang="en-US" altLang="en-US" sz="2400" dirty="0">
                <a:sym typeface="Symbol" panose="05050102010706020507" pitchFamily="18" charset="2"/>
              </a:rPr>
              <a:t> + 1 = </a:t>
            </a:r>
            <a:r>
              <a:rPr lang="en-US" altLang="en-US" sz="2400" i="1" dirty="0" err="1">
                <a:sym typeface="Symbol" panose="05050102010706020507" pitchFamily="18" charset="2"/>
              </a:rPr>
              <a:t>i</a:t>
            </a:r>
            <a:r>
              <a:rPr lang="en-US" altLang="en-US" sz="2400" i="1" dirty="0"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+ </a:t>
            </a:r>
            <a:r>
              <a:rPr lang="en-US" altLang="en-US" sz="2400" i="1" dirty="0">
                <a:sym typeface="Symbol" panose="05050102010706020507" pitchFamily="18" charset="2"/>
              </a:rPr>
              <a:t>j</a:t>
            </a:r>
            <a:r>
              <a:rPr lang="en-US" altLang="en-US" sz="2400" dirty="0">
                <a:sym typeface="Symbol" panose="05050102010706020507" pitchFamily="18" charset="2"/>
              </a:rPr>
              <a:t>, yang </a:t>
            </a:r>
            <a:r>
              <a:rPr lang="en-US" altLang="en-US" sz="2400" dirty="0" err="1">
                <a:sym typeface="Symbol" panose="05050102010706020507" pitchFamily="18" charset="2"/>
              </a:rPr>
              <a:t>dalam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hal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ini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i="1" dirty="0" err="1">
                <a:sym typeface="Symbol" panose="05050102010706020507" pitchFamily="18" charset="2"/>
              </a:rPr>
              <a:t>i</a:t>
            </a:r>
            <a:r>
              <a:rPr lang="en-US" altLang="en-US" sz="2400" i="1" dirty="0"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dan </a:t>
            </a:r>
            <a:r>
              <a:rPr lang="en-US" altLang="en-US" sz="2400" i="1" dirty="0">
                <a:sym typeface="Symbol" panose="05050102010706020507" pitchFamily="18" charset="2"/>
              </a:rPr>
              <a:t>j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adalah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bilangan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asli</a:t>
            </a:r>
            <a:r>
              <a:rPr lang="en-US" altLang="en-US" sz="2400" dirty="0">
                <a:sym typeface="Symbol" panose="05050102010706020507" pitchFamily="18" charset="2"/>
              </a:rPr>
              <a:t> yang </a:t>
            </a:r>
            <a:r>
              <a:rPr lang="en-US" altLang="en-US" sz="2400" dirty="0" err="1">
                <a:sym typeface="Symbol" panose="05050102010706020507" pitchFamily="18" charset="2"/>
              </a:rPr>
              <a:t>kurang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dari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i="1" dirty="0">
                <a:sym typeface="Symbol" panose="05050102010706020507" pitchFamily="18" charset="2"/>
              </a:rPr>
              <a:t>n</a:t>
            </a:r>
            <a:r>
              <a:rPr lang="en-US" altLang="en-US" sz="2400" dirty="0">
                <a:sym typeface="Symbol" panose="05050102010706020507" pitchFamily="18" charset="2"/>
              </a:rPr>
              <a:t>+1.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	</a:t>
            </a:r>
            <a:r>
              <a:rPr lang="en-US" altLang="en-US" sz="2400" dirty="0" err="1">
                <a:sym typeface="Symbol" panose="05050102010706020507" pitchFamily="18" charset="2"/>
              </a:rPr>
              <a:t>Selanjutnya</a:t>
            </a:r>
            <a:r>
              <a:rPr lang="en-US" altLang="en-US" sz="2400" dirty="0">
                <a:sym typeface="Symbol" panose="05050102010706020507" pitchFamily="18" charset="2"/>
              </a:rPr>
              <a:t>,    5(</a:t>
            </a:r>
            <a:r>
              <a:rPr lang="en-US" altLang="en-US" sz="2400" i="1" dirty="0">
                <a:sym typeface="Symbol" panose="05050102010706020507" pitchFamily="18" charset="2"/>
              </a:rPr>
              <a:t>n</a:t>
            </a:r>
            <a:r>
              <a:rPr lang="en-US" altLang="en-US" sz="2400" dirty="0">
                <a:sym typeface="Symbol" panose="05050102010706020507" pitchFamily="18" charset="2"/>
              </a:rPr>
              <a:t>+1) = 5(</a:t>
            </a:r>
            <a:r>
              <a:rPr lang="en-US" altLang="en-US" sz="2400" i="1" dirty="0" err="1">
                <a:sym typeface="Symbol" panose="05050102010706020507" pitchFamily="18" charset="2"/>
              </a:rPr>
              <a:t>i</a:t>
            </a:r>
            <a:r>
              <a:rPr lang="en-US" altLang="en-US" sz="2400" dirty="0">
                <a:sym typeface="Symbol" panose="05050102010706020507" pitchFamily="18" charset="2"/>
              </a:rPr>
              <a:t> + </a:t>
            </a:r>
            <a:r>
              <a:rPr lang="en-US" altLang="en-US" sz="2400" i="1" dirty="0">
                <a:sym typeface="Symbol" panose="05050102010706020507" pitchFamily="18" charset="2"/>
              </a:rPr>
              <a:t>j</a:t>
            </a:r>
            <a:r>
              <a:rPr lang="en-US" altLang="en-US" sz="2400" dirty="0">
                <a:sym typeface="Symbol" panose="05050102010706020507" pitchFamily="18" charset="2"/>
              </a:rPr>
              <a:t>)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				     = 5</a:t>
            </a:r>
            <a:r>
              <a:rPr lang="en-US" altLang="en-US" sz="2400" i="1" dirty="0">
                <a:sym typeface="Symbol" panose="05050102010706020507" pitchFamily="18" charset="2"/>
              </a:rPr>
              <a:t>i </a:t>
            </a:r>
            <a:r>
              <a:rPr lang="en-US" altLang="en-US" sz="2400" dirty="0">
                <a:sym typeface="Symbol" panose="05050102010706020507" pitchFamily="18" charset="2"/>
              </a:rPr>
              <a:t>+ 5</a:t>
            </a:r>
            <a:r>
              <a:rPr lang="en-US" altLang="en-US" sz="2400" i="1" dirty="0">
                <a:sym typeface="Symbol" panose="05050102010706020507" pitchFamily="18" charset="2"/>
              </a:rPr>
              <a:t>j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				     = 0 + 0   (</a:t>
            </a:r>
            <a:r>
              <a:rPr lang="en-US" altLang="en-US" sz="2400" dirty="0" err="1">
                <a:sym typeface="Symbol" panose="05050102010706020507" pitchFamily="18" charset="2"/>
              </a:rPr>
              <a:t>menurut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hipotesis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induksi</a:t>
            </a:r>
            <a:r>
              <a:rPr lang="en-US" altLang="en-US" sz="2400" dirty="0">
                <a:sym typeface="Symbol" panose="05050102010706020507" pitchFamily="18" charset="2"/>
              </a:rPr>
              <a:t>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				     = 0	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	</a:t>
            </a:r>
            <a:r>
              <a:rPr lang="en-US" altLang="en-US" sz="2400" dirty="0" err="1">
                <a:sym typeface="Symbol" panose="05050102010706020507" pitchFamily="18" charset="2"/>
              </a:rPr>
              <a:t>Darikedua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langkah</a:t>
            </a:r>
            <a:r>
              <a:rPr lang="en-US" altLang="en-US" sz="2400" dirty="0">
                <a:sym typeface="Symbol" panose="05050102010706020507" pitchFamily="18" charset="2"/>
              </a:rPr>
              <a:t> di </a:t>
            </a:r>
            <a:r>
              <a:rPr lang="en-US" altLang="en-US" sz="2400" dirty="0" err="1">
                <a:sym typeface="Symbol" panose="05050102010706020507" pitchFamily="18" charset="2"/>
              </a:rPr>
              <a:t>atas</a:t>
            </a:r>
            <a:r>
              <a:rPr lang="en-US" altLang="en-US" sz="2400" dirty="0">
                <a:sym typeface="Symbol" panose="05050102010706020507" pitchFamily="18" charset="2"/>
              </a:rPr>
              <a:t>, </a:t>
            </a:r>
            <a:r>
              <a:rPr lang="en-US" altLang="en-US" sz="2400" dirty="0" err="1">
                <a:sym typeface="Symbol" panose="05050102010706020507" pitchFamily="18" charset="2"/>
              </a:rPr>
              <a:t>maka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terbukti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u</a:t>
            </a:r>
            <a:r>
              <a:rPr lang="en-US" altLang="en-US" sz="2400" dirty="0" err="1"/>
              <a:t>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bilangan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bulat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tak-negatif</a:t>
            </a:r>
            <a:r>
              <a:rPr lang="en-US" altLang="en-US" sz="2400" dirty="0"/>
              <a:t> </a:t>
            </a:r>
            <a:r>
              <a:rPr lang="en-US" altLang="en-US" sz="2400" i="1" dirty="0"/>
              <a:t>n, </a:t>
            </a:r>
            <a:r>
              <a:rPr lang="en-US" altLang="en-US" sz="2400" dirty="0" err="1"/>
              <a:t>berlaku</a:t>
            </a:r>
            <a:r>
              <a:rPr lang="en-US" altLang="en-US" sz="2400" dirty="0"/>
              <a:t> 5</a:t>
            </a:r>
            <a:r>
              <a:rPr lang="en-US" altLang="en-US" sz="2400" i="1" dirty="0"/>
              <a:t>n</a:t>
            </a:r>
            <a:r>
              <a:rPr lang="en-US" altLang="en-US" sz="2400" dirty="0"/>
              <a:t> = 0. </a:t>
            </a:r>
          </a:p>
        </p:txBody>
      </p:sp>
      <p:sp>
        <p:nvSpPr>
          <p:cNvPr id="50179" name="Slide Number Placeholder 4">
            <a:extLst>
              <a:ext uri="{FF2B5EF4-FFF2-40B4-BE49-F238E27FC236}">
                <a16:creationId xmlns:a16="http://schemas.microsoft.com/office/drawing/2014/main" id="{51990146-087C-4DC8-903D-294CFEDB0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4C3AB3A-2525-48A1-9E75-87641A470940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GB" altLang="en-US" sz="1400"/>
          </a:p>
        </p:txBody>
      </p:sp>
      <p:sp>
        <p:nvSpPr>
          <p:cNvPr id="50180" name="Footer Placeholder 4">
            <a:extLst>
              <a:ext uri="{FF2B5EF4-FFF2-40B4-BE49-F238E27FC236}">
                <a16:creationId xmlns:a16="http://schemas.microsoft.com/office/drawing/2014/main" id="{91CD0868-925D-47BA-B46D-538D8F0A8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1" y="6400800"/>
            <a:ext cx="3876675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Munir/IF1220 Matematika Diskrit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1148070-9EC3-CE70-42A7-95ED658E14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0976" y="111269"/>
            <a:ext cx="10939969" cy="1190625"/>
          </a:xfrm>
        </p:spPr>
        <p:txBody>
          <a:bodyPr/>
          <a:lstStyle/>
          <a:p>
            <a:pPr eaLnBrk="1" hangingPunct="1"/>
            <a:r>
              <a:rPr lang="en-US" altLang="en-US" sz="3600" dirty="0" err="1"/>
              <a:t>Apa</a:t>
            </a:r>
            <a:r>
              <a:rPr lang="en-US" altLang="en-US" sz="3600" dirty="0"/>
              <a:t> yang salah </a:t>
            </a:r>
            <a:r>
              <a:rPr lang="en-US" altLang="en-US" sz="3600" dirty="0" err="1"/>
              <a:t>dari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pembuktian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induksi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matematik</a:t>
            </a:r>
            <a:r>
              <a:rPr lang="en-US" altLang="en-US" sz="3600" dirty="0"/>
              <a:t> </a:t>
            </a:r>
            <a:r>
              <a:rPr lang="en-US" altLang="en-US" sz="3600" dirty="0" err="1"/>
              <a:t>ini</a:t>
            </a:r>
            <a:r>
              <a:rPr lang="en-US" altLang="en-US" sz="3600" dirty="0"/>
              <a:t>? (2)</a:t>
            </a:r>
          </a:p>
        </p:txBody>
      </p:sp>
    </p:spTree>
    <p:extLst>
      <p:ext uri="{BB962C8B-B14F-4D97-AF65-F5344CB8AC3E}">
        <p14:creationId xmlns:p14="http://schemas.microsoft.com/office/powerpoint/2010/main" val="1264053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>
            <a:extLst>
              <a:ext uri="{FF2B5EF4-FFF2-40B4-BE49-F238E27FC236}">
                <a16:creationId xmlns:a16="http://schemas.microsoft.com/office/drawing/2014/main" id="{0436BB6A-E4E4-4FD6-9A20-99C7CB5F7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089991"/>
            <a:ext cx="9720470" cy="41910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 err="1"/>
              <a:t>Jawaban</a:t>
            </a:r>
            <a:r>
              <a:rPr lang="en-US" altLang="en-US" dirty="0"/>
              <a:t>: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	</a:t>
            </a:r>
            <a:r>
              <a:rPr lang="en-US" altLang="en-US" dirty="0" err="1"/>
              <a:t>Kesalahan</a:t>
            </a:r>
            <a:r>
              <a:rPr lang="en-US" altLang="en-US" dirty="0"/>
              <a:t> </a:t>
            </a:r>
            <a:r>
              <a:rPr lang="en-US" altLang="en-US" dirty="0" err="1"/>
              <a:t>terjadi</a:t>
            </a:r>
            <a:r>
              <a:rPr lang="en-US" altLang="en-US" dirty="0"/>
              <a:t> </a:t>
            </a:r>
            <a:r>
              <a:rPr lang="en-US" altLang="en-US" dirty="0" err="1"/>
              <a:t>ketika</a:t>
            </a:r>
            <a:r>
              <a:rPr lang="en-US" altLang="en-US" dirty="0"/>
              <a:t> </a:t>
            </a:r>
            <a:r>
              <a:rPr lang="en-US" altLang="en-US" dirty="0" err="1"/>
              <a:t>berpindah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= 0 </a:t>
            </a:r>
            <a:r>
              <a:rPr lang="en-US" altLang="en-US" dirty="0" err="1"/>
              <a:t>ke</a:t>
            </a:r>
            <a:r>
              <a:rPr lang="en-US" altLang="en-US" dirty="0"/>
              <a:t>  </a:t>
            </a:r>
            <a:r>
              <a:rPr lang="en-US" altLang="en-US" i="1" dirty="0"/>
              <a:t>n</a:t>
            </a:r>
            <a:r>
              <a:rPr lang="en-US" altLang="en-US" dirty="0"/>
              <a:t> = 1, </a:t>
            </a:r>
            <a:r>
              <a:rPr lang="en-US" altLang="en-US" dirty="0" err="1"/>
              <a:t>sebab</a:t>
            </a:r>
            <a:r>
              <a:rPr lang="en-US" altLang="en-US" dirty="0"/>
              <a:t> 1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ditulis</a:t>
            </a:r>
            <a:r>
              <a:rPr lang="en-US" altLang="en-US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dirty="0" err="1"/>
              <a:t>penjumlahan</a:t>
            </a:r>
            <a:r>
              <a:rPr lang="en-US" altLang="en-US" dirty="0"/>
              <a:t> </a:t>
            </a:r>
            <a:r>
              <a:rPr lang="en-US" altLang="en-US" dirty="0" err="1"/>
              <a:t>dua</a:t>
            </a:r>
            <a:r>
              <a:rPr lang="en-US" altLang="en-US" dirty="0"/>
              <a:t>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bilangan</a:t>
            </a:r>
            <a:r>
              <a:rPr lang="en-US" altLang="en-US" dirty="0"/>
              <a:t> </a:t>
            </a:r>
            <a:r>
              <a:rPr lang="en-US" altLang="en-US" dirty="0" err="1"/>
              <a:t>asli</a:t>
            </a:r>
            <a:r>
              <a:rPr lang="en-US" altLang="en-US" dirty="0"/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	</a:t>
            </a:r>
          </a:p>
        </p:txBody>
      </p:sp>
      <p:sp>
        <p:nvSpPr>
          <p:cNvPr id="51203" name="Footer Placeholder 3">
            <a:extLst>
              <a:ext uri="{FF2B5EF4-FFF2-40B4-BE49-F238E27FC236}">
                <a16:creationId xmlns:a16="http://schemas.microsoft.com/office/drawing/2014/main" id="{C6132C11-7606-4360-98C5-AC374332B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Munir/IF1220 Matematika Diskrit</a:t>
            </a:r>
          </a:p>
        </p:txBody>
      </p:sp>
      <p:sp>
        <p:nvSpPr>
          <p:cNvPr id="51204" name="Slide Number Placeholder 4">
            <a:extLst>
              <a:ext uri="{FF2B5EF4-FFF2-40B4-BE49-F238E27FC236}">
                <a16:creationId xmlns:a16="http://schemas.microsoft.com/office/drawing/2014/main" id="{37F01D9D-8425-4A6A-A4E4-38702D12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93DC6BC-4A84-4334-8545-B28C30847B82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36549713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DC294889-22BE-4E73-B5EF-4099AF6BB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FBA0CD7-A763-418C-9821-27416A2CD452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GB" altLang="en-US" sz="14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36F3D306-9A73-4D76-9313-4BBA244629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570707"/>
            <a:ext cx="8162925" cy="762000"/>
          </a:xfrm>
        </p:spPr>
        <p:txBody>
          <a:bodyPr/>
          <a:lstStyle/>
          <a:p>
            <a:pPr eaLnBrk="1" hangingPunct="1"/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Prinsip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Induksi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Kuat</a:t>
            </a:r>
            <a:endParaRPr lang="en-GB" altLang="en-US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86BABF43-4277-4291-82F1-636C1D3B1B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199" y="1719470"/>
            <a:ext cx="10810461" cy="445749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altLang="en-US" dirty="0" err="1">
                <a:cs typeface="Times New Roman" panose="02020603050405020304" pitchFamily="18" charset="0"/>
              </a:rPr>
              <a:t>Kadang-adang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diperlukan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lebih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hipotesis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induksi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membuktikan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pernyataan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kita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prinsip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induksi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kuat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strongly induction principle</a:t>
            </a:r>
            <a:r>
              <a:rPr lang="en-US" altLang="en-US" dirty="0">
                <a:cs typeface="Times New Roman" panose="02020603050405020304" pitchFamily="18" charset="0"/>
              </a:rPr>
              <a:t>).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pernyataan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perihal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. Kita </a:t>
            </a:r>
            <a:r>
              <a:rPr lang="en-US" altLang="en-US" dirty="0" err="1">
                <a:cs typeface="Times New Roman" panose="02020603050405020304" pitchFamily="18" charset="0"/>
              </a:rPr>
              <a:t>ingin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membuktikan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bahwa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benar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semua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baseline="-30000" dirty="0">
                <a:cs typeface="Times New Roman" panose="02020603050405020304" pitchFamily="18" charset="0"/>
              </a:rPr>
              <a:t>0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membuktikan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kita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perlu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menunjukkan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bahwa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1. 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baseline="-30000" dirty="0">
                <a:cs typeface="Times New Roman" panose="02020603050405020304" pitchFamily="18" charset="0"/>
              </a:rPr>
              <a:t>0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benar</a:t>
            </a:r>
            <a:r>
              <a:rPr lang="en-US" altLang="en-US" dirty="0">
                <a:cs typeface="Times New Roman" panose="02020603050405020304" pitchFamily="18" charset="0"/>
              </a:rPr>
              <a:t>, dan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2.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baseline="-30000" dirty="0">
                <a:cs typeface="Times New Roman" panose="02020603050405020304" pitchFamily="18" charset="0"/>
              </a:rPr>
              <a:t>0</a:t>
            </a:r>
            <a:r>
              <a:rPr lang="en-US" altLang="en-US" dirty="0">
                <a:cs typeface="Times New Roman" panose="02020603050405020304" pitchFamily="18" charset="0"/>
              </a:rPr>
              <a:t> ),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baseline="-30000" dirty="0">
                <a:cs typeface="Times New Roman" panose="02020603050405020304" pitchFamily="18" charset="0"/>
              </a:rPr>
              <a:t>0</a:t>
            </a:r>
            <a:r>
              <a:rPr lang="en-US" altLang="en-US" dirty="0">
                <a:cs typeface="Times New Roman" panose="02020603050405020304" pitchFamily="18" charset="0"/>
              </a:rPr>
              <a:t>+1), …,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benar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+1) juga </a:t>
            </a:r>
            <a:r>
              <a:rPr lang="en-US" altLang="en-US" dirty="0" err="1">
                <a:cs typeface="Times New Roman" panose="02020603050405020304" pitchFamily="18" charset="0"/>
              </a:rPr>
              <a:t>benar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semua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lang="en-US" altLang="en-US" dirty="0">
                <a:cs typeface="Times New Roman" panose="02020603050405020304" pitchFamily="18" charset="0"/>
              </a:rPr>
              <a:t> n</a:t>
            </a:r>
            <a:r>
              <a:rPr lang="en-US" altLang="en-US" baseline="-30000" dirty="0">
                <a:cs typeface="Times New Roman" panose="02020603050405020304" pitchFamily="18" charset="0"/>
              </a:rPr>
              <a:t>0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/>
            <a:r>
              <a:rPr lang="en-US" altLang="en-US" dirty="0">
                <a:cs typeface="Times New Roman" panose="02020603050405020304" pitchFamily="18" charset="0"/>
              </a:rPr>
              <a:t>Pada </a:t>
            </a:r>
            <a:r>
              <a:rPr lang="en-US" altLang="en-US" dirty="0" err="1">
                <a:cs typeface="Times New Roman" panose="02020603050405020304" pitchFamily="18" charset="0"/>
              </a:rPr>
              <a:t>poin</a:t>
            </a:r>
            <a:r>
              <a:rPr lang="en-US" altLang="en-US" dirty="0">
                <a:cs typeface="Times New Roman" panose="02020603050405020304" pitchFamily="18" charset="0"/>
              </a:rPr>
              <a:t> 2 </a:t>
            </a:r>
            <a:r>
              <a:rPr lang="en-US" altLang="en-US" dirty="0" err="1">
                <a:cs typeface="Times New Roman" panose="02020603050405020304" pitchFamily="18" charset="0"/>
              </a:rPr>
              <a:t>terdapat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lebih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hipotesis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yaitu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mengasumsikan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baseline="-30000" dirty="0">
                <a:cs typeface="Times New Roman" panose="02020603050405020304" pitchFamily="18" charset="0"/>
              </a:rPr>
              <a:t>0</a:t>
            </a:r>
            <a:r>
              <a:rPr lang="en-US" altLang="en-US" dirty="0">
                <a:cs typeface="Times New Roman" panose="02020603050405020304" pitchFamily="18" charset="0"/>
              </a:rPr>
              <a:t> ),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baseline="-30000" dirty="0">
                <a:cs typeface="Times New Roman" panose="02020603050405020304" pitchFamily="18" charset="0"/>
              </a:rPr>
              <a:t>0</a:t>
            </a:r>
            <a:r>
              <a:rPr lang="en-US" altLang="en-US" dirty="0">
                <a:cs typeface="Times New Roman" panose="02020603050405020304" pitchFamily="18" charset="0"/>
              </a:rPr>
              <a:t>+1), …,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benar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endParaRPr lang="en-GB" altLang="en-US" dirty="0"/>
          </a:p>
        </p:txBody>
      </p:sp>
      <p:sp>
        <p:nvSpPr>
          <p:cNvPr id="29701" name="Footer Placeholder 4">
            <a:extLst>
              <a:ext uri="{FF2B5EF4-FFF2-40B4-BE49-F238E27FC236}">
                <a16:creationId xmlns:a16="http://schemas.microsoft.com/office/drawing/2014/main" id="{DE74B478-AA0A-4A99-A647-3C3227D56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1" y="6400800"/>
            <a:ext cx="3876675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Munir/IF1220 Matematika Diskrit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E40E4-5FF5-466D-83C6-C204C566E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3852"/>
            <a:ext cx="10515600" cy="5173111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Contoh</a:t>
            </a:r>
            <a:r>
              <a:rPr lang="en-US" b="1" dirty="0"/>
              <a:t> 6.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bulat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prima </a:t>
            </a:r>
            <a:r>
              <a:rPr lang="en-US" dirty="0" err="1"/>
              <a:t>jika</a:t>
            </a:r>
            <a:r>
              <a:rPr lang="en-US" dirty="0"/>
              <a:t> dan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bulat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habis</a:t>
            </a:r>
            <a:r>
              <a:rPr lang="en-US" dirty="0"/>
              <a:t> </a:t>
            </a:r>
            <a:r>
              <a:rPr lang="en-US" dirty="0" err="1"/>
              <a:t>dibagi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1 dan </a:t>
            </a:r>
            <a:r>
              <a:rPr lang="en-US" dirty="0" err="1"/>
              <a:t>dirinya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 Kita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membuktikan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bulat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(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</a:t>
            </a:r>
            <a:r>
              <a:rPr lang="en-US" dirty="0"/>
              <a:t> 2)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(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) </a:t>
            </a:r>
            <a:r>
              <a:rPr lang="en-US" dirty="0" err="1"/>
              <a:t>bilangan</a:t>
            </a:r>
            <a:r>
              <a:rPr lang="en-US" dirty="0"/>
              <a:t> prima. </a:t>
            </a:r>
            <a:r>
              <a:rPr lang="en-US" dirty="0" err="1"/>
              <a:t>Buktikan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induksi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 err="1"/>
              <a:t>Penyelesaian</a:t>
            </a:r>
            <a:r>
              <a:rPr lang="en-US" dirty="0"/>
              <a:t>:  </a:t>
            </a:r>
          </a:p>
          <a:p>
            <a:pPr marL="0" indent="0">
              <a:buNone/>
            </a:pPr>
            <a:r>
              <a:rPr lang="en-US" i="1" dirty="0"/>
              <a:t>Basis </a:t>
            </a:r>
            <a:r>
              <a:rPr lang="en-US" i="1" dirty="0" err="1"/>
              <a:t>induksi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= 2, </a:t>
            </a:r>
            <a:r>
              <a:rPr lang="en-US" dirty="0" err="1"/>
              <a:t>maka</a:t>
            </a:r>
            <a:r>
              <a:rPr lang="en-US" dirty="0"/>
              <a:t> 2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prima dan di </a:t>
            </a:r>
            <a:r>
              <a:rPr lang="en-US" dirty="0" err="1"/>
              <a:t>sini</a:t>
            </a:r>
            <a:r>
              <a:rPr lang="en-US" dirty="0"/>
              <a:t> 2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prima,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8C65AE1-7082-9C1C-CB40-0B14E7564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019D5-AC36-7384-BB3B-A3B631539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889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B4FA2-E871-435F-A9DC-0B894EC2C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5496"/>
            <a:ext cx="10711070" cy="572493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i="1" dirty="0" err="1"/>
              <a:t>Langkah</a:t>
            </a:r>
            <a:r>
              <a:rPr lang="en-US" i="1" dirty="0"/>
              <a:t> </a:t>
            </a:r>
            <a:r>
              <a:rPr lang="en-US" i="1" dirty="0" err="1"/>
              <a:t>induksi</a:t>
            </a:r>
            <a:r>
              <a:rPr lang="en-US" dirty="0"/>
              <a:t>. </a:t>
            </a:r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dirty="0" err="1"/>
              <a:t>pernyataan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2, 3, …,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prima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(</a:t>
            </a:r>
            <a:r>
              <a:rPr lang="en-US" dirty="0" err="1"/>
              <a:t>hipotesis</a:t>
            </a:r>
            <a:r>
              <a:rPr lang="en-US" dirty="0"/>
              <a:t> </a:t>
            </a:r>
            <a:r>
              <a:rPr lang="en-US" dirty="0" err="1"/>
              <a:t>induksi</a:t>
            </a:r>
            <a:r>
              <a:rPr lang="en-US" dirty="0"/>
              <a:t>).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Kita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+ 1 juga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prima. Ada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n + 1:</a:t>
            </a:r>
          </a:p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+ 1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prima,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prima. </a:t>
            </a:r>
          </a:p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+ 1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prima,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bulat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yang </a:t>
            </a:r>
            <a:r>
              <a:rPr lang="en-US" dirty="0" err="1"/>
              <a:t>membagi</a:t>
            </a:r>
            <a:r>
              <a:rPr lang="en-US" dirty="0"/>
              <a:t> </a:t>
            </a:r>
            <a:r>
              <a:rPr lang="en-US" dirty="0" err="1"/>
              <a:t>habis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+ 1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sisa</a:t>
            </a:r>
            <a:r>
              <a:rPr lang="en-US" dirty="0"/>
              <a:t>. </a:t>
            </a:r>
            <a:r>
              <a:rPr lang="en-US" dirty="0" err="1"/>
              <a:t>Dengan</a:t>
            </a:r>
            <a:r>
              <a:rPr lang="en-US" dirty="0"/>
              <a:t> kata lain,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	(</a:t>
            </a:r>
            <a:r>
              <a:rPr lang="en-US" i="1" dirty="0"/>
              <a:t>n</a:t>
            </a:r>
            <a:r>
              <a:rPr lang="en-US" dirty="0"/>
              <a:t> + 1)/ </a:t>
            </a:r>
            <a:r>
              <a:rPr lang="en-US" i="1" dirty="0"/>
              <a:t>a</a:t>
            </a:r>
            <a:r>
              <a:rPr lang="en-US" dirty="0"/>
              <a:t> = </a:t>
            </a:r>
            <a:r>
              <a:rPr lang="en-US" i="1" dirty="0"/>
              <a:t>b</a:t>
            </a:r>
            <a:r>
              <a:rPr lang="en-US" dirty="0"/>
              <a:t>   </a:t>
            </a:r>
            <a:r>
              <a:rPr lang="en-US" dirty="0" err="1"/>
              <a:t>atau</a:t>
            </a:r>
            <a:r>
              <a:rPr lang="en-US" dirty="0"/>
              <a:t> (</a:t>
            </a:r>
            <a:r>
              <a:rPr lang="en-US" i="1" dirty="0"/>
              <a:t>n</a:t>
            </a:r>
            <a:r>
              <a:rPr lang="en-US" dirty="0"/>
              <a:t> + 1) = </a:t>
            </a:r>
            <a:r>
              <a:rPr lang="en-US" i="1" dirty="0"/>
              <a:t>ab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yang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2 </a:t>
            </a:r>
            <a:r>
              <a:rPr lang="en-US" dirty="0">
                <a:sym typeface="Symbol" panose="05050102010706020507" pitchFamily="18" charset="2"/>
              </a:rPr>
              <a:t>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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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.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hipotesis</a:t>
            </a:r>
            <a:r>
              <a:rPr lang="en-US" dirty="0"/>
              <a:t> </a:t>
            </a:r>
            <a:r>
              <a:rPr lang="en-US" dirty="0" err="1"/>
              <a:t>induksi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dirty="0"/>
              <a:t> dan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prima.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berarti</a:t>
            </a:r>
            <a:r>
              <a:rPr lang="en-US" dirty="0"/>
              <a:t>, </a:t>
            </a:r>
            <a:r>
              <a:rPr lang="en-US" i="1" dirty="0"/>
              <a:t>n</a:t>
            </a:r>
            <a:r>
              <a:rPr lang="en-US" dirty="0"/>
              <a:t> + 1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prima,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+ 1 = </a:t>
            </a:r>
            <a:r>
              <a:rPr lang="en-US" i="1" dirty="0"/>
              <a:t>ab</a:t>
            </a:r>
            <a:r>
              <a:rPr lang="en-US" dirty="0"/>
              <a:t>. </a:t>
            </a:r>
            <a:r>
              <a:rPr lang="en-US" dirty="0">
                <a:sym typeface="Wingdings 2" panose="05020102010507070707" pitchFamily="18" charset="2"/>
              </a:rPr>
              <a:t>  </a:t>
            </a:r>
            <a:r>
              <a:rPr lang="en-US" dirty="0"/>
              <a:t>	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BA3FAA7-0988-0AF7-DDE1-152304EBE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4B027-CF9D-F092-C1B4-FF0C27D5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719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3F0B9-579D-4594-B6DC-20154FE06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5251"/>
            <a:ext cx="10515600" cy="56354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Pada </a:t>
            </a:r>
            <a:r>
              <a:rPr lang="en-US" dirty="0" err="1"/>
              <a:t>contoh</a:t>
            </a:r>
            <a:r>
              <a:rPr lang="en-US" dirty="0"/>
              <a:t> 6 di </a:t>
            </a:r>
            <a:r>
              <a:rPr lang="en-US" dirty="0" err="1"/>
              <a:t>atas</a:t>
            </a:r>
            <a:r>
              <a:rPr lang="en-US" dirty="0"/>
              <a:t>,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hipotesis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/>
              <a:t>- </a:t>
            </a:r>
            <a:r>
              <a:rPr lang="en-US" sz="2400" dirty="0" err="1"/>
              <a:t>asumsikan</a:t>
            </a:r>
            <a:r>
              <a:rPr lang="en-US" sz="2400" dirty="0"/>
              <a:t> 2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prima </a:t>
            </a:r>
          </a:p>
          <a:p>
            <a:pPr marL="0" indent="0">
              <a:buNone/>
            </a:pPr>
            <a:r>
              <a:rPr lang="en-US" sz="2400" dirty="0"/>
              <a:t>	 - </a:t>
            </a:r>
            <a:r>
              <a:rPr lang="en-US" sz="2400" dirty="0" err="1"/>
              <a:t>asumsikan</a:t>
            </a:r>
            <a:r>
              <a:rPr lang="en-US" sz="2400" dirty="0"/>
              <a:t> 3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prima </a:t>
            </a:r>
          </a:p>
          <a:p>
            <a:pPr marL="0" indent="0">
              <a:buNone/>
            </a:pPr>
            <a:r>
              <a:rPr lang="en-US" sz="2400" dirty="0"/>
              <a:t>	- …</a:t>
            </a:r>
          </a:p>
          <a:p>
            <a:pPr marL="0" indent="0">
              <a:buNone/>
            </a:pPr>
            <a:r>
              <a:rPr lang="en-US" sz="2400" dirty="0"/>
              <a:t>	- </a:t>
            </a:r>
            <a:r>
              <a:rPr lang="en-US" sz="2400" dirty="0" err="1"/>
              <a:t>asumsikan</a:t>
            </a:r>
            <a:r>
              <a:rPr lang="en-US" sz="2400" dirty="0"/>
              <a:t> n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prima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Karena 2 </a:t>
            </a:r>
            <a:r>
              <a:rPr lang="en-US" sz="2400" dirty="0">
                <a:sym typeface="Symbol" panose="05050102010706020507" pitchFamily="18" charset="2"/>
              </a:rPr>
              <a:t>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</a:t>
            </a:r>
            <a:r>
              <a:rPr lang="en-US" sz="2400" dirty="0"/>
              <a:t> </a:t>
            </a:r>
            <a:r>
              <a:rPr lang="en-US" sz="2400" i="1" dirty="0"/>
              <a:t>b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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menurut</a:t>
            </a:r>
            <a:r>
              <a:rPr lang="en-US" sz="2400" dirty="0"/>
              <a:t> </a:t>
            </a:r>
            <a:r>
              <a:rPr lang="en-US" sz="2400" dirty="0" err="1"/>
              <a:t>hipotesis</a:t>
            </a:r>
            <a:r>
              <a:rPr lang="en-US" sz="2400" dirty="0"/>
              <a:t> </a:t>
            </a:r>
            <a:r>
              <a:rPr lang="en-US" sz="2400" dirty="0" err="1"/>
              <a:t>induksi</a:t>
            </a:r>
            <a:r>
              <a:rPr lang="en-US" sz="2400" dirty="0"/>
              <a:t> di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dirty="0"/>
              <a:t> dan </a:t>
            </a:r>
            <a:r>
              <a:rPr lang="en-US" sz="2400" i="1" dirty="0"/>
              <a:t>b</a:t>
            </a:r>
            <a:r>
              <a:rPr lang="en-US" sz="2400" dirty="0"/>
              <a:t> juga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bilangan-bilangan</a:t>
            </a:r>
            <a:r>
              <a:rPr lang="en-US" sz="2400" dirty="0"/>
              <a:t> prima. </a:t>
            </a:r>
          </a:p>
          <a:p>
            <a:endParaRPr lang="en-US" sz="2400" dirty="0"/>
          </a:p>
          <a:p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hipotesis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pembuktian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kuat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saja</a:t>
            </a:r>
            <a:r>
              <a:rPr lang="en-US" sz="2400" dirty="0"/>
              <a:t> </a:t>
            </a:r>
            <a:r>
              <a:rPr lang="en-US" sz="2400" dirty="0" err="1"/>
              <a:t>hipotesisnya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mengasumsikan</a:t>
            </a:r>
            <a:r>
              <a:rPr lang="en-US" sz="2400" dirty="0"/>
              <a:t> n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prima,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pembuktiannya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kurang</a:t>
            </a:r>
            <a:r>
              <a:rPr lang="en-US" sz="2400" dirty="0"/>
              <a:t> </a:t>
            </a:r>
            <a:r>
              <a:rPr lang="en-US" sz="2400" dirty="0" err="1"/>
              <a:t>kuat</a:t>
            </a:r>
            <a:r>
              <a:rPr lang="en-US" sz="2400" dirty="0"/>
              <a:t>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B4BE85-4B90-1DE8-2566-4C7A15A7C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C2A37D-7BD5-7611-049F-2CBB66771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766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A5D7692A-D4BB-4622-A207-18670792A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C81B450-6C83-41AF-B6F1-FF3E0D9216BF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GB" altLang="en-US" sz="1400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8E2E593D-DA15-4C8C-B285-D281AAF97F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3793" y="1209260"/>
            <a:ext cx="5784572" cy="4297017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altLang="en-US" b="1" dirty="0" err="1">
                <a:cs typeface="Times New Roman" panose="02020603050405020304" pitchFamily="18" charset="0"/>
              </a:rPr>
              <a:t>Contoh</a:t>
            </a:r>
            <a:r>
              <a:rPr lang="en-US" altLang="en-US" b="1" dirty="0">
                <a:cs typeface="Times New Roman" panose="02020603050405020304" pitchFamily="18" charset="0"/>
              </a:rPr>
              <a:t> 7.</a:t>
            </a:r>
            <a:r>
              <a:rPr lang="en-US" altLang="en-US" dirty="0">
                <a:cs typeface="Times New Roman" panose="02020603050405020304" pitchFamily="18" charset="0"/>
              </a:rPr>
              <a:t> [LIU85] </a:t>
            </a:r>
            <a:r>
              <a:rPr lang="en-US" altLang="en-US" dirty="0" err="1">
                <a:cs typeface="Times New Roman" panose="02020603050405020304" pitchFamily="18" charset="0"/>
              </a:rPr>
              <a:t>Teka-teki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susun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potongan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gambar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jigsaw puzzle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terdiri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sejumlah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potongan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bagian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gambar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lihat</a:t>
            </a:r>
            <a:r>
              <a:rPr lang="en-US" altLang="en-US" dirty="0">
                <a:cs typeface="Times New Roman" panose="02020603050405020304" pitchFamily="18" charset="0"/>
              </a:rPr>
              <a:t> Gambar). </a:t>
            </a:r>
            <a:r>
              <a:rPr lang="en-US" altLang="en-US" dirty="0" err="1">
                <a:cs typeface="Times New Roman" panose="02020603050405020304" pitchFamily="18" charset="0"/>
              </a:rPr>
              <a:t>Dua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lebih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potongan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disatukan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membentuk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potongan</a:t>
            </a:r>
            <a:r>
              <a:rPr lang="en-US" altLang="en-US" dirty="0">
                <a:cs typeface="Times New Roman" panose="02020603050405020304" pitchFamily="18" charset="0"/>
              </a:rPr>
              <a:t>  yang </a:t>
            </a:r>
            <a:r>
              <a:rPr lang="en-US" altLang="en-US" dirty="0" err="1">
                <a:cs typeface="Times New Roman" panose="02020603050405020304" pitchFamily="18" charset="0"/>
              </a:rPr>
              <a:t>lebih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besar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cs typeface="Times New Roman" panose="02020603050405020304" pitchFamily="18" charset="0"/>
              </a:rPr>
              <a:t>Lebih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tepatnya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kita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gunakan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istilah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bagi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potongan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gambar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2773" name="Footer Placeholder 4">
            <a:extLst>
              <a:ext uri="{FF2B5EF4-FFF2-40B4-BE49-F238E27FC236}">
                <a16:creationId xmlns:a16="http://schemas.microsoft.com/office/drawing/2014/main" id="{00B41428-0B18-4AB1-B71D-CFFC1174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1" y="6400800"/>
            <a:ext cx="3876675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Munir/IF1220 Matematika Diskrit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5100BB6-26DF-4515-9145-FEA64C1AE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868" y="1831803"/>
            <a:ext cx="4464483" cy="355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38073F98-5A59-4A8E-A8B9-B2268FA92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930" y="735496"/>
            <a:ext cx="10939669" cy="56208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Blok-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batas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cocok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disatukan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membentuk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yang lain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lebih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besar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400" dirty="0" err="1">
                <a:cs typeface="Times New Roman" panose="02020603050405020304" pitchFamily="18" charset="0"/>
              </a:rPr>
              <a:t>Akhirnya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jika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cs typeface="Times New Roman" panose="02020603050405020304" pitchFamily="18" charset="0"/>
              </a:rPr>
              <a:t>semua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potongan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disatukan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satu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buah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teka-teki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susun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gambar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itu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dikatakan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dipecahkan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Menggabungkan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dua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buah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batas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cocok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dihitung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sebagai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satu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langkah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400" dirty="0" err="1">
                <a:cs typeface="Times New Roman" panose="02020603050405020304" pitchFamily="18" charset="0"/>
              </a:rPr>
              <a:t>Gunakan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prinsip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induksi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membuktikan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bahwa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suatu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teka-teki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susun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gambar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potongan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selalu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diperlukan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 – 1  </a:t>
            </a:r>
            <a:r>
              <a:rPr lang="en-US" altLang="en-US" sz="2400" dirty="0" err="1">
                <a:cs typeface="Times New Roman" panose="02020603050405020304" pitchFamily="18" charset="0"/>
              </a:rPr>
              <a:t>langkah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memecahkan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teki-teki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itu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  <a:endParaRPr lang="en-US" altLang="en-US" sz="2400" dirty="0"/>
          </a:p>
        </p:txBody>
      </p:sp>
      <p:sp>
        <p:nvSpPr>
          <p:cNvPr id="33795" name="Slide Number Placeholder 4">
            <a:extLst>
              <a:ext uri="{FF2B5EF4-FFF2-40B4-BE49-F238E27FC236}">
                <a16:creationId xmlns:a16="http://schemas.microsoft.com/office/drawing/2014/main" id="{034CFB49-7E90-448C-A53A-0C03113E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14576A-6B6B-4C96-ABE0-27A5FBDB97A7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GB" altLang="en-US" sz="1400"/>
          </a:p>
        </p:txBody>
      </p:sp>
      <p:sp>
        <p:nvSpPr>
          <p:cNvPr id="33796" name="Footer Placeholder 4">
            <a:extLst>
              <a:ext uri="{FF2B5EF4-FFF2-40B4-BE49-F238E27FC236}">
                <a16:creationId xmlns:a16="http://schemas.microsoft.com/office/drawing/2014/main" id="{CA0BF9D5-DD01-450D-8EE3-0540DD6A7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1" y="6400800"/>
            <a:ext cx="3876675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Munir/IF1220 Matematika Diskrit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3A48502-B6DA-4249-93B5-4AEA008B2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459" y="1435029"/>
            <a:ext cx="2938244" cy="199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573D6-58F4-42E8-B184-7740BA4BF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1040"/>
            <a:ext cx="10515600" cy="5740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/>
              <a:t>Contoh</a:t>
            </a:r>
            <a:r>
              <a:rPr lang="en-US" dirty="0"/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Buktikan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bahwa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bilangan</a:t>
            </a:r>
            <a:r>
              <a:rPr lang="en-US" altLang="en-US" dirty="0"/>
              <a:t> </a:t>
            </a:r>
            <a:r>
              <a:rPr lang="en-US" altLang="en-US" dirty="0" err="1"/>
              <a:t>ganjil</a:t>
            </a:r>
            <a:r>
              <a:rPr lang="en-US" altLang="en-US" dirty="0"/>
              <a:t> </a:t>
            </a:r>
            <a:r>
              <a:rPr lang="en-US" altLang="en-US" dirty="0" err="1"/>
              <a:t>positif</a:t>
            </a:r>
            <a:r>
              <a:rPr lang="en-US" altLang="en-US" dirty="0"/>
              <a:t> </a:t>
            </a:r>
            <a:r>
              <a:rPr lang="en-US" altLang="en-US" dirty="0" err="1"/>
              <a:t>pertama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baseline="30000" dirty="0"/>
              <a:t>2</a:t>
            </a:r>
            <a:r>
              <a:rPr lang="en-US" altLang="en-US" dirty="0"/>
              <a:t>.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>
                <a:cs typeface="Times New Roman" panose="02020603050405020304" pitchFamily="18" charset="0"/>
              </a:rPr>
              <a:t>Jika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dibuktikan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dengan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semua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nilai</a:t>
            </a:r>
            <a:r>
              <a:rPr lang="en-US" dirty="0">
                <a:cs typeface="Times New Roman" panose="02020603050405020304" pitchFamily="18" charset="0"/>
              </a:rPr>
              <a:t> n, </a:t>
            </a:r>
            <a:r>
              <a:rPr lang="en-US" dirty="0" err="1">
                <a:cs typeface="Times New Roman" panose="02020603050405020304" pitchFamily="18" charset="0"/>
              </a:rPr>
              <a:t>maka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langkahnya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sbb</a:t>
            </a:r>
            <a:r>
              <a:rPr lang="en-US" dirty="0"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cs typeface="Times New Roman" panose="02020603050405020304" pitchFamily="18" charset="0"/>
              </a:rPr>
              <a:t>	</a:t>
            </a:r>
            <a:r>
              <a:rPr lang="en-US" i="1" dirty="0">
                <a:cs typeface="Times New Roman" panose="02020603050405020304" pitchFamily="18" charset="0"/>
              </a:rPr>
              <a:t>n </a:t>
            </a:r>
            <a:r>
              <a:rPr lang="en-US" dirty="0">
                <a:cs typeface="Times New Roman" panose="02020603050405020304" pitchFamily="18" charset="0"/>
              </a:rPr>
              <a:t>= 1  </a:t>
            </a:r>
            <a:r>
              <a:rPr 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 1 = 1</a:t>
            </a:r>
            <a:r>
              <a:rPr lang="en-US" baseline="30000" dirty="0"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				(</a:t>
            </a:r>
            <a:r>
              <a:rPr 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benar</a:t>
            </a:r>
            <a:r>
              <a:rPr 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n</a:t>
            </a:r>
            <a:r>
              <a:rPr lang="en-US" dirty="0"/>
              <a:t> = 2	</a:t>
            </a:r>
            <a:r>
              <a:rPr lang="en-US" dirty="0">
                <a:sym typeface="Wingdings" panose="05000000000000000000" pitchFamily="2" charset="2"/>
              </a:rPr>
              <a:t> 1 + 3 = 4 = 2</a:t>
            </a:r>
            <a:r>
              <a:rPr lang="en-US" baseline="30000" dirty="0">
                <a:sym typeface="Wingdings" panose="05000000000000000000" pitchFamily="2" charset="2"/>
              </a:rPr>
              <a:t>2		</a:t>
            </a:r>
            <a:r>
              <a:rPr lang="en-US" dirty="0">
                <a:sym typeface="Wingdings" panose="05000000000000000000" pitchFamily="2" charset="2"/>
              </a:rPr>
              <a:t>	(</a:t>
            </a:r>
            <a:r>
              <a:rPr lang="en-US" dirty="0" err="1">
                <a:sym typeface="Wingdings" panose="05000000000000000000" pitchFamily="2" charset="2"/>
              </a:rPr>
              <a:t>benar</a:t>
            </a:r>
            <a:r>
              <a:rPr lang="en-US" dirty="0">
                <a:sym typeface="Wingdings" panose="05000000000000000000" pitchFamily="2" charset="2"/>
              </a:rPr>
              <a:t>)</a:t>
            </a:r>
            <a:endParaRPr lang="en-US" baseline="30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i="1" dirty="0">
                <a:sym typeface="Wingdings" panose="05000000000000000000" pitchFamily="2" charset="2"/>
              </a:rPr>
              <a:t>n </a:t>
            </a:r>
            <a:r>
              <a:rPr lang="en-US" dirty="0">
                <a:sym typeface="Wingdings" panose="05000000000000000000" pitchFamily="2" charset="2"/>
              </a:rPr>
              <a:t>= 3	 1 + 3 + 5 = 9 =3</a:t>
            </a:r>
            <a:r>
              <a:rPr lang="en-US" baseline="30000" dirty="0">
                <a:sym typeface="Wingdings" panose="05000000000000000000" pitchFamily="2" charset="2"/>
              </a:rPr>
              <a:t>2			</a:t>
            </a:r>
            <a:r>
              <a:rPr lang="en-US" dirty="0">
                <a:sym typeface="Wingdings" panose="05000000000000000000" pitchFamily="2" charset="2"/>
              </a:rPr>
              <a:t>(</a:t>
            </a:r>
            <a:r>
              <a:rPr lang="en-US" dirty="0" err="1">
                <a:sym typeface="Wingdings" panose="05000000000000000000" pitchFamily="2" charset="2"/>
              </a:rPr>
              <a:t>benar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i="1" dirty="0">
                <a:sym typeface="Wingdings" panose="05000000000000000000" pitchFamily="2" charset="2"/>
              </a:rPr>
              <a:t>n </a:t>
            </a:r>
            <a:r>
              <a:rPr lang="en-US" dirty="0">
                <a:sym typeface="Wingdings" panose="05000000000000000000" pitchFamily="2" charset="2"/>
              </a:rPr>
              <a:t>= 4	 1 + 3 + 5 + 7 = 16 = 4</a:t>
            </a:r>
            <a:r>
              <a:rPr lang="en-US" baseline="30000" dirty="0">
                <a:sym typeface="Wingdings" panose="05000000000000000000" pitchFamily="2" charset="2"/>
              </a:rPr>
              <a:t>2		</a:t>
            </a:r>
            <a:r>
              <a:rPr lang="en-US" dirty="0">
                <a:sym typeface="Wingdings" panose="05000000000000000000" pitchFamily="2" charset="2"/>
              </a:rPr>
              <a:t>(</a:t>
            </a:r>
            <a:r>
              <a:rPr lang="en-US" dirty="0" err="1">
                <a:sym typeface="Wingdings" panose="05000000000000000000" pitchFamily="2" charset="2"/>
              </a:rPr>
              <a:t>benar</a:t>
            </a:r>
            <a:r>
              <a:rPr lang="en-US" dirty="0">
                <a:sym typeface="Wingdings" panose="05000000000000000000" pitchFamily="2" charset="2"/>
              </a:rPr>
              <a:t>)</a:t>
            </a:r>
            <a:r>
              <a:rPr lang="en-US" baseline="30000" dirty="0">
                <a:sym typeface="Wingdings" panose="05000000000000000000" pitchFamily="2" charset="2"/>
              </a:rPr>
              <a:t>	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…</a:t>
            </a:r>
            <a:r>
              <a:rPr lang="en-US" dirty="0"/>
              <a:t>	</a:t>
            </a:r>
          </a:p>
          <a:p>
            <a:r>
              <a:rPr lang="en-US" dirty="0" err="1"/>
              <a:t>Berapa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dicoba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pembuktian</a:t>
            </a:r>
            <a:r>
              <a:rPr lang="en-US" dirty="0"/>
              <a:t>? </a:t>
            </a:r>
          </a:p>
          <a:p>
            <a:r>
              <a:rPr lang="en-US" dirty="0"/>
              <a:t>Nilai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berhingga</a:t>
            </a:r>
            <a:r>
              <a:rPr lang="en-US" dirty="0"/>
              <a:t> </a:t>
            </a:r>
            <a:r>
              <a:rPr lang="en-US" dirty="0" err="1"/>
              <a:t>banyaknya</a:t>
            </a:r>
            <a:r>
              <a:rPr lang="en-US" dirty="0"/>
              <a:t>,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dicoba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?	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mungkin</a:t>
            </a:r>
            <a:endParaRPr lang="en-US" dirty="0"/>
          </a:p>
          <a:p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pembuktian</a:t>
            </a:r>
            <a:r>
              <a:rPr lang="en-US" dirty="0"/>
              <a:t>: </a:t>
            </a: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induksi</a:t>
            </a:r>
            <a:r>
              <a:rPr lang="en-US" dirty="0"/>
              <a:t> </a:t>
            </a:r>
            <a:r>
              <a:rPr lang="en-US" dirty="0" err="1"/>
              <a:t>matematika</a:t>
            </a:r>
            <a:r>
              <a:rPr lang="en-US" dirty="0"/>
              <a:t>!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2C7D2D-47A8-2D1F-5346-B7D9B605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C577D-4A55-2C3C-3156-0C098ED36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203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>
            <a:extLst>
              <a:ext uri="{FF2B5EF4-FFF2-40B4-BE49-F238E27FC236}">
                <a16:creationId xmlns:a16="http://schemas.microsoft.com/office/drawing/2014/main" id="{F1D258DE-DD9A-4B64-8636-61CBCC286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C39B680-AC23-45A7-A9F7-506C8E041015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GB" altLang="en-US" sz="1400"/>
          </a:p>
        </p:txBody>
      </p:sp>
      <p:graphicFrame>
        <p:nvGraphicFramePr>
          <p:cNvPr id="35843" name="Object 0">
            <a:extLst>
              <a:ext uri="{FF2B5EF4-FFF2-40B4-BE49-F238E27FC236}">
                <a16:creationId xmlns:a16="http://schemas.microsoft.com/office/drawing/2014/main" id="{FCB203F2-90F0-4E4E-8A57-D879A0F306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5643" y="967408"/>
          <a:ext cx="8534400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934212" progId="Word.Document.8">
                  <p:embed/>
                </p:oleObj>
              </mc:Choice>
              <mc:Fallback>
                <p:oleObj name="Document" r:id="rId2" imgW="5486400" imgH="934212" progId="Word.Document.8">
                  <p:embed/>
                  <p:pic>
                    <p:nvPicPr>
                      <p:cNvPr id="35843" name="Object 0">
                        <a:extLst>
                          <a:ext uri="{FF2B5EF4-FFF2-40B4-BE49-F238E27FC236}">
                            <a16:creationId xmlns:a16="http://schemas.microsoft.com/office/drawing/2014/main" id="{FCB203F2-90F0-4E4E-8A57-D879A0F306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643" y="967408"/>
                        <a:ext cx="8534400" cy="145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4" name="AutoShape 5" descr="data:image/jpeg;base64,/9j/4AAQSkZJRgABAQAAAQABAAD/2wCEAAkGBhQOERISEBIQEBAUEg8QEBUPDxAQEBAQFBAVFRQVGBQXGyYeFxkjGhUUHy8gJCcpLCwsFR4xNTAqNSYrLCkBCQoKDgwOGg8PGi0iHyUsLCw1LC0sLi8tKS0sKTIqKS8qLCksLDQpLCksKSwsKSkpNSwsLiwsKSwsKSwsKSwpKf/AABEIAMkA+wMBIgACEQEDEQH/xAAcAAEAAQUBAQAAAAAAAAAAAAAAAwIEBQYHAQj/xABFEAACAQICBgYHAwkHBQAAAAAAAQIDEQQhBQYSMUFRE2FxgZGhByIyUmKxwRSS0SMzQkNyc4Ki8BVjssLh4vEWRIOT0v/EABsBAQACAwEBAAAAAAAAAAAAAAAEBQEDBgIH/8QAMxEAAgEDAgMGBQQBBQAAAAAAAAECAwQRBSESMUETUWFxgZEGMrHR8BQiocEzFRZCYuH/2gAMAwEAAhEDEQA/AO4gAAAAAAAAAAAAAAAAAAAAA8bseQqJ7mn2O4BUAAAAAAR9D8UvEkABG6PxS+8expW4yfa7lYAKJUr8ZdzPOh+KXiSAAj6Hrlvv7T/riOh+KXiSAApcMrXfjmU9D8UvEkABGqPxS8StI9AAAAAAAAAAAAAAAAAAAANV1y11jgY7FO0qz3XzUe7i/wCuo2HSWL6CjVqv9XTnU+7Fv6Hz9pbGSr1JVJtttt59v9PvJ9nQVRuUuSKjUrqdJKnB4b6+Hh5lWlNJ1MZLaxE51b7lOcnFdkdy7kU4PBQjJSgnTkt0qU505p9UotMx85teJf4Gre1y5UUljBz1SVRLiUn7nStVtbatO0MTN16W5Tml00O1r84u1bXXLcdAhNNJppppNNZppnG8HUyyOi6l4tzoODzdOWyv2WrrzuVd7bxiuOOxO0bU6lWr+nrPPc+u3Q2AAFWdUAAAAAAAAAAAAAAAAAAAAAAAAAAAAAAAAAAAAWulMH09GrSvbpKdSnfltQcb+Z8/Yii43jJNSi3GSe9Si7SXc00fRZz30gakObnisOru21XppZuyzqR67LNcbX33vPsqyg3F9So1S2lUgpx5r6HKZwuX+AoWtcjVIyOGpZIusnMVKm2DJ4FpHRNSKb6OpN7pSSj17Kz835Go6p6tyxkm3eNCDtOS3yl7kevm+B0/D4eNOKhBKMYq0UtyRWXtdY7Ncyx0awl2quZbJZx49PYkABUnWgAAAAAAAAAAAAAAAAAAAAAAAAAAAxWn9ZKeBjF1FUm5bWzGkouTta79aSXFceJlTk/pA0r0mNlFP1aUY01y2mtqXm0v4STbUlVnwvkQNQuZW9Hjjz5IvdI+nGhRdvseLvw6VUqV/wCZmR0F6Y8DiklVnLCVOKrr1L9VSN427bGiLEKStJJrk0mvBlnW1fw9X9WoPnTbh5LLyLOVjTxsUlPXZL/JH2/Ed5wekKddbVGpTqx505xmvGLLg+fcPqpGm9qlWnB8LpN+KszPYXE4mirLFVe6rVXlcjPT+6X8G/8A3BRXT89jshTUqKKbk0kldtuySXFs5BU1kxMf+4rf+xmNx2na1ZbM6tSS+OpKS8G7GFp8s7s9/wCuwa/bBkWklCVes6WVN1ajhwtBybXkVU4WWRb0kXUGWyWFg5arJt5Ov6rQgsJQ6Kzj0cW7cZv279e1cypxbCaTrYfOhVnSvm1Fpxb5uLvF96Lx69aRjkqmHn1yoqMvLIqKllNybTOptdYodmozWGl6HXSmpUUVeTUVzbSXizj89ctIVPbrRiv7tQh5qN/Mgnj5zd6k3N85SlN+LMx0+T+aRivrtOH+OOfX7ZOoYvWuhTyUnUf92rr7zy8CD/rSl7lXwh/9HN/7QtuIamkZPiSlZUkurKh6zezlmOEvL7nUcPrhSqTjCMKu1KSisob27e8Z05v6PMK6td1JZqEW1fPN+qvm/A6QVt1CEJ8MTpNMrVq1JzrPO+2351AAIpaAAAAAAAAAAAAAAAAAAHjdjgek8S6tWpVe+dSc/vSbO36crdHhq8uMaNVrt2HY4ZiI2LbTo/NI5zW6n7oQ82QRqlxSrlkyunMtShlBNGVp4kklijHQkSJmMEV0lkqr1rltcnlG5FsnpG2OEiSmy5gi2gi6pZnlmuRWimUiQimeRhFDmeSmeMjkzJmKRXtlEplDkUrNpc2l4swyXTijq/o4wWxhnN75y8or8XI2wxureH6PC0Y/Apd8vW+pkjnK0uKo2dpZw4KEF4fy92AAaiUAAAAAAAAAAAAAAAAAAYfW+VsFiP3bXi0jjOJWR2bW+F8Dif3M34K/0ONTjtFzp/yPzOV1vatB+H9mPkiSnElqUCNSUd7S7SzKniytieESaMCijNS3NPsZcJGCNNsp6ModMuLDYBr4i3UCuGRI4nmyBxZKymSPUhYweckLiUOJcOJHKINkZFtKJJhMM3OOXH/Ulo07vsKpYjYnBcW7dieR4fciYvkb8DuWHp7MIx5RivBWJCPD1duEZLdKMZLsauVylZXeSWbvuSOZfM72OMLB6DSNMel7BYWbglWr2ycqMIOnfqlOUb9qui70N6TcHirK9bDt7vtVGVKD/wDIrw8ZG10KiWeFmtV6b24kbYDxO+49NJuAAAAAAAAAAAAAAALfSOE6ajVp7ukp1KfZtRcfqcPVNwbhNbNSDcJxeTjKOTO8GPx2gMPiJbdahRqT96dOLlZcG+JLtrnsc5WzKvUbD9Wlh4aOSaG0NPHVVSo7t9So1eFKPN83yR1DQmp2GwaWxTjOp+lUqpTqSfa/Z7FYy2Hw0KUVGnGMIrdGEVGK7kSivdSq7ckerLTqdsu+Xf8AYx+k9X6GKi41qUJcnspTj2SWaOa6x6rzwE1m6lCbtTm96fuT6+T4nWi10po6OJpTpT9maa64vhJdadn3GLe4lSl4Gb6whcwe2JdGcbUA0SqDV096bi+1OzKWi/TPn0tnhkTQ2SvZPdkyYyR7J7Yk2RsgxkicSiUSdxIK9RR7eQNkdyCpiOjz38LczG1K95bV8738NxJXbk7stZ0z2oljTW2Gdp1P1opVMLDbqQhKC2WpyUbxW6199ll3GH1t1meJTo0W1R3SeadXq6o9XE5to7SEqLtvi96+qZmqWllLcrdrIUbOEajmbrq/uexVCPJLGerXj/feTYLQ1OEtuUVKpwvmodi59ZknVfN+JYxxJRPFkrBQS45vMtzadAa1PDtU550dy5w7PwN9pVVNKUWnFpNNbmmcRlXudG9H2kXUoypt32GmuyV8vFeZWXtulHtI+p1OiX1SM1b1HlPl4Y3x5G1gAqDrwAAAAAAAAAAAAW+Ox9PD05Va0406cVeUptRil2k7djiWuWsL0rXaTf2SlJxox4TksnUa4t8OS7XeRb0HWljoRbq5jbx4mbJjvTthIT2adHE1oJ2c1GFNPrjGTu+9I3XVzWWhpKj02Hk5RvsyjJbM6crX2ZR4PyfA+fsdoGNtqCsbR6N9Lf2fX9a6o1EoVd+Vn6s7dTb7pMn1bKKhmHP6ldT1WLa4uT/g7cU1aiinKTskm2+SSu2eU6qmlKLUotXTi7prmmjVNdtYY9FPDUpKVSonCq4u6pU3lNN+81dW4Xb4K9ZTpupLhRaV68KNN1Jvb6mhYOs6sOkattt1Ozbe19SRxLijhsklkuoleC5M6NNI+YVq0XNtlionuyTdGGrbzOTxki2Q4nsqvLMt6l3vMpHtFNavy8SxqIu5RIKkTYtiTDCLWUC3qRLySIKiPRKiy0cSWjUsb7qDqbGuunrK8b2it13a/crNePUzY9P6gUa8G6MejqJZZu0uq73PyIc72nCfAyxhZ16tLtIxyvPd+S/9OW065Knc8rYKVGbhNNNNrPLc7FcIkop5Y6HqRvno0pv8s+FoLxb/AAZpNCg5tRim22krK+bOr6q6E+yUVGX5yXrT6sso93zbIN9UUaXD1ZZaRRlUuoyXKO79sIzIAKA7gAAAAAAAAAAAAwGvukHhtHYupH2lRlFdTm1TX+I4rgayjFJwasluOvelGN9FYrsoeH2mmcmowLvTors2/E5vWpYlFeBPHERfO3Wiumorc/G5TCjck6KxY4RzUmi6pVHa221HilJpeCLrD7MVl8ixiiak8jHCiLUy1zMnSxCRM63Hh2mMuX+i9GyxE1CEW3v/AOXwRrlFJZZE7HiaS3bLSpUbbe4j2DfcPqRG35SS7IRWX8T/AAJXqJR4Sq97g/8AKRf1tJbF5DRb2Uc8GPNo56o2PKmZtGmdUJ0E5Qe3Bb2lZx7Vy6zXZUCVCrGosxZW1qVS3nwVY4f57lnOJBOJeui2RSp5m3IjMsXTIXTu0ubS8WZeULbi3VFbcX8Ufmhk3RqnXtW8N0WFoxXuRk+2frfUyZa6Mf5Gl+7p/wCBF0ctN5k34n0e3SjRgl3L6Gv6f1NpYyW3fo6nFpXUu1czBU/RnK+daOz1Rk34ZfM30G6F3VguFMiVdLtqs+OUd33NrJh9C6rUcJnFbdT3pWuuxcPn1mYANM5ym8yeSbRo06MeCmsIAA8G0AAAAAAAAAAAAw2uOC6fAYunvboVWv2oxco+aRxLC1Lxi+aT8j6FlG6aeaeT7D56jhnRq1KHGlVq0vuTa+SLnTJbSj6nP61TzGMjIYeORLMQViWpC6RaM45y3IlmVxg0VQjYvYUU1mYzg1TngjwkbtHTtXdErD0ll680pTfFco93zuc9w9NQlF2v1Pi7bjpei9K08VTU6Uk1ltL9KEuMZLgyr1CUuFJci/8AhyFOdec38ySx65y/zvLwAFOdueNHNNMUoqtVjDJRqShblkn9bdxuesuskMFT4SrST6OH+Z8orz3HOtHVZT6WUm25SUpN73JttstLCElmXQ5D4lq03CMF8yefJPbHrz9CV0rFtWp3Lx55EcqJbHGxlgsHV4NEcsmmXipp9xTOncySVNHU9X6u3hqT+HZ+62voZA1/UmvtYa3GMvJpfW5sBzNePDUkvE+k6dU7S0py/wCqXts/oAAaieAAAAAAAAAAAAAAAAAADjevWjfs+ka0or86qdZZZO8dmf8ANF+J2Q0H0qYNqNCuot2c6U2uCktqN+q6l4k+wnw1sd+xWarTc7Z46bmgxryl1dSLmne6uyHDw2s3xzLynQzXcX7OEqNLYuaNHa4F3u35ElONke1IKSs+o1FXKpl7kSq7l1llj9I1dHzWJw7srpTW+Ob9mS4xfk+4y1OjfJZFGIwCmnCXrRmnGSe5p5dzPEknszfbVZUZqrHkjoGren4aQw9PEU8lJNSi3dwmnaUX2PxVnxLvH4xUKVSrP2adOdSVvdhFyfkjS/Q9omphsHV6S9p4mrKlfjCCjT27fE4N9iXM27TmAeJw1einZ1aNakm+DnTcU/FnP1IxjUcVyyfVqcnKmpeBw+jpqrpCvKcrzqVG3ZboR4JcopZG2YXDKnBRWfGT5v8AAwGrej3hMOnOLjWnd1bq0o2k4qHVa2fXcz1Btrdl22OhUVhY5HzHUajq1ZJck36vqV7PFEFepbfkiZt9nUWmNpbST4ppnpcyugv3YZQnZXKdq/DxKnK/CxSejfsbfqHic5w6r+D/ANz8DcjmuqmL6PER5N7L5Z+r9fI6UUV9Dhq57zvPh6tx2zg/+Lfs9/rkAAgnQgAAAAAAAAAAAAAAAAAANAAGOxWruHq5zo0784x2JfejZmMr6iUH7DnDvUl55+ZsgN0a9SPKTIdaxt63zwT+vujUKupMl7FSMv2k4/iWVTVPEJ+ypLqlH8TfAb1fVV4lTU+HLOXy8UfJ/dM0SloGusujl5fMy2j9VndSrWsv0U7t9r4dxsoMTvKkljkeqHw/bUn+5uS7njHrhb/QphBRSSSSSSSSskluSRUAQzoDWtZNU/tLc6TSm07xeUZO2+/BmGloGtDJ05fwraX8tzfgTKd5UhHh5oo7rQ6FebnFuLfdyfo/6OevQ9WX6qp9yX4Fa1Wry/Qt2uK+bN/Bs/Xz6JEJfDNDOZTl6YX9M0elqPVftShHvz8kzIYbUWC/OTcuqKS83f5G0A1Sva0uuCbS0Gzp7uLl5v7YLDB6Do0fYpxvzl6z893cX4BGlJyeW8lvSo06S4acUl4LAAB5NoAAAAAAAAAAAAAAAAAAAAAAAAAAAAAAAAAAAAAAAAAAAAAAAAAAAAAAAAB//9k=">
            <a:extLst>
              <a:ext uri="{FF2B5EF4-FFF2-40B4-BE49-F238E27FC236}">
                <a16:creationId xmlns:a16="http://schemas.microsoft.com/office/drawing/2014/main" id="{E0A0B0BB-6906-4142-9AD1-D2D4F4F195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2402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45" name="AutoShape 7" descr="data:image/jpeg;base64,/9j/4AAQSkZJRgABAQAAAQABAAD/2wCEAAkGBhQOERISEBIQEBAUEg8QEBUPDxAQEBAQFBAVFRQVGBQXGyYeFxkjGhUUHy8gJCcpLCwsFR4xNTAqNSYrLCkBCQoKDgwOGg8PGi0iHyUsLCw1LC0sLi8tKS0sKTIqKS8qLCksLDQpLCksKSwsKSkpNSwsLiwsKSwsKSwsKSwpKf/AABEIAMkA+wMBIgACEQEDEQH/xAAcAAEAAQUBAQAAAAAAAAAAAAAAAwIEBQYHAQj/xABFEAACAQICBgYHAwkHBQAAAAAAAQIDEQQhBQYSMUFRE2FxgZGhByIyUmKxwRSS0SMzQkNyc4Ki8BVjssLh4vEWRIOT0v/EABsBAQACAwEBAAAAAAAAAAAAAAAEBQEDBgIH/8QAMxEAAgEDAgMGBQQBBQAAAAAAAAECAwQRBSESMUETUWFxgZEGMrHR8BQiocEzFRZCYuH/2gAMAwEAAhEDEQA/AO4gAAAAAAAAAAAAAAAAAAAAA8bseQqJ7mn2O4BUAAAAAAR9D8UvEkABG6PxS+8expW4yfa7lYAKJUr8ZdzPOh+KXiSAAj6Hrlvv7T/riOh+KXiSAApcMrXfjmU9D8UvEkABGqPxS8StI9AAAAAAAAAAAAAAAAAAAANV1y11jgY7FO0qz3XzUe7i/wCuo2HSWL6CjVqv9XTnU+7Fv6Hz9pbGSr1JVJtttt59v9PvJ9nQVRuUuSKjUrqdJKnB4b6+Hh5lWlNJ1MZLaxE51b7lOcnFdkdy7kU4PBQjJSgnTkt0qU505p9UotMx85teJf4Gre1y5UUljBz1SVRLiUn7nStVtbatO0MTN16W5Tml00O1r84u1bXXLcdAhNNJppppNNZppnG8HUyyOi6l4tzoODzdOWyv2WrrzuVd7bxiuOOxO0bU6lWr+nrPPc+u3Q2AAFWdUAAAAAAAAAAAAAAAAAAAAAAAAAAAAAAAAAAAAWulMH09GrSvbpKdSnfltQcb+Z8/Yii43jJNSi3GSe9Si7SXc00fRZz30gakObnisOru21XppZuyzqR67LNcbX33vPsqyg3F9So1S2lUgpx5r6HKZwuX+AoWtcjVIyOGpZIusnMVKm2DJ4FpHRNSKb6OpN7pSSj17Kz835Go6p6tyxkm3eNCDtOS3yl7kevm+B0/D4eNOKhBKMYq0UtyRWXtdY7Ncyx0awl2quZbJZx49PYkABUnWgAAAAAAAAAAAAAAAAAAAAAAAAAAAxWn9ZKeBjF1FUm5bWzGkouTta79aSXFceJlTk/pA0r0mNlFP1aUY01y2mtqXm0v4STbUlVnwvkQNQuZW9Hjjz5IvdI+nGhRdvseLvw6VUqV/wCZmR0F6Y8DiklVnLCVOKrr1L9VSN427bGiLEKStJJrk0mvBlnW1fw9X9WoPnTbh5LLyLOVjTxsUlPXZL/JH2/Ed5wekKddbVGpTqx505xmvGLLg+fcPqpGm9qlWnB8LpN+KszPYXE4mirLFVe6rVXlcjPT+6X8G/8A3BRXT89jshTUqKKbk0kldtuySXFs5BU1kxMf+4rf+xmNx2na1ZbM6tSS+OpKS8G7GFp8s7s9/wCuwa/bBkWklCVes6WVN1ajhwtBybXkVU4WWRb0kXUGWyWFg5arJt5Ov6rQgsJQ6Kzj0cW7cZv279e1cypxbCaTrYfOhVnSvm1Fpxb5uLvF96Lx69aRjkqmHn1yoqMvLIqKllNybTOptdYodmozWGl6HXSmpUUVeTUVzbSXizj89ctIVPbrRiv7tQh5qN/Mgnj5zd6k3N85SlN+LMx0+T+aRivrtOH+OOfX7ZOoYvWuhTyUnUf92rr7zy8CD/rSl7lXwh/9HN/7QtuIamkZPiSlZUkurKh6zezlmOEvL7nUcPrhSqTjCMKu1KSisob27e8Z05v6PMK6td1JZqEW1fPN+qvm/A6QVt1CEJ8MTpNMrVq1JzrPO+2351AAIpaAAAAAAAAAAAAAAAAAAHjdjgek8S6tWpVe+dSc/vSbO36crdHhq8uMaNVrt2HY4ZiI2LbTo/NI5zW6n7oQ82QRqlxSrlkyunMtShlBNGVp4kklijHQkSJmMEV0lkqr1rltcnlG5FsnpG2OEiSmy5gi2gi6pZnlmuRWimUiQimeRhFDmeSmeMjkzJmKRXtlEplDkUrNpc2l4swyXTijq/o4wWxhnN75y8or8XI2wxureH6PC0Y/Apd8vW+pkjnK0uKo2dpZw4KEF4fy92AAaiUAAAAAAAAAAAAAAAAAAYfW+VsFiP3bXi0jjOJWR2bW+F8Dif3M34K/0ONTjtFzp/yPzOV1vatB+H9mPkiSnElqUCNSUd7S7SzKniytieESaMCijNS3NPsZcJGCNNsp6ModMuLDYBr4i3UCuGRI4nmyBxZKymSPUhYweckLiUOJcOJHKINkZFtKJJhMM3OOXH/Ulo07vsKpYjYnBcW7dieR4fciYvkb8DuWHp7MIx5RivBWJCPD1duEZLdKMZLsauVylZXeSWbvuSOZfM72OMLB6DSNMel7BYWbglWr2ycqMIOnfqlOUb9qui70N6TcHirK9bDt7vtVGVKD/wDIrw8ZG10KiWeFmtV6b24kbYDxO+49NJuAAAAAAAAAAAAAAALfSOE6ajVp7ukp1KfZtRcfqcPVNwbhNbNSDcJxeTjKOTO8GPx2gMPiJbdahRqT96dOLlZcG+JLtrnsc5WzKvUbD9Wlh4aOSaG0NPHVVSo7t9So1eFKPN83yR1DQmp2GwaWxTjOp+lUqpTqSfa/Z7FYy2Hw0KUVGnGMIrdGEVGK7kSivdSq7ckerLTqdsu+Xf8AYx+k9X6GKi41qUJcnspTj2SWaOa6x6rzwE1m6lCbtTm96fuT6+T4nWi10po6OJpTpT9maa64vhJdadn3GLe4lSl4Gb6whcwe2JdGcbUA0SqDV096bi+1OzKWi/TPn0tnhkTQ2SvZPdkyYyR7J7Yk2RsgxkicSiUSdxIK9RR7eQNkdyCpiOjz38LczG1K95bV8738NxJXbk7stZ0z2oljTW2Gdp1P1opVMLDbqQhKC2WpyUbxW6199ll3GH1t1meJTo0W1R3SeadXq6o9XE5to7SEqLtvi96+qZmqWllLcrdrIUbOEajmbrq/uexVCPJLGerXj/feTYLQ1OEtuUVKpwvmodi59ZknVfN+JYxxJRPFkrBQS45vMtzadAa1PDtU550dy5w7PwN9pVVNKUWnFpNNbmmcRlXudG9H2kXUoypt32GmuyV8vFeZWXtulHtI+p1OiX1SM1b1HlPl4Y3x5G1gAqDrwAAAAAAAAAAAAW+Ox9PD05Va0406cVeUptRil2k7djiWuWsL0rXaTf2SlJxox4TksnUa4t8OS7XeRb0HWljoRbq5jbx4mbJjvTthIT2adHE1oJ2c1GFNPrjGTu+9I3XVzWWhpKj02Hk5RvsyjJbM6crX2ZR4PyfA+fsdoGNtqCsbR6N9Lf2fX9a6o1EoVd+Vn6s7dTb7pMn1bKKhmHP6ldT1WLa4uT/g7cU1aiinKTskm2+SSu2eU6qmlKLUotXTi7prmmjVNdtYY9FPDUpKVSonCq4u6pU3lNN+81dW4Xb4K9ZTpupLhRaV68KNN1Jvb6mhYOs6sOkattt1Ozbe19SRxLijhsklkuoleC5M6NNI+YVq0XNtlionuyTdGGrbzOTxki2Q4nsqvLMt6l3vMpHtFNavy8SxqIu5RIKkTYtiTDCLWUC3qRLySIKiPRKiy0cSWjUsb7qDqbGuunrK8b2it13a/crNePUzY9P6gUa8G6MejqJZZu0uq73PyIc72nCfAyxhZ16tLtIxyvPd+S/9OW065Knc8rYKVGbhNNNNrPLc7FcIkop5Y6HqRvno0pv8s+FoLxb/AAZpNCg5tRim22krK+bOr6q6E+yUVGX5yXrT6sso93zbIN9UUaXD1ZZaRRlUuoyXKO79sIzIAKA7gAAAAAAAAAAAAwGvukHhtHYupH2lRlFdTm1TX+I4rgayjFJwasluOvelGN9FYrsoeH2mmcmowLvTors2/E5vWpYlFeBPHERfO3Wiumorc/G5TCjck6KxY4RzUmi6pVHa221HilJpeCLrD7MVl8ixiiak8jHCiLUy1zMnSxCRM63Hh2mMuX+i9GyxE1CEW3v/AOXwRrlFJZZE7HiaS3bLSpUbbe4j2DfcPqRG35SS7IRWX8T/AAJXqJR4Sq97g/8AKRf1tJbF5DRb2Uc8GPNo56o2PKmZtGmdUJ0E5Qe3Bb2lZx7Vy6zXZUCVCrGosxZW1qVS3nwVY4f57lnOJBOJeui2RSp5m3IjMsXTIXTu0ubS8WZeULbi3VFbcX8Ufmhk3RqnXtW8N0WFoxXuRk+2frfUyZa6Mf5Gl+7p/wCBF0ctN5k34n0e3SjRgl3L6Gv6f1NpYyW3fo6nFpXUu1czBU/RnK+daOz1Rk34ZfM30G6F3VguFMiVdLtqs+OUd33NrJh9C6rUcJnFbdT3pWuuxcPn1mYANM5ym8yeSbRo06MeCmsIAA8G0AAAAAAAAAAAAw2uOC6fAYunvboVWv2oxco+aRxLC1Lxi+aT8j6FlG6aeaeT7D56jhnRq1KHGlVq0vuTa+SLnTJbSj6nP61TzGMjIYeORLMQViWpC6RaM45y3IlmVxg0VQjYvYUU1mYzg1TngjwkbtHTtXdErD0ll680pTfFco93zuc9w9NQlF2v1Pi7bjpei9K08VTU6Uk1ltL9KEuMZLgyr1CUuFJci/8AhyFOdec38ySx65y/zvLwAFOdueNHNNMUoqtVjDJRqShblkn9bdxuesuskMFT4SrST6OH+Z8orz3HOtHVZT6WUm25SUpN73JttstLCElmXQ5D4lq03CMF8yefJPbHrz9CV0rFtWp3Lx55EcqJbHGxlgsHV4NEcsmmXipp9xTOncySVNHU9X6u3hqT+HZ+62voZA1/UmvtYa3GMvJpfW5sBzNePDUkvE+k6dU7S0py/wCqXts/oAAaieAAAAAAAAAAAAAAAAAADjevWjfs+ka0or86qdZZZO8dmf8ANF+J2Q0H0qYNqNCuot2c6U2uCktqN+q6l4k+wnw1sd+xWarTc7Z46bmgxryl1dSLmne6uyHDw2s3xzLynQzXcX7OEqNLYuaNHa4F3u35ElONke1IKSs+o1FXKpl7kSq7l1llj9I1dHzWJw7srpTW+Ob9mS4xfk+4y1OjfJZFGIwCmnCXrRmnGSe5p5dzPEknszfbVZUZqrHkjoGren4aQw9PEU8lJNSi3dwmnaUX2PxVnxLvH4xUKVSrP2adOdSVvdhFyfkjS/Q9omphsHV6S9p4mrKlfjCCjT27fE4N9iXM27TmAeJw1einZ1aNakm+DnTcU/FnP1IxjUcVyyfVqcnKmpeBw+jpqrpCvKcrzqVG3ZboR4JcopZG2YXDKnBRWfGT5v8AAwGrej3hMOnOLjWnd1bq0o2k4qHVa2fXcz1Btrdl22OhUVhY5HzHUajq1ZJck36vqV7PFEFepbfkiZt9nUWmNpbST4ppnpcyugv3YZQnZXKdq/DxKnK/CxSejfsbfqHic5w6r+D/ANz8DcjmuqmL6PER5N7L5Z+r9fI6UUV9Dhq57zvPh6tx2zg/+Lfs9/rkAAgnQgAAAAAAAAAAAAAAAAAANAAGOxWruHq5zo0784x2JfejZmMr6iUH7DnDvUl55+ZsgN0a9SPKTIdaxt63zwT+vujUKupMl7FSMv2k4/iWVTVPEJ+ypLqlH8TfAb1fVV4lTU+HLOXy8UfJ/dM0SloGusujl5fMy2j9VndSrWsv0U7t9r4dxsoMTvKkljkeqHw/bUn+5uS7njHrhb/QphBRSSSSSSSSskluSRUAQzoDWtZNU/tLc6TSm07xeUZO2+/BmGloGtDJ05fwraX8tzfgTKd5UhHh5oo7rQ6FebnFuLfdyfo/6OevQ9WX6qp9yX4Fa1Wry/Qt2uK+bN/Bs/Xz6JEJfDNDOZTl6YX9M0elqPVftShHvz8kzIYbUWC/OTcuqKS83f5G0A1Sva0uuCbS0Gzp7uLl5v7YLDB6Do0fYpxvzl6z893cX4BGlJyeW8lvSo06S4acUl4LAAB5NoAAAAAAAAAAAAAAAAAAAAAAAAAAAAAAAAAAAAAAAAAAAAAAAAAAAAAAAAB//9k=">
            <a:extLst>
              <a:ext uri="{FF2B5EF4-FFF2-40B4-BE49-F238E27FC236}">
                <a16:creationId xmlns:a16="http://schemas.microsoft.com/office/drawing/2014/main" id="{B1C090DC-F014-4E37-BC2E-34E2AB6C02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24026" y="-1973263"/>
            <a:ext cx="4676775" cy="374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35846" name="Picture 9">
            <a:extLst>
              <a:ext uri="{FF2B5EF4-FFF2-40B4-BE49-F238E27FC236}">
                <a16:creationId xmlns:a16="http://schemas.microsoft.com/office/drawing/2014/main" id="{99F2C144-A929-4E04-992E-CB1AD6910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427" y="3014870"/>
            <a:ext cx="30448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Footer Placeholder 4">
            <a:extLst>
              <a:ext uri="{FF2B5EF4-FFF2-40B4-BE49-F238E27FC236}">
                <a16:creationId xmlns:a16="http://schemas.microsoft.com/office/drawing/2014/main" id="{5788DE11-1F03-4703-9200-569962E55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1" y="6400800"/>
            <a:ext cx="3876675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Munir/IF1220 Matematika Diskrit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C1F6E75C-1236-4115-B04C-355EC1BBF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695" y="457200"/>
            <a:ext cx="10724321" cy="5638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000" i="1" dirty="0"/>
              <a:t>(</a:t>
            </a:r>
            <a:r>
              <a:rPr lang="en-US" altLang="en-US" sz="2400" i="1" dirty="0"/>
              <a:t>ii) </a:t>
            </a:r>
            <a:r>
              <a:rPr lang="en-US" altLang="en-US" sz="2400" i="1" dirty="0" err="1"/>
              <a:t>Langkah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induksi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Misalkan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pernyataan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teka-teki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potongan</a:t>
            </a:r>
            <a:r>
              <a:rPr lang="en-US" altLang="en-US" sz="2400" dirty="0"/>
              <a:t> (</a:t>
            </a:r>
            <a:r>
              <a:rPr lang="en-US" altLang="en-US" sz="2400" i="1" dirty="0"/>
              <a:t>n</a:t>
            </a:r>
            <a:r>
              <a:rPr lang="en-US" altLang="en-US" sz="2400" dirty="0"/>
              <a:t> = 1, 2, 3, …, </a:t>
            </a:r>
            <a:r>
              <a:rPr lang="en-US" altLang="en-US" sz="2400" i="1" dirty="0"/>
              <a:t>k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diperlukan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sejumlah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dirty="0"/>
              <a:t> – 1 </a:t>
            </a:r>
            <a:r>
              <a:rPr lang="en-US" altLang="en-US" sz="2400" dirty="0" err="1"/>
              <a:t>langkah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memecahkan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teka-teki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benar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hipotesis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induksi</a:t>
            </a:r>
            <a:r>
              <a:rPr lang="en-US" altLang="en-US" sz="2400" dirty="0"/>
              <a:t>). Kita </a:t>
            </a:r>
            <a:r>
              <a:rPr lang="en-US" altLang="en-US" sz="2400" dirty="0" err="1"/>
              <a:t>harus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membuktikan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dirty="0"/>
              <a:t> + 1 </a:t>
            </a:r>
            <a:r>
              <a:rPr lang="en-US" altLang="en-US" sz="2400" dirty="0" err="1"/>
              <a:t>potongan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diperlukan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langkah</a:t>
            </a:r>
            <a:r>
              <a:rPr lang="en-US" altLang="en-US" sz="2400" dirty="0"/>
              <a:t>.</a:t>
            </a:r>
          </a:p>
          <a:p>
            <a:endParaRPr lang="en-US" altLang="en-US" sz="24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	</a:t>
            </a:r>
            <a:r>
              <a:rPr lang="en-US" altLang="en-US" sz="2400" dirty="0" err="1"/>
              <a:t>Bagilah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dirty="0"/>
              <a:t> + 1 </a:t>
            </a:r>
            <a:r>
              <a:rPr lang="en-US" altLang="en-US" sz="2400" dirty="0" err="1"/>
              <a:t>potongan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menjadi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blok</a:t>
            </a:r>
            <a:r>
              <a:rPr lang="en-US" altLang="en-US" sz="2400" dirty="0"/>
              <a:t> –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potongan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lagi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potongan</a:t>
            </a:r>
            <a:r>
              <a:rPr lang="en-US" altLang="en-US" sz="2400" dirty="0"/>
              <a:t>, dan </a:t>
            </a:r>
            <a:r>
              <a:rPr lang="en-US" altLang="en-US" sz="2400" i="1" dirty="0"/>
              <a:t>n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+ </a:t>
            </a:r>
            <a:r>
              <a:rPr lang="en-US" altLang="en-US" sz="2400" i="1" dirty="0"/>
              <a:t>n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</a:t>
            </a:r>
            <a:r>
              <a:rPr lang="en-US" altLang="en-US" sz="2400" i="1" dirty="0"/>
              <a:t>n</a:t>
            </a:r>
            <a:r>
              <a:rPr lang="en-US" altLang="en-US" sz="2400" dirty="0"/>
              <a:t> + 1.</a:t>
            </a:r>
          </a:p>
        </p:txBody>
      </p:sp>
      <p:sp>
        <p:nvSpPr>
          <p:cNvPr id="36867" name="Slide Number Placeholder 4">
            <a:extLst>
              <a:ext uri="{FF2B5EF4-FFF2-40B4-BE49-F238E27FC236}">
                <a16:creationId xmlns:a16="http://schemas.microsoft.com/office/drawing/2014/main" id="{8CFC2831-99B7-4FE4-B0C7-E50CEFC51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86DE0DE-825A-482F-9D0C-50880D6A5990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GB" altLang="en-US" sz="1400"/>
          </a:p>
        </p:txBody>
      </p:sp>
      <p:pic>
        <p:nvPicPr>
          <p:cNvPr id="36868" name="Picture 2">
            <a:extLst>
              <a:ext uri="{FF2B5EF4-FFF2-40B4-BE49-F238E27FC236}">
                <a16:creationId xmlns:a16="http://schemas.microsoft.com/office/drawing/2014/main" id="{DC5167EB-F801-42D3-A4D2-649195749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00401"/>
            <a:ext cx="31750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4">
            <a:extLst>
              <a:ext uri="{FF2B5EF4-FFF2-40B4-BE49-F238E27FC236}">
                <a16:creationId xmlns:a16="http://schemas.microsoft.com/office/drawing/2014/main" id="{185C5618-C837-4E9E-8000-660724F21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946650"/>
            <a:ext cx="135255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>
            <a:extLst>
              <a:ext uri="{FF2B5EF4-FFF2-40B4-BE49-F238E27FC236}">
                <a16:creationId xmlns:a16="http://schemas.microsoft.com/office/drawing/2014/main" id="{980DDFFA-7B3A-4C47-861A-5F403CED0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946650"/>
            <a:ext cx="135255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871" name="Straight Arrow Connector 8">
            <a:extLst>
              <a:ext uri="{FF2B5EF4-FFF2-40B4-BE49-F238E27FC236}">
                <a16:creationId xmlns:a16="http://schemas.microsoft.com/office/drawing/2014/main" id="{A5C429A9-C3DA-45ED-BA13-B7DA43199D17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4038600" y="4953000"/>
            <a:ext cx="2139950" cy="685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2" name="Straight Arrow Connector 10">
            <a:extLst>
              <a:ext uri="{FF2B5EF4-FFF2-40B4-BE49-F238E27FC236}">
                <a16:creationId xmlns:a16="http://schemas.microsoft.com/office/drawing/2014/main" id="{D4E970AD-B106-4FBD-8671-70FDE9516088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6940550" y="4184650"/>
            <a:ext cx="762000" cy="22987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3" name="TextBox 11">
            <a:extLst>
              <a:ext uri="{FF2B5EF4-FFF2-40B4-BE49-F238E27FC236}">
                <a16:creationId xmlns:a16="http://schemas.microsoft.com/office/drawing/2014/main" id="{7AD7D659-0D58-4F38-A081-53475C6CF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791201"/>
            <a:ext cx="509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n</a:t>
            </a:r>
            <a:r>
              <a:rPr lang="en-US" altLang="en-US" sz="2400" baseline="-25000"/>
              <a:t>1</a:t>
            </a:r>
          </a:p>
        </p:txBody>
      </p:sp>
      <p:sp>
        <p:nvSpPr>
          <p:cNvPr id="36874" name="TextBox 12">
            <a:extLst>
              <a:ext uri="{FF2B5EF4-FFF2-40B4-BE49-F238E27FC236}">
                <a16:creationId xmlns:a16="http://schemas.microsoft.com/office/drawing/2014/main" id="{7A16A477-4C7C-4BF6-BB0C-D67743E2B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5715001"/>
            <a:ext cx="509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n</a:t>
            </a:r>
            <a:r>
              <a:rPr lang="en-US" altLang="en-US" sz="2400" baseline="-25000"/>
              <a:t>2</a:t>
            </a:r>
          </a:p>
        </p:txBody>
      </p:sp>
      <p:sp>
        <p:nvSpPr>
          <p:cNvPr id="36875" name="TextBox 13">
            <a:extLst>
              <a:ext uri="{FF2B5EF4-FFF2-40B4-BE49-F238E27FC236}">
                <a16:creationId xmlns:a16="http://schemas.microsoft.com/office/drawing/2014/main" id="{1EFBA1FF-92EC-4C22-B6EA-4B4094159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3733801"/>
            <a:ext cx="827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n+1</a:t>
            </a:r>
          </a:p>
        </p:txBody>
      </p:sp>
      <p:sp>
        <p:nvSpPr>
          <p:cNvPr id="36876" name="Footer Placeholder 4">
            <a:extLst>
              <a:ext uri="{FF2B5EF4-FFF2-40B4-BE49-F238E27FC236}">
                <a16:creationId xmlns:a16="http://schemas.microsoft.com/office/drawing/2014/main" id="{D319D6ED-DA89-4E81-B427-FAD5DBD41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1" y="6400800"/>
            <a:ext cx="3876675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Munir/IF1220 Matematika Diskrit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867EABCB-C549-492F-92D7-9B53EA413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313" y="795130"/>
            <a:ext cx="10923104" cy="544664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en-US" sz="2000" dirty="0"/>
              <a:t>	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langkah</a:t>
            </a:r>
            <a:r>
              <a:rPr lang="en-US" altLang="en-US" dirty="0"/>
              <a:t> </a:t>
            </a:r>
            <a:r>
              <a:rPr lang="en-US" altLang="en-US" dirty="0" err="1"/>
              <a:t>terakhir</a:t>
            </a:r>
            <a:r>
              <a:rPr lang="en-US" altLang="en-US" dirty="0"/>
              <a:t> yang </a:t>
            </a:r>
            <a:r>
              <a:rPr lang="en-US" altLang="en-US" dirty="0" err="1"/>
              <a:t>memecahkan</a:t>
            </a:r>
            <a:r>
              <a:rPr lang="en-US" altLang="en-US" dirty="0"/>
              <a:t> </a:t>
            </a:r>
            <a:r>
              <a:rPr lang="en-US" altLang="en-US" dirty="0" err="1"/>
              <a:t>teka-teki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, </a:t>
            </a:r>
            <a:r>
              <a:rPr lang="en-US" altLang="en-US" dirty="0" err="1"/>
              <a:t>dua</a:t>
            </a:r>
            <a:r>
              <a:rPr lang="en-US" altLang="en-US" dirty="0"/>
              <a:t>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</a:t>
            </a:r>
            <a:r>
              <a:rPr lang="en-US" altLang="en-US" dirty="0" err="1"/>
              <a:t>disatukan</a:t>
            </a:r>
            <a:r>
              <a:rPr lang="en-US" altLang="en-US" dirty="0"/>
              <a:t> </a:t>
            </a:r>
            <a:r>
              <a:rPr lang="en-US" altLang="en-US" dirty="0" err="1"/>
              <a:t>sehingga</a:t>
            </a:r>
            <a:r>
              <a:rPr lang="en-US" altLang="en-US" dirty="0"/>
              <a:t> </a:t>
            </a:r>
            <a:r>
              <a:rPr lang="en-US" altLang="en-US" dirty="0" err="1"/>
              <a:t>membentuk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</a:t>
            </a:r>
            <a:r>
              <a:rPr lang="en-US" altLang="en-US" dirty="0" err="1"/>
              <a:t>besar</a:t>
            </a:r>
            <a:r>
              <a:rPr lang="en-US" altLang="en-US" dirty="0"/>
              <a:t>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   </a:t>
            </a:r>
            <a:r>
              <a:rPr lang="en-US" altLang="en-US" dirty="0" err="1"/>
              <a:t>Menurut</a:t>
            </a:r>
            <a:r>
              <a:rPr lang="en-US" altLang="en-US" dirty="0"/>
              <a:t>  </a:t>
            </a:r>
            <a:r>
              <a:rPr lang="en-US" altLang="en-US" dirty="0" err="1"/>
              <a:t>hipotesis</a:t>
            </a:r>
            <a:r>
              <a:rPr lang="en-US" altLang="en-US" dirty="0"/>
              <a:t> </a:t>
            </a:r>
            <a:r>
              <a:rPr lang="en-US" altLang="en-US" dirty="0" err="1"/>
              <a:t>induksi</a:t>
            </a:r>
            <a:r>
              <a:rPr lang="en-US" altLang="en-US" dirty="0"/>
              <a:t>, </a:t>
            </a:r>
            <a:r>
              <a:rPr lang="en-US" altLang="en-US" dirty="0" err="1"/>
              <a:t>diperlukan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baseline="-25000" dirty="0"/>
              <a:t>1</a:t>
            </a:r>
            <a:r>
              <a:rPr lang="en-US" altLang="en-US" dirty="0"/>
              <a:t> – 1  </a:t>
            </a:r>
            <a:r>
              <a:rPr lang="en-US" altLang="en-US" dirty="0" err="1"/>
              <a:t>langkah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menyatukan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yang </a:t>
            </a:r>
            <a:r>
              <a:rPr lang="en-US" altLang="en-US" dirty="0" err="1"/>
              <a:t>satu</a:t>
            </a:r>
            <a:r>
              <a:rPr lang="en-US" altLang="en-US" dirty="0"/>
              <a:t> dan </a:t>
            </a:r>
            <a:r>
              <a:rPr lang="en-US" altLang="en-US" i="1" dirty="0"/>
              <a:t>n</a:t>
            </a:r>
            <a:r>
              <a:rPr lang="en-US" altLang="en-US" baseline="-25000" dirty="0"/>
              <a:t>2</a:t>
            </a:r>
            <a:r>
              <a:rPr lang="en-US" altLang="en-US" dirty="0"/>
              <a:t> – 1 </a:t>
            </a:r>
            <a:r>
              <a:rPr lang="en-US" altLang="en-US" dirty="0" err="1"/>
              <a:t>langkah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menyatukan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yang lain.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   </a:t>
            </a:r>
            <a:r>
              <a:rPr lang="en-US" altLang="en-US" dirty="0" err="1"/>
              <a:t>Digabungkan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</a:t>
            </a:r>
            <a:r>
              <a:rPr lang="en-US" altLang="en-US" dirty="0" err="1"/>
              <a:t>langkah</a:t>
            </a:r>
            <a:r>
              <a:rPr lang="en-US" altLang="en-US" dirty="0"/>
              <a:t> </a:t>
            </a:r>
            <a:r>
              <a:rPr lang="en-US" altLang="en-US" dirty="0" err="1"/>
              <a:t>terakhir</a:t>
            </a:r>
            <a:r>
              <a:rPr lang="en-US" altLang="en-US" dirty="0"/>
              <a:t> yang </a:t>
            </a:r>
            <a:r>
              <a:rPr lang="en-US" altLang="en-US" dirty="0" err="1"/>
              <a:t>menyatukan</a:t>
            </a:r>
            <a:r>
              <a:rPr lang="en-US" altLang="en-US" dirty="0"/>
              <a:t> </a:t>
            </a:r>
            <a:r>
              <a:rPr lang="en-US" altLang="en-US" dirty="0" err="1"/>
              <a:t>kedua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</a:t>
            </a:r>
            <a:r>
              <a:rPr lang="en-US" altLang="en-US" dirty="0" err="1"/>
              <a:t>tersebut</a:t>
            </a:r>
            <a:r>
              <a:rPr lang="en-US" altLang="en-US" dirty="0"/>
              <a:t>,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banyaknya</a:t>
            </a:r>
            <a:r>
              <a:rPr lang="en-US" altLang="en-US" dirty="0"/>
              <a:t> </a:t>
            </a:r>
            <a:r>
              <a:rPr lang="en-US" altLang="en-US" dirty="0" err="1"/>
              <a:t>langkah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endParaRPr lang="en-US" altLang="en-US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 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	(</a:t>
            </a:r>
            <a:r>
              <a:rPr lang="en-US" altLang="en-US" i="1" dirty="0"/>
              <a:t>n</a:t>
            </a:r>
            <a:r>
              <a:rPr lang="en-US" altLang="en-US" baseline="-25000" dirty="0"/>
              <a:t>1</a:t>
            </a:r>
            <a:r>
              <a:rPr lang="en-US" altLang="en-US" dirty="0"/>
              <a:t> – 1) + (</a:t>
            </a:r>
            <a:r>
              <a:rPr lang="en-US" altLang="en-US" i="1" dirty="0"/>
              <a:t>n</a:t>
            </a:r>
            <a:r>
              <a:rPr lang="en-US" altLang="en-US" baseline="-25000" dirty="0"/>
              <a:t>2</a:t>
            </a:r>
            <a:r>
              <a:rPr lang="en-US" altLang="en-US" dirty="0"/>
              <a:t>  – 1) + 1 </a:t>
            </a:r>
            <a:r>
              <a:rPr lang="en-US" altLang="en-US" dirty="0" err="1"/>
              <a:t>langkah</a:t>
            </a:r>
            <a:r>
              <a:rPr lang="en-US" altLang="en-US" dirty="0"/>
              <a:t> </a:t>
            </a:r>
            <a:r>
              <a:rPr lang="en-US" altLang="en-US" dirty="0" err="1"/>
              <a:t>terakhir</a:t>
            </a:r>
            <a:r>
              <a:rPr lang="en-US" altLang="en-US" dirty="0"/>
              <a:t> = (</a:t>
            </a:r>
            <a:r>
              <a:rPr lang="en-US" altLang="en-US" i="1" dirty="0"/>
              <a:t>n</a:t>
            </a:r>
            <a:r>
              <a:rPr lang="en-US" altLang="en-US" baseline="-25000" dirty="0"/>
              <a:t>1</a:t>
            </a:r>
            <a:r>
              <a:rPr lang="en-US" altLang="en-US" dirty="0"/>
              <a:t> + </a:t>
            </a:r>
            <a:r>
              <a:rPr lang="en-US" altLang="en-US" i="1" dirty="0"/>
              <a:t>n</a:t>
            </a:r>
            <a:r>
              <a:rPr lang="en-US" altLang="en-US" baseline="-25000" dirty="0"/>
              <a:t>2</a:t>
            </a:r>
            <a:r>
              <a:rPr lang="en-US" altLang="en-US" dirty="0"/>
              <a:t>) – 2 + 1 = </a:t>
            </a:r>
            <a:r>
              <a:rPr lang="en-US" altLang="en-US" i="1" dirty="0"/>
              <a:t>n</a:t>
            </a:r>
            <a:r>
              <a:rPr lang="en-US" altLang="en-US" dirty="0"/>
              <a:t> + 1 – 1 = </a:t>
            </a:r>
            <a:r>
              <a:rPr lang="en-US" altLang="en-US" i="1" dirty="0"/>
              <a:t>n</a:t>
            </a:r>
            <a:r>
              <a:rPr lang="en-US" altLang="en-US" dirty="0"/>
              <a:t>.    	          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 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	Karena </a:t>
            </a:r>
            <a:r>
              <a:rPr lang="en-US" altLang="en-US" dirty="0" err="1"/>
              <a:t>langkah</a:t>
            </a:r>
            <a:r>
              <a:rPr lang="en-US" altLang="en-US" dirty="0"/>
              <a:t> (</a:t>
            </a:r>
            <a:r>
              <a:rPr lang="en-US" altLang="en-US" dirty="0" err="1"/>
              <a:t>i</a:t>
            </a:r>
            <a:r>
              <a:rPr lang="en-US" altLang="en-US" dirty="0"/>
              <a:t>) dan (ii) </a:t>
            </a:r>
            <a:r>
              <a:rPr lang="en-US" altLang="en-US" dirty="0" err="1"/>
              <a:t>sudah</a:t>
            </a:r>
            <a:r>
              <a:rPr lang="en-US" altLang="en-US" dirty="0"/>
              <a:t> </a:t>
            </a:r>
            <a:r>
              <a:rPr lang="en-US" altLang="en-US" dirty="0" err="1"/>
              <a:t>diperlihatkan</a:t>
            </a:r>
            <a:r>
              <a:rPr lang="en-US" altLang="en-US" dirty="0"/>
              <a:t> </a:t>
            </a:r>
            <a:r>
              <a:rPr lang="en-US" altLang="en-US" dirty="0" err="1"/>
              <a:t>benar</a:t>
            </a:r>
            <a:r>
              <a:rPr lang="en-US" altLang="en-US" dirty="0"/>
              <a:t>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terbukti</a:t>
            </a:r>
            <a:r>
              <a:rPr lang="en-US" altLang="en-US" dirty="0"/>
              <a:t> </a:t>
            </a:r>
            <a:r>
              <a:rPr lang="en-US" altLang="en-US" dirty="0" err="1"/>
              <a:t>bahwa</a:t>
            </a:r>
            <a:r>
              <a:rPr lang="en-US" altLang="en-US" dirty="0"/>
              <a:t>  </a:t>
            </a:r>
            <a:r>
              <a:rPr lang="en-US" altLang="en-US" dirty="0" err="1"/>
              <a:t>suatu</a:t>
            </a:r>
            <a:r>
              <a:rPr lang="en-US" altLang="en-US" dirty="0"/>
              <a:t> </a:t>
            </a:r>
            <a:r>
              <a:rPr lang="en-US" altLang="en-US" dirty="0" err="1"/>
              <a:t>teka-teki</a:t>
            </a:r>
            <a:r>
              <a:rPr lang="en-US" altLang="en-US" dirty="0"/>
              <a:t> </a:t>
            </a:r>
            <a:r>
              <a:rPr lang="en-US" altLang="en-US" dirty="0" err="1"/>
              <a:t>susun</a:t>
            </a:r>
            <a:r>
              <a:rPr lang="en-US" altLang="en-US" dirty="0"/>
              <a:t> </a:t>
            </a:r>
            <a:r>
              <a:rPr lang="en-US" altLang="en-US" dirty="0" err="1"/>
              <a:t>gambar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potongan</a:t>
            </a:r>
            <a:r>
              <a:rPr lang="en-US" altLang="en-US" dirty="0"/>
              <a:t>, </a:t>
            </a:r>
            <a:r>
              <a:rPr lang="en-US" altLang="en-US" dirty="0" err="1"/>
              <a:t>selalu</a:t>
            </a:r>
            <a:r>
              <a:rPr lang="en-US" altLang="en-US" dirty="0"/>
              <a:t> </a:t>
            </a:r>
            <a:r>
              <a:rPr lang="en-US" altLang="en-US" dirty="0" err="1"/>
              <a:t>diperlukan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- 1 </a:t>
            </a:r>
            <a:r>
              <a:rPr lang="en-US" altLang="en-US" dirty="0" err="1"/>
              <a:t>langkah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memecahkan</a:t>
            </a:r>
            <a:r>
              <a:rPr lang="en-US" altLang="en-US" dirty="0"/>
              <a:t> </a:t>
            </a:r>
            <a:r>
              <a:rPr lang="en-US" altLang="en-US" dirty="0" err="1"/>
              <a:t>teki-teki</a:t>
            </a:r>
            <a:r>
              <a:rPr lang="en-US" altLang="en-US" dirty="0"/>
              <a:t> </a:t>
            </a:r>
            <a:r>
              <a:rPr lang="en-US" altLang="en-US" dirty="0" err="1"/>
              <a:t>itu</a:t>
            </a:r>
            <a:r>
              <a:rPr lang="en-US" altLang="en-US" dirty="0"/>
              <a:t>.		</a:t>
            </a:r>
            <a:r>
              <a:rPr lang="en-US" dirty="0">
                <a:sym typeface="Wingdings 2" panose="05020102010507070707" pitchFamily="18" charset="2"/>
              </a:rPr>
              <a:t>  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37891" name="Slide Number Placeholder 4">
            <a:extLst>
              <a:ext uri="{FF2B5EF4-FFF2-40B4-BE49-F238E27FC236}">
                <a16:creationId xmlns:a16="http://schemas.microsoft.com/office/drawing/2014/main" id="{E7BE09F3-5476-4AAC-994E-22C80499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96ABEB6-E57F-4819-B9A4-C6B572526E1A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GB" altLang="en-US" sz="1400"/>
          </a:p>
        </p:txBody>
      </p:sp>
      <p:sp>
        <p:nvSpPr>
          <p:cNvPr id="37892" name="Footer Placeholder 4">
            <a:extLst>
              <a:ext uri="{FF2B5EF4-FFF2-40B4-BE49-F238E27FC236}">
                <a16:creationId xmlns:a16="http://schemas.microsoft.com/office/drawing/2014/main" id="{119EB7F7-33D4-4E29-AEE1-06683ACFE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1" y="6400800"/>
            <a:ext cx="3876675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Munir/IF1220 Matematika Diskrit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35FDB-9F6B-A87C-4484-8EC24D697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(</a:t>
            </a:r>
            <a:r>
              <a:rPr lang="en-US" dirty="0" err="1"/>
              <a:t>Kuis</a:t>
            </a:r>
            <a:r>
              <a:rPr lang="en-US" dirty="0"/>
              <a:t> 2016)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EAC68-C90D-F6E6-B003-6EA732ED3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8234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Anda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sebatang</a:t>
            </a:r>
            <a:r>
              <a:rPr lang="en-US" dirty="0"/>
              <a:t> </a:t>
            </a:r>
            <a:r>
              <a:rPr lang="en-US" dirty="0" err="1"/>
              <a:t>coklat</a:t>
            </a:r>
            <a:r>
              <a:rPr lang="en-US" dirty="0"/>
              <a:t> </a:t>
            </a:r>
            <a:r>
              <a:rPr lang="en-US" dirty="0" err="1"/>
              <a:t>berbentuk</a:t>
            </a:r>
            <a:r>
              <a:rPr lang="en-US" dirty="0"/>
              <a:t> </a:t>
            </a:r>
            <a:r>
              <a:rPr lang="en-US" dirty="0" err="1"/>
              <a:t>persegi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n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coklat</a:t>
            </a:r>
            <a:r>
              <a:rPr lang="en-US" dirty="0"/>
              <a:t> </a:t>
            </a:r>
            <a:r>
              <a:rPr lang="en-US" dirty="0" err="1"/>
              <a:t>berbentuk</a:t>
            </a:r>
            <a:r>
              <a:rPr lang="en-US" dirty="0"/>
              <a:t> </a:t>
            </a:r>
            <a:r>
              <a:rPr lang="en-US" dirty="0" err="1"/>
              <a:t>persegi</a:t>
            </a:r>
            <a:r>
              <a:rPr lang="en-US" dirty="0"/>
              <a:t>. Anda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mematahkan</a:t>
            </a:r>
            <a:r>
              <a:rPr lang="en-US" dirty="0"/>
              <a:t> </a:t>
            </a:r>
            <a:r>
              <a:rPr lang="en-US" dirty="0" err="1"/>
              <a:t>batang</a:t>
            </a:r>
            <a:r>
              <a:rPr lang="en-US" dirty="0"/>
              <a:t> </a:t>
            </a:r>
            <a:r>
              <a:rPr lang="en-US" dirty="0" err="1"/>
              <a:t>coklat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</a:t>
            </a:r>
            <a:r>
              <a:rPr lang="en-US" dirty="0" err="1"/>
              <a:t>persegi-persegi</a:t>
            </a:r>
            <a:r>
              <a:rPr lang="en-US" dirty="0"/>
              <a:t> </a:t>
            </a:r>
            <a:r>
              <a:rPr lang="en-US" dirty="0" err="1"/>
              <a:t>coklat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mematahkan</a:t>
            </a:r>
            <a:r>
              <a:rPr lang="en-US" dirty="0"/>
              <a:t> </a:t>
            </a:r>
            <a:r>
              <a:rPr lang="en-US" dirty="0" err="1"/>
              <a:t>coklat</a:t>
            </a:r>
            <a:r>
              <a:rPr lang="en-US" dirty="0"/>
              <a:t>,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mematahkan</a:t>
            </a:r>
            <a:r>
              <a:rPr lang="en-US" dirty="0"/>
              <a:t> pada garis-garis </a:t>
            </a:r>
            <a:r>
              <a:rPr lang="en-US" dirty="0" err="1"/>
              <a:t>diantara</a:t>
            </a:r>
            <a:r>
              <a:rPr lang="en-US" dirty="0"/>
              <a:t> </a:t>
            </a:r>
            <a:r>
              <a:rPr lang="en-US" dirty="0" err="1"/>
              <a:t>coklat-coklat</a:t>
            </a:r>
            <a:r>
              <a:rPr lang="en-US" dirty="0"/>
              <a:t> </a:t>
            </a:r>
            <a:r>
              <a:rPr lang="en-US" dirty="0" err="1"/>
              <a:t>persegi</a:t>
            </a:r>
            <a:r>
              <a:rPr lang="en-US" dirty="0"/>
              <a:t>. </a:t>
            </a:r>
            <a:r>
              <a:rPr lang="en-US" dirty="0" err="1"/>
              <a:t>Buktikan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induksi</a:t>
            </a:r>
            <a:r>
              <a:rPr lang="en-US" dirty="0"/>
              <a:t> </a:t>
            </a:r>
            <a:r>
              <a:rPr lang="en-US" dirty="0" err="1"/>
              <a:t>matematika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pematahan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n – 1 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5704BC-CB2C-6736-EF28-828C57A5D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465" y="2466109"/>
            <a:ext cx="3787535" cy="216866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96B4FD-F13E-30E4-8A60-A68A697B0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630CA8-9DD4-4687-0435-F35534E01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348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22FAD-FA58-4E8F-6F93-656FD3F9A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74072"/>
            <a:ext cx="10910455" cy="606829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err="1"/>
              <a:t>Jawaban</a:t>
            </a:r>
            <a:r>
              <a:rPr lang="en-US" sz="2000" b="1" dirty="0"/>
              <a:t>:  </a:t>
            </a:r>
            <a:r>
              <a:rPr lang="en-US" sz="2000" dirty="0" err="1"/>
              <a:t>Selesaikan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prinsip</a:t>
            </a:r>
            <a:r>
              <a:rPr lang="en-US" sz="2000" dirty="0"/>
              <a:t> </a:t>
            </a:r>
            <a:r>
              <a:rPr lang="en-US" sz="2000" dirty="0" err="1"/>
              <a:t>induksi</a:t>
            </a:r>
            <a:r>
              <a:rPr lang="en-US" sz="2000" dirty="0"/>
              <a:t> </a:t>
            </a:r>
            <a:r>
              <a:rPr lang="en-US" sz="2000" dirty="0" err="1"/>
              <a:t>kuat</a:t>
            </a: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(</a:t>
            </a:r>
            <a:r>
              <a:rPr lang="en-US" sz="2000" dirty="0" err="1"/>
              <a:t>i</a:t>
            </a:r>
            <a:r>
              <a:rPr lang="en-US" sz="2000" dirty="0"/>
              <a:t>) Basis </a:t>
            </a:r>
            <a:r>
              <a:rPr lang="en-US" sz="2000" dirty="0" err="1"/>
              <a:t>Induksi</a:t>
            </a: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err="1"/>
              <a:t>Untuk</a:t>
            </a:r>
            <a:r>
              <a:rPr lang="en-US" sz="2000" dirty="0"/>
              <a:t> n = 1,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dibutuhkan</a:t>
            </a:r>
            <a:r>
              <a:rPr lang="en-US" sz="2000" dirty="0"/>
              <a:t> n – 1 = 0 kali </a:t>
            </a:r>
            <a:r>
              <a:rPr lang="en-US" sz="2000" dirty="0" err="1"/>
              <a:t>pematahan</a:t>
            </a:r>
            <a:r>
              <a:rPr lang="en-US" sz="2000" dirty="0"/>
              <a:t>.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benar</a:t>
            </a:r>
            <a:r>
              <a:rPr lang="en-US" sz="2000" dirty="0"/>
              <a:t>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coklat</a:t>
            </a:r>
            <a:r>
              <a:rPr lang="en-US" sz="2000" dirty="0"/>
              <a:t> </a:t>
            </a:r>
            <a:r>
              <a:rPr lang="en-US" sz="2000" dirty="0" err="1"/>
              <a:t>hanya</a:t>
            </a:r>
            <a:r>
              <a:rPr lang="en-US" sz="2000" dirty="0"/>
              <a:t> punya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persegi</a:t>
            </a:r>
            <a:r>
              <a:rPr lang="en-US" sz="2000" dirty="0"/>
              <a:t>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pematahan</a:t>
            </a:r>
            <a:r>
              <a:rPr lang="en-US" sz="20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(ii) Langkah </a:t>
            </a:r>
            <a:r>
              <a:rPr lang="en-US" sz="2000" dirty="0" err="1"/>
              <a:t>Induksi</a:t>
            </a: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err="1"/>
              <a:t>Asumsikan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mematahkan</a:t>
            </a:r>
            <a:r>
              <a:rPr lang="en-US" sz="2000" dirty="0"/>
              <a:t> </a:t>
            </a:r>
            <a:r>
              <a:rPr lang="en-US" sz="2000" dirty="0" err="1"/>
              <a:t>sebatang</a:t>
            </a:r>
            <a:r>
              <a:rPr lang="en-US" sz="2000" dirty="0"/>
              <a:t> </a:t>
            </a:r>
            <a:r>
              <a:rPr lang="en-US" sz="2000" dirty="0" err="1"/>
              <a:t>coklat</a:t>
            </a:r>
            <a:r>
              <a:rPr lang="en-US" sz="2000" dirty="0"/>
              <a:t> yang </a:t>
            </a:r>
            <a:r>
              <a:rPr lang="en-US" sz="2000" dirty="0" err="1"/>
              <a:t>terdiri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n </a:t>
            </a:r>
            <a:r>
              <a:rPr lang="en-US" sz="2000" dirty="0" err="1"/>
              <a:t>buah</a:t>
            </a:r>
            <a:r>
              <a:rPr lang="en-US" sz="2000" dirty="0"/>
              <a:t> </a:t>
            </a:r>
            <a:r>
              <a:rPr lang="en-US" sz="2000" dirty="0" err="1"/>
              <a:t>coklat</a:t>
            </a:r>
            <a:r>
              <a:rPr lang="en-US" sz="2000" dirty="0"/>
              <a:t> </a:t>
            </a:r>
            <a:r>
              <a:rPr lang="en-US" sz="2000" dirty="0" err="1"/>
              <a:t>persegi</a:t>
            </a:r>
            <a:r>
              <a:rPr lang="en-US" sz="2000" dirty="0"/>
              <a:t> (n = 1, 2, 3, …, k) </a:t>
            </a:r>
            <a:r>
              <a:rPr lang="en-US" sz="2000" dirty="0" err="1"/>
              <a:t>dibutuhkan</a:t>
            </a:r>
            <a:r>
              <a:rPr lang="en-US" sz="2000" dirty="0"/>
              <a:t> n – 1 </a:t>
            </a:r>
            <a:r>
              <a:rPr lang="en-US" sz="2000" dirty="0" err="1"/>
              <a:t>pematahan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benar</a:t>
            </a:r>
            <a:r>
              <a:rPr lang="en-US" sz="2000" dirty="0"/>
              <a:t>. (</a:t>
            </a:r>
            <a:r>
              <a:rPr lang="en-US" sz="2000" dirty="0" err="1"/>
              <a:t>hipotesis</a:t>
            </a:r>
            <a:r>
              <a:rPr lang="en-US" sz="2000" dirty="0"/>
              <a:t> </a:t>
            </a:r>
            <a:r>
              <a:rPr lang="en-US" sz="2000" dirty="0" err="1"/>
              <a:t>induksi</a:t>
            </a:r>
            <a:r>
              <a:rPr lang="en-US" sz="2000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Kita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menunjukkan</a:t>
            </a:r>
            <a:r>
              <a:rPr lang="en-US" sz="2000" dirty="0"/>
              <a:t> </a:t>
            </a:r>
            <a:r>
              <a:rPr lang="en-US" sz="2000" dirty="0" err="1"/>
              <a:t>bahwa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sebatang</a:t>
            </a:r>
            <a:r>
              <a:rPr lang="en-US" sz="2000" dirty="0"/>
              <a:t> </a:t>
            </a:r>
            <a:r>
              <a:rPr lang="en-US" sz="2000" dirty="0" err="1"/>
              <a:t>coklat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n + 1 </a:t>
            </a:r>
            <a:r>
              <a:rPr lang="en-US" sz="2000" dirty="0" err="1"/>
              <a:t>buah</a:t>
            </a:r>
            <a:r>
              <a:rPr lang="en-US" sz="2000" dirty="0"/>
              <a:t> </a:t>
            </a:r>
            <a:r>
              <a:rPr lang="en-US" sz="2000" dirty="0" err="1"/>
              <a:t>coklat</a:t>
            </a:r>
            <a:r>
              <a:rPr lang="en-US" sz="2000" dirty="0"/>
              <a:t> </a:t>
            </a:r>
            <a:r>
              <a:rPr lang="en-US" sz="2000" dirty="0" err="1"/>
              <a:t>persegi</a:t>
            </a:r>
            <a:r>
              <a:rPr lang="en-US" sz="2000" dirty="0"/>
              <a:t> </a:t>
            </a:r>
            <a:r>
              <a:rPr lang="en-US" sz="2000" dirty="0" err="1"/>
              <a:t>dibutuhkan</a:t>
            </a:r>
            <a:r>
              <a:rPr lang="en-US" sz="2000" dirty="0"/>
              <a:t> n </a:t>
            </a:r>
            <a:r>
              <a:rPr lang="en-US" sz="2000" dirty="0" err="1"/>
              <a:t>pematahan</a:t>
            </a:r>
            <a:r>
              <a:rPr lang="en-US" sz="2000" dirty="0"/>
              <a:t>. </a:t>
            </a:r>
            <a:r>
              <a:rPr lang="en-US" sz="2000" dirty="0" err="1"/>
              <a:t>Caranya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berikut</a:t>
            </a:r>
            <a:r>
              <a:rPr lang="en-US" sz="2000" dirty="0"/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err="1"/>
              <a:t>Patahkan</a:t>
            </a:r>
            <a:r>
              <a:rPr lang="en-US" sz="2000" dirty="0"/>
              <a:t> </a:t>
            </a:r>
            <a:r>
              <a:rPr lang="en-US" sz="2000" dirty="0" err="1"/>
              <a:t>batang</a:t>
            </a:r>
            <a:r>
              <a:rPr lang="en-US" sz="2000" dirty="0"/>
              <a:t> </a:t>
            </a:r>
            <a:r>
              <a:rPr lang="en-US" sz="2000" dirty="0" err="1"/>
              <a:t>coklat</a:t>
            </a:r>
            <a:r>
              <a:rPr lang="en-US" sz="2000" dirty="0"/>
              <a:t> </a:t>
            </a:r>
            <a:r>
              <a:rPr lang="en-US" sz="2000" dirty="0" err="1"/>
              <a:t>itu</a:t>
            </a:r>
            <a:r>
              <a:rPr lang="en-US" sz="2000" dirty="0"/>
              <a:t>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terbagi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dua </a:t>
            </a:r>
            <a:r>
              <a:rPr lang="en-US" sz="2000" dirty="0" err="1"/>
              <a:t>potongan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n1 </a:t>
            </a:r>
            <a:r>
              <a:rPr lang="en-US" sz="2000" dirty="0" err="1"/>
              <a:t>persegi</a:t>
            </a:r>
            <a:r>
              <a:rPr lang="en-US" sz="2000" dirty="0"/>
              <a:t> dan n2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err="1"/>
              <a:t>persegi</a:t>
            </a:r>
            <a:r>
              <a:rPr lang="en-US" sz="2000" dirty="0"/>
              <a:t>, yang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hal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1 </a:t>
            </a:r>
            <a:r>
              <a:rPr lang="en-US" sz="2000" dirty="0">
                <a:sym typeface="Symbol" panose="05050102010706020507" pitchFamily="18" charset="2"/>
              </a:rPr>
              <a:t></a:t>
            </a:r>
            <a:r>
              <a:rPr lang="en-US" sz="2000" dirty="0"/>
              <a:t> n1 </a:t>
            </a:r>
            <a:r>
              <a:rPr lang="en-US" sz="2000" dirty="0">
                <a:sym typeface="Symbol" panose="05050102010706020507" pitchFamily="18" charset="2"/>
              </a:rPr>
              <a:t></a:t>
            </a:r>
            <a:r>
              <a:rPr lang="en-US" sz="2000" dirty="0"/>
              <a:t> n2 </a:t>
            </a:r>
            <a:r>
              <a:rPr lang="en-US" sz="2000" dirty="0">
                <a:sym typeface="Symbol" panose="05050102010706020507" pitchFamily="18" charset="2"/>
              </a:rPr>
              <a:t></a:t>
            </a:r>
            <a:r>
              <a:rPr lang="en-US" sz="2000" dirty="0"/>
              <a:t> (n + 1), dan n1 + n2 = n + 1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err="1"/>
              <a:t>Menurut</a:t>
            </a:r>
            <a:r>
              <a:rPr lang="en-US" sz="2000" dirty="0"/>
              <a:t> </a:t>
            </a:r>
            <a:r>
              <a:rPr lang="en-US" sz="2000" dirty="0" err="1"/>
              <a:t>hipotesis</a:t>
            </a:r>
            <a:r>
              <a:rPr lang="en-US" sz="2000" dirty="0"/>
              <a:t> </a:t>
            </a:r>
            <a:r>
              <a:rPr lang="en-US" sz="2000" dirty="0" err="1"/>
              <a:t>induksi</a:t>
            </a:r>
            <a:r>
              <a:rPr lang="en-US" sz="2000" dirty="0"/>
              <a:t>,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mematahkan</a:t>
            </a:r>
            <a:r>
              <a:rPr lang="en-US" sz="2000" dirty="0"/>
              <a:t> </a:t>
            </a:r>
            <a:r>
              <a:rPr lang="en-US" sz="2000" dirty="0" err="1"/>
              <a:t>potongan</a:t>
            </a:r>
            <a:r>
              <a:rPr lang="en-US" sz="2000" dirty="0"/>
              <a:t> n1 </a:t>
            </a:r>
            <a:r>
              <a:rPr lang="en-US" sz="2000" dirty="0" err="1"/>
              <a:t>sebanyak</a:t>
            </a:r>
            <a:r>
              <a:rPr lang="en-US" sz="2000" dirty="0"/>
              <a:t> n1 – 1 kali dan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err="1"/>
              <a:t>potongan</a:t>
            </a:r>
            <a:r>
              <a:rPr lang="en-US" sz="2000" dirty="0"/>
              <a:t> n2 </a:t>
            </a:r>
            <a:r>
              <a:rPr lang="en-US" sz="2000" dirty="0" err="1"/>
              <a:t>sebanyak</a:t>
            </a:r>
            <a:r>
              <a:rPr lang="en-US" sz="2000" dirty="0"/>
              <a:t> n2 – 1 kali.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pematahan</a:t>
            </a:r>
            <a:r>
              <a:rPr lang="en-US" sz="2000" dirty="0"/>
              <a:t> </a:t>
            </a:r>
            <a:r>
              <a:rPr lang="en-US" sz="2000" dirty="0" err="1"/>
              <a:t>seluruhnya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1 + (n1 – 1) + (n2 – 1) = (n + 1) – 1 = 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err="1"/>
              <a:t>Perhatikan</a:t>
            </a:r>
            <a:r>
              <a:rPr lang="en-US" sz="2000" dirty="0"/>
              <a:t> </a:t>
            </a:r>
            <a:r>
              <a:rPr lang="en-US" sz="2000" dirty="0" err="1"/>
              <a:t>bahwa</a:t>
            </a:r>
            <a:r>
              <a:rPr lang="en-US" sz="2000" dirty="0"/>
              <a:t> </a:t>
            </a:r>
            <a:r>
              <a:rPr lang="en-US" sz="2000" dirty="0" err="1"/>
              <a:t>angka</a:t>
            </a:r>
            <a:r>
              <a:rPr lang="en-US" sz="2000" dirty="0"/>
              <a:t> 1 </a:t>
            </a:r>
            <a:r>
              <a:rPr lang="en-US" sz="2000" dirty="0" err="1"/>
              <a:t>berasal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pematahan</a:t>
            </a:r>
            <a:r>
              <a:rPr lang="en-US" sz="2000" dirty="0"/>
              <a:t> </a:t>
            </a:r>
            <a:r>
              <a:rPr lang="en-US" sz="2000" dirty="0" err="1"/>
              <a:t>pertama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n1 dan n2.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Karena </a:t>
            </a:r>
            <a:r>
              <a:rPr lang="en-US" sz="2000" dirty="0" err="1"/>
              <a:t>langkah</a:t>
            </a:r>
            <a:r>
              <a:rPr lang="en-US" sz="2000" dirty="0"/>
              <a:t> 1 basis dan </a:t>
            </a:r>
            <a:r>
              <a:rPr lang="en-US" sz="2000" dirty="0" err="1"/>
              <a:t>langkah</a:t>
            </a:r>
            <a:r>
              <a:rPr lang="en-US" sz="2000" dirty="0"/>
              <a:t> </a:t>
            </a:r>
            <a:r>
              <a:rPr lang="en-US" sz="2000" dirty="0" err="1"/>
              <a:t>induksi</a:t>
            </a:r>
            <a:r>
              <a:rPr lang="en-US" sz="2000" dirty="0"/>
              <a:t> </a:t>
            </a:r>
            <a:r>
              <a:rPr lang="en-US" sz="2000" dirty="0" err="1"/>
              <a:t>sudah</a:t>
            </a:r>
            <a:r>
              <a:rPr lang="en-US" sz="2000" dirty="0"/>
              <a:t> </a:t>
            </a:r>
            <a:r>
              <a:rPr lang="en-US" sz="2000" dirty="0" err="1"/>
              <a:t>ditunjukkan</a:t>
            </a:r>
            <a:r>
              <a:rPr lang="en-US" sz="2000" dirty="0"/>
              <a:t> </a:t>
            </a:r>
            <a:r>
              <a:rPr lang="en-US" sz="2000" dirty="0" err="1"/>
              <a:t>benar</a:t>
            </a:r>
            <a:r>
              <a:rPr lang="en-US" sz="2000" dirty="0"/>
              <a:t>,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terbukti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err="1"/>
              <a:t>pematahan</a:t>
            </a:r>
            <a:r>
              <a:rPr lang="en-US" sz="2000" dirty="0"/>
              <a:t> yang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n – 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76335F-5E92-D2DB-2377-169869313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59935-BDD7-1CAF-954C-EC4FC3FE1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28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3C4DD-7C43-04F4-2BDB-6645410A7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891" y="3731779"/>
            <a:ext cx="10515600" cy="1325563"/>
          </a:xfrm>
        </p:spPr>
        <p:txBody>
          <a:bodyPr/>
          <a:lstStyle/>
          <a:p>
            <a:pPr algn="r"/>
            <a:r>
              <a:rPr lang="en-US" dirty="0"/>
              <a:t>BERSAMBUNG </a:t>
            </a:r>
            <a:r>
              <a:rPr lang="en-US" dirty="0" err="1"/>
              <a:t>ke</a:t>
            </a:r>
            <a:r>
              <a:rPr lang="en-US" dirty="0"/>
              <a:t> BAGIAN 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C26853-73CC-893F-F224-28158674F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71C75-4879-F85C-0DDD-74B0BC574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86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26303BE8-D0B5-412B-8EDD-4526E9F81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4F7009D-936A-4240-B07E-0FE88D49A3A2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GB" altLang="en-US" sz="14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93F25AA-84A5-42A7-A5F2-A0EF4B880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4365" y="803069"/>
            <a:ext cx="8162925" cy="7016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err="1">
                <a:cs typeface="Times New Roman" panose="02020603050405020304" pitchFamily="18" charset="0"/>
              </a:rPr>
              <a:t>Prinsip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Induksi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Sederhana</a:t>
            </a:r>
            <a:r>
              <a:rPr lang="en-US" altLang="en-US" b="1" dirty="0">
                <a:cs typeface="Times New Roman" panose="02020603050405020304" pitchFamily="18" charset="0"/>
              </a:rPr>
              <a:t>.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2E55931-59B7-40C8-A3C4-D80D8BE072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en-US" dirty="0" err="1">
                <a:cs typeface="Times New Roman" pitchFamily="18" charset="0"/>
              </a:rPr>
              <a:t>Misalkan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p</a:t>
            </a:r>
            <a:r>
              <a:rPr lang="en-US" dirty="0">
                <a:cs typeface="Times New Roman" pitchFamily="18" charset="0"/>
              </a:rPr>
              <a:t>(</a:t>
            </a:r>
            <a:r>
              <a:rPr lang="en-US" i="1" dirty="0">
                <a:cs typeface="Times New Roman" pitchFamily="18" charset="0"/>
              </a:rPr>
              <a:t>n</a:t>
            </a:r>
            <a:r>
              <a:rPr lang="en-US" dirty="0">
                <a:cs typeface="Times New Roman" pitchFamily="18" charset="0"/>
              </a:rPr>
              <a:t>) </a:t>
            </a:r>
            <a:r>
              <a:rPr lang="en-US" dirty="0" err="1">
                <a:cs typeface="Times New Roman" pitchFamily="18" charset="0"/>
              </a:rPr>
              <a:t>adalah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pernyataan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perihal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bilangan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bulat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positif</a:t>
            </a:r>
            <a:r>
              <a:rPr lang="en-US" dirty="0">
                <a:cs typeface="Times New Roman" pitchFamily="18" charset="0"/>
              </a:rPr>
              <a:t>.</a:t>
            </a:r>
          </a:p>
          <a:p>
            <a:pPr algn="just" eaLnBrk="1" hangingPunct="1">
              <a:defRPr/>
            </a:pPr>
            <a:r>
              <a:rPr lang="en-US" dirty="0">
                <a:cs typeface="Times New Roman" pitchFamily="18" charset="0"/>
              </a:rPr>
              <a:t>Kita </a:t>
            </a:r>
            <a:r>
              <a:rPr lang="en-US" dirty="0" err="1">
                <a:cs typeface="Times New Roman" pitchFamily="18" charset="0"/>
              </a:rPr>
              <a:t>ingin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membuktikan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bahwa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p</a:t>
            </a:r>
            <a:r>
              <a:rPr lang="en-US" dirty="0">
                <a:cs typeface="Times New Roman" pitchFamily="18" charset="0"/>
              </a:rPr>
              <a:t>(</a:t>
            </a:r>
            <a:r>
              <a:rPr lang="en-US" i="1" dirty="0">
                <a:cs typeface="Times New Roman" pitchFamily="18" charset="0"/>
              </a:rPr>
              <a:t>n</a:t>
            </a:r>
            <a:r>
              <a:rPr lang="en-US" dirty="0">
                <a:cs typeface="Times New Roman" pitchFamily="18" charset="0"/>
              </a:rPr>
              <a:t>) </a:t>
            </a:r>
            <a:r>
              <a:rPr lang="en-US" dirty="0" err="1">
                <a:cs typeface="Times New Roman" pitchFamily="18" charset="0"/>
              </a:rPr>
              <a:t>benar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untuk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semua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bilangan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bulat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positif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n</a:t>
            </a:r>
            <a:r>
              <a:rPr lang="en-US" dirty="0">
                <a:cs typeface="Times New Roman" pitchFamily="18" charset="0"/>
              </a:rPr>
              <a:t>. </a:t>
            </a:r>
          </a:p>
          <a:p>
            <a:pPr algn="just" eaLnBrk="1" hangingPunct="1">
              <a:defRPr/>
            </a:pPr>
            <a:endParaRPr lang="en-US" dirty="0"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en-US" dirty="0" err="1">
                <a:cs typeface="Times New Roman" pitchFamily="18" charset="0"/>
              </a:rPr>
              <a:t>Untuk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membuktikan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pernyataan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ini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dirty="0" err="1">
                <a:cs typeface="Times New Roman" pitchFamily="18" charset="0"/>
              </a:rPr>
              <a:t>kita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hanya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perlu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menunjukkan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bahwa</a:t>
            </a:r>
            <a:r>
              <a:rPr lang="en-US" dirty="0">
                <a:cs typeface="Times New Roman" pitchFamily="18" charset="0"/>
              </a:rPr>
              <a:t>: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cs typeface="Times New Roman" pitchFamily="18" charset="0"/>
              </a:rPr>
              <a:t>	1.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en-US" i="1" dirty="0">
                <a:cs typeface="Times New Roman" pitchFamily="18" charset="0"/>
              </a:rPr>
              <a:t>p</a:t>
            </a:r>
            <a:r>
              <a:rPr lang="en-US" dirty="0">
                <a:cs typeface="Times New Roman" pitchFamily="18" charset="0"/>
              </a:rPr>
              <a:t>(1) </a:t>
            </a:r>
            <a:r>
              <a:rPr lang="en-US" dirty="0" err="1">
                <a:cs typeface="Times New Roman" pitchFamily="18" charset="0"/>
              </a:rPr>
              <a:t>benar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dirty="0" err="1">
                <a:cs typeface="Times New Roman" pitchFamily="18" charset="0"/>
              </a:rPr>
              <a:t>dan</a:t>
            </a:r>
            <a:endParaRPr lang="en-US" dirty="0">
              <a:cs typeface="Times New Roman" pitchFamily="18" charset="0"/>
            </a:endParaRPr>
          </a:p>
          <a:p>
            <a:pPr marL="914400" indent="-914400" algn="just">
              <a:buNone/>
              <a:defRPr/>
            </a:pPr>
            <a:r>
              <a:rPr lang="en-US" dirty="0">
                <a:cs typeface="Times New Roman" pitchFamily="18" charset="0"/>
              </a:rPr>
              <a:t>   2.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>
                <a:cs typeface="Times New Roman" pitchFamily="18" charset="0"/>
              </a:rPr>
              <a:t>jika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p</a:t>
            </a:r>
            <a:r>
              <a:rPr lang="en-US" dirty="0">
                <a:cs typeface="Times New Roman" pitchFamily="18" charset="0"/>
              </a:rPr>
              <a:t>(</a:t>
            </a:r>
            <a:r>
              <a:rPr lang="en-US" i="1" dirty="0">
                <a:cs typeface="Times New Roman" pitchFamily="18" charset="0"/>
              </a:rPr>
              <a:t>n</a:t>
            </a:r>
            <a:r>
              <a:rPr lang="en-US" dirty="0">
                <a:cs typeface="Times New Roman" pitchFamily="18" charset="0"/>
              </a:rPr>
              <a:t>) </a:t>
            </a:r>
            <a:r>
              <a:rPr lang="en-US" dirty="0" err="1">
                <a:cs typeface="Times New Roman" pitchFamily="18" charset="0"/>
              </a:rPr>
              <a:t>benar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dirty="0" err="1">
                <a:cs typeface="Times New Roman" pitchFamily="18" charset="0"/>
              </a:rPr>
              <a:t>maka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p</a:t>
            </a:r>
            <a:r>
              <a:rPr lang="en-US" dirty="0">
                <a:cs typeface="Times New Roman" pitchFamily="18" charset="0"/>
              </a:rPr>
              <a:t>(</a:t>
            </a:r>
            <a:r>
              <a:rPr lang="en-US" i="1" dirty="0">
                <a:cs typeface="Times New Roman" pitchFamily="18" charset="0"/>
              </a:rPr>
              <a:t>n</a:t>
            </a:r>
            <a:r>
              <a:rPr lang="en-US" dirty="0">
                <a:cs typeface="Times New Roman" pitchFamily="18" charset="0"/>
              </a:rPr>
              <a:t> + 1) </a:t>
            </a:r>
            <a:r>
              <a:rPr lang="en-US" dirty="0" err="1">
                <a:cs typeface="Times New Roman" pitchFamily="18" charset="0"/>
              </a:rPr>
              <a:t>juga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benar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dirty="0" err="1">
                <a:cs typeface="Times New Roman" pitchFamily="18" charset="0"/>
              </a:rPr>
              <a:t>untuk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setiap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</a:t>
            </a:r>
            <a:r>
              <a:rPr lang="en-US" dirty="0">
                <a:cs typeface="Times New Roman" pitchFamily="18" charset="0"/>
              </a:rPr>
              <a:t> 1, </a:t>
            </a:r>
          </a:p>
          <a:p>
            <a:pPr eaLnBrk="1" hangingPunct="1">
              <a:defRPr/>
            </a:pPr>
            <a:endParaRPr lang="en-GB" sz="2400" dirty="0"/>
          </a:p>
        </p:txBody>
      </p:sp>
      <p:sp>
        <p:nvSpPr>
          <p:cNvPr id="8197" name="Footer Placeholder 4">
            <a:extLst>
              <a:ext uri="{FF2B5EF4-FFF2-40B4-BE49-F238E27FC236}">
                <a16:creationId xmlns:a16="http://schemas.microsoft.com/office/drawing/2014/main" id="{CD4943EA-A571-477C-ABCF-DA52F59D2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1" y="6400800"/>
            <a:ext cx="3876675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Munir/IF1220 Matematika Diskrit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8470A9DD-4355-4922-B04D-F75E5D582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1757678-44DE-4534-BD6B-D1340E9B6B35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GB" altLang="en-US" sz="140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C454928-6779-44C7-9B39-DA8620670E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1" y="1595718"/>
            <a:ext cx="10204174" cy="4467152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Langkah</a:t>
            </a:r>
            <a:r>
              <a:rPr lang="en-US" altLang="en-US" dirty="0">
                <a:cs typeface="Times New Roman" panose="02020603050405020304" pitchFamily="18" charset="0"/>
              </a:rPr>
              <a:t> 1 </a:t>
            </a:r>
            <a:r>
              <a:rPr lang="en-US" altLang="en-US" dirty="0" err="1">
                <a:cs typeface="Times New Roman" panose="02020603050405020304" pitchFamily="18" charset="0"/>
              </a:rPr>
              <a:t>dinamakan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Times New Roman" panose="02020603050405020304" pitchFamily="18" charset="0"/>
              </a:rPr>
              <a:t>basis </a:t>
            </a:r>
            <a:r>
              <a:rPr lang="en-US" altLang="en-US" b="1" dirty="0" err="1">
                <a:cs typeface="Times New Roman" panose="02020603050405020304" pitchFamily="18" charset="0"/>
              </a:rPr>
              <a:t>induksi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sedangkan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langkah</a:t>
            </a:r>
            <a:r>
              <a:rPr lang="en-US" altLang="en-US" dirty="0">
                <a:cs typeface="Times New Roman" panose="02020603050405020304" pitchFamily="18" charset="0"/>
              </a:rPr>
              <a:t> 2 </a:t>
            </a:r>
            <a:r>
              <a:rPr lang="en-US" altLang="en-US" dirty="0" err="1">
                <a:cs typeface="Times New Roman" panose="02020603050405020304" pitchFamily="18" charset="0"/>
              </a:rPr>
              <a:t>dinamakan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langkah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induksi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Langkah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induksi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berisi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asumsi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andaian</a:t>
            </a:r>
            <a:r>
              <a:rPr lang="en-US" altLang="en-US" dirty="0">
                <a:cs typeface="Times New Roman" panose="02020603050405020304" pitchFamily="18" charset="0"/>
              </a:rPr>
              <a:t>) yang </a:t>
            </a:r>
            <a:r>
              <a:rPr lang="en-US" altLang="en-US" dirty="0" err="1">
                <a:cs typeface="Times New Roman" panose="02020603050405020304" pitchFamily="18" charset="0"/>
              </a:rPr>
              <a:t>menyatakan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bahwa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benar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cs typeface="Times New Roman" panose="02020603050405020304" pitchFamily="18" charset="0"/>
              </a:rPr>
              <a:t>Asumsi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tersebut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dinamakan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hipotesis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induksi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Bila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kita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sudah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bisa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menunjukkan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kedua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langkah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tersebut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benar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kita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sudah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membuktikan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bahwa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benar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semua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positif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  <a:endParaRPr lang="en-GB" altLang="en-US" dirty="0"/>
          </a:p>
        </p:txBody>
      </p:sp>
      <p:sp>
        <p:nvSpPr>
          <p:cNvPr id="9220" name="Footer Placeholder 4">
            <a:extLst>
              <a:ext uri="{FF2B5EF4-FFF2-40B4-BE49-F238E27FC236}">
                <a16:creationId xmlns:a16="http://schemas.microsoft.com/office/drawing/2014/main" id="{465C6E32-D2C0-43E0-AE2F-70DE25036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1" y="6400800"/>
            <a:ext cx="3876675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Munir/IF1220 Matematika Diskrit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6C7F22-46B2-4271-A362-999CD14EEFD3}"/>
              </a:ext>
            </a:extLst>
          </p:cNvPr>
          <p:cNvSpPr/>
          <p:nvPr/>
        </p:nvSpPr>
        <p:spPr>
          <a:xfrm>
            <a:off x="3723340" y="152400"/>
            <a:ext cx="81130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Untuk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membuktikan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pernyataan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ini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kita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hanya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perlu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menunjukkan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bahwa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:</a:t>
            </a:r>
          </a:p>
          <a:p>
            <a:pPr algn="just">
              <a:defRPr/>
            </a:pP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  1.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p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(1)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benar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, dan</a:t>
            </a:r>
          </a:p>
          <a:p>
            <a:pPr marL="914400" indent="-914400" algn="just">
              <a:buNone/>
              <a:defRPr/>
            </a:pP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  2.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jika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p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(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)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benar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maka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p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(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+ 1) juga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benar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untuk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setiap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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1,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>
            <a:extLst>
              <a:ext uri="{FF2B5EF4-FFF2-40B4-BE49-F238E27FC236}">
                <a16:creationId xmlns:a16="http://schemas.microsoft.com/office/drawing/2014/main" id="{88D30B39-8011-4EED-8569-92A974012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20E0FDB-58D4-4C25-B85D-EA1FA0DC5595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GB" altLang="en-US" sz="1400"/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08E034E5-B232-4A2E-BB19-0DDA6B7D9F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425388"/>
            <a:ext cx="10515600" cy="4751575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Induksi</a:t>
            </a:r>
            <a:r>
              <a:rPr lang="en-US" altLang="en-US" dirty="0"/>
              <a:t> </a:t>
            </a:r>
            <a:r>
              <a:rPr lang="en-US" altLang="en-US" dirty="0" err="1"/>
              <a:t>matematik</a:t>
            </a:r>
            <a:r>
              <a:rPr lang="en-US" altLang="en-US" dirty="0"/>
              <a:t> </a:t>
            </a:r>
            <a:r>
              <a:rPr lang="en-US" altLang="en-US" dirty="0" err="1"/>
              <a:t>berlaku</a:t>
            </a:r>
            <a:r>
              <a:rPr lang="en-US" altLang="en-US" dirty="0"/>
              <a:t> </a:t>
            </a:r>
            <a:r>
              <a:rPr lang="en-US" altLang="en-US" dirty="0" err="1"/>
              <a:t>seperti</a:t>
            </a:r>
            <a:r>
              <a:rPr lang="en-US" altLang="en-US" dirty="0"/>
              <a:t> </a:t>
            </a:r>
            <a:r>
              <a:rPr lang="en-US" altLang="en-US" dirty="0" err="1"/>
              <a:t>efek</a:t>
            </a:r>
            <a:r>
              <a:rPr lang="en-US" altLang="en-US" dirty="0"/>
              <a:t> domino.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merobohkan</a:t>
            </a:r>
            <a:r>
              <a:rPr lang="en-US" altLang="en-US" dirty="0"/>
              <a:t> </a:t>
            </a:r>
            <a:r>
              <a:rPr lang="en-US" altLang="en-US" dirty="0" err="1"/>
              <a:t>semua</a:t>
            </a:r>
            <a:r>
              <a:rPr lang="en-US" altLang="en-US" dirty="0"/>
              <a:t> domino, </a:t>
            </a:r>
            <a:r>
              <a:rPr lang="en-US" altLang="en-US" dirty="0" err="1"/>
              <a:t>cukup</a:t>
            </a:r>
            <a:r>
              <a:rPr lang="en-US" altLang="en-US" dirty="0"/>
              <a:t> </a:t>
            </a:r>
            <a:r>
              <a:rPr lang="en-US" altLang="en-US" dirty="0" err="1"/>
              <a:t>mendorong</a:t>
            </a:r>
            <a:r>
              <a:rPr lang="en-US" altLang="en-US" dirty="0"/>
              <a:t> domino </a:t>
            </a:r>
            <a:r>
              <a:rPr lang="en-US" altLang="en-US" dirty="0" err="1"/>
              <a:t>pertama</a:t>
            </a:r>
            <a:r>
              <a:rPr lang="en-US" altLang="en-US" dirty="0"/>
              <a:t>. Domino </a:t>
            </a:r>
            <a:r>
              <a:rPr lang="en-US" altLang="en-US" dirty="0" err="1"/>
              <a:t>pertama</a:t>
            </a:r>
            <a:r>
              <a:rPr lang="en-US" altLang="en-US" dirty="0"/>
              <a:t>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mendorong</a:t>
            </a:r>
            <a:r>
              <a:rPr lang="en-US" altLang="en-US" dirty="0"/>
              <a:t> domino </a:t>
            </a:r>
            <a:r>
              <a:rPr lang="en-US" altLang="en-US" dirty="0" err="1"/>
              <a:t>kedua</a:t>
            </a:r>
            <a:r>
              <a:rPr lang="en-US" altLang="en-US" dirty="0"/>
              <a:t>. Domino </a:t>
            </a:r>
            <a:r>
              <a:rPr lang="en-US" altLang="en-US" dirty="0" err="1"/>
              <a:t>kedua</a:t>
            </a:r>
            <a:r>
              <a:rPr lang="en-US" altLang="en-US" dirty="0"/>
              <a:t>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mendorong</a:t>
            </a:r>
            <a:r>
              <a:rPr lang="en-US" altLang="en-US" dirty="0"/>
              <a:t> domino </a:t>
            </a:r>
            <a:r>
              <a:rPr lang="en-US" altLang="en-US" dirty="0" err="1"/>
              <a:t>ketiga</a:t>
            </a:r>
            <a:r>
              <a:rPr lang="en-US" altLang="en-US" dirty="0"/>
              <a:t>, </a:t>
            </a:r>
            <a:r>
              <a:rPr lang="en-US" altLang="en-US" dirty="0" err="1"/>
              <a:t>demikian</a:t>
            </a:r>
            <a:r>
              <a:rPr lang="en-US" altLang="en-US" dirty="0"/>
              <a:t> </a:t>
            </a:r>
            <a:r>
              <a:rPr lang="en-US" altLang="en-US" dirty="0" err="1"/>
              <a:t>seterusnya</a:t>
            </a:r>
            <a:r>
              <a:rPr lang="en-US" altLang="en-US" dirty="0"/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dirty="0"/>
          </a:p>
        </p:txBody>
      </p:sp>
      <p:graphicFrame>
        <p:nvGraphicFramePr>
          <p:cNvPr id="10245" name="Object 4">
            <a:extLst>
              <a:ext uri="{FF2B5EF4-FFF2-40B4-BE49-F238E27FC236}">
                <a16:creationId xmlns:a16="http://schemas.microsoft.com/office/drawing/2014/main" id="{D7A65A35-4DD8-4130-99B1-406B0960C8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472845"/>
              </p:ext>
            </p:extLst>
          </p:nvPr>
        </p:nvGraphicFramePr>
        <p:xfrm>
          <a:off x="1174376" y="2029921"/>
          <a:ext cx="8915400" cy="189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1168908" progId="Word.Document.8">
                  <p:embed/>
                </p:oleObj>
              </mc:Choice>
              <mc:Fallback>
                <p:oleObj name="Document" r:id="rId2" imgW="5486400" imgH="1168908" progId="Word.Document.8">
                  <p:embed/>
                  <p:pic>
                    <p:nvPicPr>
                      <p:cNvPr id="10245" name="Object 4">
                        <a:extLst>
                          <a:ext uri="{FF2B5EF4-FFF2-40B4-BE49-F238E27FC236}">
                            <a16:creationId xmlns:a16="http://schemas.microsoft.com/office/drawing/2014/main" id="{D7A65A35-4DD8-4130-99B1-406B0960C8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376" y="2029921"/>
                        <a:ext cx="8915400" cy="189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Footer Placeholder 4">
            <a:extLst>
              <a:ext uri="{FF2B5EF4-FFF2-40B4-BE49-F238E27FC236}">
                <a16:creationId xmlns:a16="http://schemas.microsoft.com/office/drawing/2014/main" id="{491BA081-2911-403E-BE74-3D74EA959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1" y="6400800"/>
            <a:ext cx="3876675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Munir/IF1220 Matematika Diskrit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399484-1BC0-4978-815F-DFC36BA3284C}"/>
              </a:ext>
            </a:extLst>
          </p:cNvPr>
          <p:cNvSpPr/>
          <p:nvPr/>
        </p:nvSpPr>
        <p:spPr>
          <a:xfrm>
            <a:off x="3723340" y="152400"/>
            <a:ext cx="81130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Untuk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membuktikan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pernyataan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ini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kita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hanya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perlu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menunjukkan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bahwa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:</a:t>
            </a:r>
          </a:p>
          <a:p>
            <a:pPr algn="just">
              <a:defRPr/>
            </a:pP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  1.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p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(1)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benar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, dan</a:t>
            </a:r>
          </a:p>
          <a:p>
            <a:pPr marL="914400" indent="-914400" algn="just">
              <a:buNone/>
              <a:defRPr/>
            </a:pP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  2.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jika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p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(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)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benar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maka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p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(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+ 1) juga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benar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untuk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setiap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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1,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>
            <a:extLst>
              <a:ext uri="{FF2B5EF4-FFF2-40B4-BE49-F238E27FC236}">
                <a16:creationId xmlns:a16="http://schemas.microsoft.com/office/drawing/2014/main" id="{C56FFED4-B210-44E3-905B-3252772E5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1" y="6400800"/>
            <a:ext cx="3876675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Munir/IF1220 Matematika Diskrit</a:t>
            </a:r>
          </a:p>
        </p:txBody>
      </p:sp>
      <p:sp>
        <p:nvSpPr>
          <p:cNvPr id="11267" name="Slide Number Placeholder 5">
            <a:extLst>
              <a:ext uri="{FF2B5EF4-FFF2-40B4-BE49-F238E27FC236}">
                <a16:creationId xmlns:a16="http://schemas.microsoft.com/office/drawing/2014/main" id="{23027B03-C60E-495B-8A2F-52388AEB8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84648F4-4194-438F-8BA5-526C9EA0FB02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GB" altLang="en-US" sz="1400"/>
          </a:p>
        </p:txBody>
      </p:sp>
      <p:sp>
        <p:nvSpPr>
          <p:cNvPr id="11269" name="Rectangle 2">
            <a:extLst>
              <a:ext uri="{FF2B5EF4-FFF2-40B4-BE49-F238E27FC236}">
                <a16:creationId xmlns:a16="http://schemas.microsoft.com/office/drawing/2014/main" id="{497D9AFD-E2E6-4DD4-8EF4-8886B0066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978526"/>
            <a:ext cx="8375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hlinkClick r:id="rId2"/>
              </a:rPr>
              <a:t>http://www.chuckgallagher.com/small-choices-matter-the-domino-effect-in-choices/</a:t>
            </a:r>
            <a:r>
              <a:rPr lang="en-US" altLang="en-US" sz="1400" dirty="0"/>
              <a:t> </a:t>
            </a:r>
          </a:p>
        </p:txBody>
      </p:sp>
      <p:sp>
        <p:nvSpPr>
          <p:cNvPr id="11270" name="TextBox 3">
            <a:extLst>
              <a:ext uri="{FF2B5EF4-FFF2-40B4-BE49-F238E27FC236}">
                <a16:creationId xmlns:a16="http://schemas.microsoft.com/office/drawing/2014/main" id="{D387A578-8E81-4BF0-BF11-6F2429E61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1" y="5718176"/>
            <a:ext cx="1038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Sumber: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3A0BAD-5787-4663-AAE5-6D4D3685E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479" y="1459438"/>
            <a:ext cx="7002885" cy="393912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5884</Words>
  <Application>Microsoft Office PowerPoint</Application>
  <PresentationFormat>Widescreen</PresentationFormat>
  <Paragraphs>453</Paragraphs>
  <Slides>55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7" baseType="lpstr">
      <vt:lpstr>Aptos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Wingdings 2</vt:lpstr>
      <vt:lpstr>Office Theme</vt:lpstr>
      <vt:lpstr>Document</vt:lpstr>
      <vt:lpstr>Equation</vt:lpstr>
      <vt:lpstr>Induksi Matematika </vt:lpstr>
      <vt:lpstr>Pendahuluan</vt:lpstr>
      <vt:lpstr>PowerPoint Presentation</vt:lpstr>
      <vt:lpstr>PowerPoint Presentation</vt:lpstr>
      <vt:lpstr>PowerPoint Presentation</vt:lpstr>
      <vt:lpstr>Prinsip Induksi Sederhana.</vt:lpstr>
      <vt:lpstr>PowerPoint Presentation</vt:lpstr>
      <vt:lpstr>PowerPoint Presentation</vt:lpstr>
      <vt:lpstr>PowerPoint Presentation</vt:lpstr>
      <vt:lpstr>Contoh pembuktian pertama</vt:lpstr>
      <vt:lpstr>PowerPoint Presentation</vt:lpstr>
      <vt:lpstr>PowerPoint Presentation</vt:lpstr>
      <vt:lpstr>PowerPoint Presentation</vt:lpstr>
      <vt:lpstr>PowerPoint Presentation</vt:lpstr>
      <vt:lpstr>Prinsip Induksi yang Dirampatkan</vt:lpstr>
      <vt:lpstr>PowerPoint Presentation</vt:lpstr>
      <vt:lpstr>PowerPoint Presentation</vt:lpstr>
      <vt:lpstr>PowerPoint Presentation</vt:lpstr>
      <vt:lpstr>PowerPoint Presentation</vt:lpstr>
      <vt:lpstr>Latihan 1</vt:lpstr>
      <vt:lpstr>Jawaban Latihan 1 </vt:lpstr>
      <vt:lpstr>PowerPoint Presentation</vt:lpstr>
      <vt:lpstr>PowerPoint Presentation</vt:lpstr>
      <vt:lpstr>PowerPoint Presentation</vt:lpstr>
      <vt:lpstr>PowerPoint Presentation</vt:lpstr>
      <vt:lpstr>Latihan 1</vt:lpstr>
      <vt:lpstr>PowerPoint Presentation</vt:lpstr>
      <vt:lpstr>PowerPoint Presentation</vt:lpstr>
      <vt:lpstr>Latihan 2</vt:lpstr>
      <vt:lpstr>PowerPoint Presentation</vt:lpstr>
      <vt:lpstr>PowerPoint Presentation</vt:lpstr>
      <vt:lpstr>Latihan 3</vt:lpstr>
      <vt:lpstr>Latihan 4</vt:lpstr>
      <vt:lpstr>Latihan 5</vt:lpstr>
      <vt:lpstr>Latihan 6</vt:lpstr>
      <vt:lpstr>Latihan 7</vt:lpstr>
      <vt:lpstr>PowerPoint Presentation</vt:lpstr>
      <vt:lpstr>PowerPoint Presentation</vt:lpstr>
      <vt:lpstr>Apa yang salah dari pembuktian induksi matematik ini? (1)</vt:lpstr>
      <vt:lpstr>PowerPoint Presentation</vt:lpstr>
      <vt:lpstr>PowerPoint Presentation</vt:lpstr>
      <vt:lpstr>Apa yang salah dari pembuktian induksi matematik ini? (2)</vt:lpstr>
      <vt:lpstr>PowerPoint Presentation</vt:lpstr>
      <vt:lpstr>Prinsip Induksi Kuat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 (Kuis 2016)</vt:lpstr>
      <vt:lpstr>PowerPoint Presentation</vt:lpstr>
      <vt:lpstr>BERSAMBUNG ke BAGIAN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08-Induksi Matematik-bagian1-2024</dc:title>
  <dc:creator>Rinaldi Munir</dc:creator>
  <cp:lastModifiedBy>Dr. Ir. Rinaldi, M.T.</cp:lastModifiedBy>
  <cp:revision>45</cp:revision>
  <dcterms:created xsi:type="dcterms:W3CDTF">2020-07-25T06:49:53Z</dcterms:created>
  <dcterms:modified xsi:type="dcterms:W3CDTF">2024-09-26T07:40:06Z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2024-09-26T07:18:02Z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fb34c030-b352-41dd-8f49-3f46c5c5512f</vt:lpwstr>
  </property>
  <property fmtid="{D5CDD505-2E9C-101B-9397-08002B2CF9AE}" pid="8" name="MSIP_Label_38b525e5-f3da-4501-8f1e-526b6769fc56_ContentBits">
    <vt:lpwstr>0</vt:lpwstr>
  </property>
</Properties>
</file>