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7" r:id="rId2"/>
    <p:sldId id="365" r:id="rId3"/>
    <p:sldId id="366" r:id="rId4"/>
    <p:sldId id="304" r:id="rId5"/>
    <p:sldId id="305" r:id="rId6"/>
    <p:sldId id="378" r:id="rId7"/>
    <p:sldId id="379" r:id="rId8"/>
    <p:sldId id="350" r:id="rId9"/>
    <p:sldId id="351" r:id="rId10"/>
    <p:sldId id="370" r:id="rId11"/>
    <p:sldId id="352" r:id="rId12"/>
    <p:sldId id="353" r:id="rId13"/>
    <p:sldId id="354" r:id="rId14"/>
    <p:sldId id="336" r:id="rId15"/>
    <p:sldId id="337" r:id="rId16"/>
    <p:sldId id="338" r:id="rId17"/>
    <p:sldId id="339" r:id="rId18"/>
    <p:sldId id="372" r:id="rId19"/>
    <p:sldId id="373" r:id="rId20"/>
    <p:sldId id="341" r:id="rId21"/>
    <p:sldId id="342" r:id="rId22"/>
    <p:sldId id="374" r:id="rId23"/>
    <p:sldId id="375" r:id="rId24"/>
    <p:sldId id="376" r:id="rId25"/>
    <p:sldId id="377" r:id="rId26"/>
    <p:sldId id="267" r:id="rId27"/>
    <p:sldId id="343" r:id="rId28"/>
    <p:sldId id="37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44A5-CB70-4DBE-BFC3-16D7EF3F2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B61085-DDBB-46D9-98EF-662318063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EFAB-0710-4369-A03C-88691794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B561-54BD-467B-A86E-11734782289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EAA1D-E2B8-46C3-9EA5-30A5BC3D3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2F1FF-7656-47FB-B125-B3046DB8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C3D-5D2D-4298-91BD-E10B1815D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9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D9B8F-E018-463F-BA03-8A89A2B8A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7AD615-45DE-48C8-BD37-977411C1C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AA002-F10F-4F9A-8DBF-37E79A48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B561-54BD-467B-A86E-11734782289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AA2C7-6708-4D2A-A741-7A863DBFD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31143-0EB2-4B27-B421-C8CDCA82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C3D-5D2D-4298-91BD-E10B1815D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4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82392D-F28A-4B3D-BFF8-200D96AB6F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462F62-1218-4CCA-B0AE-930A2CC4B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21CE1-F4A6-4A5D-AD60-A8036469A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B561-54BD-467B-A86E-11734782289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E0056-2D1D-4733-8222-323A28578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333E9-340A-4292-BBA0-88D950320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C3D-5D2D-4298-91BD-E10B1815D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C92A7-0324-47BA-AE8A-DAFD7F6CC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0A4B7-454F-47BC-87B5-5756F7C61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4713F-EF2B-48A2-B78D-01C27AE10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B561-54BD-467B-A86E-11734782289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C6E3F-3A3E-41C9-87FE-0AD3AEEA7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BAFD6-81A7-498D-AAB3-B11C5AA6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C3D-5D2D-4298-91BD-E10B1815D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3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D952B-553A-4B17-B96B-2118E066C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E3813-3899-4C65-8D69-FB6BE6DB0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E8D70-9AE2-45BE-B155-F9DD59207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B561-54BD-467B-A86E-11734782289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DB56A-BEFF-4644-8D50-B480C754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24256-5D78-4961-A46B-8F159F725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C3D-5D2D-4298-91BD-E10B1815D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4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BA96C-D31B-4BCC-B3FC-C573AE1A0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80CBD-056B-4BE1-865F-706D5B56A0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4480C-BD00-4791-83F7-C67980275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8D87-76CB-49B5-B28D-F6C23DE79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B561-54BD-467B-A86E-11734782289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50A4E-548F-4E0C-8BB4-18814FECB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98001-144A-4084-A614-39957BF9C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C3D-5D2D-4298-91BD-E10B1815D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3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09113-FADD-48CA-A1B5-E34CA1219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9C87D-1277-47E2-BA2C-4D69B0C25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54D0D6-415E-47C2-88B6-81BA8281A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2830B9-3454-41CF-98EE-AC749C4571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7F7A34-12CB-4F9A-92D3-3DA95EE41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557E4A-CD93-4320-9123-B473105CB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B561-54BD-467B-A86E-11734782289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F8D66C-6A40-4BEA-A6F3-D2920909C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45C17F-F8CC-4195-8985-41C3FED90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C3D-5D2D-4298-91BD-E10B1815D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0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7F58-E39A-4FD9-A1D4-C033004AC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CC3FD-792F-48FA-92ED-CFA0E3818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B561-54BD-467B-A86E-11734782289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0ADA1-519B-418C-A240-A648787F0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3FD52B-2544-463C-9EDA-ACE448E84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C3D-5D2D-4298-91BD-E10B1815D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2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A3F714-D80C-45CB-ABCB-9E867FBC7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B561-54BD-467B-A86E-11734782289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34BD7-C7F2-4A61-99A0-16ECD5A4D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9D8FC-0D21-440F-9D3B-41B9BE0D0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C3D-5D2D-4298-91BD-E10B1815D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7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1AE18-01B8-46A2-9890-1BA5F0D6D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36BD9-AC4D-4421-B9B1-8F72E6879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B15BBD-954E-43E2-B607-8F489C615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DEB7F-B08A-4964-A014-0DFB28035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B561-54BD-467B-A86E-11734782289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95E33C-486C-4A86-82C6-F17C7873D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08580-FF79-48EE-AA26-AC3D99651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C3D-5D2D-4298-91BD-E10B1815D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1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D88AA-2D65-45B7-9289-9411B4A7D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080BBD-4516-4235-A45E-00E30DB71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4B974A-CF3A-4995-AB82-EBBCAA1C3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FD79E-294B-44A3-9DAD-A007DF040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B561-54BD-467B-A86E-11734782289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F64402-8CA1-4B2F-B745-F6509C681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08CD4-EFB0-4F48-AD7F-EB464AA7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C3D-5D2D-4298-91BD-E10B1815D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6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79050F-EB96-431E-9AF2-ED52AD078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B5C04-011E-47D2-BD53-8F27BD359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ADCC5-08FE-49F3-83CE-09F0F7A1FF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B561-54BD-467B-A86E-11734782289C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7BC04-5C2E-430B-B8B7-B2A556AA95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470DE-135E-4C5B-A21D-B56EBED56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A1C3D-5D2D-4298-91BD-E10B1815D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2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thefeltsource.com/ABC-Phonic-Set-Large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A015D2E5-AFB4-4580-9777-519271D1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B9211C-D6ED-4CE8-8DEC-30780B81084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048B1DAC-CB57-4E9B-B24A-FED7A76BEA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2362200"/>
            <a:ext cx="5638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</a:rPr>
              <a:t>Himpunan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br>
              <a:rPr lang="en-US" altLang="en-US" b="1" dirty="0">
                <a:solidFill>
                  <a:srgbClr val="FF0000"/>
                </a:solidFill>
              </a:rPr>
            </a:br>
            <a:r>
              <a:rPr lang="en-US" altLang="en-US" sz="3600" b="1" dirty="0"/>
              <a:t>(Bag. 3 - Update 2025)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2BDE64A5-16FF-43F7-BD86-4576FCB7235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89384" y="677864"/>
            <a:ext cx="5486400" cy="17526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</a:t>
            </a:r>
          </a:p>
          <a:p>
            <a:pPr eaLnBrk="1" hangingPunct="1"/>
            <a:r>
              <a:rPr lang="en-US" altLang="en-US"/>
              <a:t>IF1220 </a:t>
            </a:r>
            <a:r>
              <a:rPr lang="en-US" altLang="en-US" dirty="0" err="1"/>
              <a:t>Matematika</a:t>
            </a:r>
            <a:r>
              <a:rPr lang="en-US" altLang="en-US" dirty="0"/>
              <a:t> </a:t>
            </a:r>
            <a:r>
              <a:rPr lang="en-US" altLang="en-US" dirty="0" err="1"/>
              <a:t>Diskrit</a:t>
            </a:r>
            <a:endParaRPr lang="en-US" altLang="en-US" dirty="0"/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DD478244-B9B6-4556-B56F-DDA7DFB2A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925" y="166846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3078" name="Picture 6">
            <a:hlinkClick r:id="rId2"/>
            <a:extLst>
              <a:ext uri="{FF2B5EF4-FFF2-40B4-BE49-F238E27FC236}">
                <a16:creationId xmlns:a16="http://schemas.microsoft.com/office/drawing/2014/main" id="{4DE0F1C9-9C36-4488-BE03-00489811D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6246"/>
            <a:ext cx="4104861" cy="4104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Rectangle 4">
            <a:extLst>
              <a:ext uri="{FF2B5EF4-FFF2-40B4-BE49-F238E27FC236}">
                <a16:creationId xmlns:a16="http://schemas.microsoft.com/office/drawing/2014/main" id="{2C03654D-FFA2-4B6E-8CE0-B12E8CB8F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334000"/>
            <a:ext cx="7620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800" b="1"/>
              <a:t>Program Studi Teknik Informatika</a:t>
            </a:r>
          </a:p>
          <a:p>
            <a:pPr algn="ctr" eaLnBrk="1" hangingPunct="1">
              <a:buFontTx/>
              <a:buNone/>
            </a:pPr>
            <a:r>
              <a:rPr lang="en-US" altLang="en-US" sz="2800" b="1"/>
              <a:t>STEI - ITB</a:t>
            </a:r>
          </a:p>
        </p:txBody>
      </p:sp>
      <p:sp>
        <p:nvSpPr>
          <p:cNvPr id="3080" name="TextBox 9">
            <a:extLst>
              <a:ext uri="{FF2B5EF4-FFF2-40B4-BE49-F238E27FC236}">
                <a16:creationId xmlns:a16="http://schemas.microsoft.com/office/drawing/2014/main" id="{2450BF3D-B878-4A75-AD3E-9C210D4E5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1" y="3733801"/>
            <a:ext cx="2695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Oleh: Rinaldi Munir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F2E31FE-49F0-0DD4-8FD7-BFD80205381E}"/>
              </a:ext>
            </a:extLst>
          </p:cNvPr>
          <p:cNvSpPr/>
          <p:nvPr/>
        </p:nvSpPr>
        <p:spPr>
          <a:xfrm>
            <a:off x="1431290" y="695009"/>
            <a:ext cx="9825990" cy="513986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myset.add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('z')    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#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Menambahkan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elemen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baru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'z'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{'a', 'e', '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', 'k', 'm', 't', 'z'}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chemeClr val="bg1">
                  <a:lumMod val="95000"/>
                </a:schemeClr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myset.remove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('t') 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#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Menghapus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elemen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't'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{'a', 'e', '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', 'k', 'm', 'z'}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myset.pop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()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 #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Mengambil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elemen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teratas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'z'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{'a', 'e', '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', 'k', 'm'}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endParaRPr lang="en-US" sz="20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674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Content Placeholder 2">
            <a:extLst>
              <a:ext uri="{FF2B5EF4-FFF2-40B4-BE49-F238E27FC236}">
                <a16:creationId xmlns:a16="http://schemas.microsoft.com/office/drawing/2014/main" id="{9B60497D-3896-450B-899A-CF174C86D1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5983" y="609600"/>
            <a:ext cx="10697817" cy="5486400"/>
          </a:xfrm>
        </p:spPr>
        <p:txBody>
          <a:bodyPr/>
          <a:lstStyle/>
          <a:p>
            <a:r>
              <a:rPr lang="en-US" altLang="en-US" dirty="0"/>
              <a:t>Operator &gt;= dan &lt;=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menguji</a:t>
            </a:r>
            <a:r>
              <a:rPr lang="en-US" altLang="en-US" dirty="0"/>
              <a:t> </a:t>
            </a:r>
            <a:r>
              <a:rPr lang="en-US" altLang="en-US" dirty="0" err="1"/>
              <a:t>apakah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himpunan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i="1" dirty="0"/>
              <a:t>superset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i="1" dirty="0"/>
              <a:t>subset</a:t>
            </a:r>
            <a:r>
              <a:rPr lang="en-US" altLang="en-US" dirty="0"/>
              <a:t> </a:t>
            </a:r>
            <a:r>
              <a:rPr lang="en-US" altLang="en-US" dirty="0" err="1"/>
              <a:t>terhadap</a:t>
            </a:r>
            <a:r>
              <a:rPr lang="en-US" altLang="en-US" dirty="0"/>
              <a:t> </a:t>
            </a:r>
            <a:r>
              <a:rPr lang="en-US" altLang="en-US" dirty="0" err="1"/>
              <a:t>himpunan</a:t>
            </a:r>
            <a:r>
              <a:rPr lang="en-US" altLang="en-US" dirty="0"/>
              <a:t> yang lain</a:t>
            </a:r>
          </a:p>
          <a:p>
            <a:endParaRPr lang="en-US" altLang="en-US" dirty="0"/>
          </a:p>
          <a:p>
            <a:r>
              <a:rPr lang="en-US" altLang="en-US" dirty="0"/>
              <a:t>Operator &gt; dan &lt;  </a:t>
            </a:r>
            <a:r>
              <a:rPr lang="en-US" altLang="en-US" dirty="0" err="1"/>
              <a:t>adalah</a:t>
            </a:r>
            <a:r>
              <a:rPr lang="en-US" altLang="en-US" dirty="0"/>
              <a:t> operator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menguji</a:t>
            </a:r>
            <a:r>
              <a:rPr lang="en-US" altLang="en-US" dirty="0"/>
              <a:t> </a:t>
            </a:r>
            <a:r>
              <a:rPr lang="en-US" altLang="en-US" i="1" dirty="0"/>
              <a:t>proper superset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i="1" dirty="0"/>
              <a:t>proper subset</a:t>
            </a:r>
            <a:r>
              <a:rPr lang="en-US" altLang="en-US" dirty="0"/>
              <a:t>.</a:t>
            </a:r>
          </a:p>
        </p:txBody>
      </p:sp>
      <p:sp>
        <p:nvSpPr>
          <p:cNvPr id="86019" name="Slide Number Placeholder 3">
            <a:extLst>
              <a:ext uri="{FF2B5EF4-FFF2-40B4-BE49-F238E27FC236}">
                <a16:creationId xmlns:a16="http://schemas.microsoft.com/office/drawing/2014/main" id="{202BA273-8E61-4B38-BE6D-CE358778A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E5AEB9-E307-4011-9448-9DA41A0FDF0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7BBEB5E3-47D4-41A1-97F2-94FC4A32D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1" y="2722483"/>
            <a:ext cx="6096000" cy="3816429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S1 = set(</a:t>
            </a:r>
            <a:r>
              <a:rPr lang="en-US" sz="22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en-US" sz="2200" dirty="0" err="1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matematika</a:t>
            </a:r>
            <a:r>
              <a:rPr lang="en-US" sz="22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)          	 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S2 = set(</a:t>
            </a:r>
            <a:r>
              <a:rPr lang="en-US" sz="22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en-US" sz="2200" dirty="0" err="1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matika</a:t>
            </a:r>
            <a:r>
              <a:rPr lang="en-US" sz="22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 S1 &gt;= S2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True             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S1 &lt;= S2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False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S2 &lt;= S1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True	 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S2 &lt; S1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True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B571F-1A11-447D-AECD-6B7B854FA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887" y="718930"/>
            <a:ext cx="7772400" cy="5257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 err="1"/>
              <a:t>Operasi</a:t>
            </a:r>
            <a:r>
              <a:rPr lang="en-US" b="1" dirty="0"/>
              <a:t> </a:t>
            </a:r>
            <a:r>
              <a:rPr lang="en-US" b="1" dirty="0" err="1"/>
              <a:t>Himpunan</a:t>
            </a:r>
            <a:endParaRPr lang="en-US" b="1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 </a:t>
            </a:r>
            <a:r>
              <a:rPr lang="en-US" dirty="0" err="1"/>
              <a:t>Gabungan</a:t>
            </a:r>
            <a:r>
              <a:rPr lang="en-US" dirty="0"/>
              <a:t>: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 | other | …</a:t>
            </a:r>
          </a:p>
          <a:p>
            <a:pPr marL="457200" lvl="1" indent="0">
              <a:buNone/>
              <a:defRPr/>
            </a:pPr>
            <a:r>
              <a:rPr lang="en-US" dirty="0"/>
              <a:t>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 </a:t>
            </a:r>
            <a:r>
              <a:rPr lang="en-US" dirty="0" err="1"/>
              <a:t>Irisan</a:t>
            </a:r>
            <a:r>
              <a:rPr lang="en-US" dirty="0"/>
              <a:t>: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 &amp; other &amp; …</a:t>
            </a:r>
          </a:p>
          <a:p>
            <a:pPr marL="457200" lvl="1" indent="0">
              <a:buNone/>
              <a:defRPr/>
            </a:pPr>
            <a:r>
              <a:rPr lang="en-US" dirty="0"/>
              <a:t>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 </a:t>
            </a:r>
            <a:r>
              <a:rPr lang="en-US" dirty="0" err="1"/>
              <a:t>Selisih</a:t>
            </a:r>
            <a:r>
              <a:rPr lang="en-US" dirty="0"/>
              <a:t>: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set – other – … </a:t>
            </a:r>
          </a:p>
          <a:p>
            <a:pPr marL="457200" lvl="1" indent="0">
              <a:buNone/>
              <a:defRPr/>
            </a:pPr>
            <a:r>
              <a:rPr lang="en-US" dirty="0"/>
              <a:t>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 Beda </a:t>
            </a:r>
            <a:r>
              <a:rPr lang="en-US" dirty="0" err="1"/>
              <a:t>setangkup</a:t>
            </a:r>
            <a:r>
              <a:rPr lang="en-US" dirty="0"/>
              <a:t>: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 ^ other</a:t>
            </a:r>
          </a:p>
          <a:p>
            <a:pPr marL="457200" lvl="1" indent="0">
              <a:buNone/>
              <a:defRPr/>
            </a:pPr>
            <a:r>
              <a:rPr lang="en-US" dirty="0"/>
              <a:t> </a:t>
            </a:r>
          </a:p>
        </p:txBody>
      </p:sp>
      <p:sp>
        <p:nvSpPr>
          <p:cNvPr id="87043" name="Slide Number Placeholder 3">
            <a:extLst>
              <a:ext uri="{FF2B5EF4-FFF2-40B4-BE49-F238E27FC236}">
                <a16:creationId xmlns:a16="http://schemas.microsoft.com/office/drawing/2014/main" id="{493B6A5B-4DB1-42CB-B70C-F9233C6C02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D56FE6-F3F9-44BF-9250-8606B04FF67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1">
            <a:extLst>
              <a:ext uri="{FF2B5EF4-FFF2-40B4-BE49-F238E27FC236}">
                <a16:creationId xmlns:a16="http://schemas.microsoft.com/office/drawing/2014/main" id="{E6C47445-779B-4A15-9EC7-65552429D1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A4C50A-0410-45FB-90D1-2842960DB03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8DB914D0-D826-471F-9587-87F9620FF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8014" y="358775"/>
            <a:ext cx="8972866" cy="5509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S1 = set(</a:t>
            </a:r>
            <a:r>
              <a:rPr lang="en-US" sz="22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en-US" sz="2200" dirty="0" err="1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matematika</a:t>
            </a:r>
            <a:r>
              <a:rPr lang="en-US" sz="22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S1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{'a', 'e', '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', 'k', 'm', 't'} 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S2 = set(</a:t>
            </a:r>
            <a:r>
              <a:rPr lang="en-US" sz="22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en-US" sz="2200" dirty="0" err="1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diskrit</a:t>
            </a:r>
            <a:r>
              <a:rPr lang="en-US" sz="22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 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S2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{'d', '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', 'k', 'r', 's', 't'} 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S1 | S2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{'a', 'd', 'e', '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', 'k', 'm', 'r', 's', 't'} 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S1 &amp; S2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{'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', 'k', 't'} 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S1 - S2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{'a', 'e', 'm'} 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S2 – S1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{'d', 'r', 's'} 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S1 ^ S2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{'a', 'd', 'e', 'm', 'r', 's'}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90562C08-013C-4F5D-BB97-8AAB3112B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199" y="365125"/>
            <a:ext cx="10965873" cy="1325563"/>
          </a:xfrm>
        </p:spPr>
        <p:txBody>
          <a:bodyPr/>
          <a:lstStyle/>
          <a:p>
            <a:r>
              <a:rPr lang="en-US" altLang="en-US" b="1" dirty="0"/>
              <a:t>Latihan </a:t>
            </a:r>
            <a:r>
              <a:rPr lang="en-US" altLang="en-US" b="1" dirty="0" err="1"/>
              <a:t>Soal-Soal</a:t>
            </a:r>
            <a:r>
              <a:rPr lang="en-US" altLang="en-US" b="1" dirty="0"/>
              <a:t> </a:t>
            </a:r>
            <a:r>
              <a:rPr lang="en-US" altLang="en-US" b="1" dirty="0" err="1"/>
              <a:t>Himpunan</a:t>
            </a:r>
            <a:r>
              <a:rPr lang="en-US" altLang="en-US" b="1" dirty="0"/>
              <a:t> </a:t>
            </a:r>
            <a:r>
              <a:rPr lang="en-US" altLang="en-US" b="1" dirty="0" err="1"/>
              <a:t>dari</a:t>
            </a:r>
            <a:r>
              <a:rPr lang="en-US" altLang="en-US" b="1" dirty="0"/>
              <a:t> </a:t>
            </a:r>
            <a:r>
              <a:rPr lang="en-US" altLang="en-US" b="1" dirty="0" err="1"/>
              <a:t>berbagai</a:t>
            </a:r>
            <a:r>
              <a:rPr lang="en-US" altLang="en-US" b="1" dirty="0"/>
              <a:t> </a:t>
            </a:r>
            <a:r>
              <a:rPr lang="en-US" altLang="en-US" b="1" dirty="0" err="1"/>
              <a:t>kuis</a:t>
            </a:r>
            <a:r>
              <a:rPr lang="en-US" altLang="en-US" b="1" dirty="0"/>
              <a:t> 1</a:t>
            </a:r>
          </a:p>
        </p:txBody>
      </p:sp>
      <p:sp>
        <p:nvSpPr>
          <p:cNvPr id="89091" name="Content Placeholder 2">
            <a:extLst>
              <a:ext uri="{FF2B5EF4-FFF2-40B4-BE49-F238E27FC236}">
                <a16:creationId xmlns:a16="http://schemas.microsoft.com/office/drawing/2014/main" id="{3CFACBEE-59C5-4045-ADF8-9D0B0F00C8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6075" indent="-346075">
              <a:buFontTx/>
              <a:buNone/>
            </a:pPr>
            <a:r>
              <a:rPr lang="en-US" altLang="en-US" dirty="0"/>
              <a:t>1. </a:t>
            </a:r>
            <a:r>
              <a:rPr lang="en-US" altLang="en-US" b="1" dirty="0"/>
              <a:t>(</a:t>
            </a:r>
            <a:r>
              <a:rPr lang="en-US" altLang="en-US" b="1" dirty="0" err="1"/>
              <a:t>Kuis</a:t>
            </a:r>
            <a:r>
              <a:rPr lang="en-US" altLang="en-US" b="1" dirty="0"/>
              <a:t> 2013) </a:t>
            </a:r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 dan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himpunan</a:t>
            </a:r>
            <a:r>
              <a:rPr lang="en-US" altLang="en-US" dirty="0"/>
              <a:t>. </a:t>
            </a:r>
            <a:r>
              <a:rPr lang="en-US" altLang="en-US" dirty="0" err="1"/>
              <a:t>Buktikan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hukum-hukum</a:t>
            </a:r>
            <a:r>
              <a:rPr lang="en-US" altLang="en-US" dirty="0"/>
              <a:t> </a:t>
            </a:r>
            <a:r>
              <a:rPr lang="en-US" altLang="en-US" dirty="0" err="1"/>
              <a:t>himpunan</a:t>
            </a:r>
            <a:r>
              <a:rPr lang="en-US" altLang="en-US" dirty="0"/>
              <a:t>, </a:t>
            </a:r>
            <a:r>
              <a:rPr lang="en-US" altLang="en-US" dirty="0" err="1"/>
              <a:t>jangan</a:t>
            </a:r>
            <a:r>
              <a:rPr lang="en-US" altLang="en-US" dirty="0"/>
              <a:t> </a:t>
            </a:r>
            <a:r>
              <a:rPr lang="en-US" altLang="en-US" dirty="0" err="1"/>
              <a:t>lupa</a:t>
            </a:r>
            <a:r>
              <a:rPr lang="en-US" altLang="en-US" dirty="0"/>
              <a:t> </a:t>
            </a:r>
            <a:r>
              <a:rPr lang="en-US" altLang="en-US" dirty="0" err="1"/>
              <a:t>menyebutkan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yang </a:t>
            </a:r>
            <a:r>
              <a:rPr lang="en-US" altLang="en-US" dirty="0" err="1"/>
              <a:t>dipakai</a:t>
            </a:r>
            <a:r>
              <a:rPr lang="en-US" altLang="en-US" dirty="0"/>
              <a:t>.		</a:t>
            </a:r>
          </a:p>
        </p:txBody>
      </p:sp>
      <p:sp>
        <p:nvSpPr>
          <p:cNvPr id="89092" name="Slide Number Placeholder 3">
            <a:extLst>
              <a:ext uri="{FF2B5EF4-FFF2-40B4-BE49-F238E27FC236}">
                <a16:creationId xmlns:a16="http://schemas.microsoft.com/office/drawing/2014/main" id="{D437BC04-B6BA-4E63-9B73-F644BC4CE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A26FB0-6822-4275-96A3-1C3815E1B09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89093" name="Rectangle 7">
            <a:extLst>
              <a:ext uri="{FF2B5EF4-FFF2-40B4-BE49-F238E27FC236}">
                <a16:creationId xmlns:a16="http://schemas.microsoft.com/office/drawing/2014/main" id="{8406BFAA-817A-4541-8B9C-FD84CAFDA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89094" name="Rectangle 9">
            <a:extLst>
              <a:ext uri="{FF2B5EF4-FFF2-40B4-BE49-F238E27FC236}">
                <a16:creationId xmlns:a16="http://schemas.microsoft.com/office/drawing/2014/main" id="{0856DE83-029A-4147-98E0-D27C83420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3684"/>
            <a:ext cx="21352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/>
              <a:t> </a:t>
            </a:r>
            <a:endParaRPr lang="en-US" altLang="en-US" sz="2400"/>
          </a:p>
        </p:txBody>
      </p:sp>
      <p:graphicFrame>
        <p:nvGraphicFramePr>
          <p:cNvPr id="89095" name="Object 10">
            <a:extLst>
              <a:ext uri="{FF2B5EF4-FFF2-40B4-BE49-F238E27FC236}">
                <a16:creationId xmlns:a16="http://schemas.microsoft.com/office/drawing/2014/main" id="{FCEDBCC3-9985-4F34-AA07-37D2ECC9D4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290852"/>
              </p:ext>
            </p:extLst>
          </p:nvPr>
        </p:nvGraphicFramePr>
        <p:xfrm>
          <a:off x="1414669" y="3429000"/>
          <a:ext cx="96012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40026" imgH="209468" progId="Word.Document.12">
                  <p:embed/>
                </p:oleObj>
              </mc:Choice>
              <mc:Fallback>
                <p:oleObj name="Document" r:id="rId2" imgW="5940026" imgH="209468" progId="Word.Document.12">
                  <p:embed/>
                  <p:pic>
                    <p:nvPicPr>
                      <p:cNvPr id="89095" name="Object 10">
                        <a:extLst>
                          <a:ext uri="{FF2B5EF4-FFF2-40B4-BE49-F238E27FC236}">
                            <a16:creationId xmlns:a16="http://schemas.microsoft.com/office/drawing/2014/main" id="{FCEDBCC3-9985-4F34-AA07-37D2ECC9D4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669" y="3429000"/>
                        <a:ext cx="96012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Content Placeholder 2">
            <a:extLst>
              <a:ext uri="{FF2B5EF4-FFF2-40B4-BE49-F238E27FC236}">
                <a16:creationId xmlns:a16="http://schemas.microsoft.com/office/drawing/2014/main" id="{67D6643E-5F4F-44D0-9C68-D3251CEA01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7600" y="642730"/>
            <a:ext cx="7772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err="1"/>
              <a:t>Jawaban</a:t>
            </a:r>
            <a:r>
              <a:rPr lang="en-US" altLang="en-US" dirty="0"/>
              <a:t>: </a:t>
            </a:r>
          </a:p>
        </p:txBody>
      </p:sp>
      <p:sp>
        <p:nvSpPr>
          <p:cNvPr id="90115" name="Slide Number Placeholder 3">
            <a:extLst>
              <a:ext uri="{FF2B5EF4-FFF2-40B4-BE49-F238E27FC236}">
                <a16:creationId xmlns:a16="http://schemas.microsoft.com/office/drawing/2014/main" id="{FD45FA7A-502E-489D-B688-1997D097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83E21F-BA96-4532-84A3-28EE9C979FC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graphicFrame>
        <p:nvGraphicFramePr>
          <p:cNvPr id="90116" name="Object 2">
            <a:extLst>
              <a:ext uri="{FF2B5EF4-FFF2-40B4-BE49-F238E27FC236}">
                <a16:creationId xmlns:a16="http://schemas.microsoft.com/office/drawing/2014/main" id="{58A1FA52-A007-4228-B49A-41FD41DBAE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126360"/>
              </p:ext>
            </p:extLst>
          </p:nvPr>
        </p:nvGraphicFramePr>
        <p:xfrm>
          <a:off x="660400" y="1767680"/>
          <a:ext cx="10213006" cy="3828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853876" imgH="1990310" progId="Word.Document.12">
                  <p:embed/>
                </p:oleObj>
              </mc:Choice>
              <mc:Fallback>
                <p:oleObj name="Document" r:id="rId2" imgW="6853876" imgH="1990310" progId="Word.Document.12">
                  <p:embed/>
                  <p:pic>
                    <p:nvPicPr>
                      <p:cNvPr id="90116" name="Object 2">
                        <a:extLst>
                          <a:ext uri="{FF2B5EF4-FFF2-40B4-BE49-F238E27FC236}">
                            <a16:creationId xmlns:a16="http://schemas.microsoft.com/office/drawing/2014/main" id="{58A1FA52-A007-4228-B49A-41FD41DBAE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1767680"/>
                        <a:ext cx="10213006" cy="38280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Content Placeholder 2">
            <a:extLst>
              <a:ext uri="{FF2B5EF4-FFF2-40B4-BE49-F238E27FC236}">
                <a16:creationId xmlns:a16="http://schemas.microsoft.com/office/drawing/2014/main" id="{93340448-5C65-411F-9E18-58C0928BA6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37590" y="1204912"/>
            <a:ext cx="10144539" cy="5334000"/>
          </a:xfrm>
        </p:spPr>
        <p:txBody>
          <a:bodyPr/>
          <a:lstStyle/>
          <a:p>
            <a:pPr marL="346075" indent="-346075">
              <a:buFontTx/>
              <a:buNone/>
            </a:pPr>
            <a:r>
              <a:rPr lang="en-US" altLang="en-US" dirty="0"/>
              <a:t>2. </a:t>
            </a:r>
            <a:r>
              <a:rPr lang="en-US" altLang="en-US" b="1" dirty="0"/>
              <a:t>(</a:t>
            </a:r>
            <a:r>
              <a:rPr lang="en-US" altLang="en-US" b="1" dirty="0" err="1"/>
              <a:t>Kuis</a:t>
            </a:r>
            <a:r>
              <a:rPr lang="en-US" altLang="en-US" b="1" dirty="0"/>
              <a:t> 2014) </a:t>
            </a:r>
            <a:r>
              <a:rPr lang="en-US" altLang="en-US" dirty="0" err="1"/>
              <a:t>Hitunglah</a:t>
            </a:r>
            <a:r>
              <a:rPr lang="en-US" altLang="en-US" dirty="0"/>
              <a:t> </a:t>
            </a:r>
            <a:r>
              <a:rPr lang="en-US" altLang="en-US" dirty="0" err="1"/>
              <a:t>banyak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</a:t>
            </a:r>
            <a:r>
              <a:rPr lang="en-US" altLang="en-US" dirty="0" err="1"/>
              <a:t>genap</a:t>
            </a:r>
            <a:r>
              <a:rPr lang="en-US" altLang="en-US" dirty="0"/>
              <a:t> </a:t>
            </a:r>
            <a:r>
              <a:rPr lang="en-US" altLang="en-US" dirty="0" err="1"/>
              <a:t>diantara</a:t>
            </a:r>
            <a:r>
              <a:rPr lang="en-US" altLang="en-US" dirty="0"/>
              <a:t> 1 </a:t>
            </a:r>
            <a:r>
              <a:rPr lang="en-US" altLang="en-US" dirty="0" err="1"/>
              <a:t>sampai</a:t>
            </a:r>
            <a:r>
              <a:rPr lang="en-US" altLang="en-US" dirty="0"/>
              <a:t> 2000 yang </a:t>
            </a:r>
            <a:r>
              <a:rPr lang="en-US" altLang="en-US" dirty="0" err="1"/>
              <a:t>habis</a:t>
            </a:r>
            <a:r>
              <a:rPr lang="en-US" altLang="en-US" dirty="0"/>
              <a:t> </a:t>
            </a:r>
            <a:r>
              <a:rPr lang="en-US" altLang="en-US" dirty="0" err="1"/>
              <a:t>dibagi</a:t>
            </a:r>
            <a:r>
              <a:rPr lang="en-US" altLang="en-US" dirty="0"/>
              <a:t> 7 </a:t>
            </a:r>
            <a:r>
              <a:rPr lang="en-US" altLang="en-US" dirty="0" err="1"/>
              <a:t>tetapi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habis</a:t>
            </a:r>
            <a:r>
              <a:rPr lang="en-US" altLang="en-US" dirty="0"/>
              <a:t> </a:t>
            </a:r>
            <a:r>
              <a:rPr lang="en-US" altLang="en-US" dirty="0" err="1"/>
              <a:t>dibagi</a:t>
            </a:r>
            <a:r>
              <a:rPr lang="en-US" altLang="en-US" dirty="0"/>
              <a:t> 9.</a:t>
            </a:r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91139" name="Slide Number Placeholder 3">
            <a:extLst>
              <a:ext uri="{FF2B5EF4-FFF2-40B4-BE49-F238E27FC236}">
                <a16:creationId xmlns:a16="http://schemas.microsoft.com/office/drawing/2014/main" id="{D317E76D-1C05-4AEB-BD14-BD3180F1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E2CF2A-F7C0-43FD-9216-4607A96BF64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Content Placeholder 2">
            <a:extLst>
              <a:ext uri="{FF2B5EF4-FFF2-40B4-BE49-F238E27FC236}">
                <a16:creationId xmlns:a16="http://schemas.microsoft.com/office/drawing/2014/main" id="{60DB3582-4378-4465-A4C5-C982FCF99C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612912"/>
            <a:ext cx="9601199" cy="5996609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 err="1"/>
              <a:t>Jawaban</a:t>
            </a:r>
            <a:r>
              <a:rPr lang="en-US" altLang="en-US" sz="2400" dirty="0"/>
              <a:t>: Banyak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banyak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habis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dibagi</a:t>
            </a:r>
            <a:r>
              <a:rPr lang="en-US" altLang="en-US" sz="2400" dirty="0"/>
              <a:t> 2 dan 7 </a:t>
            </a:r>
            <a:r>
              <a:rPr lang="en-US" altLang="en-US" sz="2400" dirty="0" err="1"/>
              <a:t>dikurangi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banyak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habis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dibagi</a:t>
            </a:r>
            <a:r>
              <a:rPr lang="en-US" altLang="en-US" sz="2400" dirty="0"/>
              <a:t> 2,7, dan 9.</a:t>
            </a:r>
          </a:p>
          <a:p>
            <a:pPr>
              <a:buFontTx/>
              <a:buNone/>
            </a:pPr>
            <a:r>
              <a:rPr lang="en-US" altLang="en-US" sz="2400" dirty="0"/>
              <a:t>	</a:t>
            </a:r>
          </a:p>
          <a:p>
            <a:pPr>
              <a:buFontTx/>
              <a:buNone/>
            </a:pPr>
            <a:r>
              <a:rPr lang="en-US" altLang="en-US" sz="2400" dirty="0"/>
              <a:t>	Banyak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habis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dibagi</a:t>
            </a:r>
            <a:r>
              <a:rPr lang="en-US" altLang="en-US" sz="2400" dirty="0"/>
              <a:t> 2 dan 7 =  </a:t>
            </a:r>
          </a:p>
          <a:p>
            <a:pPr>
              <a:buFontTx/>
              <a:buNone/>
            </a:pPr>
            <a:r>
              <a:rPr lang="en-US" altLang="en-US" sz="2400" dirty="0"/>
              <a:t>	Banyak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habis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dibagi</a:t>
            </a:r>
            <a:r>
              <a:rPr lang="en-US" altLang="en-US" sz="2400" dirty="0"/>
              <a:t> 2,7, dan 9 </a:t>
            </a:r>
            <a:r>
              <a:rPr lang="en-US" altLang="en-US" sz="2400" dirty="0" err="1"/>
              <a:t>ada</a:t>
            </a:r>
            <a:r>
              <a:rPr lang="en-US" altLang="en-US" sz="2400" dirty="0"/>
              <a:t> </a:t>
            </a:r>
          </a:p>
          <a:p>
            <a:pPr>
              <a:buFontTx/>
              <a:buNone/>
            </a:pPr>
            <a:r>
              <a:rPr lang="en-US" altLang="en-US" sz="2400" dirty="0"/>
              <a:t>	</a:t>
            </a:r>
          </a:p>
          <a:p>
            <a:pPr>
              <a:buFontTx/>
              <a:buNone/>
            </a:pPr>
            <a:r>
              <a:rPr lang="en-US" altLang="en-US" sz="2400" dirty="0"/>
              <a:t>	Jadi, </a:t>
            </a:r>
            <a:r>
              <a:rPr lang="en-US" altLang="en-US" sz="2400" dirty="0" err="1"/>
              <a:t>banyak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142 – 15 = 127.</a:t>
            </a:r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92163" name="Slide Number Placeholder 3">
            <a:extLst>
              <a:ext uri="{FF2B5EF4-FFF2-40B4-BE49-F238E27FC236}">
                <a16:creationId xmlns:a16="http://schemas.microsoft.com/office/drawing/2014/main" id="{5CAA945C-2F49-419C-A6D7-7A89C0DA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D39331-0E06-4F25-9923-FA550DF2DED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92164" name="Rectangle 2">
            <a:extLst>
              <a:ext uri="{FF2B5EF4-FFF2-40B4-BE49-F238E27FC236}">
                <a16:creationId xmlns:a16="http://schemas.microsoft.com/office/drawing/2014/main" id="{E954F5EC-37A2-47C9-8D36-BDAEA8FF1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92165" name="Object 1">
            <a:extLst>
              <a:ext uri="{FF2B5EF4-FFF2-40B4-BE49-F238E27FC236}">
                <a16:creationId xmlns:a16="http://schemas.microsoft.com/office/drawing/2014/main" id="{69B93A75-0DD1-4009-AA1B-AEA95DA902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227853"/>
              </p:ext>
            </p:extLst>
          </p:nvPr>
        </p:nvGraphicFramePr>
        <p:xfrm>
          <a:off x="6096000" y="1739821"/>
          <a:ext cx="10906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76300" imgH="431800" progId="Equation.3">
                  <p:embed/>
                </p:oleObj>
              </mc:Choice>
              <mc:Fallback>
                <p:oleObj name="Equation" r:id="rId2" imgW="876300" imgH="431800" progId="Equation.3">
                  <p:embed/>
                  <p:pic>
                    <p:nvPicPr>
                      <p:cNvPr id="92165" name="Object 1">
                        <a:extLst>
                          <a:ext uri="{FF2B5EF4-FFF2-40B4-BE49-F238E27FC236}">
                            <a16:creationId xmlns:a16="http://schemas.microsoft.com/office/drawing/2014/main" id="{69B93A75-0DD1-4009-AA1B-AEA95DA902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739821"/>
                        <a:ext cx="10906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6" name="Rectangle 4">
            <a:extLst>
              <a:ext uri="{FF2B5EF4-FFF2-40B4-BE49-F238E27FC236}">
                <a16:creationId xmlns:a16="http://schemas.microsoft.com/office/drawing/2014/main" id="{BC2C5350-6116-40A5-8542-D38F224B2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92167" name="Object 3">
            <a:extLst>
              <a:ext uri="{FF2B5EF4-FFF2-40B4-BE49-F238E27FC236}">
                <a16:creationId xmlns:a16="http://schemas.microsoft.com/office/drawing/2014/main" id="{E4A86F7E-A480-4382-8FE6-B796AFACF2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237195"/>
              </p:ext>
            </p:extLst>
          </p:nvPr>
        </p:nvGraphicFramePr>
        <p:xfrm>
          <a:off x="6683573" y="2260848"/>
          <a:ext cx="9953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99753" imgH="431613" progId="Equation.3">
                  <p:embed/>
                </p:oleObj>
              </mc:Choice>
              <mc:Fallback>
                <p:oleObj name="Equation" r:id="rId4" imgW="799753" imgH="431613" progId="Equation.3">
                  <p:embed/>
                  <p:pic>
                    <p:nvPicPr>
                      <p:cNvPr id="92167" name="Object 3">
                        <a:extLst>
                          <a:ext uri="{FF2B5EF4-FFF2-40B4-BE49-F238E27FC236}">
                            <a16:creationId xmlns:a16="http://schemas.microsoft.com/office/drawing/2014/main" id="{E4A86F7E-A480-4382-8FE6-B796AFACF2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573" y="2260848"/>
                        <a:ext cx="99536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46FE592-3B44-C73D-3F96-5B9F00C87A2C}"/>
              </a:ext>
            </a:extLst>
          </p:cNvPr>
          <p:cNvSpPr txBox="1"/>
          <p:nvPr/>
        </p:nvSpPr>
        <p:spPr>
          <a:xfrm>
            <a:off x="7041781" y="4504544"/>
            <a:ext cx="47275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 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 </a:t>
            </a:r>
            <a:r>
              <a:rPr lang="en-US" dirty="0" err="1"/>
              <a:t>sampai</a:t>
            </a:r>
            <a:r>
              <a:rPr lang="en-US" dirty="0"/>
              <a:t> 2000</a:t>
            </a:r>
          </a:p>
          <a:p>
            <a:r>
              <a:rPr lang="en-US" dirty="0"/>
              <a:t>A 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genap</a:t>
            </a:r>
            <a:r>
              <a:rPr lang="en-US" dirty="0"/>
              <a:t> (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2)</a:t>
            </a:r>
          </a:p>
          <a:p>
            <a:r>
              <a:rPr lang="en-US" dirty="0"/>
              <a:t>B 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7</a:t>
            </a:r>
          </a:p>
          <a:p>
            <a:r>
              <a:rPr lang="en-US" dirty="0"/>
              <a:t>C 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bolangan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9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3384BED-EAF5-54AA-CB1E-1852BB35B1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97956" y="3765138"/>
            <a:ext cx="3943350" cy="260985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4756C-31C2-5185-D948-3A4784D8F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8873"/>
            <a:ext cx="10515600" cy="5498090"/>
          </a:xfrm>
        </p:spPr>
        <p:txBody>
          <a:bodyPr/>
          <a:lstStyle/>
          <a:p>
            <a:pPr marL="401638" indent="-401638">
              <a:buNone/>
            </a:pPr>
            <a:r>
              <a:rPr lang="en-US" dirty="0"/>
              <a:t>3. </a:t>
            </a:r>
            <a:r>
              <a:rPr lang="en-US" b="1" dirty="0">
                <a:effectLst/>
                <a:ea typeface="Times New Roman" panose="02020603050405020304" pitchFamily="18" charset="0"/>
              </a:rPr>
              <a:t> (</a:t>
            </a:r>
            <a:r>
              <a:rPr lang="en-US" b="1" dirty="0" err="1">
                <a:effectLst/>
                <a:ea typeface="Times New Roman" panose="02020603050405020304" pitchFamily="18" charset="0"/>
              </a:rPr>
              <a:t>Kuis</a:t>
            </a:r>
            <a:r>
              <a:rPr lang="en-US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b="1" dirty="0">
                <a:ea typeface="Times New Roman" panose="02020603050405020304" pitchFamily="18" charset="0"/>
              </a:rPr>
              <a:t>2022)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Ketua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himpunan</a:t>
            </a:r>
            <a:r>
              <a:rPr lang="en-US" dirty="0">
                <a:effectLst/>
                <a:ea typeface="Times New Roman" panose="02020603050405020304" pitchFamily="18" charset="0"/>
              </a:rPr>
              <a:t> HMIF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berencana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membuat</a:t>
            </a:r>
            <a:r>
              <a:rPr lang="en-US" dirty="0">
                <a:effectLst/>
                <a:ea typeface="Times New Roman" panose="02020603050405020304" pitchFamily="18" charset="0"/>
              </a:rPr>
              <a:t> acara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pertandingan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olahraga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untuk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merayakan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pelantikan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anggota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baru</a:t>
            </a:r>
            <a:r>
              <a:rPr lang="en-US" dirty="0">
                <a:effectLst/>
                <a:ea typeface="Times New Roman" panose="02020603050405020304" pitchFamily="18" charset="0"/>
              </a:rPr>
              <a:t>. Dari data yang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didapat</a:t>
            </a:r>
            <a:r>
              <a:rPr lang="en-US" dirty="0">
                <a:effectLst/>
                <a:ea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jumlah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peserta</a:t>
            </a:r>
            <a:r>
              <a:rPr lang="en-US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mengikuti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pertandingan</a:t>
            </a:r>
            <a:r>
              <a:rPr lang="en-US" dirty="0">
                <a:effectLst/>
                <a:ea typeface="Times New Roman" panose="02020603050405020304" pitchFamily="18" charset="0"/>
              </a:rPr>
              <a:t> basket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adalah</a:t>
            </a:r>
            <a:r>
              <a:rPr lang="en-US" dirty="0">
                <a:effectLst/>
                <a:ea typeface="Times New Roman" panose="02020603050405020304" pitchFamily="18" charset="0"/>
              </a:rPr>
              <a:t> 7/2 kali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jumlah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peserta</a:t>
            </a:r>
            <a:r>
              <a:rPr lang="en-US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menyukai</a:t>
            </a:r>
            <a:r>
              <a:rPr lang="en-US" dirty="0">
                <a:effectLst/>
                <a:ea typeface="Times New Roman" panose="02020603050405020304" pitchFamily="18" charset="0"/>
              </a:rPr>
              <a:t> futsal dan basket. 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Jumlah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peserta</a:t>
            </a:r>
            <a:r>
              <a:rPr lang="en-US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mengikuti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pertandingan</a:t>
            </a:r>
            <a:r>
              <a:rPr lang="en-US" dirty="0">
                <a:effectLst/>
                <a:ea typeface="Times New Roman" panose="02020603050405020304" pitchFamily="18" charset="0"/>
              </a:rPr>
              <a:t> futsal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adalah</a:t>
            </a:r>
            <a:r>
              <a:rPr lang="en-US" dirty="0">
                <a:effectLst/>
                <a:ea typeface="Times New Roman" panose="02020603050405020304" pitchFamily="18" charset="0"/>
              </a:rPr>
              <a:t> 5/2 kali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jumlah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peserta</a:t>
            </a:r>
            <a:r>
              <a:rPr lang="en-US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menyukai</a:t>
            </a:r>
            <a:r>
              <a:rPr lang="en-US" dirty="0">
                <a:effectLst/>
                <a:ea typeface="Times New Roman" panose="02020603050405020304" pitchFamily="18" charset="0"/>
              </a:rPr>
              <a:t> futsal dan basket. Jika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jumlah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peserta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ada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sebanyak</a:t>
            </a:r>
            <a:r>
              <a:rPr lang="en-US" dirty="0">
                <a:effectLst/>
                <a:ea typeface="Times New Roman" panose="02020603050405020304" pitchFamily="18" charset="0"/>
              </a:rPr>
              <a:t> 300 orang dan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peserta</a:t>
            </a:r>
            <a:r>
              <a:rPr lang="en-US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mengikuti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lomba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sudah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pasti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menyukai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olahraga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tersebut</a:t>
            </a:r>
            <a:r>
              <a:rPr lang="en-US" dirty="0">
                <a:effectLst/>
                <a:ea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maka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berapa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banyak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peserta</a:t>
            </a:r>
            <a:r>
              <a:rPr lang="en-US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mengikuti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pertandingan</a:t>
            </a:r>
            <a:r>
              <a:rPr lang="en-US" dirty="0">
                <a:effectLst/>
                <a:ea typeface="Times New Roman" panose="02020603050405020304" pitchFamily="18" charset="0"/>
              </a:rPr>
              <a:t> futsal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tetapi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tidak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menyukai</a:t>
            </a:r>
            <a:r>
              <a:rPr lang="en-US" dirty="0">
                <a:effectLst/>
                <a:ea typeface="Times New Roman" panose="02020603050405020304" pitchFamily="18" charset="0"/>
              </a:rPr>
              <a:t> basket?</a:t>
            </a:r>
            <a:endParaRPr lang="en-US" dirty="0">
              <a:effectLst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732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6A2F4-ABEF-605C-D96F-6382A4F52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6582"/>
            <a:ext cx="10515600" cy="54703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Jawaban</a:t>
            </a:r>
            <a:r>
              <a:rPr lang="en-US" dirty="0"/>
              <a:t>: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F =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Himpunan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mahasiswa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suka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futsal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B =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Himpunan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mahasiswa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suka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basket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F 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∩ B  = </a:t>
            </a:r>
            <a:r>
              <a:rPr lang="en-US" sz="2400" dirty="0" err="1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Himpunan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 </a:t>
            </a:r>
            <a:r>
              <a:rPr lang="en-US" sz="2400" dirty="0" err="1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mahasiswa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 yang </a:t>
            </a:r>
            <a:r>
              <a:rPr lang="en-US" sz="2400" dirty="0" err="1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suka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 Futsal dan Basket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Ditanya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: </a:t>
            </a: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n(F - (F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∩ B)) = ?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n(B) = 7/2 n(F 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∩ 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n(F) = 5/2 n(F 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∩ B)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	n(F 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  <a:cs typeface="Cambria Math" panose="02040503050406030204" pitchFamily="18" charset="0"/>
              </a:rPr>
              <a:t>∪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 B) = 300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	n(F 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  <a:cs typeface="Cambria Math" panose="02040503050406030204" pitchFamily="18" charset="0"/>
              </a:rPr>
              <a:t>∪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 B) =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n(F) + n(B) - 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n(F ∩ B)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	300 = 5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/2 n(F 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∩ 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+ 7/2 n(F 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∩ B) -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n(F 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∩ B)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	300 = 5 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(F 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∩ B)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	n(F ∩ B) = 60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	 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	n(F) = 5/2 * 60 = 150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	n(F - (F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∩ B)) = 150 - 60 = 90 </a:t>
            </a:r>
            <a:r>
              <a:rPr lang="en-US" sz="2400" dirty="0" err="1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peserta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Gungsuh" panose="02030600000101010101" pitchFamily="18" charset="-127"/>
              </a:rPr>
              <a:t> 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770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559A4-1329-402D-9D30-10A2903E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Partisi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725AA-543F-4D5E-BE7F-8BF31AA98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19183" cy="466725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Partisi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sekumpulan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kosong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:</a:t>
            </a:r>
          </a:p>
          <a:p>
            <a:pPr marL="0" lvl="0" indent="0">
              <a:buNone/>
            </a:pPr>
            <a:r>
              <a:rPr lang="en-US" i="1" dirty="0"/>
              <a:t>	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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</a:t>
            </a:r>
            <a:r>
              <a:rPr lang="en-US" dirty="0"/>
              <a:t> …  </a:t>
            </a:r>
            <a:r>
              <a:rPr lang="en-US" dirty="0">
                <a:sym typeface="Symbol" panose="05050102010706020507" pitchFamily="18" charset="2"/>
              </a:rPr>
              <a:t> </a:t>
            </a:r>
            <a:r>
              <a:rPr lang="en-US" i="1" dirty="0"/>
              <a:t>A</a:t>
            </a:r>
            <a:r>
              <a:rPr lang="en-US" i="1" baseline="-25000" dirty="0"/>
              <a:t>n  </a:t>
            </a:r>
            <a:r>
              <a:rPr lang="en-US" dirty="0"/>
              <a:t>= </a:t>
            </a:r>
            <a:r>
              <a:rPr lang="en-US" i="1" dirty="0"/>
              <a:t>A</a:t>
            </a:r>
            <a:r>
              <a:rPr lang="en-US" dirty="0"/>
              <a:t>, dan</a:t>
            </a:r>
          </a:p>
          <a:p>
            <a:pPr marL="914400" lvl="2" indent="0">
              <a:buNone/>
            </a:pPr>
            <a:r>
              <a:rPr lang="en-US" sz="2800" dirty="0"/>
              <a:t>(ii) </a:t>
            </a:r>
            <a:r>
              <a:rPr lang="en-US" sz="2800" i="1" dirty="0"/>
              <a:t>A</a:t>
            </a:r>
            <a:r>
              <a:rPr lang="en-US" sz="2800" i="1" baseline="-25000" dirty="0"/>
              <a:t>i</a:t>
            </a:r>
            <a:r>
              <a:rPr lang="en-US" sz="2800" dirty="0"/>
              <a:t> </a:t>
            </a:r>
            <a:r>
              <a:rPr lang="en-US" sz="2800" dirty="0">
                <a:sym typeface="Symbol" panose="05050102010706020507" pitchFamily="18" charset="2"/>
              </a:rPr>
              <a:t></a:t>
            </a:r>
            <a:r>
              <a:rPr lang="en-US" sz="2800" dirty="0"/>
              <a:t> </a:t>
            </a:r>
            <a:r>
              <a:rPr lang="en-US" sz="2800" i="1" dirty="0" err="1"/>
              <a:t>A</a:t>
            </a:r>
            <a:r>
              <a:rPr lang="en-US" sz="2800" i="1" baseline="-25000" dirty="0" err="1"/>
              <a:t>j</a:t>
            </a:r>
            <a:r>
              <a:rPr lang="en-US" sz="2800" dirty="0"/>
              <a:t> = </a:t>
            </a:r>
            <a:r>
              <a:rPr lang="en-US" sz="2800" dirty="0">
                <a:sym typeface="Symbol" panose="05050102010706020507" pitchFamily="18" charset="2"/>
              </a:rPr>
              <a:t>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i="1" dirty="0" err="1"/>
              <a:t>i</a:t>
            </a:r>
            <a:r>
              <a:rPr lang="en-US" sz="2800" dirty="0"/>
              <a:t> </a:t>
            </a:r>
            <a:r>
              <a:rPr lang="en-US" sz="2800" dirty="0">
                <a:sym typeface="Symbol" panose="05050102010706020507" pitchFamily="18" charset="2"/>
              </a:rPr>
              <a:t></a:t>
            </a:r>
            <a:r>
              <a:rPr lang="en-US" sz="2800" dirty="0"/>
              <a:t> </a:t>
            </a:r>
            <a:r>
              <a:rPr lang="en-US" sz="2800" i="1" dirty="0"/>
              <a:t>j 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b="1" dirty="0" err="1"/>
              <a:t>Contoh</a:t>
            </a:r>
            <a:r>
              <a:rPr lang="en-US" b="1" dirty="0"/>
              <a:t> 32.</a:t>
            </a:r>
            <a:r>
              <a:rPr lang="en-US" dirty="0"/>
              <a:t>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= {1, 2, 3, 4, 5, 6, 7, 8},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- { {1, 2, 3, 4}, {5, 6, 7}}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partisi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</a:t>
            </a:r>
          </a:p>
          <a:p>
            <a:pPr marL="0" indent="0">
              <a:buNone/>
            </a:pPr>
            <a:r>
              <a:rPr lang="en-US" dirty="0"/>
              <a:t>        - { {1}, {2, 3, 4}, {7, 8}, {5, 6} } juga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partisi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A</a:t>
            </a:r>
          </a:p>
          <a:p>
            <a:pPr marL="0" indent="0">
              <a:buNone/>
            </a:pPr>
            <a:r>
              <a:rPr lang="en-US" i="1" dirty="0"/>
              <a:t>        - </a:t>
            </a:r>
            <a:r>
              <a:rPr lang="en-US" dirty="0"/>
              <a:t>{ {6}, {1, 2, 3, 4, 5, 7, 8}} juga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partisi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</a:t>
            </a:r>
            <a:r>
              <a:rPr lang="en-US" i="1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- { {1, 2, 3, 5}, {3, 6, 7}}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partisi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 (</a:t>
            </a:r>
            <a:r>
              <a:rPr lang="en-US" dirty="0" err="1"/>
              <a:t>kenapa</a:t>
            </a:r>
            <a:r>
              <a:rPr lang="en-US" dirty="0"/>
              <a:t>?) </a:t>
            </a:r>
          </a:p>
        </p:txBody>
      </p:sp>
      <p:pic>
        <p:nvPicPr>
          <p:cNvPr id="5" name="Picture 4" descr="A diagram of a red and blue circle&#10;&#10;AI-generated content may be incorrect.">
            <a:extLst>
              <a:ext uri="{FF2B5EF4-FFF2-40B4-BE49-F238E27FC236}">
                <a16:creationId xmlns:a16="http://schemas.microsoft.com/office/drawing/2014/main" id="{17965F26-78D5-3FFB-D876-9928C296FF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523" y="73025"/>
            <a:ext cx="2600325" cy="1752600"/>
          </a:xfrm>
          <a:prstGeom prst="rect">
            <a:avLst/>
          </a:prstGeom>
        </p:spPr>
      </p:pic>
      <p:pic>
        <p:nvPicPr>
          <p:cNvPr id="9" name="Picture 8" descr="A diagram of a diagram&#10;&#10;AI-generated content may be incorrect.">
            <a:extLst>
              <a:ext uri="{FF2B5EF4-FFF2-40B4-BE49-F238E27FC236}">
                <a16:creationId xmlns:a16="http://schemas.microsoft.com/office/drawing/2014/main" id="{F9BDB378-40DF-4FAC-4F0B-9CC8004B10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523" y="2345191"/>
            <a:ext cx="25146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459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Content Placeholder 2">
            <a:extLst>
              <a:ext uri="{FF2B5EF4-FFF2-40B4-BE49-F238E27FC236}">
                <a16:creationId xmlns:a16="http://schemas.microsoft.com/office/drawing/2014/main" id="{197CC3F2-9810-4873-A618-6A4E122DFA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1500" y="1098550"/>
            <a:ext cx="9806608" cy="5257800"/>
          </a:xfrm>
        </p:spPr>
        <p:txBody>
          <a:bodyPr/>
          <a:lstStyle/>
          <a:p>
            <a:pPr marL="346075" indent="-346075">
              <a:buFontTx/>
              <a:buNone/>
            </a:pPr>
            <a:r>
              <a:rPr lang="en-US" altLang="en-US" dirty="0"/>
              <a:t>4. </a:t>
            </a:r>
            <a:r>
              <a:rPr lang="en-US" altLang="en-US" b="1" dirty="0"/>
              <a:t>(</a:t>
            </a:r>
            <a:r>
              <a:rPr lang="en-US" altLang="en-US" b="1" dirty="0" err="1"/>
              <a:t>Kuis</a:t>
            </a:r>
            <a:r>
              <a:rPr lang="en-US" altLang="en-US" b="1" dirty="0"/>
              <a:t> 2011) </a:t>
            </a:r>
            <a:r>
              <a:rPr lang="en-US" altLang="en-US" dirty="0" err="1"/>
              <a:t>Hitung</a:t>
            </a:r>
            <a:r>
              <a:rPr lang="en-US" altLang="en-US" dirty="0"/>
              <a:t> </a:t>
            </a:r>
            <a:r>
              <a:rPr lang="en-US" altLang="en-US" dirty="0" err="1"/>
              <a:t>berapa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</a:t>
            </a:r>
            <a:r>
              <a:rPr lang="en-US" altLang="en-US" dirty="0" err="1"/>
              <a:t>bulat</a:t>
            </a:r>
            <a:r>
              <a:rPr lang="en-US" altLang="en-US" dirty="0"/>
              <a:t> </a:t>
            </a:r>
            <a:r>
              <a:rPr lang="en-US" altLang="en-US" dirty="0" err="1"/>
              <a:t>positif</a:t>
            </a:r>
            <a:r>
              <a:rPr lang="en-US" altLang="en-US" dirty="0"/>
              <a:t> yang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kecil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200 yang </a:t>
            </a:r>
            <a:r>
              <a:rPr lang="en-US" altLang="en-US" dirty="0" err="1"/>
              <a:t>habis</a:t>
            </a:r>
            <a:r>
              <a:rPr lang="en-US" altLang="en-US" dirty="0"/>
              <a:t> </a:t>
            </a:r>
            <a:r>
              <a:rPr lang="en-US" altLang="en-US" dirty="0" err="1"/>
              <a:t>dibagi</a:t>
            </a:r>
            <a:r>
              <a:rPr lang="en-US" altLang="en-US" dirty="0"/>
              <a:t> 4 </a:t>
            </a:r>
            <a:r>
              <a:rPr lang="en-US" altLang="en-US" dirty="0" err="1"/>
              <a:t>atau</a:t>
            </a:r>
            <a:r>
              <a:rPr lang="en-US" altLang="en-US" dirty="0"/>
              <a:t> 7 </a:t>
            </a:r>
            <a:r>
              <a:rPr lang="en-US" altLang="en-US" dirty="0" err="1"/>
              <a:t>atau</a:t>
            </a:r>
            <a:r>
              <a:rPr lang="en-US" altLang="en-US" dirty="0"/>
              <a:t> 9?	</a:t>
            </a:r>
          </a:p>
        </p:txBody>
      </p:sp>
      <p:sp>
        <p:nvSpPr>
          <p:cNvPr id="95235" name="Slide Number Placeholder 3">
            <a:extLst>
              <a:ext uri="{FF2B5EF4-FFF2-40B4-BE49-F238E27FC236}">
                <a16:creationId xmlns:a16="http://schemas.microsoft.com/office/drawing/2014/main" id="{F0214A65-34A4-46D6-BE21-E89EF2AD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B5779C-B4B8-45DA-BA8E-1C801A14C1E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B7BBD-FFA9-4241-8858-E164E209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66" y="329512"/>
            <a:ext cx="10074965" cy="5562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b="1" dirty="0" err="1"/>
              <a:t>Jawaban</a:t>
            </a:r>
            <a:r>
              <a:rPr lang="en-US" sz="2400" dirty="0"/>
              <a:t>:  </a:t>
            </a:r>
            <a:r>
              <a:rPr lang="id-ID" sz="2400" dirty="0"/>
              <a:t>Misalkan :</a:t>
            </a:r>
            <a:endParaRPr lang="en-US" sz="2400" dirty="0"/>
          </a:p>
          <a:p>
            <a:pPr>
              <a:buFontTx/>
              <a:buNone/>
              <a:defRPr/>
            </a:pPr>
            <a:r>
              <a:rPr lang="id-ID" sz="2400" dirty="0"/>
              <a:t>A  = himpunan bilangan bulat dari 1 sampai 200 yang habis </a:t>
            </a:r>
            <a:r>
              <a:rPr lang="en-US" sz="2400" dirty="0"/>
              <a:t> </a:t>
            </a:r>
            <a:r>
              <a:rPr lang="id-ID" sz="2400" dirty="0"/>
              <a:t>dibagi 4, </a:t>
            </a:r>
            <a:endParaRPr lang="en-US" sz="2400" dirty="0"/>
          </a:p>
          <a:p>
            <a:pPr>
              <a:buFontTx/>
              <a:buNone/>
              <a:defRPr/>
            </a:pPr>
            <a:r>
              <a:rPr lang="id-ID" sz="2400" dirty="0"/>
              <a:t>B = himpunan bilangan bulat dari 1 sampai 200 yang habis dibagi 7,</a:t>
            </a:r>
            <a:endParaRPr lang="en-US" sz="2400" dirty="0"/>
          </a:p>
          <a:p>
            <a:pPr>
              <a:buFontTx/>
              <a:buNone/>
              <a:defRPr/>
            </a:pPr>
            <a:r>
              <a:rPr lang="id-ID" sz="2400" dirty="0"/>
              <a:t>C = himpunan bilangan bulat dari 1 sampai 200 yang habis dibagi 9</a:t>
            </a:r>
            <a:endParaRPr lang="en-US" sz="2400" dirty="0"/>
          </a:p>
          <a:p>
            <a:pPr marL="0" indent="0">
              <a:buNone/>
              <a:defRPr/>
            </a:pPr>
            <a:r>
              <a:rPr lang="id-ID" sz="2400" dirty="0"/>
              <a:t>Dengan menggunakan prinsip inklusi eksklusi, banyaknya bilangan bulat dari 1 sampai 200 yang habis dibagi 4 atau 7 atau 9 yaitu :</a:t>
            </a:r>
            <a:endParaRPr lang="en-US" sz="2400" dirty="0"/>
          </a:p>
          <a:p>
            <a:pPr>
              <a:buFontTx/>
              <a:buNone/>
              <a:defRPr/>
            </a:pPr>
            <a:endParaRPr lang="en-US" dirty="0"/>
          </a:p>
        </p:txBody>
      </p:sp>
      <p:sp>
        <p:nvSpPr>
          <p:cNvPr id="96259" name="Slide Number Placeholder 3">
            <a:extLst>
              <a:ext uri="{FF2B5EF4-FFF2-40B4-BE49-F238E27FC236}">
                <a16:creationId xmlns:a16="http://schemas.microsoft.com/office/drawing/2014/main" id="{2B4F3AB8-1266-4622-96BA-B49457214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1FDCD5-C0F1-4C16-94A9-6E16D20E015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graphicFrame>
        <p:nvGraphicFramePr>
          <p:cNvPr id="96260" name="Object 3">
            <a:extLst>
              <a:ext uri="{FF2B5EF4-FFF2-40B4-BE49-F238E27FC236}">
                <a16:creationId xmlns:a16="http://schemas.microsoft.com/office/drawing/2014/main" id="{39D98C49-9544-46C4-B1D5-0918CB10D0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508344"/>
              </p:ext>
            </p:extLst>
          </p:nvPr>
        </p:nvGraphicFramePr>
        <p:xfrm>
          <a:off x="1018681" y="2940966"/>
          <a:ext cx="11021100" cy="1580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853876" imgH="982918" progId="Word.Document.12">
                  <p:embed/>
                </p:oleObj>
              </mc:Choice>
              <mc:Fallback>
                <p:oleObj name="Document" r:id="rId2" imgW="6853876" imgH="982918" progId="Word.Document.12">
                  <p:embed/>
                  <p:pic>
                    <p:nvPicPr>
                      <p:cNvPr id="96260" name="Object 3">
                        <a:extLst>
                          <a:ext uri="{FF2B5EF4-FFF2-40B4-BE49-F238E27FC236}">
                            <a16:creationId xmlns:a16="http://schemas.microsoft.com/office/drawing/2014/main" id="{39D98C49-9544-46C4-B1D5-0918CB10D0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8681" y="2940966"/>
                        <a:ext cx="11021100" cy="1580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3B594CF-DF8D-1C1B-9F3C-8B3084F8F6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469" y="4443601"/>
            <a:ext cx="3580727" cy="23073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0F0615-AD19-422B-361F-AAD5E8F43319}"/>
              </a:ext>
            </a:extLst>
          </p:cNvPr>
          <p:cNvSpPr txBox="1"/>
          <p:nvPr/>
        </p:nvSpPr>
        <p:spPr>
          <a:xfrm>
            <a:off x="4820959" y="4985526"/>
            <a:ext cx="46634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 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 1 </a:t>
            </a:r>
            <a:r>
              <a:rPr lang="en-US" dirty="0" err="1"/>
              <a:t>sampai</a:t>
            </a:r>
            <a:r>
              <a:rPr lang="en-US" dirty="0"/>
              <a:t> 200</a:t>
            </a:r>
          </a:p>
          <a:p>
            <a:r>
              <a:rPr lang="en-US" dirty="0"/>
              <a:t>A 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4</a:t>
            </a:r>
          </a:p>
          <a:p>
            <a:r>
              <a:rPr lang="en-US" dirty="0"/>
              <a:t>B 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7</a:t>
            </a:r>
          </a:p>
          <a:p>
            <a:r>
              <a:rPr lang="en-US" dirty="0"/>
              <a:t>C 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bolangan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9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95E2D-B664-C5D7-A11E-163E0A36E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290513" indent="-290513">
              <a:buNone/>
            </a:pPr>
            <a:r>
              <a:rPr lang="en-US" sz="2400" dirty="0"/>
              <a:t>5. </a:t>
            </a:r>
            <a:r>
              <a:rPr lang="en-US" sz="2400" b="1" dirty="0"/>
              <a:t>(</a:t>
            </a:r>
            <a:r>
              <a:rPr lang="en-US" sz="2400" b="1" dirty="0" err="1"/>
              <a:t>Kuis</a:t>
            </a:r>
            <a:r>
              <a:rPr lang="en-US" sz="2400" b="1" dirty="0"/>
              <a:t> 2021)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Dengan</a:t>
            </a:r>
            <a:r>
              <a:rPr lang="en-US" sz="2400" dirty="0">
                <a:effectLst/>
                <a:ea typeface="Calibri" panose="020F0502020204030204" pitchFamily="34" charset="0"/>
              </a:rPr>
              <a:t> A, B, dan C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berupa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himpunan</a:t>
            </a:r>
            <a:r>
              <a:rPr lang="en-US" sz="2400" dirty="0">
                <a:effectLst/>
                <a:ea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buktikan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bahwa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</a:p>
          <a:p>
            <a:pPr marL="290513" indent="-290513">
              <a:buNone/>
            </a:pPr>
            <a:r>
              <a:rPr lang="en-US" sz="2400" dirty="0">
                <a:ea typeface="Calibri" panose="020F0502020204030204" pitchFamily="34" charset="0"/>
              </a:rPr>
              <a:t>		</a:t>
            </a:r>
            <a:r>
              <a:rPr lang="en-US" sz="2400" dirty="0">
                <a:effectLst/>
                <a:ea typeface="Calibri" panose="020F0502020204030204" pitchFamily="34" charset="0"/>
              </a:rPr>
              <a:t>((A </a:t>
            </a:r>
            <a:r>
              <a:rPr lang="en-US" sz="2400" dirty="0">
                <a:effectLst/>
                <a:ea typeface="Noto Sans Symbols"/>
                <a:cs typeface="Noto Sans Symbols"/>
              </a:rPr>
              <a:t>⊕ </a:t>
            </a:r>
            <a:r>
              <a:rPr lang="en-US" sz="2400" dirty="0">
                <a:effectLst/>
                <a:ea typeface="Calibri" panose="020F0502020204030204" pitchFamily="34" charset="0"/>
              </a:rPr>
              <a:t>B - C) </a:t>
            </a:r>
            <a:r>
              <a:rPr lang="en-US" sz="2400" dirty="0">
                <a:effectLst/>
                <a:ea typeface="Noto Sans Symbols"/>
                <a:cs typeface="Noto Sans Symbols"/>
              </a:rPr>
              <a:t>∩ </a:t>
            </a:r>
            <a:r>
              <a:rPr lang="en-US" sz="2400" dirty="0">
                <a:effectLst/>
                <a:ea typeface="Calibri" panose="020F0502020204030204" pitchFamily="34" charset="0"/>
              </a:rPr>
              <a:t>A</a:t>
            </a:r>
            <a:r>
              <a:rPr lang="en-US" sz="2400" baseline="30000" dirty="0">
                <a:effectLst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ea typeface="Calibri" panose="020F0502020204030204" pitchFamily="34" charset="0"/>
              </a:rPr>
              <a:t>) </a:t>
            </a:r>
            <a:r>
              <a:rPr lang="en-US" sz="2400" dirty="0">
                <a:effectLst/>
                <a:ea typeface="Noto Sans Symbols"/>
                <a:cs typeface="Noto Sans Symbols"/>
              </a:rPr>
              <a:t>= </a:t>
            </a:r>
            <a:r>
              <a:rPr lang="en-US" sz="2400" dirty="0">
                <a:effectLst/>
                <a:ea typeface="Calibri" panose="020F0502020204030204" pitchFamily="34" charset="0"/>
              </a:rPr>
              <a:t>B – A  – C  </a:t>
            </a:r>
          </a:p>
          <a:p>
            <a:pPr marL="290513" indent="-290513">
              <a:buNone/>
            </a:pPr>
            <a:r>
              <a:rPr lang="en-US" sz="2400" dirty="0">
                <a:ea typeface="Calibri" panose="020F0502020204030204" pitchFamily="34" charset="0"/>
              </a:rPr>
              <a:t>   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dengan</a:t>
            </a:r>
            <a:r>
              <a:rPr lang="en-US" sz="2400" dirty="0">
                <a:effectLst/>
                <a:ea typeface="Calibri" panose="020F0502020204030204" pitchFamily="34" charset="0"/>
              </a:rPr>
              <a:t> 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menyertakan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hukum-hukum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himpunan</a:t>
            </a:r>
            <a:r>
              <a:rPr lang="en-US" sz="2400" dirty="0">
                <a:effectLst/>
                <a:ea typeface="Calibri" panose="020F0502020204030204" pitchFamily="34" charset="0"/>
              </a:rPr>
              <a:t> yang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digunakan</a:t>
            </a:r>
            <a:r>
              <a:rPr lang="en-US" sz="2400" dirty="0">
                <a:effectLst/>
                <a:ea typeface="Calibri" panose="020F0502020204030204" pitchFamily="34" charset="0"/>
              </a:rPr>
              <a:t>!  (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Keterangan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tanda</a:t>
            </a:r>
            <a:r>
              <a:rPr lang="en-US" sz="2400" dirty="0">
                <a:effectLst/>
                <a:ea typeface="Calibri" panose="020F0502020204030204" pitchFamily="34" charset="0"/>
              </a:rPr>
              <a:t> “c”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menyatakan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operasi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komplemen</a:t>
            </a:r>
            <a:r>
              <a:rPr lang="en-US" sz="2400" dirty="0">
                <a:effectLst/>
                <a:ea typeface="Calibri" panose="020F0502020204030204" pitchFamily="34" charset="0"/>
              </a:rPr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2455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486C5-25B3-3887-ADDD-51823C88A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Jawaban</a:t>
            </a:r>
            <a:r>
              <a:rPr lang="en-US" sz="2400" dirty="0"/>
              <a:t>: </a:t>
            </a:r>
          </a:p>
          <a:p>
            <a:pPr marL="237490" marR="0" indent="0">
              <a:lnSpc>
                <a:spcPct val="115000"/>
              </a:lnSpc>
              <a:spcBef>
                <a:spcPts val="1015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((A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⊕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 - C)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= (((A-B) </a:t>
            </a:r>
            <a:r>
              <a:rPr lang="en-US" sz="180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∪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(B-A)) - C)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			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Definisi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operasi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⊕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37490" marR="0" indent="0">
              <a:lnSpc>
                <a:spcPct val="115000"/>
              </a:lnSpc>
              <a:spcBef>
                <a:spcPts val="1015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= (((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dirty="0" err="1">
                <a:effectLst/>
                <a:latin typeface="Noto Sans Symbols"/>
                <a:ea typeface="Noto Sans Symbols"/>
                <a:cs typeface="Noto Sans Symbols"/>
              </a:rPr>
              <a:t>∩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18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180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∪</a:t>
            </a:r>
            <a:r>
              <a:rPr lang="en-US" sz="1800" dirty="0">
                <a:solidFill>
                  <a:srgbClr val="202124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1800" dirty="0" err="1">
                <a:effectLst/>
                <a:latin typeface="Noto Sans Symbols"/>
                <a:ea typeface="Noto Sans Symbols"/>
                <a:cs typeface="Noto Sans Symbols"/>
              </a:rPr>
              <a:t>∩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))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		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Definisi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-) 3x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410845" indent="0" algn="just">
              <a:lnSpc>
                <a:spcPct val="173000"/>
              </a:lnSpc>
              <a:spcBef>
                <a:spcPts val="1015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= (((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dirty="0" err="1">
                <a:effectLst/>
                <a:latin typeface="Noto Sans Symbols"/>
                <a:ea typeface="Noto Sans Symbols"/>
                <a:cs typeface="Noto Sans Symbols"/>
              </a:rPr>
              <a:t>∩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18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180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∪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1800" dirty="0" err="1">
                <a:effectLst/>
                <a:latin typeface="Noto Sans Symbols"/>
                <a:ea typeface="Noto Sans Symbols"/>
                <a:cs typeface="Noto Sans Symbols"/>
              </a:rPr>
              <a:t>∩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)))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		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(Hukum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Distributif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410845" indent="0" algn="just">
              <a:lnSpc>
                <a:spcPct val="173000"/>
              </a:lnSpc>
              <a:spcBef>
                <a:spcPts val="1015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= (((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dirty="0" err="1">
                <a:effectLst/>
                <a:latin typeface="Noto Sans Symbols"/>
                <a:ea typeface="Noto Sans Symbols"/>
                <a:cs typeface="Noto Sans Symbols"/>
              </a:rPr>
              <a:t>∩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18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180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∪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1800" dirty="0" err="1">
                <a:effectLst/>
                <a:latin typeface="Noto Sans Symbols"/>
                <a:ea typeface="Noto Sans Symbols"/>
                <a:cs typeface="Noto Sans Symbols"/>
              </a:rPr>
              <a:t>∩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))) 	(Hukum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Distributif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410845" indent="0" algn="just">
              <a:lnSpc>
                <a:spcPct val="173000"/>
              </a:lnSpc>
              <a:spcBef>
                <a:spcPts val="1015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= (((A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18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180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∪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(B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 err="1">
                <a:effectLst/>
                <a:latin typeface="Noto Sans Symbols"/>
                <a:ea typeface="Noto Sans Symbols"/>
                <a:cs typeface="Noto Sans Symbols"/>
              </a:rPr>
              <a:t>∩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))) (	Hukum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Komutatif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410845" indent="0" algn="just">
              <a:lnSpc>
                <a:spcPct val="173000"/>
              </a:lnSpc>
              <a:spcBef>
                <a:spcPts val="1015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= (((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∅∩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18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180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∪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(B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))) 		(Hukum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Komplemen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Idempoten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804545" indent="0">
              <a:lnSpc>
                <a:spcPct val="171000"/>
              </a:lnSpc>
              <a:spcBef>
                <a:spcPts val="205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= (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∅ </a:t>
            </a:r>
            <a:r>
              <a:rPr lang="en-US" sz="180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∪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(B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)) 			(Hukum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Dominansi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804545" indent="0">
              <a:lnSpc>
                <a:spcPct val="171000"/>
              </a:lnSpc>
              <a:spcBef>
                <a:spcPts val="205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= (B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				(Hukum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Identitas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804545" indent="0">
              <a:lnSpc>
                <a:spcPct val="171000"/>
              </a:lnSpc>
              <a:spcBef>
                <a:spcPts val="205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= (B 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Noto Sans Symbols"/>
                <a:ea typeface="Noto Sans Symbols"/>
                <a:cs typeface="Noto Sans Symbols"/>
              </a:rPr>
              <a:t> 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				(Hukum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Komutatif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804545" indent="0">
              <a:lnSpc>
                <a:spcPct val="171000"/>
              </a:lnSpc>
              <a:spcBef>
                <a:spcPts val="205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= B – A  – C 				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Definisi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Operasi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-) 2x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743825-F5C9-9BF9-6391-52CF0B8FF7F4}"/>
              </a:ext>
            </a:extLst>
          </p:cNvPr>
          <p:cNvSpPr txBox="1"/>
          <p:nvPr/>
        </p:nvSpPr>
        <p:spPr>
          <a:xfrm>
            <a:off x="2923309" y="6096000"/>
            <a:ext cx="6096000" cy="390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1650" algn="l"/>
              </a:tabLst>
            </a:pP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Terbukti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291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ADA6E-8EE5-4075-9C2D-C70CA2016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608927"/>
          </a:xfrm>
        </p:spPr>
        <p:txBody>
          <a:bodyPr/>
          <a:lstStyle/>
          <a:p>
            <a:pPr marL="346075" marR="0" lvl="0" indent="-34607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6. </a:t>
            </a:r>
            <a:r>
              <a:rPr lang="en-US" b="1" dirty="0"/>
              <a:t>(</a:t>
            </a:r>
            <a:r>
              <a:rPr lang="en-US" b="1" dirty="0" err="1"/>
              <a:t>Kuis</a:t>
            </a:r>
            <a:r>
              <a:rPr lang="en-US" b="1" dirty="0"/>
              <a:t> 2021) </a:t>
            </a:r>
            <a:r>
              <a:rPr lang="en-US" sz="2400" u="none" strike="noStrike" dirty="0" err="1">
                <a:effectLst/>
                <a:ea typeface="Calibri" panose="020F0502020204030204" pitchFamily="34" charset="0"/>
              </a:rPr>
              <a:t>Misalkan</a:t>
            </a:r>
            <a:r>
              <a:rPr lang="en-US" sz="2400" u="none" strike="noStrike" dirty="0">
                <a:effectLst/>
                <a:ea typeface="Calibri" panose="020F0502020204030204" pitchFamily="34" charset="0"/>
              </a:rPr>
              <a:t> A dan B </a:t>
            </a:r>
            <a:r>
              <a:rPr lang="en-US" sz="2400" u="none" strike="noStrike" dirty="0" err="1">
                <a:effectLst/>
                <a:ea typeface="Calibri" panose="020F0502020204030204" pitchFamily="34" charset="0"/>
              </a:rPr>
              <a:t>adalah</a:t>
            </a:r>
            <a:r>
              <a:rPr lang="en-US" sz="2400" u="none" strike="noStrike" dirty="0">
                <a:effectLst/>
                <a:ea typeface="Calibri" panose="020F0502020204030204" pitchFamily="34" charset="0"/>
              </a:rPr>
              <a:t> </a:t>
            </a:r>
            <a:r>
              <a:rPr lang="en-US" sz="2400" u="none" strike="noStrike" dirty="0" err="1">
                <a:effectLst/>
                <a:ea typeface="Calibri" panose="020F0502020204030204" pitchFamily="34" charset="0"/>
              </a:rPr>
              <a:t>sebuah</a:t>
            </a:r>
            <a:r>
              <a:rPr lang="en-US" sz="2400" u="none" strike="noStrike" dirty="0">
                <a:effectLst/>
                <a:ea typeface="Calibri" panose="020F0502020204030204" pitchFamily="34" charset="0"/>
              </a:rPr>
              <a:t> </a:t>
            </a:r>
            <a:r>
              <a:rPr lang="en-US" sz="2400" u="none" strike="noStrike" dirty="0" err="1">
                <a:effectLst/>
                <a:ea typeface="Calibri" panose="020F0502020204030204" pitchFamily="34" charset="0"/>
              </a:rPr>
              <a:t>himpunan</a:t>
            </a:r>
            <a:r>
              <a:rPr lang="en-US" sz="2400" u="none" strike="noStrike" dirty="0">
                <a:effectLst/>
                <a:ea typeface="Calibri" panose="020F0502020204030204" pitchFamily="34" charset="0"/>
              </a:rPr>
              <a:t>, </a:t>
            </a:r>
            <a:r>
              <a:rPr lang="en-US" sz="2400" u="none" strike="noStrike" dirty="0" err="1">
                <a:effectLst/>
                <a:ea typeface="Calibri" panose="020F0502020204030204" pitchFamily="34" charset="0"/>
              </a:rPr>
              <a:t>buktikanlah</a:t>
            </a:r>
            <a:r>
              <a:rPr lang="en-US" sz="2400" u="none" strike="noStrike" dirty="0">
                <a:effectLst/>
                <a:ea typeface="Calibri" panose="020F0502020204030204" pitchFamily="34" charset="0"/>
              </a:rPr>
              <a:t> </a:t>
            </a:r>
            <a:r>
              <a:rPr lang="en-US" sz="2400" u="none" strike="noStrike" dirty="0" err="1">
                <a:effectLst/>
                <a:ea typeface="Calibri" panose="020F0502020204030204" pitchFamily="34" charset="0"/>
              </a:rPr>
              <a:t>kesamaan</a:t>
            </a:r>
            <a:r>
              <a:rPr lang="en-US" sz="2400" u="none" strike="noStrike" dirty="0">
                <a:effectLst/>
                <a:ea typeface="Calibri" panose="020F0502020204030204" pitchFamily="34" charset="0"/>
              </a:rPr>
              <a:t>  </a:t>
            </a:r>
            <a:r>
              <a:rPr lang="en-US" sz="2400" u="none" strike="noStrike" dirty="0" err="1">
                <a:effectLst/>
                <a:ea typeface="Calibri" panose="020F0502020204030204" pitchFamily="34" charset="0"/>
              </a:rPr>
              <a:t>berikut</a:t>
            </a:r>
            <a:r>
              <a:rPr lang="en-US" sz="2400" u="none" strike="noStrike" dirty="0">
                <a:effectLst/>
                <a:ea typeface="Calibri" panose="020F0502020204030204" pitchFamily="34" charset="0"/>
              </a:rPr>
              <a:t>:  </a:t>
            </a:r>
            <a:endParaRPr lang="en-US" sz="2400" u="none" strike="noStrike" dirty="0">
              <a:effectLst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Calibri" panose="020F0502020204030204" pitchFamily="34" charset="0"/>
              </a:rPr>
              <a:t>       (A − B)  ∪ (B − A) ∪ (A ∩ B) = A ∪ B</a:t>
            </a:r>
            <a:endParaRPr lang="en-US" sz="2400" dirty="0">
              <a:effectLst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6333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78E4E-BB1A-8C4D-04D3-3F1829873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Jawaban</a:t>
            </a:r>
            <a:r>
              <a:rPr lang="en-US" sz="2400" dirty="0"/>
              <a:t>:  </a:t>
            </a: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165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 − B) U (B − A) U (A ∩ B)	= (A ∩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24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U (B ∩ A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U (A ∩ B)	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definisi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selisih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165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= (A ∩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24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U ((B ∩ A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U A) ∩ ((B ∩ A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U B)	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hukum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distributif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165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= (A ∩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24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U ((B ∩ A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U A) ∩ B)		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hukum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absorpsi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165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= (A ∩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24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U (((B ∩ A) U (A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∩ A)) ∩ B)		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hukum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distributif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165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= (A ∩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24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U (((B ∩ A) U ∅) ∩ B)		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hukum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komplemen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165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= (A ∩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24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U ((B ∩ A) ∩ B)			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hukum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identitas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165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= (A ∩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24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U (B)					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hukum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absorpsi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165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= (A U B) ∩ 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en-US" sz="24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 B)				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hukum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distributif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165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= (A U B) ∩ U = A U B		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hukum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komplemen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&amp;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identitas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165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Terbukti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2C45D6-E207-12E7-7E4A-C0E44BF764E4}"/>
              </a:ext>
            </a:extLst>
          </p:cNvPr>
          <p:cNvSpPr txBox="1"/>
          <p:nvPr/>
        </p:nvSpPr>
        <p:spPr>
          <a:xfrm>
            <a:off x="1676400" y="564117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ea typeface="Calibri" panose="020F0502020204030204" pitchFamily="34" charset="0"/>
              </a:rPr>
              <a:t>(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Keterangan</a:t>
            </a:r>
            <a:r>
              <a:rPr lang="en-US" sz="1800" dirty="0"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tanda</a:t>
            </a:r>
            <a:r>
              <a:rPr lang="en-US" sz="1800" dirty="0">
                <a:effectLst/>
                <a:ea typeface="Calibri" panose="020F0502020204030204" pitchFamily="34" charset="0"/>
              </a:rPr>
              <a:t> “c”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menyatakan</a:t>
            </a:r>
            <a:r>
              <a:rPr lang="en-US" sz="1800" dirty="0"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operasi</a:t>
            </a:r>
            <a:r>
              <a:rPr lang="en-US" sz="1800" dirty="0">
                <a:effectLst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komplemen</a:t>
            </a:r>
            <a:r>
              <a:rPr lang="en-US" sz="1800" dirty="0">
                <a:effectLst/>
                <a:ea typeface="Calibri" panose="020F0502020204030204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341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77B14-FAAA-2FE7-246F-82B413647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9104"/>
            <a:ext cx="10192657" cy="5337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none" strike="noStrike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7. (</a:t>
            </a:r>
            <a:r>
              <a:rPr lang="en-US" sz="2400" b="1" u="none" strike="noStrike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Kuis</a:t>
            </a:r>
            <a:r>
              <a:rPr lang="en-US" sz="2400" b="1" u="none" strike="noStrike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2022) 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Jika </a:t>
            </a:r>
            <a:r>
              <a:rPr lang="en-US" sz="2400" u="none" strike="noStrike" dirty="0">
                <a:effectLst/>
                <a:highlight>
                  <a:srgbClr val="FFFFFF"/>
                </a:highlight>
                <a:ea typeface="Gungsuh" panose="02030600000101010101" pitchFamily="18" charset="-127"/>
                <a:cs typeface="Calibri" panose="020F0502020204030204" pitchFamily="34" charset="0"/>
              </a:rPr>
              <a:t>n(A - B) = 18, n(A </a:t>
            </a:r>
            <a:r>
              <a:rPr lang="en-US" sz="2400" u="none" strike="noStrike" dirty="0">
                <a:effectLst/>
                <a:highlight>
                  <a:srgbClr val="FFFFFF"/>
                </a:highlight>
                <a:ea typeface="Gungsuh" panose="02030600000101010101" pitchFamily="18" charset="-127"/>
                <a:cs typeface="Cambria Math" panose="02040503050406030204" pitchFamily="18" charset="0"/>
              </a:rPr>
              <a:t>∪</a:t>
            </a:r>
            <a:r>
              <a:rPr lang="en-US" sz="2400" u="none" strike="noStrike" dirty="0">
                <a:effectLst/>
                <a:highlight>
                  <a:srgbClr val="FFFFFF"/>
                </a:highlight>
                <a:ea typeface="Gungsuh" panose="02030600000101010101" pitchFamily="18" charset="-127"/>
                <a:cs typeface="Calibri" panose="020F0502020204030204" pitchFamily="34" charset="0"/>
              </a:rPr>
              <a:t> B) = 70 dan n(A ∩ B) = 25, </a:t>
            </a:r>
            <a:r>
              <a:rPr lang="en-US" sz="2400" u="none" strike="noStrike" dirty="0" err="1">
                <a:effectLst/>
                <a:highlight>
                  <a:srgbClr val="FFFFFF"/>
                </a:highlight>
                <a:ea typeface="Gungsuh" panose="02030600000101010101" pitchFamily="18" charset="-127"/>
                <a:cs typeface="Calibri" panose="020F0502020204030204" pitchFamily="34" charset="0"/>
              </a:rPr>
              <a:t>maka</a:t>
            </a:r>
            <a:r>
              <a:rPr lang="en-US" sz="2400" u="none" strike="noStrike" dirty="0">
                <a:effectLst/>
                <a:highlight>
                  <a:srgbClr val="FFFFFF"/>
                </a:highlight>
                <a:ea typeface="Gungsuh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sz="2400" u="none" strike="noStrike" dirty="0" err="1">
                <a:effectLst/>
                <a:highlight>
                  <a:srgbClr val="FFFFFF"/>
                </a:highlight>
                <a:ea typeface="Gungsuh" panose="02030600000101010101" pitchFamily="18" charset="-127"/>
                <a:cs typeface="Calibri" panose="020F0502020204030204" pitchFamily="34" charset="0"/>
              </a:rPr>
              <a:t>berapa</a:t>
            </a:r>
            <a:r>
              <a:rPr lang="en-US" sz="2400" u="none" strike="noStrike" dirty="0">
                <a:effectLst/>
                <a:highlight>
                  <a:srgbClr val="FFFFFF"/>
                </a:highlight>
                <a:ea typeface="Gungsuh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sz="2400" u="none" strike="noStrike" dirty="0" err="1">
                <a:effectLst/>
                <a:highlight>
                  <a:srgbClr val="FFFFFF"/>
                </a:highlight>
                <a:ea typeface="Gungsuh" panose="02030600000101010101" pitchFamily="18" charset="-127"/>
                <a:cs typeface="Calibri" panose="020F0502020204030204" pitchFamily="34" charset="0"/>
              </a:rPr>
              <a:t>nilai</a:t>
            </a:r>
            <a:r>
              <a:rPr lang="en-US" sz="2400" u="none" strike="noStrike" dirty="0">
                <a:effectLst/>
                <a:highlight>
                  <a:srgbClr val="FFFFFF"/>
                </a:highlight>
                <a:ea typeface="Gungsuh" panose="02030600000101010101" pitchFamily="18" charset="-127"/>
                <a:cs typeface="Calibri" panose="020F0502020204030204" pitchFamily="34" charset="0"/>
              </a:rPr>
              <a:t> n(B)? </a:t>
            </a:r>
          </a:p>
          <a:p>
            <a:pPr marL="0" indent="0">
              <a:buNone/>
            </a:pPr>
            <a:r>
              <a:rPr lang="en-US" sz="2400" b="1" dirty="0" err="1">
                <a:highlight>
                  <a:srgbClr val="FFFFFF"/>
                </a:highlight>
                <a:ea typeface="Gungsuh" panose="02030600000101010101" pitchFamily="18" charset="-127"/>
                <a:cs typeface="Calibri" panose="020F0502020204030204" pitchFamily="34" charset="0"/>
              </a:rPr>
              <a:t>Jawaban</a:t>
            </a:r>
            <a:r>
              <a:rPr lang="en-US" sz="2400" dirty="0">
                <a:highlight>
                  <a:srgbClr val="FFFFFF"/>
                </a:highlight>
                <a:ea typeface="Gungsuh" panose="02030600000101010101" pitchFamily="18" charset="-127"/>
                <a:cs typeface="Calibri" panose="020F0502020204030204" pitchFamily="34" charset="0"/>
              </a:rPr>
              <a:t>:</a:t>
            </a: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highlight>
                  <a:srgbClr val="FFFFFF"/>
                </a:highlight>
                <a:ea typeface="Arial" panose="020B0604020202020204" pitchFamily="34" charset="0"/>
                <a:cs typeface="Gungsuh" panose="02030600000101010101" pitchFamily="18" charset="-127"/>
              </a:rPr>
              <a:t>Dengan</a:t>
            </a:r>
            <a:r>
              <a:rPr lang="en-US" sz="2400" dirty="0">
                <a:effectLst/>
                <a:highlight>
                  <a:srgbClr val="FFFFFF"/>
                </a:highlight>
                <a:ea typeface="Arial" panose="020B0604020202020204" pitchFamily="34" charset="0"/>
                <a:cs typeface="Gungsuh" panose="02030600000101010101" pitchFamily="18" charset="-127"/>
              </a:rPr>
              <a:t> </a:t>
            </a:r>
            <a:r>
              <a:rPr lang="en-US" sz="2400" dirty="0" err="1">
                <a:effectLst/>
                <a:highlight>
                  <a:srgbClr val="FFFFFF"/>
                </a:highlight>
                <a:ea typeface="Arial" panose="020B0604020202020204" pitchFamily="34" charset="0"/>
                <a:cs typeface="Gungsuh" panose="02030600000101010101" pitchFamily="18" charset="-127"/>
              </a:rPr>
              <a:t>menggunakan</a:t>
            </a:r>
            <a:r>
              <a:rPr lang="en-US" sz="2400" dirty="0">
                <a:effectLst/>
                <a:highlight>
                  <a:srgbClr val="FFFFFF"/>
                </a:highlight>
                <a:ea typeface="Arial" panose="020B0604020202020204" pitchFamily="34" charset="0"/>
                <a:cs typeface="Gungsuh" panose="02030600000101010101" pitchFamily="18" charset="-127"/>
              </a:rPr>
              <a:t> n(A∪B) = n(A - B) + n(A ∩ B) + n(B - A)</a:t>
            </a:r>
            <a:endParaRPr lang="en-US" sz="2400" dirty="0">
              <a:effectLst/>
              <a:ea typeface="Arial" panose="020B0604020202020204" pitchFamily="34" charset="0"/>
            </a:endParaRPr>
          </a:p>
          <a:p>
            <a:pPr marL="4572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70 = 18 + 25 + n(B - A) </a:t>
            </a:r>
            <a:endParaRPr lang="en-US" sz="2400" dirty="0">
              <a:effectLst/>
              <a:ea typeface="Arial" panose="020B0604020202020204" pitchFamily="34" charset="0"/>
            </a:endParaRPr>
          </a:p>
          <a:p>
            <a:pPr marL="4572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70 = 43 + n(B - A) </a:t>
            </a:r>
            <a:endParaRPr lang="en-US" sz="2400" dirty="0">
              <a:effectLst/>
              <a:ea typeface="Arial" panose="020B0604020202020204" pitchFamily="34" charset="0"/>
            </a:endParaRPr>
          </a:p>
          <a:p>
            <a:pPr marL="4572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n(B - A) = 70 - 43 </a:t>
            </a:r>
            <a:endParaRPr lang="en-US" sz="2400" dirty="0">
              <a:effectLst/>
              <a:ea typeface="Arial" panose="020B0604020202020204" pitchFamily="34" charset="0"/>
            </a:endParaRPr>
          </a:p>
          <a:p>
            <a:pPr marL="4572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n(B - A) = 27 </a:t>
            </a:r>
            <a:endParaRPr lang="en-US" sz="2400" dirty="0">
              <a:effectLst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,</a:t>
            </a:r>
            <a:endParaRPr lang="en-US" sz="2400" dirty="0">
              <a:effectLst/>
              <a:ea typeface="Arial" panose="020B0604020202020204" pitchFamily="34" charset="0"/>
            </a:endParaRPr>
          </a:p>
          <a:p>
            <a:pPr marL="4572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Arial" panose="020B0604020202020204" pitchFamily="34" charset="0"/>
                <a:cs typeface="Gungsuh" panose="02030600000101010101" pitchFamily="18" charset="-127"/>
              </a:rPr>
              <a:t>n(B) = n(A ∩ B) + n(B - A) </a:t>
            </a:r>
            <a:endParaRPr lang="en-US" sz="2400" dirty="0">
              <a:effectLst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               = 25 + 27</a:t>
            </a:r>
            <a:endParaRPr lang="en-US" sz="2400" dirty="0">
              <a:effectLst/>
              <a:ea typeface="Arial" panose="020B0604020202020204" pitchFamily="34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               = 52 </a:t>
            </a:r>
            <a:endParaRPr lang="en-US" sz="2400" dirty="0">
              <a:effectLst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en-US" sz="2400" u="none" strike="noStrike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7457C0-5C21-AC93-38EB-5E22CD2CF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1588" y="3961588"/>
            <a:ext cx="2717199" cy="20573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B99F4ED-DD85-65A0-683B-221B37742F48}"/>
              </a:ext>
            </a:extLst>
          </p:cNvPr>
          <p:cNvSpPr txBox="1"/>
          <p:nvPr/>
        </p:nvSpPr>
        <p:spPr>
          <a:xfrm>
            <a:off x="8138783" y="5850235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</a:t>
            </a:r>
            <a:r>
              <a:rPr lang="en-US" sz="2400" dirty="0">
                <a:sym typeface="Symbol" panose="05050102010706020507" pitchFamily="18" charset="2"/>
              </a:rPr>
              <a:t> B</a:t>
            </a:r>
            <a:endParaRPr lang="en-US" sz="24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70F6D1B-E799-A71E-5651-029333BA1DD9}"/>
              </a:ext>
            </a:extLst>
          </p:cNvPr>
          <p:cNvCxnSpPr/>
          <p:nvPr/>
        </p:nvCxnSpPr>
        <p:spPr>
          <a:xfrm flipH="1" flipV="1">
            <a:off x="7663543" y="3672114"/>
            <a:ext cx="47524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B8F0C68-7302-6832-C397-9F440BB66BD6}"/>
              </a:ext>
            </a:extLst>
          </p:cNvPr>
          <p:cNvCxnSpPr/>
          <p:nvPr/>
        </p:nvCxnSpPr>
        <p:spPr>
          <a:xfrm flipV="1">
            <a:off x="9041594" y="3579335"/>
            <a:ext cx="907193" cy="1152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D33B3C9-50EB-513B-D414-738757D96693}"/>
              </a:ext>
            </a:extLst>
          </p:cNvPr>
          <p:cNvCxnSpPr/>
          <p:nvPr/>
        </p:nvCxnSpPr>
        <p:spPr>
          <a:xfrm flipV="1">
            <a:off x="8544374" y="3734581"/>
            <a:ext cx="0" cy="1059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284F2FA-16C2-B9EE-EE9A-B0510DEAB8FE}"/>
              </a:ext>
            </a:extLst>
          </p:cNvPr>
          <p:cNvSpPr txBox="1"/>
          <p:nvPr/>
        </p:nvSpPr>
        <p:spPr>
          <a:xfrm>
            <a:off x="7231588" y="330703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highlight>
                  <a:srgbClr val="FFFFFF"/>
                </a:highlight>
                <a:ea typeface="Arial" panose="020B0604020202020204" pitchFamily="34" charset="0"/>
                <a:cs typeface="Gungsuh" panose="02030600000101010101" pitchFamily="18" charset="-127"/>
              </a:rPr>
              <a:t>A - B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3752CF-3DE4-1E9F-B6A2-FA79D268A9E1}"/>
              </a:ext>
            </a:extLst>
          </p:cNvPr>
          <p:cNvSpPr txBox="1"/>
          <p:nvPr/>
        </p:nvSpPr>
        <p:spPr>
          <a:xfrm>
            <a:off x="8225568" y="3336144"/>
            <a:ext cx="66620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highlight>
                  <a:srgbClr val="FFFFFF"/>
                </a:highlight>
                <a:ea typeface="Arial" panose="020B0604020202020204" pitchFamily="34" charset="0"/>
                <a:cs typeface="Gungsuh" panose="02030600000101010101" pitchFamily="18" charset="-127"/>
              </a:rPr>
              <a:t>A ∩ B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1BC0E7-7370-9C78-42EF-0DB540762028}"/>
              </a:ext>
            </a:extLst>
          </p:cNvPr>
          <p:cNvSpPr txBox="1"/>
          <p:nvPr/>
        </p:nvSpPr>
        <p:spPr>
          <a:xfrm>
            <a:off x="9695542" y="3247962"/>
            <a:ext cx="14731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highlight>
                  <a:srgbClr val="FFFFFF"/>
                </a:highlight>
                <a:ea typeface="Arial" panose="020B0604020202020204" pitchFamily="34" charset="0"/>
                <a:cs typeface="Gungsuh" panose="02030600000101010101" pitchFamily="18" charset="-127"/>
              </a:rPr>
              <a:t>B - A</a:t>
            </a:r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17BBE7B4-4976-6F05-45B7-9D83C186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6F7E-8A20-46B3-AF1C-E500FEBEBCD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92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Content Placeholder 2">
            <a:extLst>
              <a:ext uri="{FF2B5EF4-FFF2-40B4-BE49-F238E27FC236}">
                <a16:creationId xmlns:a16="http://schemas.microsoft.com/office/drawing/2014/main" id="{F5608365-EEEE-45F1-8FFB-0CA1484365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199" y="606287"/>
            <a:ext cx="11035146" cy="5181600"/>
          </a:xfrm>
        </p:spPr>
        <p:txBody>
          <a:bodyPr/>
          <a:lstStyle/>
          <a:p>
            <a:pPr marL="401638" indent="-401638">
              <a:buFontTx/>
              <a:buNone/>
            </a:pPr>
            <a:r>
              <a:rPr lang="en-US" altLang="en-US" dirty="0"/>
              <a:t>8. </a:t>
            </a:r>
            <a:r>
              <a:rPr lang="en-US" altLang="en-US" b="1" dirty="0"/>
              <a:t>(UTS 2010) </a:t>
            </a:r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, </a:t>
            </a:r>
            <a:r>
              <a:rPr lang="en-US" altLang="en-US" i="1" dirty="0"/>
              <a:t>B</a:t>
            </a:r>
            <a:r>
              <a:rPr lang="en-US" altLang="en-US" dirty="0"/>
              <a:t>, dan </a:t>
            </a:r>
            <a:r>
              <a:rPr lang="en-US" altLang="en-US" i="1" dirty="0"/>
              <a:t>C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himpunan</a:t>
            </a:r>
            <a:r>
              <a:rPr lang="en-US" altLang="en-US" dirty="0"/>
              <a:t>. </a:t>
            </a:r>
            <a:r>
              <a:rPr lang="en-US" altLang="en-US" dirty="0" err="1"/>
              <a:t>Buktikan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aljabar</a:t>
            </a:r>
            <a:r>
              <a:rPr lang="en-US" altLang="en-US" dirty="0"/>
              <a:t> </a:t>
            </a:r>
            <a:r>
              <a:rPr lang="en-US" altLang="en-US" dirty="0" err="1"/>
              <a:t>himpunan</a:t>
            </a:r>
            <a:r>
              <a:rPr lang="en-US" altLang="en-US" dirty="0"/>
              <a:t> </a:t>
            </a:r>
            <a:r>
              <a:rPr lang="en-US" altLang="en-US" dirty="0" err="1"/>
              <a:t>bahwa</a:t>
            </a:r>
            <a:r>
              <a:rPr lang="en-US" altLang="en-US" dirty="0"/>
              <a:t>  (</a:t>
            </a:r>
            <a:r>
              <a:rPr lang="en-US" altLang="en-US" i="1" dirty="0"/>
              <a:t>A</a:t>
            </a:r>
            <a:r>
              <a:rPr lang="en-US" altLang="en-US" dirty="0"/>
              <a:t> – </a:t>
            </a:r>
            <a:r>
              <a:rPr lang="en-US" altLang="en-US" i="1" dirty="0"/>
              <a:t>B</a:t>
            </a:r>
            <a:r>
              <a:rPr lang="en-US" altLang="en-US" dirty="0"/>
              <a:t>) – </a:t>
            </a:r>
            <a:r>
              <a:rPr lang="en-US" altLang="en-US" i="1" dirty="0"/>
              <a:t>C</a:t>
            </a:r>
            <a:r>
              <a:rPr lang="en-US" altLang="en-US" dirty="0"/>
              <a:t> = (</a:t>
            </a:r>
            <a:r>
              <a:rPr lang="en-US" altLang="en-US" i="1" dirty="0"/>
              <a:t>A</a:t>
            </a:r>
            <a:r>
              <a:rPr lang="en-US" altLang="en-US" dirty="0"/>
              <a:t> – </a:t>
            </a:r>
            <a:r>
              <a:rPr lang="en-US" altLang="en-US" i="1" dirty="0"/>
              <a:t>C</a:t>
            </a:r>
            <a:r>
              <a:rPr lang="en-US" altLang="en-US" dirty="0"/>
              <a:t>)  – (</a:t>
            </a:r>
            <a:r>
              <a:rPr lang="en-US" altLang="en-US" i="1" dirty="0"/>
              <a:t>B</a:t>
            </a:r>
            <a:r>
              <a:rPr lang="en-US" altLang="en-US" dirty="0"/>
              <a:t> – </a:t>
            </a:r>
            <a:r>
              <a:rPr lang="en-US" altLang="en-US" i="1" dirty="0"/>
              <a:t>C</a:t>
            </a:r>
            <a:r>
              <a:rPr lang="en-US" altLang="en-US" dirty="0"/>
              <a:t>)  </a:t>
            </a:r>
          </a:p>
          <a:p>
            <a:pPr>
              <a:buFontTx/>
              <a:buNone/>
            </a:pPr>
            <a:endParaRPr lang="en-US" altLang="en-US" dirty="0"/>
          </a:p>
          <a:p>
            <a:pPr marL="346075" indent="-346075">
              <a:buFontTx/>
              <a:buNone/>
            </a:pPr>
            <a:r>
              <a:rPr lang="en-US" altLang="en-US" dirty="0"/>
              <a:t>9.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Berapa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banyak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bilangan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bulat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antara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1 dan 200 (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termasuk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1 dan 200) yang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habis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dibagi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3, 5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atau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7 (3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atau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5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atau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7)?</a:t>
            </a:r>
            <a:r>
              <a:rPr lang="en-US" altLang="en-US" dirty="0"/>
              <a:t>     </a:t>
            </a:r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97283" name="Slide Number Placeholder 3">
            <a:extLst>
              <a:ext uri="{FF2B5EF4-FFF2-40B4-BE49-F238E27FC236}">
                <a16:creationId xmlns:a16="http://schemas.microsoft.com/office/drawing/2014/main" id="{7E6839BA-5D70-4CB3-916C-570579B76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5D9219-041C-451B-B13C-F2CF4DB2C54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120FA7-97D1-AE01-8A91-157E23A3DB87}"/>
              </a:ext>
            </a:extLst>
          </p:cNvPr>
          <p:cNvSpPr txBox="1"/>
          <p:nvPr/>
        </p:nvSpPr>
        <p:spPr>
          <a:xfrm>
            <a:off x="2008909" y="3429000"/>
            <a:ext cx="4413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Silakan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cari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jawabannnya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gaess</a:t>
            </a:r>
            <a:r>
              <a:rPr lang="en-US" sz="2400" dirty="0">
                <a:solidFill>
                  <a:srgbClr val="FF0000"/>
                </a:solidFill>
              </a:rPr>
              <a:t>…!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A472-0DF2-9116-96B9-9C101EDD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/>
              <a:t>Tamat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4EE32-2DBE-3337-B4D1-E5C5E4C68D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5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C2E53-77C5-4953-9EC3-5B21FB9B9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Himpunan-ganda</a:t>
            </a:r>
            <a:r>
              <a:rPr lang="en-US" b="1" dirty="0">
                <a:latin typeface="+mn-lt"/>
              </a:rPr>
              <a:t> (Multiset)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FFCA5-2CE0-4CF8-B4A0-D4FA66570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69487" cy="466725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Himpunan</a:t>
            </a:r>
            <a:r>
              <a:rPr lang="en-US" dirty="0"/>
              <a:t> yang </a:t>
            </a:r>
            <a:r>
              <a:rPr lang="en-US" dirty="0" err="1"/>
              <a:t>elemennya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berulang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)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himpunan</a:t>
            </a:r>
            <a:r>
              <a:rPr lang="en-US" b="1" dirty="0"/>
              <a:t>- </a:t>
            </a:r>
            <a:r>
              <a:rPr lang="en-US" b="1" dirty="0" err="1"/>
              <a:t>ganda</a:t>
            </a:r>
            <a:r>
              <a:rPr lang="en-US" dirty="0"/>
              <a:t> (</a:t>
            </a:r>
            <a:r>
              <a:rPr lang="en-US" i="1" dirty="0"/>
              <a:t>multiset</a:t>
            </a:r>
            <a:r>
              <a:rPr lang="en-US" dirty="0"/>
              <a:t>).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Contoh</a:t>
            </a:r>
            <a:r>
              <a:rPr lang="en-US" dirty="0"/>
              <a:t>:  {1, 1, 1, 2, 2, 3}, {2, 2, 2}, {2, 3, 4}, {}. </a:t>
            </a:r>
          </a:p>
          <a:p>
            <a:pPr lvl="0"/>
            <a:endParaRPr lang="en-US" b="1" dirty="0"/>
          </a:p>
          <a:p>
            <a:pPr lvl="0"/>
            <a:r>
              <a:rPr lang="en-US" b="1" dirty="0" err="1"/>
              <a:t>Multiplisitas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pada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kemunculan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pada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. 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i="1" dirty="0"/>
              <a:t>M</a:t>
            </a:r>
            <a:r>
              <a:rPr lang="en-US" dirty="0"/>
              <a:t> = { 0, 1, 1, 1, 0, 0, 0, 1 }, </a:t>
            </a:r>
            <a:r>
              <a:rPr lang="en-US" dirty="0" err="1"/>
              <a:t>multiplisitas</a:t>
            </a:r>
            <a:r>
              <a:rPr lang="en-US" dirty="0"/>
              <a:t> 0 </a:t>
            </a:r>
            <a:r>
              <a:rPr lang="en-US" dirty="0" err="1"/>
              <a:t>adalah</a:t>
            </a:r>
            <a:r>
              <a:rPr lang="en-US" dirty="0"/>
              <a:t> 4.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Himpunan</a:t>
            </a:r>
            <a:r>
              <a:rPr lang="en-US" dirty="0"/>
              <a:t> (</a:t>
            </a:r>
            <a:r>
              <a:rPr lang="en-US" i="1" dirty="0"/>
              <a:t>set</a:t>
            </a:r>
            <a:r>
              <a:rPr lang="en-US" dirty="0"/>
              <a:t>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i="1" dirty="0"/>
              <a:t>multiset</a:t>
            </a:r>
            <a:r>
              <a:rPr lang="en-US" dirty="0"/>
              <a:t>,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multiplisitas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0 </a:t>
            </a:r>
            <a:r>
              <a:rPr lang="en-US" dirty="0" err="1"/>
              <a:t>atau</a:t>
            </a:r>
            <a:r>
              <a:rPr lang="en-US" dirty="0"/>
              <a:t> 1.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Kardinalitas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i="1" dirty="0"/>
              <a:t>multiset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kardinalitas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yang </a:t>
            </a:r>
            <a:r>
              <a:rPr lang="en-US" dirty="0" err="1"/>
              <a:t>ekivalen</a:t>
            </a:r>
            <a:r>
              <a:rPr lang="en-US" dirty="0"/>
              <a:t> </a:t>
            </a:r>
            <a:r>
              <a:rPr lang="en-US" dirty="0" err="1"/>
              <a:t>dengannya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mengasumsikan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multiset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: A = {1, 1, 1, 2, 2, 3}, </a:t>
            </a:r>
            <a:r>
              <a:rPr lang="en-US" dirty="0" err="1"/>
              <a:t>maka</a:t>
            </a:r>
            <a:r>
              <a:rPr lang="en-US" dirty="0"/>
              <a:t> | A | = 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351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>
            <a:extLst>
              <a:ext uri="{FF2B5EF4-FFF2-40B4-BE49-F238E27FC236}">
                <a16:creationId xmlns:a16="http://schemas.microsoft.com/office/drawing/2014/main" id="{C8252F5C-F725-4A38-B0B1-0C90136A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36D586-8E30-49CC-8C4F-4335AD57222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graphicFrame>
        <p:nvGraphicFramePr>
          <p:cNvPr id="60419" name="Object 4">
            <a:extLst>
              <a:ext uri="{FF2B5EF4-FFF2-40B4-BE49-F238E27FC236}">
                <a16:creationId xmlns:a16="http://schemas.microsoft.com/office/drawing/2014/main" id="{56AB23F4-6D51-4113-8333-68A2AAD2BF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544587"/>
              </p:ext>
            </p:extLst>
          </p:nvPr>
        </p:nvGraphicFramePr>
        <p:xfrm>
          <a:off x="1101725" y="869950"/>
          <a:ext cx="10212388" cy="577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653064" imgH="4326915" progId="Word.Document.8">
                  <p:embed/>
                </p:oleObj>
              </mc:Choice>
              <mc:Fallback>
                <p:oleObj name="Document" r:id="rId2" imgW="7653064" imgH="4326915" progId="Word.Document.8">
                  <p:embed/>
                  <p:pic>
                    <p:nvPicPr>
                      <p:cNvPr id="60419" name="Object 4">
                        <a:extLst>
                          <a:ext uri="{FF2B5EF4-FFF2-40B4-BE49-F238E27FC236}">
                            <a16:creationId xmlns:a16="http://schemas.microsoft.com/office/drawing/2014/main" id="{56AB23F4-6D51-4113-8333-68A2AAD2BF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869950"/>
                        <a:ext cx="10212388" cy="577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>
            <a:extLst>
              <a:ext uri="{FF2B5EF4-FFF2-40B4-BE49-F238E27FC236}">
                <a16:creationId xmlns:a16="http://schemas.microsoft.com/office/drawing/2014/main" id="{94A9553F-6544-4828-8500-48EFFFC0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F5D404-416D-4985-BC07-1345F9BB339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graphicFrame>
        <p:nvGraphicFramePr>
          <p:cNvPr id="61443" name="Object 4">
            <a:extLst>
              <a:ext uri="{FF2B5EF4-FFF2-40B4-BE49-F238E27FC236}">
                <a16:creationId xmlns:a16="http://schemas.microsoft.com/office/drawing/2014/main" id="{4BE56A9C-8C05-4DBC-8147-F3396A2541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966329"/>
              </p:ext>
            </p:extLst>
          </p:nvPr>
        </p:nvGraphicFramePr>
        <p:xfrm>
          <a:off x="838200" y="604630"/>
          <a:ext cx="10587038" cy="584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639255" imgH="4228133" progId="Word.Document.8">
                  <p:embed/>
                </p:oleObj>
              </mc:Choice>
              <mc:Fallback>
                <p:oleObj name="Document" r:id="rId2" imgW="7639255" imgH="4228133" progId="Word.Document.8">
                  <p:embed/>
                  <p:pic>
                    <p:nvPicPr>
                      <p:cNvPr id="61443" name="Object 4">
                        <a:extLst>
                          <a:ext uri="{FF2B5EF4-FFF2-40B4-BE49-F238E27FC236}">
                            <a16:creationId xmlns:a16="http://schemas.microsoft.com/office/drawing/2014/main" id="{4BE56A9C-8C05-4DBC-8147-F3396A2541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04630"/>
                        <a:ext cx="10587038" cy="584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2313A-CFB8-B65B-F3A8-322CD474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soal</a:t>
            </a:r>
            <a:r>
              <a:rPr lang="en-US" dirty="0"/>
              <a:t> UTS 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ECB8D-530D-2E86-32FD-D2DD9192E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effectLst/>
                <a:ea typeface="Arial" panose="020B0604020202020204" pitchFamily="34" charset="0"/>
              </a:rPr>
              <a:t>Fakultas</a:t>
            </a:r>
            <a:r>
              <a:rPr lang="en-US" sz="2000" dirty="0">
                <a:effectLst/>
                <a:ea typeface="Arial" panose="020B0604020202020204" pitchFamily="34" charset="0"/>
              </a:rPr>
              <a:t> Teknik di Universitas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Bangsaku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sedang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mendaftarkan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kebutuhan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prasarana</a:t>
            </a:r>
            <a:r>
              <a:rPr lang="en-US" sz="2000" dirty="0">
                <a:effectLst/>
                <a:ea typeface="Arial" panose="020B0604020202020204" pitchFamily="34" charset="0"/>
              </a:rPr>
              <a:t> hardware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baru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dari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prodi-prodinya</a:t>
            </a:r>
            <a:r>
              <a:rPr lang="en-US" sz="2000" dirty="0">
                <a:effectLst/>
                <a:ea typeface="Arial" panose="020B0604020202020204" pitchFamily="34" charset="0"/>
              </a:rPr>
              <a:t>. Prodi Teknik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Industri</a:t>
            </a:r>
            <a:r>
              <a:rPr lang="en-US" sz="2000" dirty="0">
                <a:effectLst/>
                <a:ea typeface="Arial" panose="020B0604020202020204" pitchFamily="34" charset="0"/>
              </a:rPr>
              <a:t> (TI)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membutuhkan</a:t>
            </a:r>
            <a:r>
              <a:rPr lang="en-US" sz="2000" dirty="0">
                <a:effectLst/>
                <a:ea typeface="Arial" panose="020B0604020202020204" pitchFamily="34" charset="0"/>
              </a:rPr>
              <a:t> 100 personal computer (PC), 40 </a:t>
            </a:r>
            <a:r>
              <a:rPr lang="en-US" sz="2000" i="1" dirty="0">
                <a:effectLst/>
                <a:ea typeface="Arial" panose="020B0604020202020204" pitchFamily="34" charset="0"/>
              </a:rPr>
              <a:t>router</a:t>
            </a:r>
            <a:r>
              <a:rPr lang="en-US" sz="2000" dirty="0">
                <a:effectLst/>
                <a:ea typeface="Arial" panose="020B0604020202020204" pitchFamily="34" charset="0"/>
              </a:rPr>
              <a:t>, dan 5 </a:t>
            </a:r>
            <a:r>
              <a:rPr lang="en-US" sz="2000" i="1" dirty="0">
                <a:effectLst/>
                <a:ea typeface="Arial" panose="020B0604020202020204" pitchFamily="34" charset="0"/>
              </a:rPr>
              <a:t>server</a:t>
            </a:r>
            <a:r>
              <a:rPr lang="en-US" sz="2000" dirty="0">
                <a:effectLst/>
                <a:ea typeface="Arial" panose="020B0604020202020204" pitchFamily="34" charset="0"/>
              </a:rPr>
              <a:t>.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Sedangkan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prodi</a:t>
            </a:r>
            <a:r>
              <a:rPr lang="en-US" sz="2000" dirty="0">
                <a:effectLst/>
                <a:ea typeface="Arial" panose="020B0604020202020204" pitchFamily="34" charset="0"/>
              </a:rPr>
              <a:t> Teknik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Mesin</a:t>
            </a:r>
            <a:r>
              <a:rPr lang="en-US" sz="2000" dirty="0">
                <a:effectLst/>
                <a:ea typeface="Arial" panose="020B0604020202020204" pitchFamily="34" charset="0"/>
              </a:rPr>
              <a:t> (MS)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membutuhkan</a:t>
            </a:r>
            <a:r>
              <a:rPr lang="en-US" sz="2000" dirty="0">
                <a:effectLst/>
                <a:ea typeface="Arial" panose="020B0604020202020204" pitchFamily="34" charset="0"/>
              </a:rPr>
              <a:t> 10 PC, 7 router, dan 2 </a:t>
            </a:r>
            <a:r>
              <a:rPr lang="en-US" sz="2000" i="1" dirty="0">
                <a:effectLst/>
                <a:ea typeface="Arial" panose="020B0604020202020204" pitchFamily="34" charset="0"/>
              </a:rPr>
              <a:t>mainframe</a:t>
            </a:r>
            <a:r>
              <a:rPr lang="en-US" sz="2000" dirty="0">
                <a:effectLst/>
                <a:ea typeface="Arial" panose="020B0604020202020204" pitchFamily="34" charset="0"/>
              </a:rPr>
              <a:t>.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Kebutuhan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tersebut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dinyatakan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dalam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bentuk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ea typeface="Arial" panose="020B0604020202020204" pitchFamily="34" charset="0"/>
              </a:rPr>
              <a:t>multiset</a:t>
            </a:r>
            <a:r>
              <a:rPr lang="en-US" sz="2000" dirty="0">
                <a:effectLst/>
                <a:ea typeface="Arial" panose="020B0604020202020204" pitchFamily="34" charset="0"/>
              </a:rPr>
              <a:t> A (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prodi</a:t>
            </a:r>
            <a:r>
              <a:rPr lang="en-US" sz="2000" dirty="0">
                <a:effectLst/>
                <a:ea typeface="Arial" panose="020B0604020202020204" pitchFamily="34" charset="0"/>
              </a:rPr>
              <a:t> TI) dan </a:t>
            </a:r>
            <a:r>
              <a:rPr lang="en-US" sz="2000" i="1" dirty="0">
                <a:effectLst/>
                <a:ea typeface="Arial" panose="020B0604020202020204" pitchFamily="34" charset="0"/>
              </a:rPr>
              <a:t>multiset</a:t>
            </a:r>
            <a:r>
              <a:rPr lang="en-US" sz="2000" dirty="0">
                <a:effectLst/>
                <a:ea typeface="Arial" panose="020B0604020202020204" pitchFamily="34" charset="0"/>
              </a:rPr>
              <a:t> B (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prodi</a:t>
            </a:r>
            <a:r>
              <a:rPr lang="en-US" sz="2000" dirty="0">
                <a:effectLst/>
                <a:ea typeface="Arial" panose="020B0604020202020204" pitchFamily="34" charset="0"/>
              </a:rPr>
              <a:t> MS).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Tentukan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ea typeface="Arial" panose="020B0604020202020204" pitchFamily="34" charset="0"/>
              </a:rPr>
              <a:t>hardware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apa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saja</a:t>
            </a:r>
            <a:r>
              <a:rPr lang="en-US" sz="2000" dirty="0">
                <a:effectLst/>
                <a:ea typeface="Arial" panose="020B0604020202020204" pitchFamily="34" charset="0"/>
              </a:rPr>
              <a:t> dan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jumlahnya</a:t>
            </a:r>
            <a:r>
              <a:rPr lang="en-US" sz="2000" dirty="0">
                <a:effectLst/>
                <a:ea typeface="Arial" panose="020B0604020202020204" pitchFamily="34" charset="0"/>
              </a:rPr>
              <a:t> yang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harus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disediakan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fakultas</a:t>
            </a:r>
            <a:r>
              <a:rPr lang="en-US" sz="2000" dirty="0">
                <a:effectLst/>
                <a:ea typeface="Arial" panose="020B0604020202020204" pitchFamily="34" charset="0"/>
              </a:rPr>
              <a:t> pada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kondisi</a:t>
            </a:r>
            <a:r>
              <a:rPr lang="en-US" sz="2000" dirty="0">
                <a:effectLst/>
                <a:ea typeface="Arial" panose="020B0604020202020204" pitchFamily="34" charset="0"/>
              </a:rPr>
              <a:t>:	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Arial" panose="020B0604020202020204" pitchFamily="34" charset="0"/>
              </a:rPr>
              <a:t> a.  Prodi TI dan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prodi</a:t>
            </a:r>
            <a:r>
              <a:rPr lang="en-US" sz="2000" dirty="0">
                <a:effectLst/>
                <a:ea typeface="Arial" panose="020B0604020202020204" pitchFamily="34" charset="0"/>
              </a:rPr>
              <a:t> MS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dapat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saling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berbagi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prasarana</a:t>
            </a:r>
            <a:r>
              <a:rPr lang="en-US" sz="2000" dirty="0">
                <a:effectLst/>
                <a:ea typeface="Arial" panose="020B0604020202020204" pitchFamily="34" charset="0"/>
              </a:rPr>
              <a:t>.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Arial" panose="020B0604020202020204" pitchFamily="34" charset="0"/>
              </a:rPr>
              <a:t>b.  Prodi TI dan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prodi</a:t>
            </a:r>
            <a:r>
              <a:rPr lang="en-US" sz="2000" dirty="0">
                <a:effectLst/>
                <a:ea typeface="Arial" panose="020B0604020202020204" pitchFamily="34" charset="0"/>
              </a:rPr>
              <a:t> MS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tidak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dapat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berbagi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prasarana</a:t>
            </a:r>
            <a:r>
              <a:rPr lang="en-US" sz="2000" dirty="0">
                <a:effectLst/>
                <a:ea typeface="Arial" panose="020B0604020202020204" pitchFamily="34" charset="0"/>
              </a:rPr>
              <a:t>.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Arial" panose="020B0604020202020204" pitchFamily="34" charset="0"/>
              </a:rPr>
              <a:t>c. 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Pengadaan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hanya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bisa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untuk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kebutuhan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prodi</a:t>
            </a:r>
            <a:r>
              <a:rPr lang="en-US" sz="2000" dirty="0">
                <a:effectLst/>
                <a:ea typeface="Arial" panose="020B0604020202020204" pitchFamily="34" charset="0"/>
              </a:rPr>
              <a:t> MS dan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alat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tsb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tidak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dibutuhkan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prodi</a:t>
            </a:r>
            <a:r>
              <a:rPr lang="en-US" sz="2000" dirty="0">
                <a:effectLst/>
                <a:ea typeface="Arial" panose="020B0604020202020204" pitchFamily="34" charset="0"/>
              </a:rPr>
              <a:t> TI.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ea typeface="Arial" panose="020B0604020202020204" pitchFamily="34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effectLst/>
                <a:ea typeface="Arial" panose="020B0604020202020204" pitchFamily="34" charset="0"/>
              </a:rPr>
              <a:t>Nyatakan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jawaban</a:t>
            </a:r>
            <a:r>
              <a:rPr lang="en-US" sz="2000" dirty="0">
                <a:effectLst/>
                <a:ea typeface="Arial" panose="020B0604020202020204" pitchFamily="34" charset="0"/>
              </a:rPr>
              <a:t> Anda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dalam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bentuk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operasi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himpunan</a:t>
            </a:r>
            <a:r>
              <a:rPr lang="en-US" sz="2000" dirty="0">
                <a:effectLst/>
                <a:ea typeface="Arial" panose="020B0604020202020204" pitchFamily="34" charset="0"/>
              </a:rPr>
              <a:t> dan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hasil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perhitungannya</a:t>
            </a:r>
            <a:r>
              <a:rPr lang="en-US" sz="2000" dirty="0">
                <a:effectLst/>
                <a:ea typeface="Arial" panose="020B0604020202020204" pitchFamily="34" charset="0"/>
              </a:rPr>
              <a:t>.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effectLst/>
                <a:ea typeface="Arial" panose="020B0604020202020204" pitchFamily="34" charset="0"/>
              </a:rPr>
              <a:t>Petunjuk</a:t>
            </a:r>
            <a:r>
              <a:rPr lang="en-US" sz="2000" dirty="0">
                <a:effectLst/>
                <a:ea typeface="Arial" panose="020B0604020202020204" pitchFamily="34" charset="0"/>
              </a:rPr>
              <a:t>: </a:t>
            </a:r>
            <a:r>
              <a:rPr lang="en-US" sz="2000" i="1" dirty="0">
                <a:effectLst/>
                <a:ea typeface="Arial" panose="020B0604020202020204" pitchFamily="34" charset="0"/>
              </a:rPr>
              <a:t>Multiset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dapat</a:t>
            </a:r>
            <a:r>
              <a:rPr lang="en-US" sz="2000" dirty="0">
                <a:effectLst/>
                <a:ea typeface="Arial" panose="020B0604020202020204" pitchFamily="34" charset="0"/>
              </a:rPr>
              <a:t> juga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dituliskan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dalam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bentuk</a:t>
            </a:r>
            <a:r>
              <a:rPr lang="en-US" sz="2000" dirty="0">
                <a:effectLst/>
                <a:ea typeface="Arial" panose="020B0604020202020204" pitchFamily="34" charset="0"/>
              </a:rPr>
              <a:t> {</a:t>
            </a:r>
            <a:r>
              <a:rPr lang="en-US" sz="2000" i="1" dirty="0">
                <a:effectLst/>
                <a:ea typeface="Arial" panose="020B0604020202020204" pitchFamily="34" charset="0"/>
              </a:rPr>
              <a:t>m</a:t>
            </a:r>
            <a:r>
              <a:rPr lang="en-US" sz="2000" dirty="0">
                <a:effectLst/>
                <a:ea typeface="Arial" panose="020B0604020202020204" pitchFamily="34" charset="0"/>
              </a:rPr>
              <a:t>1·</a:t>
            </a:r>
            <a:r>
              <a:rPr lang="en-US" sz="2000" i="1" dirty="0">
                <a:effectLst/>
                <a:ea typeface="Arial" panose="020B0604020202020204" pitchFamily="34" charset="0"/>
              </a:rPr>
              <a:t>a</a:t>
            </a:r>
            <a:r>
              <a:rPr lang="en-US" sz="2000" dirty="0">
                <a:effectLst/>
                <a:ea typeface="Arial" panose="020B0604020202020204" pitchFamily="34" charset="0"/>
              </a:rPr>
              <a:t>1, </a:t>
            </a:r>
            <a:r>
              <a:rPr lang="en-US" sz="2000" i="1" dirty="0">
                <a:effectLst/>
                <a:ea typeface="Arial" panose="020B0604020202020204" pitchFamily="34" charset="0"/>
              </a:rPr>
              <a:t>m</a:t>
            </a:r>
            <a:r>
              <a:rPr lang="en-US" sz="2000" dirty="0">
                <a:effectLst/>
                <a:ea typeface="Arial" panose="020B0604020202020204" pitchFamily="34" charset="0"/>
              </a:rPr>
              <a:t>2·</a:t>
            </a:r>
            <a:r>
              <a:rPr lang="en-US" sz="2000" i="1" dirty="0">
                <a:effectLst/>
                <a:ea typeface="Arial" panose="020B0604020202020204" pitchFamily="34" charset="0"/>
              </a:rPr>
              <a:t>a</a:t>
            </a:r>
            <a:r>
              <a:rPr lang="en-US" sz="2000" dirty="0">
                <a:effectLst/>
                <a:ea typeface="Arial" panose="020B0604020202020204" pitchFamily="34" charset="0"/>
              </a:rPr>
              <a:t>2, . . . , </a:t>
            </a:r>
            <a:r>
              <a:rPr lang="en-US" sz="2000" i="1" dirty="0" err="1">
                <a:effectLst/>
                <a:ea typeface="Arial" panose="020B0604020202020204" pitchFamily="34" charset="0"/>
              </a:rPr>
              <a:t>m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r</a:t>
            </a:r>
            <a:r>
              <a:rPr lang="en-US" sz="2000" dirty="0">
                <a:effectLst/>
                <a:ea typeface="Arial" panose="020B0604020202020204" pitchFamily="34" charset="0"/>
              </a:rPr>
              <a:t> ·</a:t>
            </a:r>
            <a:r>
              <a:rPr lang="en-US" sz="2000" i="1" dirty="0" err="1">
                <a:effectLst/>
                <a:ea typeface="Arial" panose="020B0604020202020204" pitchFamily="34" charset="0"/>
              </a:rPr>
              <a:t>a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r</a:t>
            </a:r>
            <a:r>
              <a:rPr lang="en-US" sz="2000" dirty="0">
                <a:effectLst/>
                <a:ea typeface="Arial" panose="020B0604020202020204" pitchFamily="34" charset="0"/>
              </a:rPr>
              <a:t>},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dengan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ea typeface="Arial" panose="020B0604020202020204" pitchFamily="34" charset="0"/>
              </a:rPr>
              <a:t>m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adalah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multiplisitas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dari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setiap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</a:rPr>
              <a:t>elemen</a:t>
            </a:r>
            <a:r>
              <a:rPr lang="en-US" sz="2000" dirty="0">
                <a:effectLst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ea typeface="Arial" panose="020B0604020202020204" pitchFamily="34" charset="0"/>
              </a:rPr>
              <a:t>a</a:t>
            </a:r>
            <a:r>
              <a:rPr lang="en-US" sz="2000" dirty="0">
                <a:effectLst/>
                <a:ea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0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F7FA3-9007-2E10-EB7F-346E5E893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5018"/>
            <a:ext cx="10515600" cy="5511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Jawaban</a:t>
            </a:r>
            <a:r>
              <a:rPr lang="en-US" sz="2400" dirty="0"/>
              <a:t>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Arial" panose="020B0604020202020204" pitchFamily="34" charset="0"/>
              </a:rPr>
              <a:t>Misalkan</a:t>
            </a:r>
            <a:r>
              <a:rPr lang="en-US" sz="2400" dirty="0">
                <a:effectLst/>
                <a:ea typeface="Arial" panose="020B0604020202020204" pitchFamily="34" charset="0"/>
              </a:rPr>
              <a:t> A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adalah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himpunan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i="1" dirty="0">
                <a:effectLst/>
                <a:ea typeface="Arial" panose="020B0604020202020204" pitchFamily="34" charset="0"/>
              </a:rPr>
              <a:t>multiset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kebutuhan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i="1" dirty="0">
                <a:effectLst/>
                <a:ea typeface="Arial" panose="020B0604020202020204" pitchFamily="34" charset="0"/>
              </a:rPr>
              <a:t>hardware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prodi</a:t>
            </a:r>
            <a:r>
              <a:rPr lang="en-US" sz="2400" dirty="0">
                <a:effectLst/>
                <a:ea typeface="Arial" panose="020B0604020202020204" pitchFamily="34" charset="0"/>
              </a:rPr>
              <a:t> TI, dan B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adalah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himpunan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i="1" dirty="0">
                <a:effectLst/>
                <a:ea typeface="Arial" panose="020B0604020202020204" pitchFamily="34" charset="0"/>
              </a:rPr>
              <a:t>multiset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kebutuhan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i="1" dirty="0">
                <a:effectLst/>
                <a:ea typeface="Arial" panose="020B0604020202020204" pitchFamily="34" charset="0"/>
              </a:rPr>
              <a:t>hardware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prodi</a:t>
            </a:r>
            <a:r>
              <a:rPr lang="en-US" sz="2400" dirty="0">
                <a:effectLst/>
                <a:ea typeface="Arial" panose="020B0604020202020204" pitchFamily="34" charset="0"/>
              </a:rPr>
              <a:t> MS.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ea typeface="Arial" panose="020B0604020202020204" pitchFamily="34" charset="0"/>
              </a:rPr>
              <a:t>Misalkan</a:t>
            </a:r>
            <a:r>
              <a:rPr lang="en-US" sz="2400" dirty="0">
                <a:effectLst/>
                <a:ea typeface="Arial" panose="020B0604020202020204" pitchFamily="34" charset="0"/>
              </a:rPr>
              <a:t>: p =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banyak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kebutuhan</a:t>
            </a:r>
            <a:r>
              <a:rPr lang="en-US" sz="2400" dirty="0">
                <a:effectLst/>
                <a:ea typeface="Arial" panose="020B0604020202020204" pitchFamily="34" charset="0"/>
              </a:rPr>
              <a:t> PC (unit); r =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banyak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kebutuhan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i="1" dirty="0">
                <a:effectLst/>
                <a:ea typeface="Arial" panose="020B0604020202020204" pitchFamily="34" charset="0"/>
              </a:rPr>
              <a:t>router</a:t>
            </a:r>
            <a:r>
              <a:rPr lang="en-US" sz="2400" dirty="0">
                <a:effectLst/>
                <a:ea typeface="Arial" panose="020B0604020202020204" pitchFamily="34" charset="0"/>
              </a:rPr>
              <a:t> (unit); s =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banyak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kebutuhan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i="1" dirty="0">
                <a:effectLst/>
                <a:ea typeface="Arial" panose="020B0604020202020204" pitchFamily="34" charset="0"/>
              </a:rPr>
              <a:t>server</a:t>
            </a:r>
            <a:r>
              <a:rPr lang="en-US" sz="2400" dirty="0">
                <a:effectLst/>
                <a:ea typeface="Arial" panose="020B0604020202020204" pitchFamily="34" charset="0"/>
              </a:rPr>
              <a:t> (unit); m =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banyak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kebutuhan</a:t>
            </a:r>
            <a:r>
              <a:rPr lang="en-US" sz="2400" dirty="0">
                <a:effectLst/>
                <a:ea typeface="Arial" panose="020B0604020202020204" pitchFamily="34" charset="0"/>
              </a:rPr>
              <a:t> </a:t>
            </a:r>
            <a:r>
              <a:rPr lang="en-US" sz="2400" i="1" dirty="0">
                <a:effectLst/>
                <a:ea typeface="Arial" panose="020B0604020202020204" pitchFamily="34" charset="0"/>
              </a:rPr>
              <a:t>mainframe</a:t>
            </a:r>
            <a:r>
              <a:rPr lang="en-US" sz="2400" dirty="0">
                <a:effectLst/>
                <a:ea typeface="Arial" panose="020B0604020202020204" pitchFamily="34" charset="0"/>
              </a:rPr>
              <a:t> (unit). </a:t>
            </a:r>
            <a:r>
              <a:rPr lang="en-US" sz="2400" dirty="0" err="1">
                <a:effectLst/>
                <a:ea typeface="Arial" panose="020B0604020202020204" pitchFamily="34" charset="0"/>
              </a:rPr>
              <a:t>Maka</a:t>
            </a:r>
            <a:r>
              <a:rPr lang="en-US" sz="2400" dirty="0">
                <a:effectLst/>
                <a:ea typeface="Arial" panose="020B0604020202020204" pitchFamily="34" charset="0"/>
              </a:rPr>
              <a:t>,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Arial" panose="020B0604020202020204" pitchFamily="34" charset="0"/>
              </a:rPr>
              <a:t>	A = {100p, 40r, 5s}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Arial" panose="020B0604020202020204" pitchFamily="34" charset="0"/>
              </a:rPr>
              <a:t>	B = {10p, 7r, 2m}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Arial Unicode MS"/>
              </a:rPr>
              <a:t>a) A </a:t>
            </a:r>
            <a:r>
              <a:rPr lang="en-US" sz="2400" dirty="0">
                <a:effectLst/>
                <a:ea typeface="Arial Unicode MS"/>
                <a:cs typeface="Cambria Math" panose="02040503050406030204" pitchFamily="18" charset="0"/>
              </a:rPr>
              <a:t>∪</a:t>
            </a:r>
            <a:r>
              <a:rPr lang="en-US" sz="2400" dirty="0">
                <a:effectLst/>
                <a:ea typeface="Arial Unicode MS"/>
              </a:rPr>
              <a:t> B = </a:t>
            </a:r>
            <a:r>
              <a:rPr lang="en-US" sz="2400" dirty="0">
                <a:effectLst/>
                <a:ea typeface="Arial" panose="020B0604020202020204" pitchFamily="34" charset="0"/>
              </a:rPr>
              <a:t>{100p, 40r, 5s} </a:t>
            </a:r>
            <a:r>
              <a:rPr lang="en-US" sz="2400" dirty="0">
                <a:effectLst/>
                <a:ea typeface="Arial Unicode MS"/>
                <a:cs typeface="Cambria Math" panose="02040503050406030204" pitchFamily="18" charset="0"/>
              </a:rPr>
              <a:t>∪</a:t>
            </a:r>
            <a:r>
              <a:rPr lang="en-US" sz="2400" dirty="0">
                <a:effectLst/>
                <a:ea typeface="Arial" panose="020B0604020202020204" pitchFamily="34" charset="0"/>
              </a:rPr>
              <a:t> {10p, 7r, 2m} = </a:t>
            </a:r>
            <a:r>
              <a:rPr lang="en-US" sz="2400" dirty="0">
                <a:effectLst/>
                <a:ea typeface="Arial Unicode MS"/>
              </a:rPr>
              <a:t>{100p, 40r, 5s, 2m}</a:t>
            </a:r>
            <a:endParaRPr lang="en-US" sz="2400" dirty="0">
              <a:effectLst/>
              <a:ea typeface="Arial" panose="020B0604020202020204" pitchFamily="34" charset="0"/>
            </a:endParaRPr>
          </a:p>
          <a:p>
            <a:pPr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Arial Unicode MS"/>
              </a:rPr>
              <a:t> </a:t>
            </a:r>
            <a:r>
              <a:rPr lang="en-US" sz="2400" dirty="0" err="1">
                <a:effectLst/>
                <a:ea typeface="Arial Unicode MS"/>
              </a:rPr>
              <a:t>Penyediaan</a:t>
            </a:r>
            <a:r>
              <a:rPr lang="en-US" sz="2400" dirty="0">
                <a:effectLst/>
                <a:ea typeface="Arial Unicode MS"/>
              </a:rPr>
              <a:t> oleh </a:t>
            </a:r>
            <a:r>
              <a:rPr lang="en-US" sz="2400" dirty="0" err="1">
                <a:effectLst/>
                <a:ea typeface="Arial Unicode MS"/>
              </a:rPr>
              <a:t>fakultas</a:t>
            </a:r>
            <a:r>
              <a:rPr lang="en-US" sz="2400" dirty="0">
                <a:effectLst/>
                <a:ea typeface="Arial Unicode MS"/>
              </a:rPr>
              <a:t>: 100 PC, 40 </a:t>
            </a:r>
            <a:r>
              <a:rPr lang="en-US" sz="2400" i="1" dirty="0">
                <a:effectLst/>
                <a:ea typeface="Arial Unicode MS"/>
              </a:rPr>
              <a:t>router</a:t>
            </a:r>
            <a:r>
              <a:rPr lang="en-US" sz="2400" dirty="0">
                <a:effectLst/>
                <a:ea typeface="Arial Unicode MS"/>
              </a:rPr>
              <a:t>, 5 </a:t>
            </a:r>
            <a:r>
              <a:rPr lang="en-US" sz="2400" i="1" dirty="0">
                <a:effectLst/>
                <a:ea typeface="Arial Unicode MS"/>
              </a:rPr>
              <a:t>server</a:t>
            </a:r>
            <a:r>
              <a:rPr lang="en-US" sz="2400" dirty="0">
                <a:effectLst/>
                <a:ea typeface="Arial Unicode MS"/>
              </a:rPr>
              <a:t>, 2 </a:t>
            </a:r>
            <a:r>
              <a:rPr lang="en-US" sz="2400" i="1" dirty="0">
                <a:effectLst/>
                <a:ea typeface="Arial Unicode MS"/>
              </a:rPr>
              <a:t>mainframe</a:t>
            </a:r>
            <a:endParaRPr lang="en-US" sz="2400" i="1" dirty="0">
              <a:effectLst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Arial Unicode MS"/>
              </a:rPr>
              <a:t>b) A + B = </a:t>
            </a:r>
            <a:r>
              <a:rPr lang="en-US" sz="2400" dirty="0">
                <a:effectLst/>
                <a:ea typeface="Arial" panose="020B0604020202020204" pitchFamily="34" charset="0"/>
              </a:rPr>
              <a:t>{100p, 40r, 5s} </a:t>
            </a:r>
            <a:r>
              <a:rPr lang="en-US" sz="2400" dirty="0">
                <a:effectLst/>
                <a:ea typeface="Arial Unicode MS"/>
              </a:rPr>
              <a:t>+</a:t>
            </a:r>
            <a:r>
              <a:rPr lang="en-US" sz="2400" dirty="0">
                <a:effectLst/>
                <a:ea typeface="Arial" panose="020B0604020202020204" pitchFamily="34" charset="0"/>
              </a:rPr>
              <a:t> {10p, 7r, 2m} = {110p, 47r, 5s, 2m}</a:t>
            </a:r>
          </a:p>
          <a:p>
            <a:pPr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Arial Unicode MS"/>
              </a:rPr>
              <a:t> </a:t>
            </a:r>
            <a:r>
              <a:rPr lang="en-US" sz="2400" dirty="0" err="1">
                <a:effectLst/>
                <a:ea typeface="Arial Unicode MS"/>
              </a:rPr>
              <a:t>Penyediaan</a:t>
            </a:r>
            <a:r>
              <a:rPr lang="en-US" sz="2400" dirty="0">
                <a:effectLst/>
                <a:ea typeface="Arial Unicode MS"/>
              </a:rPr>
              <a:t> </a:t>
            </a:r>
            <a:r>
              <a:rPr lang="en-US" sz="2400" dirty="0" err="1">
                <a:effectLst/>
                <a:ea typeface="Arial Unicode MS"/>
              </a:rPr>
              <a:t>fakultas</a:t>
            </a:r>
            <a:r>
              <a:rPr lang="en-US" sz="2400" dirty="0">
                <a:effectLst/>
                <a:ea typeface="Arial Unicode MS"/>
              </a:rPr>
              <a:t>: 110 PC, 47 </a:t>
            </a:r>
            <a:r>
              <a:rPr lang="en-US" sz="2400" i="1" dirty="0">
                <a:effectLst/>
                <a:ea typeface="Arial Unicode MS"/>
              </a:rPr>
              <a:t>router</a:t>
            </a:r>
            <a:r>
              <a:rPr lang="en-US" sz="2400" dirty="0">
                <a:effectLst/>
                <a:ea typeface="Arial Unicode MS"/>
              </a:rPr>
              <a:t>, 5 </a:t>
            </a:r>
            <a:r>
              <a:rPr lang="en-US" sz="2400" i="1" dirty="0">
                <a:effectLst/>
                <a:ea typeface="Arial Unicode MS"/>
              </a:rPr>
              <a:t>server</a:t>
            </a:r>
            <a:r>
              <a:rPr lang="en-US" sz="2400" dirty="0">
                <a:effectLst/>
                <a:ea typeface="Arial Unicode MS"/>
              </a:rPr>
              <a:t>, 2 </a:t>
            </a:r>
            <a:r>
              <a:rPr lang="en-US" sz="2400" i="1" dirty="0">
                <a:effectLst/>
                <a:ea typeface="Arial Unicode MS"/>
              </a:rPr>
              <a:t>mainframe</a:t>
            </a:r>
            <a:endParaRPr lang="en-US" sz="2400" i="1" dirty="0">
              <a:effectLst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Arial Unicode MS"/>
              </a:rPr>
              <a:t>c) B ∩ A’ = B – A = </a:t>
            </a:r>
            <a:r>
              <a:rPr lang="en-US" sz="2400" dirty="0">
                <a:effectLst/>
                <a:ea typeface="Arial" panose="020B0604020202020204" pitchFamily="34" charset="0"/>
              </a:rPr>
              <a:t>{10p, 7r, 2m} - {100p, 40r, 5s} = </a:t>
            </a:r>
            <a:r>
              <a:rPr lang="en-US" sz="2400" dirty="0">
                <a:effectLst/>
                <a:ea typeface="Arial Unicode MS"/>
              </a:rPr>
              <a:t>{2m}</a:t>
            </a:r>
            <a:endParaRPr lang="en-US" sz="2400" dirty="0">
              <a:effectLst/>
              <a:ea typeface="Arial" panose="020B0604020202020204" pitchFamily="34" charset="0"/>
            </a:endParaRPr>
          </a:p>
          <a:p>
            <a:pPr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ea typeface="Arial Unicode MS"/>
              </a:rPr>
              <a:t> </a:t>
            </a:r>
            <a:r>
              <a:rPr lang="en-US" sz="2400" dirty="0" err="1">
                <a:effectLst/>
                <a:ea typeface="Arial Unicode MS"/>
              </a:rPr>
              <a:t>Penyediaan</a:t>
            </a:r>
            <a:r>
              <a:rPr lang="en-US" sz="2400" dirty="0">
                <a:effectLst/>
                <a:ea typeface="Arial Unicode MS"/>
              </a:rPr>
              <a:t> oleh </a:t>
            </a:r>
            <a:r>
              <a:rPr lang="en-US" sz="2400" dirty="0" err="1">
                <a:effectLst/>
                <a:ea typeface="Arial Unicode MS"/>
              </a:rPr>
              <a:t>fakultas</a:t>
            </a:r>
            <a:r>
              <a:rPr lang="en-US" sz="2400" dirty="0">
                <a:effectLst/>
                <a:ea typeface="Arial Unicode MS"/>
              </a:rPr>
              <a:t>: 2 </a:t>
            </a:r>
            <a:r>
              <a:rPr lang="en-US" sz="2400" i="1" dirty="0">
                <a:effectLst/>
                <a:ea typeface="Arial Unicode MS"/>
              </a:rPr>
              <a:t>mainframe</a:t>
            </a:r>
            <a:endParaRPr lang="en-US" sz="2400" i="1" dirty="0">
              <a:effectLst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34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5">
            <a:extLst>
              <a:ext uri="{FF2B5EF4-FFF2-40B4-BE49-F238E27FC236}">
                <a16:creationId xmlns:a16="http://schemas.microsoft.com/office/drawing/2014/main" id="{78F6A8F5-7FDD-4C65-B396-9AD701681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16B68F-C7A8-44A3-BE7F-CB72CBF0689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121D0F64-7012-4D2F-AAE1-B562062FFA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>
                <a:cs typeface="Times New Roman" panose="02020603050405020304" pitchFamily="18" charset="0"/>
              </a:rPr>
              <a:t>Tipe </a:t>
            </a:r>
            <a:r>
              <a:rPr lang="en-US" altLang="en-US" b="1" i="1">
                <a:cs typeface="Times New Roman" panose="02020603050405020304" pitchFamily="18" charset="0"/>
              </a:rPr>
              <a:t>Set</a:t>
            </a:r>
            <a:r>
              <a:rPr lang="en-US" altLang="en-US" b="1">
                <a:cs typeface="Times New Roman" panose="02020603050405020304" pitchFamily="18" charset="0"/>
              </a:rPr>
              <a:t> dalam Bahasa Python</a:t>
            </a: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83972" name="Content Placeholder 2">
            <a:extLst>
              <a:ext uri="{FF2B5EF4-FFF2-40B4-BE49-F238E27FC236}">
                <a16:creationId xmlns:a16="http://schemas.microsoft.com/office/drawing/2014/main" id="{480EEBD7-6BC1-4819-B3F9-3954CAEE6E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36374" y="1690688"/>
            <a:ext cx="9945756" cy="4114800"/>
          </a:xfrm>
        </p:spPr>
        <p:txBody>
          <a:bodyPr/>
          <a:lstStyle/>
          <a:p>
            <a:r>
              <a:rPr lang="en-US" altLang="en-US" dirty="0"/>
              <a:t>Bahasa Python </a:t>
            </a:r>
            <a:r>
              <a:rPr lang="en-US" altLang="en-US" dirty="0" err="1"/>
              <a:t>menyediakan</a:t>
            </a:r>
            <a:r>
              <a:rPr lang="en-US" altLang="en-US" dirty="0"/>
              <a:t> </a:t>
            </a:r>
            <a:r>
              <a:rPr lang="en-US" altLang="en-US" dirty="0" err="1"/>
              <a:t>struktur</a:t>
            </a:r>
            <a:r>
              <a:rPr lang="en-US" altLang="en-US" dirty="0"/>
              <a:t> data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i="1" dirty="0"/>
              <a:t>set</a:t>
            </a:r>
            <a:r>
              <a:rPr lang="en-US" altLang="en-US" dirty="0"/>
              <a:t> </a:t>
            </a:r>
            <a:r>
              <a:rPr lang="en-US" altLang="en-US" dirty="0" err="1"/>
              <a:t>beserta</a:t>
            </a:r>
            <a:r>
              <a:rPr lang="en-US" altLang="en-US" dirty="0"/>
              <a:t> </a:t>
            </a:r>
            <a:r>
              <a:rPr lang="en-US" altLang="en-US" dirty="0" err="1"/>
              <a:t>operasi-operasinya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r>
              <a:rPr lang="en-US" altLang="en-US" dirty="0" err="1"/>
              <a:t>Membuat</a:t>
            </a:r>
            <a:r>
              <a:rPr lang="en-US" altLang="en-US" dirty="0"/>
              <a:t> </a:t>
            </a:r>
            <a:r>
              <a:rPr lang="en-US" altLang="en-US" dirty="0" err="1"/>
              <a:t>himpunan</a:t>
            </a:r>
            <a:r>
              <a:rPr lang="en-US" altLang="en-US" dirty="0"/>
              <a:t> </a:t>
            </a:r>
            <a:r>
              <a:rPr lang="en-US" altLang="en-US" dirty="0" err="1"/>
              <a:t>kosong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i="1" dirty="0"/>
              <a:t>set constructor</a:t>
            </a:r>
            <a:r>
              <a:rPr lang="en-US" altLang="en-US" dirty="0"/>
              <a:t>:</a:t>
            </a:r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AD8A9F8E-4A3F-401D-9CE0-5F5EF0EFD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314" y="4051853"/>
            <a:ext cx="7726363" cy="8302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solidFill>
                  <a:srgbClr val="FFFFFF"/>
                </a:solidFill>
                <a:latin typeface="Courier New" panose="02070309020205020404" pitchFamily="49" charset="0"/>
              </a:rPr>
              <a:t>myset</a:t>
            </a:r>
            <a:r>
              <a:rPr lang="en-US" altLang="en-US" sz="2400" dirty="0">
                <a:solidFill>
                  <a:srgbClr val="FFFFFF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b="1" dirty="0">
                <a:solidFill>
                  <a:srgbClr val="FFCC00"/>
                </a:solidFill>
                <a:latin typeface="Courier New" panose="02070309020205020404" pitchFamily="49" charset="0"/>
              </a:rPr>
              <a:t>=</a:t>
            </a:r>
            <a:r>
              <a:rPr lang="en-US" altLang="en-US" sz="2400" dirty="0">
                <a:solidFill>
                  <a:srgbClr val="FFFFFF"/>
                </a:solidFill>
                <a:latin typeface="Courier New" panose="02070309020205020404" pitchFamily="49" charset="0"/>
              </a:rPr>
              <a:t> set</a:t>
            </a:r>
            <a:r>
              <a:rPr lang="en-US" altLang="en-US" sz="2400" b="1" dirty="0">
                <a:solidFill>
                  <a:srgbClr val="FFCC0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2400" dirty="0">
                <a:solidFill>
                  <a:srgbClr val="FFFFFF"/>
                </a:solidFill>
                <a:latin typeface="Courier New" panose="02070309020205020404" pitchFamily="49" charset="0"/>
              </a:rPr>
              <a:t> </a:t>
            </a:r>
            <a:br>
              <a:rPr lang="en-US" altLang="en-US" sz="2400" dirty="0">
                <a:solidFill>
                  <a:srgbClr val="FFFFFF"/>
                </a:solidFill>
                <a:latin typeface="Courier New" panose="02070309020205020404" pitchFamily="49" charset="0"/>
              </a:rPr>
            </a:br>
            <a:r>
              <a:rPr lang="en-US" altLang="en-US" sz="2400" dirty="0">
                <a:solidFill>
                  <a:srgbClr val="FFFFFF"/>
                </a:solidFill>
                <a:latin typeface="Courier New" panose="02070309020205020404" pitchFamily="49" charset="0"/>
              </a:rPr>
              <a:t>myset2 </a:t>
            </a:r>
            <a:r>
              <a:rPr lang="en-US" altLang="en-US" sz="2400" b="1" dirty="0">
                <a:solidFill>
                  <a:srgbClr val="FFCC00"/>
                </a:solidFill>
                <a:latin typeface="Courier New" panose="02070309020205020404" pitchFamily="49" charset="0"/>
              </a:rPr>
              <a:t>=</a:t>
            </a:r>
            <a:r>
              <a:rPr lang="en-US" altLang="en-US" sz="2400" dirty="0">
                <a:solidFill>
                  <a:srgbClr val="FFFFFF"/>
                </a:solidFill>
                <a:latin typeface="Courier New" panose="02070309020205020404" pitchFamily="49" charset="0"/>
              </a:rPr>
              <a:t> set</a:t>
            </a:r>
            <a:r>
              <a:rPr lang="en-US" altLang="en-US" sz="2400" b="1" dirty="0">
                <a:solidFill>
                  <a:srgbClr val="FFCC00"/>
                </a:solidFill>
                <a:latin typeface="Courier New" panose="02070309020205020404" pitchFamily="49" charset="0"/>
              </a:rPr>
              <a:t>([])</a:t>
            </a:r>
            <a:r>
              <a:rPr lang="en-US" altLang="en-US" sz="2400" dirty="0">
                <a:solidFill>
                  <a:srgbClr val="FFFFFF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i="1" dirty="0">
                <a:solidFill>
                  <a:srgbClr val="00FF00"/>
                </a:solidFill>
                <a:latin typeface="Courier New" panose="02070309020205020404" pitchFamily="49" charset="0"/>
              </a:rPr>
              <a:t># both are empty sets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>
            <a:extLst>
              <a:ext uri="{FF2B5EF4-FFF2-40B4-BE49-F238E27FC236}">
                <a16:creationId xmlns:a16="http://schemas.microsoft.com/office/drawing/2014/main" id="{79BC9741-7EFA-4D67-8AAD-986EEAC88D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7651" y="453887"/>
            <a:ext cx="10303565" cy="5486400"/>
          </a:xfrm>
        </p:spPr>
        <p:txBody>
          <a:bodyPr/>
          <a:lstStyle/>
          <a:p>
            <a:r>
              <a:rPr lang="en-US" altLang="en-US" dirty="0" err="1"/>
              <a:t>Membuat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himpunan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i="1" dirty="0"/>
              <a:t>set constructor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 </a:t>
            </a:r>
            <a:r>
              <a:rPr lang="en-US" altLang="en-US" dirty="0" err="1"/>
              <a:t>notasi</a:t>
            </a:r>
            <a:r>
              <a:rPr lang="en-US" altLang="en-US" dirty="0"/>
              <a:t> { }</a:t>
            </a:r>
          </a:p>
        </p:txBody>
      </p:sp>
      <p:sp>
        <p:nvSpPr>
          <p:cNvPr id="84995" name="Slide Number Placeholder 3">
            <a:extLst>
              <a:ext uri="{FF2B5EF4-FFF2-40B4-BE49-F238E27FC236}">
                <a16:creationId xmlns:a16="http://schemas.microsoft.com/office/drawing/2014/main" id="{BA5D9996-41CB-4D46-85EF-905AEE0B5F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4F2F8E-BE58-498D-8A96-B2F9821D6B5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84996" name="Rectangle 4">
            <a:extLst>
              <a:ext uri="{FF2B5EF4-FFF2-40B4-BE49-F238E27FC236}">
                <a16:creationId xmlns:a16="http://schemas.microsoft.com/office/drawing/2014/main" id="{8BF71C03-584E-48CB-AAB2-61A2A6C2E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768" y="1149282"/>
            <a:ext cx="9336792" cy="1107996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= set(sequence)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myset2 = {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ekspression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for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variable </a:t>
            </a:r>
            <a:r>
              <a:rPr lang="en-US" sz="2200" b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in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sequence}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myset3 = {list of elements}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AA414F-3FC9-4016-BEC7-1F2AAA677F19}"/>
              </a:ext>
            </a:extLst>
          </p:cNvPr>
          <p:cNvSpPr/>
          <p:nvPr/>
        </p:nvSpPr>
        <p:spPr>
          <a:xfrm>
            <a:off x="1493768" y="2469694"/>
            <a:ext cx="9336792" cy="381642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= set(</a:t>
            </a:r>
            <a:r>
              <a:rPr lang="en-US" sz="22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en-US" sz="2200" dirty="0" err="1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matematika</a:t>
            </a:r>
            <a:r>
              <a:rPr lang="en-US" sz="22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)       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#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cara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pertama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       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#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Menampilkan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himpunan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{'a', 'e', '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', 'k', 'm', 't'}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= {x for x in '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matematika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’}	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#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cara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kedua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 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myset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       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#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Menampilkan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himpunan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{'a', 'e', '</a:t>
            </a:r>
            <a:r>
              <a:rPr lang="en-US" sz="2200" dirty="0" err="1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', 'k', 'm', 't'}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myset2 = {1, 2, 3, 4, 5, 6}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FFC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&gt;&gt;&gt;</a:t>
            </a: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myset2</a:t>
            </a:r>
            <a:endParaRPr lang="en-US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bg1">
                    <a:lumMod val="95000"/>
                  </a:schemeClr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{1, 2, 3, 4, 5, 6}</a:t>
            </a:r>
            <a:endParaRPr lang="en-US" sz="20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2582</Words>
  <Application>Microsoft Office PowerPoint</Application>
  <PresentationFormat>Widescreen</PresentationFormat>
  <Paragraphs>225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Gungsuh</vt:lpstr>
      <vt:lpstr>Arial</vt:lpstr>
      <vt:lpstr>Arial Unicode MS</vt:lpstr>
      <vt:lpstr>Calibri</vt:lpstr>
      <vt:lpstr>Calibri Light</vt:lpstr>
      <vt:lpstr>Cambria Math</vt:lpstr>
      <vt:lpstr>Courier New</vt:lpstr>
      <vt:lpstr>Noto Sans Symbols</vt:lpstr>
      <vt:lpstr>Symbol</vt:lpstr>
      <vt:lpstr>Times New Roman</vt:lpstr>
      <vt:lpstr>Office Theme</vt:lpstr>
      <vt:lpstr>Document</vt:lpstr>
      <vt:lpstr>Equation</vt:lpstr>
      <vt:lpstr>Himpunan  (Bag. 3 - Update 2025)</vt:lpstr>
      <vt:lpstr>Partisi</vt:lpstr>
      <vt:lpstr>Himpunan-ganda (Multiset)</vt:lpstr>
      <vt:lpstr>PowerPoint Presentation</vt:lpstr>
      <vt:lpstr>PowerPoint Presentation</vt:lpstr>
      <vt:lpstr>Latihan (soal UTS 2022)</vt:lpstr>
      <vt:lpstr>PowerPoint Presentation</vt:lpstr>
      <vt:lpstr>Tipe Set dalam Bahasa Python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Soal-Soal Himpunan dari berbagai kuis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Dr. Ir. Rinaldi, M.T.</cp:lastModifiedBy>
  <cp:revision>38</cp:revision>
  <dcterms:created xsi:type="dcterms:W3CDTF">2020-07-22T08:47:55Z</dcterms:created>
  <dcterms:modified xsi:type="dcterms:W3CDTF">2025-02-23T02:59:38Z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2024-09-13T09:10:48Z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b839bb6a-63f2-45d9-98ef-400dcf23b8e6</vt:lpwstr>
  </property>
  <property fmtid="{D5CDD505-2E9C-101B-9397-08002B2CF9AE}" pid="8" name="MSIP_Label_38b525e5-f3da-4501-8f1e-526b6769fc56_ContentBits">
    <vt:lpwstr>0</vt:lpwstr>
  </property>
</Properties>
</file>