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6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378" r:id="rId11"/>
    <p:sldId id="379" r:id="rId12"/>
    <p:sldId id="285" r:id="rId13"/>
    <p:sldId id="286" r:id="rId14"/>
    <p:sldId id="287" r:id="rId15"/>
    <p:sldId id="382" r:id="rId16"/>
    <p:sldId id="380" r:id="rId17"/>
    <p:sldId id="381" r:id="rId18"/>
    <p:sldId id="289" r:id="rId19"/>
    <p:sldId id="290" r:id="rId20"/>
    <p:sldId id="371" r:id="rId21"/>
    <p:sldId id="372" r:id="rId22"/>
    <p:sldId id="291" r:id="rId23"/>
    <p:sldId id="292" r:id="rId24"/>
    <p:sldId id="310" r:id="rId25"/>
    <p:sldId id="311" r:id="rId26"/>
    <p:sldId id="312" r:id="rId27"/>
    <p:sldId id="329" r:id="rId28"/>
    <p:sldId id="330" r:id="rId29"/>
    <p:sldId id="331" r:id="rId30"/>
    <p:sldId id="334" r:id="rId31"/>
    <p:sldId id="335" r:id="rId32"/>
    <p:sldId id="328" r:id="rId33"/>
    <p:sldId id="383" r:id="rId34"/>
    <p:sldId id="384" r:id="rId35"/>
    <p:sldId id="293" r:id="rId36"/>
    <p:sldId id="362" r:id="rId37"/>
    <p:sldId id="345" r:id="rId38"/>
    <p:sldId id="295" r:id="rId39"/>
    <p:sldId id="296" r:id="rId40"/>
    <p:sldId id="297" r:id="rId41"/>
    <p:sldId id="385" r:id="rId42"/>
    <p:sldId id="298" r:id="rId43"/>
    <p:sldId id="368" r:id="rId44"/>
    <p:sldId id="299" r:id="rId45"/>
    <p:sldId id="300" r:id="rId46"/>
    <p:sldId id="366" r:id="rId47"/>
    <p:sldId id="259" r:id="rId48"/>
    <p:sldId id="272" r:id="rId49"/>
    <p:sldId id="273" r:id="rId50"/>
    <p:sldId id="301" r:id="rId51"/>
    <p:sldId id="326" r:id="rId52"/>
    <p:sldId id="327" r:id="rId53"/>
    <p:sldId id="369" r:id="rId54"/>
    <p:sldId id="374" r:id="rId55"/>
    <p:sldId id="375" r:id="rId56"/>
    <p:sldId id="376" r:id="rId57"/>
    <p:sldId id="377" r:id="rId58"/>
    <p:sldId id="37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1-20T07:24:41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21766 4301 0,'65'0'94,"-31"0"-79,311 0 1,-279 0 0,362-16-1,559-33 17,-197 16-1,-279 33 0,-462 0-31,115 0 16,-115 0-1,100 0-15,32 0 32,-66 0-17,-49 0 1,-50 0-16,67 0 15,-67 0-15,66 16 16,-48-16-16,80 0 16,18 0-1,0 0 1,-33 0 0,16 0-1,-82 0-15,82 0 16,-82 0-16,115-16 15,-33 16 1,-65-17 0,-18 17-1</inkml:trace>
  <inkml:trace contextRef="#ctx0" brushRef="#br0" timeOffset="3080.11">21782 4301 0,'16'0'79,"-16"83"-64,17-34 1,-1 247-1,34 313 17,-17-82-1,-33-478-31,16 264 31,1-198-15,-1-32-1,-16-1 1,0-16 0,0 16-1,0-33 17,0-16-17,0 16 1,0 1-1,0-33-15,0-1 16,0 50 0,0 0-1,0-17 1,0 0 0,0 34-1,0 48 1,0-65-1,0-17 1,0-16 0,0-16 31,0-1 78,0 1-94,0 48 0,0-31-15,0-18-1,0 0 17,16-16 77,1 17-93,131 16-1,83-1 1,-165-15-16,197 16 15,231 0 1,-116-33 0,-65 0-1,-66 0 17,-17 0-17,-164 0-15,131 0 16,166 0-1,-51 0 1,-16 16 0,-32-16-1,-67 0 1,-148 0-16,116 0 16,-33 0-1,-17 0 1,-16 0-1,-66 0-15,49 0 16,33-16 0,-65 16-1,-34 0 1,-16-16 15,16 16-15,-16-17 15,17 17-15,-1 0-1,1 0 1,15 0 0,-15-16-1,-1 16-15,1 0 16,0 0-1,15 0 1,1 0 0,66 16-1,-33-16 17,-33 0-17,-17 0-15,1 0 31,-1 0 1,-16-33-17,0-33 1,0-66 0,0-16-1,0 0 1,-16-33-1,-1 0 1,-32-16 0,49 131-16,0-99 15,-49-82 17,16 83-17,16 16 1,0 115-16,-15-66 15,32 50-15,-17-17 16,17 17-16,-16-17 16,16 33-16,-17-66 15,1-16 1,0 0 0,16-1-1,-17 83-15,0-49 16,17 50-16,0-51 15,0-49 1,0 33 0,0 17-1,0 33 17,0 16-17,0 0 1,0 17-1,0-1 1,0 1 0,0 0-1,0-1 1,0 0 15</inkml:trace>
  <inkml:trace contextRef="#ctx0" brushRef="#br0" timeOffset="5610.35">24037 4911 0,'-33'0'218,"-50"0"-202,-147 0 15,66 0-15,131 16-16,-181 17 31,181-33-15,0 16-1,-49 33 17,-34 18-1,83-18-15,1-16-1,15-1 1,1 18-1,-17-17 1,33 0 0,-17-17-1,17 34-15,-16 15 32,-1 18-17,17-1 1,0 0-1,0-49-15,-16 16 16,16 50 0,0 0-1,0-17 1,33-16 0,0 0-1,0 0 1,-17-50-16,1 50 15,32 0 1,-16-17 0,115 100-1,-49-100 17,-50-16-17,-32-33-15,48 16 16,-48 1-16,65-1 15,17 1 1,16-1 0,17-16-1,-83 0-15,66 0 16,-82 0-16,99-16 16,-82 16-16,130-50 15,-31 1 1,-18 0-1,0-18 1,1 2 0,-49-34-1,-50 83 1,16-67 0,17-32-1,-33 0 1,-17 0-1,-16 0 1,0 16 0,0 66-16,-16-82 15,-34 49 1,-16-49 0,-32 16-1,-34 16 1,17 1-1,82 66-15,-99-50 16,17 0 0,-17 1-1,1 31 17,114 18-32,-48-17 15,48 33-15,-49-33 16,-16 33-1,32-17 1,18 17 0,-1 0-1,0 0 1,17 0-16,-1 0 16,0 0-1,1 17 1,-1 0-1,17-1 17,0 0-1,0 1 0,0-1-15</inkml:trace>
  <inkml:trace contextRef="#ctx0" brushRef="#br0" timeOffset="7765.92">25452 4647 0,'-49'0'156,"-100"66"-124,117-50-17,-232 99 17,50-16-1,149-49-16,-1-1 1,49-33-16,-15 18 16,32-18-16,-33 33 15,-1 0 1,18 1 0,-17-1-1,33-32-15,0 49 16,0-1-1,0-48-15,0 65 16,0 0 0,0 1-1,0-1 17,0-65-32,0 32 15,0-33-15,17 17 16,-1 33-1,17-17 1,-16 50 0,-1-82-16,17 16 15,-33-17-15,16 17 16,-16 0-16,33 0 16,0 33-1,17-17 1,-18-32-1,18 15 1,16 1 0,-50-33-16,33 17 15,198-17 17,-98 0-17,15 0 1,-131 0-16,66 0 15,16 0 1,-49 0 0,-50 0-16,34-17 15,15-32 1,2-33 0,-18-17-1,-16 17 1,-1 0-1,-15 48-15,-1-65 16,-16 50 0,0-16-1,0-2 17,0 18-17,0-16 1,0 48-16,0-49 15,-16 17 1,-17-34 0,0 18-1,33 48-15,-33-65 16,-16-1 0,16 18-1,16-1 1,-15 16-1,15 1 1,-16-16 0,17 48-16,-1-16 15,1 0 17,-1 17-17,1-18 1,0 18-1,-1 16 1,1 0-16,-1-16 16,-32-1-1,32 1 1,-16-1 0,17 17-1,0 0 1,-34 0 15,17 0-15,0 0-1,17 0 17,-1 0-17,-32 0 1,16-16-1,17 16 1</inkml:trace>
  <inkml:trace contextRef="#ctx0" brushRef="#br0" timeOffset="9029.74">23444 4351 0,'17'0'47,"-1"66"46,1-17-77,-1 50 15,-16-17 16,17-49-16,-17-17-15,0 1 0,0-1 15</inkml:trace>
  <inkml:trace contextRef="#ctx0" brushRef="#br0" timeOffset="10098.34">23724 4384 0,'-16'0'125,"-34"49"-109,1-16 15,16-16 0,17-17 0,-17 16-15,49-16 156,17 0-156,17 33-1,-1 0 1,0-1-1,0 2 1,-32-18 0,0-16-1</inkml:trace>
  <inkml:trace contextRef="#ctx0" brushRef="#br0" timeOffset="11234.27">25880 4449 0,'17'0'62,"-17"17"-30,32 114-1,1-48 0,1-17 0,-34-50 1,32 0-1,-15 1 0,16-17-15,-1 0-1,-15 0 17,16 0-17,-17 0 1,-16-17-16,17 17 15,-1 0 1,1 0 0,-17-16-1,16 16 1</inkml:trace>
  <inkml:trace contextRef="#ctx0" brushRef="#br0" timeOffset="11847.02">25929 4614 0,'33'0'78,"-16"0"-62,114 0-1,-98 0 1,33-17-1,-33 17 17</inkml:trace>
  <inkml:trace contextRef="#ctx0" brushRef="#br0" timeOffset="12610.23">25996 4433 0,'32'0'172,"34"0"-141,0 0 0,-50 0 16</inkml:trace>
  <inkml:trace contextRef="#ctx0" brushRef="#br0" timeOffset="14109.87">21618 3083 0,'16'17'94,"-16"-1"-78,0 1-16,16 16 15,1-33 1,-1 49 0,1-32 15,-17-34 125,-17 17-140,-16 0-1,1 0 1,15 0-16,1 0 16,-1 0-16,0 17 15,-15-1 1,15 0 0,1 1-1,16 0 1,0-1-1,-17 0-15,17 1 16,0 16 0,0-1-1,0 2 17,0-1-17,0-1 1,17 18-1,-1-18 1,1 2 0,15-1-1,2-33 1,15 0 0,-49 16-16,49-16 15,1 0 1,-1 0-1,0 0 1,-32 0 0,16-16-1,-33-1 17,16 17-1</inkml:trace>
  <inkml:trace contextRef="#ctx0" brushRef="#br0" timeOffset="15330.16">22062 3001 0,'0'17'78,"0"48"-62,0 116 0,0-98-1,0 32 17,0-33-17,0-65-15,0 49 16,0-50-16,0 33 15,0 1 1,0-1 0,-17-16-1,17-17-15,0 17 16,0-16 0,-32 16-1,-2 0 1,18-17-1,-33 17 1,-50 0 0,66-33-1,-33 0-15,-99 0 32,34 0-17,16 0 1,-33-17-1,16 17 1,99-16-16,-49 16 16,65 0-16,-32 0 15,33-16 1,-1 16 0</inkml:trace>
  <inkml:trace contextRef="#ctx0" brushRef="#br0" timeOffset="23395.17">25090 4795 0,'0'-17'15,"-33"34"95,17 0-95,-17 15 16,-17 18 1,34-17-1,16-17-15,-17 1-1,1-1 1,16 1-1,-16-1 1,-1 0-16,17 1 16,-16-1-1,-1-16 1,17 17 15,-17-17-31,17 17 16,0-1 156,-15 0-125</inkml:trace>
  <inkml:trace contextRef="#ctx0" brushRef="#br0" timeOffset="24498.35">25337 4828 0,'-33'16'94,"17"1"-79,-18 16 1,2-16 0,15 15-1,-16-15 1,33-1-1,-32 33 17,-2-32-1,34-1-15,-16-16-16,16 17 15,0 0-15,-16-1 16,16 0 31,-17-16-32,1 0 1,16 33 15,0-16-15,-17-1-1,17 0 1</inkml:trace>
  <inkml:trace contextRef="#ctx0" brushRef="#br0" timeOffset="25372.82">25666 4844 0,'-49'17'78,"16"16"-63,-33 16 1,0 1 0,33-1-1,-16-16 1,32 0 15,1 0-15,0-33-1,-1 33 1,1-1 0,-1 2-1,17-18 1,-33 0 0,33 1-16,0-1 15,-16 17 1,-1 0 15,17-16 0</inkml:trace>
  <inkml:trace contextRef="#ctx0" brushRef="#br0" timeOffset="26122.22">25781 5058 0,'-16'0'63,"-17"17"-48,17 0-15,-149 97 47,0 18-16,100-66 1,65-49-32,-33 32 31,16-33-15,-16 17-1,33 0 1,-16-16-1,16-1 1,-17 1 0,17-1 46,66-49 16</inkml:trace>
  <inkml:trace contextRef="#ctx0" brushRef="#br0" timeOffset="26859.32">25979 5206 0,'0'0'0,"17"0"15,-51 0 48,-15 34-47,33-18-1,-50 17 1,33-17-16,-33 33 15,33-32-15,-49 65 16,-1-16 0,34-16-1,16-1 1,17-33-16,-1 18 16,1-2-1,16-15 1,-33-1-1,33 17 1,49-49 109</inkml:trace>
  <inkml:trace contextRef="#ctx0" brushRef="#br0" timeOffset="27559.32">26078 5371 0,'-33'0'63,"-66"66"-32,66-66-15,-99 99-1,50-33 1,65-50-16,-65 66 16,0 0-1,33-15 1,-34 15 15,67-50-31,-66 34 16,16 33-1,0-17 1,33-32 0,16-17-1,17-17 1,-16-16-16,66-16 156,-34 16-156</inkml:trace>
  <inkml:trace contextRef="#ctx0" brushRef="#br0" timeOffset="28292.47">26176 5634 0,'-16'0'47,"-17"34"-32,-16-2 1,-33 18-1,-34 65 1,34-33 0,-17 17-1,33 0 1,50-83 0,-17 33-1,0 1 1,0-17-1,16 0 1,17-17-16,-16 1 16,16-1-1,-16 0 1,-1 18 0,1-18-1,16 0 16,-17-16-15,34 0 15,65-32-15,-32-2 0</inkml:trace>
  <inkml:trace contextRef="#ctx0" brushRef="#br0" timeOffset="28847.2">26061 6062 0,'-16'0'94,"-50"49"-63,49-32-15,1-17-16,-66 66 16,-1-17-1,34 17 1,-1-33-1,18 0 1,32-17-16,-17-16 16,17 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D90C-A19D-4F6E-A62E-99DFF7565B9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F40D-E460-44DB-B0F2-B601598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44A5-CB70-4DBE-BFC3-16D7EF3F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61085-DDBB-46D9-98EF-66231806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EFAB-0710-4369-A03C-88691794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6D26-F048-4845-9E6B-756795C6C6DB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AA1D-E2B8-46C3-9EA5-30A5BC3D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2F1FF-7656-47FB-B125-B3046DB8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9B8F-E018-463F-BA03-8A89A2B8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D615-45DE-48C8-BD37-977411C1C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AA002-F10F-4F9A-8DBF-37E79A48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5DC-0227-4ADF-9662-D653227E2CE0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AA2C7-6708-4D2A-A741-7A863DB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1143-0EB2-4B27-B421-C8CDCA82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2392D-F28A-4B3D-BFF8-200D96AB6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62F62-1218-4CCA-B0AE-930A2CC4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21CE1-F4A6-4A5D-AD60-A8036469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5FA-D960-4419-ADB7-AA62CF0D6370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0056-2D1D-4733-8222-323A2857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33E9-340A-4292-BBA0-88D95032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92A7-0324-47BA-AE8A-DAFD7F6C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A4B7-454F-47BC-87B5-5756F7C6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713F-EF2B-48A2-B78D-01C27AE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214F-E79D-45FF-ABD8-D4B1B3C9DD6C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6E3F-3A3E-41C9-87FE-0AD3AEEA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BAFD6-81A7-498D-AAB3-B11C5AA6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952B-553A-4B17-B96B-2118E066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E3813-3899-4C65-8D69-FB6BE6DB0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E8D70-9AE2-45BE-B155-F9DD592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E121-DC4F-4A4C-A371-6BDDF40F4B42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DB56A-BEFF-4644-8D50-B480C75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4256-5D78-4961-A46B-8F159F72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96C-D31B-4BCC-B3FC-C573AE1A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0CBD-056B-4BE1-865F-706D5B56A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4480C-BD00-4791-83F7-C6798027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88D87-76CB-49B5-B28D-F6C23DE7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B6B0-D1BD-4D5A-BE49-CC974115BDEF}" type="datetime1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50A4E-548F-4E0C-8BB4-18814FEC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8001-144A-4084-A614-39957BF9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9113-FADD-48CA-A1B5-E34CA121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9C87D-1277-47E2-BA2C-4D69B0C2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4D0D6-415E-47C2-88B6-81BA8281A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830B9-3454-41CF-98EE-AC749C457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7A34-12CB-4F9A-92D3-3DA95EE41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57E4A-CD93-4320-9123-B473105C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EF7F-F957-4A07-BE9E-AA9507A580D1}" type="datetime1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8D66C-6A40-4BEA-A6F3-D2920909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5C17F-F8CC-4195-8985-41C3FED9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F58-E39A-4FD9-A1D4-C033004A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CC3FD-792F-48FA-92ED-CFA0E381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6230-F648-4C1B-8B17-41947BE6033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0ADA1-519B-418C-A240-A648787F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D52B-2544-463C-9EDA-ACE448E8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3F714-D80C-45CB-ABCB-9E867FBC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2D41-9980-46C0-9FB0-CB9A794D1834}" type="datetime1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34BD7-C7F2-4A61-99A0-16ECD5A4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D8FC-0D21-440F-9D3B-41B9BE0D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AE18-01B8-46A2-9890-1BA5F0D6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6BD9-AC4D-4421-B9B1-8F72E687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15BBD-954E-43E2-B607-8F489C61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DEB7F-B08A-4964-A014-0DFB2803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1C2C-3051-4C77-9E74-79BD17D93E71}" type="datetime1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5E33C-486C-4A86-82C6-F17C7873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08580-FF79-48EE-AA26-AC3D9965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88AA-2D65-45B7-9289-9411B4A7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0BBD-4516-4235-A45E-00E30DB71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B974A-CF3A-4995-AB82-EBBCAA1C3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FD79E-294B-44A3-9DAD-A007DF04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375E-8A1B-413B-A5F8-406BF7650209}" type="datetime1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4402-8CA1-4B2F-B745-F6509C68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08CD4-EFB0-4F48-AD7F-EB464AA7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9050F-EB96-431E-9AF2-ED52AD0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B5C04-011E-47D2-BD53-8F27BD35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DCC5-08FE-49F3-83CE-09F0F7A1F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8B52-22E1-40F6-87D4-26920665C173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7BC04-5C2E-430B-B8B7-B2A556AA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70DE-135E-4C5B-A21D-B56EBED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feltsource.com/ABC-Phonic-Set-Larg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015D2E5-AFB4-4580-9777-519271D1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B9211C-D6ED-4CE8-8DEC-30780B8108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48B1DAC-CB57-4E9B-B24A-FED7A76BEA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362200"/>
            <a:ext cx="563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Himpunan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sz="3600" b="1" dirty="0"/>
              <a:t>(Bag. 2 - Update 2025)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BDE64A5-16FF-43F7-BD86-4576FCB723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9384" y="677864"/>
            <a:ext cx="54864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D478244-B9B6-4556-B56F-DDA7DFB2A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6684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8" name="Picture 6">
            <a:hlinkClick r:id="rId2"/>
            <a:extLst>
              <a:ext uri="{FF2B5EF4-FFF2-40B4-BE49-F238E27FC236}">
                <a16:creationId xmlns:a16="http://schemas.microsoft.com/office/drawing/2014/main" id="{4DE0F1C9-9C36-4488-BE03-00489811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46"/>
            <a:ext cx="4104861" cy="410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4">
            <a:extLst>
              <a:ext uri="{FF2B5EF4-FFF2-40B4-BE49-F238E27FC236}">
                <a16:creationId xmlns:a16="http://schemas.microsoft.com/office/drawing/2014/main" id="{2C03654D-FFA2-4B6E-8CE0-B12E8CB8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/>
              <a:t>Program Studi Teknik Informatika</a:t>
            </a:r>
          </a:p>
          <a:p>
            <a:pPr algn="ctr" eaLnBrk="1" hangingPunct="1">
              <a:buFontTx/>
              <a:buNone/>
            </a:pPr>
            <a:r>
              <a:rPr lang="en-US" altLang="en-US" sz="2800" b="1"/>
              <a:t>STEI - ITB</a:t>
            </a:r>
          </a:p>
        </p:txBody>
      </p:sp>
      <p:sp>
        <p:nvSpPr>
          <p:cNvPr id="3080" name="TextBox 9">
            <a:extLst>
              <a:ext uri="{FF2B5EF4-FFF2-40B4-BE49-F238E27FC236}">
                <a16:creationId xmlns:a16="http://schemas.microsoft.com/office/drawing/2014/main" id="{2450BF3D-B878-4A75-AD3E-9C210D4E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733801"/>
            <a:ext cx="269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Oleh: Rinaldi Munir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4AAC-C872-92CF-4CCF-99807E95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0D92F-639C-3003-F133-C1407109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X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IF, Y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Matematika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Diskrit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), dan Z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Buatlah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ekspresi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matematika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pernyataan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istilah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X, Y, dan Z.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tetapi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menyukainya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ITB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bukan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ITB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bukan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merupakan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B241-FFDB-153C-006B-B74072D5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0892-1800-270B-5C67-A6E89F4AF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3564"/>
                <a:ext cx="10515600" cy="5373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Jawaban: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X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 –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Z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(X – Y)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Z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 </a:t>
                </a:r>
                <a:r>
                  <a:rPr lang="en-US" u="none" strike="noStrike" dirty="0" err="1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atau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X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Z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Y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) U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Z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)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U</a:t>
                </a:r>
                <a:r>
                  <a:rPr lang="en-US" dirty="0"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 atau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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𝑌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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  </m:t>
                        </m:r>
                      </m:e>
                    </m:acc>
                  </m:oMath>
                </a14:m>
                <a:r>
                  <a:rPr lang="en-US" dirty="0"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0892-1800-270B-5C67-A6E89F4AF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3564"/>
                <a:ext cx="10515600" cy="5373399"/>
              </a:xfrm>
              <a:blipFill>
                <a:blip r:embed="rId2"/>
                <a:stretch>
                  <a:fillRect l="-1217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73C3F-906C-4B47-DA14-C64BB585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20471ED8-6B4C-4DF0-809F-0578EE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FB6A8-A6AB-4521-893C-53A63A5F9A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graphicFrame>
        <p:nvGraphicFramePr>
          <p:cNvPr id="35843" name="Object 4">
            <a:extLst>
              <a:ext uri="{FF2B5EF4-FFF2-40B4-BE49-F238E27FC236}">
                <a16:creationId xmlns:a16="http://schemas.microsoft.com/office/drawing/2014/main" id="{A2001C86-3D19-4858-ACF7-1E16625E6E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860" y="904462"/>
          <a:ext cx="982697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732532" progId="Word.Document.8">
                  <p:embed/>
                </p:oleObj>
              </mc:Choice>
              <mc:Fallback>
                <p:oleObj name="Document" r:id="rId2" imgW="5486400" imgH="2732532" progId="Word.Document.8">
                  <p:embed/>
                  <p:pic>
                    <p:nvPicPr>
                      <p:cNvPr id="35843" name="Object 4">
                        <a:extLst>
                          <a:ext uri="{FF2B5EF4-FFF2-40B4-BE49-F238E27FC236}">
                            <a16:creationId xmlns:a16="http://schemas.microsoft.com/office/drawing/2014/main" id="{A2001C86-3D19-4858-ACF7-1E16625E6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860" y="904462"/>
                        <a:ext cx="9826974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DB6FD627-38AC-4029-80B6-F9EF35C6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F07B4B-9024-4241-9287-83EC6AFF56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graphicFrame>
        <p:nvGraphicFramePr>
          <p:cNvPr id="36867" name="Object 4">
            <a:extLst>
              <a:ext uri="{FF2B5EF4-FFF2-40B4-BE49-F238E27FC236}">
                <a16:creationId xmlns:a16="http://schemas.microsoft.com/office/drawing/2014/main" id="{0127594F-83DD-423D-9C72-EC5CF8A68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960" y="224897"/>
          <a:ext cx="8441702" cy="472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848600" imgH="4399788" progId="Word.Document.8">
                  <p:embed/>
                </p:oleObj>
              </mc:Choice>
              <mc:Fallback>
                <p:oleObj name="Document" r:id="rId2" imgW="7848600" imgH="4399788" progId="Word.Document.8">
                  <p:embed/>
                  <p:pic>
                    <p:nvPicPr>
                      <p:cNvPr id="36867" name="Object 4">
                        <a:extLst>
                          <a:ext uri="{FF2B5EF4-FFF2-40B4-BE49-F238E27FC236}">
                            <a16:creationId xmlns:a16="http://schemas.microsoft.com/office/drawing/2014/main" id="{0127594F-83DD-423D-9C72-EC5CF8A689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960" y="224897"/>
                        <a:ext cx="8441702" cy="4728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1">
            <a:extLst>
              <a:ext uri="{FF2B5EF4-FFF2-40B4-BE49-F238E27FC236}">
                <a16:creationId xmlns:a16="http://schemas.microsoft.com/office/drawing/2014/main" id="{FABB3B07-362A-46A3-8BE2-B37DABAC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775" y="5217354"/>
            <a:ext cx="10051842" cy="1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5.  </a:t>
            </a:r>
            <a:r>
              <a:rPr lang="en-US" altLang="en-US" sz="2800" dirty="0" err="1">
                <a:sym typeface="Symbol" panose="05050102010706020507" pitchFamily="18" charset="2"/>
              </a:rPr>
              <a:t>Perkalian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kartesian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dari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dua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himpunan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atau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lebih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didefinisikan</a:t>
            </a:r>
            <a:r>
              <a:rPr lang="en-US" altLang="en-US" sz="2800" dirty="0">
                <a:sym typeface="Symbol" panose="05050102010706020507" pitchFamily="18" charset="2"/>
              </a:rPr>
              <a:t>  </a:t>
            </a:r>
            <a:r>
              <a:rPr lang="en-US" altLang="en-US" sz="2800" dirty="0" err="1">
                <a:sym typeface="Symbol" panose="05050102010706020507" pitchFamily="18" charset="2"/>
              </a:rPr>
              <a:t>sebagai</a:t>
            </a:r>
            <a:r>
              <a:rPr lang="en-US" altLang="en-US" sz="2800" dirty="0">
                <a:sym typeface="Symbol" panose="05050102010706020507" pitchFamily="18" charset="2"/>
              </a:rPr>
              <a:t>:  A</a:t>
            </a:r>
            <a:r>
              <a:rPr lang="en-US" altLang="en-US" sz="2800" baseline="-25000" dirty="0">
                <a:sym typeface="Symbol" panose="05050102010706020507" pitchFamily="18" charset="2"/>
              </a:rPr>
              <a:t>1</a:t>
            </a:r>
            <a:r>
              <a:rPr lang="en-US" altLang="en-US" sz="2800" dirty="0">
                <a:sym typeface="Symbol" panose="05050102010706020507" pitchFamily="18" charset="2"/>
              </a:rPr>
              <a:t>A</a:t>
            </a:r>
            <a:r>
              <a:rPr lang="en-US" altLang="en-US" sz="2800" baseline="-25000" dirty="0"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sym typeface="Symbol" panose="05050102010706020507" pitchFamily="18" charset="2"/>
              </a:rPr>
              <a:t>…A</a:t>
            </a:r>
            <a:r>
              <a:rPr lang="en-US" altLang="en-US" sz="2800" baseline="-25000" dirty="0"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ym typeface="Symbol" panose="05050102010706020507" pitchFamily="18" charset="2"/>
              </a:rPr>
              <a:t> = {(a</a:t>
            </a:r>
            <a:r>
              <a:rPr lang="en-US" altLang="en-US" sz="2800" baseline="-25000" dirty="0">
                <a:sym typeface="Symbol" panose="05050102010706020507" pitchFamily="18" charset="2"/>
              </a:rPr>
              <a:t>1</a:t>
            </a:r>
            <a:r>
              <a:rPr lang="en-US" altLang="en-US" sz="2800" dirty="0">
                <a:sym typeface="Symbol" panose="05050102010706020507" pitchFamily="18" charset="2"/>
              </a:rPr>
              <a:t>, a</a:t>
            </a:r>
            <a:r>
              <a:rPr lang="en-US" altLang="en-US" sz="2800" baseline="-25000" dirty="0"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sym typeface="Symbol" panose="05050102010706020507" pitchFamily="18" charset="2"/>
              </a:rPr>
              <a:t>, …, a</a:t>
            </a:r>
            <a:r>
              <a:rPr lang="en-US" altLang="en-US" sz="2800" baseline="-25000" dirty="0"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ym typeface="Symbol" panose="05050102010706020507" pitchFamily="18" charset="2"/>
              </a:rPr>
              <a:t>) | </a:t>
            </a:r>
            <a:r>
              <a:rPr lang="en-US" altLang="en-US" sz="2800" dirty="0" err="1">
                <a:sym typeface="Symbol" panose="05050102010706020507" pitchFamily="18" charset="2"/>
              </a:rPr>
              <a:t>a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 err="1">
                <a:sym typeface="Symbol" panose="05050102010706020507" pitchFamily="18" charset="2"/>
              </a:rPr>
              <a:t>A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 for 1  </a:t>
            </a:r>
            <a:r>
              <a:rPr lang="en-US" altLang="en-US" sz="28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  n}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6D5F698A-FAAA-4B6D-829D-07A8F257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35224-B046-4937-BBDB-FF8035EA5E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graphicFrame>
        <p:nvGraphicFramePr>
          <p:cNvPr id="37891" name="Object 4">
            <a:extLst>
              <a:ext uri="{FF2B5EF4-FFF2-40B4-BE49-F238E27FC236}">
                <a16:creationId xmlns:a16="http://schemas.microsoft.com/office/drawing/2014/main" id="{9791F090-9F30-45DB-A458-00E11E819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2188" y="671513"/>
          <a:ext cx="1062037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77350" imgH="3549642" progId="Word.Document.8">
                  <p:embed/>
                </p:oleObj>
              </mc:Choice>
              <mc:Fallback>
                <p:oleObj name="Document" r:id="rId2" imgW="6677350" imgH="3549642" progId="Word.Document.8">
                  <p:embed/>
                  <p:pic>
                    <p:nvPicPr>
                      <p:cNvPr id="37891" name="Object 4">
                        <a:extLst>
                          <a:ext uri="{FF2B5EF4-FFF2-40B4-BE49-F238E27FC236}">
                            <a16:creationId xmlns:a16="http://schemas.microsoft.com/office/drawing/2014/main" id="{9791F090-9F30-45DB-A458-00E11E819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671513"/>
                        <a:ext cx="10620375" cy="559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5366-3B02-2814-5BF8-E64E9D8A8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170"/>
            <a:ext cx="10515600" cy="5674179"/>
          </a:xfrm>
        </p:spPr>
        <p:txBody>
          <a:bodyPr/>
          <a:lstStyle/>
          <a:p>
            <a:pPr marL="0" marR="0" indent="0" algn="l" rtl="0">
              <a:buNone/>
            </a:pPr>
            <a:r>
              <a:rPr lang="en-US" sz="2400" b="1" i="0" u="none" strike="noStrike" baseline="0" dirty="0" err="1"/>
              <a:t>Contoh</a:t>
            </a:r>
            <a:r>
              <a:rPr lang="en-US" sz="2400" b="1" i="0" u="none" strike="noStrike" baseline="0" dirty="0"/>
              <a:t> 22(a)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Daftarkan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semua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anggota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himpunan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berikut</a:t>
            </a:r>
            <a:r>
              <a:rPr lang="en-US" sz="2400" b="0" i="0" u="none" strike="noStrike" baseline="0" dirty="0"/>
              <a:t>:</a:t>
            </a:r>
          </a:p>
          <a:p>
            <a:pPr marL="0" marR="0" indent="0" algn="l" rtl="0">
              <a:buNone/>
            </a:pPr>
            <a:r>
              <a:rPr lang="en-US" sz="2400" b="0" i="0" u="none" strike="noStrike" baseline="0" dirty="0"/>
              <a:t>(a) 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)	(b)  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	    (c) {}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		(d)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({3}))	</a:t>
            </a:r>
          </a:p>
          <a:p>
            <a:pPr marL="0" marR="0" indent="0" algn="l" rtl="0">
              <a:buNone/>
            </a:pPr>
            <a:r>
              <a:rPr lang="en-US" sz="2400" b="0" i="0" u="sng" strike="noStrike" baseline="0" dirty="0" err="1"/>
              <a:t>Penyelesaian</a:t>
            </a:r>
            <a:r>
              <a:rPr lang="en-US" sz="2400" b="0" i="0" u="none" strike="noStrike" baseline="0" dirty="0"/>
              <a:t>:</a:t>
            </a:r>
          </a:p>
          <a:p>
            <a:pPr marL="457200" lvl="1" indent="0">
              <a:buNone/>
            </a:pPr>
            <a:r>
              <a:rPr lang="en-US" dirty="0"/>
              <a:t>(a) 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) = {}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/>
              <a:t>(b) 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 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 =    (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ket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: 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jika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=  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atau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B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=  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maka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B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= )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/>
              <a:t>(c) {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}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 = {} {} = {(,))</a:t>
            </a:r>
          </a:p>
          <a:p>
            <a:pPr marL="0" indent="0">
              <a:buNone/>
            </a:pPr>
            <a:r>
              <a:rPr lang="en-US" sz="2400" b="0" i="0" u="none" strike="noStrike" baseline="0" dirty="0"/>
              <a:t>       (d)</a:t>
            </a:r>
            <a:r>
              <a:rPr lang="en-US" sz="2400" b="0" i="1" u="none" strike="noStrike" baseline="0" dirty="0"/>
              <a:t> P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({3})) = 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({ 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,  {3} }) = {, {}, {{3}}, {, {3}}</a:t>
            </a:r>
            <a:r>
              <a:rPr lang="en-US" sz="2000" b="0" i="0" u="none" strike="noStrike" baseline="0" dirty="0">
                <a:sym typeface="Symbol" panose="05050102010706020507" pitchFamily="18" charset="2"/>
              </a:rPr>
              <a:t> }	  </a:t>
            </a:r>
          </a:p>
          <a:p>
            <a:pPr marL="0" indent="0">
              <a:buNone/>
            </a:pPr>
            <a:endParaRPr lang="en-US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b="1" dirty="0" err="1">
                <a:sym typeface="Symbol" panose="05050102010706020507" pitchFamily="18" charset="2"/>
              </a:rPr>
              <a:t>Contoh</a:t>
            </a:r>
            <a:r>
              <a:rPr lang="en-US" sz="2400" b="1" dirty="0">
                <a:sym typeface="Symbol" panose="05050102010706020507" pitchFamily="18" charset="2"/>
              </a:rPr>
              <a:t> 22(b) </a:t>
            </a:r>
            <a:r>
              <a:rPr lang="en-US" sz="2400" dirty="0">
                <a:sym typeface="Symbol" panose="05050102010706020507" pitchFamily="18" charset="2"/>
              </a:rPr>
              <a:t>Jika A = {u, v, w}, </a:t>
            </a:r>
            <a:r>
              <a:rPr lang="en-US" sz="2400" dirty="0" err="1">
                <a:sym typeface="Symbol" panose="05050102010706020507" pitchFamily="18" charset="2"/>
              </a:rPr>
              <a:t>tentukan</a:t>
            </a:r>
            <a:r>
              <a:rPr lang="en-US" sz="2400" dirty="0">
                <a:sym typeface="Symbol" panose="05050102010706020507" pitchFamily="18" charset="2"/>
              </a:rPr>
              <a:t> A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</a:p>
          <a:p>
            <a:pPr marL="0" indent="0">
              <a:buNone/>
            </a:pPr>
            <a:r>
              <a:rPr lang="en-US" sz="2400" u="sng" dirty="0" err="1">
                <a:sym typeface="Symbol" panose="05050102010706020507" pitchFamily="18" charset="2"/>
              </a:rPr>
              <a:t>Penyelesaian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A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A  A = {u, v, w}  {u, v, w} = {(u, u), (</a:t>
            </a:r>
            <a:r>
              <a:rPr lang="en-US" sz="2400" dirty="0" err="1">
                <a:sym typeface="Symbol" panose="05050102010706020507" pitchFamily="18" charset="2"/>
              </a:rPr>
              <a:t>u,v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u,w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v,u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v,v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v,w</a:t>
            </a:r>
            <a:r>
              <a:rPr lang="en-US" sz="2400" dirty="0">
                <a:sym typeface="Symbol" panose="05050102010706020507" pitchFamily="18" charset="2"/>
              </a:rPr>
              <a:t>),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                                                         (</a:t>
            </a:r>
            <a:r>
              <a:rPr lang="en-US" sz="2400" dirty="0" err="1">
                <a:sym typeface="Symbol" panose="05050102010706020507" pitchFamily="18" charset="2"/>
              </a:rPr>
              <a:t>w,u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w,v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w,w</a:t>
            </a:r>
            <a:r>
              <a:rPr lang="en-US" sz="2400" dirty="0">
                <a:sym typeface="Symbol" panose="05050102010706020507" pitchFamily="18" charset="2"/>
              </a:rPr>
              <a:t>) }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B1ADA-FCCF-110A-278E-200C596A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C670-169D-651E-E906-67BA2670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75104-8AAC-B4D6-D5B7-6AFD51217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Misalkan X dan Z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merupakan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himpunan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pada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himpunan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semesta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U yang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tidak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terukur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besarnya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dengan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anggota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masing-masing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himpunan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berbeda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Diketahui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X dan Z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saling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lepas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Urutkan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kardinalitas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di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bawah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ini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secara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terurut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membesar</a:t>
                </a:r>
                <a:r>
                  <a:rPr lang="en-US" sz="2400" dirty="0"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P(X ∩ Z) 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X – Z |</a:t>
                </a: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⊕ Z | 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∩ Z 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P(X) U P(Z) | </a:t>
                </a: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 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|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75104-8AAC-B4D6-D5B7-6AFD51217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9E79-C90A-60B3-D77A-8CF55FE5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76F78-9A4D-11BA-D4BB-BB43811CB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609" y="770009"/>
                <a:ext cx="11450781" cy="53179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Jawaban</a:t>
                </a:r>
                <a:r>
                  <a:rPr lang="en-US" sz="2400" dirty="0"/>
                  <a:t>:   </a:t>
                </a:r>
              </a:p>
              <a:p>
                <a:pPr marL="0" indent="0">
                  <a:buNone/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∩ Z | 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P(X ∩ Z) |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 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X - Z | 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 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X ⊕ Z | 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P(X) U P(Z)| 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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𝑍</m:t>
                            </m:r>
                          </m:e>
                        </m:d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</a:t>
                </a:r>
              </a:p>
              <a:p>
                <a:pPr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Penjelasan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∩ Z | = 0,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karena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saling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lepas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P(X ∩ Z) | = 1,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karena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saling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lepas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dan P(Ø) = {Ø}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X – Z | = |X|</a:t>
                </a: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⊕ Z | = |X + Z|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atau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|X U Z|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P(X) U P(Z) | = 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|X|   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+ 2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|Z|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 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acc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= ∞ - 2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|X|   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+ 2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|Z| 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= ∞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76F78-9A4D-11BA-D4BB-BB43811CB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609" y="770009"/>
                <a:ext cx="11450781" cy="5317981"/>
              </a:xfrm>
              <a:blipFill>
                <a:blip r:embed="rId2"/>
                <a:stretch>
                  <a:fillRect l="-852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A255F-EBD3-A937-E1A6-5BE20CBA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71F98DB-A2F7-4536-AF63-8DD12AD0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55512-D087-4599-A94C-6061695579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B71FBA7-07EC-48AD-B2D0-5A13C9238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b="1">
                <a:cs typeface="Times New Roman" panose="02020603050405020304" pitchFamily="18" charset="0"/>
              </a:rPr>
              <a:t>Perampatan Operasi Himpunan</a:t>
            </a:r>
            <a:endParaRPr lang="en-US" altLang="en-US" sz="4000">
              <a:cs typeface="Times New Roman" panose="02020603050405020304" pitchFamily="18" charset="0"/>
            </a:endParaRPr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D0E32B02-B8C9-449A-9E0A-C19D953BE8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566" y="1899825"/>
          <a:ext cx="11545162" cy="383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49313" imgH="2678926" progId="Word.Document.8">
                  <p:embed/>
                </p:oleObj>
              </mc:Choice>
              <mc:Fallback>
                <p:oleObj name="Document" r:id="rId2" imgW="5649313" imgH="2678926" progId="Word.Document.8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D0E32B02-B8C9-449A-9E0A-C19D953BE8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66" y="1899825"/>
                        <a:ext cx="11545162" cy="3835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D0B70535-0D7C-42FD-AC6A-87C13C95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9BDBDB-D1FA-478E-9FC1-78E05932A1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D6B09994-17D2-4F09-B89B-767547665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8902"/>
              </p:ext>
            </p:extLst>
          </p:nvPr>
        </p:nvGraphicFramePr>
        <p:xfrm>
          <a:off x="1363663" y="592138"/>
          <a:ext cx="821372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2677193" progId="Word.Document.8">
                  <p:embed/>
                </p:oleObj>
              </mc:Choice>
              <mc:Fallback>
                <p:oleObj name="Document" r:id="rId2" imgW="5483860" imgH="2677193" progId="Word.Document.8">
                  <p:embed/>
                  <p:pic>
                    <p:nvPicPr>
                      <p:cNvPr id="43011" name="Object 4">
                        <a:extLst>
                          <a:ext uri="{FF2B5EF4-FFF2-40B4-BE49-F238E27FC236}">
                            <a16:creationId xmlns:a16="http://schemas.microsoft.com/office/drawing/2014/main" id="{D6B09994-17D2-4F09-B89B-767547665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592138"/>
                        <a:ext cx="821372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3">
            <a:extLst>
              <a:ext uri="{FF2B5EF4-FFF2-40B4-BE49-F238E27FC236}">
                <a16:creationId xmlns:a16="http://schemas.microsoft.com/office/drawing/2014/main" id="{8BBFE5B6-3FBA-4A47-BC5F-7D4B1550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4156984"/>
            <a:ext cx="82597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(iii) 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A = {a, b}, B = {5, 6}, C = {x, y, z}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A </a:t>
            </a:r>
            <a:r>
              <a:rPr lang="en-US" altLang="en-US" sz="2400" dirty="0">
                <a:sym typeface="Symbol" panose="05050102010706020507" pitchFamily="18" charset="2"/>
              </a:rPr>
              <a:t> B  C = {(a, 5, x), (a, 5, y), (a, 5, z},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                                   (a, 6, x), (a, 6, y), (a, 6, z),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                                   (b, 5, x), (b, 5, y), (b, 5, z),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                                   (b, 6, x), (b, 6, y), (b, 6, z)}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4ECDB2B4-AE47-43BB-B0C5-44C88E43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5EAA58-CEE0-45B9-BE48-813DB00C6A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B130E6D-D99C-4973-8285-6854DA193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Operasi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latin typeface="+mn-lt"/>
              </a:rPr>
              <a:t> </a:t>
            </a: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47C0BC65-589F-47A4-BADD-DA9AF1B4F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018" y="1395412"/>
          <a:ext cx="8735810" cy="536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84820" imgH="4971288" progId="Word.Document.8">
                  <p:embed/>
                </p:oleObj>
              </mc:Choice>
              <mc:Fallback>
                <p:oleObj name="Document" r:id="rId2" imgW="8084820" imgH="4971288" progId="Word.Document.8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47C0BC65-589F-47A4-BADD-DA9AF1B4F0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018" y="1395412"/>
                        <a:ext cx="8735810" cy="5366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AC28-C25C-0FB4-6530-0C447F79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D674-98E1-4235-0F34-19C2F939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1.  Jika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}, 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e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},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	(a)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–  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		(b)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– {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		(c) {{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}} –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 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	    </a:t>
            </a: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(d)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		(e) {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} – {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}   	 	(f)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(g)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		(h)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			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	</a:t>
            </a: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(j)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err="1"/>
              <a:t>Diketahui</a:t>
            </a:r>
            <a:r>
              <a:rPr lang="en-US" sz="2400" dirty="0"/>
              <a:t> A = {+, – }, B = {00, 01, 10, 11}. </a:t>
            </a:r>
          </a:p>
          <a:p>
            <a:pPr marL="0" indent="346075">
              <a:buNone/>
            </a:pPr>
            <a:r>
              <a:rPr lang="en-US" sz="2400" dirty="0"/>
              <a:t>(a)	</a:t>
            </a:r>
            <a:r>
              <a:rPr lang="en-US" sz="2400" dirty="0" err="1"/>
              <a:t>Daftarkan</a:t>
            </a:r>
            <a:r>
              <a:rPr lang="en-US" sz="2400" dirty="0"/>
              <a:t> A x B</a:t>
            </a:r>
          </a:p>
          <a:p>
            <a:pPr marL="0" indent="346075">
              <a:buNone/>
            </a:pPr>
            <a:r>
              <a:rPr lang="en-US" sz="2400" dirty="0"/>
              <a:t>(b)	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A</a:t>
            </a:r>
            <a:r>
              <a:rPr lang="en-US" sz="2400" baseline="30000" dirty="0"/>
              <a:t>4</a:t>
            </a:r>
            <a:r>
              <a:rPr lang="en-US" sz="2400" dirty="0"/>
              <a:t> dan (A x B)</a:t>
            </a:r>
            <a:r>
              <a:rPr lang="en-US" sz="2400" baseline="30000" dirty="0"/>
              <a:t>3</a:t>
            </a:r>
            <a:r>
              <a:rPr lang="en-US" sz="2400" dirty="0"/>
              <a:t> ?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97613-565C-3F9D-4FB3-1C0E60E8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A21D-4F69-4313-3842-0838188F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marL="0" marR="0" lvl="0" indent="0" algn="just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3. 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Misalkan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Tunjukkan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bahwa</a:t>
            </a:r>
            <a:endParaRPr lang="en-US" sz="2400" u="none" strike="noStrike" dirty="0">
              <a:effectLst/>
              <a:ea typeface="Times New Roman" panose="02020603050405020304" pitchFamily="18" charset="0"/>
            </a:endParaRPr>
          </a:p>
          <a:p>
            <a:pPr marL="342900" marR="0" lvl="0" indent="539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539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539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346075" marR="0" lvl="0" indent="-346075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4.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Apa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dikatakan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tentang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kesamaan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benar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?</a:t>
            </a: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401638" marR="0" lvl="0" indent="-401638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5.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Dapatkah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disimpulkan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sedemikian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sehingga</a:t>
            </a:r>
            <a:endParaRPr lang="en-US" sz="2400" u="none" strike="noStrike" dirty="0">
              <a:effectLst/>
              <a:ea typeface="Times New Roman" panose="02020603050405020304" pitchFamily="18" charset="0"/>
            </a:endParaRP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5DB4A-2369-9F2B-E078-F06489B6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12FC8A11-0B36-4DA3-ADBE-FB0820D5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A84306-9ABA-46B1-A277-3DDA8CB4EE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2FAF87A-C27B-4732-8862-3B624F985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Hukum-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hukum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Himpunan</a:t>
            </a:r>
            <a:endParaRPr lang="en-US" altLang="en-US" b="1" dirty="0">
              <a:latin typeface="+mn-lt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5EA15D0-D454-4FA1-AF94-02CC5EA32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Disebut</a:t>
            </a:r>
            <a:r>
              <a:rPr lang="en-US" altLang="en-US" dirty="0"/>
              <a:t> juga </a:t>
            </a:r>
            <a:r>
              <a:rPr lang="en-US" altLang="en-US" dirty="0" err="1"/>
              <a:t>sifat-sifat</a:t>
            </a:r>
            <a:r>
              <a:rPr lang="en-US" altLang="en-US" dirty="0"/>
              <a:t> (</a:t>
            </a:r>
            <a:r>
              <a:rPr lang="en-US" altLang="en-US" i="1" dirty="0"/>
              <a:t>properties</a:t>
            </a:r>
            <a:r>
              <a:rPr lang="en-US" altLang="en-US" dirty="0"/>
              <a:t>) </a:t>
            </a:r>
            <a:r>
              <a:rPr lang="en-US" altLang="en-US" dirty="0" err="1"/>
              <a:t>himpunan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Disebut</a:t>
            </a:r>
            <a:r>
              <a:rPr lang="en-US" altLang="en-US" dirty="0"/>
              <a:t> juga </a:t>
            </a:r>
            <a:r>
              <a:rPr lang="en-US" altLang="en-US" dirty="0" err="1"/>
              <a:t>hukum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aphicFrame>
        <p:nvGraphicFramePr>
          <p:cNvPr id="44037" name="Object 5">
            <a:extLst>
              <a:ext uri="{FF2B5EF4-FFF2-40B4-BE49-F238E27FC236}">
                <a16:creationId xmlns:a16="http://schemas.microsoft.com/office/drawing/2014/main" id="{2AD647B6-2D60-4B86-BF6D-4DBC3496D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21226"/>
              </p:ext>
            </p:extLst>
          </p:nvPr>
        </p:nvGraphicFramePr>
        <p:xfrm>
          <a:off x="2174875" y="3117575"/>
          <a:ext cx="7764631" cy="32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79108" imgH="2724912" progId="Word.Document.8">
                  <p:embed/>
                </p:oleObj>
              </mc:Choice>
              <mc:Fallback>
                <p:oleObj name="Document" r:id="rId2" imgW="6579108" imgH="2724912" progId="Word.Document.8">
                  <p:embed/>
                  <p:pic>
                    <p:nvPicPr>
                      <p:cNvPr id="44037" name="Object 5">
                        <a:extLst>
                          <a:ext uri="{FF2B5EF4-FFF2-40B4-BE49-F238E27FC236}">
                            <a16:creationId xmlns:a16="http://schemas.microsoft.com/office/drawing/2014/main" id="{2AD647B6-2D60-4B86-BF6D-4DBC3496D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117575"/>
                        <a:ext cx="7764631" cy="32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C6FED629-059E-4770-8D4D-63AF9927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AF762-43D0-41E6-B43A-7F9455BB0A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13DADB95-2009-4B8D-BD7D-464FD0EB4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82948"/>
              </p:ext>
            </p:extLst>
          </p:nvPr>
        </p:nvGraphicFramePr>
        <p:xfrm>
          <a:off x="1597025" y="655637"/>
          <a:ext cx="8715375" cy="620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620376" imgH="5433699" progId="Word.Document.8">
                  <p:embed/>
                </p:oleObj>
              </mc:Choice>
              <mc:Fallback>
                <p:oleObj name="Document" r:id="rId2" imgW="7620376" imgH="5433699" progId="Word.Document.8">
                  <p:embed/>
                  <p:pic>
                    <p:nvPicPr>
                      <p:cNvPr id="45059" name="Object 4">
                        <a:extLst>
                          <a:ext uri="{FF2B5EF4-FFF2-40B4-BE49-F238E27FC236}">
                            <a16:creationId xmlns:a16="http://schemas.microsoft.com/office/drawing/2014/main" id="{13DADB95-2009-4B8D-BD7D-464FD0EB4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655637"/>
                        <a:ext cx="8715375" cy="620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47178659-182B-4BE1-A82F-C38D5BEF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862E1-76B7-4B7E-992A-C61182FDF0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graphicFrame>
        <p:nvGraphicFramePr>
          <p:cNvPr id="66563" name="Object 5">
            <a:extLst>
              <a:ext uri="{FF2B5EF4-FFF2-40B4-BE49-F238E27FC236}">
                <a16:creationId xmlns:a16="http://schemas.microsoft.com/office/drawing/2014/main" id="{D372F62E-1399-4660-8B03-B99B37957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100753"/>
              </p:ext>
            </p:extLst>
          </p:nvPr>
        </p:nvGraphicFramePr>
        <p:xfrm>
          <a:off x="624114" y="1322841"/>
          <a:ext cx="10229713" cy="503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43388" imgH="4019034" progId="Word.Document.8">
                  <p:embed/>
                </p:oleObj>
              </mc:Choice>
              <mc:Fallback>
                <p:oleObj name="Document" r:id="rId2" imgW="8143388" imgH="4019034" progId="Word.Document.8">
                  <p:embed/>
                  <p:pic>
                    <p:nvPicPr>
                      <p:cNvPr id="66563" name="Object 5">
                        <a:extLst>
                          <a:ext uri="{FF2B5EF4-FFF2-40B4-BE49-F238E27FC236}">
                            <a16:creationId xmlns:a16="http://schemas.microsoft.com/office/drawing/2014/main" id="{D372F62E-1399-4660-8B03-B99B3795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14" y="1322841"/>
                        <a:ext cx="10229713" cy="5033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62AB61-5173-0BBD-3C44-7A261C0784E0}"/>
              </a:ext>
            </a:extLst>
          </p:cNvPr>
          <p:cNvSpPr txBox="1"/>
          <p:nvPr/>
        </p:nvSpPr>
        <p:spPr>
          <a:xfrm>
            <a:off x="624114" y="786351"/>
            <a:ext cx="10421257" cy="288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ea typeface="Times New Roman" panose="02020603050405020304" pitchFamily="18" charset="0"/>
              </a:rPr>
              <a:t>Pembuktian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Kesamaan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menggunakan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hukum-hukum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himpunan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1468FAC7-063E-4682-8E71-482713C6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E16DBC-8B17-44B6-AE3E-FD470DAED0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graphicFrame>
        <p:nvGraphicFramePr>
          <p:cNvPr id="67587" name="Object 4">
            <a:extLst>
              <a:ext uri="{FF2B5EF4-FFF2-40B4-BE49-F238E27FC236}">
                <a16:creationId xmlns:a16="http://schemas.microsoft.com/office/drawing/2014/main" id="{9F46718F-4F8B-4BBD-A759-AD922DEFB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04073"/>
              </p:ext>
            </p:extLst>
          </p:nvPr>
        </p:nvGraphicFramePr>
        <p:xfrm>
          <a:off x="1414533" y="1416397"/>
          <a:ext cx="9658500" cy="390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786457" imgH="2748575" progId="Word.Document.8">
                  <p:embed/>
                </p:oleObj>
              </mc:Choice>
              <mc:Fallback>
                <p:oleObj name="Document" r:id="rId2" imgW="6786457" imgH="2748575" progId="Word.Document.8">
                  <p:embed/>
                  <p:pic>
                    <p:nvPicPr>
                      <p:cNvPr id="67587" name="Object 4">
                        <a:extLst>
                          <a:ext uri="{FF2B5EF4-FFF2-40B4-BE49-F238E27FC236}">
                            <a16:creationId xmlns:a16="http://schemas.microsoft.com/office/drawing/2014/main" id="{9F46718F-4F8B-4BBD-A759-AD922DEFB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533" y="1416397"/>
                        <a:ext cx="9658500" cy="390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1AB21548-DD1A-4F00-B94E-B81B5959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770CC-64D5-4314-991A-22FDF2BA3D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graphicFrame>
        <p:nvGraphicFramePr>
          <p:cNvPr id="68611" name="Object 4">
            <a:extLst>
              <a:ext uri="{FF2B5EF4-FFF2-40B4-BE49-F238E27FC236}">
                <a16:creationId xmlns:a16="http://schemas.microsoft.com/office/drawing/2014/main" id="{48585EB8-448D-465E-B867-F70F79D6A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21395"/>
              </p:ext>
            </p:extLst>
          </p:nvPr>
        </p:nvGraphicFramePr>
        <p:xfrm>
          <a:off x="1431925" y="595313"/>
          <a:ext cx="80533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46986" imgH="5791692" progId="Word.Document.8">
                  <p:embed/>
                </p:oleObj>
              </mc:Choice>
              <mc:Fallback>
                <p:oleObj name="Document" r:id="rId2" imgW="8146986" imgH="5791692" progId="Word.Document.8">
                  <p:embed/>
                  <p:pic>
                    <p:nvPicPr>
                      <p:cNvPr id="68611" name="Object 4">
                        <a:extLst>
                          <a:ext uri="{FF2B5EF4-FFF2-40B4-BE49-F238E27FC236}">
                            <a16:creationId xmlns:a16="http://schemas.microsoft.com/office/drawing/2014/main" id="{48585EB8-448D-465E-B867-F70F79D6A6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95313"/>
                        <a:ext cx="805338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46916BD4-202A-4EC2-BD65-3C67CEC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17D9B3-6D67-4CE7-B638-60BFE53460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/>
          </a:p>
        </p:txBody>
      </p:sp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2F157C98-9CF6-4A06-9835-142E0BE91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83041"/>
              </p:ext>
            </p:extLst>
          </p:nvPr>
        </p:nvGraphicFramePr>
        <p:xfrm>
          <a:off x="783509" y="856344"/>
          <a:ext cx="11408491" cy="48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51235" imgH="2157844" progId="Word.Document.12">
                  <p:embed/>
                </p:oleObj>
              </mc:Choice>
              <mc:Fallback>
                <p:oleObj name="Document" r:id="rId2" imgW="6351235" imgH="2157844" progId="Word.Document.12">
                  <p:embed/>
                  <p:pic>
                    <p:nvPicPr>
                      <p:cNvPr id="4" name="Object 20">
                        <a:extLst>
                          <a:ext uri="{FF2B5EF4-FFF2-40B4-BE49-F238E27FC236}">
                            <a16:creationId xmlns:a16="http://schemas.microsoft.com/office/drawing/2014/main" id="{2F157C98-9CF6-4A06-9835-142E0BE91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09" y="856344"/>
                        <a:ext cx="11408491" cy="48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FCF0C69A-C9C4-4578-A329-EE8C23648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6373" y="800100"/>
            <a:ext cx="10459881" cy="5257800"/>
          </a:xfrm>
        </p:spPr>
        <p:txBody>
          <a:bodyPr/>
          <a:lstStyle/>
          <a:p>
            <a:endParaRPr lang="en-US" altLang="en-US" b="1" dirty="0"/>
          </a:p>
          <a:p>
            <a:pPr marL="0" indent="0">
              <a:buNone/>
            </a:pPr>
            <a:r>
              <a:rPr lang="en-US" altLang="en-US" b="1" dirty="0" err="1"/>
              <a:t>Latihan</a:t>
            </a:r>
            <a:r>
              <a:rPr lang="en-US" altLang="en-US" dirty="0"/>
              <a:t>.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dan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.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hukum-hukum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i="1" dirty="0"/>
              <a:t>A</a:t>
            </a:r>
            <a:r>
              <a:rPr lang="en-US" altLang="en-US" dirty="0"/>
              <a:t> – </a:t>
            </a:r>
            <a:r>
              <a:rPr lang="en-US" altLang="en-US" i="1" dirty="0"/>
              <a:t>B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dirty="0"/>
              <a:t> (</a:t>
            </a:r>
            <a:r>
              <a:rPr lang="en-US" altLang="en-US" i="1" dirty="0"/>
              <a:t>A</a:t>
            </a:r>
            <a:r>
              <a:rPr lang="en-US" altLang="en-US" dirty="0"/>
              <a:t> – C) = </a:t>
            </a:r>
            <a:r>
              <a:rPr lang="en-US" altLang="en-US" i="1" dirty="0"/>
              <a:t>A</a:t>
            </a:r>
            <a:r>
              <a:rPr lang="en-US" altLang="en-US" dirty="0"/>
              <a:t> – (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).	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2ADCB6F9-37E4-49B3-96D5-2302E477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4A783-BCCB-4726-94CF-6B4A349396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FFB49-A44D-1187-4648-4EE931B25A53}"/>
              </a:ext>
            </a:extLst>
          </p:cNvPr>
          <p:cNvSpPr txBox="1"/>
          <p:nvPr/>
        </p:nvSpPr>
        <p:spPr>
          <a:xfrm>
            <a:off x="2008909" y="3754582"/>
            <a:ext cx="435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FEC62A41-F042-41D4-A909-2DEBEFCBDB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6983" y="1305823"/>
            <a:ext cx="77724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B38F1383-183F-4C51-83E4-0C3FFE4E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8BFAD-EEF9-488E-9D7D-33F51BC1EB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graphicFrame>
        <p:nvGraphicFramePr>
          <p:cNvPr id="72708" name="Object 2">
            <a:extLst>
              <a:ext uri="{FF2B5EF4-FFF2-40B4-BE49-F238E27FC236}">
                <a16:creationId xmlns:a16="http://schemas.microsoft.com/office/drawing/2014/main" id="{6F5FA4A9-90A0-4240-AB81-7490B860D5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6261" y="2235649"/>
          <a:ext cx="1111063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09442" imgH="750234" progId="Word.Document.12">
                  <p:embed/>
                </p:oleObj>
              </mc:Choice>
              <mc:Fallback>
                <p:oleObj name="Document" r:id="rId2" imgW="5609442" imgH="750234" progId="Word.Document.12">
                  <p:embed/>
                  <p:pic>
                    <p:nvPicPr>
                      <p:cNvPr id="72708" name="Object 2">
                        <a:extLst>
                          <a:ext uri="{FF2B5EF4-FFF2-40B4-BE49-F238E27FC236}">
                            <a16:creationId xmlns:a16="http://schemas.microsoft.com/office/drawing/2014/main" id="{6F5FA4A9-90A0-4240-AB81-7490B860D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61" y="2235649"/>
                        <a:ext cx="11110635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A49803A2-1CFF-4630-A578-FDE93E4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BD3BA-A520-4920-AE9D-8A4A23A26D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graphicFrame>
        <p:nvGraphicFramePr>
          <p:cNvPr id="28675" name="Object 4">
            <a:extLst>
              <a:ext uri="{FF2B5EF4-FFF2-40B4-BE49-F238E27FC236}">
                <a16:creationId xmlns:a16="http://schemas.microsoft.com/office/drawing/2014/main" id="{D1338B86-4B79-4A7A-812D-ACD88DE5F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4600" y="461963"/>
          <a:ext cx="10466388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72747" imgH="3966038" progId="Word.Document.8">
                  <p:embed/>
                </p:oleObj>
              </mc:Choice>
              <mc:Fallback>
                <p:oleObj name="Document" r:id="rId2" imgW="7572747" imgH="3966038" progId="Word.Document.8">
                  <p:embed/>
                  <p:pic>
                    <p:nvPicPr>
                      <p:cNvPr id="28675" name="Object 4">
                        <a:extLst>
                          <a:ext uri="{FF2B5EF4-FFF2-40B4-BE49-F238E27FC236}">
                            <a16:creationId xmlns:a16="http://schemas.microsoft.com/office/drawing/2014/main" id="{D1338B86-4B79-4A7A-812D-ACD88DE5F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61963"/>
                        <a:ext cx="10466388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CA9069EC-1D5E-41A1-B23A-CED64414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AC021-3B6D-4787-948E-F22F037705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graphicFrame>
        <p:nvGraphicFramePr>
          <p:cNvPr id="73731" name="Object 6">
            <a:extLst>
              <a:ext uri="{FF2B5EF4-FFF2-40B4-BE49-F238E27FC236}">
                <a16:creationId xmlns:a16="http://schemas.microsoft.com/office/drawing/2014/main" id="{09FE8E6A-21F5-417C-B9C4-376750FD2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3282" y="1475756"/>
          <a:ext cx="7875588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550256" imgH="2538095" progId="Word.Document.8">
                  <p:embed/>
                </p:oleObj>
              </mc:Choice>
              <mc:Fallback>
                <p:oleObj name="Document" r:id="rId2" imgW="8550256" imgH="2538095" progId="Word.Document.8">
                  <p:embed/>
                  <p:pic>
                    <p:nvPicPr>
                      <p:cNvPr id="73731" name="Object 6">
                        <a:extLst>
                          <a:ext uri="{FF2B5EF4-FFF2-40B4-BE49-F238E27FC236}">
                            <a16:creationId xmlns:a16="http://schemas.microsoft.com/office/drawing/2014/main" id="{09FE8E6A-21F5-417C-B9C4-376750FD2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82" y="1475756"/>
                        <a:ext cx="7875588" cy="233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69663414-EF7F-47B1-BBB4-4B46E106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AC7F2-E528-4A50-9504-C7AEF4E92E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graphicFrame>
        <p:nvGraphicFramePr>
          <p:cNvPr id="74755" name="Object 8">
            <a:extLst>
              <a:ext uri="{FF2B5EF4-FFF2-40B4-BE49-F238E27FC236}">
                <a16:creationId xmlns:a16="http://schemas.microsoft.com/office/drawing/2014/main" id="{67C71B97-5428-4D25-99EB-48B4977E0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668" y="1096065"/>
          <a:ext cx="10013289" cy="442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683691" imgH="3390006" progId="Word.Document.8">
                  <p:embed/>
                </p:oleObj>
              </mc:Choice>
              <mc:Fallback>
                <p:oleObj name="Document" r:id="rId2" imgW="7683691" imgH="3390006" progId="Word.Document.8">
                  <p:embed/>
                  <p:pic>
                    <p:nvPicPr>
                      <p:cNvPr id="74755" name="Object 8">
                        <a:extLst>
                          <a:ext uri="{FF2B5EF4-FFF2-40B4-BE49-F238E27FC236}">
                            <a16:creationId xmlns:a16="http://schemas.microsoft.com/office/drawing/2014/main" id="{67C71B97-5428-4D25-99EB-48B4977E0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68" y="1096065"/>
                        <a:ext cx="10013289" cy="4420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32A7086B-F2A9-4297-B8FA-08A384C35A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en-US" dirty="0" err="1"/>
              <a:t>Misalkan</a:t>
            </a:r>
            <a:r>
              <a:rPr lang="es-ES" altLang="en-US" dirty="0"/>
              <a:t> </a:t>
            </a:r>
            <a:r>
              <a:rPr lang="es-ES" altLang="en-US" i="1" dirty="0"/>
              <a:t>A</a:t>
            </a:r>
            <a:r>
              <a:rPr lang="es-ES" altLang="en-US" dirty="0"/>
              <a:t>, </a:t>
            </a:r>
            <a:r>
              <a:rPr lang="es-ES" altLang="en-US" i="1" dirty="0"/>
              <a:t>B</a:t>
            </a:r>
            <a:r>
              <a:rPr lang="es-ES" altLang="en-US" dirty="0"/>
              <a:t>, dan </a:t>
            </a:r>
            <a:r>
              <a:rPr lang="es-ES" altLang="en-US" i="1" dirty="0"/>
              <a:t>C </a:t>
            </a:r>
            <a:r>
              <a:rPr lang="es-ES" altLang="en-US" dirty="0" err="1"/>
              <a:t>adalah</a:t>
            </a:r>
            <a:r>
              <a:rPr lang="es-ES" altLang="en-US" dirty="0"/>
              <a:t> </a:t>
            </a:r>
            <a:r>
              <a:rPr lang="es-ES" altLang="en-US" dirty="0" err="1"/>
              <a:t>himpunan</a:t>
            </a:r>
            <a:r>
              <a:rPr lang="es-ES" altLang="en-US" dirty="0"/>
              <a:t>. </a:t>
            </a:r>
            <a:r>
              <a:rPr lang="es-ES" altLang="en-US" dirty="0" err="1"/>
              <a:t>Gunakan</a:t>
            </a:r>
            <a:r>
              <a:rPr lang="es-ES" altLang="en-US" dirty="0"/>
              <a:t> </a:t>
            </a:r>
            <a:r>
              <a:rPr lang="es-ES" altLang="en-US" dirty="0" err="1"/>
              <a:t>hukum-hukum</a:t>
            </a:r>
            <a:r>
              <a:rPr lang="es-ES" altLang="en-US" dirty="0"/>
              <a:t> </a:t>
            </a:r>
            <a:r>
              <a:rPr lang="es-ES" altLang="en-US" dirty="0" err="1"/>
              <a:t>aljabar</a:t>
            </a:r>
            <a:r>
              <a:rPr lang="es-ES" altLang="en-US" dirty="0"/>
              <a:t> </a:t>
            </a:r>
            <a:r>
              <a:rPr lang="es-ES" altLang="en-US" dirty="0" err="1"/>
              <a:t>himpunan</a:t>
            </a:r>
            <a:r>
              <a:rPr lang="es-ES" altLang="en-US" dirty="0"/>
              <a:t> dan </a:t>
            </a:r>
            <a:r>
              <a:rPr lang="es-ES" altLang="en-US" dirty="0" err="1"/>
              <a:t>prinsip</a:t>
            </a:r>
            <a:r>
              <a:rPr lang="es-ES" altLang="en-US" dirty="0"/>
              <a:t> dualitas  </a:t>
            </a:r>
            <a:r>
              <a:rPr lang="es-ES" altLang="en-US" dirty="0" err="1"/>
              <a:t>untuk</a:t>
            </a:r>
            <a:r>
              <a:rPr lang="es-ES" altLang="en-US" dirty="0"/>
              <a:t> </a:t>
            </a:r>
            <a:r>
              <a:rPr lang="es-ES" altLang="en-US" dirty="0" err="1"/>
              <a:t>menentukan</a:t>
            </a:r>
            <a:r>
              <a:rPr lang="es-ES" altLang="en-US" dirty="0"/>
              <a:t> </a:t>
            </a:r>
            <a:r>
              <a:rPr lang="es-ES" altLang="en-US" dirty="0" err="1"/>
              <a:t>hasil</a:t>
            </a:r>
            <a:r>
              <a:rPr lang="es-ES" altLang="en-US" dirty="0"/>
              <a:t> </a:t>
            </a:r>
            <a:r>
              <a:rPr lang="es-ES" altLang="en-US" dirty="0" err="1"/>
              <a:t>dari</a:t>
            </a:r>
            <a:r>
              <a:rPr lang="es-ES" altLang="en-US" dirty="0"/>
              <a:t> </a:t>
            </a:r>
            <a:r>
              <a:rPr lang="es-ES" altLang="en-US" dirty="0" err="1"/>
              <a:t>operasi</a:t>
            </a:r>
            <a:r>
              <a:rPr lang="es-ES" altLang="en-US" dirty="0"/>
              <a:t> </a:t>
            </a:r>
            <a:r>
              <a:rPr lang="es-ES" altLang="en-US" dirty="0" err="1"/>
              <a:t>himpunan</a:t>
            </a:r>
            <a:r>
              <a:rPr lang="es-ES" altLang="en-US" dirty="0"/>
              <a:t> </a:t>
            </a:r>
            <a:r>
              <a:rPr lang="es-ES" altLang="en-US" dirty="0" err="1"/>
              <a:t>berikut</a:t>
            </a:r>
            <a:r>
              <a:rPr lang="es-ES" altLang="en-US" dirty="0"/>
              <a:t>:</a:t>
            </a:r>
          </a:p>
          <a:p>
            <a:pPr>
              <a:buFontTx/>
              <a:buNone/>
            </a:pPr>
            <a:r>
              <a:rPr lang="es-ES" altLang="en-US" dirty="0"/>
              <a:t>	(a) </a:t>
            </a:r>
          </a:p>
          <a:p>
            <a:pPr>
              <a:buFontTx/>
              <a:buNone/>
            </a:pPr>
            <a:r>
              <a:rPr lang="es-ES" altLang="en-US" dirty="0"/>
              <a:t>	(b) </a:t>
            </a:r>
            <a:endParaRPr lang="en-US" altLang="en-US" dirty="0"/>
          </a:p>
          <a:p>
            <a:pPr>
              <a:buFontTx/>
              <a:buNone/>
            </a:pPr>
            <a:r>
              <a:rPr lang="es-ES" altLang="en-US" dirty="0"/>
              <a:t> 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F67A97A2-566B-4959-B77D-5521CCDC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AEFEBF-D18C-49A3-9B92-8E23D5C961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672895C0-7E55-4AFC-A410-70B1A216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7" name="Object 1">
                <a:extLst>
                  <a:ext uri="{FF2B5EF4-FFF2-40B4-BE49-F238E27FC236}">
                    <a16:creationId xmlns:a16="http://schemas.microsoft.com/office/drawing/2014/main" id="{4AF7C00B-9DC3-4AA4-85C2-591E9C788AA8}"/>
                  </a:ext>
                </a:extLst>
              </p:cNvPr>
              <p:cNvSpPr txBox="1"/>
              <p:nvPr/>
            </p:nvSpPr>
            <p:spPr bwMode="auto">
              <a:xfrm>
                <a:off x="1708732" y="3053408"/>
                <a:ext cx="6085439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637" name="Object 1">
                <a:extLst>
                  <a:ext uri="{FF2B5EF4-FFF2-40B4-BE49-F238E27FC236}">
                    <a16:creationId xmlns:a16="http://schemas.microsoft.com/office/drawing/2014/main" id="{4AF7C00B-9DC3-4AA4-85C2-591E9C78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732" y="3053408"/>
                <a:ext cx="6085439" cy="533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38" name="Rectangle 4">
            <a:extLst>
              <a:ext uri="{FF2B5EF4-FFF2-40B4-BE49-F238E27FC236}">
                <a16:creationId xmlns:a16="http://schemas.microsoft.com/office/drawing/2014/main" id="{FFECC952-CBC3-40D7-8A44-F8C364DE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9" name="Object 3">
                <a:extLst>
                  <a:ext uri="{FF2B5EF4-FFF2-40B4-BE49-F238E27FC236}">
                    <a16:creationId xmlns:a16="http://schemas.microsoft.com/office/drawing/2014/main" id="{DCD86BCE-D6AC-4D8C-98AF-333465A03048}"/>
                  </a:ext>
                </a:extLst>
              </p:cNvPr>
              <p:cNvSpPr txBox="1"/>
              <p:nvPr/>
            </p:nvSpPr>
            <p:spPr bwMode="auto">
              <a:xfrm>
                <a:off x="1708731" y="3595528"/>
                <a:ext cx="5566711" cy="658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)∩(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)∩(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)∩(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639" name="Object 3">
                <a:extLst>
                  <a:ext uri="{FF2B5EF4-FFF2-40B4-BE49-F238E27FC236}">
                    <a16:creationId xmlns:a16="http://schemas.microsoft.com/office/drawing/2014/main" id="{DCD86BCE-D6AC-4D8C-98AF-333465A0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731" y="3595528"/>
                <a:ext cx="5566711" cy="658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9EF8ED-581D-3872-B039-3A8FA7C108BC}"/>
              </a:ext>
            </a:extLst>
          </p:cNvPr>
          <p:cNvSpPr txBox="1"/>
          <p:nvPr/>
        </p:nvSpPr>
        <p:spPr>
          <a:xfrm>
            <a:off x="838200" y="7374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/>
              <a:t>Latihan</a:t>
            </a:r>
            <a:r>
              <a:rPr lang="en-US" alt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88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CB85-0BF2-D160-8974-2D2956C2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Pembuktian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keanggotaan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F00A-B179-1758-A4B8-08C8DBC20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hukum-hukum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, </a:t>
            </a:r>
            <a:r>
              <a:rPr lang="en-US" sz="2400" dirty="0" err="1"/>
              <a:t>kesamaan</a:t>
            </a:r>
            <a:r>
              <a:rPr lang="en-US" sz="2400" dirty="0"/>
              <a:t> (</a:t>
            </a:r>
            <a:r>
              <a:rPr lang="en-US" sz="2400" i="1" dirty="0"/>
              <a:t>identity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keanggotaan</a:t>
            </a:r>
            <a:r>
              <a:rPr lang="en-US" sz="2400" dirty="0"/>
              <a:t> (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   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	1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berarti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“x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anggota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”</a:t>
            </a:r>
            <a:b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	0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berarti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“x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bukan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anggota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A, B, dan C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. </a:t>
            </a:r>
            <a:r>
              <a:rPr lang="en-US" sz="2400" dirty="0" err="1"/>
              <a:t>Buktikan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A </a:t>
            </a:r>
            <a:r>
              <a:rPr lang="en-US" sz="2400" dirty="0">
                <a:sym typeface="Symbol" panose="05050102010706020507" pitchFamily="18" charset="2"/>
              </a:rPr>
              <a:t></a:t>
            </a:r>
            <a:r>
              <a:rPr lang="en-US" sz="2400" dirty="0"/>
              <a:t> (B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C) = (A </a:t>
            </a:r>
            <a:r>
              <a:rPr lang="en-US" sz="2400" dirty="0">
                <a:sym typeface="Symbol" panose="05050102010706020507" pitchFamily="18" charset="2"/>
              </a:rPr>
              <a:t> </a:t>
            </a:r>
            <a:r>
              <a:rPr lang="en-US" sz="2400" dirty="0"/>
              <a:t> B)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(A </a:t>
            </a:r>
            <a:r>
              <a:rPr lang="en-US" sz="2400" dirty="0">
                <a:sym typeface="Symbol" panose="05050102010706020507" pitchFamily="18" charset="2"/>
              </a:rPr>
              <a:t></a:t>
            </a:r>
            <a:r>
              <a:rPr lang="en-US" sz="2400" dirty="0"/>
              <a:t> C)</a:t>
            </a:r>
          </a:p>
          <a:p>
            <a:pPr marL="0" indent="0">
              <a:buNone/>
            </a:pPr>
            <a:r>
              <a:rPr lang="en-US" sz="2400" dirty="0"/>
              <a:t>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keanggotaan</a:t>
            </a:r>
            <a:r>
              <a:rPr lang="en-US" sz="2400" dirty="0"/>
              <a:t>  (</a:t>
            </a:r>
            <a:r>
              <a:rPr lang="en-US" sz="2400" dirty="0" err="1"/>
              <a:t>lihat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/>
              <a:t>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C15C-CA1C-0547-2FF3-C77EFE19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0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78265-5E32-812D-DBB7-09F1AE07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48665-1A10-26A2-625D-E7B415E9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69319"/>
            <a:ext cx="110013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7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2F5AB2AC-4A54-485B-88CA-E8E1B4B3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1F30D0-54EE-4557-85BD-175427CC0A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E15895F-5C47-49F8-A0B2-D7C089B4B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Prinsip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Dualitas</a:t>
            </a:r>
            <a:endParaRPr lang="en-US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10599A7-3C11-4C23-A5EE-AEC0B74A6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altLang="en-US" sz="32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dualitas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dua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konsep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dapat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saling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dipertukarkan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namun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tetap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memberikan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jawaban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benar</a:t>
            </a:r>
            <a:r>
              <a:rPr lang="en-US" altLang="en-US" sz="3200" dirty="0"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buNone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en-US" altLang="en-US" sz="7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7400" dirty="0"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 descr="A black and white symbol&#10;&#10;AI-generated content may be incorrect.">
            <a:extLst>
              <a:ext uri="{FF2B5EF4-FFF2-40B4-BE49-F238E27FC236}">
                <a16:creationId xmlns:a16="http://schemas.microsoft.com/office/drawing/2014/main" id="{1C086A9C-3D07-25A2-78DB-0B543B08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20" y="3001570"/>
            <a:ext cx="4763173" cy="32277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8929A-06BF-4B64-A159-9001343147AF}"/>
              </a:ext>
            </a:extLst>
          </p:cNvPr>
          <p:cNvSpPr txBox="1">
            <a:spLocks noChangeArrowheads="1"/>
          </p:cNvSpPr>
          <p:nvPr/>
        </p:nvSpPr>
        <p:spPr>
          <a:xfrm>
            <a:off x="659295" y="662745"/>
            <a:ext cx="11058940" cy="5986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 err="1"/>
              <a:t>Contoh</a:t>
            </a:r>
            <a:r>
              <a:rPr lang="en-US" sz="9600" dirty="0"/>
              <a:t>:   Di AS </a:t>
            </a:r>
            <a:r>
              <a:rPr lang="en-US" sz="9600" dirty="0">
                <a:sym typeface="Wingdings" panose="05000000000000000000" pitchFamily="2" charset="2"/>
              </a:rPr>
              <a:t></a:t>
            </a:r>
            <a:r>
              <a:rPr lang="en-US" sz="9600" dirty="0"/>
              <a:t> </a:t>
            </a:r>
            <a:r>
              <a:rPr lang="en-US" sz="9600" dirty="0" err="1"/>
              <a:t>kemudi</a:t>
            </a:r>
            <a:r>
              <a:rPr lang="en-US" sz="9600" dirty="0"/>
              <a:t> </a:t>
            </a:r>
            <a:r>
              <a:rPr lang="en-US" sz="9600" dirty="0" err="1"/>
              <a:t>mobil</a:t>
            </a:r>
            <a:r>
              <a:rPr lang="en-US" sz="9600" dirty="0"/>
              <a:t> di </a:t>
            </a:r>
            <a:r>
              <a:rPr lang="en-US" sz="9600" dirty="0" err="1"/>
              <a:t>kiri</a:t>
            </a:r>
            <a:r>
              <a:rPr lang="en-US" sz="9600" dirty="0"/>
              <a:t> </a:t>
            </a:r>
            <a:r>
              <a:rPr lang="en-US" sz="9600" dirty="0" err="1"/>
              <a:t>depan</a:t>
            </a:r>
            <a:endParaRPr lang="en-US" sz="9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Di </a:t>
            </a:r>
            <a:r>
              <a:rPr lang="en-US" sz="9600" dirty="0" err="1"/>
              <a:t>Inggris</a:t>
            </a:r>
            <a:r>
              <a:rPr lang="en-US" sz="9600" dirty="0"/>
              <a:t> (juga Indonesia) </a:t>
            </a:r>
            <a:r>
              <a:rPr lang="en-US" sz="9600" dirty="0">
                <a:sym typeface="Wingdings" panose="05000000000000000000" pitchFamily="2" charset="2"/>
              </a:rPr>
              <a:t></a:t>
            </a:r>
            <a:r>
              <a:rPr lang="en-US" sz="9600" dirty="0"/>
              <a:t> </a:t>
            </a:r>
            <a:r>
              <a:rPr lang="en-US" sz="9600" dirty="0" err="1"/>
              <a:t>kemudi</a:t>
            </a:r>
            <a:r>
              <a:rPr lang="en-US" sz="9600" dirty="0"/>
              <a:t> </a:t>
            </a:r>
            <a:r>
              <a:rPr lang="en-US" sz="9600" dirty="0" err="1"/>
              <a:t>mobil</a:t>
            </a:r>
            <a:r>
              <a:rPr lang="en-US" sz="9600" dirty="0"/>
              <a:t> di </a:t>
            </a:r>
            <a:r>
              <a:rPr lang="en-US" sz="9600" dirty="0" err="1"/>
              <a:t>kanan</a:t>
            </a:r>
            <a:r>
              <a:rPr lang="en-US" sz="9600" dirty="0"/>
              <a:t> </a:t>
            </a:r>
            <a:r>
              <a:rPr lang="en-US" sz="9600" dirty="0" err="1"/>
              <a:t>depan</a:t>
            </a:r>
            <a:r>
              <a:rPr lang="en-US" sz="9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err="1"/>
              <a:t>Peraturan</a:t>
            </a:r>
            <a:r>
              <a:rPr lang="en-US" sz="96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(a) di Amerika </a:t>
            </a:r>
            <a:r>
              <a:rPr lang="en-US" sz="9600" dirty="0" err="1"/>
              <a:t>Serikat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berjalan</a:t>
            </a:r>
            <a:r>
              <a:rPr lang="en-US" sz="9600" dirty="0"/>
              <a:t> di </a:t>
            </a:r>
            <a:r>
              <a:rPr lang="en-US" sz="9600" dirty="0" err="1"/>
              <a:t>bagian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kanan</a:t>
            </a:r>
            <a:r>
              <a:rPr lang="en-US" sz="9600" dirty="0"/>
              <a:t> </a:t>
            </a:r>
            <a:r>
              <a:rPr lang="en-US" sz="9600" dirty="0" err="1"/>
              <a:t>jalan</a:t>
            </a:r>
            <a:r>
              <a:rPr lang="en-US" sz="9600" dirty="0"/>
              <a:t>,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 pada </a:t>
            </a:r>
            <a:r>
              <a:rPr lang="en-US" sz="9600" dirty="0" err="1"/>
              <a:t>jalan</a:t>
            </a:r>
            <a:r>
              <a:rPr lang="en-US" sz="9600" dirty="0"/>
              <a:t> yang </a:t>
            </a:r>
            <a:r>
              <a:rPr lang="en-US" sz="9600" dirty="0" err="1"/>
              <a:t>berlajur</a:t>
            </a:r>
            <a:r>
              <a:rPr lang="en-US" sz="9600" dirty="0"/>
              <a:t> </a:t>
            </a:r>
            <a:r>
              <a:rPr lang="en-US" sz="9600" dirty="0" err="1"/>
              <a:t>banyak</a:t>
            </a:r>
            <a:r>
              <a:rPr lang="en-US" sz="9600" dirty="0"/>
              <a:t>, </a:t>
            </a:r>
            <a:r>
              <a:rPr lang="en-US" sz="9600" dirty="0" err="1"/>
              <a:t>lajur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kiri</a:t>
            </a:r>
            <a:r>
              <a:rPr lang="en-US" sz="9600" dirty="0"/>
              <a:t> </a:t>
            </a:r>
            <a:r>
              <a:rPr lang="en-US" sz="9600" dirty="0" err="1"/>
              <a:t>untuk</a:t>
            </a:r>
            <a:r>
              <a:rPr lang="en-US" sz="9600" dirty="0"/>
              <a:t> </a:t>
            </a:r>
            <a:r>
              <a:rPr lang="en-US" sz="9600" dirty="0" err="1"/>
              <a:t>mendahului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</a:t>
            </a:r>
            <a:r>
              <a:rPr lang="en-US" sz="9600" dirty="0" err="1"/>
              <a:t>bila</a:t>
            </a:r>
            <a:r>
              <a:rPr lang="en-US" sz="9600" dirty="0"/>
              <a:t> </a:t>
            </a:r>
            <a:r>
              <a:rPr lang="en-US" sz="9600" dirty="0" err="1"/>
              <a:t>lampu</a:t>
            </a:r>
            <a:r>
              <a:rPr lang="en-US" sz="9600" dirty="0"/>
              <a:t> </a:t>
            </a:r>
            <a:r>
              <a:rPr lang="en-US" sz="9600" dirty="0" err="1"/>
              <a:t>merah</a:t>
            </a:r>
            <a:r>
              <a:rPr lang="en-US" sz="9600" dirty="0"/>
              <a:t> </a:t>
            </a:r>
            <a:r>
              <a:rPr lang="en-US" sz="9600" dirty="0" err="1"/>
              <a:t>menyala</a:t>
            </a:r>
            <a:r>
              <a:rPr lang="en-US" sz="9600" dirty="0"/>
              <a:t>,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belok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kanan</a:t>
            </a:r>
            <a:r>
              <a:rPr lang="en-US" sz="9600" dirty="0"/>
              <a:t> </a:t>
            </a:r>
            <a:r>
              <a:rPr lang="en-US" sz="9600" dirty="0" err="1"/>
              <a:t>boleh</a:t>
            </a:r>
            <a:r>
              <a:rPr lang="en-US" sz="9600" dirty="0"/>
              <a:t> </a:t>
            </a:r>
            <a:r>
              <a:rPr lang="en-US" sz="9600" dirty="0" err="1"/>
              <a:t>langsung</a:t>
            </a:r>
            <a:endParaRPr lang="en-US" sz="9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(b) di </a:t>
            </a:r>
            <a:r>
              <a:rPr lang="en-US" sz="9600" dirty="0" err="1"/>
              <a:t>Inggris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berjalan</a:t>
            </a:r>
            <a:r>
              <a:rPr lang="en-US" sz="9600" dirty="0"/>
              <a:t> di </a:t>
            </a:r>
            <a:r>
              <a:rPr lang="en-US" sz="9600" dirty="0" err="1"/>
              <a:t>bagian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kiri</a:t>
            </a:r>
            <a:r>
              <a:rPr lang="en-US" sz="9600" dirty="0"/>
              <a:t> </a:t>
            </a:r>
            <a:r>
              <a:rPr lang="en-US" sz="9600" dirty="0" err="1"/>
              <a:t>jalan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pada </a:t>
            </a:r>
            <a:r>
              <a:rPr lang="en-US" sz="9600" dirty="0" err="1"/>
              <a:t>jalur</a:t>
            </a:r>
            <a:r>
              <a:rPr lang="en-US" sz="9600" dirty="0"/>
              <a:t> yang </a:t>
            </a:r>
            <a:r>
              <a:rPr lang="en-US" sz="9600" dirty="0" err="1"/>
              <a:t>berlajur</a:t>
            </a:r>
            <a:r>
              <a:rPr lang="en-US" sz="9600" dirty="0"/>
              <a:t> </a:t>
            </a:r>
            <a:r>
              <a:rPr lang="en-US" sz="9600" dirty="0" err="1"/>
              <a:t>banyak</a:t>
            </a:r>
            <a:r>
              <a:rPr lang="en-US" sz="9600" dirty="0"/>
              <a:t>, </a:t>
            </a:r>
            <a:r>
              <a:rPr lang="en-US" sz="9600" dirty="0" err="1"/>
              <a:t>lajur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kanan</a:t>
            </a:r>
            <a:r>
              <a:rPr lang="en-US" sz="9600" dirty="0"/>
              <a:t> </a:t>
            </a:r>
            <a:r>
              <a:rPr lang="en-US" sz="9600" dirty="0" err="1"/>
              <a:t>untuk</a:t>
            </a:r>
            <a:r>
              <a:rPr lang="en-US" sz="9600" dirty="0"/>
              <a:t> </a:t>
            </a:r>
            <a:r>
              <a:rPr lang="en-US" sz="9600" dirty="0" err="1"/>
              <a:t>mendahului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</a:t>
            </a:r>
            <a:r>
              <a:rPr lang="en-US" sz="9600" dirty="0" err="1"/>
              <a:t>bila</a:t>
            </a:r>
            <a:r>
              <a:rPr lang="en-US" sz="9600" dirty="0"/>
              <a:t> </a:t>
            </a:r>
            <a:r>
              <a:rPr lang="en-US" sz="9600" dirty="0" err="1"/>
              <a:t>lampu</a:t>
            </a:r>
            <a:r>
              <a:rPr lang="en-US" sz="9600" dirty="0"/>
              <a:t> </a:t>
            </a:r>
            <a:r>
              <a:rPr lang="en-US" sz="9600" dirty="0" err="1"/>
              <a:t>merah</a:t>
            </a:r>
            <a:r>
              <a:rPr lang="en-US" sz="9600" dirty="0"/>
              <a:t> </a:t>
            </a:r>
            <a:r>
              <a:rPr lang="en-US" sz="9600" dirty="0" err="1"/>
              <a:t>menyala</a:t>
            </a:r>
            <a:r>
              <a:rPr lang="en-US" sz="9600" dirty="0"/>
              <a:t>,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belok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kiri</a:t>
            </a:r>
            <a:r>
              <a:rPr lang="en-US" sz="9600" dirty="0"/>
              <a:t> </a:t>
            </a:r>
            <a:r>
              <a:rPr lang="en-US" sz="9600" dirty="0" err="1"/>
              <a:t>boleh</a:t>
            </a:r>
            <a:r>
              <a:rPr lang="en-US" sz="9600" dirty="0"/>
              <a:t> </a:t>
            </a:r>
            <a:r>
              <a:rPr lang="en-US" sz="9600" dirty="0" err="1"/>
              <a:t>langsung</a:t>
            </a:r>
            <a:endParaRPr lang="en-US" sz="9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err="1"/>
              <a:t>Prinsip</a:t>
            </a:r>
            <a:r>
              <a:rPr lang="en-US" sz="9600" dirty="0"/>
              <a:t> </a:t>
            </a:r>
            <a:r>
              <a:rPr lang="en-US" sz="9600" b="1" dirty="0" err="1"/>
              <a:t>dualitas</a:t>
            </a:r>
            <a:r>
              <a:rPr lang="en-US" sz="9600" dirty="0"/>
              <a:t>:  </a:t>
            </a:r>
            <a:r>
              <a:rPr lang="en-US" sz="9600" dirty="0" err="1"/>
              <a:t>Konsep</a:t>
            </a:r>
            <a:r>
              <a:rPr lang="en-US" sz="9600" dirty="0"/>
              <a:t> </a:t>
            </a:r>
            <a:r>
              <a:rPr lang="en-US" sz="9600" dirty="0" err="1"/>
              <a:t>kiri</a:t>
            </a:r>
            <a:r>
              <a:rPr lang="en-US" sz="9600" dirty="0"/>
              <a:t> dan </a:t>
            </a:r>
            <a:r>
              <a:rPr lang="en-US" sz="9600" dirty="0" err="1"/>
              <a:t>kanan</a:t>
            </a:r>
            <a:r>
              <a:rPr lang="en-US" sz="9600" dirty="0"/>
              <a:t> </a:t>
            </a:r>
            <a:r>
              <a:rPr lang="en-US" sz="9600" dirty="0" err="1"/>
              <a:t>dapat</a:t>
            </a:r>
            <a:r>
              <a:rPr lang="en-US" sz="9600" dirty="0"/>
              <a:t> </a:t>
            </a:r>
            <a:r>
              <a:rPr lang="en-US" sz="9600" dirty="0" err="1"/>
              <a:t>dipertukarkan</a:t>
            </a:r>
            <a:r>
              <a:rPr lang="en-US" sz="9600" dirty="0"/>
              <a:t> pada </a:t>
            </a:r>
            <a:r>
              <a:rPr lang="en-US" sz="9600" dirty="0" err="1"/>
              <a:t>kedua</a:t>
            </a:r>
            <a:r>
              <a:rPr lang="en-US" sz="9600" dirty="0"/>
              <a:t> negara </a:t>
            </a:r>
            <a:r>
              <a:rPr lang="en-US" sz="9600" dirty="0" err="1"/>
              <a:t>tersebut</a:t>
            </a:r>
            <a:r>
              <a:rPr lang="en-US" sz="9600" dirty="0"/>
              <a:t> </a:t>
            </a:r>
            <a:r>
              <a:rPr lang="en-US" sz="9600" dirty="0" err="1"/>
              <a:t>sehingga</a:t>
            </a:r>
            <a:r>
              <a:rPr lang="en-US" sz="9600" dirty="0"/>
              <a:t> </a:t>
            </a:r>
            <a:r>
              <a:rPr lang="en-US" sz="9600" dirty="0" err="1"/>
              <a:t>peraturan</a:t>
            </a:r>
            <a:r>
              <a:rPr lang="en-US" sz="9600" dirty="0"/>
              <a:t> yang </a:t>
            </a:r>
            <a:r>
              <a:rPr lang="en-US" sz="9600" dirty="0" err="1"/>
              <a:t>berlaku</a:t>
            </a:r>
            <a:r>
              <a:rPr lang="en-US" sz="9600" dirty="0"/>
              <a:t> di Amerika </a:t>
            </a:r>
            <a:r>
              <a:rPr lang="en-US" sz="9600" dirty="0" err="1"/>
              <a:t>Serikat</a:t>
            </a:r>
            <a:r>
              <a:rPr lang="en-US" sz="9600" dirty="0"/>
              <a:t> </a:t>
            </a:r>
            <a:r>
              <a:rPr lang="en-US" sz="9600" dirty="0" err="1"/>
              <a:t>menjadi</a:t>
            </a:r>
            <a:r>
              <a:rPr lang="en-US" sz="9600" dirty="0"/>
              <a:t> </a:t>
            </a:r>
            <a:r>
              <a:rPr lang="en-US" sz="9600" dirty="0" err="1"/>
              <a:t>berlaku</a:t>
            </a:r>
            <a:r>
              <a:rPr lang="en-US" sz="9600" dirty="0"/>
              <a:t> pula di </a:t>
            </a:r>
            <a:r>
              <a:rPr lang="en-US" sz="9600" dirty="0" err="1"/>
              <a:t>Inggris</a:t>
            </a:r>
            <a:endParaRPr lang="en-US" sz="96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sz="74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7400" dirty="0">
                <a:cs typeface="Times New Roman" panose="02020603050405020304" pitchFamily="18" charset="0"/>
              </a:rPr>
              <a:t> 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6C85C-771F-A89C-6450-05B9870A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9076470A-19F0-40C9-BA3E-E684AA43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ED244-FEBF-4A97-B19E-81652CEE10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E549B71F-4050-46BB-9DF6-1CF1E211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1148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5">
            <a:extLst>
              <a:ext uri="{FF2B5EF4-FFF2-40B4-BE49-F238E27FC236}">
                <a16:creationId xmlns:a16="http://schemas.microsoft.com/office/drawing/2014/main" id="{F6C5040E-2E4C-49AE-8430-813D46AD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590800"/>
            <a:ext cx="239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Setir mobil di Amerika</a:t>
            </a: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E9C53C97-3FDF-4F5B-9575-16C20FC6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1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7">
            <a:extLst>
              <a:ext uri="{FF2B5EF4-FFF2-40B4-BE49-F238E27FC236}">
                <a16:creationId xmlns:a16="http://schemas.microsoft.com/office/drawing/2014/main" id="{98D772A9-019E-4EA3-8785-689796A2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248400"/>
            <a:ext cx="318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Setir mobil di  Inggris/Indonesia</a:t>
            </a:r>
          </a:p>
        </p:txBody>
      </p:sp>
      <p:pic>
        <p:nvPicPr>
          <p:cNvPr id="48135" name="Picture 6">
            <a:extLst>
              <a:ext uri="{FF2B5EF4-FFF2-40B4-BE49-F238E27FC236}">
                <a16:creationId xmlns:a16="http://schemas.microsoft.com/office/drawing/2014/main" id="{92EBD81B-081A-4753-B7D0-24C90D85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9">
            <a:extLst>
              <a:ext uri="{FF2B5EF4-FFF2-40B4-BE49-F238E27FC236}">
                <a16:creationId xmlns:a16="http://schemas.microsoft.com/office/drawing/2014/main" id="{F3472A76-CD4B-47DF-97E6-C3AFCFC1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0"/>
            <a:ext cx="355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Mobil berjalan di jalur kanan di AS</a:t>
            </a:r>
          </a:p>
        </p:txBody>
      </p:sp>
      <p:sp>
        <p:nvSpPr>
          <p:cNvPr id="48137" name="TextBox 11">
            <a:extLst>
              <a:ext uri="{FF2B5EF4-FFF2-40B4-BE49-F238E27FC236}">
                <a16:creationId xmlns:a16="http://schemas.microsoft.com/office/drawing/2014/main" id="{01DD46E5-936D-40C4-8EA8-450D0D40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486400"/>
            <a:ext cx="384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Mobil berjalan di jalur kiri di Indonesia</a:t>
            </a:r>
          </a:p>
        </p:txBody>
      </p:sp>
      <p:pic>
        <p:nvPicPr>
          <p:cNvPr id="48138" name="Picture 10">
            <a:extLst>
              <a:ext uri="{FF2B5EF4-FFF2-40B4-BE49-F238E27FC236}">
                <a16:creationId xmlns:a16="http://schemas.microsoft.com/office/drawing/2014/main" id="{1918873C-78DE-476D-9643-B1A80688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1"/>
            <a:ext cx="30861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5C4D964B-6EF8-4557-8F95-7DFAA5DC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1F7C3-15F8-4D96-8064-5A46063DD6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graphicFrame>
        <p:nvGraphicFramePr>
          <p:cNvPr id="49155" name="Object 5">
            <a:extLst>
              <a:ext uri="{FF2B5EF4-FFF2-40B4-BE49-F238E27FC236}">
                <a16:creationId xmlns:a16="http://schemas.microsoft.com/office/drawing/2014/main" id="{482C0177-BF5D-4A1D-891B-4454A3E88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06959"/>
              </p:ext>
            </p:extLst>
          </p:nvPr>
        </p:nvGraphicFramePr>
        <p:xfrm>
          <a:off x="1128023" y="992257"/>
          <a:ext cx="9746971" cy="4873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44312" imgH="3038856" progId="Word.Document.8">
                  <p:embed/>
                </p:oleObj>
              </mc:Choice>
              <mc:Fallback>
                <p:oleObj name="Document" r:id="rId2" imgW="5544312" imgH="3038856" progId="Word.Document.8">
                  <p:embed/>
                  <p:pic>
                    <p:nvPicPr>
                      <p:cNvPr id="49155" name="Object 5">
                        <a:extLst>
                          <a:ext uri="{FF2B5EF4-FFF2-40B4-BE49-F238E27FC236}">
                            <a16:creationId xmlns:a16="http://schemas.microsoft.com/office/drawing/2014/main" id="{482C0177-BF5D-4A1D-891B-4454A3E881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023" y="992257"/>
                        <a:ext cx="9746971" cy="4873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FB25B2BB-C292-47CE-9BB3-7487D718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D65A0D-61B1-4354-80B9-9C1F0B2E80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graphicFrame>
        <p:nvGraphicFramePr>
          <p:cNvPr id="50179" name="Object 4">
            <a:extLst>
              <a:ext uri="{FF2B5EF4-FFF2-40B4-BE49-F238E27FC236}">
                <a16:creationId xmlns:a16="http://schemas.microsoft.com/office/drawing/2014/main" id="{F4CA7487-3D4A-4495-BDE1-11E549A8C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86193"/>
              </p:ext>
            </p:extLst>
          </p:nvPr>
        </p:nvGraphicFramePr>
        <p:xfrm>
          <a:off x="1906588" y="914400"/>
          <a:ext cx="7942262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78913" imgH="3505298" progId="Word.Document.8">
                  <p:embed/>
                </p:oleObj>
              </mc:Choice>
              <mc:Fallback>
                <p:oleObj name="Document" r:id="rId2" imgW="5678913" imgH="3505298" progId="Word.Document.8">
                  <p:embed/>
                  <p:pic>
                    <p:nvPicPr>
                      <p:cNvPr id="50179" name="Object 4">
                        <a:extLst>
                          <a:ext uri="{FF2B5EF4-FFF2-40B4-BE49-F238E27FC236}">
                            <a16:creationId xmlns:a16="http://schemas.microsoft.com/office/drawing/2014/main" id="{F4CA7487-3D4A-4495-BDE1-11E549A8C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914400"/>
                        <a:ext cx="7942262" cy="491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5FB04C09-390E-4671-92A4-BDE5B8A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C2A1F2-F320-434C-AF7C-307B2C33B9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aphicFrame>
        <p:nvGraphicFramePr>
          <p:cNvPr id="29699" name="Object 4">
            <a:extLst>
              <a:ext uri="{FF2B5EF4-FFF2-40B4-BE49-F238E27FC236}">
                <a16:creationId xmlns:a16="http://schemas.microsoft.com/office/drawing/2014/main" id="{490A3F51-FF81-4FD0-84AC-81CA7327A8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0819" y="442912"/>
          <a:ext cx="8016875" cy="591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89216" imgH="4275000" progId="Word.Document.8">
                  <p:embed/>
                </p:oleObj>
              </mc:Choice>
              <mc:Fallback>
                <p:oleObj name="Document" r:id="rId2" imgW="5789216" imgH="4275000" progId="Word.Document.8">
                  <p:embed/>
                  <p:pic>
                    <p:nvPicPr>
                      <p:cNvPr id="29699" name="Object 4">
                        <a:extLst>
                          <a:ext uri="{FF2B5EF4-FFF2-40B4-BE49-F238E27FC236}">
                            <a16:creationId xmlns:a16="http://schemas.microsoft.com/office/drawing/2014/main" id="{490A3F51-FF81-4FD0-84AC-81CA7327A8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819" y="442912"/>
                        <a:ext cx="8016875" cy="591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FC026-3E8D-80E3-8C13-D1081AA8F9E0}"/>
                  </a:ext>
                </a:extLst>
              </p:cNvPr>
              <p:cNvSpPr txBox="1"/>
              <p:nvPr/>
            </p:nvSpPr>
            <p:spPr>
              <a:xfrm>
                <a:off x="1330820" y="4144881"/>
                <a:ext cx="10237066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Keterangan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: di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dalam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beberapa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literatur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ditulis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dengan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notasi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A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C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atau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A’)</a:t>
                </a:r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FC026-3E8D-80E3-8C13-D1081AA8F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20" y="4144881"/>
                <a:ext cx="10237066" cy="462434"/>
              </a:xfrm>
              <a:prstGeom prst="rect">
                <a:avLst/>
              </a:prstGeom>
              <a:blipFill>
                <a:blip r:embed="rId4"/>
                <a:stretch>
                  <a:fillRect l="-8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AAE48C57-8C71-468F-8C2D-9FF62FD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95DD5-483B-49A2-8998-0F15AB6972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graphicFrame>
        <p:nvGraphicFramePr>
          <p:cNvPr id="51203" name="Object 4">
            <a:extLst>
              <a:ext uri="{FF2B5EF4-FFF2-40B4-BE49-F238E27FC236}">
                <a16:creationId xmlns:a16="http://schemas.microsoft.com/office/drawing/2014/main" id="{460AC997-8F84-4D86-8E96-9A71E26AF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82080"/>
              </p:ext>
            </p:extLst>
          </p:nvPr>
        </p:nvGraphicFramePr>
        <p:xfrm>
          <a:off x="1443382" y="643559"/>
          <a:ext cx="9023350" cy="643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04140" imgH="5635949" progId="Word.Document.8">
                  <p:embed/>
                </p:oleObj>
              </mc:Choice>
              <mc:Fallback>
                <p:oleObj name="Document" r:id="rId2" imgW="7904140" imgH="5635949" progId="Word.Document.8">
                  <p:embed/>
                  <p:pic>
                    <p:nvPicPr>
                      <p:cNvPr id="51203" name="Object 4">
                        <a:extLst>
                          <a:ext uri="{FF2B5EF4-FFF2-40B4-BE49-F238E27FC236}">
                            <a16:creationId xmlns:a16="http://schemas.microsoft.com/office/drawing/2014/main" id="{460AC997-8F84-4D86-8E96-9A71E26AF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382" y="643559"/>
                        <a:ext cx="9023350" cy="643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AA313-A0D0-8C7E-D1F2-4C84F832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 descr="A black and white symbol with arrows&#10;&#10;AI-generated content may be incorrect.">
            <a:extLst>
              <a:ext uri="{FF2B5EF4-FFF2-40B4-BE49-F238E27FC236}">
                <a16:creationId xmlns:a16="http://schemas.microsoft.com/office/drawing/2014/main" id="{B67805A5-EF87-B353-4B1E-34A16289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52" y="1736739"/>
            <a:ext cx="7892638" cy="4301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339D0-9840-459C-A66F-A7817595FEDD}"/>
              </a:ext>
            </a:extLst>
          </p:cNvPr>
          <p:cNvSpPr txBox="1"/>
          <p:nvPr/>
        </p:nvSpPr>
        <p:spPr>
          <a:xfrm>
            <a:off x="1262743" y="986971"/>
            <a:ext cx="546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dualitas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Yin dan Yang:</a:t>
            </a:r>
          </a:p>
        </p:txBody>
      </p:sp>
    </p:spTree>
    <p:extLst>
      <p:ext uri="{BB962C8B-B14F-4D97-AF65-F5344CB8AC3E}">
        <p14:creationId xmlns:p14="http://schemas.microsoft.com/office/powerpoint/2010/main" val="396717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2720F72C-676E-4D37-9646-2134B28C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1BC42-750C-48B8-A1E4-C8A06D2673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6491A59D-27E6-41CA-B246-FBA2295D8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54529"/>
              </p:ext>
            </p:extLst>
          </p:nvPr>
        </p:nvGraphicFramePr>
        <p:xfrm>
          <a:off x="962025" y="1138238"/>
          <a:ext cx="960913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713822" progId="Word.Document.8">
                  <p:embed/>
                </p:oleObj>
              </mc:Choice>
              <mc:Fallback>
                <p:oleObj name="Document" r:id="rId2" imgW="5483860" imgH="713822" progId="Word.Document.8">
                  <p:embed/>
                  <p:pic>
                    <p:nvPicPr>
                      <p:cNvPr id="52227" name="Object 4">
                        <a:extLst>
                          <a:ext uri="{FF2B5EF4-FFF2-40B4-BE49-F238E27FC236}">
                            <a16:creationId xmlns:a16="http://schemas.microsoft.com/office/drawing/2014/main" id="{6491A59D-27E6-41CA-B246-FBA2295D8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138238"/>
                        <a:ext cx="9609138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DB0556-7A04-9787-B0D8-EBB6815BF40B}"/>
              </a:ext>
            </a:extLst>
          </p:cNvPr>
          <p:cNvSpPr txBox="1"/>
          <p:nvPr/>
        </p:nvSpPr>
        <p:spPr>
          <a:xfrm>
            <a:off x="969215" y="2881746"/>
            <a:ext cx="67144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Tetapi</a:t>
            </a:r>
            <a:r>
              <a:rPr lang="en-US" sz="2800" dirty="0"/>
              <a:t>, dual </a:t>
            </a:r>
            <a:r>
              <a:rPr lang="en-US" sz="2800" dirty="0" err="1"/>
              <a:t>dari</a:t>
            </a:r>
            <a:endParaRPr lang="en-US" sz="2800" dirty="0"/>
          </a:p>
          <a:p>
            <a:r>
              <a:rPr lang="en-US" altLang="en-US" sz="2800" dirty="0"/>
              <a:t>	</a:t>
            </a:r>
          </a:p>
          <a:p>
            <a:r>
              <a:rPr lang="en-US" altLang="en-US" sz="2800" dirty="0"/>
              <a:t>	(</a:t>
            </a:r>
            <a:r>
              <a:rPr lang="en-US" altLang="en-US" sz="2800" i="1" dirty="0"/>
              <a:t>A</a:t>
            </a:r>
            <a:r>
              <a:rPr lang="en-US" altLang="en-US" sz="2800" dirty="0"/>
              <a:t> – </a:t>
            </a:r>
            <a:r>
              <a:rPr lang="en-US" altLang="en-US" sz="2800" i="1" dirty="0"/>
              <a:t>B</a:t>
            </a:r>
            <a:r>
              <a:rPr lang="en-US" altLang="en-US" sz="2800" dirty="0"/>
              <a:t>) </a:t>
            </a:r>
            <a:r>
              <a:rPr lang="en-US" altLang="en-US" sz="2800" dirty="0">
                <a:sym typeface="Symbol" panose="05050102010706020507" pitchFamily="18" charset="2"/>
              </a:rPr>
              <a:t></a:t>
            </a:r>
            <a:r>
              <a:rPr lang="en-US" altLang="en-US" sz="2800" dirty="0"/>
              <a:t> (</a:t>
            </a:r>
            <a:r>
              <a:rPr lang="en-US" altLang="en-US" sz="2800" i="1" dirty="0"/>
              <a:t>A</a:t>
            </a:r>
            <a:r>
              <a:rPr lang="en-US" altLang="en-US" sz="2800" dirty="0"/>
              <a:t> – C) = </a:t>
            </a:r>
            <a:r>
              <a:rPr lang="en-US" altLang="en-US" sz="2800" i="1" dirty="0"/>
              <a:t>A</a:t>
            </a:r>
            <a:r>
              <a:rPr lang="en-US" altLang="en-US" sz="2800" dirty="0"/>
              <a:t> – (</a:t>
            </a:r>
            <a:r>
              <a:rPr lang="en-US" altLang="en-US" sz="2800" i="1" dirty="0"/>
              <a:t>B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</a:t>
            </a:r>
            <a:r>
              <a:rPr lang="en-US" altLang="en-US" sz="2800" dirty="0"/>
              <a:t> </a:t>
            </a:r>
            <a:r>
              <a:rPr lang="en-US" altLang="en-US" sz="2800" i="1" dirty="0"/>
              <a:t>C</a:t>
            </a:r>
            <a:r>
              <a:rPr lang="en-US" altLang="en-US" sz="2800" dirty="0"/>
              <a:t>)</a:t>
            </a:r>
          </a:p>
          <a:p>
            <a:endParaRPr lang="en-US" sz="2800" dirty="0"/>
          </a:p>
          <a:p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selisih</a:t>
            </a: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872E-7EEE-0F22-8802-4BDB20EB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FF4CD-71EA-45E2-A6FB-7E7EF0B6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Tentukan dual dari kesamaan berikut dengan menggunakan hukum-hukum himpunan:</a:t>
            </a:r>
            <a:endParaRPr lang="en-US" dirty="0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DC23D1E3-F867-2FFB-557C-9355191E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8" y="2848769"/>
            <a:ext cx="6338213" cy="2508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17E7-C0C5-80D8-0CCE-33391B2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62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B485B23A-0A72-4AC1-995D-43CFDE2D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52B0C-F93F-4B89-BFC3-DFA66FED27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53FE2C4-59BE-409A-8270-A7188ACC3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Inklusi-Eksklusi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3252" name="Object 4">
            <a:extLst>
              <a:ext uri="{FF2B5EF4-FFF2-40B4-BE49-F238E27FC236}">
                <a16:creationId xmlns:a16="http://schemas.microsoft.com/office/drawing/2014/main" id="{EB190869-AA37-4DDB-AEE6-29AFA2D33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9007"/>
              </p:ext>
            </p:extLst>
          </p:nvPr>
        </p:nvGraphicFramePr>
        <p:xfrm>
          <a:off x="1105077" y="2216530"/>
          <a:ext cx="10248723" cy="251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642872" progId="Word.Document.8">
                  <p:embed/>
                </p:oleObj>
              </mc:Choice>
              <mc:Fallback>
                <p:oleObj name="Document" r:id="rId2" imgW="5486400" imgH="1642872" progId="Word.Document.8">
                  <p:embed/>
                  <p:pic>
                    <p:nvPicPr>
                      <p:cNvPr id="53252" name="Object 4">
                        <a:extLst>
                          <a:ext uri="{FF2B5EF4-FFF2-40B4-BE49-F238E27FC236}">
                            <a16:creationId xmlns:a16="http://schemas.microsoft.com/office/drawing/2014/main" id="{EB190869-AA37-4DDB-AEE6-29AFA2D332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077" y="2216530"/>
                        <a:ext cx="10248723" cy="2517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0AC0AFD-1D73-56AD-A15D-B5BC505F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589" y="586268"/>
            <a:ext cx="2717199" cy="2057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01CE-8EE7-201C-56E8-624E08ED2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581" y="3866473"/>
            <a:ext cx="2609216" cy="2041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5B7E7-D206-1F71-0B6B-B33647DB7CEA}"/>
              </a:ext>
            </a:extLst>
          </p:cNvPr>
          <p:cNvSpPr txBox="1"/>
          <p:nvPr/>
        </p:nvSpPr>
        <p:spPr>
          <a:xfrm>
            <a:off x="9618959" y="260506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ym typeface="Symbol" panose="05050102010706020507" pitchFamily="18" charset="2"/>
              </a:rPr>
              <a:t> B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932BF-EBFE-0E6D-DB6C-A0CB5E773878}"/>
              </a:ext>
            </a:extLst>
          </p:cNvPr>
          <p:cNvSpPr txBox="1"/>
          <p:nvPr/>
        </p:nvSpPr>
        <p:spPr>
          <a:xfrm>
            <a:off x="9662782" y="590128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ym typeface="Symbol" panose="05050102010706020507" pitchFamily="18" charset="2"/>
              </a:rPr>
              <a:t> B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BC665D56-A626-47C6-BC61-1578EAEA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EA9FE-3446-41D4-A116-6535B7E3F9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graphicFrame>
        <p:nvGraphicFramePr>
          <p:cNvPr id="54275" name="Object 4">
            <a:extLst>
              <a:ext uri="{FF2B5EF4-FFF2-40B4-BE49-F238E27FC236}">
                <a16:creationId xmlns:a16="http://schemas.microsoft.com/office/drawing/2014/main" id="{B2BEBEAC-BC46-467B-8B64-23583EB0A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262097"/>
              </p:ext>
            </p:extLst>
          </p:nvPr>
        </p:nvGraphicFramePr>
        <p:xfrm>
          <a:off x="1090613" y="561975"/>
          <a:ext cx="10347325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74515" imgH="5484733" progId="Word.Document.8">
                  <p:embed/>
                </p:oleObj>
              </mc:Choice>
              <mc:Fallback>
                <p:oleObj name="Document" r:id="rId2" imgW="9174515" imgH="5484733" progId="Word.Document.8">
                  <p:embed/>
                  <p:pic>
                    <p:nvPicPr>
                      <p:cNvPr id="54275" name="Object 4">
                        <a:extLst>
                          <a:ext uri="{FF2B5EF4-FFF2-40B4-BE49-F238E27FC236}">
                            <a16:creationId xmlns:a16="http://schemas.microsoft.com/office/drawing/2014/main" id="{B2BEBEAC-BC46-467B-8B64-23583EB0A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561975"/>
                        <a:ext cx="10347325" cy="617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FD1B59-FD10-6DB7-0A2D-BBFD86A9E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303" y="3198839"/>
            <a:ext cx="2717199" cy="205730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C978-BEB1-020E-6C0C-CA87BBD8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44"/>
            <a:ext cx="10671629" cy="593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29</a:t>
            </a:r>
            <a:r>
              <a:rPr lang="en-US" sz="2400" dirty="0"/>
              <a:t>. Dari 32 orang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koran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r>
              <a:rPr lang="en-US" sz="2400" dirty="0"/>
              <a:t>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didaur</a:t>
            </a:r>
            <a:r>
              <a:rPr lang="en-US" sz="2400" dirty="0"/>
              <a:t> </a:t>
            </a:r>
            <a:r>
              <a:rPr lang="en-US" sz="2400" dirty="0" err="1"/>
              <a:t>ulang</a:t>
            </a:r>
            <a:r>
              <a:rPr lang="en-US" sz="2400" dirty="0"/>
              <a:t>, 30 orang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koran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r>
              <a:rPr lang="en-US" sz="2400" dirty="0"/>
              <a:t> dan 14 orang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r>
              <a:rPr lang="en-US" sz="2400" dirty="0"/>
              <a:t>. </a:t>
            </a:r>
            <a:r>
              <a:rPr lang="en-US" sz="2400" dirty="0" err="1"/>
              <a:t>Tentukan</a:t>
            </a:r>
            <a:r>
              <a:rPr lang="en-US" sz="2400" dirty="0"/>
              <a:t> (a) </a:t>
            </a:r>
            <a:r>
              <a:rPr lang="en-US" sz="2400" dirty="0" err="1"/>
              <a:t>berapa</a:t>
            </a:r>
            <a:r>
              <a:rPr lang="en-US" sz="2400" dirty="0"/>
              <a:t> orang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? (b) </a:t>
            </a:r>
            <a:r>
              <a:rPr lang="en-US" sz="2400" dirty="0" err="1"/>
              <a:t>berapa</a:t>
            </a:r>
            <a:r>
              <a:rPr lang="en-US" sz="2400" dirty="0"/>
              <a:t> orang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U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, |U| = 32</a:t>
            </a:r>
          </a:p>
          <a:p>
            <a:pPr marL="0" indent="0">
              <a:buNone/>
            </a:pPr>
            <a:r>
              <a:rPr lang="en-US" sz="2400" dirty="0"/>
              <a:t>P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koran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Q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a) n(P  Q) =  n(P) + n(Q) –</a:t>
            </a:r>
            <a:r>
              <a:rPr lang="en-US" sz="2400" dirty="0"/>
              <a:t>n(P </a:t>
            </a:r>
            <a:r>
              <a:rPr lang="en-US" sz="2400" dirty="0">
                <a:sym typeface="Symbol" panose="05050102010706020507" pitchFamily="18" charset="2"/>
              </a:rPr>
              <a:t> Q)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n(P </a:t>
            </a:r>
            <a:r>
              <a:rPr lang="en-US" sz="2400" dirty="0">
                <a:sym typeface="Symbol" panose="05050102010706020507" pitchFamily="18" charset="2"/>
              </a:rPr>
              <a:t> Q) = n(P) + n(Q) – n(P  Q)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               = 30 + 14 – 32 = 12</a:t>
            </a:r>
          </a:p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Jumlah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orang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mengumpulkan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botol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saja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n(Q) – n(P  Q) = 30 – 12 = 18</a:t>
            </a:r>
          </a:p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bagian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diarsir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+mj-lt"/>
              <a:buAutoNum type="alphaLcParenR" startAt="2"/>
            </a:pP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54ECC-F2F1-D5F3-3122-87B16D07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A942F-2CE1-B733-79A3-F8F0ADCA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574320"/>
            <a:ext cx="2510249" cy="1709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C6061-2033-8F18-BB5A-BC7A48B4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030" y="5418592"/>
            <a:ext cx="2435139" cy="15167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726D9-0A78-0971-61E7-AF5D785394CC}"/>
              </a:ext>
            </a:extLst>
          </p:cNvPr>
          <p:cNvSpPr/>
          <p:nvPr/>
        </p:nvSpPr>
        <p:spPr>
          <a:xfrm>
            <a:off x="8109856" y="5585694"/>
            <a:ext cx="1001486" cy="20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        Q</a:t>
            </a:r>
          </a:p>
        </p:txBody>
      </p:sp>
    </p:spTree>
    <p:extLst>
      <p:ext uri="{BB962C8B-B14F-4D97-AF65-F5344CB8AC3E}">
        <p14:creationId xmlns:p14="http://schemas.microsoft.com/office/powerpoint/2010/main" val="15705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FA9A-E7DA-CDFB-2591-0724E0E6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b="1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30.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asrama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ditanya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kamar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Hasilnya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650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150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175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dan 50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514350" indent="-514350">
              <a:buAutoNum type="alphaLcParenBoth"/>
            </a:pP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asrama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Both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keduanya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lphaLcParenBoth"/>
            </a:pP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Hanya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endParaRPr lang="en-US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149C4-F025-D8AD-1E2B-6F5C038E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6F7E-8A20-46B3-AF1C-E500FEBEBCD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5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CFEB-9B99-3EB8-6A34-ED54708F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Jawaban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U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di asrama</a:t>
            </a:r>
          </a:p>
          <a:p>
            <a:pPr marL="0" indent="0">
              <a:buNone/>
            </a:pPr>
            <a:r>
              <a:rPr lang="en-US" dirty="0"/>
              <a:t>K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, n(K) = 650</a:t>
            </a:r>
          </a:p>
          <a:p>
            <a:pPr marL="0" indent="0">
              <a:buNone/>
            </a:pPr>
            <a:r>
              <a:rPr lang="en-US" dirty="0"/>
              <a:t>E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ensiklopedi</a:t>
            </a:r>
            <a:r>
              <a:rPr lang="en-US" dirty="0"/>
              <a:t> , n(E) = 175</a:t>
            </a:r>
          </a:p>
          <a:p>
            <a:pPr marL="0" indent="0">
              <a:buNone/>
            </a:pPr>
            <a:r>
              <a:rPr lang="en-US" dirty="0" err="1"/>
              <a:t>Dikethui</a:t>
            </a:r>
            <a:r>
              <a:rPr lang="en-US" dirty="0"/>
              <a:t>: n(K’) = 150</a:t>
            </a:r>
          </a:p>
          <a:p>
            <a:pPr marL="0" indent="0">
              <a:buNone/>
            </a:pPr>
            <a:r>
              <a:rPr lang="en-US" dirty="0"/>
              <a:t>	      n((K </a:t>
            </a:r>
            <a:r>
              <a:rPr lang="en-US" dirty="0">
                <a:sym typeface="Symbol" panose="05050102010706020507" pitchFamily="18" charset="2"/>
              </a:rPr>
              <a:t> E)’) = 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(a) n(U) = n(K) + n(K’) = 650 + 150 = 800           U</a:t>
            </a:r>
          </a:p>
          <a:p>
            <a:pPr marL="0" indent="0">
              <a:buNone/>
            </a:pPr>
            <a:r>
              <a:rPr lang="en-US" dirty="0"/>
              <a:t>			      	</a:t>
            </a:r>
          </a:p>
          <a:p>
            <a:pPr marL="0" indent="0">
              <a:buNone/>
            </a:pPr>
            <a:r>
              <a:rPr lang="en-US" dirty="0"/>
              <a:t>				                                          K	                     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5291FB-F22F-A66A-4D78-31549AC0CF1C}"/>
              </a:ext>
            </a:extLst>
          </p:cNvPr>
          <p:cNvSpPr/>
          <p:nvPr/>
        </p:nvSpPr>
        <p:spPr>
          <a:xfrm>
            <a:off x="7292273" y="4277757"/>
            <a:ext cx="3241964" cy="1801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259BE2-0CF5-D54F-67DA-8201FEFB25A3}"/>
              </a:ext>
            </a:extLst>
          </p:cNvPr>
          <p:cNvSpPr/>
          <p:nvPr/>
        </p:nvSpPr>
        <p:spPr>
          <a:xfrm>
            <a:off x="8172614" y="4625677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B8644-B0E2-79E3-DDE1-025CF7BDE0DA}"/>
              </a:ext>
            </a:extLst>
          </p:cNvPr>
          <p:cNvSpPr/>
          <p:nvPr/>
        </p:nvSpPr>
        <p:spPr>
          <a:xfrm>
            <a:off x="8785431" y="4625677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3733D-7AD2-4408-1392-DBC0B247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6F7E-8A20-46B3-AF1C-E500FEBEBCD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69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0895-7F56-1FFC-99C0-42828813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(b)                            K           E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n(K </a:t>
            </a:r>
            <a:r>
              <a:rPr lang="en-US" dirty="0">
                <a:sym typeface="Symbol" panose="05050102010706020507" pitchFamily="18" charset="2"/>
              </a:rPr>
              <a:t> E) = n(K) + n(E) – n(K  E)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Symbol" panose="05050102010706020507" pitchFamily="18" charset="2"/>
              </a:rPr>
              <a:t> n(K  E) = n(K) + n(E) – </a:t>
            </a:r>
            <a:r>
              <a:rPr lang="en-US" dirty="0"/>
              <a:t>n(K </a:t>
            </a:r>
            <a:r>
              <a:rPr lang="en-US" dirty="0">
                <a:sym typeface="Symbol" panose="05050102010706020507" pitchFamily="18" charset="2"/>
              </a:rPr>
              <a:t> E)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 </a:t>
            </a:r>
            <a:r>
              <a:rPr lang="en-US" dirty="0"/>
              <a:t>n(K </a:t>
            </a:r>
            <a:r>
              <a:rPr lang="en-US" dirty="0">
                <a:sym typeface="Symbol" panose="05050102010706020507" pitchFamily="18" charset="2"/>
              </a:rPr>
              <a:t> E) = 800 – 50 = 750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 n(K  E) = n(K) + n(E) – </a:t>
            </a:r>
            <a:r>
              <a:rPr lang="en-US" dirty="0"/>
              <a:t>n(K </a:t>
            </a:r>
            <a:r>
              <a:rPr lang="en-US" dirty="0">
                <a:sym typeface="Symbol" panose="05050102010706020507" pitchFamily="18" charset="2"/>
              </a:rPr>
              <a:t> E) = 650 + 175 – 750 = 75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(c ) n(E ) – n(K  E) = 175 – 75 = 100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C483E-8B97-24BB-2950-C62D3574319F}"/>
              </a:ext>
            </a:extLst>
          </p:cNvPr>
          <p:cNvSpPr/>
          <p:nvPr/>
        </p:nvSpPr>
        <p:spPr>
          <a:xfrm>
            <a:off x="2854036" y="681037"/>
            <a:ext cx="3241964" cy="1801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AA1892-179A-83B7-350B-BE2317C71BF7}"/>
              </a:ext>
            </a:extLst>
          </p:cNvPr>
          <p:cNvSpPr/>
          <p:nvPr/>
        </p:nvSpPr>
        <p:spPr>
          <a:xfrm>
            <a:off x="3158836" y="1013453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50ECD8-D076-3DB2-4A1A-97F624F75B14}"/>
              </a:ext>
            </a:extLst>
          </p:cNvPr>
          <p:cNvSpPr/>
          <p:nvPr/>
        </p:nvSpPr>
        <p:spPr>
          <a:xfrm>
            <a:off x="3876633" y="1013453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7C1BC5-A48E-BBED-2E94-6DA2D2710186}"/>
                  </a:ext>
                </a:extLst>
              </p14:cNvPr>
              <p14:cNvContentPartPr/>
              <p14:nvPr/>
            </p14:nvContentPartPr>
            <p14:xfrm>
              <a:off x="6734630" y="4796425"/>
              <a:ext cx="2370183" cy="173625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7C1BC5-A48E-BBED-2E94-6DA2D2710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270" y="4787065"/>
                <a:ext cx="2388903" cy="175497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9019D-DD3B-EDD6-14C5-E66A1459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6F7E-8A20-46B3-AF1C-E500FEBEBCD6}" type="slidenum">
              <a:rPr lang="en-US" smtClean="0"/>
              <a:t>49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DFD5AD-62A8-D749-441A-0DA0FA05F77D}"/>
              </a:ext>
            </a:extLst>
          </p:cNvPr>
          <p:cNvCxnSpPr>
            <a:stCxn id="5" idx="7"/>
          </p:cNvCxnSpPr>
          <p:nvPr/>
        </p:nvCxnSpPr>
        <p:spPr>
          <a:xfrm flipH="1">
            <a:off x="3876633" y="1160117"/>
            <a:ext cx="303709" cy="18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823A8-7BDA-8126-75FA-294F56434E71}"/>
              </a:ext>
            </a:extLst>
          </p:cNvPr>
          <p:cNvCxnSpPr>
            <a:endCxn id="6" idx="2"/>
          </p:cNvCxnSpPr>
          <p:nvPr/>
        </p:nvCxnSpPr>
        <p:spPr>
          <a:xfrm flipH="1">
            <a:off x="3876633" y="1349829"/>
            <a:ext cx="478972" cy="164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AACA6E-BE69-290C-F979-5E7ECC011CD2}"/>
              </a:ext>
            </a:extLst>
          </p:cNvPr>
          <p:cNvCxnSpPr>
            <a:stCxn id="5" idx="6"/>
          </p:cNvCxnSpPr>
          <p:nvPr/>
        </p:nvCxnSpPr>
        <p:spPr>
          <a:xfrm flipH="1">
            <a:off x="3991429" y="1514196"/>
            <a:ext cx="364176" cy="227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2FBDD0-8F69-F1EB-EE82-3C655629335D}"/>
              </a:ext>
            </a:extLst>
          </p:cNvPr>
          <p:cNvCxnSpPr>
            <a:endCxn id="6" idx="3"/>
          </p:cNvCxnSpPr>
          <p:nvPr/>
        </p:nvCxnSpPr>
        <p:spPr>
          <a:xfrm flipH="1">
            <a:off x="4051896" y="1741714"/>
            <a:ext cx="128446" cy="126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7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F24B0F0B-E4D6-4C84-9019-F7A32EE2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EEF1FD-0B29-4764-9257-29C14DB183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aphicFrame>
        <p:nvGraphicFramePr>
          <p:cNvPr id="30723" name="Object 4">
            <a:extLst>
              <a:ext uri="{FF2B5EF4-FFF2-40B4-BE49-F238E27FC236}">
                <a16:creationId xmlns:a16="http://schemas.microsoft.com/office/drawing/2014/main" id="{693785DD-EE55-40E1-B58E-4BE926600D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2782" y="772128"/>
          <a:ext cx="10652125" cy="687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26989" imgH="4724924" progId="Word.Document.8">
                  <p:embed/>
                </p:oleObj>
              </mc:Choice>
              <mc:Fallback>
                <p:oleObj name="Document" r:id="rId2" imgW="7326989" imgH="4724924" progId="Word.Document.8">
                  <p:embed/>
                  <p:pic>
                    <p:nvPicPr>
                      <p:cNvPr id="30723" name="Object 4">
                        <a:extLst>
                          <a:ext uri="{FF2B5EF4-FFF2-40B4-BE49-F238E27FC236}">
                            <a16:creationId xmlns:a16="http://schemas.microsoft.com/office/drawing/2014/main" id="{693785DD-EE55-40E1-B58E-4BE926600D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82" y="772128"/>
                        <a:ext cx="10652125" cy="687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971C91B3-1EDF-48E8-B08B-D23500DC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2294E-094E-4AEF-B76F-F3199085BD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graphicFrame>
        <p:nvGraphicFramePr>
          <p:cNvPr id="55299" name="Object 4">
            <a:extLst>
              <a:ext uri="{FF2B5EF4-FFF2-40B4-BE49-F238E27FC236}">
                <a16:creationId xmlns:a16="http://schemas.microsoft.com/office/drawing/2014/main" id="{7CDBE95B-0672-4F26-BACF-A42F28003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22631"/>
              </p:ext>
            </p:extLst>
          </p:nvPr>
        </p:nvGraphicFramePr>
        <p:xfrm>
          <a:off x="1540565" y="1050131"/>
          <a:ext cx="8077200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281172" progId="Word.Document.8">
                  <p:embed/>
                </p:oleObj>
              </mc:Choice>
              <mc:Fallback>
                <p:oleObj name="Document" r:id="rId2" imgW="5486400" imgH="3281172" progId="Word.Document.8">
                  <p:embed/>
                  <p:pic>
                    <p:nvPicPr>
                      <p:cNvPr id="55299" name="Object 4">
                        <a:extLst>
                          <a:ext uri="{FF2B5EF4-FFF2-40B4-BE49-F238E27FC236}">
                            <a16:creationId xmlns:a16="http://schemas.microsoft.com/office/drawing/2014/main" id="{7CDBE95B-0672-4F26-BACF-A42F28003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565" y="1050131"/>
                        <a:ext cx="8077200" cy="47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9F895034-A10A-4458-BDCD-F730F934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89EED-C3B5-403D-8E2F-6AB6236EB6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BA9AEFC-331E-48E2-92BE-428A82D41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960" y="1083945"/>
            <a:ext cx="10515600" cy="435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31. </a:t>
            </a:r>
            <a:r>
              <a:rPr lang="en-US" altLang="en-US" dirty="0">
                <a:cs typeface="Times New Roman" panose="02020603050405020304" pitchFamily="18" charset="0"/>
              </a:rPr>
              <a:t>Di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101 – 600 (</a:t>
            </a:r>
            <a:r>
              <a:rPr lang="en-US" altLang="en-US" dirty="0" err="1"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cs typeface="Times New Roman" panose="02020603050405020304" pitchFamily="18" charset="0"/>
              </a:rPr>
              <a:t> 101 dan 600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sendiri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oleh 4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jawaban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slide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007BFEB3-D572-4FE1-BC77-F06DC651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EB544-E0FE-4109-93EC-B94BAB996F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graphicFrame>
        <p:nvGraphicFramePr>
          <p:cNvPr id="57347" name="Object 5">
            <a:extLst>
              <a:ext uri="{FF2B5EF4-FFF2-40B4-BE49-F238E27FC236}">
                <a16:creationId xmlns:a16="http://schemas.microsoft.com/office/drawing/2014/main" id="{8A3721EC-0044-4CC6-8BCA-02183D53A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957277"/>
              </p:ext>
            </p:extLst>
          </p:nvPr>
        </p:nvGraphicFramePr>
        <p:xfrm>
          <a:off x="533400" y="534140"/>
          <a:ext cx="8627556" cy="565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49350" imgH="3643737" progId="Word.Document.8">
                  <p:embed/>
                </p:oleObj>
              </mc:Choice>
              <mc:Fallback>
                <p:oleObj name="Document" r:id="rId2" imgW="5549350" imgH="3643737" progId="Word.Document.8">
                  <p:embed/>
                  <p:pic>
                    <p:nvPicPr>
                      <p:cNvPr id="57347" name="Object 5">
                        <a:extLst>
                          <a:ext uri="{FF2B5EF4-FFF2-40B4-BE49-F238E27FC236}">
                            <a16:creationId xmlns:a16="http://schemas.microsoft.com/office/drawing/2014/main" id="{8A3721EC-0044-4CC6-8BCA-02183D53A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4140"/>
                        <a:ext cx="8627556" cy="5658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A4D41B3-3EE4-B4D9-EE48-A8887D1DF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807" y="136525"/>
            <a:ext cx="3593193" cy="2341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A6F84-E889-5CFF-C4BD-B6E8AEDC6D10}"/>
              </a:ext>
            </a:extLst>
          </p:cNvPr>
          <p:cNvSpPr txBox="1"/>
          <p:nvPr/>
        </p:nvSpPr>
        <p:spPr>
          <a:xfrm>
            <a:off x="8610600" y="2558158"/>
            <a:ext cx="226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ym typeface="Symbol" panose="05050102010706020507" pitchFamily="18" charset="2"/>
              </a:rPr>
              <a:t> B  (</a:t>
            </a:r>
            <a:r>
              <a:rPr lang="en-US" dirty="0" err="1">
                <a:sym typeface="Symbol" panose="05050102010706020507" pitchFamily="18" charset="2"/>
              </a:rPr>
              <a:t>daerah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diarsir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5011-7F16-FB0B-6A1C-7F5A0C966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820" y="3459878"/>
            <a:ext cx="3524250" cy="2200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EBA63F-DAC9-C0DE-3B0C-000BBE9159A6}"/>
                  </a:ext>
                </a:extLst>
              </p:cNvPr>
              <p:cNvSpPr txBox="1"/>
              <p:nvPr/>
            </p:nvSpPr>
            <p:spPr>
              <a:xfrm>
                <a:off x="9125710" y="5682192"/>
                <a:ext cx="1269386" cy="884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⨁"/>
                              <m:subHide m:val="on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nary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EBA63F-DAC9-C0DE-3B0C-000BBE915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10" y="5682192"/>
                <a:ext cx="1269386" cy="884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324D-A8D6-BCB9-07BC-2C88B7CE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7330-51F1-11BD-28E1-F3669712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ffectLst/>
                <a:ea typeface="Times New Roman" panose="02020603050405020304" pitchFamily="18" charset="0"/>
              </a:rPr>
              <a:t>Berapakah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banyak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bilangan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bulat</a:t>
            </a:r>
            <a:r>
              <a:rPr lang="en-US" dirty="0">
                <a:effectLst/>
                <a:ea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antara</a:t>
            </a:r>
            <a:r>
              <a:rPr lang="en-US" dirty="0">
                <a:effectLst/>
                <a:ea typeface="Times New Roman" panose="02020603050405020304" pitchFamily="18" charset="0"/>
              </a:rPr>
              <a:t> 1-500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inklusif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termasuk</a:t>
            </a:r>
            <a:r>
              <a:rPr lang="en-US" dirty="0">
                <a:effectLst/>
                <a:ea typeface="Times New Roman" panose="02020603050405020304" pitchFamily="18" charset="0"/>
              </a:rPr>
              <a:t> 1 dan 500) yang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dirty="0">
                <a:effectLst/>
                <a:ea typeface="Times New Roman" panose="02020603050405020304" pitchFamily="18" charset="0"/>
              </a:rPr>
              <a:t> 7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dirty="0">
                <a:effectLst/>
                <a:ea typeface="Times New Roman" panose="02020603050405020304" pitchFamily="18" charset="0"/>
              </a:rPr>
              <a:t> 5,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tetapi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dirty="0">
                <a:effectLst/>
                <a:ea typeface="Times New Roman" panose="02020603050405020304" pitchFamily="18" charset="0"/>
              </a:rPr>
              <a:t> 3?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14C19-5B31-69EC-DB9B-B54B80703D42}"/>
              </a:ext>
            </a:extLst>
          </p:cNvPr>
          <p:cNvSpPr txBox="1"/>
          <p:nvPr/>
        </p:nvSpPr>
        <p:spPr>
          <a:xfrm>
            <a:off x="1122218" y="34290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jawaban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slide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7C4D9-E401-7F32-5B61-F8CD5AA6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5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6B4ED-A24D-1E78-89E1-D3241390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>
            <a:normAutofit/>
          </a:bodyPr>
          <a:lstStyle/>
          <a:p>
            <a:pPr marL="0" marR="108585" indent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Penyelesaian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marR="108585" indent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Misalkan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bulaty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08585" indent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Arial" panose="020B0604020202020204" pitchFamily="34" charset="0"/>
              </a:rPr>
              <a:t>Pernyataan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himpunan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bilangan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bulat</a:t>
            </a:r>
            <a:r>
              <a:rPr lang="en-US" sz="2400" dirty="0">
                <a:effectLst/>
                <a:ea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antara</a:t>
            </a:r>
            <a:r>
              <a:rPr lang="en-US" sz="2400" dirty="0">
                <a:effectLst/>
                <a:ea typeface="Arial" panose="020B0604020202020204" pitchFamily="34" charset="0"/>
              </a:rPr>
              <a:t> 1 dan 500 (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inklusif</a:t>
            </a:r>
            <a:r>
              <a:rPr lang="en-US" sz="2400" dirty="0">
                <a:effectLst/>
                <a:ea typeface="Arial" panose="020B0604020202020204" pitchFamily="34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7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5,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tetapi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digambarkan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diagram Venn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ea typeface="Arial" panose="020B0604020202020204" pitchFamily="34" charset="0"/>
            </a:endParaRPr>
          </a:p>
        </p:txBody>
      </p:sp>
      <p:pic>
        <p:nvPicPr>
          <p:cNvPr id="4" name="image18.png">
            <a:extLst>
              <a:ext uri="{FF2B5EF4-FFF2-40B4-BE49-F238E27FC236}">
                <a16:creationId xmlns:a16="http://schemas.microsoft.com/office/drawing/2014/main" id="{C9450BA0-A203-BBC3-7AE2-58D364A446B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41065" y="4549371"/>
            <a:ext cx="2654935" cy="1918537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B8D62-1CE3-399D-35CC-8EC0CC27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5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6254-A03D-C988-249E-3A146D88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164"/>
            <a:ext cx="10515600" cy="5484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Dari Diagram Venn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 err="1"/>
              <a:t>sampai</a:t>
            </a:r>
            <a:r>
              <a:rPr lang="en-US" sz="2400" dirty="0"/>
              <a:t> 500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</a:t>
            </a:r>
            <a:r>
              <a:rPr lang="en-US" sz="2400" dirty="0" err="1"/>
              <a:t>atau</a:t>
            </a:r>
            <a:r>
              <a:rPr lang="en-US" sz="2400" dirty="0"/>
              <a:t> 5,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oleh 3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(A U B U C) – C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diarsir</a:t>
            </a:r>
            <a:r>
              <a:rPr lang="en-US" sz="2400" dirty="0"/>
              <a:t> </a:t>
            </a:r>
            <a:r>
              <a:rPr lang="en-US" sz="2400" dirty="0" err="1"/>
              <a:t>biru</a:t>
            </a:r>
            <a:r>
              <a:rPr lang="en-US" sz="2400" dirty="0"/>
              <a:t> pada Diagram Venn.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n(A)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= </a:t>
            </a:r>
            <a:r>
              <a:rPr lang="en-US" sz="2400" dirty="0">
                <a:sym typeface="Symbol" panose="05050102010706020507" pitchFamily="18" charset="2"/>
              </a:rPr>
              <a:t></a:t>
            </a:r>
            <a:r>
              <a:rPr lang="en-US" sz="2400" dirty="0"/>
              <a:t>500/7</a:t>
            </a:r>
            <a:r>
              <a:rPr lang="en-US" sz="2400" dirty="0">
                <a:sym typeface="Symbol" panose="05050102010706020507" pitchFamily="18" charset="2"/>
              </a:rPr>
              <a:t></a:t>
            </a:r>
            <a:r>
              <a:rPr lang="en-US" sz="2400" dirty="0"/>
              <a:t> =71</a:t>
            </a:r>
          </a:p>
          <a:p>
            <a:pPr marL="0" indent="0">
              <a:buNone/>
            </a:pPr>
            <a:r>
              <a:rPr lang="en-US" sz="2400" dirty="0"/>
              <a:t>n(B)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5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500/5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 100</a:t>
            </a:r>
          </a:p>
          <a:p>
            <a:pPr marL="0" indent="0">
              <a:buNone/>
            </a:pPr>
            <a:r>
              <a:rPr lang="en-US" sz="2400" dirty="0"/>
              <a:t>n(C)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3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500/3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 166</a:t>
            </a:r>
          </a:p>
          <a:p>
            <a:pPr marL="0" indent="0">
              <a:buNone/>
            </a:pPr>
            <a:r>
              <a:rPr lang="en-US" sz="2400" dirty="0"/>
              <a:t>n(A ∩ B)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dan 5 =  </a:t>
            </a:r>
            <a:r>
              <a:rPr lang="en-US" sz="2400" dirty="0">
                <a:sym typeface="Symbol" panose="05050102010706020507" pitchFamily="18" charset="2"/>
              </a:rPr>
              <a:t></a:t>
            </a:r>
            <a:r>
              <a:rPr lang="en-US" sz="2400" dirty="0"/>
              <a:t> 500/35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 14</a:t>
            </a:r>
          </a:p>
          <a:p>
            <a:pPr marL="0" indent="0">
              <a:buNone/>
            </a:pPr>
            <a:r>
              <a:rPr lang="en-US" sz="2400" dirty="0"/>
              <a:t>n(B ∩ 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5 dan 3 =  </a:t>
            </a:r>
            <a:r>
              <a:rPr lang="en-US" sz="2400" dirty="0">
                <a:sym typeface="Symbol" panose="05050102010706020507" pitchFamily="18" charset="2"/>
              </a:rPr>
              <a:t></a:t>
            </a:r>
            <a:r>
              <a:rPr lang="en-US" sz="2400" dirty="0"/>
              <a:t>500/15 </a:t>
            </a:r>
            <a:r>
              <a:rPr lang="en-US" sz="2400" dirty="0">
                <a:sym typeface="Symbol" panose="05050102010706020507" pitchFamily="18" charset="2"/>
              </a:rPr>
              <a:t> </a:t>
            </a:r>
            <a:r>
              <a:rPr lang="en-US" sz="2400" dirty="0"/>
              <a:t>= 33</a:t>
            </a:r>
          </a:p>
          <a:p>
            <a:pPr marL="0" indent="0">
              <a:buNone/>
            </a:pPr>
            <a:r>
              <a:rPr lang="en-US" sz="2400" dirty="0"/>
              <a:t>n(A ∩ 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dan 3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500/21 </a:t>
            </a:r>
            <a:r>
              <a:rPr lang="en-US" sz="2400" dirty="0">
                <a:sym typeface="Symbol" panose="05050102010706020507" pitchFamily="18" charset="2"/>
              </a:rPr>
              <a:t> </a:t>
            </a:r>
            <a:r>
              <a:rPr lang="en-US" sz="2400" dirty="0"/>
              <a:t>= 23</a:t>
            </a:r>
          </a:p>
          <a:p>
            <a:pPr marL="0" indent="0">
              <a:buNone/>
            </a:pPr>
            <a:r>
              <a:rPr lang="en-US" sz="2400" dirty="0"/>
              <a:t>n(A ∩ B ∩ 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7, 5, dan 3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500/105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=4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312AD-EF04-A052-DDFA-6973388E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0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B472-E524-CDCC-EDA9-3CC4648A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eksklusi-inklusi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A U B U C,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n((A ∪ B ∪ C)) – n(C) = n(A) + n(B) + n(C) - n(A ∩ B) - n(B ∩ C) - 					        n(A ∩ C) + n(A ∩ B ∩ C) - n(C) </a:t>
            </a:r>
          </a:p>
          <a:p>
            <a:pPr marL="0" indent="0">
              <a:buNone/>
            </a:pPr>
            <a:r>
              <a:rPr lang="en-US" dirty="0"/>
              <a:t>				    = 71 + 100 + 166 - 14 - 33 - 23 + 4 - 166</a:t>
            </a:r>
          </a:p>
          <a:p>
            <a:pPr marL="0" indent="0">
              <a:buNone/>
            </a:pPr>
            <a:r>
              <a:rPr lang="en-US" dirty="0"/>
              <a:t>				     = 105 </a:t>
            </a:r>
            <a:r>
              <a:rPr lang="en-US" dirty="0" err="1"/>
              <a:t>bilangan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Jadi,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sampai</a:t>
            </a:r>
            <a:r>
              <a:rPr lang="en-US" dirty="0"/>
              <a:t> 500 yang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7 </a:t>
            </a:r>
            <a:r>
              <a:rPr lang="en-US" dirty="0" err="1"/>
              <a:t>atau</a:t>
            </a:r>
            <a:r>
              <a:rPr lang="en-US" dirty="0"/>
              <a:t> 5,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3 </a:t>
            </a:r>
            <a:r>
              <a:rPr lang="en-US" dirty="0" err="1"/>
              <a:t>adalah</a:t>
            </a:r>
            <a:r>
              <a:rPr lang="en-US" dirty="0"/>
              <a:t> 105 </a:t>
            </a:r>
            <a:r>
              <a:rPr lang="en-US" dirty="0" err="1"/>
              <a:t>bilangan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BA187-393B-BC8C-FFB3-885E3F75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35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6C79-F8FF-BB5A-1DA8-B2833BE3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91B9-4E9D-741F-8F9F-F8F88D42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effectLst/>
                <a:ea typeface="Calibri" panose="020F0502020204030204" pitchFamily="34" charset="0"/>
              </a:rPr>
              <a:t>Hitunglah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banyak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ganjil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antara</a:t>
            </a:r>
            <a:r>
              <a:rPr lang="en-US" sz="2400" dirty="0">
                <a:effectLst/>
                <a:ea typeface="Calibri" panose="020F0502020204030204" pitchFamily="34" charset="0"/>
              </a:rPr>
              <a:t> 1 dan 1000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ea typeface="Calibri" panose="020F0502020204030204" pitchFamily="34" charset="0"/>
              </a:rPr>
              <a:t> 13 dan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tidak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ea typeface="Calibri" panose="020F0502020204030204" pitchFamily="34" charset="0"/>
              </a:rPr>
              <a:t> 3.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effectLst/>
                <a:ea typeface="Arial" panose="020B0604020202020204" pitchFamily="34" charset="0"/>
              </a:rPr>
              <a:t>Berapa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banyak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bilangan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bulat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antara</a:t>
            </a:r>
            <a:r>
              <a:rPr lang="en-US" sz="2400" dirty="0">
                <a:effectLst/>
                <a:ea typeface="Arial" panose="020B0604020202020204" pitchFamily="34" charset="0"/>
              </a:rPr>
              <a:t> 1 dan 200 (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termasuk</a:t>
            </a:r>
            <a:r>
              <a:rPr lang="en-US" sz="2400" dirty="0">
                <a:effectLst/>
                <a:ea typeface="Arial" panose="020B0604020202020204" pitchFamily="34" charset="0"/>
              </a:rPr>
              <a:t> 1 dan 200) yang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habis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dibagi</a:t>
            </a:r>
            <a:r>
              <a:rPr lang="en-US" sz="2400" dirty="0">
                <a:effectLst/>
                <a:ea typeface="Arial" panose="020B0604020202020204" pitchFamily="34" charset="0"/>
              </a:rPr>
              <a:t> 3, 5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atau</a:t>
            </a:r>
            <a:r>
              <a:rPr lang="en-US" sz="2400" dirty="0">
                <a:effectLst/>
                <a:ea typeface="Arial" panose="020B0604020202020204" pitchFamily="34" charset="0"/>
              </a:rPr>
              <a:t> 7 (3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atau</a:t>
            </a:r>
            <a:r>
              <a:rPr lang="en-US" sz="2400" dirty="0">
                <a:effectLst/>
                <a:ea typeface="Arial" panose="020B0604020202020204" pitchFamily="34" charset="0"/>
              </a:rPr>
              <a:t> 5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atau</a:t>
            </a:r>
            <a:r>
              <a:rPr lang="en-US" sz="2400" dirty="0">
                <a:effectLst/>
                <a:ea typeface="Arial" panose="020B0604020202020204" pitchFamily="34" charset="0"/>
              </a:rPr>
              <a:t> 7)?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Messi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seseorang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bekerja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menangani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database. Pada database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terdapat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300 entry (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nomor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hingga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300).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hari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perusahaan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Messi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terkena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virus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nomor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entry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habis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dibagi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menghilang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. Ada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berapa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banyak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entry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masih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tersisa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pada database Messi?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608DB-8ED4-4C48-4B7A-01D1A614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6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665E-0347-2A6C-A0FD-00033B8A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28E16-39E6-58BC-29FB-5ADC7E300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7A13-4A68-EA2C-D13B-B75DCCD0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F5AF1346-8ADF-4991-9F9C-A20DD965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1D582-FD43-40F2-9DD2-1C040C94F3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31747" name="Object 4">
            <a:extLst>
              <a:ext uri="{FF2B5EF4-FFF2-40B4-BE49-F238E27FC236}">
                <a16:creationId xmlns:a16="http://schemas.microsoft.com/office/drawing/2014/main" id="{35AD9EA6-8FBB-4807-8A58-199D1BB69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063" y="296863"/>
          <a:ext cx="10696575" cy="624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42531" imgH="4627961" progId="Word.Document.8">
                  <p:embed/>
                </p:oleObj>
              </mc:Choice>
              <mc:Fallback>
                <p:oleObj name="Document" r:id="rId2" imgW="7942531" imgH="4627961" progId="Word.Document.8">
                  <p:embed/>
                  <p:pic>
                    <p:nvPicPr>
                      <p:cNvPr id="31747" name="Object 4">
                        <a:extLst>
                          <a:ext uri="{FF2B5EF4-FFF2-40B4-BE49-F238E27FC236}">
                            <a16:creationId xmlns:a16="http://schemas.microsoft.com/office/drawing/2014/main" id="{35AD9EA6-8FBB-4807-8A58-199D1BB69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296863"/>
                        <a:ext cx="10696575" cy="624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FE59D320-F19A-4798-9ECA-08A166D4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C5D2E-1D0D-4869-A438-B596FC44EA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aphicFrame>
        <p:nvGraphicFramePr>
          <p:cNvPr id="32771" name="Object 4">
            <a:extLst>
              <a:ext uri="{FF2B5EF4-FFF2-40B4-BE49-F238E27FC236}">
                <a16:creationId xmlns:a16="http://schemas.microsoft.com/office/drawing/2014/main" id="{8AAE45A9-BFC2-4714-A673-ACB6E945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708992"/>
          <a:ext cx="8345488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08192" imgH="3540252" progId="Word.Document.8">
                  <p:embed/>
                </p:oleObj>
              </mc:Choice>
              <mc:Fallback>
                <p:oleObj name="Document" r:id="rId2" imgW="6108192" imgH="3540252" progId="Word.Document.8">
                  <p:embed/>
                  <p:pic>
                    <p:nvPicPr>
                      <p:cNvPr id="32771" name="Object 4">
                        <a:extLst>
                          <a:ext uri="{FF2B5EF4-FFF2-40B4-BE49-F238E27FC236}">
                            <a16:creationId xmlns:a16="http://schemas.microsoft.com/office/drawing/2014/main" id="{8AAE45A9-BFC2-4714-A673-ACB6E945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08992"/>
                        <a:ext cx="8345488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F3B2453E-BA19-49BC-A2DD-AFAD66E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1A8943-7F25-4564-9B79-702313A724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1F33627B-A81E-44F3-95DD-819FC96CE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0" y="1233488"/>
          <a:ext cx="10156825" cy="547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37390" imgH="3950175" progId="Word.Document.8">
                  <p:embed/>
                </p:oleObj>
              </mc:Choice>
              <mc:Fallback>
                <p:oleObj name="Document" r:id="rId2" imgW="7337390" imgH="3950175" progId="Word.Document.8">
                  <p:embed/>
                  <p:pic>
                    <p:nvPicPr>
                      <p:cNvPr id="33795" name="Object 4">
                        <a:extLst>
                          <a:ext uri="{FF2B5EF4-FFF2-40B4-BE49-F238E27FC236}">
                            <a16:creationId xmlns:a16="http://schemas.microsoft.com/office/drawing/2014/main" id="{1F33627B-A81E-44F3-95DD-819FC96CE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33488"/>
                        <a:ext cx="10156825" cy="547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6EEF33A0-1B72-4E3E-B542-D83EEA7E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98B93-1744-4A34-9F2D-B53CAD95E3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B85D507A-65D0-4F36-BA96-500A32991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6476" y="2124560"/>
          <a:ext cx="9380031" cy="235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90616" imgH="1437132" progId="Word.Document.8">
                  <p:embed/>
                </p:oleObj>
              </mc:Choice>
              <mc:Fallback>
                <p:oleObj name="Document" r:id="rId2" imgW="5690616" imgH="1437132" progId="Word.Document.8">
                  <p:embed/>
                  <p:pic>
                    <p:nvPicPr>
                      <p:cNvPr id="34819" name="Object 4">
                        <a:extLst>
                          <a:ext uri="{FF2B5EF4-FFF2-40B4-BE49-F238E27FC236}">
                            <a16:creationId xmlns:a16="http://schemas.microsoft.com/office/drawing/2014/main" id="{B85D507A-65D0-4F36-BA96-500A32991D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476" y="2124560"/>
                        <a:ext cx="9380031" cy="235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2700</Words>
  <Application>Microsoft Office PowerPoint</Application>
  <PresentationFormat>Widescreen</PresentationFormat>
  <Paragraphs>271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Gungsuh</vt:lpstr>
      <vt:lpstr>Arial</vt:lpstr>
      <vt:lpstr>Arial Unicode MS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Document</vt:lpstr>
      <vt:lpstr>Himpunan  (Bag. 2 - Update 2025)</vt:lpstr>
      <vt:lpstr>Operasi Himpunan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Perampatan Operasi Himpunan</vt:lpstr>
      <vt:lpstr>PowerPoint Presentation</vt:lpstr>
      <vt:lpstr>Latihan</vt:lpstr>
      <vt:lpstr>PowerPoint Presentation</vt:lpstr>
      <vt:lpstr>Hukum-hukum Himpunan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Pembuktian dengan tabel keanggotaan</vt:lpstr>
      <vt:lpstr>PowerPoint Presentation</vt:lpstr>
      <vt:lpstr>Prinsip Dualitas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Prinsip Inklusi-Eksklusi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Latihan</vt:lpstr>
      <vt:lpstr>Bersambung ke Bagian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44</cp:revision>
  <dcterms:created xsi:type="dcterms:W3CDTF">2020-07-22T08:47:55Z</dcterms:created>
  <dcterms:modified xsi:type="dcterms:W3CDTF">2025-02-27T01:38:40Z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2024-09-13T08:16:45Z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ec4a9cef-14eb-498c-ad49-05ae2e275338</vt:lpwstr>
  </property>
  <property fmtid="{D5CDD505-2E9C-101B-9397-08002B2CF9AE}" pid="8" name="MSIP_Label_38b525e5-f3da-4501-8f1e-526b6769fc56_ContentBits">
    <vt:lpwstr>0</vt:lpwstr>
  </property>
</Properties>
</file>