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407" r:id="rId2"/>
    <p:sldId id="368" r:id="rId3"/>
    <p:sldId id="369" r:id="rId4"/>
    <p:sldId id="370" r:id="rId5"/>
    <p:sldId id="295" r:id="rId6"/>
    <p:sldId id="296" r:id="rId7"/>
    <p:sldId id="408" r:id="rId8"/>
    <p:sldId id="298" r:id="rId9"/>
    <p:sldId id="409" r:id="rId10"/>
    <p:sldId id="413" r:id="rId11"/>
    <p:sldId id="414" r:id="rId12"/>
    <p:sldId id="299" r:id="rId13"/>
    <p:sldId id="300" r:id="rId14"/>
    <p:sldId id="301" r:id="rId15"/>
    <p:sldId id="303" r:id="rId16"/>
    <p:sldId id="304" r:id="rId17"/>
    <p:sldId id="305" r:id="rId18"/>
    <p:sldId id="306" r:id="rId19"/>
    <p:sldId id="307" r:id="rId20"/>
    <p:sldId id="405" r:id="rId21"/>
    <p:sldId id="406" r:id="rId22"/>
    <p:sldId id="417" r:id="rId23"/>
    <p:sldId id="418" r:id="rId24"/>
    <p:sldId id="415" r:id="rId25"/>
    <p:sldId id="416" r:id="rId26"/>
    <p:sldId id="411" r:id="rId27"/>
    <p:sldId id="412" r:id="rId28"/>
    <p:sldId id="410" r:id="rId29"/>
    <p:sldId id="41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015E-8E94-4A07-A420-EFF36ADA5993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6AF47-D820-48D8-B83D-B6AB998E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9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8CF7-6A7A-4AEB-97A4-F8951E11E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D52CC-903F-4403-8787-CBDC18E8E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98D2C-6E65-4559-8808-04E31AB8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3712A-0F38-4365-BB62-CB31D02CFAD3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3E6CA-3E0D-40A4-BCC2-D552807B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C7345-4665-44AF-AEC6-8EEEB312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265D3-D2EA-4F5A-8672-D91870C4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C51E8-005B-45BB-ABDF-59BA17ED0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A7341-2D03-4A62-8699-F1466B741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DD28-41A8-4687-BD6B-C95CDB2686D7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4C8F5-EE3D-484B-878E-19558132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34D4-3E74-4E6B-BB57-2F963C78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7EF8C1-B2D7-449C-B9B0-F1D07F21B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AF5FD-518A-4A1D-A084-C60BF57DD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54A79-EE39-4C02-B421-9ACB290E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FE7D-EB69-495B-8F28-2317C1969995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2DCEB-CC62-4631-A2C2-213E02D7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346C3-6994-4229-87F4-604F1248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28A7B-FA5C-4307-80F4-BDDAA2F1E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138FB-5521-4847-8239-D99BEDEB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4C88F-9396-4E3F-B434-60AEF08F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D27-3458-45E4-AC7E-A20AB5A0DBA6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E0D7E-A5C6-41CD-BAFD-1E46E31E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29775-43F7-4146-8B40-87DA6B6C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9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12E4-E9F3-4BBA-8D64-99360E78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48E67-29FC-41CB-9DBD-2F62A3E82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92F78-3417-4B07-BFC3-541B1518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71A5-925A-4A38-8F50-CCD1E81D0437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6375A-9768-4B91-AD6C-D95000742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B2530-0DAD-4476-852F-72F93C26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3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B143-6B4D-43FB-9FCD-DBEEB0E2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74AF6-99BE-4380-A1DF-D748CFFD3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F99DF-9C67-4CD3-BF56-00DDB617D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E1A5F-F695-4DDC-9AAF-3DC3D7F1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9BFD-69D8-4460-97E2-32AD4962746F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8C27E-426D-4DE0-85F5-8196FAC0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2B684-A65B-416B-895B-D3861467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20B0E-62C0-46F9-AB27-163C49EFC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0A32E-1FA1-41C4-84FA-300B962C7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02203-BA44-45D6-A5C4-B1FFBB65D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E6772-280F-4961-9D3A-195CFABF7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CF2778-FA70-4AD6-892E-A203EE9E6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144842-3DD4-4B5B-AE99-B40EDFDA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5CA1-CDF8-4F8A-A597-FBA98DC98625}" type="datetime1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20402-D0B6-49C4-B7F3-B2CDF350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D537A-1D1F-475A-856E-7BA68FB8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8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A07F3-01ED-471D-9FE1-6C1860E6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3345F-419D-4381-A006-CD724693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DA9-8747-4922-B2CE-8AA74E200FB7}" type="datetime1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C6F94-31A8-48A9-9F92-03B649ED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6FE33-4AD9-41AC-808D-88EC29B1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C92EB5-159A-4000-99FA-D9ED1FA0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2457-B108-44BD-A83E-FA38E0AA5015}" type="datetime1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AFD4-2B71-46B4-94D3-B550487A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EA1F4-629B-4651-8CBA-AFBA5E5C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1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8EEA-3103-4CB0-98BC-30066DC00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4417C-8E93-4412-A09B-E3BA5859E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F1940-FEEA-42EE-BEB5-3026A6DA8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5A9D6-44BD-46EF-8DFE-055ECAE4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A662-D554-4362-88CD-FF491644AB1F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4EB16-0F00-473E-967A-4A19C4F1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29758-00E8-4D72-A667-BA9CABED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2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FBC61-8D33-4427-9897-BE7FF445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D3E6A-E8FE-4BAC-832E-D5B366837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F6584-DDA7-4175-B483-093C69F17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1F855-E542-496B-9241-E6D451CA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3FF0-B1C9-4A07-AF49-ECF0716CF8A5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D1A2D-CCCD-4729-AE86-DCD75730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E449B-4694-41D5-9620-A26AB206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9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BA168-2253-42EC-8439-37C1F7297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BFFC-C8C4-4FC7-8229-13532D23F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1B6DA-7C4D-420E-A0AF-EC06D1239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B46C-7970-4DDD-8401-BFE3F7FBF315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BDDD7-1B94-42BE-9A6A-7943CE314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85707-D4E2-401C-99DE-14E1D4812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A714-1FF0-4D0E-B65B-75D629DA4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>
            <a:extLst>
              <a:ext uri="{FF2B5EF4-FFF2-40B4-BE49-F238E27FC236}">
                <a16:creationId xmlns:a16="http://schemas.microsoft.com/office/drawing/2014/main" id="{04167882-440C-4582-B596-BBA309705A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0A9D91-CEB9-417F-A80C-3A0ED508AA5A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88647A4-EE11-4D28-826D-4E5703BD75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800" y="802323"/>
            <a:ext cx="6400800" cy="1734185"/>
          </a:xfrm>
          <a:ln w="9525" cmpd="sng"/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Bilangan</a:t>
            </a:r>
            <a:br>
              <a:rPr lang="en-US" altLang="en-US" b="1" dirty="0"/>
            </a:br>
            <a:r>
              <a:rPr lang="en-US" altLang="en-US" sz="4000" b="1" dirty="0"/>
              <a:t>(</a:t>
            </a:r>
            <a:r>
              <a:rPr lang="en-US" altLang="en-US" sz="4000" b="1" dirty="0" err="1"/>
              <a:t>Bagian</a:t>
            </a:r>
            <a:r>
              <a:rPr lang="en-US" altLang="en-US" sz="4000" b="1"/>
              <a:t> 2)</a:t>
            </a:r>
            <a:endParaRPr lang="en-GB" altLang="en-US" sz="4000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8D290744-6A44-4152-8B98-3FF2E02509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7162800" cy="762000"/>
          </a:xfrm>
          <a:ln w="9525"/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IF1220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endParaRPr lang="en-GB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C09F164-E585-40F4-ABD5-900EAD2028C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4060824"/>
            <a:ext cx="7162800" cy="1842135"/>
          </a:xfrm>
          <a:prstGeom prst="rect">
            <a:avLst/>
          </a:prstGeom>
          <a:ln w="9525"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/>
              <a:t>Oleh: Rinaldi Munir</a:t>
            </a:r>
          </a:p>
          <a:p>
            <a:endParaRPr lang="en-US" altLang="en-US" sz="2800" dirty="0"/>
          </a:p>
          <a:p>
            <a:r>
              <a:rPr lang="en-US" altLang="en-US" sz="2800" b="1" dirty="0"/>
              <a:t>Program </a:t>
            </a:r>
            <a:r>
              <a:rPr lang="en-US" altLang="en-US" sz="2800" b="1" dirty="0" err="1"/>
              <a:t>Studi</a:t>
            </a:r>
            <a:r>
              <a:rPr lang="en-US" altLang="en-US" sz="2800" b="1" dirty="0"/>
              <a:t> Teknik </a:t>
            </a:r>
            <a:r>
              <a:rPr lang="en-US" altLang="en-US" sz="2800" b="1" dirty="0" err="1"/>
              <a:t>Informatika</a:t>
            </a:r>
            <a:r>
              <a:rPr lang="en-US" altLang="en-US" sz="2800" b="1" dirty="0"/>
              <a:t> </a:t>
            </a:r>
          </a:p>
          <a:p>
            <a:r>
              <a:rPr lang="en-US" altLang="en-US" sz="2800" b="1" dirty="0"/>
              <a:t>STEI-ITB</a:t>
            </a:r>
            <a:endParaRPr lang="en-GB" altLang="en-US" sz="2800" b="1" dirty="0"/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979218A3-E3BF-463E-A671-5C7C460A9E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515" y="0"/>
            <a:ext cx="3796485" cy="21361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98ABD5-07F3-0A72-0D83-2A5F9E7E75A6}"/>
              </a:ext>
            </a:extLst>
          </p:cNvPr>
          <p:cNvSpPr txBox="1"/>
          <p:nvPr/>
        </p:nvSpPr>
        <p:spPr>
          <a:xfrm>
            <a:off x="6249378" y="2232323"/>
            <a:ext cx="1980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(Update 2024)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E136D-4DEE-2305-FD9C-AF86C9F2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2889-A501-4282-DE74-F751E77C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C5F1C-C2A0-EEE5-FCF9-F75B3A195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terkecil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Jika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bersisa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bersisa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bersisa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F2275-7C3D-8397-539F-78868840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47267-83DA-83D4-8FEC-C9E8425D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1568-A3F6-5216-83B1-7AECA55BE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9708"/>
            <a:ext cx="10515600" cy="5957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Solusi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kekongruenan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linier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 </a:t>
            </a:r>
            <a:r>
              <a:rPr lang="en-US" altLang="en-US" sz="2400" dirty="0">
                <a:cs typeface="Times New Roman" panose="02020603050405020304" pitchFamily="18" charset="0"/>
              </a:rPr>
              <a:t>+ … +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baseline="-25000" dirty="0" err="1">
                <a:cs typeface="Times New Roman" panose="02020603050405020304" pitchFamily="18" charset="0"/>
              </a:rPr>
              <a:t>n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soal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didapatkan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3;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7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= 21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2;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= 15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1;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 = 35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= 1 </a:t>
            </a:r>
            <a:r>
              <a:rPr lang="en-US" sz="2200" dirty="0" err="1">
                <a:effectLst/>
                <a:latin typeface="Arial Unicode MS"/>
                <a:ea typeface="Arial Unicode MS"/>
                <a:cs typeface="Arial Unicode MS"/>
              </a:rPr>
              <a:t>karena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21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1 ≡  1 (mod 5)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= 1 </a:t>
            </a:r>
            <a:r>
              <a:rPr lang="en-US" sz="2200" dirty="0" err="1">
                <a:effectLst/>
                <a:latin typeface="Arial Unicode MS"/>
                <a:ea typeface="Arial Unicode MS"/>
                <a:cs typeface="Arial Unicode MS"/>
              </a:rPr>
              <a:t>karena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15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1 ≡  1 (mod 7)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= 2 </a:t>
            </a:r>
            <a:r>
              <a:rPr lang="en-US" sz="2200" dirty="0" err="1">
                <a:effectLst/>
                <a:latin typeface="Arial Unicode MS"/>
                <a:ea typeface="Arial Unicode MS"/>
                <a:cs typeface="Arial Unicode MS"/>
              </a:rPr>
              <a:t>karena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35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Arial Unicode MS"/>
                <a:ea typeface="Arial Unicode MS"/>
                <a:cs typeface="Arial Unicode MS"/>
              </a:rPr>
              <a:t> 2 ≡  1 (mod 3)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= 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= 105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solusi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unik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kekongruenan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+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</a:t>
            </a:r>
            <a:r>
              <a:rPr lang="en-US" sz="22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3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+ 2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+ 1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35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163 </a:t>
            </a:r>
            <a:r>
              <a:rPr lang="en-US" sz="2200" dirty="0">
                <a:effectLst/>
                <a:ea typeface="Arial Unicode MS"/>
                <a:cs typeface="Arial Unicode MS"/>
              </a:rPr>
              <a:t>≡  58 (mod 105)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DFFCA3-D725-4B64-19F2-6B39C34A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5CFBF-7CC4-F728-3CC8-A687AD3B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4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>
            <a:extLst>
              <a:ext uri="{FF2B5EF4-FFF2-40B4-BE49-F238E27FC236}">
                <a16:creationId xmlns:a16="http://schemas.microsoft.com/office/drawing/2014/main" id="{0E940124-3DB7-4788-9C51-31914050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5539" name="Slide Number Placeholder 5">
            <a:extLst>
              <a:ext uri="{FF2B5EF4-FFF2-40B4-BE49-F238E27FC236}">
                <a16:creationId xmlns:a16="http://schemas.microsoft.com/office/drawing/2014/main" id="{EF70FA69-723F-4C61-981D-3969E6918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D75DC2-7A34-4171-8A6C-9036CA8AB04F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B59F4D5D-4633-44B5-ABB6-E6BDF09B9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Bilangan Prima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5BCA6E7C-E132-4F00-AE6B-5D83DAEC2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&gt; 1)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pembaginya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1 dan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: 23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oleh 1 dan 23. 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>
            <a:extLst>
              <a:ext uri="{FF2B5EF4-FFF2-40B4-BE49-F238E27FC236}">
                <a16:creationId xmlns:a16="http://schemas.microsoft.com/office/drawing/2014/main" id="{8C5FE113-1123-4AB0-8BAB-EBF5949E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6563" name="Slide Number Placeholder 5">
            <a:extLst>
              <a:ext uri="{FF2B5EF4-FFF2-40B4-BE49-F238E27FC236}">
                <a16:creationId xmlns:a16="http://schemas.microsoft.com/office/drawing/2014/main" id="{964E82D4-64B8-4954-84AD-27760DBEF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15DBDB-F6F4-4776-B164-30BB8BF89542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6565" name="Rectangle 3">
            <a:extLst>
              <a:ext uri="{FF2B5EF4-FFF2-40B4-BE49-F238E27FC236}">
                <a16:creationId xmlns:a16="http://schemas.microsoft.com/office/drawing/2014/main" id="{670159F8-6BFC-44CE-AB1F-8D9B55465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1,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dimulai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2,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2, 3, 5, 7, 11, 13, ….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Seluruh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ganjil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kecuali</a:t>
            </a:r>
            <a:r>
              <a:rPr lang="en-US" altLang="en-US" dirty="0">
                <a:cs typeface="Times New Roman" panose="02020603050405020304" pitchFamily="18" charset="0"/>
              </a:rPr>
              <a:t> 2 yang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genap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selain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komposit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composite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20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komposit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20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oleh 2, 4, 5, dan 10, </a:t>
            </a:r>
            <a:r>
              <a:rPr lang="en-US" altLang="en-US" dirty="0" err="1">
                <a:cs typeface="Times New Roman" panose="02020603050405020304" pitchFamily="18" charset="0"/>
              </a:rPr>
              <a:t>selain</a:t>
            </a:r>
            <a:r>
              <a:rPr lang="en-US" altLang="en-US" dirty="0">
                <a:cs typeface="Times New Roman" panose="02020603050405020304" pitchFamily="18" charset="0"/>
              </a:rPr>
              <a:t> 1 dan 20 </a:t>
            </a:r>
            <a:r>
              <a:rPr lang="en-US" altLang="en-US" dirty="0" err="1">
                <a:cs typeface="Times New Roman" panose="02020603050405020304" pitchFamily="18" charset="0"/>
              </a:rPr>
              <a:t>sendiri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>
            <a:extLst>
              <a:ext uri="{FF2B5EF4-FFF2-40B4-BE49-F238E27FC236}">
                <a16:creationId xmlns:a16="http://schemas.microsoft.com/office/drawing/2014/main" id="{C1E41066-3A9E-431B-BC61-CA156D1D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7587" name="Slide Number Placeholder 5">
            <a:extLst>
              <a:ext uri="{FF2B5EF4-FFF2-40B4-BE49-F238E27FC236}">
                <a16:creationId xmlns:a16="http://schemas.microsoft.com/office/drawing/2014/main" id="{B7A3EDAF-5D62-49CE-9CE3-AF51AC9E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C4CAA3-E70E-4669-A42D-D8D9230CF159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7589" name="Rectangle 3">
            <a:extLst>
              <a:ext uri="{FF2B5EF4-FFF2-40B4-BE49-F238E27FC236}">
                <a16:creationId xmlns:a16="http://schemas.microsoft.com/office/drawing/2014/main" id="{B9C538A6-26D8-4238-B3CC-BD518D0D6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	</a:t>
            </a:r>
            <a:r>
              <a:rPr lang="en-US" altLang="en-US" b="1" dirty="0" err="1">
                <a:cs typeface="Times New Roman" panose="02020603050405020304" pitchFamily="18" charset="0"/>
              </a:rPr>
              <a:t>Teorema</a:t>
            </a:r>
            <a:r>
              <a:rPr lang="en-US" altLang="en-US" b="1" dirty="0">
                <a:cs typeface="Times New Roman" panose="02020603050405020304" pitchFamily="18" charset="0"/>
              </a:rPr>
              <a:t> 6. (</a:t>
            </a:r>
            <a:r>
              <a:rPr lang="en-US" altLang="en-US" b="1" i="1" dirty="0">
                <a:cs typeface="Times New Roman" panose="02020603050405020304" pitchFamily="18" charset="0"/>
              </a:rPr>
              <a:t>The Fundamental Theorem of Arithmetic</a:t>
            </a:r>
            <a:r>
              <a:rPr lang="en-US" altLang="en-US" b="1" dirty="0">
                <a:cs typeface="Times New Roman" panose="02020603050405020304" pitchFamily="18" charset="0"/>
              </a:rPr>
              <a:t>).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2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dinyatakan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perkalian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	</a:t>
            </a: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16.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9 = 3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3		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100 = 2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2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5	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13 = 13	 (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13)	</a:t>
            </a:r>
            <a:endParaRPr lang="en-GB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>
            <a:extLst>
              <a:ext uri="{FF2B5EF4-FFF2-40B4-BE49-F238E27FC236}">
                <a16:creationId xmlns:a16="http://schemas.microsoft.com/office/drawing/2014/main" id="{4C9D9234-0BA0-4B7D-9A45-3B8961DC1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8611" name="Slide Number Placeholder 5">
            <a:extLst>
              <a:ext uri="{FF2B5EF4-FFF2-40B4-BE49-F238E27FC236}">
                <a16:creationId xmlns:a16="http://schemas.microsoft.com/office/drawing/2014/main" id="{457353B5-55C5-407F-B29A-81A4D127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2BDFF-473B-4E8E-867B-D0DB66BBD8C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800602EE-44A7-4F51-A6E7-8528F3F10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9260" y="1160707"/>
            <a:ext cx="9621078" cy="578457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apakah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komposit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prima, </a:t>
            </a:r>
            <a:r>
              <a:rPr lang="en-US" altLang="en-US" dirty="0" err="1">
                <a:cs typeface="Times New Roman" panose="02020603050405020304" pitchFamily="18" charset="0"/>
              </a:rPr>
              <a:t>mulai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2, 3, … ,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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(ii)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salah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komposit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(ii)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>
            <a:extLst>
              <a:ext uri="{FF2B5EF4-FFF2-40B4-BE49-F238E27FC236}">
                <a16:creationId xmlns:a16="http://schemas.microsoft.com/office/drawing/2014/main" id="{B7B080EB-6B89-4D34-A356-FE80485B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53000" y="6400800"/>
            <a:ext cx="3429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9635" name="Slide Number Placeholder 5">
            <a:extLst>
              <a:ext uri="{FF2B5EF4-FFF2-40B4-BE49-F238E27FC236}">
                <a16:creationId xmlns:a16="http://schemas.microsoft.com/office/drawing/2014/main" id="{C312A4EF-D02D-4B89-87AF-FD93AE85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61CCDB-D934-499E-8DD4-B70A6FF6998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B7712442-B24B-4577-8E4A-3211434FB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6043" y="728869"/>
            <a:ext cx="10187609" cy="599260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17.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apakah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171 dan (ii) 199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komposit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</a:t>
            </a:r>
            <a:r>
              <a:rPr lang="en-US" altLang="en-US" sz="2600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sz="2600" i="1" dirty="0">
                <a:cs typeface="Times New Roman" panose="02020603050405020304" pitchFamily="18" charset="0"/>
              </a:rPr>
              <a:t>: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(</a:t>
            </a:r>
            <a:r>
              <a:rPr lang="en-US" altLang="en-US" sz="2600" dirty="0" err="1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)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</a:t>
            </a:r>
            <a:r>
              <a:rPr lang="en-US" altLang="en-US" sz="2600" dirty="0">
                <a:cs typeface="Times New Roman" panose="02020603050405020304" pitchFamily="18" charset="0"/>
              </a:rPr>
              <a:t>171 = 13.077.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prima yang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</a:t>
            </a:r>
            <a:r>
              <a:rPr lang="en-US" altLang="en-US" sz="2600" dirty="0">
                <a:cs typeface="Times New Roman" panose="02020603050405020304" pitchFamily="18" charset="0"/>
              </a:rPr>
              <a:t>171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2, 3, 5, 7, 11, 13.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Karena 171 </a:t>
            </a:r>
            <a:r>
              <a:rPr lang="en-US" altLang="en-US" sz="2600" dirty="0" err="1">
                <a:cs typeface="Times New Roman" panose="02020603050405020304" pitchFamily="18" charset="0"/>
              </a:rPr>
              <a:t>habis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dibagi</a:t>
            </a:r>
            <a:r>
              <a:rPr lang="en-US" altLang="en-US" sz="2600" dirty="0">
                <a:cs typeface="Times New Roman" panose="02020603050405020304" pitchFamily="18" charset="0"/>
              </a:rPr>
              <a:t> 3, </a:t>
            </a:r>
            <a:r>
              <a:rPr lang="en-US" altLang="en-US" sz="2600" dirty="0" err="1">
                <a:cs typeface="Times New Roman" panose="02020603050405020304" pitchFamily="18" charset="0"/>
              </a:rPr>
              <a:t>maka</a:t>
            </a:r>
            <a:r>
              <a:rPr lang="en-US" altLang="en-US" sz="2600" dirty="0">
                <a:cs typeface="Times New Roman" panose="02020603050405020304" pitchFamily="18" charset="0"/>
              </a:rPr>
              <a:t> 171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komposit</a:t>
            </a:r>
            <a:r>
              <a:rPr lang="en-US" altLang="en-US" sz="2600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(ii)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</a:t>
            </a:r>
            <a:r>
              <a:rPr lang="en-US" altLang="en-US" sz="2600" dirty="0">
                <a:cs typeface="Times New Roman" panose="02020603050405020304" pitchFamily="18" charset="0"/>
              </a:rPr>
              <a:t>199 = 14.107.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prima yang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</a:t>
            </a:r>
            <a:r>
              <a:rPr lang="en-US" altLang="en-US" sz="2600" dirty="0">
                <a:cs typeface="Times New Roman" panose="02020603050405020304" pitchFamily="18" charset="0"/>
              </a:rPr>
              <a:t>199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2, 3, 5, 7, 11, 13.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Karena 199 </a:t>
            </a:r>
            <a:r>
              <a:rPr lang="en-US" altLang="en-US" sz="2600" dirty="0" err="1">
                <a:cs typeface="Times New Roman" panose="02020603050405020304" pitchFamily="18" charset="0"/>
              </a:rPr>
              <a:t>tidak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habis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dibagi</a:t>
            </a:r>
            <a:r>
              <a:rPr lang="en-US" altLang="en-US" sz="2600" dirty="0">
                <a:cs typeface="Times New Roman" panose="02020603050405020304" pitchFamily="18" charset="0"/>
              </a:rPr>
              <a:t> 2, 3, 5, 7, 11, dan 13, </a:t>
            </a:r>
            <a:r>
              <a:rPr lang="en-US" altLang="en-US" sz="2600" dirty="0" err="1">
                <a:cs typeface="Times New Roman" panose="02020603050405020304" pitchFamily="18" charset="0"/>
              </a:rPr>
              <a:t>maka</a:t>
            </a:r>
            <a:r>
              <a:rPr lang="en-US" altLang="en-US" sz="2600" dirty="0">
                <a:cs typeface="Times New Roman" panose="02020603050405020304" pitchFamily="18" charset="0"/>
              </a:rPr>
              <a:t> 199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prima.	 </a:t>
            </a:r>
            <a:endParaRPr lang="en-GB" altLang="en-US" sz="26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>
            <a:extLst>
              <a:ext uri="{FF2B5EF4-FFF2-40B4-BE49-F238E27FC236}">
                <a16:creationId xmlns:a16="http://schemas.microsoft.com/office/drawing/2014/main" id="{5F52D80D-254D-4A45-88E5-D10F2B0B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70659" name="Slide Number Placeholder 5">
            <a:extLst>
              <a:ext uri="{FF2B5EF4-FFF2-40B4-BE49-F238E27FC236}">
                <a16:creationId xmlns:a16="http://schemas.microsoft.com/office/drawing/2014/main" id="{82BA197D-3B3B-4D5E-A706-D34CE5DC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5876D7-C984-4317-AF6B-3FC6FDD0A1FA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0661" name="Rectangle 3">
            <a:extLst>
              <a:ext uri="{FF2B5EF4-FFF2-40B4-BE49-F238E27FC236}">
                <a16:creationId xmlns:a16="http://schemas.microsoft.com/office/drawing/2014/main" id="{6E447C67-0737-468C-8449-895BFCA59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36988"/>
            <a:ext cx="10229193" cy="5079332"/>
          </a:xfrm>
        </p:spPr>
        <p:txBody>
          <a:bodyPr/>
          <a:lstStyle/>
          <a:p>
            <a:pPr algn="just" eaLnBrk="1" hangingPunct="1"/>
            <a:r>
              <a:rPr lang="en-US" altLang="en-US" b="1" dirty="0" err="1">
                <a:cs typeface="Times New Roman" panose="02020603050405020304" pitchFamily="18" charset="0"/>
              </a:rPr>
              <a:t>Teorema</a:t>
            </a:r>
            <a:r>
              <a:rPr lang="en-US" altLang="en-US" b="1" dirty="0">
                <a:cs typeface="Times New Roman" panose="02020603050405020304" pitchFamily="18" charset="0"/>
              </a:rPr>
              <a:t> 6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cs typeface="Times New Roman" panose="02020603050405020304" pitchFamily="18" charset="0"/>
              </a:rPr>
              <a:t>Teorema</a:t>
            </a:r>
            <a:r>
              <a:rPr lang="en-US" altLang="en-US" b="1" dirty="0">
                <a:cs typeface="Times New Roman" panose="02020603050405020304" pitchFamily="18" charset="0"/>
              </a:rPr>
              <a:t> Fermat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dan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, 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PBB(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 = 1,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–1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cs typeface="Times New Roman" panose="02020603050405020304" pitchFamily="18" charset="0"/>
              </a:rPr>
              <a:t>Menurut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teorema</a:t>
            </a:r>
            <a:r>
              <a:rPr lang="en-US" altLang="en-US" dirty="0">
                <a:cs typeface="Times New Roman" panose="02020603050405020304" pitchFamily="18" charset="0"/>
              </a:rPr>
              <a:t> Fermat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–1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altLang="en-US" dirty="0"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r>
              <a:rPr lang="en-US" altLang="en-US" dirty="0" err="1">
                <a:cs typeface="Times New Roman" panose="02020603050405020304" pitchFamily="18" charset="0"/>
              </a:rPr>
              <a:t>bukan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–1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DEAF0B-C0B2-4F9D-B890-62E0C2B05714}"/>
              </a:ext>
            </a:extLst>
          </p:cNvPr>
          <p:cNvSpPr/>
          <p:nvPr/>
        </p:nvSpPr>
        <p:spPr>
          <a:xfrm>
            <a:off x="1564640" y="2707974"/>
            <a:ext cx="3159760" cy="8686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66F973C7-1CC4-46E5-8826-37EA469F39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4328" y="5400272"/>
            <a:ext cx="202096" cy="24847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3A33A5-C1E8-4320-8B51-D86A9410C7D1}"/>
              </a:ext>
            </a:extLst>
          </p:cNvPr>
          <p:cNvSpPr/>
          <p:nvPr/>
        </p:nvSpPr>
        <p:spPr>
          <a:xfrm>
            <a:off x="8610600" y="2157548"/>
            <a:ext cx="2509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Fermat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dibaca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Fairm</a:t>
            </a:r>
            <a:r>
              <a:rPr lang="en-US" altLang="en-US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>
            <a:extLst>
              <a:ext uri="{FF2B5EF4-FFF2-40B4-BE49-F238E27FC236}">
                <a16:creationId xmlns:a16="http://schemas.microsoft.com/office/drawing/2014/main" id="{11B6CB30-0C2B-47D5-BA9C-027AECE8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71683" name="Slide Number Placeholder 5">
            <a:extLst>
              <a:ext uri="{FF2B5EF4-FFF2-40B4-BE49-F238E27FC236}">
                <a16:creationId xmlns:a16="http://schemas.microsoft.com/office/drawing/2014/main" id="{03D7065D-E937-4899-AA06-1D51F9E8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74B999-EDFA-4FDB-A5EB-2A6A747C433D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552140E3-ABA2-46DE-A708-29B8D0C83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80885"/>
            <a:ext cx="10134599" cy="563548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	</a:t>
            </a: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18.</a:t>
            </a: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Tes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apakah</a:t>
            </a:r>
            <a:r>
              <a:rPr lang="en-US" altLang="en-US" dirty="0">
                <a:cs typeface="Times New Roman" panose="02020603050405020304" pitchFamily="18" charset="0"/>
              </a:rPr>
              <a:t> 17 dan 21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Teorema</a:t>
            </a:r>
            <a:r>
              <a:rPr lang="en-US" altLang="en-US" dirty="0">
                <a:cs typeface="Times New Roman" panose="02020603050405020304" pitchFamily="18" charset="0"/>
              </a:rPr>
              <a:t> Fermat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Ambil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= 2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PBB(17, 2) = 1 dan PBB(21, 2) = 1.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    2</a:t>
            </a:r>
            <a:r>
              <a:rPr lang="en-US" altLang="en-US" baseline="30000" dirty="0">
                <a:cs typeface="Times New Roman" panose="02020603050405020304" pitchFamily="18" charset="0"/>
              </a:rPr>
              <a:t>17–1</a:t>
            </a:r>
            <a:r>
              <a:rPr lang="en-US" altLang="en-US" dirty="0">
                <a:cs typeface="Times New Roman" panose="02020603050405020304" pitchFamily="18" charset="0"/>
              </a:rPr>
              <a:t> = 65536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17)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       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17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membagi</a:t>
            </a:r>
            <a:r>
              <a:rPr lang="en-US" altLang="en-US" dirty="0">
                <a:cs typeface="Times New Roman" panose="02020603050405020304" pitchFamily="18" charset="0"/>
              </a:rPr>
              <a:t> 65536 – 1 = 65535   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</a:t>
            </a:r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, 17 prima.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(ii) 	2</a:t>
            </a:r>
            <a:r>
              <a:rPr lang="en-US" altLang="en-US" baseline="30000" dirty="0">
                <a:cs typeface="Times New Roman" panose="02020603050405020304" pitchFamily="18" charset="0"/>
              </a:rPr>
              <a:t>21–1</a:t>
            </a:r>
            <a:r>
              <a:rPr lang="en-US" altLang="en-US" dirty="0">
                <a:cs typeface="Times New Roman" panose="02020603050405020304" pitchFamily="18" charset="0"/>
              </a:rPr>
              <a:t> =1048576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21)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	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21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membagi</a:t>
            </a:r>
            <a:r>
              <a:rPr lang="en-US" altLang="en-US" dirty="0">
                <a:cs typeface="Times New Roman" panose="02020603050405020304" pitchFamily="18" charset="0"/>
              </a:rPr>
              <a:t> 1048576 – 1 = 1048575.	</a:t>
            </a:r>
            <a:r>
              <a:rPr lang="en-GB" altLang="en-US" dirty="0"/>
              <a:t> </a:t>
            </a:r>
            <a:endParaRPr lang="en-US" altLang="en-US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Jadi</a:t>
            </a:r>
            <a:r>
              <a:rPr lang="en-US" altLang="en-US" dirty="0"/>
              <a:t>, 21 </a:t>
            </a:r>
            <a:r>
              <a:rPr lang="en-US" altLang="en-US" dirty="0" err="1"/>
              <a:t>bukan</a:t>
            </a:r>
            <a:r>
              <a:rPr lang="en-US" altLang="en-US" dirty="0"/>
              <a:t> prima</a:t>
            </a:r>
            <a:endParaRPr lang="en-GB" altLang="en-US" dirty="0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C2F22823-18CD-4A1F-8605-34C9FEBEF5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6568" y="4577312"/>
            <a:ext cx="202096" cy="24847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18E5AD-B3AE-4C49-A2A9-E2C54D055053}"/>
              </a:ext>
            </a:extLst>
          </p:cNvPr>
          <p:cNvSpPr/>
          <p:nvPr/>
        </p:nvSpPr>
        <p:spPr>
          <a:xfrm>
            <a:off x="8610600" y="343478"/>
            <a:ext cx="2507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800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–1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1 (mod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>
            <a:extLst>
              <a:ext uri="{FF2B5EF4-FFF2-40B4-BE49-F238E27FC236}">
                <a16:creationId xmlns:a16="http://schemas.microsoft.com/office/drawing/2014/main" id="{62AE4CC2-DCD1-4934-9DC6-041662E7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72707" name="Slide Number Placeholder 5">
            <a:extLst>
              <a:ext uri="{FF2B5EF4-FFF2-40B4-BE49-F238E27FC236}">
                <a16:creationId xmlns:a16="http://schemas.microsoft.com/office/drawing/2014/main" id="{F622E365-D65E-4034-B406-0238A5AD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AF6008-1082-4F33-8994-3BA2DB5BE89A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7183074F-1547-4652-B4B8-C71F28F98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995" y="671512"/>
            <a:ext cx="10340009" cy="5867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Kelemahan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Teorema</a:t>
            </a:r>
            <a:r>
              <a:rPr lang="en-US" altLang="en-US" sz="2400" dirty="0">
                <a:cs typeface="Times New Roman" panose="02020603050405020304" pitchFamily="18" charset="0"/>
              </a:rPr>
              <a:t> Fermat: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komposit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sedemikian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1 (mod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cs typeface="Times New Roman" panose="02020603050405020304" pitchFamily="18" charset="0"/>
              </a:rPr>
              <a:t>prima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pseudoprimes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 341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komposit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341 = 11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31) </a:t>
            </a:r>
            <a:r>
              <a:rPr lang="en-US" altLang="en-US" sz="2400" dirty="0" err="1">
                <a:cs typeface="Times New Roman" panose="02020603050405020304" pitchFamily="18" charset="0"/>
              </a:rPr>
              <a:t>sekaligus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menurut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teorema</a:t>
            </a:r>
            <a:r>
              <a:rPr lang="en-US" altLang="en-US" sz="2400" dirty="0">
                <a:cs typeface="Times New Roman" panose="02020603050405020304" pitchFamily="18" charset="0"/>
              </a:rPr>
              <a:t> Fermat,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	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340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1 (mod 341)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Untunglah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relatif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jarang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kecil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10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10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455.052.512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prima, </a:t>
            </a:r>
            <a:r>
              <a:rPr lang="en-US" altLang="en-US" sz="2400" dirty="0" err="1">
                <a:cs typeface="Times New Roman" panose="02020603050405020304" pitchFamily="18" charset="0"/>
              </a:rPr>
              <a:t>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14.884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cs typeface="Times New Roman" panose="02020603050405020304" pitchFamily="18" charset="0"/>
              </a:rPr>
              <a:t> basis 2.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>
            <a:extLst>
              <a:ext uri="{FF2B5EF4-FFF2-40B4-BE49-F238E27FC236}">
                <a16:creationId xmlns:a16="http://schemas.microsoft.com/office/drawing/2014/main" id="{3D68F562-D4E2-4A8E-A686-22824E44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58371" name="Slide Number Placeholder 5">
            <a:extLst>
              <a:ext uri="{FF2B5EF4-FFF2-40B4-BE49-F238E27FC236}">
                <a16:creationId xmlns:a16="http://schemas.microsoft.com/office/drawing/2014/main" id="{60F5066A-75E5-41E2-A872-C5E20DB4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C6E4D0-4A28-4116-B64C-A8211A276D5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CFA62B06-53A6-4570-84F5-0CACE5159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Sistem</a:t>
            </a:r>
            <a:r>
              <a:rPr lang="en-US" altLang="en-US" b="1" dirty="0"/>
              <a:t> </a:t>
            </a:r>
            <a:r>
              <a:rPr lang="en-US" altLang="en-US" b="1" dirty="0" err="1"/>
              <a:t>Kekongruenan</a:t>
            </a:r>
            <a:r>
              <a:rPr lang="en-US" altLang="en-US" b="1" dirty="0"/>
              <a:t> Linier</a:t>
            </a:r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19A50504-A419-40EF-825E-1CBDB4F9A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MS Mincho" panose="02020609040205080304" pitchFamily="49" charset="-128"/>
              </a:rPr>
              <a:t>Sistem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kekongruenan</a:t>
            </a:r>
            <a:r>
              <a:rPr lang="en-US" altLang="en-US" dirty="0">
                <a:ea typeface="MS Mincho" panose="02020609040205080304" pitchFamily="49" charset="-128"/>
              </a:rPr>
              <a:t> linier </a:t>
            </a:r>
            <a:r>
              <a:rPr lang="en-US" altLang="en-US" dirty="0" err="1">
                <a:ea typeface="MS Mincho" panose="02020609040205080304" pitchFamily="49" charset="-128"/>
              </a:rPr>
              <a:t>terdiri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dari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lebih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dari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satu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kekongruenan</a:t>
            </a:r>
            <a:r>
              <a:rPr lang="en-US" altLang="en-US" dirty="0">
                <a:ea typeface="MS Mincho" panose="02020609040205080304" pitchFamily="49" charset="-128"/>
              </a:rPr>
              <a:t>, </a:t>
            </a:r>
            <a:r>
              <a:rPr lang="en-US" altLang="en-US" dirty="0" err="1">
                <a:ea typeface="MS Mincho" panose="02020609040205080304" pitchFamily="49" charset="-128"/>
              </a:rPr>
              <a:t>yaitu</a:t>
            </a:r>
            <a:r>
              <a:rPr lang="en-US" altLang="en-US" dirty="0">
                <a:ea typeface="MS Mincho" panose="02020609040205080304" pitchFamily="49" charset="-128"/>
              </a:rPr>
              <a:t>: </a:t>
            </a:r>
          </a:p>
          <a:p>
            <a:pPr marL="0" indent="0" eaLnBrk="1" hangingPunct="1">
              <a:buNone/>
            </a:pPr>
            <a:r>
              <a:rPr lang="en-US" altLang="en-US" dirty="0">
                <a:ea typeface="MS Mincho" panose="02020609040205080304" pitchFamily="49" charset="-128"/>
              </a:rPr>
              <a:t>	</a:t>
            </a:r>
            <a:r>
              <a:rPr lang="en-US" altLang="en-US" i="1" dirty="0">
                <a:ea typeface="MS Mincho" panose="02020609040205080304" pitchFamily="49" charset="-128"/>
              </a:rPr>
              <a:t>x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 </a:t>
            </a:r>
            <a:r>
              <a:rPr lang="en-US" altLang="en-US" i="1" dirty="0">
                <a:ea typeface="MS Mincho" panose="02020609040205080304" pitchFamily="49" charset="-128"/>
                <a:sym typeface="Symbol" panose="05050102010706020507" pitchFamily="18" charset="2"/>
              </a:rPr>
              <a:t>a</a:t>
            </a:r>
            <a:r>
              <a:rPr lang="en-US" altLang="en-US" baseline="-25000" dirty="0">
                <a:ea typeface="MS Mincho" panose="02020609040205080304" pitchFamily="49" charset="-128"/>
                <a:sym typeface="Symbol" panose="05050102010706020507" pitchFamily="18" charset="2"/>
              </a:rPr>
              <a:t>1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(mod </a:t>
            </a:r>
            <a:r>
              <a:rPr lang="en-US" altLang="en-US" i="1" dirty="0">
                <a:ea typeface="MS Mincho" panose="02020609040205080304" pitchFamily="49" charset="-128"/>
                <a:sym typeface="Symbol" panose="05050102010706020507" pitchFamily="18" charset="2"/>
              </a:rPr>
              <a:t>m</a:t>
            </a:r>
            <a:r>
              <a:rPr lang="en-US" altLang="en-US" baseline="-25000" dirty="0">
                <a:ea typeface="MS Mincho" panose="02020609040205080304" pitchFamily="49" charset="-128"/>
                <a:sym typeface="Symbol" panose="05050102010706020507" pitchFamily="18" charset="2"/>
              </a:rPr>
              <a:t>1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	</a:t>
            </a:r>
            <a:r>
              <a:rPr lang="en-US" altLang="en-US" i="1" dirty="0">
                <a:ea typeface="MS Mincho" panose="02020609040205080304" pitchFamily="49" charset="-128"/>
              </a:rPr>
              <a:t>x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 </a:t>
            </a:r>
            <a:r>
              <a:rPr lang="en-US" altLang="en-US" i="1" dirty="0">
                <a:ea typeface="MS Mincho" panose="02020609040205080304" pitchFamily="49" charset="-128"/>
                <a:sym typeface="Symbol" panose="05050102010706020507" pitchFamily="18" charset="2"/>
              </a:rPr>
              <a:t>a</a:t>
            </a:r>
            <a:r>
              <a:rPr lang="en-US" altLang="en-US" baseline="-25000" dirty="0">
                <a:ea typeface="MS Mincho" panose="02020609040205080304" pitchFamily="49" charset="-128"/>
                <a:sym typeface="Symbol" panose="05050102010706020507" pitchFamily="18" charset="2"/>
              </a:rPr>
              <a:t>2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(mod </a:t>
            </a:r>
            <a:r>
              <a:rPr lang="en-US" altLang="en-US" i="1" dirty="0">
                <a:ea typeface="MS Mincho" panose="02020609040205080304" pitchFamily="49" charset="-128"/>
                <a:sym typeface="Symbol" panose="05050102010706020507" pitchFamily="18" charset="2"/>
              </a:rPr>
              <a:t>m</a:t>
            </a:r>
            <a:r>
              <a:rPr lang="en-US" altLang="en-US" baseline="-25000" dirty="0">
                <a:ea typeface="MS Mincho" panose="02020609040205080304" pitchFamily="49" charset="-128"/>
                <a:sym typeface="Symbol" panose="05050102010706020507" pitchFamily="18" charset="2"/>
              </a:rPr>
              <a:t>2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dirty="0">
                <a:ea typeface="MS Mincho" panose="02020609040205080304" pitchFamily="49" charset="-128"/>
              </a:rPr>
              <a:t>	...</a:t>
            </a:r>
          </a:p>
          <a:p>
            <a:pPr marL="0" indent="0">
              <a:buNone/>
            </a:pPr>
            <a:r>
              <a:rPr lang="en-US" altLang="en-US" dirty="0">
                <a:ea typeface="MS Mincho" panose="02020609040205080304" pitchFamily="49" charset="-128"/>
              </a:rPr>
              <a:t>	</a:t>
            </a:r>
            <a:r>
              <a:rPr lang="en-US" altLang="en-US" i="1" dirty="0">
                <a:ea typeface="MS Mincho" panose="02020609040205080304" pitchFamily="49" charset="-128"/>
              </a:rPr>
              <a:t>x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 </a:t>
            </a:r>
            <a:r>
              <a:rPr lang="en-US" altLang="en-US" i="1" dirty="0">
                <a:ea typeface="MS Mincho" panose="02020609040205080304" pitchFamily="49" charset="-128"/>
                <a:sym typeface="Symbol" panose="05050102010706020507" pitchFamily="18" charset="2"/>
              </a:rPr>
              <a:t>a</a:t>
            </a:r>
            <a:r>
              <a:rPr lang="en-US" altLang="en-US" i="1" baseline="-25000" dirty="0">
                <a:ea typeface="MS Mincho" panose="02020609040205080304" pitchFamily="49" charset="-128"/>
                <a:sym typeface="Symbol" panose="05050102010706020507" pitchFamily="18" charset="2"/>
              </a:rPr>
              <a:t>n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(mod </a:t>
            </a:r>
            <a:r>
              <a:rPr lang="en-US" altLang="en-US" i="1" dirty="0" err="1">
                <a:ea typeface="MS Mincho" panose="02020609040205080304" pitchFamily="49" charset="-128"/>
                <a:sym typeface="Symbol" panose="05050102010706020507" pitchFamily="18" charset="2"/>
              </a:rPr>
              <a:t>m</a:t>
            </a:r>
            <a:r>
              <a:rPr lang="en-US" altLang="en-US" i="1" baseline="-25000" dirty="0" err="1">
                <a:ea typeface="MS Mincho" panose="02020609040205080304" pitchFamily="49" charset="-128"/>
                <a:sym typeface="Symbol" panose="05050102010706020507" pitchFamily="18" charset="2"/>
              </a:rPr>
              <a:t>n</a:t>
            </a:r>
            <a:r>
              <a:rPr lang="en-US" altLang="en-US" dirty="0">
                <a:ea typeface="MS Mincho" panose="02020609040205080304" pitchFamily="49" charset="-128"/>
                <a:sym typeface="Symbol" panose="05050102010706020507" pitchFamily="18" charset="2"/>
              </a:rPr>
              <a:t>)</a:t>
            </a:r>
          </a:p>
          <a:p>
            <a:pPr marL="0" indent="0" eaLnBrk="1" hangingPunct="1">
              <a:buNone/>
            </a:pPr>
            <a:endParaRPr lang="en-US" altLang="en-US" dirty="0">
              <a:ea typeface="MS Mincho" panose="02020609040205080304" pitchFamily="49" charset="-128"/>
            </a:endParaRPr>
          </a:p>
          <a:p>
            <a:pPr marL="0" indent="0" eaLnBrk="1" hangingPunct="1">
              <a:buNone/>
            </a:pPr>
            <a:r>
              <a:rPr lang="en-US" altLang="en-US" b="1" dirty="0" err="1">
                <a:ea typeface="MS Mincho" panose="02020609040205080304" pitchFamily="49" charset="-128"/>
              </a:rPr>
              <a:t>Contoh</a:t>
            </a:r>
            <a:r>
              <a:rPr lang="en-US" altLang="en-US" dirty="0">
                <a:ea typeface="MS Mincho" panose="02020609040205080304" pitchFamily="49" charset="-128"/>
              </a:rPr>
              <a:t>: </a:t>
            </a:r>
            <a:r>
              <a:rPr lang="en-US" altLang="en-US" dirty="0" err="1">
                <a:ea typeface="MS Mincho" panose="02020609040205080304" pitchFamily="49" charset="-128"/>
              </a:rPr>
              <a:t>Sebuah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jika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ea typeface="MS Mincho" panose="02020609040205080304" pitchFamily="49" charset="-128"/>
              </a:rPr>
              <a:t> 3 </a:t>
            </a:r>
            <a:r>
              <a:rPr lang="en-US" altLang="en-US" dirty="0" err="1"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ea typeface="MS Mincho" panose="02020609040205080304" pitchFamily="49" charset="-128"/>
              </a:rPr>
              <a:t> 2 dan </a:t>
            </a:r>
            <a:r>
              <a:rPr lang="en-US" altLang="en-US" dirty="0" err="1">
                <a:ea typeface="MS Mincho" panose="02020609040205080304" pitchFamily="49" charset="-128"/>
              </a:rPr>
              <a:t>jika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ia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ea typeface="MS Mincho" panose="02020609040205080304" pitchFamily="49" charset="-128"/>
              </a:rPr>
              <a:t> 5 </a:t>
            </a:r>
            <a:r>
              <a:rPr lang="en-US" altLang="en-US" dirty="0" err="1"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ea typeface="MS Mincho" panose="02020609040205080304" pitchFamily="49" charset="-128"/>
              </a:rPr>
              <a:t> 3. </a:t>
            </a:r>
            <a:r>
              <a:rPr lang="en-US" altLang="en-US" dirty="0" err="1">
                <a:ea typeface="MS Mincho" panose="02020609040205080304" pitchFamily="49" charset="-128"/>
              </a:rPr>
              <a:t>Berapakah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ea typeface="MS Mincho" panose="02020609040205080304" pitchFamily="49" charset="-128"/>
              </a:rPr>
              <a:t>tersebut</a:t>
            </a:r>
            <a:r>
              <a:rPr lang="en-US" altLang="en-US" dirty="0">
                <a:ea typeface="MS Mincho" panose="02020609040205080304" pitchFamily="49" charset="-128"/>
              </a:rPr>
              <a:t>?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10C8-8666-4C9B-81A9-68F21F510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64"/>
            <a:ext cx="10515600" cy="50018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b="1" dirty="0" err="1"/>
              <a:t>Contoh</a:t>
            </a:r>
            <a:r>
              <a:rPr lang="en-US" b="1" dirty="0"/>
              <a:t> 19</a:t>
            </a:r>
            <a:r>
              <a:rPr lang="en-US" dirty="0"/>
              <a:t>: </a:t>
            </a: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2</a:t>
            </a:r>
            <a:r>
              <a:rPr lang="en-US" baseline="30000" dirty="0"/>
              <a:t>2020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73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600" u="sng" dirty="0" err="1"/>
              <a:t>Penyelesaian</a:t>
            </a:r>
            <a:r>
              <a:rPr lang="en-US" sz="2600" dirty="0"/>
              <a:t>: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menggunakan</a:t>
            </a:r>
            <a:r>
              <a:rPr lang="en-US" sz="2600" dirty="0"/>
              <a:t> </a:t>
            </a:r>
            <a:r>
              <a:rPr lang="en-US" sz="2600" dirty="0" err="1"/>
              <a:t>teorema</a:t>
            </a:r>
            <a:r>
              <a:rPr lang="en-US" sz="2600" dirty="0"/>
              <a:t> Fermat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mengetahui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2</a:t>
            </a:r>
            <a:r>
              <a:rPr lang="en-US" sz="2600" baseline="30000" dirty="0"/>
              <a:t>73 – 1 </a:t>
            </a:r>
            <a:r>
              <a:rPr lang="en-US" sz="2600" dirty="0"/>
              <a:t> = 2</a:t>
            </a:r>
            <a:r>
              <a:rPr lang="en-US" sz="2600" baseline="30000" dirty="0"/>
              <a:t>72 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1 (mod 73).</a:t>
            </a:r>
          </a:p>
          <a:p>
            <a:pPr marL="0" indent="0">
              <a:buNone/>
              <a:defRPr/>
            </a:pPr>
            <a:r>
              <a:rPr lang="da-DK" sz="2600" dirty="0"/>
              <a:t> 2</a:t>
            </a:r>
            <a:r>
              <a:rPr lang="da-DK" sz="2600" baseline="30000" dirty="0"/>
              <a:t>2020</a:t>
            </a:r>
            <a:r>
              <a:rPr lang="da-DK" sz="2600" dirty="0"/>
              <a:t>  </a:t>
            </a:r>
            <a:r>
              <a:rPr lang="da-DK" sz="2600" dirty="0">
                <a:sym typeface="Symbol" panose="05050102010706020507" pitchFamily="18" charset="2"/>
              </a:rPr>
              <a:t> </a:t>
            </a:r>
            <a:r>
              <a:rPr lang="da-DK" sz="2600" dirty="0"/>
              <a:t>(2</a:t>
            </a:r>
            <a:r>
              <a:rPr lang="da-DK" sz="2600" baseline="30000" dirty="0"/>
              <a:t>72 </a:t>
            </a:r>
            <a:r>
              <a:rPr lang="da-DK" sz="2600" baseline="30000" dirty="0">
                <a:sym typeface="Symbol" panose="05050102010706020507" pitchFamily="18" charset="2"/>
              </a:rPr>
              <a:t> </a:t>
            </a:r>
            <a:r>
              <a:rPr lang="da-DK" sz="2600" baseline="30000" dirty="0"/>
              <a:t>28 + 4</a:t>
            </a:r>
            <a:r>
              <a:rPr lang="da-DK" sz="2600" dirty="0"/>
              <a:t>) (mod 73)</a:t>
            </a:r>
          </a:p>
          <a:p>
            <a:pPr marL="0" indent="0">
              <a:buNone/>
              <a:defRPr/>
            </a:pPr>
            <a:r>
              <a:rPr lang="da-DK" sz="2600" dirty="0">
                <a:sym typeface="Symbol" panose="05050102010706020507" pitchFamily="18" charset="2"/>
              </a:rPr>
              <a:t>            </a:t>
            </a:r>
            <a:r>
              <a:rPr lang="da-DK" sz="2600" dirty="0"/>
              <a:t>(2</a:t>
            </a:r>
            <a:r>
              <a:rPr lang="da-DK" sz="2600" baseline="30000" dirty="0"/>
              <a:t>72</a:t>
            </a:r>
            <a:r>
              <a:rPr lang="da-DK" sz="2600" dirty="0"/>
              <a:t>)</a:t>
            </a:r>
            <a:r>
              <a:rPr lang="da-DK" sz="2600" baseline="30000" dirty="0"/>
              <a:t>28</a:t>
            </a:r>
            <a:r>
              <a:rPr lang="da-DK" sz="2600" dirty="0"/>
              <a:t> . 2</a:t>
            </a:r>
            <a:r>
              <a:rPr lang="da-DK" sz="2600" baseline="30000" dirty="0"/>
              <a:t>4</a:t>
            </a:r>
            <a:r>
              <a:rPr lang="da-DK" sz="2600" dirty="0"/>
              <a:t> (mod 73)</a:t>
            </a:r>
          </a:p>
          <a:p>
            <a:pPr marL="0" indent="0">
              <a:buNone/>
              <a:defRPr/>
            </a:pPr>
            <a:r>
              <a:rPr lang="da-DK" sz="2600" dirty="0"/>
              <a:t>           </a:t>
            </a:r>
            <a:r>
              <a:rPr lang="da-DK" sz="2600" dirty="0">
                <a:sym typeface="Symbol" panose="05050102010706020507" pitchFamily="18" charset="2"/>
              </a:rPr>
              <a:t> (</a:t>
            </a:r>
            <a:r>
              <a:rPr lang="da-DK" sz="2600" dirty="0"/>
              <a:t>1)</a:t>
            </a:r>
            <a:r>
              <a:rPr lang="da-DK" sz="2600" baseline="30000" dirty="0"/>
              <a:t>28</a:t>
            </a:r>
            <a:r>
              <a:rPr lang="da-DK" sz="2600" dirty="0"/>
              <a:t> . 2</a:t>
            </a:r>
            <a:r>
              <a:rPr lang="da-DK" sz="2600" baseline="30000" dirty="0"/>
              <a:t>4</a:t>
            </a:r>
            <a:r>
              <a:rPr lang="da-DK" sz="2600" dirty="0"/>
              <a:t> (mod 73)</a:t>
            </a:r>
          </a:p>
          <a:p>
            <a:pPr marL="0" indent="0">
              <a:buNone/>
              <a:defRPr/>
            </a:pPr>
            <a:r>
              <a:rPr lang="da-DK" sz="2600" dirty="0"/>
              <a:t>           </a:t>
            </a:r>
            <a:r>
              <a:rPr lang="da-DK" sz="2600" dirty="0">
                <a:sym typeface="Symbol" panose="05050102010706020507" pitchFamily="18" charset="2"/>
              </a:rPr>
              <a:t> </a:t>
            </a:r>
            <a:r>
              <a:rPr lang="da-DK" sz="2600" dirty="0"/>
              <a:t>2</a:t>
            </a:r>
            <a:r>
              <a:rPr lang="da-DK" sz="2600" baseline="30000" dirty="0"/>
              <a:t>4</a:t>
            </a:r>
            <a:r>
              <a:rPr lang="da-DK" sz="2600" dirty="0"/>
              <a:t> (mod 73)</a:t>
            </a:r>
          </a:p>
          <a:p>
            <a:pPr marL="0" indent="0">
              <a:buNone/>
              <a:defRPr/>
            </a:pPr>
            <a:r>
              <a:rPr lang="da-DK" sz="2600" dirty="0"/>
              <a:t>           </a:t>
            </a:r>
            <a:r>
              <a:rPr lang="da-DK" sz="2600" dirty="0">
                <a:sym typeface="Symbol" panose="05050102010706020507" pitchFamily="18" charset="2"/>
              </a:rPr>
              <a:t> </a:t>
            </a:r>
            <a:r>
              <a:rPr lang="da-DK" sz="2600" dirty="0"/>
              <a:t>16 (mod 73) = 16</a:t>
            </a:r>
          </a:p>
          <a:p>
            <a:pPr marL="0" indent="0">
              <a:buNone/>
              <a:defRPr/>
            </a:pPr>
            <a:r>
              <a:rPr lang="da-DK" sz="2600" dirty="0"/>
              <a:t>Jadi sisa pembagiannya adalah 16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73732" name="Footer Placeholder 3">
            <a:extLst>
              <a:ext uri="{FF2B5EF4-FFF2-40B4-BE49-F238E27FC236}">
                <a16:creationId xmlns:a16="http://schemas.microsoft.com/office/drawing/2014/main" id="{5579717F-FBC0-4C7A-B252-8793C4C5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73733" name="Slide Number Placeholder 4">
            <a:extLst>
              <a:ext uri="{FF2B5EF4-FFF2-40B4-BE49-F238E27FC236}">
                <a16:creationId xmlns:a16="http://schemas.microsoft.com/office/drawing/2014/main" id="{5C19E613-ABB9-471D-A48D-BC527997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7C67CB7-7937-41C9-B8B3-2158283ED8A1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20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FC8111C0-66D1-460C-99CF-2A65C06BF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582233"/>
            <a:ext cx="10769600" cy="61233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 20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Tiga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kemunculan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terakhir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komet</a:t>
            </a:r>
            <a:r>
              <a:rPr lang="en-US" altLang="en-US" sz="2400" dirty="0"/>
              <a:t> Halley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1835, 1910, dan 1986. </a:t>
            </a:r>
            <a:r>
              <a:rPr lang="en-US" altLang="en-US" sz="2400" dirty="0" err="1"/>
              <a:t>Kemunculan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diprediksi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2061.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bantuan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Fermat </a:t>
            </a:r>
            <a:r>
              <a:rPr lang="en-US" altLang="en-US" sz="2400" dirty="0" err="1"/>
              <a:t>buktikan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bahwa</a:t>
            </a:r>
            <a:r>
              <a:rPr lang="en-US" altLang="en-US" sz="2400" dirty="0"/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altLang="en-US" sz="2400" dirty="0"/>
              <a:t>		1835</a:t>
            </a:r>
            <a:r>
              <a:rPr lang="en-US" altLang="en-US" sz="2400" baseline="30000" dirty="0"/>
              <a:t>1910</a:t>
            </a:r>
            <a:r>
              <a:rPr lang="en-US" altLang="en-US" sz="2400" dirty="0"/>
              <a:t> + 1986</a:t>
            </a:r>
            <a:r>
              <a:rPr lang="en-US" altLang="en-US" sz="2400" baseline="30000" dirty="0"/>
              <a:t>2061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</a:t>
            </a:r>
            <a:r>
              <a:rPr lang="en-US" altLang="en-US" sz="2400" dirty="0"/>
              <a:t>0 (mod 7)</a:t>
            </a:r>
          </a:p>
          <a:p>
            <a:pPr marL="0" indent="0">
              <a:buNone/>
            </a:pPr>
            <a:r>
              <a:rPr lang="en-US" altLang="en-US" sz="2400" u="sng" dirty="0" err="1"/>
              <a:t>Jawaban</a:t>
            </a:r>
            <a:r>
              <a:rPr lang="en-US" altLang="en-US" sz="2400" dirty="0"/>
              <a:t>: Karena PBB(7, 1835) = 1 dan PBB(7, 1986) = 1,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memenuhi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syarat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Fermat. </a:t>
            </a:r>
          </a:p>
          <a:p>
            <a:pPr marL="0" indent="0">
              <a:buNone/>
            </a:pPr>
            <a:r>
              <a:rPr lang="en-US" altLang="en-US" sz="2400" dirty="0" err="1"/>
              <a:t>Selanjutnya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berdasarkan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Fermat,</a:t>
            </a:r>
          </a:p>
          <a:p>
            <a:pPr marL="0" indent="0">
              <a:buNone/>
            </a:pPr>
            <a:r>
              <a:rPr lang="en-US" altLang="en-US" sz="2400" dirty="0"/>
              <a:t>    </a:t>
            </a:r>
            <a:r>
              <a:rPr lang="en-US" altLang="en-US" sz="2400" dirty="0">
                <a:solidFill>
                  <a:srgbClr val="FF0000"/>
                </a:solidFill>
              </a:rPr>
              <a:t>1835</a:t>
            </a:r>
            <a:r>
              <a:rPr lang="en-US" altLang="en-US" sz="2400" baseline="30000" dirty="0">
                <a:solidFill>
                  <a:srgbClr val="FF0000"/>
                </a:solidFill>
              </a:rPr>
              <a:t>7 – 1 </a:t>
            </a:r>
            <a:r>
              <a:rPr lang="en-US" altLang="en-US" sz="2400" dirty="0">
                <a:solidFill>
                  <a:srgbClr val="FF0000"/>
                </a:solidFill>
              </a:rPr>
              <a:t>= 1835</a:t>
            </a:r>
            <a:r>
              <a:rPr lang="en-US" altLang="en-US" sz="2400" baseline="30000" dirty="0">
                <a:solidFill>
                  <a:srgbClr val="FF0000"/>
                </a:solidFill>
              </a:rPr>
              <a:t>6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1 (mod 7)</a:t>
            </a:r>
          </a:p>
          <a:p>
            <a:pPr marL="284163" indent="-284163">
              <a:buNone/>
              <a:tabLst>
                <a:tab pos="284163" algn="l"/>
              </a:tabLst>
            </a:pPr>
            <a:r>
              <a:rPr lang="en-US" altLang="en-US" sz="2400" dirty="0"/>
              <a:t>    1835</a:t>
            </a:r>
            <a:r>
              <a:rPr lang="en-US" altLang="en-US" sz="2400" baseline="30000" dirty="0"/>
              <a:t>1910  </a:t>
            </a:r>
            <a:r>
              <a:rPr lang="en-US" altLang="en-US" sz="2400" dirty="0"/>
              <a:t>(mod 7) </a:t>
            </a:r>
            <a:r>
              <a:rPr lang="en-US" altLang="en-US" sz="2400" dirty="0">
                <a:sym typeface="Symbol" panose="05050102010706020507" pitchFamily="18" charset="2"/>
              </a:rPr>
              <a:t> </a:t>
            </a:r>
            <a:r>
              <a:rPr lang="en-US" altLang="en-US" sz="2400" dirty="0"/>
              <a:t> 1835</a:t>
            </a:r>
            <a:r>
              <a:rPr lang="en-US" altLang="en-US" sz="2400" baseline="30000" dirty="0"/>
              <a:t>6 </a:t>
            </a:r>
            <a:r>
              <a:rPr lang="en-US" altLang="en-US" sz="2400" baseline="30000" dirty="0">
                <a:sym typeface="Symbol" panose="05050102010706020507" pitchFamily="18" charset="2"/>
              </a:rPr>
              <a:t> 318 + 2</a:t>
            </a:r>
            <a:r>
              <a:rPr lang="en-US" altLang="en-US" sz="2400" baseline="300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(</a:t>
            </a:r>
            <a:r>
              <a:rPr lang="en-US" altLang="en-US" sz="2400" dirty="0"/>
              <a:t>1835</a:t>
            </a:r>
            <a:r>
              <a:rPr lang="en-US" altLang="en-US" sz="2400" baseline="30000" dirty="0"/>
              <a:t>6</a:t>
            </a:r>
            <a:r>
              <a:rPr lang="en-US" altLang="en-US" sz="2400" dirty="0"/>
              <a:t>)</a:t>
            </a:r>
            <a:r>
              <a:rPr lang="en-US" altLang="en-US" sz="2400" baseline="30000" dirty="0">
                <a:sym typeface="Symbol" panose="05050102010706020507" pitchFamily="18" charset="2"/>
              </a:rPr>
              <a:t>318 </a:t>
            </a:r>
            <a:r>
              <a:rPr lang="en-US" altLang="en-US" sz="2400" dirty="0">
                <a:sym typeface="Symbol" panose="05050102010706020507" pitchFamily="18" charset="2"/>
              </a:rPr>
              <a:t> 1835</a:t>
            </a:r>
            <a:r>
              <a:rPr lang="en-US" altLang="en-US" sz="2400" baseline="30000" dirty="0">
                <a:sym typeface="Symbol" panose="05050102010706020507" pitchFamily="18" charset="2"/>
              </a:rPr>
              <a:t>2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(</a:t>
            </a:r>
            <a:r>
              <a:rPr lang="en-US" altLang="en-US" sz="2400" dirty="0"/>
              <a:t>1)</a:t>
            </a:r>
            <a:r>
              <a:rPr lang="en-US" altLang="en-US" sz="2400" baseline="30000" dirty="0">
                <a:sym typeface="Symbol" panose="05050102010706020507" pitchFamily="18" charset="2"/>
              </a:rPr>
              <a:t>318 </a:t>
            </a:r>
            <a:r>
              <a:rPr lang="en-US" altLang="en-US" sz="2400" dirty="0">
                <a:sym typeface="Symbol" panose="05050102010706020507" pitchFamily="18" charset="2"/>
              </a:rPr>
              <a:t> 1835</a:t>
            </a:r>
            <a:r>
              <a:rPr lang="en-US" altLang="en-US" sz="2400" baseline="30000" dirty="0">
                <a:sym typeface="Symbol" panose="05050102010706020507" pitchFamily="18" charset="2"/>
              </a:rPr>
              <a:t>2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1835</a:t>
            </a:r>
            <a:r>
              <a:rPr lang="en-US" altLang="en-US" sz="2400" baseline="30000" dirty="0">
                <a:sym typeface="Symbol" panose="05050102010706020507" pitchFamily="18" charset="2"/>
              </a:rPr>
              <a:t>2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1</a:t>
            </a:r>
            <a:r>
              <a:rPr lang="en-US" altLang="en-US" sz="2400" baseline="30000" dirty="0"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ym typeface="Symbol" panose="05050102010706020507" pitchFamily="18" charset="2"/>
              </a:rPr>
              <a:t> (mod 7)  1 (mod 7)</a:t>
            </a:r>
          </a:p>
          <a:p>
            <a:pPr marL="0" indent="0">
              <a:buNone/>
            </a:pPr>
            <a:r>
              <a:rPr lang="en-US" altLang="en-US" sz="2400" dirty="0"/>
              <a:t>    </a:t>
            </a:r>
            <a:r>
              <a:rPr lang="en-US" altLang="en-US" sz="2400" dirty="0">
                <a:solidFill>
                  <a:srgbClr val="FF0000"/>
                </a:solidFill>
              </a:rPr>
              <a:t>1986</a:t>
            </a:r>
            <a:r>
              <a:rPr lang="en-US" altLang="en-US" sz="2400" baseline="30000" dirty="0">
                <a:solidFill>
                  <a:srgbClr val="FF0000"/>
                </a:solidFill>
              </a:rPr>
              <a:t>7 – 1 </a:t>
            </a:r>
            <a:r>
              <a:rPr lang="en-US" altLang="en-US" sz="2400" dirty="0">
                <a:solidFill>
                  <a:srgbClr val="FF0000"/>
                </a:solidFill>
              </a:rPr>
              <a:t>= 1986</a:t>
            </a:r>
            <a:r>
              <a:rPr lang="en-US" altLang="en-US" sz="2400" baseline="30000" dirty="0">
                <a:solidFill>
                  <a:srgbClr val="FF0000"/>
                </a:solidFill>
              </a:rPr>
              <a:t>6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1 (mod 7)</a:t>
            </a:r>
          </a:p>
          <a:p>
            <a:pPr marL="233363" indent="-233363">
              <a:buNone/>
            </a:pPr>
            <a:r>
              <a:rPr lang="en-US" altLang="en-US" sz="2400" dirty="0"/>
              <a:t>    1986</a:t>
            </a:r>
            <a:r>
              <a:rPr lang="en-US" altLang="en-US" sz="2400" baseline="30000" dirty="0"/>
              <a:t>2061  </a:t>
            </a:r>
            <a:r>
              <a:rPr lang="en-US" altLang="en-US" sz="2400" dirty="0"/>
              <a:t>(mod 7) </a:t>
            </a:r>
            <a:r>
              <a:rPr lang="en-US" altLang="en-US" sz="2400" dirty="0">
                <a:sym typeface="Symbol" panose="05050102010706020507" pitchFamily="18" charset="2"/>
              </a:rPr>
              <a:t> </a:t>
            </a:r>
            <a:r>
              <a:rPr lang="en-US" altLang="en-US" sz="2400" dirty="0"/>
              <a:t> 1986</a:t>
            </a:r>
            <a:r>
              <a:rPr lang="en-US" altLang="en-US" sz="2400" baseline="30000" dirty="0"/>
              <a:t>6 </a:t>
            </a:r>
            <a:r>
              <a:rPr lang="en-US" altLang="en-US" sz="2400" baseline="30000" dirty="0">
                <a:sym typeface="Symbol" panose="05050102010706020507" pitchFamily="18" charset="2"/>
              </a:rPr>
              <a:t> 343 + 3</a:t>
            </a:r>
            <a:r>
              <a:rPr lang="en-US" altLang="en-US" sz="2400" baseline="300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(</a:t>
            </a:r>
            <a:r>
              <a:rPr lang="en-US" altLang="en-US" sz="2400" dirty="0"/>
              <a:t>1986</a:t>
            </a:r>
            <a:r>
              <a:rPr lang="en-US" altLang="en-US" sz="2400" baseline="30000" dirty="0"/>
              <a:t>6</a:t>
            </a:r>
            <a:r>
              <a:rPr lang="en-US" altLang="en-US" sz="2400" dirty="0"/>
              <a:t>)</a:t>
            </a:r>
            <a:r>
              <a:rPr lang="en-US" altLang="en-US" sz="2400" baseline="30000" dirty="0">
                <a:sym typeface="Symbol" panose="05050102010706020507" pitchFamily="18" charset="2"/>
              </a:rPr>
              <a:t>343 </a:t>
            </a:r>
            <a:r>
              <a:rPr lang="en-US" altLang="en-US" sz="2400" dirty="0">
                <a:sym typeface="Symbol" panose="05050102010706020507" pitchFamily="18" charset="2"/>
              </a:rPr>
              <a:t> 1986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(</a:t>
            </a:r>
            <a:r>
              <a:rPr lang="en-US" altLang="en-US" sz="2400" dirty="0"/>
              <a:t>1)</a:t>
            </a:r>
            <a:r>
              <a:rPr lang="en-US" altLang="en-US" sz="2400" baseline="30000" dirty="0">
                <a:sym typeface="Symbol" panose="05050102010706020507" pitchFamily="18" charset="2"/>
              </a:rPr>
              <a:t>343 </a:t>
            </a:r>
            <a:r>
              <a:rPr lang="en-US" altLang="en-US" sz="2400" dirty="0">
                <a:sym typeface="Symbol" panose="05050102010706020507" pitchFamily="18" charset="2"/>
              </a:rPr>
              <a:t> 1986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1986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/>
              <a:t> (mod 7) </a:t>
            </a:r>
            <a:r>
              <a:rPr lang="en-US" altLang="en-US" sz="2400" dirty="0">
                <a:sym typeface="Symbol" panose="05050102010706020507" pitchFamily="18" charset="2"/>
              </a:rPr>
              <a:t> 5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ym typeface="Symbol" panose="05050102010706020507" pitchFamily="18" charset="2"/>
              </a:rPr>
              <a:t> ( mod 7)  125 (mod 7)  6 (mod 7)</a:t>
            </a:r>
          </a:p>
          <a:p>
            <a:pPr marL="0" indent="0">
              <a:buNone/>
            </a:pPr>
            <a:r>
              <a:rPr lang="en-US" altLang="en-US" sz="2400" dirty="0" err="1">
                <a:sym typeface="Symbol" panose="05050102010706020507" pitchFamily="18" charset="2"/>
              </a:rPr>
              <a:t>Jadi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</a:p>
          <a:p>
            <a:pPr marL="0" indent="0">
              <a:buNone/>
            </a:pPr>
            <a:r>
              <a:rPr lang="en-US" altLang="en-US" sz="2400" dirty="0"/>
              <a:t>    1835</a:t>
            </a:r>
            <a:r>
              <a:rPr lang="en-US" altLang="en-US" sz="2400" baseline="30000" dirty="0"/>
              <a:t>1910</a:t>
            </a:r>
            <a:r>
              <a:rPr lang="en-US" altLang="en-US" sz="2400" dirty="0"/>
              <a:t> + 1986</a:t>
            </a:r>
            <a:r>
              <a:rPr lang="en-US" altLang="en-US" sz="2400" baseline="30000" dirty="0"/>
              <a:t>2061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 (mod 7)   1</a:t>
            </a:r>
            <a:r>
              <a:rPr lang="en-US" altLang="en-US" sz="2400" dirty="0"/>
              <a:t> (mod 7) + 6 (mod 7)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0 (mod 7)</a:t>
            </a:r>
          </a:p>
          <a:p>
            <a:pPr marL="0" indent="0">
              <a:buNone/>
            </a:pPr>
            <a:endParaRPr lang="en-US" alt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74757" name="Slide Number Placeholder 4">
            <a:extLst>
              <a:ext uri="{FF2B5EF4-FFF2-40B4-BE49-F238E27FC236}">
                <a16:creationId xmlns:a16="http://schemas.microsoft.com/office/drawing/2014/main" id="{79410B40-0202-4C18-81DC-126C65A0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8516C44-1308-4B8E-8C3B-68A0F6E13AEC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21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7344FB-5F62-4ADD-9DB9-A17F0071F38B}"/>
              </a:ext>
            </a:extLst>
          </p:cNvPr>
          <p:cNvSpPr/>
          <p:nvPr/>
        </p:nvSpPr>
        <p:spPr>
          <a:xfrm>
            <a:off x="6314440" y="2755582"/>
            <a:ext cx="2507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800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–1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1 (mod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386289-22D3-0E89-1EAF-A03090A8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F2C61-E2F7-3DC5-397E-B60B51A1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CC7E0-05D4-65F3-6FB7-D3F55DCFF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Tentukan hasil dari (6</a:t>
            </a:r>
            <a:r>
              <a:rPr lang="id-ID" sz="24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13 + 12</a:t>
            </a:r>
            <a:r>
              <a:rPr lang="id-ID" sz="24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1920</a:t>
            </a: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13) mod 11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55A7E0-8B5F-1763-122E-22FCF4368AB6}"/>
              </a:ext>
            </a:extLst>
          </p:cNvPr>
          <p:cNvSpPr txBox="1"/>
          <p:nvPr/>
        </p:nvSpPr>
        <p:spPr>
          <a:xfrm>
            <a:off x="5708073" y="2604655"/>
            <a:ext cx="425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09AEE-28D2-773C-0A05-54384318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0EAAC-E9EE-56EC-ED17-78A384C1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8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35946-3348-E783-D24B-A7753A53C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0"/>
            <a:ext cx="10515600" cy="60128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 err="1"/>
              <a:t>Jawaban</a:t>
            </a:r>
            <a:r>
              <a:rPr lang="en-US" sz="2600" b="1" dirty="0"/>
              <a:t>: </a:t>
            </a:r>
          </a:p>
          <a:p>
            <a:pPr marR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 err="1">
                <a:effectLst/>
                <a:ea typeface="Calibri" panose="020F0502020204030204" pitchFamily="34" charset="0"/>
              </a:rPr>
              <a:t>Dengan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menggunakan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teorema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fermat</a:t>
            </a:r>
            <a:r>
              <a:rPr lang="en-US" sz="2600" dirty="0">
                <a:effectLst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maka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berlaku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dirty="0">
                <a:effectLst/>
                <a:ea typeface="Gungsuh" panose="02030600000101010101" pitchFamily="18" charset="-127"/>
              </a:rPr>
              <a:t> ≡ 1 (mod 13)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dirty="0">
                <a:effectLst/>
                <a:ea typeface="Gungsuh" panose="02030600000101010101" pitchFamily="18" charset="-127"/>
              </a:rPr>
              <a:t> ≡ 1 (mod 13)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 err="1">
                <a:effectLst/>
                <a:ea typeface="Calibri" panose="020F0502020204030204" pitchFamily="34" charset="0"/>
              </a:rPr>
              <a:t>Sehingga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     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2000</a:t>
            </a:r>
            <a:r>
              <a:rPr lang="en-US" sz="2600" dirty="0">
                <a:effectLst/>
                <a:ea typeface="Gungsuh" panose="02030600000101010101" pitchFamily="18" charset="-127"/>
              </a:rPr>
              <a:t> mod 13 ≡ (6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dirty="0">
                <a:effectLst/>
                <a:ea typeface="Calibri" panose="020F0502020204030204" pitchFamily="34" charset="0"/>
              </a:rPr>
              <a:t>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166 . 8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(1)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166 </a:t>
            </a:r>
            <a:r>
              <a:rPr lang="en-US" sz="2600" dirty="0">
                <a:effectLst/>
                <a:ea typeface="Calibri" panose="020F0502020204030204" pitchFamily="34" charset="0"/>
              </a:rPr>
              <a:t>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8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8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(6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ea typeface="Calibri" panose="020F0502020204030204" pitchFamily="34" charset="0"/>
              </a:rPr>
              <a:t>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4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(6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4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(36 mod 13)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4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	≡ (10)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4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               		= 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1920 </a:t>
            </a:r>
            <a:r>
              <a:rPr lang="en-US" sz="2600" dirty="0">
                <a:effectLst/>
                <a:ea typeface="Gungsuh" panose="02030600000101010101" pitchFamily="18" charset="-127"/>
              </a:rPr>
              <a:t> mod 13   ≡ (12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12</a:t>
            </a:r>
            <a:r>
              <a:rPr lang="en-US" sz="2600" dirty="0">
                <a:effectLst/>
                <a:ea typeface="Calibri" panose="020F0502020204030204" pitchFamily="34" charset="0"/>
              </a:rPr>
              <a:t>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160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     	≡ (1)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160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Gungsuh" panose="02030600000101010101" pitchFamily="18" charset="-127"/>
              </a:rPr>
              <a:t>                    	≡ 1 mod 13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                    	= 1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Dari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kedua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perhitungan</a:t>
            </a:r>
            <a:r>
              <a:rPr lang="en-US" sz="2600" dirty="0">
                <a:effectLst/>
                <a:ea typeface="Calibri" panose="020F0502020204030204" pitchFamily="34" charset="0"/>
              </a:rPr>
              <a:t> di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atas</a:t>
            </a:r>
            <a:r>
              <a:rPr lang="en-US" sz="2600" dirty="0">
                <a:effectLst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dapat</a:t>
            </a:r>
            <a:r>
              <a:rPr lang="en-US" sz="2600" dirty="0">
                <a:effectLst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ea typeface="Calibri" panose="020F0502020204030204" pitchFamily="34" charset="0"/>
              </a:rPr>
              <a:t>dihitung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600" dirty="0">
                <a:effectLst/>
                <a:ea typeface="Calibri" panose="020F0502020204030204" pitchFamily="34" charset="0"/>
              </a:rPr>
              <a:t>  (6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2000</a:t>
            </a:r>
            <a:r>
              <a:rPr lang="en-US" sz="2600" dirty="0">
                <a:effectLst/>
                <a:ea typeface="Calibri" panose="020F0502020204030204" pitchFamily="34" charset="0"/>
              </a:rPr>
              <a:t> mod 13 + (12)</a:t>
            </a:r>
            <a:r>
              <a:rPr lang="en-US" sz="2600" baseline="30000" dirty="0">
                <a:effectLst/>
                <a:ea typeface="Calibri" panose="020F0502020204030204" pitchFamily="34" charset="0"/>
              </a:rPr>
              <a:t>1920 </a:t>
            </a:r>
            <a:r>
              <a:rPr lang="en-US" sz="2600" dirty="0">
                <a:effectLst/>
                <a:ea typeface="Calibri" panose="020F0502020204030204" pitchFamily="34" charset="0"/>
              </a:rPr>
              <a:t>mod 13) mod 11 = (3 + 1) mod 11 = 4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6C3D02-B46A-4F30-C80C-C8C60E0F7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B8EB9-20DB-9389-CD8E-A63347D5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35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296A-D68B-A30F-9542-4C752BEC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82B4-6110-942E-1391-6322824E6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Suku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mengatakan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1952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dunia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kiamat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Menanggapi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pernyataan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ahli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teologi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mengatakan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100000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masehi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memang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kemungkinan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dunia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kiamat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apabila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habis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dibagi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79,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namun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kemungkinan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kiamat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spesifikasi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pernyataan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suku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kemungkinan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menurut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ahli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teologi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A15502-10C9-DCE0-E520-89703AE52261}"/>
              </a:ext>
            </a:extLst>
          </p:cNvPr>
          <p:cNvSpPr txBox="1"/>
          <p:nvPr/>
        </p:nvSpPr>
        <p:spPr>
          <a:xfrm>
            <a:off x="6303819" y="4322618"/>
            <a:ext cx="425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4C3E-F86B-D8AB-6DCB-94E0DB644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EEFD7-04E6-152C-D13B-E5A321B4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56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C6D8D-5E62-5768-95CD-466A38BA5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teorema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Fermat: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Arial Unicode MS"/>
                <a:cs typeface="Arial Unicode MS"/>
              </a:rPr>
              <a:t>Karena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sisa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baginya</a:t>
            </a:r>
            <a:r>
              <a:rPr lang="en-US" sz="2400" dirty="0">
                <a:effectLst/>
                <a:ea typeface="Arial Unicode MS"/>
                <a:cs typeface="Arial Unicode MS"/>
              </a:rPr>
              <a:t> 4 ≠ 0,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maka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pernyataan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suku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tidak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memiliki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kemungkinan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benar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menurut</a:t>
            </a:r>
            <a:r>
              <a:rPr lang="en-US" sz="2400" dirty="0">
                <a:effectLst/>
                <a:ea typeface="Arial Unicode MS"/>
                <a:cs typeface="Arial Unicode MS"/>
              </a:rPr>
              <a:t> para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ahli</a:t>
            </a:r>
            <a:r>
              <a:rPr lang="en-US" sz="2400" dirty="0">
                <a:effectLst/>
                <a:ea typeface="Arial Unicode MS"/>
                <a:cs typeface="Arial Unicode MS"/>
              </a:rPr>
              <a:t> </a:t>
            </a:r>
            <a:r>
              <a:rPr lang="en-US" sz="2400" dirty="0" err="1">
                <a:effectLst/>
                <a:ea typeface="Arial Unicode MS"/>
                <a:cs typeface="Arial Unicode MS"/>
              </a:rPr>
              <a:t>teologi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1.png" descr="Text, letter&#10;&#10;Description automatically generated">
            <a:extLst>
              <a:ext uri="{FF2B5EF4-FFF2-40B4-BE49-F238E27FC236}">
                <a16:creationId xmlns:a16="http://schemas.microsoft.com/office/drawing/2014/main" id="{919CD423-A4A7-670F-C426-404465D1554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71209" y="1717805"/>
            <a:ext cx="4478973" cy="2798776"/>
          </a:xfrm>
          <a:prstGeom prst="rect">
            <a:avLst/>
          </a:prstGeom>
          <a:ln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42E02C-5A94-3453-A6C0-1B5CC70B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00F32-540C-83DE-1A69-C1B70083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42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9A27-7F50-C985-F4AE-FE66D3C8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46BF3-09DC-5EA4-C707-07FBFDCD3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pasir</a:t>
            </a:r>
            <a:r>
              <a:rPr lang="en-US" dirty="0"/>
              <a:t> di </a:t>
            </a:r>
            <a:r>
              <a:rPr lang="en-US" dirty="0" err="1"/>
              <a:t>pantai</a:t>
            </a:r>
            <a:r>
              <a:rPr lang="en-US" dirty="0"/>
              <a:t> </a:t>
            </a:r>
            <a:r>
              <a:rPr lang="en-US" dirty="0" err="1"/>
              <a:t>diprediksi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5*128</a:t>
            </a:r>
            <a:r>
              <a:rPr lang="en-US" baseline="30000" dirty="0"/>
              <a:t>130</a:t>
            </a:r>
            <a:r>
              <a:rPr lang="en-US" dirty="0"/>
              <a:t>  </a:t>
            </a:r>
            <a:r>
              <a:rPr lang="en-US" dirty="0" err="1"/>
              <a:t>butir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dikalkulasikan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17 </a:t>
            </a:r>
            <a:r>
              <a:rPr lang="en-US" dirty="0" err="1"/>
              <a:t>pantai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terhitung</a:t>
            </a:r>
            <a:r>
              <a:rPr lang="en-US" dirty="0"/>
              <a:t> valid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butir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pantai</a:t>
            </a:r>
            <a:r>
              <a:rPr lang="en-US" dirty="0"/>
              <a:t>.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valid? Jika </a:t>
            </a:r>
            <a:r>
              <a:rPr lang="en-US" dirty="0" err="1"/>
              <a:t>tidak</a:t>
            </a:r>
            <a:r>
              <a:rPr lang="en-US" dirty="0"/>
              <a:t>, </a:t>
            </a:r>
            <a:r>
              <a:rPr lang="en-US" dirty="0" err="1"/>
              <a:t>tentukanlah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pembagiannya</a:t>
            </a:r>
            <a:r>
              <a:rPr lang="en-US" dirty="0"/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7F092-9AE1-454E-BDA1-97A1626B4BF0}"/>
              </a:ext>
            </a:extLst>
          </p:cNvPr>
          <p:cNvSpPr txBox="1"/>
          <p:nvPr/>
        </p:nvSpPr>
        <p:spPr>
          <a:xfrm>
            <a:off x="6303819" y="4322618"/>
            <a:ext cx="425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9DB0C-EBFB-20E2-F2E7-B59E47E3F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3B5D6-A13F-DB57-E7EE-C173FE5E4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9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9D500A-F1B0-616F-BB49-18C52C5660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45127"/>
                <a:ext cx="10515600" cy="53318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Jawaban:</a:t>
                </a:r>
              </a:p>
              <a:p>
                <a:pPr marL="17145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5∗12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130 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mod 17 = ?</a:t>
                </a:r>
              </a:p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           </m:t>
                    </m:r>
                  </m:oMath>
                </a14:m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Menurut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teorema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Fermat, 128</a:t>
                </a:r>
                <a:r>
                  <a:rPr lang="en-US" sz="2400" baseline="30000" dirty="0">
                    <a:effectLst/>
                    <a:ea typeface="Times New Roman" panose="02020603050405020304" pitchFamily="18" charset="0"/>
                  </a:rPr>
                  <a:t>16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sym typeface="Symbol" panose="05050102010706020507" pitchFamily="18" charset="2"/>
                  </a:rPr>
                  <a:t>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1 (mod 17)</a:t>
                </a:r>
              </a:p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17145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	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5∗12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130 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mod 17 =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5∗(12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16 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</a:t>
                </a:r>
                <a:r>
                  <a:rPr lang="en-US" sz="2400" baseline="30000" dirty="0">
                    <a:effectLst/>
                    <a:ea typeface="Times New Roman" panose="02020603050405020304" pitchFamily="18" charset="0"/>
                  </a:rPr>
                  <a:t>8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* 128</a:t>
                </a:r>
                <a:r>
                  <a:rPr lang="en-US" sz="24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mod 17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                       	        =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5∗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(1)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128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mod 17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                        	        = 5 *(9)</a:t>
                </a:r>
                <a:r>
                  <a:rPr lang="en-US" sz="24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mod 17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                       	        = 5 * 81 mod 17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                        	        = 405 mod 17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                                            = 14     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 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Maka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data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tersebut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tidak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valid,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sisa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pembagiannya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adalah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14.</a:t>
                </a:r>
              </a:p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9D500A-F1B0-616F-BB49-18C52C5660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45127"/>
                <a:ext cx="10515600" cy="5331836"/>
              </a:xfrm>
              <a:blipFill>
                <a:blip r:embed="rId2"/>
                <a:stretch>
                  <a:fillRect l="-1217" t="-1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1A5D71-2E1D-7CBC-3FA7-192238BE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8120D-E5E1-6F54-D539-BDC71AC5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74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0A73B-56E1-4217-AF35-452F1CF1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r>
              <a:rPr lang="en-US" b="1" dirty="0"/>
              <a:t> </a:t>
            </a:r>
            <a:r>
              <a:rPr lang="en-US" b="1" dirty="0" err="1"/>
              <a:t>soal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dan UAS)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28C08-D832-4761-A7B3-F5ECD223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243"/>
            <a:ext cx="10795000" cy="493363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Hartono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permen</a:t>
            </a:r>
            <a:r>
              <a:rPr lang="en-US" dirty="0"/>
              <a:t>.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permen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teman-temannya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7 orang </a:t>
            </a:r>
            <a:r>
              <a:rPr lang="en-US" dirty="0" err="1"/>
              <a:t>temannya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5permen.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8 </a:t>
            </a:r>
            <a:r>
              <a:rPr lang="en-US" dirty="0" err="1"/>
              <a:t>teman</a:t>
            </a:r>
            <a:r>
              <a:rPr lang="en-US" dirty="0"/>
              <a:t>, </a:t>
            </a:r>
            <a:r>
              <a:rPr lang="en-US" dirty="0" err="1"/>
              <a:t>tersisa</a:t>
            </a:r>
            <a:r>
              <a:rPr lang="en-US" dirty="0"/>
              <a:t> 3.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9 orang,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7 </a:t>
            </a:r>
            <a:r>
              <a:rPr lang="en-US" dirty="0" err="1"/>
              <a:t>permen</a:t>
            </a:r>
            <a:r>
              <a:rPr lang="en-US" dirty="0"/>
              <a:t>. </a:t>
            </a:r>
            <a:r>
              <a:rPr lang="en-US" dirty="0" err="1"/>
              <a:t>Berapa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permen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Hartono?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</a:t>
            </a:r>
            <a:r>
              <a:rPr lang="en-US" baseline="30000" dirty="0"/>
              <a:t>2017 </a:t>
            </a:r>
            <a:r>
              <a:rPr lang="en-US" dirty="0"/>
              <a:t>mod 7 dan 5</a:t>
            </a:r>
            <a:r>
              <a:rPr lang="en-US" baseline="30000" dirty="0"/>
              <a:t>2017</a:t>
            </a:r>
            <a:r>
              <a:rPr lang="en-US" dirty="0"/>
              <a:t> mod 11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Fermat.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AutoNum type="arabicPeriod" startAt="3"/>
            </a:pPr>
            <a:r>
              <a:rPr lang="en-US" dirty="0"/>
              <a:t>(a) 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Fermat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3</a:t>
            </a:r>
            <a:r>
              <a:rPr lang="en-US" baseline="30000" dirty="0"/>
              <a:t>302</a:t>
            </a:r>
            <a:r>
              <a:rPr lang="en-US" dirty="0"/>
              <a:t> mod 5, 3</a:t>
            </a:r>
            <a:r>
              <a:rPr lang="en-US" baseline="30000" dirty="0"/>
              <a:t>302 </a:t>
            </a:r>
            <a:r>
              <a:rPr lang="en-US" dirty="0"/>
              <a:t>mod 7, dan </a:t>
            </a:r>
          </a:p>
          <a:p>
            <a:pPr marL="0" indent="0">
              <a:buNone/>
            </a:pPr>
            <a:r>
              <a:rPr lang="en-US" dirty="0"/>
              <a:t>              3</a:t>
            </a:r>
            <a:r>
              <a:rPr lang="en-US" baseline="30000" dirty="0"/>
              <a:t>302 </a:t>
            </a:r>
            <a:r>
              <a:rPr lang="en-US" dirty="0"/>
              <a:t>mod 11</a:t>
            </a:r>
          </a:p>
          <a:p>
            <a:pPr marL="0" indent="0">
              <a:buNone/>
            </a:pPr>
            <a:r>
              <a:rPr lang="en-US" dirty="0"/>
              <a:t>       (b) 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(a) dan </a:t>
            </a:r>
            <a:r>
              <a:rPr lang="en-US" i="1" dirty="0"/>
              <a:t>Chinese Remainder Theorem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menghitung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 err="1"/>
              <a:t>nilai</a:t>
            </a:r>
            <a:r>
              <a:rPr lang="en-US" dirty="0"/>
              <a:t> 3</a:t>
            </a:r>
            <a:r>
              <a:rPr lang="en-US" baseline="30000" dirty="0"/>
              <a:t>302 </a:t>
            </a:r>
            <a:r>
              <a:rPr lang="en-US" dirty="0"/>
              <a:t>mod 385 (</a:t>
            </a:r>
            <a:r>
              <a:rPr lang="en-US" dirty="0" err="1"/>
              <a:t>Petunjuk</a:t>
            </a:r>
            <a:r>
              <a:rPr lang="en-US" dirty="0"/>
              <a:t>: 385 = 5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7 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277A4-E746-26BE-2E7D-191FED0C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9395A-A0E4-F5EF-A9D0-33DECBEA6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27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48B13-C176-417E-81AB-D1E68F964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Bagian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6C3DA-092F-4C02-B25A-9B6BEFCE4A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4D4F5-6CFC-3D83-337A-DC89F02A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3EA82-CC5F-3EF3-2BC1-608B69F6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4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>
            <a:extLst>
              <a:ext uri="{FF2B5EF4-FFF2-40B4-BE49-F238E27FC236}">
                <a16:creationId xmlns:a16="http://schemas.microsoft.com/office/drawing/2014/main" id="{143D1239-9E4B-4BE9-AB16-99683B49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53000" y="6400800"/>
            <a:ext cx="3505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59395" name="Slide Number Placeholder 5">
            <a:extLst>
              <a:ext uri="{FF2B5EF4-FFF2-40B4-BE49-F238E27FC236}">
                <a16:creationId xmlns:a16="http://schemas.microsoft.com/office/drawing/2014/main" id="{377ACF19-F1A0-48FC-B500-8F8FE3F0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93AD1C-6453-4B65-9118-5EC3327E3C0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F8C66639-9374-46E3-8B71-77D525AB5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2688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u="sng" dirty="0" err="1"/>
              <a:t>Penyelesaian</a:t>
            </a:r>
            <a:r>
              <a:rPr lang="en-US" altLang="en-US" sz="3200" u="sng" dirty="0"/>
              <a:t>:</a:t>
            </a:r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id="{ED1DC713-923B-43E9-8819-8ABD3E152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9749" y="1328531"/>
            <a:ext cx="8650355" cy="516434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ea typeface="MS Mincho" panose="02020609040205080304" pitchFamily="49" charset="-128"/>
              </a:rPr>
              <a:t> </a:t>
            </a:r>
            <a:r>
              <a:rPr lang="en-US" altLang="en-US" sz="2600" dirty="0" err="1">
                <a:ea typeface="MS Mincho" panose="02020609040205080304" pitchFamily="49" charset="-128"/>
              </a:rPr>
              <a:t>Misal</a:t>
            </a:r>
            <a:r>
              <a:rPr lang="en-US" altLang="en-US" sz="2600" dirty="0">
                <a:ea typeface="MS Mincho" panose="02020609040205080304" pitchFamily="49" charset="-128"/>
              </a:rPr>
              <a:t>  </a:t>
            </a:r>
            <a:r>
              <a:rPr lang="en-US" altLang="en-US" sz="2600" dirty="0" err="1">
                <a:ea typeface="MS Mincho" panose="02020609040205080304" pitchFamily="49" charset="-128"/>
              </a:rPr>
              <a:t>bilangan</a:t>
            </a:r>
            <a:r>
              <a:rPr lang="en-US" altLang="en-US" sz="2600" dirty="0">
                <a:ea typeface="MS Mincho" panose="02020609040205080304" pitchFamily="49" charset="-128"/>
              </a:rPr>
              <a:t> </a:t>
            </a:r>
            <a:r>
              <a:rPr lang="en-US" altLang="en-US" sz="2600" dirty="0" err="1">
                <a:ea typeface="MS Mincho" panose="02020609040205080304" pitchFamily="49" charset="-128"/>
              </a:rPr>
              <a:t>bulat</a:t>
            </a:r>
            <a:r>
              <a:rPr lang="en-US" altLang="en-US" sz="2600" dirty="0">
                <a:ea typeface="MS Mincho" panose="02020609040205080304" pitchFamily="49" charset="-128"/>
              </a:rPr>
              <a:t> = </a:t>
            </a:r>
            <a:r>
              <a:rPr lang="en-US" altLang="en-US" sz="2600" i="1" dirty="0">
                <a:ea typeface="MS Mincho" panose="02020609040205080304" pitchFamily="49" charset="-128"/>
              </a:rPr>
              <a:t>x</a:t>
            </a:r>
            <a:endParaRPr lang="en-US" altLang="en-US" sz="2600" dirty="0">
              <a:ea typeface="MS Mincho" panose="02020609040205080304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ea typeface="MS Mincho" panose="02020609040205080304" pitchFamily="49" charset="-128"/>
              </a:rPr>
              <a:t>       </a:t>
            </a:r>
            <a:r>
              <a:rPr lang="en-US" altLang="en-US" sz="2600" i="1" dirty="0">
                <a:ea typeface="MS Mincho" panose="02020609040205080304" pitchFamily="49" charset="-128"/>
              </a:rPr>
              <a:t>x</a:t>
            </a:r>
            <a:r>
              <a:rPr lang="en-US" altLang="en-US" sz="2600" dirty="0">
                <a:ea typeface="MS Mincho" panose="02020609040205080304" pitchFamily="49" charset="-128"/>
              </a:rPr>
              <a:t> mod 3 </a:t>
            </a:r>
            <a:r>
              <a:rPr lang="en-US" altLang="ja-JP" sz="2600" dirty="0">
                <a:ea typeface="MS Mincho" panose="02020609040205080304" pitchFamily="49" charset="-128"/>
              </a:rPr>
              <a:t>= 2     </a:t>
            </a:r>
            <a:r>
              <a:rPr lang="en-US" altLang="ja-JP" sz="2600" dirty="0">
                <a:ea typeface="MS Mincho" panose="02020609040205080304" pitchFamily="49" charset="-128"/>
                <a:sym typeface="Wingdings" panose="05000000000000000000" pitchFamily="2" charset="2"/>
              </a:rPr>
              <a:t></a:t>
            </a:r>
            <a:r>
              <a:rPr lang="en-US" altLang="ja-JP" sz="2600" dirty="0">
                <a:ea typeface="MS Mincho" panose="02020609040205080304" pitchFamily="49" charset="-128"/>
              </a:rPr>
              <a:t>      </a:t>
            </a:r>
            <a:r>
              <a:rPr lang="en-US" altLang="ja-JP" sz="2600" i="1" dirty="0">
                <a:ea typeface="MS Mincho" panose="02020609040205080304" pitchFamily="49" charset="-128"/>
              </a:rPr>
              <a:t>x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2 (mod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i="1" dirty="0">
                <a:ea typeface="MS Mincho" panose="02020609040205080304" pitchFamily="49" charset="-128"/>
              </a:rPr>
              <a:t>       x</a:t>
            </a:r>
            <a:r>
              <a:rPr lang="en-US" altLang="ja-JP" sz="2600" dirty="0">
                <a:ea typeface="MS Mincho" panose="02020609040205080304" pitchFamily="49" charset="-128"/>
              </a:rPr>
              <a:t> mod 5 = 3     </a:t>
            </a:r>
            <a:r>
              <a:rPr lang="en-US" altLang="ja-JP" sz="2600" dirty="0">
                <a:ea typeface="MS Mincho" panose="02020609040205080304" pitchFamily="49" charset="-128"/>
                <a:sym typeface="Wingdings" panose="05000000000000000000" pitchFamily="2" charset="2"/>
              </a:rPr>
              <a:t></a:t>
            </a:r>
            <a:r>
              <a:rPr lang="en-US" altLang="ja-JP" sz="2600" dirty="0">
                <a:ea typeface="MS Mincho" panose="02020609040205080304" pitchFamily="49" charset="-128"/>
              </a:rPr>
              <a:t>      </a:t>
            </a:r>
            <a:r>
              <a:rPr lang="en-US" altLang="ja-JP" sz="2600" i="1" dirty="0">
                <a:ea typeface="MS Mincho" panose="02020609040205080304" pitchFamily="49" charset="-128"/>
              </a:rPr>
              <a:t>x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3 (mod 5)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  </a:t>
            </a:r>
            <a:r>
              <a:rPr lang="en-US" altLang="ja-JP" sz="2600" dirty="0" err="1">
                <a:ea typeface="MS Mincho" panose="02020609040205080304" pitchFamily="49" charset="-128"/>
              </a:rPr>
              <a:t>Jadi</a:t>
            </a:r>
            <a:r>
              <a:rPr lang="en-US" altLang="ja-JP" sz="2600" dirty="0">
                <a:ea typeface="MS Mincho" panose="02020609040205080304" pitchFamily="49" charset="-128"/>
              </a:rPr>
              <a:t>, </a:t>
            </a:r>
            <a:r>
              <a:rPr lang="en-US" altLang="ja-JP" sz="2600" dirty="0" err="1">
                <a:ea typeface="MS Mincho" panose="02020609040205080304" pitchFamily="49" charset="-128"/>
              </a:rPr>
              <a:t>terdapat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sistem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kekongruenan</a:t>
            </a:r>
            <a:r>
              <a:rPr lang="en-US" altLang="ja-JP" sz="2600" dirty="0">
                <a:ea typeface="MS Mincho" panose="02020609040205080304" pitchFamily="49" charset="-128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     </a:t>
            </a:r>
            <a:r>
              <a:rPr lang="en-US" altLang="ja-JP" sz="2600" i="1" dirty="0">
                <a:ea typeface="MS Mincho" panose="02020609040205080304" pitchFamily="49" charset="-128"/>
              </a:rPr>
              <a:t>x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2 (mod 3)	(</a:t>
            </a:r>
            <a:r>
              <a:rPr lang="en-US" altLang="ja-JP" sz="2600" dirty="0" err="1">
                <a:ea typeface="MS Mincho" panose="02020609040205080304" pitchFamily="49" charset="-128"/>
              </a:rPr>
              <a:t>i</a:t>
            </a:r>
            <a:r>
              <a:rPr lang="en-US" altLang="ja-JP" sz="2600" dirty="0">
                <a:ea typeface="MS Mincho" panose="02020609040205080304" pitchFamily="49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     </a:t>
            </a:r>
            <a:r>
              <a:rPr lang="en-US" altLang="ja-JP" sz="2600" i="1" dirty="0">
                <a:ea typeface="MS Mincho" panose="02020609040205080304" pitchFamily="49" charset="-128"/>
              </a:rPr>
              <a:t>x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3 (mod 5)	(ii)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 </a:t>
            </a:r>
            <a:r>
              <a:rPr lang="en-US" altLang="ja-JP" sz="2600" dirty="0" err="1">
                <a:ea typeface="MS Mincho" panose="02020609040205080304" pitchFamily="49" charset="-128"/>
              </a:rPr>
              <a:t>Untuk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kekongruenan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pertama</a:t>
            </a:r>
            <a:r>
              <a:rPr lang="en-US" altLang="ja-JP" sz="2600" dirty="0">
                <a:ea typeface="MS Mincho" panose="02020609040205080304" pitchFamily="49" charset="-128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	  </a:t>
            </a:r>
            <a:r>
              <a:rPr lang="en-US" altLang="ja-JP" sz="2600" i="1" dirty="0">
                <a:ea typeface="MS Mincho" panose="02020609040205080304" pitchFamily="49" charset="-128"/>
              </a:rPr>
              <a:t>x</a:t>
            </a:r>
            <a:r>
              <a:rPr lang="en-US" altLang="ja-JP" sz="2600" dirty="0">
                <a:ea typeface="MS Mincho" panose="02020609040205080304" pitchFamily="49" charset="-128"/>
              </a:rPr>
              <a:t> = 2 + 3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1</a:t>
            </a:r>
            <a:r>
              <a:rPr lang="en-US" altLang="ja-JP" sz="2600" dirty="0">
                <a:ea typeface="MS Mincho" panose="02020609040205080304" pitchFamily="49" charset="-128"/>
              </a:rPr>
              <a:t>		(iii)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 </a:t>
            </a:r>
            <a:r>
              <a:rPr lang="en-US" altLang="ja-JP" sz="2600" dirty="0" err="1">
                <a:ea typeface="MS Mincho" panose="02020609040205080304" pitchFamily="49" charset="-128"/>
              </a:rPr>
              <a:t>Substitusikan</a:t>
            </a:r>
            <a:r>
              <a:rPr lang="en-US" altLang="ja-JP" sz="2600" dirty="0">
                <a:ea typeface="MS Mincho" panose="02020609040205080304" pitchFamily="49" charset="-128"/>
              </a:rPr>
              <a:t> (iii) </a:t>
            </a:r>
            <a:r>
              <a:rPr lang="en-US" altLang="ja-JP" sz="2600" dirty="0" err="1">
                <a:ea typeface="MS Mincho" panose="02020609040205080304" pitchFamily="49" charset="-128"/>
              </a:rPr>
              <a:t>ke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dalam</a:t>
            </a:r>
            <a:r>
              <a:rPr lang="en-US" altLang="ja-JP" sz="2600" dirty="0">
                <a:ea typeface="MS Mincho" panose="02020609040205080304" pitchFamily="49" charset="-128"/>
              </a:rPr>
              <a:t> (ii):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	   2 + 3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1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3 (mod 5) </a:t>
            </a:r>
            <a:r>
              <a:rPr lang="en-US" altLang="ja-JP" sz="2600" dirty="0">
                <a:ea typeface="MS Mincho" panose="02020609040205080304" pitchFamily="49" charset="-128"/>
                <a:sym typeface="Wingdings" panose="05000000000000000000" pitchFamily="2" charset="2"/>
              </a:rPr>
              <a:t> </a:t>
            </a:r>
            <a:r>
              <a:rPr lang="en-US" altLang="ja-JP" sz="2600" dirty="0">
                <a:ea typeface="MS Mincho" panose="02020609040205080304" pitchFamily="49" charset="-128"/>
              </a:rPr>
              <a:t>3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1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1 (mod 5)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 err="1">
                <a:ea typeface="MS Mincho" panose="02020609040205080304" pitchFamily="49" charset="-128"/>
              </a:rPr>
              <a:t>diperoleh</a:t>
            </a:r>
            <a:endParaRPr lang="en-US" altLang="ja-JP" sz="2600" dirty="0">
              <a:ea typeface="MS Mincho" panose="02020609040205080304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600" dirty="0">
                <a:ea typeface="MS Mincho" panose="02020609040205080304" pitchFamily="49" charset="-128"/>
              </a:rPr>
              <a:t>        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1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dirty="0">
                <a:ea typeface="MS Mincho" panose="02020609040205080304" pitchFamily="49" charset="-128"/>
                <a:sym typeface="Symbol" panose="05050102010706020507" pitchFamily="18" charset="2"/>
              </a:rPr>
              <a:t></a:t>
            </a:r>
            <a:r>
              <a:rPr lang="en-US" altLang="ja-JP" sz="2600" dirty="0">
                <a:ea typeface="MS Mincho" panose="02020609040205080304" pitchFamily="49" charset="-128"/>
              </a:rPr>
              <a:t> 2 (mod 5) </a:t>
            </a:r>
            <a:r>
              <a:rPr lang="en-US" altLang="ja-JP" sz="2600" dirty="0" err="1">
                <a:ea typeface="MS Mincho" panose="02020609040205080304" pitchFamily="49" charset="-128"/>
              </a:rPr>
              <a:t>atau</a:t>
            </a:r>
            <a:r>
              <a:rPr lang="en-US" altLang="ja-JP" sz="2600" dirty="0">
                <a:ea typeface="MS Mincho" panose="02020609040205080304" pitchFamily="49" charset="-128"/>
              </a:rPr>
              <a:t> 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1</a:t>
            </a:r>
            <a:r>
              <a:rPr lang="en-US" altLang="ja-JP" sz="2600" dirty="0">
                <a:ea typeface="MS Mincho" panose="02020609040205080304" pitchFamily="49" charset="-128"/>
              </a:rPr>
              <a:t> = 2 + 5</a:t>
            </a:r>
            <a:r>
              <a:rPr lang="en-US" altLang="ja-JP" sz="2600" i="1" dirty="0">
                <a:ea typeface="MS Mincho" panose="02020609040205080304" pitchFamily="49" charset="-128"/>
              </a:rPr>
              <a:t>k</a:t>
            </a:r>
            <a:r>
              <a:rPr lang="en-US" altLang="ja-JP" sz="2600" baseline="-30000" dirty="0">
                <a:ea typeface="MS Mincho" panose="02020609040205080304" pitchFamily="49" charset="-128"/>
              </a:rPr>
              <a:t>2</a:t>
            </a:r>
            <a:endParaRPr lang="en-US" altLang="en-US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43C30-46EC-44E3-9E19-3A2CC4E284AE}"/>
              </a:ext>
            </a:extLst>
          </p:cNvPr>
          <p:cNvSpPr/>
          <p:nvPr/>
        </p:nvSpPr>
        <p:spPr>
          <a:xfrm>
            <a:off x="5267960" y="270135"/>
            <a:ext cx="6568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Sebuah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jika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3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2 dan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jika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ia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5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3.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Berapakah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tersebut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?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D56FBA-F3F8-4A21-A235-8FB5AABCCF09}"/>
              </a:ext>
            </a:extLst>
          </p:cNvPr>
          <p:cNvSpPr/>
          <p:nvPr/>
        </p:nvSpPr>
        <p:spPr>
          <a:xfrm>
            <a:off x="5267960" y="270135"/>
            <a:ext cx="59588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>
            <a:extLst>
              <a:ext uri="{FF2B5EF4-FFF2-40B4-BE49-F238E27FC236}">
                <a16:creationId xmlns:a16="http://schemas.microsoft.com/office/drawing/2014/main" id="{F9A794DE-6360-4F64-AA3B-CD89FA1E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0419" name="Slide Number Placeholder 5">
            <a:extLst>
              <a:ext uri="{FF2B5EF4-FFF2-40B4-BE49-F238E27FC236}">
                <a16:creationId xmlns:a16="http://schemas.microsoft.com/office/drawing/2014/main" id="{F30B2A68-B6D1-4EE9-85E5-1E4CC16B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56C75-F7DB-4818-9F63-6A9A9A50577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4517" name="Rectangle 3">
            <a:extLst>
              <a:ext uri="{FF2B5EF4-FFF2-40B4-BE49-F238E27FC236}">
                <a16:creationId xmlns:a16="http://schemas.microsoft.com/office/drawing/2014/main" id="{87684B65-9DEC-4633-BB21-8B871C8AB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0" y="1172840"/>
            <a:ext cx="10515600" cy="4853471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altLang="ja-JP" dirty="0" err="1">
                <a:ea typeface="MS Mincho" panose="02020609040205080304" pitchFamily="49" charset="-128"/>
              </a:rPr>
              <a:t>Substitusikan</a:t>
            </a:r>
            <a:r>
              <a:rPr lang="en-US" altLang="ja-JP" dirty="0">
                <a:ea typeface="MS Mincho" panose="02020609040205080304" pitchFamily="49" charset="-128"/>
              </a:rPr>
              <a:t> </a:t>
            </a:r>
            <a:r>
              <a:rPr lang="en-US" altLang="ja-JP" i="1" dirty="0">
                <a:ea typeface="MS Mincho" panose="02020609040205080304" pitchFamily="49" charset="-128"/>
              </a:rPr>
              <a:t>k</a:t>
            </a:r>
            <a:r>
              <a:rPr lang="en-US" altLang="ja-JP" baseline="-30000" dirty="0">
                <a:ea typeface="MS Mincho" panose="02020609040205080304" pitchFamily="49" charset="-128"/>
              </a:rPr>
              <a:t>1</a:t>
            </a:r>
            <a:r>
              <a:rPr lang="en-US" altLang="ja-JP" dirty="0">
                <a:ea typeface="MS Mincho" panose="02020609040205080304" pitchFamily="49" charset="-128"/>
              </a:rPr>
              <a:t> = 2 + 5</a:t>
            </a:r>
            <a:r>
              <a:rPr lang="en-US" altLang="ja-JP" i="1" dirty="0">
                <a:ea typeface="MS Mincho" panose="02020609040205080304" pitchFamily="49" charset="-128"/>
              </a:rPr>
              <a:t>k</a:t>
            </a:r>
            <a:r>
              <a:rPr lang="en-US" altLang="ja-JP" baseline="-30000" dirty="0">
                <a:ea typeface="MS Mincho" panose="02020609040205080304" pitchFamily="49" charset="-128"/>
              </a:rPr>
              <a:t>2 </a:t>
            </a:r>
            <a:r>
              <a:rPr lang="en-US" altLang="ja-JP" dirty="0" err="1">
                <a:ea typeface="MS Mincho" panose="02020609040205080304" pitchFamily="49" charset="-128"/>
              </a:rPr>
              <a:t>ke</a:t>
            </a:r>
            <a:r>
              <a:rPr lang="en-US" altLang="ja-JP" dirty="0">
                <a:ea typeface="MS Mincho" panose="02020609040205080304" pitchFamily="49" charset="-128"/>
              </a:rPr>
              <a:t> </a:t>
            </a:r>
            <a:r>
              <a:rPr lang="en-US" altLang="ja-JP" dirty="0" err="1">
                <a:ea typeface="MS Mincho" panose="02020609040205080304" pitchFamily="49" charset="-128"/>
              </a:rPr>
              <a:t>dalam</a:t>
            </a:r>
            <a:r>
              <a:rPr lang="en-US" altLang="ja-JP" dirty="0">
                <a:ea typeface="MS Mincho" panose="02020609040205080304" pitchFamily="49" charset="-128"/>
              </a:rPr>
              <a:t> </a:t>
            </a:r>
            <a:r>
              <a:rPr lang="en-US" altLang="ja-JP" dirty="0" err="1">
                <a:ea typeface="MS Mincho" panose="02020609040205080304" pitchFamily="49" charset="-128"/>
              </a:rPr>
              <a:t>persamaan</a:t>
            </a:r>
            <a:r>
              <a:rPr lang="en-US" altLang="ja-JP" dirty="0">
                <a:ea typeface="MS Mincho" panose="02020609040205080304" pitchFamily="49" charset="-128"/>
              </a:rPr>
              <a:t> (iii):</a:t>
            </a:r>
            <a:endParaRPr lang="en-US" altLang="ja-JP" i="1" dirty="0">
              <a:ea typeface="MS Mincho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i="1" dirty="0">
                <a:ea typeface="MS Mincho" charset="-128"/>
              </a:rPr>
              <a:t>x</a:t>
            </a:r>
            <a:r>
              <a:rPr lang="en-US" altLang="ja-JP" dirty="0">
                <a:ea typeface="MS Mincho" charset="-128"/>
              </a:rPr>
              <a:t> = 2 + 3</a:t>
            </a:r>
            <a:r>
              <a:rPr lang="en-US" altLang="ja-JP" i="1" dirty="0">
                <a:ea typeface="MS Mincho" charset="-128"/>
              </a:rPr>
              <a:t>k</a:t>
            </a:r>
            <a:r>
              <a:rPr lang="en-US" altLang="ja-JP" baseline="-30000" dirty="0">
                <a:ea typeface="MS Mincho" charset="-128"/>
              </a:rPr>
              <a:t>1</a:t>
            </a:r>
            <a:endParaRPr lang="en-US" altLang="ja-JP" dirty="0">
              <a:ea typeface="MS Mincho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>
                <a:ea typeface="MS Mincho" charset="-128"/>
              </a:rPr>
              <a:t>   = 2 + 3 (2 + 5</a:t>
            </a:r>
            <a:r>
              <a:rPr lang="en-US" altLang="ja-JP" i="1" dirty="0">
                <a:ea typeface="MS Mincho" charset="-128"/>
              </a:rPr>
              <a:t>k</a:t>
            </a:r>
            <a:r>
              <a:rPr lang="en-US" altLang="ja-JP" baseline="-30000" dirty="0">
                <a:ea typeface="MS Mincho" charset="-128"/>
              </a:rPr>
              <a:t>2</a:t>
            </a:r>
            <a:r>
              <a:rPr lang="en-US" altLang="ja-JP" dirty="0">
                <a:ea typeface="MS Mincho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>
                <a:ea typeface="MS Mincho" charset="-128"/>
              </a:rPr>
              <a:t>   = 2 + 6 + 15</a:t>
            </a:r>
            <a:r>
              <a:rPr lang="en-US" altLang="ja-JP" i="1" dirty="0">
                <a:ea typeface="MS Mincho" charset="-128"/>
              </a:rPr>
              <a:t>k</a:t>
            </a:r>
            <a:r>
              <a:rPr lang="en-US" altLang="ja-JP" baseline="-30000" dirty="0">
                <a:ea typeface="MS Mincho" charset="-128"/>
              </a:rPr>
              <a:t>2</a:t>
            </a:r>
            <a:endParaRPr lang="en-US" altLang="ja-JP" dirty="0">
              <a:ea typeface="MS Mincho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>
                <a:ea typeface="MS Mincho" charset="-128"/>
              </a:rPr>
              <a:t>   = 8 + 15</a:t>
            </a:r>
            <a:r>
              <a:rPr lang="en-US" altLang="ja-JP" i="1" dirty="0">
                <a:ea typeface="MS Mincho" charset="-128"/>
              </a:rPr>
              <a:t>k</a:t>
            </a:r>
            <a:r>
              <a:rPr lang="en-US" altLang="ja-JP" i="1" baseline="-30000" dirty="0">
                <a:ea typeface="MS Mincho" charset="-128"/>
              </a:rPr>
              <a:t>2</a:t>
            </a:r>
            <a:r>
              <a:rPr lang="en-US" altLang="ja-JP" dirty="0">
                <a:ea typeface="MS Mincho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err="1">
                <a:ea typeface="MS Mincho" charset="-128"/>
              </a:rPr>
              <a:t>atau</a:t>
            </a:r>
            <a:r>
              <a:rPr lang="en-US" altLang="ja-JP" dirty="0">
                <a:ea typeface="MS Mincho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i="1" dirty="0">
                <a:ea typeface="MS Mincho" charset="-128"/>
              </a:rPr>
              <a:t>  x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dirty="0">
                <a:ea typeface="MS Mincho" charset="-128"/>
                <a:sym typeface="Symbol" pitchFamily="18" charset="2"/>
              </a:rPr>
              <a:t> 8 (mod 15)      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ea typeface="MS Mincho" charset="-128"/>
              </a:rPr>
              <a:t>(</a:t>
            </a:r>
            <a:r>
              <a:rPr lang="en-US" altLang="ja-JP" dirty="0" err="1">
                <a:solidFill>
                  <a:srgbClr val="FF0000"/>
                </a:solidFill>
                <a:ea typeface="MS Mincho" charset="-128"/>
              </a:rPr>
              <a:t>periksa</a:t>
            </a:r>
            <a:r>
              <a:rPr lang="en-US" altLang="ja-JP" dirty="0">
                <a:solidFill>
                  <a:srgbClr val="FF0000"/>
                </a:solidFill>
                <a:ea typeface="MS Mincho" charset="-128"/>
              </a:rPr>
              <a:t> </a:t>
            </a:r>
            <a:r>
              <a:rPr lang="en-US" altLang="ja-JP" dirty="0" err="1">
                <a:solidFill>
                  <a:srgbClr val="FF0000"/>
                </a:solidFill>
                <a:ea typeface="MS Mincho" charset="-128"/>
              </a:rPr>
              <a:t>bahwa</a:t>
            </a:r>
            <a:r>
              <a:rPr lang="en-US" altLang="ja-JP" dirty="0">
                <a:solidFill>
                  <a:srgbClr val="FF0000"/>
                </a:solidFill>
                <a:ea typeface="MS Mincho" charset="-128"/>
              </a:rPr>
              <a:t> 8 mod 3 = 2 dan 8 mod 5 = 3)</a:t>
            </a:r>
          </a:p>
          <a:p>
            <a:pPr marL="49213" indent="-49213">
              <a:buNone/>
              <a:defRPr/>
            </a:pPr>
            <a:endParaRPr lang="en-US" altLang="ja-JP" dirty="0">
              <a:ea typeface="MS Mincho" charset="-128"/>
            </a:endParaRPr>
          </a:p>
          <a:p>
            <a:pPr marL="49213" indent="-49213">
              <a:buNone/>
              <a:defRPr/>
            </a:pPr>
            <a:r>
              <a:rPr lang="en-US" altLang="ja-JP" dirty="0" err="1">
                <a:ea typeface="MS Mincho" charset="-128"/>
              </a:rPr>
              <a:t>Semua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dirty="0" err="1">
                <a:ea typeface="MS Mincho" charset="-128"/>
              </a:rPr>
              <a:t>nilai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i="1" dirty="0">
                <a:ea typeface="MS Mincho" charset="-128"/>
              </a:rPr>
              <a:t>x</a:t>
            </a:r>
            <a:r>
              <a:rPr lang="en-US" altLang="ja-JP" dirty="0">
                <a:ea typeface="MS Mincho" charset="-128"/>
              </a:rPr>
              <a:t> yang </a:t>
            </a:r>
            <a:r>
              <a:rPr lang="en-US" altLang="ja-JP" dirty="0" err="1">
                <a:ea typeface="MS Mincho" charset="-128"/>
              </a:rPr>
              <a:t>kongruen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dirty="0" err="1">
                <a:ea typeface="MS Mincho" charset="-128"/>
              </a:rPr>
              <a:t>dengan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dirty="0">
                <a:ea typeface="MS Mincho" charset="-128"/>
                <a:sym typeface="Symbol" pitchFamily="18" charset="2"/>
              </a:rPr>
              <a:t>8 (mod 15) juga </a:t>
            </a:r>
            <a:r>
              <a:rPr lang="en-US" altLang="ja-JP" dirty="0" err="1">
                <a:ea typeface="MS Mincho" charset="-128"/>
                <a:sym typeface="Symbol" pitchFamily="18" charset="2"/>
              </a:rPr>
              <a:t>adalah</a:t>
            </a:r>
            <a:r>
              <a:rPr lang="en-US" altLang="ja-JP" dirty="0">
                <a:ea typeface="MS Mincho" charset="-128"/>
                <a:sym typeface="Symbol" pitchFamily="18" charset="2"/>
              </a:rPr>
              <a:t> </a:t>
            </a:r>
            <a:r>
              <a:rPr lang="en-US" altLang="ja-JP" dirty="0" err="1">
                <a:ea typeface="MS Mincho" charset="-128"/>
                <a:sym typeface="Symbol" pitchFamily="18" charset="2"/>
              </a:rPr>
              <a:t>solusinya</a:t>
            </a:r>
            <a:r>
              <a:rPr lang="en-US" altLang="ja-JP" dirty="0">
                <a:ea typeface="MS Mincho" charset="-128"/>
                <a:sym typeface="Symbol" pitchFamily="18" charset="2"/>
              </a:rPr>
              <a:t>, </a:t>
            </a:r>
            <a:r>
              <a:rPr lang="en-US" altLang="ja-JP" dirty="0" err="1">
                <a:ea typeface="MS Mincho" charset="-128"/>
                <a:sym typeface="Symbol" pitchFamily="18" charset="2"/>
              </a:rPr>
              <a:t>yaitu</a:t>
            </a:r>
            <a:r>
              <a:rPr lang="en-US" altLang="ja-JP" dirty="0">
                <a:ea typeface="MS Mincho" charset="-128"/>
                <a:sym typeface="Symbol" pitchFamily="18" charset="2"/>
              </a:rPr>
              <a:t> </a:t>
            </a:r>
            <a:r>
              <a:rPr lang="en-US" altLang="ja-JP" dirty="0">
                <a:ea typeface="MS Mincho" charset="-128"/>
              </a:rPr>
              <a:t> </a:t>
            </a:r>
            <a:r>
              <a:rPr lang="en-US" altLang="ja-JP" i="1" dirty="0">
                <a:ea typeface="MS Mincho" charset="-128"/>
              </a:rPr>
              <a:t>x</a:t>
            </a:r>
            <a:r>
              <a:rPr lang="en-US" altLang="ja-JP" dirty="0">
                <a:ea typeface="MS Mincho" charset="-128"/>
              </a:rPr>
              <a:t> = 8,  </a:t>
            </a:r>
            <a:r>
              <a:rPr lang="en-US" altLang="ja-JP" i="1" dirty="0">
                <a:ea typeface="MS Mincho" charset="-128"/>
              </a:rPr>
              <a:t> x</a:t>
            </a:r>
            <a:r>
              <a:rPr lang="en-US" altLang="ja-JP" dirty="0">
                <a:ea typeface="MS Mincho" charset="-128"/>
              </a:rPr>
              <a:t> = 23, </a:t>
            </a:r>
            <a:r>
              <a:rPr lang="en-US" altLang="ja-JP" i="1" dirty="0">
                <a:ea typeface="MS Mincho" charset="-128"/>
              </a:rPr>
              <a:t> x</a:t>
            </a:r>
            <a:r>
              <a:rPr lang="en-US" altLang="ja-JP" dirty="0">
                <a:ea typeface="MS Mincho" charset="-128"/>
              </a:rPr>
              <a:t> = 38,  …, </a:t>
            </a:r>
            <a:r>
              <a:rPr lang="en-US" altLang="ja-JP" i="1" dirty="0">
                <a:ea typeface="MS Mincho" charset="-128"/>
              </a:rPr>
              <a:t> x</a:t>
            </a:r>
            <a:r>
              <a:rPr lang="en-US" altLang="ja-JP" dirty="0">
                <a:ea typeface="MS Mincho" charset="-128"/>
              </a:rPr>
              <a:t> = -7, </a:t>
            </a:r>
            <a:r>
              <a:rPr lang="en-US" dirty="0" err="1">
                <a:ea typeface="MS Mincho" charset="-128"/>
              </a:rPr>
              <a:t>dst</a:t>
            </a:r>
            <a:endParaRPr lang="en-US" dirty="0">
              <a:ea typeface="MS Mincho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49030-0495-4FAE-9428-B84E57FE596E}"/>
              </a:ext>
            </a:extLst>
          </p:cNvPr>
          <p:cNvSpPr/>
          <p:nvPr/>
        </p:nvSpPr>
        <p:spPr>
          <a:xfrm>
            <a:off x="5267960" y="270135"/>
            <a:ext cx="59588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3938F2-B21E-4335-BD88-D2F5EE6E71BA}"/>
              </a:ext>
            </a:extLst>
          </p:cNvPr>
          <p:cNvSpPr/>
          <p:nvPr/>
        </p:nvSpPr>
        <p:spPr>
          <a:xfrm>
            <a:off x="5267960" y="270135"/>
            <a:ext cx="6568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Sebuah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jika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3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2 dan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jika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ia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dibagi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5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bersisa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3.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Berapakah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bilangan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bulat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ea typeface="MS Mincho" panose="02020609040205080304" pitchFamily="49" charset="-128"/>
              </a:rPr>
              <a:t>tersebut</a:t>
            </a:r>
            <a:r>
              <a:rPr lang="en-US" altLang="en-US" dirty="0">
                <a:solidFill>
                  <a:srgbClr val="FF0000"/>
                </a:solidFill>
                <a:ea typeface="MS Mincho" panose="02020609040205080304" pitchFamily="49" charset="-128"/>
              </a:rPr>
              <a:t>?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>
            <a:extLst>
              <a:ext uri="{FF2B5EF4-FFF2-40B4-BE49-F238E27FC236}">
                <a16:creationId xmlns:a16="http://schemas.microsoft.com/office/drawing/2014/main" id="{16B7A41C-E2E5-4D74-8A11-4BB01F65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53000" y="6400800"/>
            <a:ext cx="3200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1443" name="Slide Number Placeholder 5">
            <a:extLst>
              <a:ext uri="{FF2B5EF4-FFF2-40B4-BE49-F238E27FC236}">
                <a16:creationId xmlns:a16="http://schemas.microsoft.com/office/drawing/2014/main" id="{D0DD77AD-EE5A-40E5-AA88-5D945069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3122B2-364D-4756-85BF-23F6D9694307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63EDDD60-E856-490F-A41A-C1B0C3EAC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84215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Chinese Remainder Problem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28628D17-5400-44DD-99D2-A5AA28BE6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129" y="1676401"/>
            <a:ext cx="10366513" cy="475049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abad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Masehi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seorang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matematikawan</a:t>
            </a:r>
            <a:r>
              <a:rPr lang="en-US" altLang="en-US" sz="2400" dirty="0">
                <a:cs typeface="Times New Roman" panose="02020603050405020304" pitchFamily="18" charset="0"/>
              </a:rPr>
              <a:t> China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bernama</a:t>
            </a:r>
            <a:r>
              <a:rPr lang="en-US" altLang="en-US" sz="2400" dirty="0">
                <a:cs typeface="Times New Roman" panose="02020603050405020304" pitchFamily="18" charset="0"/>
              </a:rPr>
              <a:t> Sun </a:t>
            </a:r>
            <a:r>
              <a:rPr lang="en-US" altLang="en-US" sz="2400" dirty="0" err="1">
                <a:cs typeface="Times New Roman" panose="02020603050405020304" pitchFamily="18" charset="0"/>
              </a:rPr>
              <a:t>Tse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mengajukan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pertanyaan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Tentukan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bulat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5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menyisakan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3,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7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menyisakan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5, dan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11 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menyisakan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7.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Misakan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Formulasikan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sistem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kekongruenan</a:t>
            </a:r>
            <a:r>
              <a:rPr lang="en-US" altLang="en-US" sz="2400" dirty="0">
                <a:cs typeface="Times New Roman" panose="02020603050405020304" pitchFamily="18" charset="0"/>
              </a:rPr>
              <a:t> linier: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3 (mod 5)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5 (mod 7)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7 (mod 11)</a:t>
            </a:r>
            <a:endParaRPr lang="en-GB" altLang="en-US" sz="2400" dirty="0"/>
          </a:p>
        </p:txBody>
      </p:sp>
      <p:pic>
        <p:nvPicPr>
          <p:cNvPr id="61446" name="Picture 6">
            <a:extLst>
              <a:ext uri="{FF2B5EF4-FFF2-40B4-BE49-F238E27FC236}">
                <a16:creationId xmlns:a16="http://schemas.microsoft.com/office/drawing/2014/main" id="{B039427B-7550-4F3D-BF2F-9A856BE9A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479" y="234056"/>
            <a:ext cx="12287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>
            <a:extLst>
              <a:ext uri="{FF2B5EF4-FFF2-40B4-BE49-F238E27FC236}">
                <a16:creationId xmlns:a16="http://schemas.microsoft.com/office/drawing/2014/main" id="{FD829918-6989-4EAD-8881-DD2550D2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2467" name="Slide Number Placeholder 5">
            <a:extLst>
              <a:ext uri="{FF2B5EF4-FFF2-40B4-BE49-F238E27FC236}">
                <a16:creationId xmlns:a16="http://schemas.microsoft.com/office/drawing/2014/main" id="{1237B72A-F203-4632-8240-D1662B49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21EDB6-87DF-4963-B4F9-61A8650EC08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id="{242DF362-3864-4F88-B400-24C1485D5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70250"/>
            <a:ext cx="10515600" cy="4629509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	</a:t>
            </a:r>
            <a:r>
              <a:rPr lang="en-US" altLang="en-US" b="1" dirty="0" err="1">
                <a:cs typeface="Times New Roman" panose="02020603050405020304" pitchFamily="18" charset="0"/>
              </a:rPr>
              <a:t>Teorema</a:t>
            </a:r>
            <a:r>
              <a:rPr lang="en-US" altLang="en-US" b="1" dirty="0">
                <a:cs typeface="Times New Roman" panose="02020603050405020304" pitchFamily="18" charset="0"/>
              </a:rPr>
              <a:t> 5. (</a:t>
            </a:r>
            <a:r>
              <a:rPr lang="en-US" altLang="en-US" b="1" i="1" dirty="0">
                <a:cs typeface="Times New Roman" panose="02020603050405020304" pitchFamily="18" charset="0"/>
              </a:rPr>
              <a:t>Chinese Remainder Theorem</a:t>
            </a:r>
            <a:r>
              <a:rPr lang="en-US" altLang="en-US" b="1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sedemikian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PBB(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) = 1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kekongruenan</a:t>
            </a:r>
            <a:r>
              <a:rPr lang="en-US" altLang="en-US" dirty="0">
                <a:cs typeface="Times New Roman" panose="02020603050405020304" pitchFamily="18" charset="0"/>
              </a:rPr>
              <a:t> linier</a:t>
            </a:r>
          </a:p>
          <a:p>
            <a:pPr algn="just">
              <a:spcBef>
                <a:spcPts val="18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		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(mod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(mod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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(mod 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solusi </a:t>
            </a:r>
            <a:r>
              <a:rPr lang="en-US" altLang="en-US" dirty="0" err="1">
                <a:cs typeface="Times New Roman" panose="02020603050405020304" pitchFamily="18" charset="0"/>
              </a:rPr>
              <a:t>unik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modulus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…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. (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cs typeface="Times New Roman" panose="02020603050405020304" pitchFamily="18" charset="0"/>
              </a:rPr>
              <a:t> solusi x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0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solusi lain yang 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kongruen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modulus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solusi 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ini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3ACC9-9354-40E6-BD78-BC4010B9C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1038840" cy="59334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 err="1"/>
              <a:t>Contoh</a:t>
            </a:r>
            <a:r>
              <a:rPr lang="en-US" sz="2600" b="1" dirty="0"/>
              <a:t> 15.</a:t>
            </a:r>
            <a:r>
              <a:rPr lang="en-US" sz="2600" dirty="0"/>
              <a:t> </a:t>
            </a:r>
            <a:r>
              <a:rPr lang="en-US" sz="2600" dirty="0" err="1"/>
              <a:t>Tentukan</a:t>
            </a:r>
            <a:r>
              <a:rPr lang="en-US" sz="2600" dirty="0"/>
              <a:t> solusi 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pertanyaan</a:t>
            </a:r>
            <a:r>
              <a:rPr lang="en-US" sz="2600" dirty="0"/>
              <a:t> Sun </a:t>
            </a:r>
            <a:r>
              <a:rPr lang="en-US" sz="2600" dirty="0" err="1"/>
              <a:t>Tse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endParaRPr lang="en-US" sz="2600" dirty="0"/>
          </a:p>
          <a:p>
            <a:pPr marL="0" indent="0">
              <a:buNone/>
            </a:pPr>
            <a:r>
              <a:rPr lang="en-US" sz="2600" u="sng" dirty="0" err="1"/>
              <a:t>Penyelesaian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FF0000"/>
                </a:solidFill>
              </a:rPr>
              <a:t>   x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600" dirty="0">
                <a:solidFill>
                  <a:srgbClr val="FF0000"/>
                </a:solidFill>
              </a:rPr>
              <a:t> 3 (mod 5)  </a:t>
            </a:r>
            <a:r>
              <a:rPr lang="en-US" sz="2600" dirty="0">
                <a:sym typeface="Wingdings" panose="05000000000000000000" pitchFamily="2" charset="2"/>
              </a:rPr>
              <a:t></a:t>
            </a:r>
            <a:r>
              <a:rPr lang="en-US" sz="2600" dirty="0"/>
              <a:t> </a:t>
            </a:r>
            <a:r>
              <a:rPr lang="en-US" sz="2600" i="1" dirty="0"/>
              <a:t>x</a:t>
            </a:r>
            <a:r>
              <a:rPr lang="en-US" sz="2600" dirty="0"/>
              <a:t> = 3 + 5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    (</a:t>
            </a:r>
            <a:r>
              <a:rPr lang="en-US" sz="2600" dirty="0" err="1"/>
              <a:t>i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 err="1"/>
              <a:t>Sulihkan</a:t>
            </a:r>
            <a:r>
              <a:rPr lang="en-US" sz="2600" dirty="0"/>
              <a:t> (</a:t>
            </a:r>
            <a:r>
              <a:rPr lang="en-US" sz="2600" dirty="0" err="1"/>
              <a:t>i</a:t>
            </a:r>
            <a:r>
              <a:rPr lang="en-US" sz="2600" dirty="0"/>
              <a:t>)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kongruen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 (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altLang="en-US" sz="26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5 (mod 7) </a:t>
            </a:r>
            <a:r>
              <a:rPr lang="en-US" sz="2600" dirty="0"/>
              <a:t>) </a:t>
            </a:r>
            <a:r>
              <a:rPr lang="en-US" sz="2600" dirty="0" err="1"/>
              <a:t>menjadi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dirty="0"/>
              <a:t>   3 + 5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5 (mod 7) </a:t>
            </a:r>
            <a:r>
              <a:rPr lang="en-US" sz="2600" dirty="0">
                <a:sym typeface="Wingdings" panose="05000000000000000000" pitchFamily="2" charset="2"/>
              </a:rPr>
              <a:t></a:t>
            </a:r>
            <a:r>
              <a:rPr lang="en-US" sz="2600" dirty="0"/>
              <a:t> 5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2 (mod 7)  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6 (mod 7),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= 6 + 7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  (ii)</a:t>
            </a:r>
          </a:p>
          <a:p>
            <a:pPr marL="0" indent="0">
              <a:buNone/>
            </a:pPr>
            <a:r>
              <a:rPr lang="en-US" sz="2600" dirty="0" err="1"/>
              <a:t>Sulihkan</a:t>
            </a:r>
            <a:r>
              <a:rPr lang="en-US" sz="2600" dirty="0"/>
              <a:t> (ii)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(</a:t>
            </a:r>
            <a:r>
              <a:rPr lang="en-US" sz="2600" dirty="0" err="1"/>
              <a:t>i</a:t>
            </a:r>
            <a:r>
              <a:rPr lang="en-US" sz="2600" dirty="0"/>
              <a:t>): </a:t>
            </a:r>
          </a:p>
          <a:p>
            <a:pPr marL="0" indent="0">
              <a:buNone/>
            </a:pPr>
            <a:r>
              <a:rPr lang="en-US" sz="2600" i="1" dirty="0"/>
              <a:t>   x</a:t>
            </a:r>
            <a:r>
              <a:rPr lang="en-US" sz="2600" dirty="0"/>
              <a:t> = 3 + 5</a:t>
            </a:r>
            <a:r>
              <a:rPr lang="en-US" sz="2600" i="1" dirty="0"/>
              <a:t>k</a:t>
            </a:r>
            <a:r>
              <a:rPr lang="en-US" sz="2600" baseline="-25000" dirty="0"/>
              <a:t>1</a:t>
            </a:r>
            <a:r>
              <a:rPr lang="en-US" sz="2600" dirty="0"/>
              <a:t> = 3 + 5(6 + 7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) = 33 + 35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  (iii)</a:t>
            </a:r>
          </a:p>
          <a:p>
            <a:pPr marL="0" indent="0">
              <a:buNone/>
            </a:pPr>
            <a:r>
              <a:rPr lang="en-US" sz="2600" dirty="0" err="1"/>
              <a:t>Sulihkan</a:t>
            </a:r>
            <a:r>
              <a:rPr lang="en-US" sz="2600" dirty="0"/>
              <a:t> (iii)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kongruen</a:t>
            </a:r>
            <a:r>
              <a:rPr lang="en-US" sz="2600" dirty="0"/>
              <a:t> </a:t>
            </a:r>
            <a:r>
              <a:rPr lang="en-US" sz="2600" dirty="0" err="1"/>
              <a:t>ketiga</a:t>
            </a:r>
            <a:r>
              <a:rPr lang="en-US" sz="2600" dirty="0"/>
              <a:t> (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altLang="en-US" sz="26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7 (mod 11) </a:t>
            </a:r>
            <a:r>
              <a:rPr lang="en-US" altLang="en-US" sz="2600" dirty="0">
                <a:cs typeface="Times New Roman" panose="02020603050405020304" pitchFamily="18" charset="0"/>
              </a:rPr>
              <a:t>) </a:t>
            </a:r>
            <a:r>
              <a:rPr lang="en-US" sz="2600" dirty="0" err="1"/>
              <a:t>menjadi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dirty="0"/>
              <a:t>   33 + 35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7 (mod 11) </a:t>
            </a:r>
            <a:r>
              <a:rPr lang="en-US" sz="2600" dirty="0">
                <a:sym typeface="Wingdings" panose="05000000000000000000" pitchFamily="2" charset="2"/>
              </a:rPr>
              <a:t></a:t>
            </a:r>
            <a:r>
              <a:rPr lang="en-US" sz="2600" dirty="0"/>
              <a:t> 35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 –26 (mod 11)  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</a:t>
            </a:r>
            <a:r>
              <a:rPr lang="en-US" sz="2600" dirty="0"/>
              <a:t> 9 (mod 11)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= 9 + 11</a:t>
            </a:r>
            <a:r>
              <a:rPr lang="en-US" sz="2600" i="1" dirty="0"/>
              <a:t>k</a:t>
            </a:r>
            <a:r>
              <a:rPr lang="en-US" sz="2600" baseline="-25000" dirty="0"/>
              <a:t>3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Sulihkan</a:t>
            </a:r>
            <a:r>
              <a:rPr lang="en-US" sz="2600" dirty="0"/>
              <a:t> </a:t>
            </a:r>
            <a:r>
              <a:rPr lang="en-US" sz="2600" i="1" dirty="0"/>
              <a:t>k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(iii) </a:t>
            </a:r>
            <a:r>
              <a:rPr lang="en-US" sz="2600" dirty="0" err="1"/>
              <a:t>menghasilkan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dirty="0"/>
              <a:t>   </a:t>
            </a:r>
            <a:r>
              <a:rPr lang="en-US" sz="2600" i="1" dirty="0"/>
              <a:t>x</a:t>
            </a:r>
            <a:r>
              <a:rPr lang="en-US" sz="2600" dirty="0"/>
              <a:t> = 33 + 35(9 + 11</a:t>
            </a:r>
            <a:r>
              <a:rPr lang="en-US" sz="2600" i="1" dirty="0"/>
              <a:t>k</a:t>
            </a:r>
            <a:r>
              <a:rPr lang="en-US" sz="2600" baseline="-25000" dirty="0"/>
              <a:t>3</a:t>
            </a:r>
            <a:r>
              <a:rPr lang="en-US" sz="2600" dirty="0"/>
              <a:t>) = 348 + 385</a:t>
            </a:r>
            <a:r>
              <a:rPr lang="en-US" sz="2600" i="1" dirty="0"/>
              <a:t>k</a:t>
            </a:r>
            <a:r>
              <a:rPr lang="en-US" sz="2600" baseline="-25000" dirty="0"/>
              <a:t>3</a:t>
            </a:r>
            <a:r>
              <a:rPr lang="en-US" sz="2600" dirty="0"/>
              <a:t>  </a:t>
            </a:r>
            <a:r>
              <a:rPr lang="en-US" sz="2600" dirty="0" err="1"/>
              <a:t>atau</a:t>
            </a:r>
            <a:r>
              <a:rPr lang="en-US" sz="2600" dirty="0"/>
              <a:t>   </a:t>
            </a:r>
            <a:r>
              <a:rPr lang="en-US" sz="2600" i="1" dirty="0">
                <a:solidFill>
                  <a:srgbClr val="FF0000"/>
                </a:solidFill>
              </a:rPr>
              <a:t>x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600" dirty="0">
                <a:solidFill>
                  <a:srgbClr val="FF0000"/>
                </a:solidFill>
              </a:rPr>
              <a:t> 348 (mod 385).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solusinya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r>
              <a:rPr lang="en-US" sz="2600" dirty="0"/>
              <a:t>348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bulat</a:t>
            </a:r>
            <a:r>
              <a:rPr lang="en-US" sz="2600" dirty="0"/>
              <a:t> </a:t>
            </a:r>
            <a:r>
              <a:rPr lang="en-US" sz="2600" dirty="0" err="1"/>
              <a:t>positif</a:t>
            </a:r>
            <a:r>
              <a:rPr lang="en-US" sz="2600" dirty="0"/>
              <a:t> </a:t>
            </a:r>
            <a:r>
              <a:rPr lang="en-US" sz="2600" dirty="0" err="1"/>
              <a:t>terkecil</a:t>
            </a:r>
            <a:r>
              <a:rPr lang="en-US" sz="2600" dirty="0"/>
              <a:t> yang </a:t>
            </a:r>
            <a:r>
              <a:rPr lang="en-US" sz="2600" dirty="0" err="1"/>
              <a:t>merupakan</a:t>
            </a:r>
            <a:r>
              <a:rPr lang="en-US" sz="2600" dirty="0"/>
              <a:t> solusi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kekongruenan</a:t>
            </a:r>
            <a:r>
              <a:rPr lang="en-US" sz="2600" dirty="0"/>
              <a:t> di </a:t>
            </a:r>
            <a:r>
              <a:rPr lang="en-US" sz="2600" dirty="0" err="1"/>
              <a:t>atas</a:t>
            </a:r>
            <a:r>
              <a:rPr lang="en-US" sz="2600" dirty="0"/>
              <a:t>. </a:t>
            </a:r>
            <a:r>
              <a:rPr lang="en-US" sz="2600" dirty="0" err="1"/>
              <a:t>Periksa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348 mod 5 = 3, 348 mod 7 = 5, dan 348 mod 11 = 7. </a:t>
            </a:r>
          </a:p>
          <a:p>
            <a:pPr marL="0" indent="0">
              <a:buNone/>
            </a:pPr>
            <a:r>
              <a:rPr lang="en-US" sz="2600" dirty="0" err="1"/>
              <a:t>Perhatikan</a:t>
            </a:r>
            <a:r>
              <a:rPr lang="en-US" sz="2600" dirty="0"/>
              <a:t> juga </a:t>
            </a:r>
            <a:r>
              <a:rPr lang="en-US" sz="2600" dirty="0" err="1"/>
              <a:t>bahwa</a:t>
            </a:r>
            <a:r>
              <a:rPr lang="en-US" sz="2600" dirty="0"/>
              <a:t> 385 = 5 </a:t>
            </a:r>
            <a:r>
              <a:rPr lang="en-US" sz="2600" dirty="0">
                <a:sym typeface="Symbol" panose="05050102010706020507" pitchFamily="18" charset="2"/>
              </a:rPr>
              <a:t></a:t>
            </a:r>
            <a:r>
              <a:rPr lang="en-US" sz="2600" dirty="0"/>
              <a:t> 7 </a:t>
            </a:r>
            <a:r>
              <a:rPr lang="en-US" sz="2600" dirty="0">
                <a:sym typeface="Symbol" panose="05050102010706020507" pitchFamily="18" charset="2"/>
              </a:rPr>
              <a:t></a:t>
            </a:r>
            <a:r>
              <a:rPr lang="en-US" sz="2600" dirty="0"/>
              <a:t> 11.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23A155-5B18-4E03-B98E-637EF802878D}"/>
              </a:ext>
            </a:extLst>
          </p:cNvPr>
          <p:cNvSpPr/>
          <p:nvPr/>
        </p:nvSpPr>
        <p:spPr>
          <a:xfrm>
            <a:off x="8991600" y="365760"/>
            <a:ext cx="2021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3 (mod 5)</a:t>
            </a:r>
          </a:p>
          <a:p>
            <a:pPr algn="just">
              <a:lnSpc>
                <a:spcPct val="90000"/>
              </a:lnSpc>
            </a:pPr>
            <a:r>
              <a:rPr lang="en-US" alt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5 (mod 7)</a:t>
            </a:r>
          </a:p>
          <a:p>
            <a:pPr algn="just">
              <a:lnSpc>
                <a:spcPct val="90000"/>
              </a:lnSpc>
            </a:pPr>
            <a:r>
              <a:rPr lang="en-US" alt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7 (mod 11)</a:t>
            </a:r>
            <a:endParaRPr lang="en-GB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F90085-F5F4-E45E-A764-D749E7DB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887F8-8148-7678-D865-46366B93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>
            <a:extLst>
              <a:ext uri="{FF2B5EF4-FFF2-40B4-BE49-F238E27FC236}">
                <a16:creationId xmlns:a16="http://schemas.microsoft.com/office/drawing/2014/main" id="{D13A28D1-C05E-424F-AD76-9C7BE110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53000" y="6400800"/>
            <a:ext cx="3581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M/IF1220 Matematika  Diskrit</a:t>
            </a:r>
          </a:p>
        </p:txBody>
      </p:sp>
      <p:sp>
        <p:nvSpPr>
          <p:cNvPr id="64515" name="Slide Number Placeholder 5">
            <a:extLst>
              <a:ext uri="{FF2B5EF4-FFF2-40B4-BE49-F238E27FC236}">
                <a16:creationId xmlns:a16="http://schemas.microsoft.com/office/drawing/2014/main" id="{8E382D23-2D9F-4A16-90D5-9F29573D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C2BED2-244B-45B9-A994-24EB9AEDAF5C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2F3770B-F218-48B3-875A-A945900C6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1107" y="1127540"/>
            <a:ext cx="10392093" cy="5171660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>
                <a:cs typeface="Times New Roman" panose="02020603050405020304" pitchFamily="18" charset="0"/>
              </a:rPr>
              <a:t>Solusi </a:t>
            </a:r>
            <a:r>
              <a:rPr lang="en-US" altLang="en-US" dirty="0" err="1">
                <a:cs typeface="Times New Roman" panose="02020603050405020304" pitchFamily="18" charset="0"/>
              </a:rPr>
              <a:t>unik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dirty="0">
                <a:solidFill>
                  <a:srgbClr val="FF0000"/>
                </a:solidFill>
              </a:rPr>
              <a:t> 348 (mod 385), </a:t>
            </a:r>
            <a:r>
              <a:rPr lang="en-US" altLang="en-US" dirty="0">
                <a:cs typeface="Times New Roman" panose="02020603050405020304" pitchFamily="18" charset="0"/>
              </a:rPr>
              <a:t>modulus 385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   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 =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 7  11 = </a:t>
            </a:r>
            <a:r>
              <a:rPr lang="en-US" altLang="en-US" dirty="0">
                <a:cs typeface="Times New Roman" panose="02020603050405020304" pitchFamily="18" charset="0"/>
              </a:rPr>
              <a:t>385</a:t>
            </a:r>
          </a:p>
          <a:p>
            <a:pPr algn="just">
              <a:spcBef>
                <a:spcPts val="1800"/>
              </a:spcBef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, solusi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kekongruenan</a:t>
            </a:r>
            <a:r>
              <a:rPr lang="en-US" altLang="en-US" dirty="0">
                <a:cs typeface="Times New Roman" panose="02020603050405020304" pitchFamily="18" charset="0"/>
              </a:rPr>
              <a:t> linier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berbentuk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8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25000" dirty="0"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baseline="-25000" dirty="0"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cs typeface="Times New Roman" panose="02020603050405020304" pitchFamily="18" charset="0"/>
              </a:rPr>
              <a:t>+ … +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a</a:t>
            </a:r>
            <a:r>
              <a:rPr lang="en-US" altLang="en-US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baseline="-25000" dirty="0" err="1">
                <a:cs typeface="Times New Roman" panose="02020603050405020304" pitchFamily="18" charset="0"/>
              </a:rPr>
              <a:t>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1800"/>
              </a:spcBef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M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perkalian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modulus </a:t>
            </a:r>
            <a:r>
              <a:rPr lang="en-US" altLang="en-US" dirty="0" err="1">
                <a:cs typeface="Times New Roman" panose="02020603050405020304" pitchFamily="18" charset="0"/>
              </a:rPr>
              <a:t>kecuali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modulus 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k</a:t>
            </a:r>
            <a:endParaRPr lang="en-US" altLang="en-US" i="1" baseline="-25000" dirty="0">
              <a:cs typeface="Times New Roman" panose="02020603050405020304" pitchFamily="18" charset="0"/>
            </a:endParaRPr>
          </a:p>
          <a:p>
            <a:pPr algn="just"/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3B12-3D13-491D-8B91-AD67878F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801"/>
            <a:ext cx="10515600" cy="5475923"/>
          </a:xfrm>
        </p:spPr>
        <p:txBody>
          <a:bodyPr>
            <a:noAutofit/>
          </a:bodyPr>
          <a:lstStyle/>
          <a:p>
            <a:pPr algn="just"/>
            <a:r>
              <a:rPr lang="en-US" altLang="en-US" sz="2400" dirty="0" err="1">
                <a:cs typeface="Times New Roman" panose="02020603050405020304" pitchFamily="18" charset="0"/>
              </a:rPr>
              <a:t>Tinjau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Chinese remainder problem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m </a:t>
            </a:r>
            <a:r>
              <a:rPr lang="en-US" altLang="en-US" sz="2400" dirty="0">
                <a:cs typeface="Times New Roman" panose="02020603050405020304" pitchFamily="18" charset="0"/>
              </a:rPr>
              <a:t>= 5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11  = 385</a:t>
            </a:r>
          </a:p>
          <a:p>
            <a:pPr marL="457200" lvl="1" indent="0" algn="just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    M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= 7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11 = 77,  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25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=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11 = 55,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25000" dirty="0"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 =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7 = 35</a:t>
            </a:r>
          </a:p>
          <a:p>
            <a:pPr marL="457200" lvl="1" indent="0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= 3 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77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3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5)</a:t>
            </a:r>
          </a:p>
          <a:p>
            <a:pPr marL="457200" lvl="1" indent="0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baseline="-25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= 6 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55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6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7)</a:t>
            </a:r>
          </a:p>
          <a:p>
            <a:pPr marL="457200" lvl="1" indent="0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baseline="-25000" dirty="0"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 = 6 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35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dirty="0">
                <a:cs typeface="Times New Roman" panose="02020603050405020304" pitchFamily="18" charset="0"/>
              </a:rPr>
              <a:t> 6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11)</a:t>
            </a:r>
          </a:p>
          <a:p>
            <a:pPr marL="457200" lvl="1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 solusi </a:t>
            </a:r>
            <a:r>
              <a:rPr lang="en-US" altLang="en-US" sz="2400" dirty="0" err="1">
                <a:cs typeface="Times New Roman" panose="02020603050405020304" pitchFamily="18" charset="0"/>
              </a:rPr>
              <a:t>unik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sistem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kekongruenan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 		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2 </a:t>
            </a:r>
            <a:r>
              <a:rPr lang="en-US" altLang="en-US" sz="2400" dirty="0">
                <a:cs typeface="Times New Roman" panose="02020603050405020304" pitchFamily="18" charset="0"/>
              </a:rPr>
              <a:t>+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3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3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3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   </a:t>
            </a:r>
            <a:r>
              <a:rPr lang="en-US" altLang="en-US" sz="2400" dirty="0">
                <a:cs typeface="Times New Roman" panose="02020603050405020304" pitchFamily="18" charset="0"/>
              </a:rPr>
              <a:t>= 3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77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3 + 5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55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6  + 7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35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6 </a:t>
            </a:r>
          </a:p>
          <a:p>
            <a:pPr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   = 3813  </a:t>
            </a:r>
          </a:p>
          <a:p>
            <a:pPr algn="just"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	   	   </a:t>
            </a:r>
            <a:r>
              <a:rPr lang="en-US" altLang="en-US" sz="2400" dirty="0">
                <a:cs typeface="Times New Roman" panose="02020603050405020304" pitchFamily="18" charset="0"/>
              </a:rPr>
              <a:t> 348 (mod 385)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63F559-44EB-474F-BE97-96262EAB3387}"/>
              </a:ext>
            </a:extLst>
          </p:cNvPr>
          <p:cNvSpPr/>
          <p:nvPr/>
        </p:nvSpPr>
        <p:spPr>
          <a:xfrm>
            <a:off x="8268654" y="325437"/>
            <a:ext cx="202184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3 (mod 5)</a:t>
            </a:r>
          </a:p>
          <a:p>
            <a:pPr algn="just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5 (mod 7)</a:t>
            </a:r>
          </a:p>
          <a:p>
            <a:pPr algn="just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7 (mod 11)</a:t>
            </a:r>
            <a:endParaRPr lang="en-GB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460E74-021A-662E-7C66-5F52623E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M/IF1220 Matematika  Diskrit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B0A9D-7846-547E-26C5-20648CB5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A714-1FF0-4D0E-B65B-75D629DA46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6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3059</Words>
  <Application>Microsoft Office PowerPoint</Application>
  <PresentationFormat>Widescreen</PresentationFormat>
  <Paragraphs>308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Gungsuh</vt:lpstr>
      <vt:lpstr>MS Mincho</vt:lpstr>
      <vt:lpstr>Arial</vt:lpstr>
      <vt:lpstr>Arial Unicode MS</vt:lpstr>
      <vt:lpstr>Calibri</vt:lpstr>
      <vt:lpstr>Calibri Light</vt:lpstr>
      <vt:lpstr>Cambria Math</vt:lpstr>
      <vt:lpstr>Symbol</vt:lpstr>
      <vt:lpstr>Times New Roman</vt:lpstr>
      <vt:lpstr>Wingdings</vt:lpstr>
      <vt:lpstr>Office Theme</vt:lpstr>
      <vt:lpstr>Teori Bilangan (Bagian 2)</vt:lpstr>
      <vt:lpstr>Sistem Kekongruenan Linier</vt:lpstr>
      <vt:lpstr>Penyelesaian:</vt:lpstr>
      <vt:lpstr>PowerPoint Presentation</vt:lpstr>
      <vt:lpstr>Chinese Remainder Problem</vt:lpstr>
      <vt:lpstr>PowerPoint Presentation</vt:lpstr>
      <vt:lpstr>PowerPoint Presentation</vt:lpstr>
      <vt:lpstr>PowerPoint Presentation</vt:lpstr>
      <vt:lpstr>PowerPoint Presentation</vt:lpstr>
      <vt:lpstr>Latihan (Kuis 2021)</vt:lpstr>
      <vt:lpstr>PowerPoint Presentation</vt:lpstr>
      <vt:lpstr>Bilangan Prima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(Kuis 2020)</vt:lpstr>
      <vt:lpstr>PowerPoint Presentation</vt:lpstr>
      <vt:lpstr>Latihan (Kuis 2021)</vt:lpstr>
      <vt:lpstr>PowerPoint Presentation</vt:lpstr>
      <vt:lpstr>Latihan (Kuis 2022)</vt:lpstr>
      <vt:lpstr>PowerPoint Presentation</vt:lpstr>
      <vt:lpstr>Latihan soal (diambil dari soal kuis dan UAS)</vt:lpstr>
      <vt:lpstr>Bersambung ke Bagian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16-Teori-Bilangan-Bagian2-2024</dc:title>
  <dc:creator>Rinaldi Munir</dc:creator>
  <cp:lastModifiedBy>Dr. Ir. Rinaldi, M.T.</cp:lastModifiedBy>
  <cp:revision>52</cp:revision>
  <dcterms:created xsi:type="dcterms:W3CDTF">2020-07-26T08:13:41Z</dcterms:created>
  <dcterms:modified xsi:type="dcterms:W3CDTF">2024-11-01T12:30:14Z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2024-10-31T07:05:57Z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189f6274-1695-4acc-aa6a-0d4f03ad18f7</vt:lpwstr>
  </property>
  <property fmtid="{D5CDD505-2E9C-101B-9397-08002B2CF9AE}" pid="8" name="MSIP_Label_38b525e5-f3da-4501-8f1e-526b6769fc56_ContentBits">
    <vt:lpwstr>0</vt:lpwstr>
  </property>
</Properties>
</file>