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07" r:id="rId2"/>
    <p:sldId id="258" r:id="rId3"/>
    <p:sldId id="259" r:id="rId4"/>
    <p:sldId id="260" r:id="rId5"/>
    <p:sldId id="411" r:id="rId6"/>
    <p:sldId id="262" r:id="rId7"/>
    <p:sldId id="263" r:id="rId8"/>
    <p:sldId id="264" r:id="rId9"/>
    <p:sldId id="265" r:id="rId10"/>
    <p:sldId id="355" r:id="rId11"/>
    <p:sldId id="356" r:id="rId12"/>
    <p:sldId id="266" r:id="rId13"/>
    <p:sldId id="267" r:id="rId14"/>
    <p:sldId id="268" r:id="rId15"/>
    <p:sldId id="412" r:id="rId16"/>
    <p:sldId id="269" r:id="rId17"/>
    <p:sldId id="358" r:id="rId18"/>
    <p:sldId id="359" r:id="rId19"/>
    <p:sldId id="271" r:id="rId20"/>
    <p:sldId id="272" r:id="rId21"/>
    <p:sldId id="273" r:id="rId22"/>
    <p:sldId id="274" r:id="rId23"/>
    <p:sldId id="402" r:id="rId24"/>
    <p:sldId id="403" r:id="rId25"/>
    <p:sldId id="400" r:id="rId26"/>
    <p:sldId id="401" r:id="rId27"/>
    <p:sldId id="275" r:id="rId28"/>
    <p:sldId id="408" r:id="rId29"/>
    <p:sldId id="276" r:id="rId30"/>
    <p:sldId id="413" r:id="rId31"/>
    <p:sldId id="414" r:id="rId32"/>
    <p:sldId id="277" r:id="rId33"/>
    <p:sldId id="278" r:id="rId34"/>
    <p:sldId id="279" r:id="rId35"/>
    <p:sldId id="280" r:id="rId36"/>
    <p:sldId id="281" r:id="rId37"/>
    <p:sldId id="282" r:id="rId38"/>
    <p:sldId id="360" r:id="rId39"/>
    <p:sldId id="361" r:id="rId40"/>
    <p:sldId id="283" r:id="rId41"/>
    <p:sldId id="284" r:id="rId42"/>
    <p:sldId id="285" r:id="rId43"/>
    <p:sldId id="286" r:id="rId44"/>
    <p:sldId id="287" r:id="rId45"/>
    <p:sldId id="292" r:id="rId46"/>
    <p:sldId id="362" r:id="rId47"/>
    <p:sldId id="289" r:id="rId48"/>
    <p:sldId id="363" r:id="rId49"/>
    <p:sldId id="364" r:id="rId50"/>
    <p:sldId id="365" r:id="rId51"/>
    <p:sldId id="366" r:id="rId52"/>
    <p:sldId id="290" r:id="rId53"/>
    <p:sldId id="293" r:id="rId54"/>
    <p:sldId id="399" r:id="rId55"/>
    <p:sldId id="367" r:id="rId56"/>
    <p:sldId id="409" r:id="rId57"/>
    <p:sldId id="380" r:id="rId58"/>
    <p:sldId id="381" r:id="rId59"/>
    <p:sldId id="382" r:id="rId60"/>
    <p:sldId id="383" r:id="rId61"/>
    <p:sldId id="384" r:id="rId62"/>
    <p:sldId id="389" r:id="rId63"/>
    <p:sldId id="390" r:id="rId64"/>
    <p:sldId id="391" r:id="rId65"/>
    <p:sldId id="392" r:id="rId66"/>
    <p:sldId id="393" r:id="rId67"/>
    <p:sldId id="410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F015E-8E94-4A07-A420-EFF36ADA599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6AF47-D820-48D8-B83D-B6AB998E0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9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BE28384E-27BB-4120-A1EE-48A5ABB55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6C7718A2-DFF9-4961-A075-49CB413E1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514EF125-0116-45F4-9AAE-DF039403E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386E5A8-6F34-4EAD-AAA0-1E9C4E8F8599}" type="slidenum">
              <a:rPr lang="en-GB" altLang="en-US" sz="1200"/>
              <a:pPr algn="r"/>
              <a:t>44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8CF7-6A7A-4AEB-97A4-F8951E11E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D52CC-903F-4403-8787-CBDC18E8E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98D2C-6E65-4559-8808-04E31AB8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3F7A-7AB7-4089-85C3-27F9145BC360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3E6CA-3E0D-40A4-BCC2-D552807B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C7345-4665-44AF-AEC6-8EEEB312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65D3-D2EA-4F5A-8672-D91870C4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C51E8-005B-45BB-ABDF-59BA17ED0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A7341-2D03-4A62-8699-F1466B74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43F6-2E47-4C46-8BCB-5AAC789E5519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4C8F5-EE3D-484B-878E-19558132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34D4-3E74-4E6B-BB57-2F963C7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9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EF8C1-B2D7-449C-B9B0-F1D07F21B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AF5FD-518A-4A1D-A084-C60BF57DD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54A79-EE39-4C02-B421-9ACB290E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E087-1556-4264-A174-89A3E0A25BCA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DCEB-CC62-4631-A2C2-213E02D7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346C3-6994-4229-87F4-604F1248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8A7B-FA5C-4307-80F4-BDDAA2F1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138FB-5521-4847-8239-D99BEDEB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4C88F-9396-4E3F-B434-60AEF08F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0D91-C1A9-4772-A9F8-4C6895C366E9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0D7E-A5C6-41CD-BAFD-1E46E31E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29775-43F7-4146-8B40-87DA6B6C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9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12E4-E9F3-4BBA-8D64-99360E78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48E67-29FC-41CB-9DBD-2F62A3E82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92F78-3417-4B07-BFC3-541B1518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58AE-447D-49B4-95AC-BD6DA6C5C935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6375A-9768-4B91-AD6C-D9500074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B2530-0DAD-4476-852F-72F93C26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B143-6B4D-43FB-9FCD-DBEEB0E2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4AF6-99BE-4380-A1DF-D748CFFD3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F99DF-9C67-4CD3-BF56-00DDB617D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E1A5F-F695-4DDC-9AAF-3DC3D7F1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52FC-BA20-484A-A661-F025AC3C60BF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8C27E-426D-4DE0-85F5-8196FAC0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B684-A65B-416B-895B-D3861467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0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0B0E-62C0-46F9-AB27-163C49EFC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0A32E-1FA1-41C4-84FA-300B962C7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02203-BA44-45D6-A5C4-B1FFBB65D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E6772-280F-4961-9D3A-195CFABF7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F2778-FA70-4AD6-892E-A203EE9E6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144842-3DD4-4B5B-AE99-B40EDFDA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0F36-B0BC-403E-8079-160EFF39DB00}" type="datetime1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20402-D0B6-49C4-B7F3-B2CDF350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D537A-1D1F-475A-856E-7BA68FB8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8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07F3-01ED-471D-9FE1-6C1860E6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F3345F-419D-4381-A006-CD724693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9E01-B4E4-4D11-89BA-7F564B1DB0E0}" type="datetime1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6F94-31A8-48A9-9F92-03B649ED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6FE33-4AD9-41AC-808D-88EC29B1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92EB5-159A-4000-99FA-D9ED1FA0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C210-325B-441A-8439-2AF0B28FF332}" type="datetime1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C0AFD4-2B71-46B4-94D3-B550487A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EA1F4-629B-4651-8CBA-AFBA5E5C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1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8EEA-3103-4CB0-98BC-30066DC0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417C-8E93-4412-A09B-E3BA5859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F1940-FEEA-42EE-BEB5-3026A6DA8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5A9D6-44BD-46EF-8DFE-055ECAE4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A8E7-9523-441C-B0D2-3CCC23FC0857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4EB16-0F00-473E-967A-4A19C4F1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29758-00E8-4D72-A667-BA9CABED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BC61-8D33-4427-9897-BE7FF445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D3E6A-E8FE-4BAC-832E-D5B366837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F6584-DDA7-4175-B483-093C69F17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1F855-E542-496B-9241-E6D451CA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F9A-C646-495A-B970-0AF588D276E7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D1A2D-CCCD-4729-AE86-DCD75730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E449B-4694-41D5-9620-A26AB206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9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BA168-2253-42EC-8439-37C1F729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BFFC-C8C4-4FC7-8229-13532D23F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1B6DA-7C4D-420E-A0AF-EC06D1239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2AAAA-3941-45E8-A39C-557E84C18B78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DDD7-1B94-42BE-9A6A-7943CE314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5707-D4E2-401C-99DE-14E1D4812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olframalph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>
            <a:extLst>
              <a:ext uri="{FF2B5EF4-FFF2-40B4-BE49-F238E27FC236}">
                <a16:creationId xmlns:a16="http://schemas.microsoft.com/office/drawing/2014/main" id="{04167882-440C-4582-B596-BBA309705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0A9D91-CEB9-417F-A80C-3A0ED508AA5A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588647A4-EE11-4D28-826D-4E5703BD75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802323"/>
            <a:ext cx="6400800" cy="1734185"/>
          </a:xfrm>
          <a:ln w="9525" cmpd="sng"/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/>
              <a:t>Teori</a:t>
            </a:r>
            <a:r>
              <a:rPr lang="en-US" altLang="en-US" b="1" dirty="0"/>
              <a:t> </a:t>
            </a:r>
            <a:r>
              <a:rPr lang="en-US" altLang="en-US" b="1" dirty="0" err="1"/>
              <a:t>Bilangan</a:t>
            </a:r>
            <a:br>
              <a:rPr lang="en-US" altLang="en-US" b="1" dirty="0"/>
            </a:br>
            <a:r>
              <a:rPr lang="en-US" altLang="en-US" sz="4000" b="1" dirty="0"/>
              <a:t>(</a:t>
            </a:r>
            <a:r>
              <a:rPr lang="en-US" altLang="en-US" sz="4000" b="1" dirty="0" err="1"/>
              <a:t>Bagian</a:t>
            </a:r>
            <a:r>
              <a:rPr lang="en-US" altLang="en-US" sz="4000" b="1" dirty="0"/>
              <a:t> 1)</a:t>
            </a:r>
            <a:endParaRPr lang="en-GB" altLang="en-US" sz="4000" b="1" dirty="0"/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8D290744-6A44-4152-8B98-3FF2E02509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95600"/>
            <a:ext cx="7162800" cy="762000"/>
          </a:xfrm>
          <a:ln w="9525"/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GB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C09F164-E585-40F4-ABD5-900EAD2028CF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4060824"/>
            <a:ext cx="7162800" cy="1842135"/>
          </a:xfrm>
          <a:prstGeom prst="rect">
            <a:avLst/>
          </a:prstGeom>
          <a:ln w="9525"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Oleh: Rinaldi Munir</a:t>
            </a:r>
          </a:p>
          <a:p>
            <a:endParaRPr lang="en-US" altLang="en-US" sz="2800" dirty="0"/>
          </a:p>
          <a:p>
            <a:r>
              <a:rPr lang="en-US" altLang="en-US" sz="2800" b="1" dirty="0"/>
              <a:t>Program </a:t>
            </a:r>
            <a:r>
              <a:rPr lang="en-US" altLang="en-US" sz="2800" b="1" dirty="0" err="1"/>
              <a:t>Studi</a:t>
            </a:r>
            <a:r>
              <a:rPr lang="en-US" altLang="en-US" sz="2800" b="1" dirty="0"/>
              <a:t> Teknik </a:t>
            </a:r>
            <a:r>
              <a:rPr lang="en-US" altLang="en-US" sz="2800" b="1" dirty="0" err="1"/>
              <a:t>Informatika</a:t>
            </a:r>
            <a:r>
              <a:rPr lang="en-US" altLang="en-US" sz="2800" b="1" dirty="0"/>
              <a:t> </a:t>
            </a:r>
          </a:p>
          <a:p>
            <a:r>
              <a:rPr lang="en-US" altLang="en-US" sz="2800" b="1" dirty="0"/>
              <a:t>STEI-ITB</a:t>
            </a:r>
            <a:endParaRPr lang="en-GB" altLang="en-US" sz="2800" b="1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79218A3-E3BF-463E-A671-5C7C460A9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812"/>
            <a:ext cx="3962400" cy="2229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6D603E-F531-E7CF-6237-C0129366D84F}"/>
              </a:ext>
            </a:extLst>
          </p:cNvPr>
          <p:cNvSpPr txBox="1"/>
          <p:nvPr/>
        </p:nvSpPr>
        <p:spPr>
          <a:xfrm>
            <a:off x="6249378" y="2232323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2024)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D7758-E1F8-7B49-1A42-AC948158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09B2A25E-A157-4457-9235-285AC2D5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F2FC6F-4E46-4CCA-A87A-FFA0D088CC0E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9A64D6B-C5FA-43B0-A939-8F4D71C6A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1" y="5867400"/>
            <a:ext cx="7769225" cy="317500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/>
              <a:t>Lukisan Euclides versi lain</a:t>
            </a: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37817E30-A4BB-4147-A538-E4E8AC26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59" y="673100"/>
            <a:ext cx="400770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6AE379-2570-744A-A0AB-06CC7D29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1561F089-BF94-4215-B70F-2CE1F5D6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5DF535-5D8A-4846-B03D-B523F0005C1A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8B0F1914-6026-40A0-B4A8-E4ECE22B8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026536"/>
              </p:ext>
            </p:extLst>
          </p:nvPr>
        </p:nvGraphicFramePr>
        <p:xfrm>
          <a:off x="479425" y="290513"/>
          <a:ext cx="8374063" cy="615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509366" imgH="4039583" progId="Word.Document.8">
                  <p:embed/>
                </p:oleObj>
              </mc:Choice>
              <mc:Fallback>
                <p:oleObj name="Document" r:id="rId4" imgW="5509366" imgH="4039583" progId="Word.Document.8">
                  <p:embed/>
                  <p:pic>
                    <p:nvPicPr>
                      <p:cNvPr id="14340" name="Object 4">
                        <a:extLst>
                          <a:ext uri="{FF2B5EF4-FFF2-40B4-BE49-F238E27FC236}">
                            <a16:creationId xmlns:a16="http://schemas.microsoft.com/office/drawing/2014/main" id="{8B0F1914-6026-40A0-B4A8-E4ECE22B8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290513"/>
                        <a:ext cx="8374063" cy="615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609DB2-E709-4A79-91DC-4F557DF7463A}"/>
              </a:ext>
            </a:extLst>
          </p:cNvPr>
          <p:cNvSpPr/>
          <p:nvPr/>
        </p:nvSpPr>
        <p:spPr>
          <a:xfrm>
            <a:off x="5836920" y="3529876"/>
            <a:ext cx="579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2.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syarat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nq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   0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&lt;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PBB(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) = PBB(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47575-7E93-490F-ABA2-BCB56037BF9C}"/>
              </a:ext>
            </a:extLst>
          </p:cNvPr>
          <p:cNvSpPr/>
          <p:nvPr/>
        </p:nvSpPr>
        <p:spPr>
          <a:xfrm>
            <a:off x="5836920" y="3529876"/>
            <a:ext cx="587580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18CB7-EF3D-3272-7370-B87321AE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8CBB54EB-785A-4B3D-BD0A-C1D2190F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E10967-48EA-40A6-842F-A78112D8817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4A39901F-6C29-4047-94BC-A81B36A97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294"/>
              </p:ext>
            </p:extLst>
          </p:nvPr>
        </p:nvGraphicFramePr>
        <p:xfrm>
          <a:off x="1610360" y="690880"/>
          <a:ext cx="8757524" cy="489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509366" imgH="3072679" progId="Word.Document.8">
                  <p:embed/>
                </p:oleObj>
              </mc:Choice>
              <mc:Fallback>
                <p:oleObj name="Document" r:id="rId4" imgW="5509366" imgH="3072679" progId="Word.Document.8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4A39901F-6C29-4047-94BC-A81B36A97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360" y="690880"/>
                        <a:ext cx="8757524" cy="4897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2AA77B-9CD6-5F1D-387B-94A28D33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3E5B5BD-7EDE-4EDE-A0F4-273D651A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F4A69B-E8D3-48A6-987A-06DBA1689667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CF44E817-6D2E-4B33-8DAC-7EA8D1EDB8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609600"/>
          <a:ext cx="8077200" cy="532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29656" imgH="3710178" progId="Word.Document.8">
                  <p:embed/>
                </p:oleObj>
              </mc:Choice>
              <mc:Fallback>
                <p:oleObj name="Document" r:id="rId4" imgW="5629656" imgH="3710178" progId="Word.Document.8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CF44E817-6D2E-4B33-8DAC-7EA8D1EDB8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609600"/>
                        <a:ext cx="8077200" cy="532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910C18-A3EF-AF9C-D773-526E0D81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A9DDEB1B-50A2-4516-8286-2AB6CAB2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776FE7-97C6-45BF-9D67-99F612F09FA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09F801E5-E36A-48E7-9DCF-82D3E9FEA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15652"/>
              </p:ext>
            </p:extLst>
          </p:nvPr>
        </p:nvGraphicFramePr>
        <p:xfrm>
          <a:off x="1687789" y="978590"/>
          <a:ext cx="9132887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42299" imgH="2983271" progId="Word.Document.8">
                  <p:embed/>
                </p:oleObj>
              </mc:Choice>
              <mc:Fallback>
                <p:oleObj name="Document" r:id="rId4" imgW="5742299" imgH="2983271" progId="Word.Document.8">
                  <p:embed/>
                  <p:pic>
                    <p:nvPicPr>
                      <p:cNvPr id="17412" name="Object 4">
                        <a:extLst>
                          <a:ext uri="{FF2B5EF4-FFF2-40B4-BE49-F238E27FC236}">
                            <a16:creationId xmlns:a16="http://schemas.microsoft.com/office/drawing/2014/main" id="{09F801E5-E36A-48E7-9DCF-82D3E9FEA9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789" y="978590"/>
                        <a:ext cx="9132887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745472-CFE0-DD44-D3EB-86D090CC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1208C-79B1-8ACF-5854-37E5E5753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dirty="0" err="1"/>
              <a:t>Contoh</a:t>
            </a:r>
            <a:r>
              <a:rPr lang="en-US" b="1" dirty="0"/>
              <a:t> 5.</a:t>
            </a:r>
            <a:r>
              <a:rPr lang="en-US" dirty="0"/>
              <a:t>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altLang="en-US" dirty="0">
                <a:cs typeface="Times New Roman" panose="02020603050405020304" pitchFamily="18" charset="0"/>
              </a:rPr>
              <a:t>PBB(312, 70).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u="sng" dirty="0" err="1">
                <a:cs typeface="Times New Roman" panose="02020603050405020304" pitchFamily="18" charset="0"/>
              </a:rPr>
              <a:t>Jawaban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312 =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 + 32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   70 =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32 + 6		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   32 =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6 + 2	 	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     6 = 3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2 + 0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it-IT" altLang="en-US" dirty="0">
                <a:cs typeface="Times New Roman" panose="02020603050405020304" pitchFamily="18" charset="0"/>
              </a:rPr>
              <a:t>Sisa pembagian terakhir sebelum 0 adalah 2, maka </a:t>
            </a:r>
            <a:r>
              <a:rPr lang="it-IT" altLang="en-US" b="1" dirty="0">
                <a:cs typeface="Times New Roman" panose="02020603050405020304" pitchFamily="18" charset="0"/>
              </a:rPr>
              <a:t>PBB(312, 70) =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A920F-795D-EEFD-E99E-19A22146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FB767FD4-610E-4221-BC13-5D4C058E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CF3529-3C5B-4DC2-AA61-B9A1FDD66014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53FF1484-BD77-4992-A40E-BAEF9B80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Kombinasi</a:t>
            </a:r>
            <a:r>
              <a:rPr lang="en-US" altLang="en-US" b="1" dirty="0"/>
              <a:t> Linier</a:t>
            </a:r>
            <a:endParaRPr lang="en-GB" altLang="en-US" b="1" dirty="0"/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423AA67F-B28D-4F90-9411-56FA3CE69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PBB(</a:t>
            </a:r>
            <a:r>
              <a:rPr lang="en-US" altLang="en-US" i="1" dirty="0" err="1">
                <a:cs typeface="Times New Roman" panose="02020603050405020304" pitchFamily="18" charset="0"/>
              </a:rPr>
              <a:t>a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dinyatakan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kombinasi</a:t>
            </a:r>
            <a:r>
              <a:rPr lang="en-US" altLang="en-US" b="1" dirty="0">
                <a:cs typeface="Times New Roman" panose="02020603050405020304" pitchFamily="18" charset="0"/>
              </a:rPr>
              <a:t> linier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linear combination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koefisien-koefisennya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6</a:t>
            </a:r>
            <a:r>
              <a:rPr lang="en-US" altLang="en-US" dirty="0">
                <a:cs typeface="Times New Roman" panose="02020603050405020304" pitchFamily="18" charset="0"/>
              </a:rPr>
              <a:t>: PBB(80, 12) = 4 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           4 = (-1)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80 + 7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12.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dirty="0" err="1"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cs typeface="Times New Roman" panose="02020603050405020304" pitchFamily="18" charset="0"/>
              </a:rPr>
              <a:t> 3. 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positif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PBB(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cs typeface="Times New Roman" panose="02020603050405020304" pitchFamily="18" charset="0"/>
              </a:rPr>
              <a:t>ma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 err="1">
                <a:cs typeface="Times New Roman" panose="02020603050405020304" pitchFamily="18" charset="0"/>
              </a:rPr>
              <a:t>nb</a:t>
            </a:r>
            <a:r>
              <a:rPr lang="en-US" altLang="en-US" dirty="0" err="1">
                <a:cs typeface="Times New Roman" panose="02020603050405020304" pitchFamily="18" charset="0"/>
              </a:rPr>
              <a:t>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0773B0-C053-9199-EFAD-1F215241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4E98B77F-B4D7-409F-AB22-F3B071A0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704B24-478C-47A1-86AB-D6DFA02C0D3F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0E96E3E-0352-44CE-A969-0BE0CA313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1743" y="1030494"/>
            <a:ext cx="11128513" cy="49528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7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Nyatakan</a:t>
            </a:r>
            <a:r>
              <a:rPr lang="en-US" altLang="en-US" dirty="0">
                <a:cs typeface="Times New Roman" panose="02020603050405020304" pitchFamily="18" charset="0"/>
              </a:rPr>
              <a:t> PBB(21, 45)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kombinasi</a:t>
            </a:r>
            <a:r>
              <a:rPr lang="en-US" altLang="en-US" dirty="0">
                <a:cs typeface="Times New Roman" panose="02020603050405020304" pitchFamily="18" charset="0"/>
              </a:rPr>
              <a:t> linier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21 dan 45.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   </a:t>
            </a:r>
            <a:r>
              <a:rPr lang="en-US" altLang="en-US" u="sng" dirty="0" err="1"/>
              <a:t>Penyelesaian</a:t>
            </a:r>
            <a:r>
              <a:rPr lang="en-US" altLang="en-US" dirty="0"/>
              <a:t>:</a:t>
            </a:r>
            <a:r>
              <a:rPr lang="it-IT" altLang="en-US" dirty="0"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it-IT" altLang="en-US" dirty="0">
                <a:cs typeface="Times New Roman" panose="02020603050405020304" pitchFamily="18" charset="0"/>
              </a:rPr>
              <a:t>	45  =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it-IT" altLang="en-US" dirty="0">
                <a:cs typeface="Times New Roman" panose="02020603050405020304" pitchFamily="18" charset="0"/>
              </a:rPr>
              <a:t>21 + 3         (i)</a:t>
            </a:r>
            <a:endParaRPr lang="en-US" alt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it-IT" altLang="en-US" dirty="0">
                <a:cs typeface="Times New Roman" panose="02020603050405020304" pitchFamily="18" charset="0"/>
              </a:rPr>
              <a:t>		21  = 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it-IT" altLang="en-US" dirty="0">
                <a:cs typeface="Times New Roman" panose="02020603050405020304" pitchFamily="18" charset="0"/>
              </a:rPr>
              <a:t>3  + 0          (ii)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dirty="0">
                <a:cs typeface="Times New Roman" panose="02020603050405020304" pitchFamily="18" charset="0"/>
              </a:rPr>
              <a:t>	Sisa pembagian terakhir sebelum 0 adalah 3, maka </a:t>
            </a:r>
            <a:r>
              <a:rPr lang="it-IT" altLang="en-US" b="1" dirty="0">
                <a:cs typeface="Times New Roman" panose="02020603050405020304" pitchFamily="18" charset="0"/>
              </a:rPr>
              <a:t>PBB(45, 21) = 3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dirty="0">
                <a:cs typeface="Times New Roman" panose="02020603050405020304" pitchFamily="18" charset="0"/>
              </a:rPr>
              <a:t>	Dari persamaan (i) dapat dituliskan:</a:t>
            </a:r>
            <a:endParaRPr lang="en-US" alt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it-IT" altLang="en-US" b="1" dirty="0">
                <a:cs typeface="Times New Roman" panose="02020603050405020304" pitchFamily="18" charset="0"/>
              </a:rPr>
              <a:t>		3 = 45 – 2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</a:t>
            </a:r>
            <a:r>
              <a:rPr lang="it-IT" altLang="en-US" b="1" dirty="0">
                <a:cs typeface="Times New Roman" panose="02020603050405020304" pitchFamily="18" charset="0"/>
              </a:rPr>
              <a:t> 21 = 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it-IT" altLang="en-US" b="1" dirty="0">
                <a:cs typeface="Times New Roman" panose="02020603050405020304" pitchFamily="18" charset="0"/>
              </a:rPr>
              <a:t>45 –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it-IT" altLang="en-US" b="1" dirty="0">
                <a:cs typeface="Times New Roman" panose="02020603050405020304" pitchFamily="18" charset="0"/>
              </a:rPr>
              <a:t>21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dirty="0">
                <a:cs typeface="Times New Roman" panose="02020603050405020304" pitchFamily="18" charset="0"/>
              </a:rPr>
              <a:t>	Jadi 3 merupakan kombinasi linier dari 45 dan 21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F94C56-F278-1F17-0847-3F544A25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F60C872D-42C5-446C-A482-E3806952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D40313-D3EE-4739-9581-76B48A3F550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1027">
            <a:extLst>
              <a:ext uri="{FF2B5EF4-FFF2-40B4-BE49-F238E27FC236}">
                <a16:creationId xmlns:a16="http://schemas.microsoft.com/office/drawing/2014/main" id="{C84AC92A-1297-4EF2-B011-FE314F251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1639" y="232706"/>
            <a:ext cx="8684935" cy="6392587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8: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Nyatakan</a:t>
            </a:r>
            <a:r>
              <a:rPr lang="en-US" altLang="en-US" dirty="0">
                <a:cs typeface="Times New Roman" panose="02020603050405020304" pitchFamily="18" charset="0"/>
              </a:rPr>
              <a:t> PBB(312, 70)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kombinasi</a:t>
            </a:r>
            <a:r>
              <a:rPr lang="en-US" altLang="en-US" dirty="0">
                <a:cs typeface="Times New Roman" panose="02020603050405020304" pitchFamily="18" charset="0"/>
              </a:rPr>
              <a:t> linier 312 dan 70.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u="sng" dirty="0" err="1">
                <a:cs typeface="Times New Roman" panose="02020603050405020304" pitchFamily="18" charset="0"/>
              </a:rPr>
              <a:t>Jawaban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Terapkan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Euclidean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memperoleh</a:t>
            </a:r>
            <a:r>
              <a:rPr lang="en-US" altLang="en-US" dirty="0">
                <a:cs typeface="Times New Roman" panose="02020603050405020304" pitchFamily="18" charset="0"/>
              </a:rPr>
              <a:t> PBB(312, 70):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312 =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 + 32	(</a:t>
            </a:r>
            <a:r>
              <a:rPr lang="en-US" altLang="en-US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70 =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32 + 6	(ii)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32 =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6 + 2	 	(iii)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  6 = 3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2 + 0		(iv)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it-IT" altLang="en-US" dirty="0">
                <a:cs typeface="Times New Roman" panose="02020603050405020304" pitchFamily="18" charset="0"/>
              </a:rPr>
              <a:t>Sisa pembagian terakhir sebelum 0 adalah 2, maka </a:t>
            </a:r>
            <a:r>
              <a:rPr lang="it-IT" altLang="en-US" b="1" dirty="0">
                <a:cs typeface="Times New Roman" panose="02020603050405020304" pitchFamily="18" charset="0"/>
              </a:rPr>
              <a:t>PBB(312, 70) = 2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Susun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(iii) dan (ii)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2 = 32 –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6	(iv)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6 = 70 –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32	(v)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cs typeface="Times New Roman" panose="02020603050405020304" pitchFamily="18" charset="0"/>
              </a:rPr>
              <a:t>Sulihkan</a:t>
            </a:r>
            <a:r>
              <a:rPr lang="en-US" altLang="en-US" dirty="0">
                <a:cs typeface="Times New Roman" panose="02020603050405020304" pitchFamily="18" charset="0"/>
              </a:rPr>
              <a:t> (v)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(iv)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2 = 32 – 5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(70 – 2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32) = 1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32 – 5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70 + 10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32 = 11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32 –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    (vi)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cs typeface="Times New Roman" panose="02020603050405020304" pitchFamily="18" charset="0"/>
              </a:rPr>
              <a:t>Susun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32 = 312 –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	(vii)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cs typeface="Times New Roman" panose="02020603050405020304" pitchFamily="18" charset="0"/>
              </a:rPr>
              <a:t>Sulihkan</a:t>
            </a:r>
            <a:r>
              <a:rPr lang="en-US" altLang="en-US" dirty="0">
                <a:cs typeface="Times New Roman" panose="02020603050405020304" pitchFamily="18" charset="0"/>
              </a:rPr>
              <a:t> (vii)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(vi)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2 = 11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32 –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  = 11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(312 –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70) –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 = 11 . 312 – 49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cs typeface="Times New Roman" panose="02020603050405020304" pitchFamily="18" charset="0"/>
              </a:rPr>
              <a:t>Jadi</a:t>
            </a:r>
            <a:r>
              <a:rPr lang="en-US" altLang="en-US" dirty="0">
                <a:cs typeface="Times New Roman" panose="02020603050405020304" pitchFamily="18" charset="0"/>
              </a:rPr>
              <a:t>, PBB(312, 70) = 2 = 11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312 – 49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			</a:t>
            </a:r>
            <a:r>
              <a:rPr lang="en-US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09DD85-4CA8-BA15-0718-33E52F9A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A20A76E7-36C2-40C0-9FED-95336B5B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5A7F05-D781-4A69-B372-C60E2E128FF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82C22D6C-D364-437F-9F6C-73301F628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Relatif</a:t>
            </a:r>
            <a:r>
              <a:rPr lang="en-US" altLang="en-US" b="1" dirty="0"/>
              <a:t> Prima</a:t>
            </a:r>
            <a:endParaRPr lang="en-GB" altLang="en-US" b="1" dirty="0"/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A62A265F-7A35-45F5-B3E1-B68E5EA37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1078817" cy="4351338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relatif</a:t>
            </a:r>
            <a:r>
              <a:rPr lang="en-US" altLang="en-US" i="1" dirty="0">
                <a:cs typeface="Times New Roman" panose="02020603050405020304" pitchFamily="18" charset="0"/>
              </a:rPr>
              <a:t> prima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PBB(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) = 1.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9.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sz="2600" dirty="0">
                <a:cs typeface="Times New Roman" panose="02020603050405020304" pitchFamily="18" charset="0"/>
              </a:rPr>
              <a:t>(</a:t>
            </a:r>
            <a:r>
              <a:rPr lang="en-US" altLang="en-US" sz="2600" dirty="0" err="1"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cs typeface="Times New Roman" panose="02020603050405020304" pitchFamily="18" charset="0"/>
              </a:rPr>
              <a:t>) 20 dan 3 </a:t>
            </a:r>
            <a:r>
              <a:rPr lang="en-US" altLang="en-US" sz="2600" dirty="0" err="1">
                <a:cs typeface="Times New Roman" panose="02020603050405020304" pitchFamily="18" charset="0"/>
              </a:rPr>
              <a:t>relatif</a:t>
            </a:r>
            <a:r>
              <a:rPr lang="en-US" altLang="en-US" sz="2600" dirty="0">
                <a:cs typeface="Times New Roman" panose="02020603050405020304" pitchFamily="18" charset="0"/>
              </a:rPr>
              <a:t> prima </a:t>
            </a:r>
            <a:r>
              <a:rPr lang="en-US" altLang="en-US" sz="2600" dirty="0" err="1">
                <a:cs typeface="Times New Roman" panose="02020603050405020304" pitchFamily="18" charset="0"/>
              </a:rPr>
              <a:t>sebab</a:t>
            </a:r>
            <a:r>
              <a:rPr lang="en-US" altLang="en-US" sz="2600" dirty="0">
                <a:cs typeface="Times New Roman" panose="02020603050405020304" pitchFamily="18" charset="0"/>
              </a:rPr>
              <a:t> PBB(20, 3) = 1 </a:t>
            </a: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(ii) 7 dan 11 </a:t>
            </a:r>
            <a:r>
              <a:rPr lang="en-US" altLang="en-US" sz="2600" dirty="0" err="1">
                <a:cs typeface="Times New Roman" panose="02020603050405020304" pitchFamily="18" charset="0"/>
              </a:rPr>
              <a:t>relatif</a:t>
            </a:r>
            <a:r>
              <a:rPr lang="en-US" altLang="en-US" sz="2600" dirty="0">
                <a:cs typeface="Times New Roman" panose="02020603050405020304" pitchFamily="18" charset="0"/>
              </a:rPr>
              <a:t> prima </a:t>
            </a:r>
            <a:r>
              <a:rPr lang="en-US" altLang="en-US" sz="26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600" dirty="0">
                <a:cs typeface="Times New Roman" panose="02020603050405020304" pitchFamily="18" charset="0"/>
              </a:rPr>
              <a:t> PBB(7, 11) = 1</a:t>
            </a: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(iii) 20 dan 5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relatif</a:t>
            </a:r>
            <a:r>
              <a:rPr lang="en-US" altLang="en-US" sz="2400" dirty="0">
                <a:cs typeface="Times New Roman" panose="02020603050405020304" pitchFamily="18" charset="0"/>
              </a:rPr>
              <a:t> prima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sebab</a:t>
            </a:r>
            <a:r>
              <a:rPr lang="en-US" altLang="en-US" sz="2400" dirty="0">
                <a:cs typeface="Times New Roman" panose="02020603050405020304" pitchFamily="18" charset="0"/>
              </a:rPr>
              <a:t> PBB(20, 5) = 5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en-US" sz="2400" dirty="0">
                <a:cs typeface="Times New Roman" panose="02020603050405020304" pitchFamily="18" charset="0"/>
              </a:rPr>
              <a:t> 1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(iv) 31 dan 0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relative prima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sebab</a:t>
            </a:r>
            <a:r>
              <a:rPr lang="en-US" altLang="en-US" sz="2400" dirty="0">
                <a:cs typeface="Times New Roman" panose="02020603050405020304" pitchFamily="18" charset="0"/>
              </a:rPr>
              <a:t> PBB(31, 0) = 31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09C3B4-5CFF-2CD2-D223-21A79745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CF278895-01D4-4544-B9A2-90CE30F1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D6369F-19B7-403F-B039-37B2865D62A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A9633725-C337-43E1-83AE-871FCB096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Bilangan</a:t>
            </a:r>
            <a:r>
              <a:rPr lang="en-US" altLang="en-US" b="1" dirty="0"/>
              <a:t> </a:t>
            </a:r>
            <a:r>
              <a:rPr lang="en-US" altLang="en-US" b="1" dirty="0" err="1"/>
              <a:t>Bulat</a:t>
            </a:r>
            <a:endParaRPr lang="en-GB" altLang="en-US" b="1" dirty="0"/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7583652-AD09-4D05-A63B-03474D538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Teori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bilangan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cabang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matematika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murni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ditujukan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mempelajari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integer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bernilai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integer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pecahan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desimal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8, 21, 8765, -34, 0, -13451, </a:t>
            </a:r>
            <a:r>
              <a:rPr lang="en-US" altLang="en-US" dirty="0" err="1">
                <a:cs typeface="Times New Roman" panose="02020603050405020304" pitchFamily="18" charset="0"/>
              </a:rPr>
              <a:t>dsb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Berlawanan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riil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titik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desimal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8.0, 34.25, 0.02, -0.00234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76B79-FEEF-FDB1-BDC9-87D2C451C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61" y="0"/>
            <a:ext cx="5605239" cy="18256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4FA4E0-74A8-C27F-2450-FA692A785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E421FB29-A56B-492E-8E78-1ED3E269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CCD6B3-7DF4-4CFB-B25D-36726CEBBB8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803DAC4-EFFC-4270-92E5-E0F0EFEB6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10744199" cy="5867400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Dikaitkan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kombinasi</a:t>
            </a:r>
            <a:r>
              <a:rPr lang="en-US" altLang="en-US" dirty="0">
                <a:cs typeface="Times New Roman" panose="02020603050405020304" pitchFamily="18" charset="0"/>
              </a:rPr>
              <a:t> linier,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relatif</a:t>
            </a:r>
            <a:r>
              <a:rPr lang="en-US" altLang="en-US" dirty="0">
                <a:cs typeface="Times New Roman" panose="02020603050405020304" pitchFamily="18" charset="0"/>
              </a:rPr>
              <a:t> prima,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ma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nb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= 1</a:t>
            </a:r>
            <a:endParaRPr lang="en-GB" altLang="en-US" dirty="0">
              <a:solidFill>
                <a:srgbClr val="FF0000"/>
              </a:solidFill>
            </a:endParaRPr>
          </a:p>
          <a:p>
            <a:pPr algn="just" eaLnBrk="1" hangingPunct="1"/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10.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20 dan 3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relatif</a:t>
            </a:r>
            <a:r>
              <a:rPr lang="en-US" altLang="en-US" dirty="0">
                <a:cs typeface="Times New Roman" panose="02020603050405020304" pitchFamily="18" charset="0"/>
              </a:rPr>
              <a:t> prima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PBB(20, 3) =1,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ditulis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2 . 20 + (–13) . 3 = 1  (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= 2,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= –13) 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600" dirty="0">
                <a:cs typeface="Times New Roman" panose="02020603050405020304" pitchFamily="18" charset="0"/>
              </a:rPr>
              <a:t> 20 dan 5 </a:t>
            </a:r>
            <a:r>
              <a:rPr lang="en-US" altLang="en-US" sz="2600" dirty="0" err="1"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relatif</a:t>
            </a:r>
            <a:r>
              <a:rPr lang="en-US" altLang="en-US" sz="2600" dirty="0">
                <a:cs typeface="Times New Roman" panose="02020603050405020304" pitchFamily="18" charset="0"/>
              </a:rPr>
              <a:t> prima </a:t>
            </a:r>
            <a:r>
              <a:rPr lang="en-US" altLang="en-US" sz="26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600" dirty="0">
                <a:cs typeface="Times New Roman" panose="02020603050405020304" pitchFamily="18" charset="0"/>
              </a:rPr>
              <a:t> PBB(20, 5) = 5 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en-US" sz="2600" dirty="0">
                <a:cs typeface="Times New Roman" panose="02020603050405020304" pitchFamily="18" charset="0"/>
              </a:rPr>
              <a:t> 1 </a:t>
            </a:r>
            <a:r>
              <a:rPr lang="en-US" altLang="en-US" sz="26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600" dirty="0">
                <a:cs typeface="Times New Roman" panose="02020603050405020304" pitchFamily="18" charset="0"/>
              </a:rPr>
              <a:t> 20 dan 5 </a:t>
            </a:r>
            <a:r>
              <a:rPr lang="en-US" altLang="en-US" sz="2600" dirty="0" err="1"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dapat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dinyatakan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dalam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cs typeface="Times New Roman" panose="02020603050405020304" pitchFamily="18" charset="0"/>
              </a:rPr>
              <a:t> . 20 + </a:t>
            </a:r>
            <a:r>
              <a:rPr lang="en-US" altLang="en-US" sz="2600" i="1" dirty="0">
                <a:cs typeface="Times New Roman" panose="02020603050405020304" pitchFamily="18" charset="0"/>
              </a:rPr>
              <a:t>n </a:t>
            </a:r>
            <a:r>
              <a:rPr lang="en-US" altLang="en-US" sz="2600" dirty="0">
                <a:cs typeface="Times New Roman" panose="02020603050405020304" pitchFamily="18" charset="0"/>
              </a:rPr>
              <a:t>. 5 = 1.</a:t>
            </a: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9F4789-4204-F8C0-C17F-A57595B3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EA39E3EB-3E4E-4CE7-9D78-3693F9EF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EC593F-279A-46DA-87E0-962CDDB28FD1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2A6EE984-A133-4267-BBC5-38D3CF7AA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Aritmetika</a:t>
            </a:r>
            <a:r>
              <a:rPr lang="en-US" altLang="en-US" b="1" dirty="0">
                <a:cs typeface="Times New Roman" panose="02020603050405020304" pitchFamily="18" charset="0"/>
              </a:rPr>
              <a:t> Modulo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0CCFEFCB-CF3A-4078-B8A1-934CDDE0A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880834" cy="435133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&gt; 0).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</a:t>
            </a:r>
            <a:r>
              <a:rPr lang="en-US" altLang="en-US" b="1" i="1" dirty="0"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cs typeface="Times New Roman" panose="02020603050405020304" pitchFamily="18" charset="0"/>
              </a:rPr>
              <a:t> mod </a:t>
            </a:r>
            <a:r>
              <a:rPr lang="en-US" altLang="en-US" b="1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      (</a:t>
            </a:r>
            <a:r>
              <a:rPr lang="en-US" altLang="en-US" dirty="0" err="1">
                <a:cs typeface="Times New Roman" panose="02020603050405020304" pitchFamily="18" charset="0"/>
              </a:rPr>
              <a:t>dibaca</a:t>
            </a:r>
            <a:r>
              <a:rPr lang="en-US" altLang="en-US" dirty="0">
                <a:cs typeface="Times New Roman" panose="02020603050405020304" pitchFamily="18" charset="0"/>
              </a:rPr>
              <a:t> “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modulo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”)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memberikan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Notasi</a:t>
            </a:r>
            <a:r>
              <a:rPr lang="en-US" altLang="en-US" dirty="0">
                <a:cs typeface="Times New Roman" panose="02020603050405020304" pitchFamily="18" charset="0"/>
              </a:rPr>
              <a:t>: 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cs typeface="Times New Roman" panose="02020603050405020304" pitchFamily="18" charset="0"/>
              </a:rPr>
              <a:t>mq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&lt;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modulus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modulo</a:t>
            </a:r>
            <a:r>
              <a:rPr lang="en-US" altLang="en-US" dirty="0"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aritmetika</a:t>
            </a:r>
            <a:r>
              <a:rPr lang="en-US" altLang="en-US" dirty="0">
                <a:cs typeface="Times New Roman" panose="02020603050405020304" pitchFamily="18" charset="0"/>
              </a:rPr>
              <a:t> modulo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terletak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cs typeface="Times New Roman" panose="02020603050405020304" pitchFamily="18" charset="0"/>
              </a:rPr>
              <a:t> {0, 1, 2, …,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– 1}.  </a:t>
            </a: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A7D866-F63B-F7B7-3C57-5119E102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24D5A392-0B36-4118-B3FC-9B295BAA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389442-12B0-46A1-8C84-35C4F725BEB2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0D7CD04-C52F-4E12-A0D1-AF7792E30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279" y="436180"/>
            <a:ext cx="10525538" cy="5943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11.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operator modulo: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    (</a:t>
            </a:r>
            <a:r>
              <a:rPr lang="en-US" altLang="en-US" sz="2800" dirty="0" err="1"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cs typeface="Times New Roman" panose="02020603050405020304" pitchFamily="18" charset="0"/>
              </a:rPr>
              <a:t>)   23 mod 5 = 3</a:t>
            </a: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sz="2800" dirty="0">
                <a:cs typeface="Times New Roman" panose="02020603050405020304" pitchFamily="18" charset="0"/>
              </a:rPr>
              <a:t>(23 = 5 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800" dirty="0">
                <a:cs typeface="Times New Roman" panose="02020603050405020304" pitchFamily="18" charset="0"/>
              </a:rPr>
              <a:t> 4 +  3)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(ii)  27 mod 3 = 0		(27 = 3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9 + 0)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(iii) 6 mod 8 = 6		(6 = 8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0 + 6)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(iv)  0 mod 12 = 0		(0 = 12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0 + 0)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(v) –41 mod 9 = –5            (–41 = (9)(–4) – 5)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salah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karena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r &lt; 0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     –41 mod 9 = 4		(–41 = 9(–5) + 4) )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betul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(vi) – 39 mod 13 = 0	(–39 = 13(–3) + 0)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 err="1">
                <a:cs typeface="Times New Roman" panose="02020603050405020304" pitchFamily="18" charset="0"/>
              </a:rPr>
              <a:t>Penjelasan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untuk</a:t>
            </a:r>
            <a:r>
              <a:rPr lang="en-US" altLang="en-US" i="1" dirty="0">
                <a:cs typeface="Times New Roman" panose="02020603050405020304" pitchFamily="18" charset="0"/>
              </a:rPr>
              <a:t> (v):</a:t>
            </a:r>
            <a:r>
              <a:rPr lang="en-US" altLang="en-US" dirty="0">
                <a:cs typeface="Times New Roman" panose="02020603050405020304" pitchFamily="18" charset="0"/>
              </a:rPr>
              <a:t> Karena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negatif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bagi</a:t>
            </a:r>
            <a:r>
              <a:rPr lang="en-US" altLang="en-US" dirty="0">
                <a:cs typeface="Times New Roman" panose="02020603050405020304" pitchFamily="18" charset="0"/>
              </a:rPr>
              <a:t> |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|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mendapatkan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’.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–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’ </a:t>
            </a: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’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en-US" dirty="0">
                <a:cs typeface="Times New Roman" panose="02020603050405020304" pitchFamily="18" charset="0"/>
              </a:rPr>
              <a:t> 0.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cs typeface="Times New Roman" panose="02020603050405020304" pitchFamily="18" charset="0"/>
              </a:rPr>
              <a:t>Jadi</a:t>
            </a:r>
            <a:r>
              <a:rPr lang="en-US" altLang="en-US" dirty="0">
                <a:cs typeface="Times New Roman" panose="02020603050405020304" pitchFamily="18" charset="0"/>
              </a:rPr>
              <a:t> |– 41| mod 9 = 5,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 –41 mod 9 = 9 – 5 = 4.			</a:t>
            </a:r>
            <a:r>
              <a:rPr lang="en-GB" alt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94356A-61CA-D81A-C469-DD3254A5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4232E613-60E2-46DC-ABE7-CD82339D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2D55B9-BE22-419A-932E-4B1A48F733B4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3EFC9F94-2A1F-4A72-A6BC-90134C123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949"/>
            <a:ext cx="8152696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6">
            <a:extLst>
              <a:ext uri="{FF2B5EF4-FFF2-40B4-BE49-F238E27FC236}">
                <a16:creationId xmlns:a16="http://schemas.microsoft.com/office/drawing/2014/main" id="{7B4CEC44-2A9A-4B67-8205-042F4B1EB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598" y="5850837"/>
            <a:ext cx="34008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dirty="0" err="1"/>
              <a:t>Sumber</a:t>
            </a:r>
            <a:r>
              <a:rPr lang="en-US" altLang="en-US" sz="2000" dirty="0"/>
              <a:t>: www.khancademy.org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E7D0CCC2-AFA6-4607-9415-15CB5E6C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04" y="4748660"/>
            <a:ext cx="3205496" cy="130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33CE82-F895-5830-F108-9498F9EF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213CECF7-02B0-4CDA-9525-6208F3B1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AE36CF-DB5C-49F1-A886-9833625489C7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6F1262CB-E2F8-460A-9AAA-A766E61F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85" y="-1"/>
            <a:ext cx="8255753" cy="59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7">
            <a:extLst>
              <a:ext uri="{FF2B5EF4-FFF2-40B4-BE49-F238E27FC236}">
                <a16:creationId xmlns:a16="http://schemas.microsoft.com/office/drawing/2014/main" id="{AF17FF10-3BB2-4DC2-B295-CF6A68D1D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5631" y="5819775"/>
            <a:ext cx="3513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dirty="0" err="1"/>
              <a:t>Sumber</a:t>
            </a:r>
            <a:r>
              <a:rPr lang="en-US" altLang="en-US" sz="2000" dirty="0"/>
              <a:t>: www.khanacademy.org</a:t>
            </a:r>
          </a:p>
        </p:txBody>
      </p:sp>
      <p:pic>
        <p:nvPicPr>
          <p:cNvPr id="26630" name="Picture 7">
            <a:extLst>
              <a:ext uri="{FF2B5EF4-FFF2-40B4-BE49-F238E27FC236}">
                <a16:creationId xmlns:a16="http://schemas.microsoft.com/office/drawing/2014/main" id="{F3D93819-7080-4449-9BA5-ADDBE8D9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599"/>
            <a:ext cx="2286000" cy="13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678880-E630-4F4F-823C-C15C4E38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2BFCD54-5356-44EB-863F-A8E180B3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81000"/>
            <a:ext cx="8153400" cy="533400"/>
          </a:xfrm>
        </p:spPr>
        <p:txBody>
          <a:bodyPr/>
          <a:lstStyle/>
          <a:p>
            <a:r>
              <a:rPr lang="en-US" altLang="en-US" sz="3200" b="1" dirty="0" err="1"/>
              <a:t>Aritmetika</a:t>
            </a:r>
            <a:r>
              <a:rPr lang="en-US" altLang="en-US" sz="3200" b="1" dirty="0"/>
              <a:t> Modulo di </a:t>
            </a:r>
            <a:r>
              <a:rPr lang="en-US" altLang="en-US" sz="3200" b="1" dirty="0" err="1"/>
              <a:t>dalam</a:t>
            </a:r>
            <a:r>
              <a:rPr lang="en-US" altLang="en-US" sz="3200" b="1" dirty="0"/>
              <a:t> Wolfram Alpha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B4BBA5E-2026-45F1-BB3A-0C162E5B6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1" y="1066801"/>
            <a:ext cx="7769225" cy="4113213"/>
          </a:xfrm>
        </p:spPr>
        <p:txBody>
          <a:bodyPr/>
          <a:lstStyle/>
          <a:p>
            <a:r>
              <a:rPr lang="en-US" altLang="en-US"/>
              <a:t>Kunjungi: </a:t>
            </a:r>
            <a:r>
              <a:rPr lang="en-US" altLang="en-US">
                <a:hlinkClick r:id="rId2"/>
              </a:rPr>
              <a:t>www.wolframalpha.com</a:t>
            </a:r>
            <a:endParaRPr lang="en-US" altLang="en-US"/>
          </a:p>
          <a:p>
            <a:endParaRPr lang="en-US" altLang="en-US"/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F1F66660-037C-484E-BC35-ACC1F5A8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255E8-E48E-4CFE-B299-7C1D682E2A61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7654" name="Picture 2">
            <a:extLst>
              <a:ext uri="{FF2B5EF4-FFF2-40B4-BE49-F238E27FC236}">
                <a16:creationId xmlns:a16="http://schemas.microsoft.com/office/drawing/2014/main" id="{6338FC70-6AE3-462F-9FD1-59BA7FC1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600200"/>
            <a:ext cx="79930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EA5404-F61F-3AF0-F94C-68B49772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35067069-C019-4E7E-984B-849BFF02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EB66C1-82CF-4547-A75B-0C6BC2E43B2F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14EAF0F3-B686-4055-89B8-115DD8CD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8763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7E27A6-0B2D-96C5-C948-C5968649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55848113-6031-4ACE-893D-1A52DE4E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ECF8B-22E0-4A32-81CF-FA43946D62C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0093D98-3909-4BD6-A70A-399C4D08E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Kongruen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55D666FE-DA93-441E-8598-F31DD08A7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38 mod 5 = 3 dan 13 mod 5 = 3,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 38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13 (mod 5)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</a:t>
            </a:r>
            <a:r>
              <a:rPr lang="en-US" altLang="en-US" dirty="0" err="1">
                <a:cs typeface="Times New Roman" panose="02020603050405020304" pitchFamily="18" charset="0"/>
              </a:rPr>
              <a:t>dibaca</a:t>
            </a:r>
            <a:r>
              <a:rPr lang="en-US" altLang="en-US" dirty="0">
                <a:cs typeface="Times New Roman" panose="02020603050405020304" pitchFamily="18" charset="0"/>
              </a:rPr>
              <a:t>: 38 </a:t>
            </a:r>
            <a:r>
              <a:rPr lang="en-US" altLang="en-US" dirty="0" err="1">
                <a:cs typeface="Times New Roman" panose="02020603050405020304" pitchFamily="18" charset="0"/>
              </a:rPr>
              <a:t>kongruen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13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modulus 5).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kehidupan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sehari-hari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jam,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mengenal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jam 14.00 = jam 2 </a:t>
            </a:r>
            <a:r>
              <a:rPr lang="en-US" altLang="en-US" dirty="0" err="1">
                <a:cs typeface="Times New Roman" panose="02020603050405020304" pitchFamily="18" charset="0"/>
              </a:rPr>
              <a:t>siang</a:t>
            </a:r>
            <a:r>
              <a:rPr lang="en-US" altLang="en-US" dirty="0">
                <a:cs typeface="Times New Roman" panose="02020603050405020304" pitchFamily="18" charset="0"/>
              </a:rPr>
              <a:t> 		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 14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(mod 12) </a:t>
            </a:r>
          </a:p>
          <a:p>
            <a:pPr marL="0" indent="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jam 18.00 = jam 6 sore		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 18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6 (mod 12)</a:t>
            </a:r>
          </a:p>
          <a:p>
            <a:pPr marL="0" indent="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jam 21.00 = jam 9 </a:t>
            </a:r>
            <a:r>
              <a:rPr lang="en-US" altLang="en-US" dirty="0" err="1">
                <a:cs typeface="Times New Roman" panose="02020603050405020304" pitchFamily="18" charset="0"/>
              </a:rPr>
              <a:t>malam</a:t>
            </a: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 21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9 (mod 12)</a:t>
            </a:r>
          </a:p>
          <a:p>
            <a:pPr marL="0" indent="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jam 24.00 = jam 0			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 24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0 (mod 12) </a:t>
            </a:r>
          </a:p>
          <a:p>
            <a:pPr marL="0" indent="0"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790B7B-7218-9605-9636-E9D571B4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B5DB-CEB2-43A1-BF40-9BE2745E4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b="1" dirty="0">
                <a:cs typeface="Times New Roman" panose="02020603050405020304" pitchFamily="18" charset="0"/>
              </a:rPr>
              <a:t>DEFINISI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&gt; 0,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b="1" i="1" dirty="0"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cs typeface="Times New Roman" panose="02020603050405020304" pitchFamily="18" charset="0"/>
              </a:rPr>
              <a:t> (mod </a:t>
            </a:r>
            <a:r>
              <a:rPr lang="en-US" altLang="en-US" b="1" i="1" dirty="0">
                <a:cs typeface="Times New Roman" panose="02020603050405020304" pitchFamily="18" charset="0"/>
              </a:rPr>
              <a:t>m</a:t>
            </a:r>
            <a:r>
              <a:rPr lang="en-US" altLang="en-US" b="1" dirty="0">
                <a:cs typeface="Times New Roman" panose="02020603050405020304" pitchFamily="18" charset="0"/>
              </a:rPr>
              <a:t>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| 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–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kongruen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modulus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ditulis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    a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. </a:t>
            </a:r>
          </a:p>
          <a:p>
            <a:endParaRPr lang="en-US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C00D20C7-A8EF-4AF6-A967-4467882245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2302" y="3882195"/>
            <a:ext cx="154456" cy="2381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6774F-C589-669A-0160-93286D2A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9B950-1349-E2D7-56D2-163813E9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3276004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9C94238E-12A4-4D52-9356-D9A90D4D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8A6F4A-1240-4852-8B5B-55342A3C9BC4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D3FE3CF-3F80-41EB-9BB2-40DA7A1B2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1661" y="609600"/>
            <a:ext cx="10306878" cy="5562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12.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(mod 3)		</a:t>
            </a:r>
            <a:r>
              <a:rPr lang="en-US" altLang="en-US" i="1" dirty="0">
                <a:cs typeface="Times New Roman" panose="02020603050405020304" pitchFamily="18" charset="0"/>
              </a:rPr>
              <a:t>( 3 </a:t>
            </a:r>
            <a:r>
              <a:rPr lang="en-US" altLang="en-US" i="1" dirty="0" err="1">
                <a:cs typeface="Times New Roman" panose="02020603050405020304" pitchFamily="18" charset="0"/>
              </a:rPr>
              <a:t>habis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membagi</a:t>
            </a:r>
            <a:r>
              <a:rPr lang="en-US" altLang="en-US" i="1" dirty="0">
                <a:cs typeface="Times New Roman" panose="02020603050405020304" pitchFamily="18" charset="0"/>
              </a:rPr>
              <a:t> 17 – 2 = 15)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9 (mod 12)		</a:t>
            </a:r>
            <a:r>
              <a:rPr lang="en-US" altLang="en-US" i="1" dirty="0">
                <a:cs typeface="Times New Roman" panose="02020603050405020304" pitchFamily="18" charset="0"/>
              </a:rPr>
              <a:t>( 12 </a:t>
            </a:r>
            <a:r>
              <a:rPr lang="en-US" altLang="en-US" i="1" dirty="0" err="1">
                <a:cs typeface="Times New Roman" panose="02020603050405020304" pitchFamily="18" charset="0"/>
              </a:rPr>
              <a:t>habis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membagi</a:t>
            </a:r>
            <a:r>
              <a:rPr lang="en-US" altLang="en-US" i="1" dirty="0">
                <a:cs typeface="Times New Roman" panose="02020603050405020304" pitchFamily="18" charset="0"/>
              </a:rPr>
              <a:t> 21 – 9 = 12)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–7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15 (mod 11)		</a:t>
            </a:r>
            <a:r>
              <a:rPr lang="en-US" altLang="en-US" i="1" dirty="0">
                <a:cs typeface="Times New Roman" panose="02020603050405020304" pitchFamily="18" charset="0"/>
              </a:rPr>
              <a:t>( 11 </a:t>
            </a:r>
            <a:r>
              <a:rPr lang="en-US" altLang="en-US" i="1" dirty="0" err="1">
                <a:cs typeface="Times New Roman" panose="02020603050405020304" pitchFamily="18" charset="0"/>
              </a:rPr>
              <a:t>habis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membagi</a:t>
            </a:r>
            <a:r>
              <a:rPr lang="en-US" altLang="en-US" i="1" dirty="0">
                <a:cs typeface="Times New Roman" panose="02020603050405020304" pitchFamily="18" charset="0"/>
              </a:rPr>
              <a:t> –7 – 15 = –22)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(mod 7)      </a:t>
            </a:r>
            <a:r>
              <a:rPr lang="en-US" altLang="en-US" i="1" dirty="0">
                <a:cs typeface="Times New Roman" panose="02020603050405020304" pitchFamily="18" charset="0"/>
              </a:rPr>
              <a:t>	(7 </a:t>
            </a:r>
            <a:r>
              <a:rPr lang="en-US" altLang="en-US" i="1" dirty="0" err="1">
                <a:cs typeface="Times New Roman" panose="02020603050405020304" pitchFamily="18" charset="0"/>
              </a:rPr>
              <a:t>tidak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habis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membagi</a:t>
            </a:r>
            <a:r>
              <a:rPr lang="en-US" altLang="en-US" i="1" dirty="0">
                <a:cs typeface="Times New Roman" panose="02020603050405020304" pitchFamily="18" charset="0"/>
              </a:rPr>
              <a:t> 12 – 2 = 10 )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–7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15 (mod 3)		</a:t>
            </a:r>
            <a:r>
              <a:rPr lang="en-US" altLang="en-US" i="1" dirty="0">
                <a:cs typeface="Times New Roman" panose="02020603050405020304" pitchFamily="18" charset="0"/>
              </a:rPr>
              <a:t>(3 </a:t>
            </a:r>
            <a:r>
              <a:rPr lang="en-US" altLang="en-US" i="1" dirty="0" err="1">
                <a:cs typeface="Times New Roman" panose="02020603050405020304" pitchFamily="18" charset="0"/>
              </a:rPr>
              <a:t>tidak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habis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membagi</a:t>
            </a:r>
            <a:r>
              <a:rPr lang="en-US" altLang="en-US" i="1" dirty="0">
                <a:cs typeface="Times New Roman" panose="02020603050405020304" pitchFamily="18" charset="0"/>
              </a:rPr>
              <a:t> –7 – 15 = –22)	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3E9BA272-D926-4BFC-A1D4-898D36038A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2001" y="4311869"/>
            <a:ext cx="202096" cy="2484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A9D75642-6713-43BE-8C67-3387BB2900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2001" y="5357648"/>
            <a:ext cx="202096" cy="2484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F81595-84CD-9DC2-F577-7185676F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DAE1A916-CD59-4FAB-9E55-196999B2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2C504A-8316-480A-81D6-40E8AB20242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9040DAE-BEDD-4F8A-9F95-B9A176D03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Sifat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Pembagian</a:t>
            </a:r>
            <a:r>
              <a:rPr lang="en-US" altLang="en-US" b="1" dirty="0">
                <a:cs typeface="Times New Roman" panose="02020603050405020304" pitchFamily="18" charset="0"/>
              </a:rPr>
              <a:t> pada </a:t>
            </a:r>
            <a:r>
              <a:rPr lang="en-US" altLang="en-US" b="1" dirty="0" err="1">
                <a:cs typeface="Times New Roman" panose="02020603050405020304" pitchFamily="18" charset="0"/>
              </a:rPr>
              <a:t>Bilangan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Bulat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78CD115-317A-4512-9013-8FBBE1996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en-US" dirty="0">
                <a:cs typeface="Times New Roman" panose="02020603050405020304" pitchFamily="18" charset="0"/>
              </a:rPr>
              <a:t> 0.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membagi</a:t>
            </a:r>
            <a:r>
              <a:rPr lang="en-US" altLang="en-US" i="1" dirty="0">
                <a:cs typeface="Times New Roman" panose="02020603050405020304" pitchFamily="18" charset="0"/>
              </a:rPr>
              <a:t> b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a divides b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ac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Notasi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|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ac</a:t>
            </a:r>
            <a:r>
              <a:rPr lang="en-US" altLang="en-US" dirty="0">
                <a:cs typeface="Times New Roman" panose="02020603050405020304" pitchFamily="18" charset="0"/>
              </a:rPr>
              <a:t>,   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Z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en-US" dirty="0">
                <a:cs typeface="Times New Roman" panose="02020603050405020304" pitchFamily="18" charset="0"/>
              </a:rPr>
              <a:t> 0.	 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cs typeface="Times New Roman" panose="02020603050405020304" pitchFamily="18" charset="0"/>
              </a:rPr>
              <a:t>: 4 | 12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12/4 = 3 (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12 =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3.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4 | 13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13/4 = 3.25 (</a:t>
            </a:r>
            <a:r>
              <a:rPr lang="en-US" altLang="en-US" dirty="0" err="1">
                <a:cs typeface="Times New Roman" panose="02020603050405020304" pitchFamily="18" charset="0"/>
              </a:rPr>
              <a:t>bukan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6149" name="Line 4">
            <a:extLst>
              <a:ext uri="{FF2B5EF4-FFF2-40B4-BE49-F238E27FC236}">
                <a16:creationId xmlns:a16="http://schemas.microsoft.com/office/drawing/2014/main" id="{2A03CE98-E83E-4F23-B673-FCCA4725DC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19131" y="526774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849CA-67B2-4A53-8D3F-E48044A5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44F41FE-7AAF-4772-A89F-6AF768BB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US" altLang="en-US" b="1" dirty="0" err="1"/>
              <a:t>Latihan</a:t>
            </a:r>
            <a:r>
              <a:rPr lang="en-US" altLang="en-US" b="1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9B28-92A9-42E9-A867-9A0156831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730" y="1701199"/>
            <a:ext cx="10330070" cy="45329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Tentukan semua bilangan yang kongruen dengan 5 (mod 11).</a:t>
            </a:r>
          </a:p>
          <a:p>
            <a:pPr marL="0" indent="0">
              <a:buNone/>
              <a:defRPr/>
            </a:pPr>
            <a:r>
              <a:rPr lang="fi-FI" altLang="en-US" u="sng" dirty="0">
                <a:cs typeface="Times New Roman" panose="02020603050405020304" pitchFamily="18" charset="0"/>
              </a:rPr>
              <a:t>Penyelesaian</a:t>
            </a:r>
            <a:r>
              <a:rPr lang="fi-FI" altLang="en-US" dirty="0"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  <a:defRPr/>
            </a:pPr>
            <a:r>
              <a:rPr lang="fi-FI" altLang="en-US" b="1" dirty="0">
                <a:cs typeface="Times New Roman" panose="02020603050405020304" pitchFamily="18" charset="0"/>
              </a:rPr>
              <a:t>Cara 1:</a:t>
            </a:r>
            <a:r>
              <a:rPr lang="fi-FI" altLang="en-US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fi-FI" altLang="en-US" sz="2600" dirty="0">
                <a:cs typeface="Times New Roman" panose="02020603050405020304" pitchFamily="18" charset="0"/>
              </a:rPr>
              <a:t>Tambahkan 5 dengan 11 ke kanan, hasilnya ditambah lagi dengan 11, begitu seterusnya secara berulang-ulang.</a:t>
            </a:r>
          </a:p>
          <a:p>
            <a:pPr marL="0" indent="0">
              <a:buNone/>
              <a:defRPr/>
            </a:pPr>
            <a:r>
              <a:rPr lang="fi-FI" altLang="en-US" sz="2600" dirty="0">
                <a:cs typeface="Times New Roman" panose="02020603050405020304" pitchFamily="18" charset="0"/>
              </a:rPr>
              <a:t>Kurangkan 5 dengan 11 ke kiri, hasilnya dikurangi lagi dengan 11, begitu seterusnya secara berulang-ulang.</a:t>
            </a:r>
          </a:p>
          <a:p>
            <a:pPr marL="0" indent="0">
              <a:buNone/>
              <a:defRPr/>
            </a:pPr>
            <a:endParaRPr lang="fi-FI" altLang="en-US" sz="26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fi-FI" altLang="en-US" sz="2600" dirty="0">
                <a:cs typeface="Times New Roman" panose="02020603050405020304" pitchFamily="18" charset="0"/>
              </a:rPr>
              <a:t>    ...	-28	-17	-6	5	16	27	38	49 	...</a:t>
            </a:r>
          </a:p>
          <a:p>
            <a:pPr>
              <a:defRPr/>
            </a:pPr>
            <a:endParaRPr lang="fi-FI" altLang="en-US" sz="26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fi-FI" altLang="en-US" sz="2600" dirty="0">
                <a:cs typeface="Times New Roman" panose="02020603050405020304" pitchFamily="18" charset="0"/>
              </a:rPr>
              <a:t>Jadi, nilai-nilai yang kongruen dengan 5 (mod 11) adalah  ..., -17, –6, 16, 27, 38, ...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/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7780D46B-B618-4E15-977C-EAE26F5C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459A83D-4A5C-473B-9BD9-804B632D4C9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F2284-67D8-4BF0-B051-2C83BB3D36D1}"/>
              </a:ext>
            </a:extLst>
          </p:cNvPr>
          <p:cNvSpPr/>
          <p:nvPr/>
        </p:nvSpPr>
        <p:spPr>
          <a:xfrm>
            <a:off x="5543331" y="198439"/>
            <a:ext cx="6293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DEFINISI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&gt; 0,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| (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–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4C568-B9E8-D8AC-FEA5-AAC132B7B772}"/>
              </a:ext>
            </a:extLst>
          </p:cNvPr>
          <p:cNvSpPr txBox="1"/>
          <p:nvPr/>
        </p:nvSpPr>
        <p:spPr>
          <a:xfrm>
            <a:off x="5009210" y="522304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1E881-2767-59D2-E225-1D79F0225037}"/>
              </a:ext>
            </a:extLst>
          </p:cNvPr>
          <p:cNvSpPr txBox="1"/>
          <p:nvPr/>
        </p:nvSpPr>
        <p:spPr>
          <a:xfrm>
            <a:off x="6018089" y="522304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AB6C-2448-0170-131A-FEE435933F57}"/>
              </a:ext>
            </a:extLst>
          </p:cNvPr>
          <p:cNvSpPr txBox="1"/>
          <p:nvPr/>
        </p:nvSpPr>
        <p:spPr>
          <a:xfrm>
            <a:off x="6912035" y="524595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0C860-3221-03DB-9DEB-69E4E6DCCEB2}"/>
              </a:ext>
            </a:extLst>
          </p:cNvPr>
          <p:cNvSpPr txBox="1"/>
          <p:nvPr/>
        </p:nvSpPr>
        <p:spPr>
          <a:xfrm>
            <a:off x="7920914" y="526046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E8FDD-49E9-0980-30EE-7CAA31DF2E5B}"/>
              </a:ext>
            </a:extLst>
          </p:cNvPr>
          <p:cNvSpPr txBox="1"/>
          <p:nvPr/>
        </p:nvSpPr>
        <p:spPr>
          <a:xfrm>
            <a:off x="4115264" y="52314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7E6E36-1759-7948-6016-CF372597B80F}"/>
              </a:ext>
            </a:extLst>
          </p:cNvPr>
          <p:cNvSpPr txBox="1"/>
          <p:nvPr/>
        </p:nvSpPr>
        <p:spPr>
          <a:xfrm>
            <a:off x="3288786" y="5231436"/>
            <a:ext cx="53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7AA63-A689-EFC6-2EA8-4F14D09F354B}"/>
              </a:ext>
            </a:extLst>
          </p:cNvPr>
          <p:cNvSpPr txBox="1"/>
          <p:nvPr/>
        </p:nvSpPr>
        <p:spPr>
          <a:xfrm>
            <a:off x="2394840" y="52314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3455-617C-195A-A9BD-CF42B5B0E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30610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i-FI" altLang="en-US" b="1" dirty="0">
                <a:cs typeface="Times New Roman" panose="02020603050405020304" pitchFamily="18" charset="0"/>
              </a:rPr>
              <a:t>Cara 2:</a:t>
            </a:r>
          </a:p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Misalkan bilangan yang kongruen dengan 5 (mod 11) adalah </a:t>
            </a:r>
            <a:r>
              <a:rPr lang="fi-FI" altLang="en-US" i="1" dirty="0">
                <a:cs typeface="Times New Roman" panose="02020603050405020304" pitchFamily="18" charset="0"/>
              </a:rPr>
              <a:t>x</a:t>
            </a:r>
            <a:r>
              <a:rPr lang="fi-FI" altLang="en-US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	  </a:t>
            </a:r>
            <a:r>
              <a:rPr lang="fi-FI" altLang="en-US" i="1" dirty="0">
                <a:cs typeface="Times New Roman" panose="02020603050405020304" pitchFamily="18" charset="0"/>
              </a:rPr>
              <a:t>x</a:t>
            </a:r>
            <a:r>
              <a:rPr lang="fi-FI" altLang="en-US" dirty="0">
                <a:cs typeface="Times New Roman" panose="02020603050405020304" pitchFamily="18" charset="0"/>
              </a:rPr>
              <a:t> </a:t>
            </a:r>
            <a:r>
              <a:rPr lang="fi-FI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 5 (mod 11)</a:t>
            </a:r>
            <a:endParaRPr lang="fi-FI" altLang="en-US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 Jadi, 11 | (x – 5), atau    </a:t>
            </a:r>
          </a:p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 Nilai </a:t>
            </a:r>
            <a:r>
              <a:rPr lang="fi-FI" altLang="en-US" i="1" dirty="0">
                <a:cs typeface="Times New Roman" panose="02020603050405020304" pitchFamily="18" charset="0"/>
              </a:rPr>
              <a:t>x</a:t>
            </a:r>
            <a:r>
              <a:rPr lang="fi-FI" altLang="en-US" dirty="0">
                <a:cs typeface="Times New Roman" panose="02020603050405020304" pitchFamily="18" charset="0"/>
              </a:rPr>
              <a:t> yang memenuhi adalah 16, 27, 38, ..., lalu -6, -17, ...</a:t>
            </a:r>
          </a:p>
          <a:p>
            <a:pPr>
              <a:defRPr/>
            </a:pPr>
            <a:endParaRPr lang="fi-FI" alt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Jadi, nilai-nilai yang kongruen dengan 5 (mod 11) adalah  </a:t>
            </a:r>
          </a:p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	..., – 17, –6, 16, 27, 38, ...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1750" name="Object 5">
            <a:extLst>
              <a:ext uri="{FF2B5EF4-FFF2-40B4-BE49-F238E27FC236}">
                <a16:creationId xmlns:a16="http://schemas.microsoft.com/office/drawing/2014/main" id="{BE3853AF-1714-4752-9643-39A786CED9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2160" y="2318302"/>
          <a:ext cx="23685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368280" progId="Equation.3">
                  <p:embed/>
                </p:oleObj>
              </mc:Choice>
              <mc:Fallback>
                <p:oleObj name="Equation" r:id="rId2" imgW="1257120" imgH="368280" progId="Equation.3">
                  <p:embed/>
                  <p:pic>
                    <p:nvPicPr>
                      <p:cNvPr id="31750" name="Object 5">
                        <a:extLst>
                          <a:ext uri="{FF2B5EF4-FFF2-40B4-BE49-F238E27FC236}">
                            <a16:creationId xmlns:a16="http://schemas.microsoft.com/office/drawing/2014/main" id="{BE3853AF-1714-4752-9643-39A786CED9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60" y="2318302"/>
                        <a:ext cx="236855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F54F5-4422-D7F2-43BF-32F5C41F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0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4BBC3968-BDF8-450C-8E95-D58193A4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6EC067-7F12-4F29-9852-C667EFDFFCF2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2F61EB95-F540-4CF3-8520-34910BA3A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62878"/>
            <a:ext cx="10515600" cy="5014085"/>
          </a:xfrm>
        </p:spPr>
        <p:txBody>
          <a:bodyPr/>
          <a:lstStyle/>
          <a:p>
            <a:pPr algn="just" eaLnBrk="1" hangingPunct="1"/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bentuk</a:t>
            </a:r>
            <a:r>
              <a:rPr lang="en-US" altLang="en-US" dirty="0"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”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dituliskan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:	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   a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km</a:t>
            </a:r>
            <a:r>
              <a:rPr lang="en-US" altLang="en-US" dirty="0">
                <a:cs typeface="Times New Roman" panose="02020603050405020304" pitchFamily="18" charset="0"/>
              </a:rPr>
              <a:t>	   (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13.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(mod 3)    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cs typeface="Times New Roman" panose="02020603050405020304" pitchFamily="18" charset="0"/>
              </a:rPr>
              <a:t>17 = 2 + 5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             (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= 5)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–7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15 (mod 11)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cs typeface="Times New Roman" panose="02020603050405020304" pitchFamily="18" charset="0"/>
              </a:rPr>
              <a:t> –7 = 15 + (–2)11      (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= –2) 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CC331-A78D-41B9-B393-8730CBBB9DF7}"/>
              </a:ext>
            </a:extLst>
          </p:cNvPr>
          <p:cNvSpPr/>
          <p:nvPr/>
        </p:nvSpPr>
        <p:spPr>
          <a:xfrm>
            <a:off x="1178560" y="1981200"/>
            <a:ext cx="2174240" cy="690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FFE5C-14A6-B4A5-DA5C-6E15E5F0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EA35A9EC-3745-42EB-ADF6-77051772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362EA8-A1DF-4A3B-BA9E-6E50157E59BC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7749261-0A0A-4807-B118-8387ABF5A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113" y="876299"/>
            <a:ext cx="8706678" cy="5395291"/>
          </a:xfrm>
        </p:spPr>
        <p:txBody>
          <a:bodyPr/>
          <a:lstStyle/>
          <a:p>
            <a:pPr marL="609600" indent="-609600" algn="just"/>
            <a:endParaRPr lang="en-US" altLang="en-US" i="1" dirty="0"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cs typeface="Times New Roman" panose="02020603050405020304" pitchFamily="18" charset="0"/>
              </a:rPr>
              <a:t>ditulis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 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 algn="just"/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14.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(</a:t>
            </a:r>
            <a:r>
              <a:rPr lang="en-US" altLang="en-US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  23 mod 5 = 3	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cs typeface="Times New Roman" panose="02020603050405020304" pitchFamily="18" charset="0"/>
              </a:rPr>
              <a:t> 23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3 (mod 5)</a:t>
            </a: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(ii)  27 mod 3 = 0	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cs typeface="Times New Roman" panose="02020603050405020304" pitchFamily="18" charset="0"/>
              </a:rPr>
              <a:t>  27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0 (mod 3)</a:t>
            </a: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(iii) 6 mod 8 = 6	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cs typeface="Times New Roman" panose="02020603050405020304" pitchFamily="18" charset="0"/>
              </a:rPr>
              <a:t>    6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6 (mod 8)	</a:t>
            </a: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(iv)  0 mod 12 = 0     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cs typeface="Times New Roman" panose="02020603050405020304" pitchFamily="18" charset="0"/>
              </a:rPr>
              <a:t>    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0 (mod 12)</a:t>
            </a: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(v) – 41 mod 9 = 4   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cs typeface="Times New Roman" panose="02020603050405020304" pitchFamily="18" charset="0"/>
              </a:rPr>
              <a:t> –41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4 (mod 9)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(vi) – 39 mod 13 = 0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cs typeface="Times New Roman" panose="02020603050405020304" pitchFamily="18" charset="0"/>
              </a:rPr>
              <a:t>– 39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0 (mod 13)	</a:t>
            </a:r>
            <a:r>
              <a:rPr lang="en-GB" alt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3D1125-BDB3-7DB9-AE1B-26567BBF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C1324E-9311-63FB-C5C3-36166E375541}"/>
              </a:ext>
            </a:extLst>
          </p:cNvPr>
          <p:cNvSpPr/>
          <p:nvPr/>
        </p:nvSpPr>
        <p:spPr>
          <a:xfrm>
            <a:off x="7807960" y="1270000"/>
            <a:ext cx="2174240" cy="690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4A11F925-D0C0-47E7-95C8-A5F3AF78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0B299B-E39F-42B1-BA70-2248C79AD8A2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0801854-33AA-47EE-9806-7CF74BD6E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4839" y="464127"/>
            <a:ext cx="9962321" cy="567055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cs typeface="Times New Roman" panose="02020603050405020304" pitchFamily="18" charset="0"/>
              </a:rPr>
              <a:t> 4. 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positif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1)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sembarang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 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)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(ii) </a:t>
            </a:r>
            <a:r>
              <a:rPr lang="en-US" altLang="en-US" i="1" dirty="0">
                <a:cs typeface="Times New Roman" panose="02020603050405020304" pitchFamily="18" charset="0"/>
              </a:rPr>
              <a:t>ac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bc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(iii)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 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tak-negatif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indent="6350" algn="just" eaLnBrk="1" hangingPunct="1"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ruas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ditambah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dikali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dipangkatkan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konstanta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endParaRPr lang="en-US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2)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</a:t>
            </a:r>
            <a:r>
              <a:rPr lang="en-US" altLang="en-US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 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)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(ii) </a:t>
            </a:r>
            <a:r>
              <a:rPr lang="en-US" altLang="en-US" i="1" dirty="0">
                <a:cs typeface="Times New Roman" panose="02020603050405020304" pitchFamily="18" charset="0"/>
              </a:rPr>
              <a:t>ac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bd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dua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modulus yang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dijumlahkan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dikalikan</a:t>
            </a:r>
            <a:endParaRPr lang="en-GB" alt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80821A-A964-D4C3-558D-14414FF8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DF05B6C1-E75A-4E92-BED9-7DCF7DCE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97BFC6-62D2-4C11-A566-7A5BDCA7436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5844" name="Object 1024">
            <a:extLst>
              <a:ext uri="{FF2B5EF4-FFF2-40B4-BE49-F238E27FC236}">
                <a16:creationId xmlns:a16="http://schemas.microsoft.com/office/drawing/2014/main" id="{500CE2E8-195F-4C9B-B3E6-5D9DDA4423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8768" y="624681"/>
          <a:ext cx="8945562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509366" imgH="3449779" progId="Word.Document.8">
                  <p:embed/>
                </p:oleObj>
              </mc:Choice>
              <mc:Fallback>
                <p:oleObj name="Document" r:id="rId4" imgW="5509366" imgH="3449779" progId="Word.Document.8">
                  <p:embed/>
                  <p:pic>
                    <p:nvPicPr>
                      <p:cNvPr id="35844" name="Object 1024">
                        <a:extLst>
                          <a:ext uri="{FF2B5EF4-FFF2-40B4-BE49-F238E27FC236}">
                            <a16:creationId xmlns:a16="http://schemas.microsoft.com/office/drawing/2014/main" id="{500CE2E8-195F-4C9B-B3E6-5D9DDA4423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768" y="624681"/>
                        <a:ext cx="8945562" cy="56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F93EB5C-7EE1-4DDB-8397-F102C34FCE43}"/>
              </a:ext>
            </a:extLst>
          </p:cNvPr>
          <p:cNvSpPr/>
          <p:nvPr/>
        </p:nvSpPr>
        <p:spPr>
          <a:xfrm>
            <a:off x="531360" y="1009299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ac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bc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(mod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BE7BA-B4DC-4F06-9CED-BF01B4EE131D}"/>
              </a:ext>
            </a:extLst>
          </p:cNvPr>
          <p:cNvSpPr/>
          <p:nvPr/>
        </p:nvSpPr>
        <p:spPr>
          <a:xfrm>
            <a:off x="275196" y="3809173"/>
            <a:ext cx="3187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 (mod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D236C9-21B5-06A1-E227-19B1E287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2453958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DD204BA6-AFC3-4EA7-AB6A-EA54E517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CEDDDD-127C-4876-AFAA-6639F128AA0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8F2F4341-9EE4-4FFC-A220-DC993A805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949609" cy="435133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15.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17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(mod 3) dan 10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4 (mod 3),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menurut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Teorema</a:t>
            </a:r>
            <a:r>
              <a:rPr lang="en-US" altLang="en-US" dirty="0">
                <a:cs typeface="Times New Roman" panose="02020603050405020304" pitchFamily="18" charset="0"/>
              </a:rPr>
              <a:t> 4,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17 + 5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+ 5 (mod 3)   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dirty="0">
                <a:cs typeface="Times New Roman" panose="02020603050405020304" pitchFamily="18" charset="0"/>
              </a:rPr>
              <a:t>  22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7 (mod 3)	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periksa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 | (22 – 7)  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17 . 5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5 (mod 3)     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  </a:t>
            </a:r>
            <a:r>
              <a:rPr lang="en-US" altLang="en-US" dirty="0">
                <a:cs typeface="Times New Roman" panose="02020603050405020304" pitchFamily="18" charset="0"/>
              </a:rPr>
              <a:t>85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10 (mod 3)	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periksa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 | (85 – 10) 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17 + 10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+ 4 (mod 3)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  </a:t>
            </a:r>
            <a:r>
              <a:rPr lang="en-US" altLang="en-US" dirty="0">
                <a:cs typeface="Times New Roman" panose="02020603050405020304" pitchFamily="18" charset="0"/>
              </a:rPr>
              <a:t>27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6 (mod 3)	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periksa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 | (27  – 6)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17 . 10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4 (mod 3)   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  </a:t>
            </a:r>
            <a:r>
              <a:rPr lang="en-US" altLang="en-US" dirty="0">
                <a:cs typeface="Times New Roman" panose="02020603050405020304" pitchFamily="18" charset="0"/>
              </a:rPr>
              <a:t>170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8 (mod 3)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periksa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 | (170 – 8) </a:t>
            </a:r>
          </a:p>
          <a:p>
            <a:pPr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65143E-253C-F491-EC46-74E2AD17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2C340B73-8A6C-4184-9D74-A9D87C33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8B0FE-0F36-43BF-933B-FE1748610A4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767EFF6-19B7-4DAD-AA12-68FF9C276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5508" y="793750"/>
            <a:ext cx="10180983" cy="5562600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Teorema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memasukkan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pembagian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aritmetika</a:t>
            </a:r>
            <a:r>
              <a:rPr lang="en-US" altLang="en-US" dirty="0">
                <a:cs typeface="Times New Roman" panose="02020603050405020304" pitchFamily="18" charset="0"/>
              </a:rPr>
              <a:t> modulo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ruas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kekongruenan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dipenuhi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16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4 (mod 3)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2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10/2 = 5 dan 4/2 = 2, dan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(mod 3)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8 (mod 6)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2,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14/2 = 7 dan 8/2 = 4,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 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4 (mod 6).   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3373327-61BE-4DAD-8631-AA88005CA2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6808" y="5148470"/>
            <a:ext cx="202096" cy="2484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879CAA-7105-CF41-832F-FCEBE3D7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F11889C7-276E-4F73-A6A1-F214B11F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789403-056C-48C4-B6E0-82228F48BC7C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Rectangle 1026">
            <a:extLst>
              <a:ext uri="{FF2B5EF4-FFF2-40B4-BE49-F238E27FC236}">
                <a16:creationId xmlns:a16="http://schemas.microsoft.com/office/drawing/2014/main" id="{34E4D2DC-EC8E-4FEE-9BCA-9E9182A1C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Latihan</a:t>
            </a:r>
            <a:r>
              <a:rPr lang="en-US" altLang="en-US" b="1" dirty="0"/>
              <a:t> 2</a:t>
            </a:r>
          </a:p>
        </p:txBody>
      </p:sp>
      <p:sp>
        <p:nvSpPr>
          <p:cNvPr id="38917" name="Rectangle 1027">
            <a:extLst>
              <a:ext uri="{FF2B5EF4-FFF2-40B4-BE49-F238E27FC236}">
                <a16:creationId xmlns:a16="http://schemas.microsoft.com/office/drawing/2014/main" id="{7DE9FD51-1D84-4F3D-BB48-0C90F2B68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Teorema</a:t>
            </a:r>
            <a:r>
              <a:rPr lang="en-US" altLang="en-US" dirty="0">
                <a:cs typeface="Times New Roman" panose="02020603050405020304" pitchFamily="18" charset="0"/>
              </a:rPr>
              <a:t> 4.2(ii),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d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cs typeface="Times New Roman" panose="02020603050405020304" pitchFamily="18" charset="0"/>
              </a:rPr>
              <a:t>ac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bd </a:t>
            </a:r>
            <a:r>
              <a:rPr lang="en-US" altLang="en-US" dirty="0">
                <a:cs typeface="Times New Roman" panose="02020603050405020304" pitchFamily="18" charset="0"/>
              </a:rPr>
              <a:t>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726AFF-7869-C1B6-08E1-CAFC4965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B45B42F2-55F1-4C0A-B23C-6463ECCB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BDFB1-992A-45A2-97BC-65DDA6F2F0A7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BECEE974-77D5-4683-8C2A-DFADA7890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05840"/>
            <a:ext cx="10515600" cy="6848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u="sng" dirty="0" err="1"/>
              <a:t>Penyelesaian</a:t>
            </a:r>
            <a:r>
              <a:rPr lang="en-US" altLang="en-US" sz="3200" u="sng" dirty="0"/>
              <a:t>: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039FFC2-AEC2-4E21-95AE-4E2EDE5BF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i="1" dirty="0">
                <a:cs typeface="Times New Roman" panose="02020603050405020304" pitchFamily="18" charset="0"/>
              </a:rPr>
              <a:t>a = b + 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i="1" dirty="0">
                <a:cs typeface="Times New Roman" panose="02020603050405020304" pitchFamily="18" charset="0"/>
              </a:rPr>
              <a:t> c = d + 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ac =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b + 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cs typeface="Times New Roman" panose="02020603050405020304" pitchFamily="18" charset="0"/>
              </a:rPr>
              <a:t>(d + 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m)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i="1" dirty="0">
                <a:cs typeface="Times New Roman" panose="02020603050405020304" pitchFamily="18" charset="0"/>
              </a:rPr>
              <a:t> ac	 = bd + bk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m + dk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m + 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2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i="1" dirty="0">
                <a:cs typeface="Times New Roman" panose="02020603050405020304" pitchFamily="18" charset="0"/>
              </a:rPr>
              <a:t> ac	 = bd + Km 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 = bk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 + dk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+ 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ac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bd </a:t>
            </a:r>
            <a:r>
              <a:rPr lang="en-US" altLang="en-US" sz="2400" b="1" dirty="0">
                <a:cs typeface="Times New Roman" panose="02020603050405020304" pitchFamily="18" charset="0"/>
              </a:rPr>
              <a:t>(mod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m</a:t>
            </a:r>
            <a:r>
              <a:rPr lang="en-US" altLang="en-US" sz="2400" b="1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cs typeface="Times New Roman" panose="02020603050405020304" pitchFamily="18" charset="0"/>
              </a:rPr>
              <a:t>terbukti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984F5E-2BE4-BDD5-E6B3-AC408C9B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D27829A7-B4AA-49CB-A213-58B53DF1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F47CFD-E610-4515-BE50-5377ED3D2D42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1040816-B25A-4A18-93F5-7F173B6E4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cs typeface="Times New Roman" panose="02020603050405020304" pitchFamily="18" charset="0"/>
              </a:rPr>
              <a:t> Euclidean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0FF862B-0B4D-41A7-B9CC-1315567B1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144760" cy="435133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cs typeface="Times New Roman" panose="02020603050405020304" pitchFamily="18" charset="0"/>
              </a:rPr>
              <a:t> 1 (</a:t>
            </a:r>
            <a:r>
              <a:rPr lang="en-US" altLang="en-US" b="1" dirty="0" err="1"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cs typeface="Times New Roman" panose="02020603050405020304" pitchFamily="18" charset="0"/>
              </a:rPr>
              <a:t> Euclidean). 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&gt; 0.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quotient</a:t>
            </a:r>
            <a:r>
              <a:rPr lang="en-US" altLang="en-US" dirty="0">
                <a:cs typeface="Times New Roman" panose="02020603050405020304" pitchFamily="18" charset="0"/>
              </a:rPr>
              <a:t>) dan </a:t>
            </a:r>
            <a:r>
              <a:rPr lang="en-US" altLang="en-US" dirty="0" err="1">
                <a:cs typeface="Times New Roman" panose="02020603050405020304" pitchFamily="18" charset="0"/>
              </a:rPr>
              <a:t>sisanya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remainder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 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nq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>
                <a:cs typeface="Times New Roman" panose="02020603050405020304" pitchFamily="18" charset="0"/>
              </a:rPr>
              <a:t>	        				     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&lt;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3E140E-3ECF-A49E-84CD-D71C9B91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DF592D8C-FC4E-4147-BADF-CE949831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B0726B-24EB-4838-907A-89276A009E8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B4DFDBE-559A-4B94-A144-AC7226082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Balikan</a:t>
            </a:r>
            <a:r>
              <a:rPr lang="en-US" altLang="en-US" b="1" dirty="0">
                <a:cs typeface="Times New Roman" panose="02020603050405020304" pitchFamily="18" charset="0"/>
              </a:rPr>
              <a:t> Modulo (modulo invers)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18E9CAC4-812F-4CB0-B7B2-3DA7443DC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aritmetika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riil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tidak-nol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pecahannya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perkalian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keduanya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1.</a:t>
            </a:r>
          </a:p>
          <a:p>
            <a:pPr algn="just"/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tidak-nol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1/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1/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en-US" altLang="en-US" dirty="0">
                <a:cs typeface="Times New Roman" panose="02020603050405020304" pitchFamily="18" charset="0"/>
              </a:rPr>
              <a:t>= 1.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1/4, </a:t>
            </a:r>
            <a:r>
              <a:rPr lang="en-US" altLang="en-US" dirty="0" err="1">
                <a:cs typeface="Times New Roman" panose="02020603050405020304" pitchFamily="18" charset="0"/>
              </a:rPr>
              <a:t>sebab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1/4 = 1. </a:t>
            </a:r>
          </a:p>
          <a:p>
            <a:pPr algn="just"/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dilambangkan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baseline="30000" dirty="0">
                <a:cs typeface="Times New Roman" panose="02020603050405020304" pitchFamily="18" charset="0"/>
              </a:rPr>
              <a:t>–1</a:t>
            </a:r>
            <a:r>
              <a:rPr lang="en-US" altLang="en-US" dirty="0">
                <a:cs typeface="Times New Roman" panose="02020603050405020304" pitchFamily="18" charset="0"/>
              </a:rPr>
              <a:t> 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aritmetika</a:t>
            </a:r>
            <a:r>
              <a:rPr lang="en-US" altLang="en-US" dirty="0">
                <a:cs typeface="Times New Roman" panose="02020603050405020304" pitchFamily="18" charset="0"/>
              </a:rPr>
              <a:t> modulo,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modulo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sukar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cs typeface="Times New Roman" panose="02020603050405020304" pitchFamily="18" charset="0"/>
              </a:rPr>
              <a:t>.   </a:t>
            </a:r>
            <a:endParaRPr lang="en-US" alt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93C489-9C8F-F59F-02AF-89467AA2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4B955AC1-165C-4F53-8B04-960371F3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AC08AE-ABB4-4A59-8275-4CA404FB393A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18ABCEC8-1975-459F-87B2-5D479C2B2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4317" y="1368425"/>
            <a:ext cx="9978483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dirty="0" err="1">
                <a:cs typeface="Times New Roman" panose="02020603050405020304" pitchFamily="18" charset="0"/>
              </a:rPr>
              <a:t>Diberikan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  <a:r>
              <a:rPr lang="en-US" altLang="en-US" dirty="0" err="1">
                <a:cs typeface="Times New Roman" panose="02020603050405020304" pitchFamily="18" charset="0"/>
              </a:rPr>
              <a:t>Bagaimana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menghitung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)?</a:t>
            </a:r>
          </a:p>
          <a:p>
            <a:pPr algn="just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Syarat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relatif</a:t>
            </a:r>
            <a:r>
              <a:rPr lang="en-US" altLang="en-US" dirty="0">
                <a:cs typeface="Times New Roman" panose="02020603050405020304" pitchFamily="18" charset="0"/>
              </a:rPr>
              <a:t> prima dan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&gt; 1,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invers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1 (mod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endParaRPr lang="en-GB" altLang="en-US" dirty="0"/>
          </a:p>
          <a:p>
            <a:pPr algn="just" eaLnBrk="1" hangingPunct="1"/>
            <a:r>
              <a:rPr lang="en-GB" altLang="en-US" dirty="0"/>
              <a:t>Jadi, </a:t>
            </a:r>
            <a:r>
              <a:rPr lang="en-GB" altLang="en-US" i="1" dirty="0"/>
              <a:t>a</a:t>
            </a:r>
            <a:r>
              <a:rPr lang="en-GB" altLang="en-US" baseline="30000" dirty="0"/>
              <a:t>–1</a:t>
            </a:r>
            <a:r>
              <a:rPr lang="en-GB" altLang="en-US" dirty="0"/>
              <a:t>(mod </a:t>
            </a:r>
            <a:r>
              <a:rPr lang="en-GB" altLang="en-US" i="1" dirty="0"/>
              <a:t>m</a:t>
            </a:r>
            <a:r>
              <a:rPr lang="en-GB" altLang="en-US" dirty="0"/>
              <a:t>) = </a:t>
            </a:r>
            <a:r>
              <a:rPr lang="en-GB" altLang="en-US" i="1" dirty="0"/>
              <a:t>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28ED3E-CAC8-88B2-D9CD-F67A40C8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5">
            <a:extLst>
              <a:ext uri="{FF2B5EF4-FFF2-40B4-BE49-F238E27FC236}">
                <a16:creationId xmlns:a16="http://schemas.microsoft.com/office/drawing/2014/main" id="{E08FF49F-3E7F-4F84-86EB-2E60E553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B637E2-DF8F-4265-8ECF-1C6DD117BFF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F5367EA-077D-4777-BFFD-293BE0426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2513" y="304800"/>
            <a:ext cx="10131287" cy="6248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u="sng" dirty="0" err="1">
                <a:cs typeface="Times New Roman" panose="02020603050405020304" pitchFamily="18" charset="0"/>
              </a:rPr>
              <a:t>Bukti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relatif</a:t>
            </a:r>
            <a:r>
              <a:rPr lang="en-US" altLang="en-US" dirty="0">
                <a:cs typeface="Times New Roman" panose="02020603050405020304" pitchFamily="18" charset="0"/>
              </a:rPr>
              <a:t> prima, </a:t>
            </a:r>
            <a:r>
              <a:rPr lang="en-US" altLang="en-US" dirty="0" err="1">
                <a:cs typeface="Times New Roman" panose="02020603050405020304" pitchFamily="18" charset="0"/>
              </a:rPr>
              <a:t>jadi</a:t>
            </a:r>
            <a:r>
              <a:rPr lang="en-US" altLang="en-US" dirty="0">
                <a:cs typeface="Times New Roman" panose="02020603050405020304" pitchFamily="18" charset="0"/>
              </a:rPr>
              <a:t> PBB(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= 1, dan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ym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1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yang </a:t>
            </a:r>
            <a:r>
              <a:rPr lang="en-US" altLang="en-US" dirty="0" err="1">
                <a:cs typeface="Times New Roman" panose="02020603050405020304" pitchFamily="18" charset="0"/>
              </a:rPr>
              <a:t>mengimplikasikan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ym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cs typeface="Times New Roman" panose="02020603050405020304" pitchFamily="18" charset="0"/>
              </a:rPr>
              <a:t>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Karena </a:t>
            </a:r>
            <a:r>
              <a:rPr lang="en-US" altLang="en-US" i="1" dirty="0" err="1">
                <a:cs typeface="Times New Roman" panose="02020603050405020304" pitchFamily="18" charset="0"/>
              </a:rPr>
              <a:t>ym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0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 (</a:t>
            </a:r>
            <a:r>
              <a:rPr lang="en-US" altLang="en-US" dirty="0" err="1">
                <a:cs typeface="Times New Roman" panose="02020603050405020304" pitchFamily="18" charset="0"/>
              </a:rPr>
              <a:t>kenapa</a:t>
            </a:r>
            <a:r>
              <a:rPr lang="en-US" altLang="en-US" dirty="0">
                <a:cs typeface="Times New Roman" panose="02020603050405020304" pitchFamily="18" charset="0"/>
              </a:rPr>
              <a:t>?),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en-US" altLang="en-US" i="1" dirty="0">
                <a:cs typeface="Times New Roman" panose="02020603050405020304" pitchFamily="18" charset="0"/>
              </a:rPr>
              <a:t>		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cs typeface="Times New Roman" panose="02020603050405020304" pitchFamily="18" charset="0"/>
              </a:rPr>
              <a:t>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			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Kekongruenan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terakhir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).  		    </a:t>
            </a:r>
            <a:r>
              <a:rPr lang="en-US" altLang="en-US" sz="2400" dirty="0">
                <a:cs typeface="Times New Roman" panose="02020603050405020304" pitchFamily="18" charset="0"/>
              </a:rPr>
              <a:t>       				</a:t>
            </a:r>
            <a:r>
              <a:rPr lang="en-US" altLang="en-US" sz="2400" dirty="0">
                <a:cs typeface="Times New Roman" panose="02020603050405020304" pitchFamily="18" charset="0"/>
                <a:sym typeface="Wingdings 2" panose="05020102010507070707" pitchFamily="18" charset="2"/>
              </a:rPr>
              <a:t></a:t>
            </a:r>
            <a:endParaRPr lang="en-GB" altLang="en-US" sz="2400" dirty="0"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0EF403-366B-4C55-00DA-F7095CAE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BD982235-CD21-4B0D-B259-5C14882F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023AE9-3750-432E-B6D7-222117DFBAF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41DEB70-C555-4574-AB7C-8DD09E467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z="3000" dirty="0" err="1">
                <a:cs typeface="Times New Roman" panose="02020603050405020304" pitchFamily="18" charset="0"/>
              </a:rPr>
              <a:t>Pembuktian</a:t>
            </a:r>
            <a:r>
              <a:rPr lang="en-US" altLang="en-US" sz="3000" dirty="0">
                <a:cs typeface="Times New Roman" panose="02020603050405020304" pitchFamily="18" charset="0"/>
              </a:rPr>
              <a:t> di </a:t>
            </a:r>
            <a:r>
              <a:rPr lang="en-US" altLang="en-US" sz="3000" dirty="0" err="1">
                <a:cs typeface="Times New Roman" panose="02020603050405020304" pitchFamily="18" charset="0"/>
              </a:rPr>
              <a:t>atas</a:t>
            </a:r>
            <a:r>
              <a:rPr lang="en-US" altLang="en-US" sz="3000" dirty="0">
                <a:cs typeface="Times New Roman" panose="02020603050405020304" pitchFamily="18" charset="0"/>
              </a:rPr>
              <a:t> juga </a:t>
            </a:r>
            <a:r>
              <a:rPr lang="en-US" altLang="en-US" sz="3000" dirty="0" err="1">
                <a:cs typeface="Times New Roman" panose="02020603050405020304" pitchFamily="18" charset="0"/>
              </a:rPr>
              <a:t>menceritakan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bahwa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untuk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mencari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i="1" dirty="0">
                <a:cs typeface="Times New Roman" panose="02020603050405020304" pitchFamily="18" charset="0"/>
              </a:rPr>
              <a:t>a</a:t>
            </a:r>
            <a:r>
              <a:rPr lang="en-US" altLang="en-US" sz="3000" dirty="0">
                <a:cs typeface="Times New Roman" panose="02020603050405020304" pitchFamily="18" charset="0"/>
              </a:rPr>
              <a:t> (mod </a:t>
            </a:r>
            <a:r>
              <a:rPr lang="en-US" altLang="en-US" sz="3000" i="1" dirty="0">
                <a:cs typeface="Times New Roman" panose="02020603050405020304" pitchFamily="18" charset="0"/>
              </a:rPr>
              <a:t>m</a:t>
            </a:r>
            <a:r>
              <a:rPr lang="en-US" altLang="en-US" sz="3000" dirty="0">
                <a:cs typeface="Times New Roman" panose="02020603050405020304" pitchFamily="18" charset="0"/>
              </a:rPr>
              <a:t>), </a:t>
            </a:r>
            <a:r>
              <a:rPr lang="en-US" altLang="en-US" sz="3000" dirty="0" err="1">
                <a:cs typeface="Times New Roman" panose="02020603050405020304" pitchFamily="18" charset="0"/>
              </a:rPr>
              <a:t>kita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harus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kombinasi</a:t>
            </a:r>
            <a:r>
              <a:rPr lang="en-US" altLang="en-US" sz="3000" dirty="0">
                <a:cs typeface="Times New Roman" panose="02020603050405020304" pitchFamily="18" charset="0"/>
              </a:rPr>
              <a:t> linier </a:t>
            </a:r>
            <a:r>
              <a:rPr lang="en-US" altLang="en-US" sz="3000" dirty="0" err="1"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i="1" dirty="0">
                <a:cs typeface="Times New Roman" panose="02020603050405020304" pitchFamily="18" charset="0"/>
              </a:rPr>
              <a:t>a</a:t>
            </a:r>
            <a:r>
              <a:rPr lang="en-US" altLang="en-US" sz="3000" dirty="0">
                <a:cs typeface="Times New Roman" panose="02020603050405020304" pitchFamily="18" charset="0"/>
              </a:rPr>
              <a:t> dan </a:t>
            </a:r>
            <a:r>
              <a:rPr lang="en-US" altLang="en-US" sz="3000" i="1" dirty="0">
                <a:cs typeface="Times New Roman" panose="02020603050405020304" pitchFamily="18" charset="0"/>
              </a:rPr>
              <a:t>m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dengan</a:t>
            </a:r>
            <a:r>
              <a:rPr lang="en-US" altLang="en-US" sz="3000" dirty="0">
                <a:cs typeface="Times New Roman" panose="02020603050405020304" pitchFamily="18" charset="0"/>
              </a:rPr>
              <a:t> 1. </a:t>
            </a:r>
          </a:p>
          <a:p>
            <a:pPr algn="just" eaLnBrk="1" hangingPunct="1"/>
            <a:endParaRPr lang="en-US" altLang="en-US" sz="3000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000" dirty="0" err="1">
                <a:cs typeface="Times New Roman" panose="02020603050405020304" pitchFamily="18" charset="0"/>
              </a:rPr>
              <a:t>Koefisien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i="1" dirty="0">
                <a:cs typeface="Times New Roman" panose="02020603050405020304" pitchFamily="18" charset="0"/>
              </a:rPr>
              <a:t>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kombinasi</a:t>
            </a:r>
            <a:r>
              <a:rPr lang="en-US" altLang="en-US" sz="3000" dirty="0">
                <a:cs typeface="Times New Roman" panose="02020603050405020304" pitchFamily="18" charset="0"/>
              </a:rPr>
              <a:t> linier </a:t>
            </a:r>
            <a:r>
              <a:rPr lang="en-US" altLang="en-US" sz="30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i="1" dirty="0">
                <a:cs typeface="Times New Roman" panose="02020603050405020304" pitchFamily="18" charset="0"/>
              </a:rPr>
              <a:t>a</a:t>
            </a:r>
            <a:r>
              <a:rPr lang="en-US" altLang="en-US" sz="3000" dirty="0">
                <a:cs typeface="Times New Roman" panose="02020603050405020304" pitchFamily="18" charset="0"/>
              </a:rPr>
              <a:t> (mod </a:t>
            </a:r>
            <a:r>
              <a:rPr lang="en-US" altLang="en-US" sz="3000" i="1" dirty="0">
                <a:cs typeface="Times New Roman" panose="02020603050405020304" pitchFamily="18" charset="0"/>
              </a:rPr>
              <a:t>m</a:t>
            </a:r>
            <a:r>
              <a:rPr lang="en-US" altLang="en-US" sz="3000" dirty="0"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B13F6A-CA69-2B68-5AED-F7DD1EFD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8B55235B-0AAF-4ABB-A3A0-E69C953F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4AEE50-49E3-496C-8D9F-336FB8B3B73A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0A57F3E-38CE-4632-BADA-1ACF6452A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548" y="685800"/>
            <a:ext cx="10147851" cy="588226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altLang="en-US" sz="2400" b="1" dirty="0" err="1">
                <a:cs typeface="Times New Roman" panose="02020603050405020304" pitchFamily="18" charset="0"/>
              </a:rPr>
              <a:t>Contoh</a:t>
            </a:r>
            <a:r>
              <a:rPr lang="en-US" altLang="en-US" sz="2400" b="1" dirty="0">
                <a:cs typeface="Times New Roman" panose="02020603050405020304" pitchFamily="18" charset="0"/>
              </a:rPr>
              <a:t> 17.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Tentukan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4 (mod 9), 17 (mod 7), </a:t>
            </a:r>
            <a:r>
              <a:rPr lang="en-US" altLang="en-US" sz="2400" dirty="0" err="1">
                <a:cs typeface="Times New Roman" panose="02020603050405020304" pitchFamily="18" charset="0"/>
              </a:rPr>
              <a:t>dan</a:t>
            </a:r>
            <a:r>
              <a:rPr lang="en-US" altLang="en-US" sz="2400" dirty="0">
                <a:cs typeface="Times New Roman" panose="02020603050405020304" pitchFamily="18" charset="0"/>
              </a:rPr>
              <a:t> 18 (mod 10).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2400" u="sng" dirty="0" err="1">
                <a:cs typeface="Times New Roman" panose="02020603050405020304" pitchFamily="18" charset="0"/>
              </a:rPr>
              <a:t>Penyelesaian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marL="517525" indent="-517525" algn="just"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(a)  </a:t>
            </a:r>
            <a:r>
              <a:rPr lang="en-US" altLang="en-US" sz="24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cs typeface="Times New Roman" panose="02020603050405020304" pitchFamily="18" charset="0"/>
              </a:rPr>
              <a:t> PBB(4, 9) = 1,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4 (mod 9) </a:t>
            </a:r>
            <a:r>
              <a:rPr lang="en-US" altLang="en-US" sz="2400" dirty="0" err="1"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cs typeface="Times New Roman" panose="02020603050405020304" pitchFamily="18" charset="0"/>
              </a:rPr>
              <a:t>. Dari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cs typeface="Times New Roman" panose="02020603050405020304" pitchFamily="18" charset="0"/>
              </a:rPr>
              <a:t> Euclidean </a:t>
            </a:r>
            <a:r>
              <a:rPr lang="en-US" altLang="en-US" sz="2400" dirty="0" err="1">
                <a:cs typeface="Times New Roman" panose="02020603050405020304" pitchFamily="18" charset="0"/>
              </a:rPr>
              <a:t>diperoleh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 			9 = 2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4 + 1       (</a:t>
            </a:r>
            <a:r>
              <a:rPr lang="en-US" altLang="en-US" sz="2400" dirty="0" err="1"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		4 = 4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1 + 0 	(ii)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 	 </a:t>
            </a:r>
            <a:r>
              <a:rPr lang="en-US" altLang="en-US" sz="2400" dirty="0" err="1">
                <a:cs typeface="Times New Roman" panose="02020603050405020304" pitchFamily="18" charset="0"/>
              </a:rPr>
              <a:t>Susun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persamaan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cs typeface="Times New Roman" panose="02020603050405020304" pitchFamily="18" charset="0"/>
              </a:rPr>
              <a:t>) 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  			–2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4 + 1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9 = 1  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   –2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4 + 1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9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 1 (mod 9)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    Karena 1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9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 0 (mod 9),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		–2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4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 1 (mod 9)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    Dari </a:t>
            </a:r>
            <a:r>
              <a:rPr lang="en-US" altLang="en-US" sz="2400" dirty="0" err="1">
                <a:cs typeface="Times New Roman" panose="02020603050405020304" pitchFamily="18" charset="0"/>
              </a:rPr>
              <a:t>kekongruenan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kita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peroleh</a:t>
            </a:r>
            <a:r>
              <a:rPr lang="en-US" altLang="en-US" sz="2400" dirty="0">
                <a:cs typeface="Times New Roman" panose="02020603050405020304" pitchFamily="18" charset="0"/>
              </a:rPr>
              <a:t> –2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4 (mod 9). </a:t>
            </a:r>
          </a:p>
          <a:p>
            <a:pPr algn="just"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cs typeface="Times New Roman" panose="02020603050405020304" pitchFamily="18" charset="0"/>
              </a:rPr>
              <a:t>ditulis</a:t>
            </a:r>
            <a:r>
              <a:rPr lang="en-US" altLang="en-US" sz="2400" dirty="0">
                <a:cs typeface="Times New Roman" panose="02020603050405020304" pitchFamily="18" charset="0"/>
              </a:rPr>
              <a:t> 4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cs typeface="Times New Roman" panose="02020603050405020304" pitchFamily="18" charset="0"/>
              </a:rPr>
              <a:t> (mod 9) =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–2 (mod 9)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= -2 + 9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,  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 Z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endParaRPr lang="en-GB" alt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CB855D-3D7B-448A-290E-62467821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>
            <a:extLst>
              <a:ext uri="{FF2B5EF4-FFF2-40B4-BE49-F238E27FC236}">
                <a16:creationId xmlns:a16="http://schemas.microsoft.com/office/drawing/2014/main" id="{650800EF-C3BA-4B70-9888-208CD207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B4146D-5ED3-4045-B0D0-184CC57300DD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B8CF6378-6DFB-4A33-8CF2-ABEEAECC2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DBEF8E40-19E8-4383-AB04-BFE6D0AA7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27906"/>
            <a:ext cx="10515600" cy="466725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Catatan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kongruen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 –2 (mod 9) 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juga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4 (mod 9),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 …, –20, –11, 7, 16, …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–20 </a:t>
            </a:r>
            <a:r>
              <a:rPr lang="en-US" altLang="en-US" dirty="0">
                <a:cs typeface="Courier New" panose="02070309020205020404" pitchFamily="49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–2 (mod 9)	(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9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membagi</a:t>
            </a:r>
            <a:r>
              <a:rPr lang="en-US" altLang="en-US" dirty="0">
                <a:cs typeface="Times New Roman" panose="02020603050405020304" pitchFamily="18" charset="0"/>
              </a:rPr>
              <a:t> –20 – (–2) = –18)</a:t>
            </a:r>
          </a:p>
          <a:p>
            <a:pPr algn="just">
              <a:buNone/>
            </a:pPr>
            <a:r>
              <a:rPr lang="en-US" altLang="en-US" i="1" dirty="0">
                <a:latin typeface="Courier New" panose="02070309020205020404" pitchFamily="49" charset="0"/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cs typeface="Times New Roman" panose="02020603050405020304" pitchFamily="18" charset="0"/>
              </a:rPr>
              <a:t>–11 </a:t>
            </a:r>
            <a:r>
              <a:rPr lang="en-US" altLang="en-US" dirty="0">
                <a:cs typeface="Courier New" panose="02070309020205020404" pitchFamily="49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–2 (mod 9)	(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9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membagi</a:t>
            </a:r>
            <a:r>
              <a:rPr lang="en-US" altLang="en-US" dirty="0">
                <a:cs typeface="Times New Roman" panose="02020603050405020304" pitchFamily="18" charset="0"/>
              </a:rPr>
              <a:t> –11 – (–2) = –9)</a:t>
            </a:r>
            <a:endParaRPr lang="en-US" alt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               7 </a:t>
            </a:r>
            <a:r>
              <a:rPr lang="en-US" altLang="en-US" dirty="0">
                <a:cs typeface="Courier New" panose="02070309020205020404" pitchFamily="49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–2 (mod 9)	(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9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membagi</a:t>
            </a:r>
            <a:r>
              <a:rPr lang="en-US" altLang="en-US" dirty="0">
                <a:cs typeface="Times New Roman" panose="02020603050405020304" pitchFamily="18" charset="0"/>
              </a:rPr>
              <a:t> 7 – (–2) = 9)</a:t>
            </a:r>
            <a:endParaRPr lang="en-US" alt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  16 </a:t>
            </a:r>
            <a:r>
              <a:rPr lang="en-US" altLang="en-US" dirty="0">
                <a:cs typeface="Courier New" panose="02070309020205020404" pitchFamily="49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–2 (mod 9)	(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9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membagi</a:t>
            </a:r>
            <a:r>
              <a:rPr lang="en-US" altLang="en-US" dirty="0">
                <a:cs typeface="Times New Roman" panose="02020603050405020304" pitchFamily="18" charset="0"/>
              </a:rPr>
              <a:t> 16 – (–2) = 18)</a:t>
            </a:r>
          </a:p>
          <a:p>
            <a:pPr algn="just" eaLnBrk="1" hangingPunct="1">
              <a:buFontTx/>
              <a:buNone/>
            </a:pPr>
            <a:endParaRPr lang="en-US" alt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…, –20, –11,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–2</a:t>
            </a:r>
            <a:r>
              <a:rPr lang="en-US" altLang="en-US" sz="2400" dirty="0">
                <a:cs typeface="Times New Roman" panose="02020603050405020304" pitchFamily="18" charset="0"/>
              </a:rPr>
              <a:t>,  7, 16, … </a:t>
            </a:r>
            <a:r>
              <a:rPr lang="en-US" altLang="en-US" sz="2400" dirty="0" err="1">
                <a:cs typeface="Times New Roman" panose="02020603050405020304" pitchFamily="18" charset="0"/>
              </a:rPr>
              <a:t>diperoleh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menambahkan</a:t>
            </a:r>
            <a:r>
              <a:rPr lang="en-US" altLang="en-US" sz="2400" dirty="0">
                <a:cs typeface="Times New Roman" panose="02020603050405020304" pitchFamily="18" charset="0"/>
              </a:rPr>
              <a:t> 9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kiri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–2 </a:t>
            </a:r>
            <a:endParaRPr lang="en-GB" alt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81B88A-4CAD-FB0B-52D9-7ED0B060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>
            <a:extLst>
              <a:ext uri="{FF2B5EF4-FFF2-40B4-BE49-F238E27FC236}">
                <a16:creationId xmlns:a16="http://schemas.microsoft.com/office/drawing/2014/main" id="{E1F1DF0E-166B-484D-A19A-3E835C84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69F6E3-86AA-46FA-8691-82C1040A4AF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3A52253-E342-4E31-ADD9-70880A1E7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1737" y="511865"/>
            <a:ext cx="10562063" cy="5834270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(b) </a:t>
            </a:r>
            <a:r>
              <a:rPr lang="en-US" altLang="en-US" sz="22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200" dirty="0">
                <a:cs typeface="Times New Roman" panose="02020603050405020304" pitchFamily="18" charset="0"/>
              </a:rPr>
              <a:t> PBB(17, 7) = 1, </a:t>
            </a:r>
            <a:r>
              <a:rPr lang="en-US" altLang="en-US" sz="2200" dirty="0" err="1">
                <a:cs typeface="Times New Roman" panose="02020603050405020304" pitchFamily="18" charset="0"/>
              </a:rPr>
              <a:t>maka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cs typeface="Times New Roman" panose="02020603050405020304" pitchFamily="18" charset="0"/>
              </a:rPr>
              <a:t>dari</a:t>
            </a:r>
            <a:r>
              <a:rPr lang="en-US" altLang="en-US" sz="2200" dirty="0">
                <a:cs typeface="Times New Roman" panose="02020603050405020304" pitchFamily="18" charset="0"/>
              </a:rPr>
              <a:t> 17 (mod 7) </a:t>
            </a:r>
            <a:r>
              <a:rPr lang="en-US" altLang="en-US" sz="2200" dirty="0" err="1">
                <a:cs typeface="Times New Roman" panose="02020603050405020304" pitchFamily="18" charset="0"/>
              </a:rPr>
              <a:t>ada</a:t>
            </a:r>
            <a:r>
              <a:rPr lang="en-US" altLang="en-US" sz="2200" dirty="0">
                <a:cs typeface="Times New Roman" panose="02020603050405020304" pitchFamily="18" charset="0"/>
              </a:rPr>
              <a:t>. Dari </a:t>
            </a:r>
            <a:r>
              <a:rPr lang="en-US" altLang="en-US" sz="22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200" dirty="0">
                <a:cs typeface="Times New Roman" panose="02020603050405020304" pitchFamily="18" charset="0"/>
              </a:rPr>
              <a:t> Euclidean </a:t>
            </a:r>
            <a:r>
              <a:rPr lang="en-US" altLang="en-US" sz="2200" dirty="0" err="1">
                <a:cs typeface="Times New Roman" panose="02020603050405020304" pitchFamily="18" charset="0"/>
              </a:rPr>
              <a:t>diperoleh</a:t>
            </a:r>
            <a:r>
              <a:rPr lang="en-US" altLang="en-US" sz="2200" dirty="0">
                <a:cs typeface="Times New Roman" panose="02020603050405020304" pitchFamily="18" charset="0"/>
              </a:rPr>
              <a:t>  </a:t>
            </a:r>
            <a:r>
              <a:rPr lang="en-US" altLang="en-US" sz="2200" dirty="0" err="1">
                <a:cs typeface="Times New Roman" panose="02020603050405020304" pitchFamily="18" charset="0"/>
              </a:rPr>
              <a:t>rangkaian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cs typeface="Times New Roman" panose="02020603050405020304" pitchFamily="18" charset="0"/>
              </a:rPr>
              <a:t>pembagian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cs typeface="Times New Roman" panose="02020603050405020304" pitchFamily="18" charset="0"/>
              </a:rPr>
              <a:t>berikut</a:t>
            </a:r>
            <a:r>
              <a:rPr lang="en-US" altLang="en-US" sz="22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		17 =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7 + 3	(</a:t>
            </a:r>
            <a:r>
              <a:rPr lang="en-US" altLang="en-US" sz="2200" dirty="0" err="1"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		 7 = 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3 + 1	(ii)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		  3 = 3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1 + 0	(iii)	(yang </a:t>
            </a:r>
            <a:r>
              <a:rPr lang="en-US" altLang="en-US" sz="2200" dirty="0" err="1">
                <a:cs typeface="Times New Roman" panose="02020603050405020304" pitchFamily="18" charset="0"/>
              </a:rPr>
              <a:t>berarti</a:t>
            </a:r>
            <a:r>
              <a:rPr lang="en-US" altLang="en-US" sz="2200" dirty="0">
                <a:cs typeface="Times New Roman" panose="02020603050405020304" pitchFamily="18" charset="0"/>
              </a:rPr>
              <a:t>: PBB(17, 7) = 1) 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      </a:t>
            </a:r>
            <a:r>
              <a:rPr lang="en-US" altLang="en-US" sz="2200" dirty="0" err="1">
                <a:cs typeface="Times New Roman" panose="02020603050405020304" pitchFamily="18" charset="0"/>
              </a:rPr>
              <a:t>Susun</a:t>
            </a:r>
            <a:r>
              <a:rPr lang="en-US" altLang="en-US" sz="2200" dirty="0">
                <a:cs typeface="Times New Roman" panose="02020603050405020304" pitchFamily="18" charset="0"/>
              </a:rPr>
              <a:t> (ii) </a:t>
            </a:r>
            <a:r>
              <a:rPr lang="en-US" altLang="en-US" sz="22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2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		1 = 7 –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3	(iv)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      </a:t>
            </a:r>
            <a:r>
              <a:rPr lang="en-US" altLang="en-US" sz="2200" dirty="0" err="1">
                <a:cs typeface="Times New Roman" panose="02020603050405020304" pitchFamily="18" charset="0"/>
              </a:rPr>
              <a:t>Susun</a:t>
            </a:r>
            <a:r>
              <a:rPr lang="en-US" altLang="en-US" sz="2200" dirty="0"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cs typeface="Times New Roman" panose="02020603050405020304" pitchFamily="18" charset="0"/>
              </a:rPr>
              <a:t>) </a:t>
            </a:r>
            <a:r>
              <a:rPr lang="en-US" altLang="en-US" sz="2200" dirty="0" err="1">
                <a:cs typeface="Times New Roman" panose="02020603050405020304" pitchFamily="18" charset="0"/>
              </a:rPr>
              <a:t>menjadi</a:t>
            </a:r>
            <a:endParaRPr lang="en-US" altLang="en-US" sz="22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		3 = 17 –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7	(v)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     </a:t>
            </a:r>
            <a:r>
              <a:rPr lang="en-US" altLang="en-US" sz="2200" dirty="0" err="1">
                <a:cs typeface="Times New Roman" panose="02020603050405020304" pitchFamily="18" charset="0"/>
              </a:rPr>
              <a:t>Sulihkan</a:t>
            </a:r>
            <a:r>
              <a:rPr lang="en-US" altLang="en-US" sz="2200" dirty="0">
                <a:cs typeface="Times New Roman" panose="02020603050405020304" pitchFamily="18" charset="0"/>
              </a:rPr>
              <a:t> (v) </a:t>
            </a:r>
            <a:r>
              <a:rPr lang="en-US" altLang="en-US" sz="2200" dirty="0" err="1">
                <a:cs typeface="Times New Roman" panose="02020603050405020304" pitchFamily="18" charset="0"/>
              </a:rPr>
              <a:t>ke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cs typeface="Times New Roman" panose="02020603050405020304" pitchFamily="18" charset="0"/>
              </a:rPr>
              <a:t>dalam</a:t>
            </a:r>
            <a:r>
              <a:rPr lang="en-US" altLang="en-US" sz="2200" dirty="0">
                <a:cs typeface="Times New Roman" panose="02020603050405020304" pitchFamily="18" charset="0"/>
              </a:rPr>
              <a:t> (iv):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		1 = 7 –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(17 –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7) = 1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7 –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17 + 4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7 = 5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7 –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17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     </a:t>
            </a:r>
            <a:r>
              <a:rPr lang="en-US" altLang="en-US" sz="2200" dirty="0" err="1">
                <a:cs typeface="Times New Roman" panose="02020603050405020304" pitchFamily="18" charset="0"/>
              </a:rPr>
              <a:t>atau</a:t>
            </a:r>
            <a:r>
              <a:rPr lang="en-US" altLang="en-US" sz="2200" dirty="0">
                <a:cs typeface="Times New Roman" panose="02020603050405020304" pitchFamily="18" charset="0"/>
              </a:rPr>
              <a:t>	</a:t>
            </a:r>
          </a:p>
          <a:p>
            <a:pPr algn="just"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	       –2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17 </a:t>
            </a:r>
            <a:r>
              <a:rPr lang="en-US" altLang="en-US" sz="2200" baseline="-300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cs typeface="Times New Roman" panose="02020603050405020304" pitchFamily="18" charset="0"/>
              </a:rPr>
              <a:t>+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5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 7 </a:t>
            </a:r>
            <a:r>
              <a:rPr lang="en-US" altLang="en-US" sz="2200" dirty="0">
                <a:cs typeface="Times New Roman" panose="02020603050405020304" pitchFamily="18" charset="0"/>
              </a:rPr>
              <a:t>= 1          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( 5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 7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 0 (mod  7)   )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          –2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17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cs typeface="Times New Roman" panose="02020603050405020304" pitchFamily="18" charset="0"/>
              </a:rPr>
              <a:t> 1 (mod 7)	(7 </a:t>
            </a:r>
            <a:r>
              <a:rPr lang="en-US" altLang="en-US" sz="2200" dirty="0" err="1">
                <a:cs typeface="Times New Roman" panose="02020603050405020304" pitchFamily="18" charset="0"/>
              </a:rPr>
              <a:t>habis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cs typeface="Times New Roman" panose="02020603050405020304" pitchFamily="18" charset="0"/>
              </a:rPr>
              <a:t>membagi</a:t>
            </a:r>
            <a:r>
              <a:rPr lang="en-US" altLang="en-US" sz="2200" dirty="0">
                <a:cs typeface="Times New Roman" panose="02020603050405020304" pitchFamily="18" charset="0"/>
              </a:rPr>
              <a:t> –2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17 – 1 = –35) </a:t>
            </a:r>
          </a:p>
          <a:p>
            <a:pPr marL="0" indent="0" algn="just"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   </a:t>
            </a:r>
            <a:r>
              <a:rPr lang="en-US" altLang="en-US" sz="2000" dirty="0">
                <a:cs typeface="Times New Roman" panose="02020603050405020304" pitchFamily="18" charset="0"/>
              </a:rPr>
              <a:t> Jadi, –2 </a:t>
            </a:r>
            <a:r>
              <a:rPr lang="en-US" altLang="en-US" sz="20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dari</a:t>
            </a:r>
            <a:r>
              <a:rPr lang="en-US" altLang="en-US" sz="2000" dirty="0">
                <a:cs typeface="Times New Roman" panose="02020603050405020304" pitchFamily="18" charset="0"/>
              </a:rPr>
              <a:t> 17 (mod 7), </a:t>
            </a:r>
            <a:r>
              <a:rPr lang="en-US" altLang="en-US" sz="2000" dirty="0" err="1">
                <a:cs typeface="Times New Roman" panose="02020603050405020304" pitchFamily="18" charset="0"/>
              </a:rPr>
              <a:t>atau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dapat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ditulis</a:t>
            </a:r>
            <a:r>
              <a:rPr lang="en-US" altLang="en-US" sz="2000" dirty="0">
                <a:cs typeface="Times New Roman" panose="02020603050405020304" pitchFamily="18" charset="0"/>
              </a:rPr>
              <a:t> 17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–1</a:t>
            </a:r>
            <a:r>
              <a:rPr lang="en-US" altLang="en-US" sz="2000" dirty="0">
                <a:cs typeface="Times New Roman" panose="02020603050405020304" pitchFamily="18" charset="0"/>
              </a:rPr>
              <a:t> (mod 7) =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–2 (mod 7). </a:t>
            </a:r>
            <a:endParaRPr lang="en-US" alt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4636EF-9D1F-AE3A-BFA5-131E9EC9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2029DF03-43C6-4ADA-94CF-D4462D28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331CE2-7C2F-4C0E-9DB2-0DD3DCF36CBE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553FF967-00F2-4480-ACCB-6CAD166FC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189EA050-E321-44B2-A893-BA4B8165D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(c) </a:t>
            </a:r>
            <a:r>
              <a:rPr lang="en-US" altLang="en-US" dirty="0" err="1">
                <a:cs typeface="Times New Roman" panose="02020603050405020304" pitchFamily="18" charset="0"/>
              </a:rPr>
              <a:t>Menghitung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18 (mod 10). Karena PBB(18, 10) =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en-US" dirty="0">
                <a:cs typeface="Times New Roman" panose="02020603050405020304" pitchFamily="18" charset="0"/>
              </a:rPr>
              <a:t> 1,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 18 (mod 10)    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D489C4-B060-2794-77A4-D55F4F2F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>
            <a:extLst>
              <a:ext uri="{FF2B5EF4-FFF2-40B4-BE49-F238E27FC236}">
                <a16:creationId xmlns:a16="http://schemas.microsoft.com/office/drawing/2014/main" id="{43656D6D-D362-4F40-945D-0F5E1927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74E3F-9995-49CF-BD33-46264795296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Rectangle 1026">
            <a:extLst>
              <a:ext uri="{FF2B5EF4-FFF2-40B4-BE49-F238E27FC236}">
                <a16:creationId xmlns:a16="http://schemas.microsoft.com/office/drawing/2014/main" id="{C52F6783-A6DD-4F0A-8FED-5360BD129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Cara lain </a:t>
            </a:r>
            <a:r>
              <a:rPr lang="en-US" altLang="en-US" b="1" dirty="0" err="1"/>
              <a:t>menghitung</a:t>
            </a:r>
            <a:r>
              <a:rPr lang="en-US" altLang="en-US" b="1" dirty="0"/>
              <a:t> </a:t>
            </a:r>
            <a:r>
              <a:rPr lang="en-US" altLang="en-US" b="1" dirty="0" err="1"/>
              <a:t>balikan</a:t>
            </a:r>
            <a:r>
              <a:rPr lang="en-US" altLang="en-US" b="1" dirty="0"/>
              <a:t> modulo</a:t>
            </a:r>
          </a:p>
        </p:txBody>
      </p:sp>
      <p:sp>
        <p:nvSpPr>
          <p:cNvPr id="50181" name="Rectangle 1027">
            <a:extLst>
              <a:ext uri="{FF2B5EF4-FFF2-40B4-BE49-F238E27FC236}">
                <a16:creationId xmlns:a16="http://schemas.microsoft.com/office/drawing/2014/main" id="{8F74DA37-9A84-4E26-8CD3-8FB67A98D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Ditanya: balikan dari </a:t>
            </a:r>
            <a:r>
              <a:rPr lang="en-US" altLang="en-US" sz="2400" i="1"/>
              <a:t>a</a:t>
            </a:r>
            <a:r>
              <a:rPr lang="en-US" altLang="en-US" sz="2400"/>
              <a:t> (mod </a:t>
            </a:r>
            <a:r>
              <a:rPr lang="en-US" altLang="en-US" sz="2400" i="1"/>
              <a:t>m</a:t>
            </a:r>
            <a:r>
              <a:rPr lang="en-US" altLang="en-US" sz="2400"/>
              <a:t>)</a:t>
            </a:r>
          </a:p>
          <a:p>
            <a:pPr eaLnBrk="1" hangingPunct="1"/>
            <a:r>
              <a:rPr lang="en-US" altLang="en-US" sz="2400"/>
              <a:t>Misalkan </a:t>
            </a:r>
            <a:r>
              <a:rPr lang="en-US" altLang="en-US" sz="2400" i="1"/>
              <a:t>x</a:t>
            </a:r>
            <a:r>
              <a:rPr lang="en-US" altLang="en-US" sz="2400"/>
              <a:t> adalah balikan dari </a:t>
            </a:r>
            <a:r>
              <a:rPr lang="en-US" altLang="en-US" sz="2400" i="1"/>
              <a:t>a</a:t>
            </a:r>
            <a:r>
              <a:rPr lang="en-US" altLang="en-US" sz="2400"/>
              <a:t> (mod </a:t>
            </a:r>
            <a:r>
              <a:rPr lang="en-US" altLang="en-US" sz="2400" i="1"/>
              <a:t>m</a:t>
            </a:r>
            <a:r>
              <a:rPr lang="en-US" altLang="en-US" sz="2400"/>
              <a:t>), maka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	   </a:t>
            </a:r>
            <a:r>
              <a:rPr lang="en-US" altLang="en-US" sz="2400" i="1"/>
              <a:t>ax</a:t>
            </a:r>
            <a:r>
              <a:rPr lang="en-US" altLang="en-US" sz="2400"/>
              <a:t> 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 1 (mod </a:t>
            </a: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m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)  (definisi balikan modulo)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    atau dalam notasi ‘sama dengan’: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	   </a:t>
            </a: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ax 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= 1 + </a:t>
            </a: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km</a:t>
            </a:r>
          </a:p>
          <a:p>
            <a:pPr eaLnBrk="1" hangingPunct="1">
              <a:buFontTx/>
              <a:buNone/>
            </a:pP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    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atau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	   </a:t>
            </a: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x =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 (1 + </a:t>
            </a: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km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)/</a:t>
            </a: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400" i="1"/>
              <a:t>    </a:t>
            </a:r>
            <a:r>
              <a:rPr lang="en-US" altLang="en-US" sz="2400"/>
              <a:t>Cobakan untuk </a:t>
            </a:r>
            <a:r>
              <a:rPr lang="en-US" altLang="en-US" sz="2400" i="1"/>
              <a:t>k</a:t>
            </a:r>
            <a:r>
              <a:rPr lang="en-US" altLang="en-US" sz="2400"/>
              <a:t> = 0, 1, 2, … dan </a:t>
            </a:r>
            <a:r>
              <a:rPr lang="en-US" altLang="en-US" sz="2400" i="1"/>
              <a:t>k</a:t>
            </a:r>
            <a:r>
              <a:rPr lang="en-US" altLang="en-US" sz="2400"/>
              <a:t> = -1, -2, …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Solusinya adalah semua bilangan bulat yang memenuhi.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163AFB-14C1-D45E-9F1D-4510D015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19862B6F-6529-43EB-A958-5EC904653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22A89E-A1B2-484D-A57A-4C533538965D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A0F06377-A85B-47CD-A816-6F0904AA5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637104"/>
            <a:ext cx="10515600" cy="585078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18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B</a:t>
            </a:r>
            <a:r>
              <a:rPr lang="en-US" altLang="en-US" sz="2400" dirty="0" err="1">
                <a:cs typeface="Times New Roman" panose="02020603050405020304" pitchFamily="18" charset="0"/>
              </a:rPr>
              <a:t>alikan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4 (mod 9)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sedemikian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/>
              <a:t>  4</a:t>
            </a: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 1 (mod 9)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		</a:t>
            </a:r>
            <a:r>
              <a:rPr lang="en-US" altLang="en-US" sz="2400" dirty="0"/>
              <a:t>4</a:t>
            </a: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 1 (mod 9) 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4</a:t>
            </a:r>
            <a:r>
              <a:rPr lang="en-US" altLang="en-US" sz="2400" i="1" dirty="0"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 = 1 + 9</a:t>
            </a:r>
            <a:r>
              <a:rPr lang="en-US" altLang="en-US" sz="2400" i="1" dirty="0">
                <a:cs typeface="Courier New" panose="02070309020205020404" pitchFamily="49" charset="0"/>
                <a:sym typeface="Symbol" panose="05050102010706020507" pitchFamily="18" charset="2"/>
              </a:rPr>
              <a:t>k 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altLang="en-US" sz="2400" i="1" dirty="0">
                <a:cs typeface="Courier New" panose="02070309020205020404" pitchFamily="49" charset="0"/>
                <a:sym typeface="Symbol" panose="05050102010706020507" pitchFamily="18" charset="2"/>
              </a:rPr>
              <a:t> x =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(1 + 9</a:t>
            </a:r>
            <a:r>
              <a:rPr lang="en-US" altLang="en-US" sz="2400" i="1" dirty="0"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)/4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err="1">
                <a:cs typeface="Courier New" panose="02070309020205020404" pitchFamily="49" charset="0"/>
                <a:sym typeface="Symbol" panose="05050102010706020507" pitchFamily="18" charset="2"/>
              </a:rPr>
              <a:t>Untuk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 = 0 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(1 + 9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 0)/4 = 1/4   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tidak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bulat</a:t>
            </a:r>
            <a:endParaRPr lang="en-US" altLang="en-US" sz="2400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3">
              <a:buNone/>
            </a:pP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		     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k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1 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 x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(1 + 9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 1)/4 = 10/4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tidak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bulat</a:t>
            </a:r>
            <a:endParaRPr lang="en-US" altLang="en-US" sz="2400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3">
              <a:buNone/>
            </a:pP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		     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k 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= 2 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(1 + 9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 2)/4 = 19/4  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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tidak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bulat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		   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  k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3 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(1 + 9 . 3)/4 = 7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		     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k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-1 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(1 + 9. –1)/4 = -2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Balikan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dari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4 (mod 9)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adalah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7 (mod 9), -2 (mod 9),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dst</a:t>
            </a:r>
            <a:endParaRPr lang="en-US" altLang="en-US" sz="2400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1082675" lvl="3" indent="-10826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Catatan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: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cukup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menemukan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satu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saja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balikan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dari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4(mod 9),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maka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semua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bilangan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lainnya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dapat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dicari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dengan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menambahkan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9 pada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bilangan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tersebut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. Pada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contoh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di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atas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 7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adalah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balikan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4(mod 9),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maka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dengan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menambahkan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9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ke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kiri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dan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ke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kanan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diperoleh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…, -11, -2, 7, 16, … 	</a:t>
            </a:r>
          </a:p>
          <a:p>
            <a:pPr marL="1082675" lvl="3" indent="-10826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              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Secara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umum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, 4</a:t>
            </a:r>
            <a:r>
              <a:rPr lang="en-US" altLang="en-US" sz="2400" baseline="30000" dirty="0">
                <a:cs typeface="Courier New" panose="02070309020205020404" pitchFamily="49" charset="0"/>
                <a:sym typeface="Wingdings" panose="05000000000000000000" pitchFamily="2" charset="2"/>
              </a:rPr>
              <a:t>-1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(mod 9) = 7 + 9k,  k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 Z</a:t>
            </a:r>
            <a:endParaRPr lang="en-US" altLang="en-US" sz="2400" dirty="0"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A61C95-04D9-4F85-3B62-51FF0545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556D2817-4E3F-49E9-A2D6-75751B4F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EF866E-FB1A-49BD-AE0F-3827617F8F4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D670654-D89C-41D9-AE4B-41423F2AC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199" y="391887"/>
            <a:ext cx="9627475" cy="5834742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2.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571500" indent="-571500" algn="just" eaLnBrk="1" hangingPunct="1">
              <a:lnSpc>
                <a:spcPct val="90000"/>
              </a:lnSpc>
              <a:buFontTx/>
              <a:buAutoNum type="romanLcParenBoth"/>
            </a:pPr>
            <a:r>
              <a:rPr lang="en-US" altLang="en-US" dirty="0">
                <a:cs typeface="Times New Roman" panose="02020603050405020304" pitchFamily="18" charset="0"/>
              </a:rPr>
              <a:t>20/3 = 6,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2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20 = 6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 3 + 2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(ii)  1987/97 = 20,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47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1987 = 20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97 + 47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(iii) 300/10 = 3,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0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300 = 3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100 + 0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(iv) –22/3 = –8,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2	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–22 = (–8)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 + 2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–22/3 = –7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 –1   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–22 = (–7)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 3 </a:t>
            </a:r>
            <a:r>
              <a:rPr lang="en-US" altLang="en-US" dirty="0">
                <a:cs typeface="Times New Roman" panose="02020603050405020304" pitchFamily="18" charset="0"/>
              </a:rPr>
              <a:t> – 1    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(salah!!)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= –1 (</a:t>
            </a:r>
            <a:r>
              <a:rPr lang="en-US" altLang="en-US" dirty="0" err="1">
                <a:cs typeface="Times New Roman" panose="02020603050405020304" pitchFamily="18" charset="0"/>
              </a:rPr>
              <a:t>syarat</a:t>
            </a:r>
            <a:r>
              <a:rPr lang="en-US" altLang="en-US" dirty="0">
                <a:cs typeface="Times New Roman" panose="02020603050405020304" pitchFamily="18" charset="0"/>
              </a:rPr>
              <a:t> 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&lt; </a:t>
            </a:r>
            <a:r>
              <a:rPr lang="en-US" altLang="en-US" i="1" dirty="0">
                <a:cs typeface="Times New Roman" panose="02020603050405020304" pitchFamily="18" charset="0"/>
              </a:rPr>
              <a:t>n)</a:t>
            </a: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A7FDF0-0094-97E9-1DDC-826D92AC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0FF1023A-A27A-4355-8F53-A73B0BD6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53B1DD-636E-4C97-A5D5-A39A88E7E7C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8759C766-4B11-4915-8B69-39B96E6F3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Latihan</a:t>
            </a:r>
            <a:r>
              <a:rPr lang="en-US" altLang="en-US" b="1" dirty="0"/>
              <a:t> 3</a:t>
            </a: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7B520FBD-B60B-45A1-99AC-70E1A826C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Tentukan semua balikan dari 9 (mod 11).		</a:t>
            </a:r>
            <a:r>
              <a:rPr lang="en-US" altLang="en-US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0644E7-A7A4-BCAD-42BB-C7967BE4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6EA75254-E334-48EF-8C79-0D568895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26FE90-1C37-4317-997E-3281401CDE0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1F242AAA-B7B7-460F-8DED-468CDBBDA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fi-FI" altLang="en-US" dirty="0">
                <a:cs typeface="Times New Roman" panose="02020603050405020304" pitchFamily="18" charset="0"/>
              </a:rPr>
              <a:t>Misalkan 9</a:t>
            </a:r>
            <a:r>
              <a:rPr lang="fi-FI" altLang="en-US" baseline="30000" dirty="0">
                <a:cs typeface="Times New Roman" panose="02020603050405020304" pitchFamily="18" charset="0"/>
              </a:rPr>
              <a:t>-1</a:t>
            </a:r>
            <a:r>
              <a:rPr lang="fi-FI" altLang="en-US" dirty="0">
                <a:cs typeface="Times New Roman" panose="02020603050405020304" pitchFamily="18" charset="0"/>
              </a:rPr>
              <a:t> (mod 11) = </a:t>
            </a:r>
            <a:r>
              <a:rPr lang="fi-FI" altLang="en-US" i="1" dirty="0">
                <a:cs typeface="Times New Roman" panose="02020603050405020304" pitchFamily="18" charset="0"/>
              </a:rPr>
              <a:t>x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fi-FI" altLang="en-US" dirty="0">
                <a:cs typeface="Times New Roman" panose="02020603050405020304" pitchFamily="18" charset="0"/>
              </a:rPr>
              <a:t>Maka 9</a:t>
            </a:r>
            <a:r>
              <a:rPr lang="fi-FI" altLang="en-US" i="1" dirty="0">
                <a:cs typeface="Times New Roman" panose="02020603050405020304" pitchFamily="18" charset="0"/>
              </a:rPr>
              <a:t>x</a:t>
            </a:r>
            <a:r>
              <a:rPr lang="fi-FI" altLang="en-US" dirty="0">
                <a:cs typeface="Times New Roman" panose="02020603050405020304" pitchFamily="18" charset="0"/>
              </a:rPr>
              <a:t> </a:t>
            </a:r>
            <a:r>
              <a:rPr lang="fi-FI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fi-FI" altLang="en-US" dirty="0">
                <a:cs typeface="Times New Roman" panose="02020603050405020304" pitchFamily="18" charset="0"/>
              </a:rPr>
              <a:t> 1 (mod 11) atau 9</a:t>
            </a:r>
            <a:r>
              <a:rPr lang="fi-FI" altLang="en-US" i="1" dirty="0">
                <a:cs typeface="Times New Roman" panose="02020603050405020304" pitchFamily="18" charset="0"/>
              </a:rPr>
              <a:t>x </a:t>
            </a:r>
            <a:r>
              <a:rPr lang="fi-FI" altLang="en-US" dirty="0">
                <a:cs typeface="Times New Roman" panose="02020603050405020304" pitchFamily="18" charset="0"/>
              </a:rPr>
              <a:t>= 1 + 11</a:t>
            </a:r>
            <a:r>
              <a:rPr lang="fi-FI" altLang="en-US" i="1" dirty="0">
                <a:cs typeface="Times New Roman" panose="02020603050405020304" pitchFamily="18" charset="0"/>
              </a:rPr>
              <a:t>k</a:t>
            </a:r>
            <a:r>
              <a:rPr lang="fi-FI" altLang="en-US" dirty="0">
                <a:cs typeface="Times New Roman" panose="02020603050405020304" pitchFamily="18" charset="0"/>
              </a:rPr>
              <a:t> atau </a:t>
            </a:r>
          </a:p>
          <a:p>
            <a:pPr algn="just" eaLnBrk="1" hangingPunct="1">
              <a:buFontTx/>
              <a:buNone/>
            </a:pPr>
            <a:r>
              <a:rPr lang="fi-FI" altLang="en-US" i="1" dirty="0">
                <a:cs typeface="Times New Roman" panose="02020603050405020304" pitchFamily="18" charset="0"/>
              </a:rPr>
              <a:t>	     x</a:t>
            </a:r>
            <a:r>
              <a:rPr lang="fi-FI" altLang="en-US" dirty="0">
                <a:cs typeface="Times New Roman" panose="02020603050405020304" pitchFamily="18" charset="0"/>
              </a:rPr>
              <a:t> = (1 + 11</a:t>
            </a:r>
            <a:r>
              <a:rPr lang="fi-FI" altLang="en-US" i="1" dirty="0">
                <a:cs typeface="Times New Roman" panose="02020603050405020304" pitchFamily="18" charset="0"/>
              </a:rPr>
              <a:t>k</a:t>
            </a:r>
            <a:r>
              <a:rPr lang="fi-FI" altLang="en-US" dirty="0">
                <a:cs typeface="Times New Roman" panose="02020603050405020304" pitchFamily="18" charset="0"/>
              </a:rPr>
              <a:t>)/9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fi-FI" altLang="en-US" dirty="0">
                <a:cs typeface="Times New Roman" panose="02020603050405020304" pitchFamily="18" charset="0"/>
              </a:rPr>
              <a:t>	Dengan mencoba semua nilai </a:t>
            </a:r>
            <a:r>
              <a:rPr lang="fi-FI" altLang="en-US" i="1" dirty="0">
                <a:cs typeface="Times New Roman" panose="02020603050405020304" pitchFamily="18" charset="0"/>
              </a:rPr>
              <a:t>k</a:t>
            </a:r>
            <a:r>
              <a:rPr lang="fi-FI" altLang="en-US" dirty="0">
                <a:cs typeface="Times New Roman" panose="02020603050405020304" pitchFamily="18" charset="0"/>
              </a:rPr>
              <a:t> yang bulat (</a:t>
            </a:r>
            <a:r>
              <a:rPr lang="fi-FI" altLang="en-US" i="1" dirty="0">
                <a:cs typeface="Times New Roman" panose="02020603050405020304" pitchFamily="18" charset="0"/>
              </a:rPr>
              <a:t>k</a:t>
            </a:r>
            <a:r>
              <a:rPr lang="fi-FI" altLang="en-US" dirty="0">
                <a:cs typeface="Times New Roman" panose="02020603050405020304" pitchFamily="18" charset="0"/>
              </a:rPr>
              <a:t> = 0, -1, -2, ..., 1, 2, ...) maka diperoleh </a:t>
            </a:r>
            <a:r>
              <a:rPr lang="fi-FI" altLang="en-US" i="1" dirty="0">
                <a:cs typeface="Times New Roman" panose="02020603050405020304" pitchFamily="18" charset="0"/>
              </a:rPr>
              <a:t>x</a:t>
            </a:r>
            <a:r>
              <a:rPr lang="fi-FI" altLang="en-US" dirty="0">
                <a:cs typeface="Times New Roman" panose="02020603050405020304" pitchFamily="18" charset="0"/>
              </a:rPr>
              <a:t> = 5. Semua bilangan lain yang kongruen dengan 5 (mod 11) juga merupakan  balikan dari 9 (mod 11), yaitu –6, 16, 27, ...</a:t>
            </a:r>
          </a:p>
          <a:p>
            <a:pPr algn="just" eaLnBrk="1" hangingPunct="1">
              <a:buFontTx/>
              <a:buNone/>
            </a:pPr>
            <a:r>
              <a:rPr lang="fi-FI" altLang="en-US" dirty="0">
                <a:cs typeface="Times New Roman" panose="02020603050405020304" pitchFamily="18" charset="0"/>
              </a:rPr>
              <a:t>		atau dapat ditulis 9</a:t>
            </a:r>
            <a:r>
              <a:rPr lang="fi-FI" altLang="en-US" baseline="30000" dirty="0">
                <a:cs typeface="Times New Roman" panose="02020603050405020304" pitchFamily="18" charset="0"/>
              </a:rPr>
              <a:t>-1</a:t>
            </a:r>
            <a:r>
              <a:rPr lang="fi-FI" altLang="en-US" dirty="0">
                <a:cs typeface="Times New Roman" panose="02020603050405020304" pitchFamily="18" charset="0"/>
              </a:rPr>
              <a:t> (mod 11) = 5 + 11</a:t>
            </a:r>
            <a:r>
              <a:rPr lang="fi-FI" altLang="en-US" i="1" dirty="0">
                <a:cs typeface="Times New Roman" panose="02020603050405020304" pitchFamily="18" charset="0"/>
              </a:rPr>
              <a:t>k</a:t>
            </a:r>
            <a:r>
              <a:rPr lang="fi-FI" altLang="en-US" dirty="0">
                <a:cs typeface="Times New Roman" panose="02020603050405020304" pitchFamily="18" charset="0"/>
              </a:rPr>
              <a:t>, k </a:t>
            </a:r>
            <a:r>
              <a:rPr lang="fi-FI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 Z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860CC31-DED2-4EA4-B1BD-8803F184C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05840"/>
            <a:ext cx="10515600" cy="6848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u="sng" dirty="0" err="1"/>
              <a:t>Penyelesaian</a:t>
            </a:r>
            <a:r>
              <a:rPr lang="en-US" altLang="en-US" sz="3200" u="sng" dirty="0"/>
              <a:t>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0E29BF-BD6A-170B-5832-40A92322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5">
            <a:extLst>
              <a:ext uri="{FF2B5EF4-FFF2-40B4-BE49-F238E27FC236}">
                <a16:creationId xmlns:a16="http://schemas.microsoft.com/office/drawing/2014/main" id="{953E6053-7020-4171-83FF-2198A097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64DAD7-A546-43CB-AF9D-376AB8A9066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78148405-4DBA-4193-9884-611838055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Kekongruenan</a:t>
            </a:r>
            <a:r>
              <a:rPr lang="en-US" altLang="en-US" b="1" dirty="0">
                <a:cs typeface="Times New Roman" panose="02020603050405020304" pitchFamily="18" charset="0"/>
              </a:rPr>
              <a:t> Linier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F925DCCE-E036-4F5E-9FD4-038CFB3CC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3426" y="1766888"/>
            <a:ext cx="10280373" cy="44815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Kekongruenan</a:t>
            </a:r>
            <a:r>
              <a:rPr lang="en-US" altLang="en-US" dirty="0">
                <a:cs typeface="Times New Roman" panose="02020603050405020304" pitchFamily="18" charset="0"/>
              </a:rPr>
              <a:t> linier (</a:t>
            </a:r>
            <a:r>
              <a:rPr lang="en-US" altLang="en-US" i="1" dirty="0">
                <a:cs typeface="Times New Roman" panose="02020603050405020304" pitchFamily="18" charset="0"/>
              </a:rPr>
              <a:t>linear congruence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berbentuk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 </a:t>
            </a:r>
            <a:r>
              <a:rPr lang="en-US" altLang="en-US" i="1" dirty="0">
                <a:cs typeface="Times New Roman" panose="02020603050405020304" pitchFamily="18" charset="0"/>
              </a:rPr>
              <a:t>ax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(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&gt; 0,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sembarang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,  dan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peubah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Pemecahan</a:t>
            </a:r>
            <a:r>
              <a:rPr lang="en-US" altLang="en-US" dirty="0">
                <a:cs typeface="Times New Roman" panose="02020603050405020304" pitchFamily="18" charset="0"/>
              </a:rPr>
              <a:t>:  </a:t>
            </a:r>
            <a:r>
              <a:rPr lang="en-US" altLang="en-US" i="1" dirty="0">
                <a:cs typeface="Times New Roman" panose="02020603050405020304" pitchFamily="18" charset="0"/>
              </a:rPr>
              <a:t>ax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km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</a:t>
            </a:r>
            <a:r>
              <a:rPr lang="en-US" altLang="en-US" dirty="0" err="1">
                <a:cs typeface="Times New Roman" panose="02020603050405020304" pitchFamily="18" charset="0"/>
              </a:rPr>
              <a:t>Cobakan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= 0, 1, 2, … dan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= –1, –2, … yang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graphicFrame>
        <p:nvGraphicFramePr>
          <p:cNvPr id="54278" name="Object 4">
            <a:extLst>
              <a:ext uri="{FF2B5EF4-FFF2-40B4-BE49-F238E27FC236}">
                <a16:creationId xmlns:a16="http://schemas.microsoft.com/office/drawing/2014/main" id="{DE62601B-1F11-4231-BD17-E8AA46C11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427775"/>
              </p:ext>
            </p:extLst>
          </p:nvPr>
        </p:nvGraphicFramePr>
        <p:xfrm>
          <a:off x="5608983" y="4007644"/>
          <a:ext cx="16764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600" imgH="330200" progId="Equation.3">
                  <p:embed/>
                </p:oleObj>
              </mc:Choice>
              <mc:Fallback>
                <p:oleObj name="Equation" r:id="rId4" imgW="609600" imgH="330200" progId="Equation.3">
                  <p:embed/>
                  <p:pic>
                    <p:nvPicPr>
                      <p:cNvPr id="54278" name="Object 4">
                        <a:extLst>
                          <a:ext uri="{FF2B5EF4-FFF2-40B4-BE49-F238E27FC236}">
                            <a16:creationId xmlns:a16="http://schemas.microsoft.com/office/drawing/2014/main" id="{DE62601B-1F11-4231-BD17-E8AA46C11D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983" y="4007644"/>
                        <a:ext cx="16764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227DD8-A463-61ED-3A49-10BEF99C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5">
            <a:extLst>
              <a:ext uri="{FF2B5EF4-FFF2-40B4-BE49-F238E27FC236}">
                <a16:creationId xmlns:a16="http://schemas.microsoft.com/office/drawing/2014/main" id="{353876C2-5711-4CDD-AD85-E8E07F81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B68DCC-1C4C-4D46-A1BE-D69C17C4A81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5300" name="Object 4">
            <a:extLst>
              <a:ext uri="{FF2B5EF4-FFF2-40B4-BE49-F238E27FC236}">
                <a16:creationId xmlns:a16="http://schemas.microsoft.com/office/drawing/2014/main" id="{5F02EB73-C2A8-4B4D-AED5-538A3013A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323041"/>
              </p:ext>
            </p:extLst>
          </p:nvPr>
        </p:nvGraphicFramePr>
        <p:xfrm>
          <a:off x="1851102" y="207098"/>
          <a:ext cx="7696200" cy="648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848856" imgH="6486144" progId="Word.Document.8">
                  <p:embed/>
                </p:oleObj>
              </mc:Choice>
              <mc:Fallback>
                <p:oleObj name="Document" r:id="rId4" imgW="6848856" imgH="6486144" progId="Word.Document.8">
                  <p:embed/>
                  <p:pic>
                    <p:nvPicPr>
                      <p:cNvPr id="55300" name="Object 4">
                        <a:extLst>
                          <a:ext uri="{FF2B5EF4-FFF2-40B4-BE49-F238E27FC236}">
                            <a16:creationId xmlns:a16="http://schemas.microsoft.com/office/drawing/2014/main" id="{5F02EB73-C2A8-4B4D-AED5-538A3013A2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102" y="207098"/>
                        <a:ext cx="7696200" cy="648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C19041-0AC3-4117-A2AB-2012B2021892}"/>
              </a:ext>
            </a:extLst>
          </p:cNvPr>
          <p:cNvSpPr txBox="1"/>
          <p:nvPr/>
        </p:nvSpPr>
        <p:spPr>
          <a:xfrm>
            <a:off x="1971276" y="5987018"/>
            <a:ext cx="9127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Atau</a:t>
            </a:r>
            <a:r>
              <a:rPr lang="en-US" dirty="0">
                <a:solidFill>
                  <a:srgbClr val="FF0000"/>
                </a:solidFill>
              </a:rPr>
              <a:t> solusi </a:t>
            </a:r>
            <a:r>
              <a:rPr lang="en-US" dirty="0" err="1">
                <a:solidFill>
                  <a:srgbClr val="FF0000"/>
                </a:solidFill>
              </a:rPr>
              <a:t>cukup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dinyatakan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sebagai</a:t>
            </a:r>
            <a:r>
              <a:rPr lang="en-US" dirty="0">
                <a:solidFill>
                  <a:srgbClr val="FF0000"/>
                </a:solidFill>
              </a:rPr>
              <a:t> x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 3 (mod 9), 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atau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x = 3 + 9k, k 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sembarang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bilangan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bulat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45471-B034-ACFC-E022-A41C364F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5">
            <a:extLst>
              <a:ext uri="{FF2B5EF4-FFF2-40B4-BE49-F238E27FC236}">
                <a16:creationId xmlns:a16="http://schemas.microsoft.com/office/drawing/2014/main" id="{ADFF9E0A-5385-452E-809B-336A2004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7A2117-88A9-4E09-B48E-AE713C33DF3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6324" name="Object 4">
            <a:extLst>
              <a:ext uri="{FF2B5EF4-FFF2-40B4-BE49-F238E27FC236}">
                <a16:creationId xmlns:a16="http://schemas.microsoft.com/office/drawing/2014/main" id="{2B57D831-2B30-467D-944F-08A5F4E54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43044"/>
              </p:ext>
            </p:extLst>
          </p:nvPr>
        </p:nvGraphicFramePr>
        <p:xfrm>
          <a:off x="1636644" y="1268895"/>
          <a:ext cx="800100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2173986" progId="Word.Document.8">
                  <p:embed/>
                </p:oleObj>
              </mc:Choice>
              <mc:Fallback>
                <p:oleObj name="Document" r:id="rId4" imgW="5486400" imgH="2173986" progId="Word.Document.8">
                  <p:embed/>
                  <p:pic>
                    <p:nvPicPr>
                      <p:cNvPr id="56324" name="Object 4">
                        <a:extLst>
                          <a:ext uri="{FF2B5EF4-FFF2-40B4-BE49-F238E27FC236}">
                            <a16:creationId xmlns:a16="http://schemas.microsoft.com/office/drawing/2014/main" id="{2B57D831-2B30-467D-944F-08A5F4E54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644" y="1268895"/>
                        <a:ext cx="8001000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48157-CB22-C7E3-15A1-013046E7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>
            <a:extLst>
              <a:ext uri="{FF2B5EF4-FFF2-40B4-BE49-F238E27FC236}">
                <a16:creationId xmlns:a16="http://schemas.microsoft.com/office/drawing/2014/main" id="{DD99971C-4EA8-45D8-907E-DAA6E27F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D52DAC-CFC4-4093-993A-C677956D2D0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C92BB1CE-800E-4AF5-B375-3B613DCF1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/>
              <a:t>Cara lain </a:t>
            </a:r>
            <a:r>
              <a:rPr lang="en-US" altLang="en-US" sz="3600" b="1" dirty="0" err="1"/>
              <a:t>menghitung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solusi</a:t>
            </a:r>
            <a:r>
              <a:rPr lang="en-US" altLang="en-US" sz="3600" b="1" dirty="0"/>
              <a:t> </a:t>
            </a:r>
            <a:r>
              <a:rPr lang="en-US" altLang="en-US" sz="3600" b="1" i="1" dirty="0">
                <a:cs typeface="Times New Roman" panose="02020603050405020304" pitchFamily="18" charset="0"/>
              </a:rPr>
              <a:t>ax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cs typeface="Times New Roman" panose="02020603050405020304" pitchFamily="18" charset="0"/>
              </a:rPr>
              <a:t>b</a:t>
            </a:r>
            <a:r>
              <a:rPr lang="en-US" altLang="en-US" sz="3600" b="1" dirty="0">
                <a:cs typeface="Times New Roman" panose="02020603050405020304" pitchFamily="18" charset="0"/>
              </a:rPr>
              <a:t> (mod </a:t>
            </a:r>
            <a:r>
              <a:rPr lang="en-US" altLang="en-US" sz="3600" b="1" i="1" dirty="0">
                <a:cs typeface="Times New Roman" panose="02020603050405020304" pitchFamily="18" charset="0"/>
              </a:rPr>
              <a:t>m</a:t>
            </a:r>
            <a:r>
              <a:rPr lang="en-US" altLang="en-US" sz="3600" b="1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01C02FC2-2241-4B9C-947C-9A0A4F51C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Seperti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aljabar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biasa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tanpa</a:t>
            </a:r>
            <a:r>
              <a:rPr lang="en-US" altLang="en-US" sz="2400" dirty="0"/>
              <a:t> modulo),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	4</a:t>
            </a:r>
            <a:r>
              <a:rPr lang="en-US" altLang="en-US" sz="2400" i="1" dirty="0"/>
              <a:t>x</a:t>
            </a:r>
            <a:r>
              <a:rPr lang="en-US" altLang="en-US" sz="2400" dirty="0"/>
              <a:t> = 12 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kalikan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setiap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ruas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dengan</a:t>
            </a:r>
            <a:r>
              <a:rPr lang="en-US" altLang="en-US" sz="2400" dirty="0">
                <a:sym typeface="Wingdings" panose="05000000000000000000" pitchFamily="2" charset="2"/>
              </a:rPr>
              <a:t> 1/4  (</a:t>
            </a:r>
            <a:r>
              <a:rPr lang="en-US" altLang="en-US" sz="2400" dirty="0" err="1">
                <a:sym typeface="Wingdings" panose="05000000000000000000" pitchFamily="2" charset="2"/>
              </a:rPr>
              <a:t>yaitu</a:t>
            </a:r>
            <a:r>
              <a:rPr lang="en-US" altLang="en-US" sz="2400" dirty="0">
                <a:sym typeface="Wingdings" panose="05000000000000000000" pitchFamily="2" charset="2"/>
              </a:rPr>
              <a:t> invers 4), </a:t>
            </a:r>
            <a:r>
              <a:rPr lang="en-US" altLang="en-US" sz="2400" dirty="0" err="1">
                <a:sym typeface="Wingdings" panose="05000000000000000000" pitchFamily="2" charset="2"/>
              </a:rPr>
              <a:t>maka</a:t>
            </a:r>
            <a:r>
              <a:rPr lang="en-US" altLang="en-US" sz="2400" dirty="0">
                <a:sym typeface="Wingdings" panose="05000000000000000000" pitchFamily="2" charset="2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		                     (1/4) . 4</a:t>
            </a:r>
            <a:r>
              <a:rPr lang="en-US" altLang="en-US" sz="2400" i="1" dirty="0"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sym typeface="Wingdings" panose="05000000000000000000" pitchFamily="2" charset="2"/>
              </a:rPr>
              <a:t>  = 12 . (1/4)   </a:t>
            </a:r>
            <a:r>
              <a:rPr lang="en-US" altLang="en-US" sz="2400" i="1" dirty="0"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sym typeface="Wingdings" panose="05000000000000000000" pitchFamily="2" charset="2"/>
              </a:rPr>
              <a:t> = 12/4 = 3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4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cs typeface="Times New Roman" panose="02020603050405020304" pitchFamily="18" charset="0"/>
              </a:rPr>
              <a:t> 12 (mod 9) 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kalikan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ruas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balikan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4 (mod 9) (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sudah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kita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hitung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yaitu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–2)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	    (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–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2) . 4</a:t>
            </a:r>
            <a:r>
              <a:rPr lang="en-US" altLang="en-US" sz="2400" i="1" dirty="0"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 (–2) . 12 (mod 9)  –8</a:t>
            </a:r>
            <a:r>
              <a:rPr lang="en-US" alt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 –24 (mod 9)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Karena –8  1 (mod 9),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 –24 (mod 9).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kongruen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–24 (mod 9)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solusinya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yaitu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…, –33, –15, –6, 3, 12, </a:t>
            </a:r>
            <a:endParaRPr lang="en-US" alt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65794D-0C9F-88C0-2D29-50F81DA7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BE40-FAF0-43E6-B5A0-E1BC2E1A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807A3-61A9-46EC-BBEC-2794D8592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x yang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kekongruenan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(a) 4x </a:t>
            </a:r>
            <a:r>
              <a:rPr lang="en-US" dirty="0">
                <a:sym typeface="Symbol" panose="05050102010706020507" pitchFamily="18" charset="2"/>
              </a:rPr>
              <a:t> 8 (mod 11)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(b) 5x </a:t>
            </a:r>
            <a:r>
              <a:rPr lang="en-US" dirty="0">
                <a:sym typeface="Symbol" panose="05050102010706020507" pitchFamily="18" charset="2"/>
              </a:rPr>
              <a:t> 1 (mod 61)</a:t>
            </a:r>
          </a:p>
          <a:p>
            <a:pPr marL="0" indent="0">
              <a:buNone/>
            </a:pPr>
            <a:r>
              <a:rPr lang="en-US" dirty="0"/>
              <a:t>(c) 2x </a:t>
            </a:r>
            <a:r>
              <a:rPr lang="en-US" dirty="0">
                <a:sym typeface="Symbol" panose="05050102010706020507" pitchFamily="18" charset="2"/>
              </a:rPr>
              <a:t> 1 (mod 8)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(d) 2</a:t>
            </a:r>
            <a:r>
              <a:rPr lang="en-US" baseline="30000" dirty="0"/>
              <a:t>x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 1 (mod 32)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FE1A7-8D12-EEB9-E500-FA07C472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56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2900C-4BD3-C3F8-745E-BCA0E780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31200452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28FC16F9-257A-4452-AFEE-939B674A17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en-US" altLang="en-US"/>
              <a:t>Latihan Soal Teori Bilangan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CDCB71A-E5FD-4E66-9706-AA0AA61C2C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6AB1E086-6121-4A93-A150-148213F7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D5752F-098E-4B65-850A-DD3D09456811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CFE772-A94E-2E7F-6FF8-49FB0A47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45CAC8A0-57D1-4893-9431-FCAA77A3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Soal 1</a:t>
            </a:r>
          </a:p>
        </p:txBody>
      </p:sp>
      <p:sp>
        <p:nvSpPr>
          <p:cNvPr id="111619" name="Content Placeholder 2">
            <a:extLst>
              <a:ext uri="{FF2B5EF4-FFF2-40B4-BE49-F238E27FC236}">
                <a16:creationId xmlns:a16="http://schemas.microsoft.com/office/drawing/2014/main" id="{D9E976C9-93A9-464D-B64C-86043C00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Buktikan untuk setiap bilangan bulat positif </a:t>
            </a:r>
            <a:r>
              <a:rPr lang="en-US" altLang="en-US" i="1"/>
              <a:t>n</a:t>
            </a:r>
            <a:r>
              <a:rPr lang="en-US" altLang="en-US"/>
              <a:t> dan </a:t>
            </a:r>
            <a:r>
              <a:rPr lang="en-US" altLang="en-US" i="1"/>
              <a:t>a</a:t>
            </a:r>
            <a:r>
              <a:rPr lang="en-US" altLang="en-US"/>
              <a:t>, PBB(</a:t>
            </a:r>
            <a:r>
              <a:rPr lang="en-US" altLang="en-US" i="1"/>
              <a:t>a</a:t>
            </a:r>
            <a:r>
              <a:rPr lang="en-US" altLang="en-US"/>
              <a:t>, </a:t>
            </a:r>
            <a:r>
              <a:rPr lang="en-US" altLang="en-US" i="1"/>
              <a:t>a</a:t>
            </a:r>
            <a:r>
              <a:rPr lang="en-US" altLang="en-US"/>
              <a:t> + </a:t>
            </a:r>
            <a:r>
              <a:rPr lang="en-US" altLang="en-US" i="1"/>
              <a:t>n</a:t>
            </a:r>
            <a:r>
              <a:rPr lang="en-US" altLang="en-US"/>
              <a:t>) habis membagi </a:t>
            </a:r>
            <a:r>
              <a:rPr lang="en-US" altLang="en-US" i="1"/>
              <a:t>n</a:t>
            </a:r>
            <a:r>
              <a:rPr lang="en-US" altLang="en-US"/>
              <a:t>.     </a:t>
            </a:r>
          </a:p>
          <a:p>
            <a:pPr eaLnBrk="1" hangingPunct="1"/>
            <a:endParaRPr lang="en-US" altLang="en-US"/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71037D29-8C60-47BA-83C6-802644AB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F318C1-CCDC-4C64-969F-8451E173661F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C5586C-4C4D-DBB9-B29D-B68743812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E2A3CE69-45CF-4B98-865A-C853FCF5A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u="sng" dirty="0" err="1"/>
              <a:t>Jawaban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dirty="0" err="1"/>
              <a:t>Misalkan</a:t>
            </a:r>
            <a:r>
              <a:rPr lang="en-US" altLang="en-US" dirty="0"/>
              <a:t> PBB(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a + n</a:t>
            </a:r>
            <a:r>
              <a:rPr lang="en-US" altLang="en-US" dirty="0"/>
              <a:t>) = </a:t>
            </a:r>
            <a:r>
              <a:rPr lang="en-US" altLang="en-US" i="1" dirty="0"/>
              <a:t>d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dirty="0" err="1"/>
              <a:t>Maka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d</a:t>
            </a:r>
            <a:r>
              <a:rPr lang="en-US" altLang="en-US" dirty="0"/>
              <a:t> | </a:t>
            </a:r>
            <a:r>
              <a:rPr lang="en-US" altLang="en-US" i="1" dirty="0"/>
              <a:t>a + n </a:t>
            </a:r>
            <a:r>
              <a:rPr lang="en-US" altLang="en-US" i="1" dirty="0">
                <a:sym typeface="Wingdings" panose="05000000000000000000" pitchFamily="2" charset="2"/>
              </a:rPr>
              <a:t> a</a:t>
            </a:r>
            <a:r>
              <a:rPr lang="en-US" altLang="en-US" dirty="0">
                <a:sym typeface="Wingdings" panose="05000000000000000000" pitchFamily="2" charset="2"/>
              </a:rPr>
              <a:t> + </a:t>
            </a:r>
            <a:r>
              <a:rPr lang="en-US" altLang="en-US" i="1" dirty="0">
                <a:sym typeface="Wingdings" panose="05000000000000000000" pitchFamily="2" charset="2"/>
              </a:rPr>
              <a:t>n</a:t>
            </a:r>
            <a:r>
              <a:rPr lang="en-US" altLang="en-US" dirty="0">
                <a:sym typeface="Wingdings" panose="05000000000000000000" pitchFamily="2" charset="2"/>
              </a:rPr>
              <a:t> = </a:t>
            </a:r>
            <a:r>
              <a:rPr lang="en-US" altLang="en-US" i="1" dirty="0">
                <a:sym typeface="Wingdings" panose="05000000000000000000" pitchFamily="2" charset="2"/>
              </a:rPr>
              <a:t>k</a:t>
            </a:r>
            <a:r>
              <a:rPr lang="en-US" altLang="en-US" baseline="-25000" dirty="0">
                <a:sym typeface="Wingdings" panose="05000000000000000000" pitchFamily="2" charset="2"/>
              </a:rPr>
              <a:t>1</a:t>
            </a:r>
            <a:r>
              <a:rPr lang="en-US" altLang="en-US" i="1" dirty="0"/>
              <a:t>d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d</a:t>
            </a:r>
            <a:r>
              <a:rPr lang="en-US" altLang="en-US" dirty="0"/>
              <a:t> | </a:t>
            </a:r>
            <a:r>
              <a:rPr lang="en-US" altLang="en-US" i="1" dirty="0"/>
              <a:t>a 	     </a:t>
            </a:r>
            <a:r>
              <a:rPr lang="en-US" altLang="en-US" i="1" dirty="0">
                <a:sym typeface="Wingdings" panose="05000000000000000000" pitchFamily="2" charset="2"/>
              </a:rPr>
              <a:t>       </a:t>
            </a:r>
            <a:r>
              <a:rPr lang="en-US" altLang="en-US" i="1" dirty="0"/>
              <a:t>a = k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 d   –   </a:t>
            </a:r>
          </a:p>
          <a:p>
            <a:pPr eaLnBrk="1" hangingPunct="1">
              <a:buFontTx/>
              <a:buNone/>
            </a:pPr>
            <a:r>
              <a:rPr lang="en-US" altLang="en-US" i="1" dirty="0"/>
              <a:t>			          a + n – a</a:t>
            </a:r>
            <a:r>
              <a:rPr lang="en-US" altLang="en-US" dirty="0"/>
              <a:t> = (</a:t>
            </a:r>
            <a:r>
              <a:rPr lang="en-US" altLang="en-US" i="1" dirty="0"/>
              <a:t>k</a:t>
            </a:r>
            <a:r>
              <a:rPr lang="en-US" altLang="en-US" baseline="-25000" dirty="0"/>
              <a:t>1</a:t>
            </a:r>
            <a:r>
              <a:rPr lang="en-US" altLang="en-US" dirty="0"/>
              <a:t> – </a:t>
            </a:r>
            <a:r>
              <a:rPr lang="en-US" altLang="en-US" i="1" dirty="0"/>
              <a:t>k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  <a:r>
              <a:rPr lang="en-US" altLang="en-US" i="1" dirty="0"/>
              <a:t>d  </a:t>
            </a:r>
          </a:p>
          <a:p>
            <a:pPr eaLnBrk="1" hangingPunct="1">
              <a:buFontTx/>
              <a:buNone/>
            </a:pPr>
            <a:r>
              <a:rPr lang="en-US" altLang="en-US" i="1" dirty="0"/>
              <a:t>				           n = </a:t>
            </a:r>
            <a:r>
              <a:rPr lang="en-US" altLang="en-US" i="1" dirty="0" err="1"/>
              <a:t>Kd</a:t>
            </a:r>
            <a:r>
              <a:rPr lang="en-US" altLang="en-US" i="1" dirty="0"/>
              <a:t>  </a:t>
            </a:r>
            <a:r>
              <a:rPr lang="en-US" altLang="en-US" dirty="0"/>
              <a:t>(</a:t>
            </a:r>
            <a:r>
              <a:rPr lang="en-US" altLang="en-US" dirty="0" err="1"/>
              <a:t>misal</a:t>
            </a:r>
            <a:r>
              <a:rPr lang="en-US" altLang="en-US" dirty="0"/>
              <a:t>  </a:t>
            </a:r>
            <a:r>
              <a:rPr lang="en-US" altLang="en-US" i="1" dirty="0"/>
              <a:t>k</a:t>
            </a:r>
            <a:r>
              <a:rPr lang="en-US" altLang="en-US" baseline="-25000" dirty="0"/>
              <a:t>1</a:t>
            </a:r>
            <a:r>
              <a:rPr lang="en-US" altLang="en-US" dirty="0"/>
              <a:t> – </a:t>
            </a:r>
            <a:r>
              <a:rPr lang="en-US" altLang="en-US" i="1" dirty="0"/>
              <a:t>k</a:t>
            </a:r>
            <a:r>
              <a:rPr lang="en-US" altLang="en-US" baseline="-25000" dirty="0"/>
              <a:t>2</a:t>
            </a:r>
            <a:r>
              <a:rPr lang="en-US" altLang="en-US" dirty="0"/>
              <a:t> = </a:t>
            </a:r>
            <a:r>
              <a:rPr lang="en-US" altLang="en-US" i="1" dirty="0"/>
              <a:t>K</a:t>
            </a:r>
            <a:r>
              <a:rPr lang="en-US" altLang="en-US" dirty="0"/>
              <a:t>)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		           </a:t>
            </a:r>
            <a:r>
              <a:rPr lang="en-US" altLang="en-US" i="1" dirty="0"/>
              <a:t>n </a:t>
            </a:r>
            <a:r>
              <a:rPr lang="en-US" altLang="en-US" dirty="0"/>
              <a:t>= </a:t>
            </a:r>
            <a:r>
              <a:rPr lang="en-US" altLang="en-US" i="1" dirty="0" err="1"/>
              <a:t>Kd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i="1" dirty="0"/>
              <a:t>d</a:t>
            </a:r>
            <a:r>
              <a:rPr lang="en-US" altLang="en-US" dirty="0"/>
              <a:t> | </a:t>
            </a:r>
            <a:r>
              <a:rPr lang="en-US" altLang="en-US" i="1" dirty="0"/>
              <a:t>n</a:t>
            </a:r>
            <a:r>
              <a:rPr lang="en-US" altLang="en-US" dirty="0"/>
              <a:t>  (</a:t>
            </a:r>
            <a:r>
              <a:rPr lang="en-US" altLang="en-US" dirty="0" err="1"/>
              <a:t>terbukti</a:t>
            </a:r>
            <a:r>
              <a:rPr lang="en-US" altLang="en-US" dirty="0"/>
              <a:t>)	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12643" name="Slide Number Placeholder 2">
            <a:extLst>
              <a:ext uri="{FF2B5EF4-FFF2-40B4-BE49-F238E27FC236}">
                <a16:creationId xmlns:a16="http://schemas.microsoft.com/office/drawing/2014/main" id="{00A7B69F-58AA-4707-AAE5-472162BF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5A0CA-3724-4116-9E64-0801DD16D772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F9D789-C33E-4E2E-9F50-CFBB9D5AF790}"/>
              </a:ext>
            </a:extLst>
          </p:cNvPr>
          <p:cNvCxnSpPr/>
          <p:nvPr/>
        </p:nvCxnSpPr>
        <p:spPr>
          <a:xfrm>
            <a:off x="4658627" y="3657600"/>
            <a:ext cx="20309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3AF74-A0F7-8D7C-C7D0-1BDF995B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EFBD8BF5-F946-492E-9BF4-4E178868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E3472-5FF5-416D-94C7-022A74A0F39D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B9A99CFA-8BEC-47E0-BFB9-5F9E4CDAE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Pembagi</a:t>
            </a:r>
            <a:r>
              <a:rPr lang="en-US" altLang="en-US" b="1" dirty="0">
                <a:cs typeface="Times New Roman" panose="02020603050405020304" pitchFamily="18" charset="0"/>
              </a:rPr>
              <a:t> Bersama </a:t>
            </a:r>
            <a:r>
              <a:rPr lang="en-US" altLang="en-US" b="1" dirty="0" err="1">
                <a:cs typeface="Times New Roman" panose="02020603050405020304" pitchFamily="18" charset="0"/>
              </a:rPr>
              <a:t>Terbesar</a:t>
            </a:r>
            <a:r>
              <a:rPr lang="en-US" altLang="en-US" b="1" dirty="0">
                <a:cs typeface="Times New Roman" panose="02020603050405020304" pitchFamily="18" charset="0"/>
              </a:rPr>
              <a:t> (PBB)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B3AE5768-7B7A-49BB-A4D4-B4B8BC5B0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nol.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terbesar</a:t>
            </a:r>
            <a:r>
              <a:rPr lang="en-US" altLang="en-US" dirty="0">
                <a:cs typeface="Times New Roman" panose="02020603050405020304" pitchFamily="18" charset="0"/>
              </a:rPr>
              <a:t> (PBB – </a:t>
            </a:r>
            <a:r>
              <a:rPr lang="en-US" altLang="en-US" b="1" dirty="0">
                <a:cs typeface="Times New Roman" panose="02020603050405020304" pitchFamily="18" charset="0"/>
              </a:rPr>
              <a:t>greatest common divisor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gcd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 |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 |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nyatakan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PBB(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5B84D-AA83-4672-9CE4-7870E1E1D62E}"/>
              </a:ext>
            </a:extLst>
          </p:cNvPr>
          <p:cNvSpPr txBox="1"/>
          <p:nvPr/>
        </p:nvSpPr>
        <p:spPr>
          <a:xfrm>
            <a:off x="375888" y="5644267"/>
            <a:ext cx="113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Di </a:t>
            </a:r>
            <a:r>
              <a:rPr lang="en-US" sz="2000" dirty="0" err="1">
                <a:solidFill>
                  <a:srgbClr val="FF0000"/>
                </a:solidFill>
              </a:rPr>
              <a:t>sekolah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dasar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istilah</a:t>
            </a:r>
            <a:r>
              <a:rPr lang="en-US" sz="2000" dirty="0">
                <a:solidFill>
                  <a:srgbClr val="FF0000"/>
                </a:solidFill>
              </a:rPr>
              <a:t> “</a:t>
            </a:r>
            <a:r>
              <a:rPr lang="en-US" sz="2000" dirty="0" err="1">
                <a:solidFill>
                  <a:srgbClr val="FF0000"/>
                </a:solidFill>
              </a:rPr>
              <a:t>pembagi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bersama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terbesar</a:t>
            </a:r>
            <a:r>
              <a:rPr lang="en-US" sz="2000" dirty="0">
                <a:solidFill>
                  <a:srgbClr val="FF0000"/>
                </a:solidFill>
              </a:rPr>
              <a:t>” </a:t>
            </a:r>
            <a:r>
              <a:rPr lang="en-US" sz="2000" dirty="0" err="1">
                <a:solidFill>
                  <a:srgbClr val="FF0000"/>
                </a:solidFill>
              </a:rPr>
              <a:t>sering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disebut</a:t>
            </a:r>
            <a:r>
              <a:rPr lang="en-US" sz="2000" dirty="0">
                <a:solidFill>
                  <a:srgbClr val="FF0000"/>
                </a:solidFill>
              </a:rPr>
              <a:t> “</a:t>
            </a:r>
            <a:r>
              <a:rPr lang="en-US" sz="2000" dirty="0" err="1">
                <a:solidFill>
                  <a:srgbClr val="FF0000"/>
                </a:solidFill>
              </a:rPr>
              <a:t>faktor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persekutuan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terbesar</a:t>
            </a:r>
            <a:r>
              <a:rPr lang="en-US" sz="2000" dirty="0">
                <a:solidFill>
                  <a:srgbClr val="FF0000"/>
                </a:solidFill>
              </a:rPr>
              <a:t>” </a:t>
            </a:r>
            <a:r>
              <a:rPr lang="en-US" sz="2000" dirty="0" err="1">
                <a:solidFill>
                  <a:srgbClr val="FF0000"/>
                </a:solidFill>
              </a:rPr>
              <a:t>atau</a:t>
            </a:r>
            <a:r>
              <a:rPr lang="en-US" sz="2000" dirty="0">
                <a:solidFill>
                  <a:srgbClr val="FF0000"/>
                </a:solidFill>
              </a:rPr>
              <a:t> FPB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5B379-9C7F-8847-ACE0-2C25DE6D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90D25C46-036F-41C5-BC07-30894FC2F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Soal</a:t>
            </a:r>
            <a:r>
              <a:rPr lang="en-US" altLang="en-US" dirty="0"/>
              <a:t> 2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6633B6D5-5A3A-4856-8B19-B82D4656E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Perlihatkan bahwa bila </a:t>
            </a:r>
            <a:r>
              <a:rPr lang="en-US" altLang="en-US" i="1"/>
              <a:t>n</a:t>
            </a:r>
            <a:r>
              <a:rPr lang="en-US" altLang="en-US"/>
              <a:t> | </a:t>
            </a:r>
            <a:r>
              <a:rPr lang="en-US" altLang="en-US" i="1"/>
              <a:t>m</a:t>
            </a:r>
            <a:r>
              <a:rPr lang="en-US" altLang="en-US"/>
              <a:t>, yang dalam hal ini </a:t>
            </a:r>
            <a:r>
              <a:rPr lang="en-US" altLang="en-US" i="1"/>
              <a:t>n</a:t>
            </a:r>
            <a:r>
              <a:rPr lang="en-US" altLang="en-US"/>
              <a:t> dan </a:t>
            </a:r>
            <a:r>
              <a:rPr lang="en-US" altLang="en-US" i="1"/>
              <a:t>m</a:t>
            </a:r>
            <a:r>
              <a:rPr lang="en-US" altLang="en-US"/>
              <a:t> adalah bilangan bulat positif yang lebih besar dari 1, dan jika </a:t>
            </a:r>
            <a:r>
              <a:rPr lang="en-US" altLang="en-US" i="1"/>
              <a:t>a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</a:t>
            </a:r>
            <a:r>
              <a:rPr lang="en-US" altLang="en-US"/>
              <a:t> </a:t>
            </a:r>
            <a:r>
              <a:rPr lang="en-US" altLang="en-US" i="1"/>
              <a:t>b</a:t>
            </a:r>
            <a:r>
              <a:rPr lang="en-US" altLang="en-US"/>
              <a:t> (mod </a:t>
            </a:r>
            <a:r>
              <a:rPr lang="en-US" altLang="en-US" i="1"/>
              <a:t>m</a:t>
            </a:r>
            <a:r>
              <a:rPr lang="en-US" altLang="en-US"/>
              <a:t>) dengan </a:t>
            </a:r>
            <a:r>
              <a:rPr lang="en-US" altLang="en-US" i="1"/>
              <a:t>a</a:t>
            </a:r>
            <a:r>
              <a:rPr lang="en-US" altLang="en-US"/>
              <a:t> dan </a:t>
            </a:r>
            <a:r>
              <a:rPr lang="en-US" altLang="en-US" i="1"/>
              <a:t>b</a:t>
            </a:r>
            <a:r>
              <a:rPr lang="en-US" altLang="en-US"/>
              <a:t> adalah bilangan bulat, maka </a:t>
            </a:r>
            <a:r>
              <a:rPr lang="en-US" altLang="en-US" i="1"/>
              <a:t>a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</a:t>
            </a:r>
            <a:r>
              <a:rPr lang="en-US" altLang="en-US"/>
              <a:t> </a:t>
            </a:r>
            <a:r>
              <a:rPr lang="en-US" altLang="en-US" i="1"/>
              <a:t>b</a:t>
            </a:r>
            <a:r>
              <a:rPr lang="en-US" altLang="en-US"/>
              <a:t> (mod </a:t>
            </a:r>
            <a:r>
              <a:rPr lang="en-US" altLang="en-US" i="1"/>
              <a:t>n</a:t>
            </a:r>
            <a:r>
              <a:rPr lang="en-US" altLang="en-US"/>
              <a:t>).	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B393BB2-5DB1-4262-86FC-3320B2A2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C05547-CBCF-492C-9A8B-94D554E8ECF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E7EBA3-65E2-6473-AE94-BB57C2E1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3137A72F-BB83-43BC-992D-F6930DE3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756" y="559906"/>
            <a:ext cx="10628243" cy="551656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Jawaban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Diketahui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| </a:t>
            </a:r>
            <a:r>
              <a:rPr lang="en-US" altLang="en-US" sz="2400" i="1" dirty="0"/>
              <a:t>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dituliskan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: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i="1" dirty="0"/>
              <a:t>m</a:t>
            </a:r>
            <a:r>
              <a:rPr lang="en-US" altLang="en-US" sz="2400" dirty="0"/>
              <a:t> =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. </a:t>
            </a:r>
            <a:r>
              <a:rPr lang="en-US" altLang="en-US" sz="2400" i="1" dirty="0"/>
              <a:t>n</a:t>
            </a:r>
            <a:r>
              <a:rPr lang="en-US" altLang="en-US" sz="2400" dirty="0"/>
              <a:t>  ….(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≡ </a:t>
            </a:r>
            <a:r>
              <a:rPr lang="en-US" altLang="en-US" sz="2400" i="1" dirty="0"/>
              <a:t>b</a:t>
            </a:r>
            <a:r>
              <a:rPr lang="en-US" altLang="en-US" sz="2400" dirty="0"/>
              <a:t> (mod </a:t>
            </a:r>
            <a:r>
              <a:rPr lang="en-US" altLang="en-US" sz="2400" i="1" dirty="0"/>
              <a:t>m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: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i="1" dirty="0"/>
              <a:t>a</a:t>
            </a:r>
            <a:r>
              <a:rPr lang="en-US" altLang="en-US" sz="2400" dirty="0"/>
              <a:t> = </a:t>
            </a:r>
            <a:r>
              <a:rPr lang="en-US" altLang="en-US" sz="2400" i="1" dirty="0"/>
              <a:t>b</a:t>
            </a:r>
            <a:r>
              <a:rPr lang="en-US" altLang="en-US" sz="2400" dirty="0"/>
              <a:t> +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. </a:t>
            </a:r>
            <a:r>
              <a:rPr lang="en-US" altLang="en-US" sz="2400" i="1" dirty="0"/>
              <a:t>m</a:t>
            </a:r>
            <a:r>
              <a:rPr lang="en-US" altLang="en-US" sz="2400" dirty="0"/>
              <a:t> ….(ii)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Substitusikan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(ii):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i="1" dirty="0"/>
              <a:t>a</a:t>
            </a:r>
            <a:r>
              <a:rPr lang="en-US" altLang="en-US" sz="2400" dirty="0"/>
              <a:t> = </a:t>
            </a:r>
            <a:r>
              <a:rPr lang="en-US" altLang="en-US" sz="2400" i="1" dirty="0"/>
              <a:t>b</a:t>
            </a:r>
            <a:r>
              <a:rPr lang="en-US" altLang="en-US" sz="2400" dirty="0"/>
              <a:t> +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.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. </a:t>
            </a:r>
            <a:r>
              <a:rPr lang="en-US" altLang="en-US" sz="2400" i="1" dirty="0"/>
              <a:t>n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i="1" dirty="0"/>
              <a:t>a</a:t>
            </a:r>
            <a:r>
              <a:rPr lang="en-US" altLang="en-US" sz="2400" dirty="0"/>
              <a:t> = </a:t>
            </a:r>
            <a:r>
              <a:rPr lang="en-US" altLang="en-US" sz="2400" i="1" dirty="0"/>
              <a:t>b</a:t>
            </a:r>
            <a:r>
              <a:rPr lang="en-US" altLang="en-US" sz="2400" dirty="0"/>
              <a:t> +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. </a:t>
            </a:r>
            <a:r>
              <a:rPr lang="en-US" altLang="en-US" sz="2400" i="1" dirty="0"/>
              <a:t>n</a:t>
            </a:r>
            <a:r>
              <a:rPr lang="en-US" altLang="en-US" sz="2400" dirty="0"/>
              <a:t>	 (</a:t>
            </a: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.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	(iii)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i="1" dirty="0"/>
              <a:t>a</a:t>
            </a:r>
            <a:r>
              <a:rPr lang="en-US" altLang="en-US" sz="2400" dirty="0"/>
              <a:t> – </a:t>
            </a:r>
            <a:r>
              <a:rPr lang="en-US" altLang="en-US" sz="2400" i="1" dirty="0"/>
              <a:t>b </a:t>
            </a:r>
            <a:r>
              <a:rPr lang="en-US" altLang="en-US" sz="2400" dirty="0"/>
              <a:t> =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. n	 yang </a:t>
            </a:r>
            <a:r>
              <a:rPr lang="en-US" altLang="en-US" sz="2400" dirty="0" err="1"/>
              <a:t>berarti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| (</a:t>
            </a:r>
            <a:r>
              <a:rPr lang="en-US" altLang="en-US" sz="2400" i="1" dirty="0"/>
              <a:t>a</a:t>
            </a:r>
            <a:r>
              <a:rPr lang="en-US" altLang="en-US" sz="2400" dirty="0"/>
              <a:t> – </a:t>
            </a:r>
            <a:r>
              <a:rPr lang="en-US" altLang="en-US" sz="2400" i="1" dirty="0"/>
              <a:t>b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atau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	 </a:t>
            </a:r>
            <a:r>
              <a:rPr lang="en-US" altLang="en-US" sz="2400" i="1" dirty="0"/>
              <a:t>a</a:t>
            </a:r>
            <a:r>
              <a:rPr lang="en-US" altLang="en-US" sz="2400" dirty="0"/>
              <a:t> ≡ </a:t>
            </a:r>
            <a:r>
              <a:rPr lang="en-US" altLang="en-US" sz="2400" i="1" dirty="0"/>
              <a:t>b</a:t>
            </a:r>
            <a:r>
              <a:rPr lang="en-US" altLang="en-US" sz="2400" dirty="0"/>
              <a:t> (mod </a:t>
            </a:r>
            <a:r>
              <a:rPr lang="en-US" altLang="en-US" sz="2400" i="1" dirty="0"/>
              <a:t>n</a:t>
            </a:r>
            <a:r>
              <a:rPr lang="en-US" altLang="en-US" sz="2400" dirty="0"/>
              <a:t>)	</a:t>
            </a:r>
            <a:r>
              <a:rPr lang="en-US" altLang="en-US" sz="2400" dirty="0">
                <a:sym typeface="Webdings" panose="05030102010509060703" pitchFamily="18" charset="2"/>
              </a:rPr>
              <a:t>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14691" name="Slide Number Placeholder 2">
            <a:extLst>
              <a:ext uri="{FF2B5EF4-FFF2-40B4-BE49-F238E27FC236}">
                <a16:creationId xmlns:a16="http://schemas.microsoft.com/office/drawing/2014/main" id="{56BED7F8-C8F3-4A12-9DC3-CF16C52E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896562-83C5-45B8-A2AB-A1D2DABB48DC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50531A-5F86-F02F-4ADA-AF5AE59B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DE387DAD-3BEF-418C-B362-75310753B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Soal</a:t>
            </a:r>
            <a:r>
              <a:rPr lang="en-US" altLang="en-US" dirty="0"/>
              <a:t> 3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1C0CF9D7-DC26-45F2-B8AA-0D269C641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 dirty="0"/>
              <a:t>Carilah semua bilangan bulat positif yang tidak habis dibagi 2 dan bersisa 2 jika dibagi 3 </a:t>
            </a:r>
            <a:endParaRPr lang="en-US" altLang="en-US" dirty="0"/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7F327CFD-9CB1-4F7B-89DC-E95CA4B6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491FB0-ECD4-4F83-B241-BAE2FF42EE2B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87440-18B7-531A-239A-45D6B954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Content Placeholder 2">
            <a:extLst>
              <a:ext uri="{FF2B5EF4-FFF2-40B4-BE49-F238E27FC236}">
                <a16:creationId xmlns:a16="http://schemas.microsoft.com/office/drawing/2014/main" id="{E068C97F-BDCF-457A-8378-1EE3308B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09" y="1626669"/>
            <a:ext cx="10823713" cy="509480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u="sng" dirty="0" err="1"/>
              <a:t>Penyelesaian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 err="1"/>
              <a:t>Misal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x = </a:t>
            </a:r>
            <a:r>
              <a:rPr lang="en-US" altLang="en-US" dirty="0"/>
              <a:t>2</a:t>
            </a:r>
            <a:r>
              <a:rPr lang="en-US" altLang="en-US" i="1" dirty="0"/>
              <a:t>k+</a:t>
            </a:r>
            <a:r>
              <a:rPr lang="en-US" altLang="en-US" dirty="0"/>
              <a:t>1</a:t>
            </a:r>
            <a:r>
              <a:rPr lang="en-US" altLang="en-US" i="1" dirty="0"/>
              <a:t> 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		(2k + 1) mod 3  = 2  </a:t>
            </a:r>
            <a:r>
              <a:rPr lang="en-US" altLang="en-US" dirty="0">
                <a:sym typeface="Wingdings" panose="05000000000000000000" pitchFamily="2" charset="2"/>
              </a:rPr>
              <a:t> 2k + 1 </a:t>
            </a:r>
            <a:r>
              <a:rPr lang="en-US" altLang="en-US" dirty="0">
                <a:sym typeface="Symbol" panose="05050102010706020507" pitchFamily="18" charset="2"/>
              </a:rPr>
              <a:t> 2 (mod 3)</a:t>
            </a:r>
            <a:endParaRPr lang="en-US" altLang="en-US" dirty="0"/>
          </a:p>
          <a:p>
            <a:pPr>
              <a:buNone/>
            </a:pPr>
            <a:r>
              <a:rPr lang="en-US" altLang="en-US" i="1" dirty="0"/>
              <a:t>					</a:t>
            </a:r>
            <a:r>
              <a:rPr lang="en-US" altLang="en-US" dirty="0"/>
              <a:t>       2k </a:t>
            </a:r>
            <a:r>
              <a:rPr lang="en-US" altLang="en-US" dirty="0">
                <a:sym typeface="Symbol" panose="05050102010706020507" pitchFamily="18" charset="2"/>
              </a:rPr>
              <a:t> 2 – 1 (mod 3)</a:t>
            </a:r>
            <a:endParaRPr lang="en-US" altLang="en-US" dirty="0"/>
          </a:p>
          <a:p>
            <a:pPr>
              <a:buNone/>
            </a:pPr>
            <a:r>
              <a:rPr lang="en-US" altLang="en-US" dirty="0"/>
              <a:t>					       2k  </a:t>
            </a:r>
            <a:r>
              <a:rPr lang="en-US" altLang="en-US" dirty="0">
                <a:sym typeface="Symbol" panose="05050102010706020507" pitchFamily="18" charset="2"/>
              </a:rPr>
              <a:t> 1 (mod 3)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              </a:t>
            </a:r>
            <a:r>
              <a:rPr lang="en-US" altLang="en-US" i="1" dirty="0"/>
              <a:t>  		                     </a:t>
            </a:r>
            <a:r>
              <a:rPr lang="en-US" altLang="en-US" dirty="0"/>
              <a:t>k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dirty="0"/>
              <a:t> 2 (mod 3)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ym typeface="Wingdings" panose="05000000000000000000" pitchFamily="2" charset="2"/>
              </a:rPr>
              <a:t>					          k</a:t>
            </a:r>
            <a:r>
              <a:rPr lang="en-US" altLang="en-US" dirty="0"/>
              <a:t> =</a:t>
            </a:r>
            <a:r>
              <a:rPr lang="en-US" altLang="en-US" i="1" dirty="0"/>
              <a:t> </a:t>
            </a:r>
            <a:r>
              <a:rPr lang="en-US" altLang="en-US" dirty="0"/>
              <a:t>2 +</a:t>
            </a:r>
            <a:r>
              <a:rPr lang="en-US" altLang="en-US" i="1" dirty="0"/>
              <a:t> </a:t>
            </a:r>
            <a:r>
              <a:rPr lang="en-US" altLang="en-US" dirty="0"/>
              <a:t>3</a:t>
            </a:r>
            <a:r>
              <a:rPr lang="en-US" altLang="en-US" i="1" dirty="0"/>
              <a:t>n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Berarti</a:t>
            </a:r>
            <a:r>
              <a:rPr lang="en-US" altLang="en-US" dirty="0"/>
              <a:t> x = 2(2 + 3n)+1 = 6n + 5 , n </a:t>
            </a:r>
            <a:r>
              <a:rPr lang="en-US" altLang="en-US" dirty="0" err="1"/>
              <a:t>sembarang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Jadi</a:t>
            </a:r>
            <a:r>
              <a:rPr lang="en-US" altLang="en-US" dirty="0"/>
              <a:t> </a:t>
            </a:r>
            <a:r>
              <a:rPr lang="en-US" altLang="en-US" dirty="0" err="1"/>
              <a:t>bilangan-bilangan</a:t>
            </a:r>
            <a:r>
              <a:rPr lang="en-US" altLang="en-US" dirty="0"/>
              <a:t> yang </a:t>
            </a:r>
            <a:r>
              <a:rPr lang="en-US" altLang="en-US" dirty="0" err="1"/>
              <a:t>memenuhi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 </a:t>
            </a:r>
            <a:r>
              <a:rPr lang="en-US" altLang="en-US" i="1" dirty="0"/>
              <a:t>x = {…, </a:t>
            </a:r>
            <a:r>
              <a:rPr lang="en-US" altLang="en-US" dirty="0"/>
              <a:t>5</a:t>
            </a:r>
            <a:r>
              <a:rPr lang="en-US" altLang="en-US" i="1" dirty="0"/>
              <a:t>,</a:t>
            </a:r>
            <a:r>
              <a:rPr lang="en-US" altLang="en-US" dirty="0"/>
              <a:t>11</a:t>
            </a:r>
            <a:r>
              <a:rPr lang="en-US" altLang="en-US" i="1" dirty="0"/>
              <a:t>,</a:t>
            </a:r>
            <a:r>
              <a:rPr lang="en-US" altLang="en-US" dirty="0"/>
              <a:t>17</a:t>
            </a:r>
            <a:r>
              <a:rPr lang="en-US" altLang="en-US" i="1" dirty="0"/>
              <a:t>,</a:t>
            </a:r>
            <a:r>
              <a:rPr lang="en-US" altLang="en-US" dirty="0"/>
              <a:t>23</a:t>
            </a:r>
            <a:r>
              <a:rPr lang="en-US" altLang="en-US" i="1" dirty="0"/>
              <a:t>,…}</a:t>
            </a:r>
            <a:endParaRPr lang="en-US" altLang="en-US" dirty="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6D528AB8-A4D2-4CF6-8CE5-10B547A4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/>
          </a:p>
        </p:txBody>
      </p:sp>
      <p:sp>
        <p:nvSpPr>
          <p:cNvPr id="120837" name="Slide Number Placeholder 4">
            <a:extLst>
              <a:ext uri="{FF2B5EF4-FFF2-40B4-BE49-F238E27FC236}">
                <a16:creationId xmlns:a16="http://schemas.microsoft.com/office/drawing/2014/main" id="{8F8E0A4A-A81F-4DF3-89A1-F422141B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3B8EB0-5AFA-49B5-BB58-869CE3224A7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E0112-F19C-4BFA-96BE-17FD6C1581C1}"/>
              </a:ext>
            </a:extLst>
          </p:cNvPr>
          <p:cNvSpPr/>
          <p:nvPr/>
        </p:nvSpPr>
        <p:spPr>
          <a:xfrm>
            <a:off x="4905676" y="67038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altLang="en-US" sz="2000" dirty="0">
                <a:solidFill>
                  <a:srgbClr val="FF0000"/>
                </a:solidFill>
              </a:rPr>
              <a:t>Carilah semua bilangan bulat positif yang tidak habis dibagi 2 dan bersisa 2 jika dibagi 3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257ED2-B463-3376-2F90-2D8C0739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7265334D-6A8D-4B7C-891B-CC0EA5606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Soal</a:t>
            </a:r>
            <a:r>
              <a:rPr lang="en-US" altLang="en-US" dirty="0"/>
              <a:t> 4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A06FE3E-CC57-4465-B6CD-977D51BA5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dirty="0" err="1"/>
              <a:t>Tentukan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dirty="0"/>
              <a:t> dan </a:t>
            </a:r>
            <a:r>
              <a:rPr lang="en-US" altLang="en-US" i="1" dirty="0"/>
              <a:t>y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yang </a:t>
            </a:r>
            <a:r>
              <a:rPr lang="en-US" altLang="en-US" dirty="0" err="1"/>
              <a:t>memenuhi</a:t>
            </a:r>
            <a:r>
              <a:rPr lang="en-US" altLang="en-US" dirty="0"/>
              <a:t> </a:t>
            </a:r>
            <a:r>
              <a:rPr lang="en-US" altLang="en-US" dirty="0" err="1"/>
              <a:t>persamaan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		312</a:t>
            </a:r>
            <a:r>
              <a:rPr lang="en-US" altLang="en-US" i="1" dirty="0"/>
              <a:t>x</a:t>
            </a:r>
            <a:r>
              <a:rPr lang="en-US" altLang="en-US" dirty="0"/>
              <a:t> + 70</a:t>
            </a:r>
            <a:r>
              <a:rPr lang="en-US" altLang="en-US" i="1" dirty="0"/>
              <a:t>y</a:t>
            </a:r>
            <a:r>
              <a:rPr lang="en-US" altLang="en-US" dirty="0"/>
              <a:t> = 2, 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lalu</a:t>
            </a:r>
            <a:r>
              <a:rPr lang="en-US" altLang="en-US" dirty="0"/>
              <a:t> </a:t>
            </a:r>
            <a:r>
              <a:rPr lang="en-US" altLang="en-US" dirty="0" err="1"/>
              <a:t>hitunglah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: </a:t>
            </a:r>
            <a:r>
              <a:rPr lang="en-US" altLang="en-US" i="1" dirty="0"/>
              <a:t>y</a:t>
            </a:r>
            <a:r>
              <a:rPr lang="en-US" altLang="en-US" dirty="0"/>
              <a:t> mod </a:t>
            </a:r>
            <a:r>
              <a:rPr lang="en-US" altLang="en-US" i="1" dirty="0"/>
              <a:t>x</a:t>
            </a:r>
            <a:r>
              <a:rPr lang="en-US" altLang="en-US" dirty="0"/>
              <a:t> .</a:t>
            </a: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824BD5BA-B11A-430D-96B4-37631529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D4C974-1DF8-4CB9-BF8D-73E68F97214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35844C-F94E-1642-C31E-9AE50375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ontent Placeholder 2">
            <a:extLst>
              <a:ext uri="{FF2B5EF4-FFF2-40B4-BE49-F238E27FC236}">
                <a16:creationId xmlns:a16="http://schemas.microsoft.com/office/drawing/2014/main" id="{2F88A336-34F9-478F-BB2C-FFF528496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92" y="468622"/>
            <a:ext cx="9889435" cy="623697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 err="1"/>
              <a:t>Jawaban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Euclid,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: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 	312 = 4.70 + 32	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70 = 2.32 + 6		(ii)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32 = 5.6 + 2		(iii)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6 = 3.2 + 0		(iv)</a:t>
            </a:r>
          </a:p>
          <a:p>
            <a:pPr eaLnBrk="1" hangingPunct="1">
              <a:buFontTx/>
              <a:buNone/>
            </a:pPr>
            <a:r>
              <a:rPr lang="en-US" altLang="en-US" sz="2400" dirty="0" err="1"/>
              <a:t>Persamaan</a:t>
            </a:r>
            <a:r>
              <a:rPr lang="en-US" altLang="en-US" sz="2400" dirty="0"/>
              <a:t> (iii)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dituliskan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: 2 = 32 – 5.6		(v)</a:t>
            </a:r>
          </a:p>
          <a:p>
            <a:pPr eaLnBrk="1" hangingPunct="1">
              <a:buFontTx/>
              <a:buNone/>
            </a:pPr>
            <a:r>
              <a:rPr lang="en-US" altLang="en-US" sz="2400" dirty="0" err="1"/>
              <a:t>Persamaan</a:t>
            </a:r>
            <a:r>
              <a:rPr lang="en-US" altLang="en-US" sz="2400" dirty="0"/>
              <a:t> (ii)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dituliskan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: </a:t>
            </a:r>
            <a:r>
              <a:rPr lang="fi-FI" altLang="en-US" sz="2400" dirty="0"/>
              <a:t>6 = 70 – 2.32		(vi)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 Sulihkan persamaan (vi) ke persamaan (v) :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2 = 32 – 5.(70 – 2.32)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2 = 32 – 5.70 + 10.32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2 = 11.32 – 5.70							(vii)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 Persamaan (i) dapat dituliskan menjadi : 32 = 312 – 4.70		(viii)</a:t>
            </a:r>
            <a:endParaRPr lang="en-US" altLang="en-US" sz="2400" dirty="0"/>
          </a:p>
        </p:txBody>
      </p:sp>
      <p:sp>
        <p:nvSpPr>
          <p:cNvPr id="122883" name="Slide Number Placeholder 2">
            <a:extLst>
              <a:ext uri="{FF2B5EF4-FFF2-40B4-BE49-F238E27FC236}">
                <a16:creationId xmlns:a16="http://schemas.microsoft.com/office/drawing/2014/main" id="{61D0516F-E94C-4668-BDF4-3B8AD195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F935AC-E26B-4339-8AEB-18528564E61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062464-9C75-489D-A825-5603F5F6BC84}"/>
              </a:ext>
            </a:extLst>
          </p:cNvPr>
          <p:cNvSpPr/>
          <p:nvPr/>
        </p:nvSpPr>
        <p:spPr>
          <a:xfrm>
            <a:off x="4716837" y="152400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312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 + 70</a:t>
            </a:r>
            <a:r>
              <a:rPr lang="en-US" altLang="en-US" sz="2400" i="1" dirty="0">
                <a:solidFill>
                  <a:srgbClr val="FF0000"/>
                </a:solidFill>
              </a:rPr>
              <a:t>y</a:t>
            </a:r>
            <a:r>
              <a:rPr lang="en-US" altLang="en-US" sz="2400" dirty="0">
                <a:solidFill>
                  <a:srgbClr val="FF0000"/>
                </a:solidFill>
              </a:rPr>
              <a:t> = 2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FBBC1E-2690-D1FE-D2DF-7C40FFB0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ontent Placeholder 2">
            <a:extLst>
              <a:ext uri="{FF2B5EF4-FFF2-40B4-BE49-F238E27FC236}">
                <a16:creationId xmlns:a16="http://schemas.microsoft.com/office/drawing/2014/main" id="{B22B2222-C528-4EDC-A8E9-6A28D21EF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7592"/>
            <a:ext cx="9117496" cy="55165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i-FI" altLang="en-US" sz="20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Sulihkan persamaan (viii) ke persamaan (vii) :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2 = 11.(312 – 4.70) – 5.70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2 = 11.312 – 44.70 – 5.70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2 = 11.312 – 49.70 			(ix)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 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Dari persamaan (ix) diketahui </a:t>
            </a:r>
            <a:r>
              <a:rPr lang="fi-FI" altLang="en-US" sz="2400" i="1" dirty="0"/>
              <a:t>x</a:t>
            </a:r>
            <a:r>
              <a:rPr lang="fi-FI" altLang="en-US" sz="2400" dirty="0"/>
              <a:t> dan </a:t>
            </a:r>
            <a:r>
              <a:rPr lang="fi-FI" altLang="en-US" sz="2400" i="1" dirty="0"/>
              <a:t>y</a:t>
            </a:r>
            <a:r>
              <a:rPr lang="fi-FI" altLang="en-US" sz="2400" dirty="0"/>
              <a:t> yang memenuhi adalah </a:t>
            </a:r>
          </a:p>
          <a:p>
            <a:pPr eaLnBrk="1" hangingPunct="1">
              <a:buFontTx/>
              <a:buNone/>
            </a:pPr>
            <a:r>
              <a:rPr lang="fi-FI" altLang="en-US" sz="2400" i="1" dirty="0"/>
              <a:t>	x</a:t>
            </a:r>
            <a:r>
              <a:rPr lang="fi-FI" altLang="en-US" sz="2400" dirty="0"/>
              <a:t> = 11 dan </a:t>
            </a:r>
            <a:r>
              <a:rPr lang="fi-FI" altLang="en-US" sz="2400" i="1" dirty="0"/>
              <a:t>y</a:t>
            </a:r>
            <a:r>
              <a:rPr lang="fi-FI" altLang="en-US" sz="2400" dirty="0"/>
              <a:t> = -49, sehingga   </a:t>
            </a:r>
            <a:r>
              <a:rPr lang="en-US" altLang="en-US" sz="2400" i="1" dirty="0"/>
              <a:t>y</a:t>
            </a:r>
            <a:r>
              <a:rPr lang="en-US" altLang="en-US" sz="2400" dirty="0"/>
              <a:t> mod </a:t>
            </a:r>
            <a:r>
              <a:rPr lang="en-US" altLang="en-US" sz="2400" i="1" dirty="0"/>
              <a:t>x</a:t>
            </a:r>
            <a:r>
              <a:rPr lang="en-US" altLang="en-US" sz="2400" dirty="0"/>
              <a:t> = -49 mod 11 = 6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    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23907" name="Slide Number Placeholder 2">
            <a:extLst>
              <a:ext uri="{FF2B5EF4-FFF2-40B4-BE49-F238E27FC236}">
                <a16:creationId xmlns:a16="http://schemas.microsoft.com/office/drawing/2014/main" id="{49A6E8EF-18AC-46DE-A7C0-5F156B47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6517F5-8BCE-4292-B3E5-B30ED7834A1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16F580-B331-F96A-C3B8-A831B550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8B13-C176-417E-81AB-D1E68F96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6C3DA-092F-4C02-B25A-9B6BEFCE4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66ABF-93CD-3F9A-C842-701F3CAD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67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2AC83-3250-3DC7-9AB3-43FC4A1F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316854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1591F699-20BC-4B65-AE85-BF14DE83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019595-FFB5-4902-B279-B3D367BEA20D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428FCDC-A22C-455A-8431-981A84AC9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59629258-2837-4674-9634-6F4ECE71A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3.</a:t>
            </a:r>
            <a:r>
              <a:rPr lang="en-US" altLang="en-US" dirty="0">
                <a:cs typeface="Times New Roman" panose="02020603050405020304" pitchFamily="18" charset="0"/>
              </a:rPr>
              <a:t>  PBB(45, 36) = ?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</a:t>
            </a:r>
            <a:r>
              <a:rPr lang="en-US" altLang="en-US" dirty="0" err="1">
                <a:cs typeface="Times New Roman" panose="02020603050405020304" pitchFamily="18" charset="0"/>
              </a:rPr>
              <a:t>Faktor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</a:t>
            </a:r>
            <a:r>
              <a:rPr lang="en-US" altLang="en-US" dirty="0">
                <a:cs typeface="Times New Roman" panose="02020603050405020304" pitchFamily="18" charset="0"/>
              </a:rPr>
              <a:t> 45: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dirty="0">
                <a:cs typeface="Times New Roman" panose="02020603050405020304" pitchFamily="18" charset="0"/>
              </a:rPr>
              <a:t>, 5,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r>
              <a:rPr lang="en-US" altLang="en-US" dirty="0">
                <a:cs typeface="Times New Roman" panose="02020603050405020304" pitchFamily="18" charset="0"/>
              </a:rPr>
              <a:t>, 15, 45;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</a:t>
            </a:r>
            <a:r>
              <a:rPr lang="en-US" altLang="en-US" dirty="0" err="1">
                <a:cs typeface="Times New Roman" panose="02020603050405020304" pitchFamily="18" charset="0"/>
              </a:rPr>
              <a:t>Faktor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</a:t>
            </a:r>
            <a:r>
              <a:rPr lang="en-US" altLang="en-US" dirty="0">
                <a:cs typeface="Times New Roman" panose="02020603050405020304" pitchFamily="18" charset="0"/>
              </a:rPr>
              <a:t> 36: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2,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dirty="0">
                <a:cs typeface="Times New Roman" panose="02020603050405020304" pitchFamily="18" charset="0"/>
              </a:rPr>
              <a:t>, 4,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r>
              <a:rPr lang="en-US" altLang="en-US" dirty="0">
                <a:cs typeface="Times New Roman" panose="02020603050405020304" pitchFamily="18" charset="0"/>
              </a:rPr>
              <a:t>, 12, 18, 36;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</a:t>
            </a:r>
            <a:r>
              <a:rPr lang="en-US" altLang="en-US" dirty="0" err="1">
                <a:cs typeface="Times New Roman" panose="02020603050405020304" pitchFamily="18" charset="0"/>
              </a:rPr>
              <a:t>Faktor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bersama</a:t>
            </a:r>
            <a:r>
              <a:rPr lang="en-US" altLang="en-US" dirty="0">
                <a:cs typeface="Times New Roman" panose="02020603050405020304" pitchFamily="18" charset="0"/>
              </a:rPr>
              <a:t> 45 dan 36: 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9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terbesar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= 9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cs typeface="Times New Roman" panose="02020603050405020304" pitchFamily="18" charset="0"/>
              </a:rPr>
              <a:t>PBB(45, 36) = 9.</a:t>
            </a: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FCD67F-47D1-CBC1-76CD-778D30E2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706BF851-B2DB-4370-BCAB-FDEB34F3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477C63-5AEC-4A31-A969-FD111449427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762386FA-0B40-4546-9577-C0ABC735B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D4FB55B6-F17D-48B2-8DB4-79F4D9B29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cs typeface="Times New Roman" panose="02020603050405020304" pitchFamily="18" charset="0"/>
              </a:rPr>
              <a:t> 2. 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syarat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&gt; 0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              m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nq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	,    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&lt;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PBB(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= PBB(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4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= 60,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= 18,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60 = 3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18  + 6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PBB(60, 18) = PBB(18, 6) = 6</a:t>
            </a: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D2CEA3-F395-F611-B535-8C2B1095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030C1C46-F2CC-48C2-B6C2-B0F0D3FC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2A1F69-0358-4598-A704-2BBCB30A486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50A51D51-17C0-4E5A-9DD7-A0D1948FA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cs typeface="Times New Roman" panose="02020603050405020304" pitchFamily="18" charset="0"/>
              </a:rPr>
              <a:t> Euclidean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59496ECC-5F92-4180-BA33-B94EB6F89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5628" y="1766888"/>
            <a:ext cx="6117020" cy="4113212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Tujuan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mencari</a:t>
            </a:r>
            <a:r>
              <a:rPr lang="en-US" altLang="en-US" dirty="0">
                <a:cs typeface="Times New Roman" panose="02020603050405020304" pitchFamily="18" charset="0"/>
              </a:rPr>
              <a:t> PBB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Penemu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Euclides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seorang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matematikawan</a:t>
            </a:r>
            <a:r>
              <a:rPr lang="en-US" altLang="en-US" dirty="0">
                <a:cs typeface="Times New Roman" panose="02020603050405020304" pitchFamily="18" charset="0"/>
              </a:rPr>
              <a:t> Yunani yang </a:t>
            </a:r>
            <a:r>
              <a:rPr lang="en-US" altLang="en-US" dirty="0" err="1">
                <a:cs typeface="Times New Roman" panose="02020603050405020304" pitchFamily="18" charset="0"/>
              </a:rPr>
              <a:t>menuliskan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Element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12294" name="Picture 4">
            <a:extLst>
              <a:ext uri="{FF2B5EF4-FFF2-40B4-BE49-F238E27FC236}">
                <a16:creationId xmlns:a16="http://schemas.microsoft.com/office/drawing/2014/main" id="{D251FDD3-7191-4EF3-BEFB-6E12644A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47812"/>
            <a:ext cx="2892972" cy="457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D0AC3D-5F72-7312-3ECC-B67AC24B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5976</Words>
  <Application>Microsoft Office PowerPoint</Application>
  <PresentationFormat>Widescreen</PresentationFormat>
  <Paragraphs>569</Paragraphs>
  <Slides>67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Arial</vt:lpstr>
      <vt:lpstr>Calibri</vt:lpstr>
      <vt:lpstr>Calibri Light</vt:lpstr>
      <vt:lpstr>Courier New</vt:lpstr>
      <vt:lpstr>Symbol</vt:lpstr>
      <vt:lpstr>Times New Roman</vt:lpstr>
      <vt:lpstr>Webdings</vt:lpstr>
      <vt:lpstr>Wingdings</vt:lpstr>
      <vt:lpstr>Office Theme</vt:lpstr>
      <vt:lpstr>Document</vt:lpstr>
      <vt:lpstr>Equation</vt:lpstr>
      <vt:lpstr>Teori Bilangan (Bagian 1)</vt:lpstr>
      <vt:lpstr>Bilangan Bulat</vt:lpstr>
      <vt:lpstr>Sifat Pembagian pada Bilangan Bulat</vt:lpstr>
      <vt:lpstr>Teorema Euclidean</vt:lpstr>
      <vt:lpstr>PowerPoint Presentation</vt:lpstr>
      <vt:lpstr>Pembagi Bersama Terbesar (PBB)</vt:lpstr>
      <vt:lpstr>PowerPoint Presentation</vt:lpstr>
      <vt:lpstr>PowerPoint Presentation</vt:lpstr>
      <vt:lpstr>Algoritma Euclidean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Kombinasi Linier</vt:lpstr>
      <vt:lpstr>PowerPoint Presentation</vt:lpstr>
      <vt:lpstr>PowerPoint Presentation</vt:lpstr>
      <vt:lpstr>Relatif Prima</vt:lpstr>
      <vt:lpstr>PowerPoint Presentation</vt:lpstr>
      <vt:lpstr>Aritmetika Modulo</vt:lpstr>
      <vt:lpstr>PowerPoint Presentation</vt:lpstr>
      <vt:lpstr>PowerPoint Presentation</vt:lpstr>
      <vt:lpstr>PowerPoint Presentation</vt:lpstr>
      <vt:lpstr>Aritmetika Modulo di dalam Wolfram Alpha</vt:lpstr>
      <vt:lpstr>PowerPoint Presentation</vt:lpstr>
      <vt:lpstr>Kongruen</vt:lpstr>
      <vt:lpstr>PowerPoint Presentation</vt:lpstr>
      <vt:lpstr>PowerPoint Presentation</vt:lpstr>
      <vt:lpstr>Latihan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2</vt:lpstr>
      <vt:lpstr>Penyelesaian:</vt:lpstr>
      <vt:lpstr>Balikan Modulo (modulo invers)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Cara lain menghitung balikan modulo</vt:lpstr>
      <vt:lpstr>PowerPoint Presentation</vt:lpstr>
      <vt:lpstr>Latihan 3</vt:lpstr>
      <vt:lpstr>Penyelesaian:</vt:lpstr>
      <vt:lpstr>Kekongruenan Linier</vt:lpstr>
      <vt:lpstr>PowerPoint Presentation</vt:lpstr>
      <vt:lpstr>PowerPoint Presentation</vt:lpstr>
      <vt:lpstr>Cara lain menghitung solusi ax  b (mod m)</vt:lpstr>
      <vt:lpstr>Latihan </vt:lpstr>
      <vt:lpstr>Latihan Soal Teori Bilangan</vt:lpstr>
      <vt:lpstr>Soal 1</vt:lpstr>
      <vt:lpstr>PowerPoint Presentation</vt:lpstr>
      <vt:lpstr>Soal 2</vt:lpstr>
      <vt:lpstr>PowerPoint Presentation</vt:lpstr>
      <vt:lpstr>Soal 3</vt:lpstr>
      <vt:lpstr>PowerPoint Presentation</vt:lpstr>
      <vt:lpstr>Soal 4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15-Teori Bilangan-Bagian1-2024</dc:title>
  <dc:creator>Rinaldi Munir</dc:creator>
  <cp:lastModifiedBy>Dr. Ir. Rinaldi, M.T.</cp:lastModifiedBy>
  <cp:revision>61</cp:revision>
  <dcterms:created xsi:type="dcterms:W3CDTF">2020-07-26T08:13:41Z</dcterms:created>
  <dcterms:modified xsi:type="dcterms:W3CDTF">2024-11-01T12:06:35Z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2024-10-31T07:04:46Z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a206f2e5-1c19-4e34-83a2-1752c3c7edf4</vt:lpwstr>
  </property>
  <property fmtid="{D5CDD505-2E9C-101B-9397-08002B2CF9AE}" pid="8" name="MSIP_Label_38b525e5-f3da-4501-8f1e-526b6769fc56_ContentBits">
    <vt:lpwstr>0</vt:lpwstr>
  </property>
</Properties>
</file>