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7" r:id="rId2"/>
    <p:sldId id="397" r:id="rId3"/>
    <p:sldId id="398" r:id="rId4"/>
    <p:sldId id="399" r:id="rId5"/>
    <p:sldId id="401" r:id="rId6"/>
    <p:sldId id="400" r:id="rId7"/>
    <p:sldId id="402" r:id="rId8"/>
    <p:sldId id="403" r:id="rId9"/>
    <p:sldId id="404" r:id="rId10"/>
    <p:sldId id="405" r:id="rId11"/>
    <p:sldId id="406" r:id="rId12"/>
    <p:sldId id="407" r:id="rId13"/>
    <p:sldId id="408" r:id="rId14"/>
    <p:sldId id="409" r:id="rId15"/>
    <p:sldId id="410" r:id="rId16"/>
    <p:sldId id="428" r:id="rId17"/>
    <p:sldId id="411" r:id="rId18"/>
    <p:sldId id="412" r:id="rId19"/>
    <p:sldId id="413" r:id="rId20"/>
    <p:sldId id="414" r:id="rId21"/>
    <p:sldId id="415" r:id="rId22"/>
    <p:sldId id="416" r:id="rId23"/>
    <p:sldId id="429" r:id="rId24"/>
    <p:sldId id="417" r:id="rId25"/>
    <p:sldId id="418" r:id="rId26"/>
    <p:sldId id="419" r:id="rId27"/>
    <p:sldId id="420" r:id="rId28"/>
    <p:sldId id="430" r:id="rId29"/>
    <p:sldId id="424" r:id="rId30"/>
    <p:sldId id="425" r:id="rId31"/>
    <p:sldId id="426" r:id="rId32"/>
    <p:sldId id="427" r:id="rId33"/>
    <p:sldId id="421" r:id="rId34"/>
    <p:sldId id="422" r:id="rId35"/>
    <p:sldId id="423" r:id="rId36"/>
    <p:sldId id="432" r:id="rId37"/>
    <p:sldId id="431" r:id="rId38"/>
    <p:sldId id="433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2B84C-3CE8-46E4-8C84-0FF94004A4A2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8B227-3C9E-4601-A6BA-DEF872E4F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879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8B45B-A703-4D99-BDE2-5514EDD1D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439FC2-8F11-4FCB-84EF-4477F2029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2A463-C32A-47D3-901C-A37B00ECB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17BF-AB94-4ACA-AB3A-A7FE66709971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FD5D5-AAE4-40D4-ADA4-2B389F271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5E0EA-23ED-4A2D-81AF-0304C2C5C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5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918B6-E5B0-4F2A-B6FC-4E31BC185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D08873-D8AC-4A04-89AA-935F965ABB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E491E-9338-44F5-9FAD-75F8C09E6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912DE-14BF-4EF7-B682-7BB4B3F9A7BE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1C379-2A58-42FB-A82E-BEDB5FB04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A4C0C-2E4C-4D73-A43C-15AA1CD2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672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68BBBA-909D-4AC5-B55A-A3641CAF1A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98499-13E7-400A-82CC-142E284735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7FD14-738B-470E-AA1A-CDBF2731A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8604-BA63-4845-810E-2FEBFE411FED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AC3D2-9319-459B-9810-DC0AB8299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5A286-8E3E-4CF1-9D72-6AC5CF6FD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132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84AFC-1090-42AB-B65B-BE25B9C1D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62E2D-E8AF-435E-9583-D3D7D0CAA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566DB-A22C-4B84-94B8-988618EF4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CA52-0B7D-44B3-94EA-962DCFD5B951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251F6-2F02-4361-863F-4D2896016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EB576-35DC-4FBE-8A44-33AAB337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11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63637-5ACF-4FA1-82A9-ACE0F929E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419F0-B310-449D-871B-0286DC30E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63DAA-5E87-4DA4-B5C3-B80B76A3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2E6F-CAFF-4924-8C3C-0999DBCC7773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5F6C2-8363-42C6-9338-6446C7439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DD63A-58E4-4989-AE58-58C47EC18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12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39A39-D186-4804-A178-DC620213A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AFF03-47AD-43A6-9222-5ECF3AF6F2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7EF529-571E-4A7A-B76A-D94A3CBA3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6987FA-2CC0-4F48-B1B7-88B3DB24A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967BB-5A9B-41EE-8141-3C2005DB9CC3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9C521D-B440-4B26-B056-07E238613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4E332E-6331-4130-99FB-07B6B5CA9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86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55671-4F37-40B0-834B-32460EB55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32B21-0E66-4890-A4CF-058A2BC3E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AFA133-E2EE-4690-AC44-30CF7D714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60DF68-3A87-420C-8779-DB4103514B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6AD931-69C0-418A-A117-E4F12B58D6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53D39-4BEC-41C4-BF7D-8F7077CF9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3259-81A6-4045-AC5E-8D12999550E6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1D070C-F30F-4942-B869-2DB0AEC7E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C9E919-AA6E-4BD0-A6F6-1E3E007E3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3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297EB-ED2D-492E-B4AF-FB5351D36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7938D7-1038-4B8C-BA7C-599DDC2D7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EECCB-19C3-4CCE-984A-437F81608D35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3D68B7-BB89-418F-B43B-C131A895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C4D0F4-4DD4-406D-BA21-54DF24F81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6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F757B0-2D35-48A6-9C82-766752EBD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56870-D70A-4C62-99C4-835D4A1F7432}" type="datetime1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646EF0-9A47-4DBA-B84B-2485A8111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FEFD76-A837-49DD-B659-03FACE77B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5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32184-8090-4E23-A934-B17A652B0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1A2C-0C1D-400F-99AB-33CF6977A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C4184A-5FC0-4100-9538-C669AAEDCD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B19A0-9D85-441C-9CD7-356F47F43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58D21-CC26-40D7-9E11-6C79C59B9156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F9466-049A-4EDE-986D-BDE984CD0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76877-7FFA-49C5-8FB0-5995C9C38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ACD0C-FAF5-4232-A347-B35D38BD1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D4A6F9-5B83-486D-B693-AAACEDC7E2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D5825E-03E6-4F95-B64A-8CF59E239A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23DF64-07F3-4316-8FCD-047436CAD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EBDA-29A5-4379-AD5B-141F3F8F7F6F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A65C43-247C-4106-B18C-B5F53A10C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ECC39-EFE9-4825-82AF-91C8D4AB3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01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F891C1-5D3E-4DE5-B0BD-4C32A2165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B4B619-47B7-46AB-8988-E4D11D341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5E32D3-C503-4240-8FC9-856112CEBE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DAD98-014A-4284-8474-1ABD737D0C59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7F8BC-5ABA-4972-8AC9-2C184AB03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F14EC-0A7D-4B17-87A2-6ABAD6529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rofile/Pascal-Paillier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raais.co/speakers-2020-pascal-paillier-zama" TargetMode="External"/><Relationship Id="rId4" Type="http://schemas.openxmlformats.org/officeDocument/2006/relationships/hyperlink" Target="https://twitter.com/pascal_paillier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towardsdatascience.com/homomorphic-encryption-intro-part-2-he-landscape-and-ckks-8b32ba5b04dd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.openmined.org/ckks-explained-part-1-simple-encoding-and-decodin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 dirty="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56631" y="1172677"/>
            <a:ext cx="7678738" cy="186547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Homomorfik</a:t>
            </a:r>
            <a:b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endParaRPr lang="en-GB" altLang="en-US" sz="3600" dirty="0">
              <a:cs typeface="Times New Roman" panose="02020603050405020304" pitchFamily="18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4E8F6AD-BFC4-4B79-B33D-4D2C33722A79}"/>
              </a:ext>
            </a:extLst>
          </p:cNvPr>
          <p:cNvSpPr txBox="1">
            <a:spLocks/>
          </p:cNvSpPr>
          <p:nvPr/>
        </p:nvSpPr>
        <p:spPr bwMode="auto">
          <a:xfrm>
            <a:off x="1718151" y="4632016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 Dr. Ir. Rinaldi, M.T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Studi Teknik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 - 2025</a:t>
            </a:r>
          </a:p>
          <a:p>
            <a:pPr algn="ctr">
              <a:defRPr/>
            </a:pPr>
            <a:endParaRPr lang="en-US" kern="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479707-15AE-4537-A16E-1AFB8B2C8BE4}"/>
              </a:ext>
            </a:extLst>
          </p:cNvPr>
          <p:cNvSpPr txBox="1"/>
          <p:nvPr/>
        </p:nvSpPr>
        <p:spPr>
          <a:xfrm flipH="1">
            <a:off x="4455160" y="793607"/>
            <a:ext cx="2992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IF4020 Kriptografi</a:t>
            </a:r>
          </a:p>
        </p:txBody>
      </p:sp>
      <p:pic>
        <p:nvPicPr>
          <p:cNvPr id="9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AA159C2D-67C2-4580-954E-A15AA7D50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938" y="2806874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65645-1306-40A0-942C-321443E87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8000"/>
            <a:ext cx="10515600" cy="58483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/>
              <a:t>Bukti</a:t>
            </a:r>
            <a:r>
              <a:rPr lang="en-US" dirty="0"/>
              <a:t>: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     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  = ((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Karena  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+ 1  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lihat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penurunan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rumus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RSA),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+ 1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Karena 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sehingga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Oleh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0FE725-3BB2-411A-AE1A-E13DF68D1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99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042E3-07C3-4F80-A1A2-13C6063AC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320"/>
            <a:ext cx="10515600" cy="5933440"/>
          </a:xfrm>
        </p:spPr>
        <p:txBody>
          <a:bodyPr>
            <a:normAutofit fontScale="92500" lnSpcReduction="20000"/>
          </a:bodyPr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1:</a:t>
            </a:r>
            <a:r>
              <a:rPr lang="en-US" sz="2400" dirty="0"/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3337,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79)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1019.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2671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1800.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= 2671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3337 = 2081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= 1800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3337 = 338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2081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338 = 703378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(703378)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1019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3337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2520</a:t>
            </a:r>
            <a:endParaRPr lang="en-US" sz="24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terakhir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2520,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2671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1800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modulus 3337,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(2671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1800) mod 3337 =  4807800 mod 3337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2520</a:t>
            </a:r>
            <a:endParaRPr lang="en-US" sz="24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2520,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artinya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kali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apabila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RSA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(2520) = 2520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3337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2608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91440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= 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(2081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338) mod 3337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2608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0739AF-34F4-4D01-8C61-6007904A6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57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23D69-2944-4610-8B3E-4BAC3417E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34040" cy="1325563"/>
          </a:xfrm>
        </p:spPr>
        <p:txBody>
          <a:bodyPr>
            <a:normAutofit/>
          </a:bodyPr>
          <a:lstStyle/>
          <a:p>
            <a:r>
              <a:rPr lang="en-US" sz="4300" b="1" dirty="0" err="1"/>
              <a:t>Enkripsi</a:t>
            </a:r>
            <a:r>
              <a:rPr lang="en-US" sz="4300" b="1" dirty="0"/>
              <a:t> </a:t>
            </a:r>
            <a:r>
              <a:rPr lang="en-US" sz="4300" b="1" dirty="0" err="1"/>
              <a:t>Homomorfik</a:t>
            </a:r>
            <a:r>
              <a:rPr lang="en-US" sz="4300" b="1" dirty="0"/>
              <a:t> </a:t>
            </a:r>
            <a:r>
              <a:rPr lang="en-US" sz="4300" b="1" dirty="0" err="1"/>
              <a:t>dengan</a:t>
            </a:r>
            <a:r>
              <a:rPr lang="en-US" sz="4300" b="1" dirty="0"/>
              <a:t> </a:t>
            </a:r>
            <a:r>
              <a:rPr lang="en-US" sz="4300" b="1" dirty="0" err="1"/>
              <a:t>Algoritma</a:t>
            </a:r>
            <a:r>
              <a:rPr lang="en-US" sz="4300" b="1" dirty="0"/>
              <a:t> </a:t>
            </a:r>
            <a:r>
              <a:rPr lang="en-US" sz="4300" b="1" dirty="0" err="1"/>
              <a:t>ElGamal</a:t>
            </a:r>
            <a:endParaRPr lang="en-US" sz="43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FB14E-9B6F-46E7-B144-14F31CF1F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Seperti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RSA,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ElGamal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juga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bersifat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6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600" i="1" dirty="0" err="1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600" i="1" baseline="30000" dirty="0" err="1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 err="1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600" i="1" baseline="30000" dirty="0" err="1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i="1" dirty="0" err="1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6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i="1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		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cipheteksnya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dan 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6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Kalikan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dan 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		        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	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   		        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              = 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3BE66-1396-4ABF-8A4B-4CC7A72F0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60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CE2AA-8EA0-48C3-ACAE-36FF44D2A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0159"/>
            <a:ext cx="10515600" cy="5211763"/>
          </a:xfrm>
        </p:spPr>
        <p:txBody>
          <a:bodyPr/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endParaRPr lang="en-US" sz="2400" baseline="-25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                  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		     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memperlihatkan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ElGamal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Sekarang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ditunjukkan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kali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F47BF3-BE97-4381-96C1-B4E38B92D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311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438C4-BD80-49CA-9FDA-3DB224BE9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/>
          <a:lstStyle/>
          <a:p>
            <a:pPr marL="0" indent="0">
              <a:buNone/>
            </a:pPr>
            <a:r>
              <a:rPr lang="en-US" sz="2400" u="sng" dirty="0"/>
              <a:t>Bukti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fi-FI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	              = </a:t>
            </a:r>
          </a:p>
          <a:p>
            <a:pPr marL="0" indent="0">
              <a:buNone/>
            </a:pPr>
            <a:endParaRPr lang="fi-FI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Mengingat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E45F68-2B90-410D-88C2-A2AC486EA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14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ED04F5E-7764-4C97-9A8F-817FBF327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15138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3989BCD-B4B5-4140-B2A0-5470B3E201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8939478"/>
              </p:ext>
            </p:extLst>
          </p:nvPr>
        </p:nvGraphicFramePr>
        <p:xfrm>
          <a:off x="4038600" y="1513841"/>
          <a:ext cx="2582918" cy="893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193282" imgH="406224" progId="Equation.3">
                  <p:embed/>
                </p:oleObj>
              </mc:Choice>
              <mc:Fallback>
                <p:oleObj r:id="rId2" imgW="1193282" imgH="406224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513841"/>
                        <a:ext cx="2582918" cy="8930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>
            <a:extLst>
              <a:ext uri="{FF2B5EF4-FFF2-40B4-BE49-F238E27FC236}">
                <a16:creationId xmlns:a16="http://schemas.microsoft.com/office/drawing/2014/main" id="{B00D5A21-1914-4FE0-BA2F-8724F93C0A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FF98CBAF-B8EF-4E70-9412-2A5F193BE0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005854"/>
              </p:ext>
            </p:extLst>
          </p:nvPr>
        </p:nvGraphicFramePr>
        <p:xfrm>
          <a:off x="4038600" y="3058488"/>
          <a:ext cx="2405475" cy="741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345616" imgH="406224" progId="Equation.3">
                  <p:embed/>
                </p:oleObj>
              </mc:Choice>
              <mc:Fallback>
                <p:oleObj r:id="rId4" imgW="1345616" imgH="406224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058488"/>
                        <a:ext cx="2405475" cy="7410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>
            <a:extLst>
              <a:ext uri="{FF2B5EF4-FFF2-40B4-BE49-F238E27FC236}">
                <a16:creationId xmlns:a16="http://schemas.microsoft.com/office/drawing/2014/main" id="{28E3CD4F-BC16-4617-A840-09F91AB69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4CB84A8-B132-4595-8B36-F2B9B4D83F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378092"/>
              </p:ext>
            </p:extLst>
          </p:nvPr>
        </p:nvGraphicFramePr>
        <p:xfrm>
          <a:off x="3990188" y="3880737"/>
          <a:ext cx="2405455" cy="741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1345616" imgH="406224" progId="Equation.3">
                  <p:embed/>
                </p:oleObj>
              </mc:Choice>
              <mc:Fallback>
                <p:oleObj r:id="rId6" imgW="1345616" imgH="40622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188" y="3880737"/>
                        <a:ext cx="2405455" cy="7410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5B1972B8-FE7F-4AEB-856D-72D668C0F192}"/>
              </a:ext>
            </a:extLst>
          </p:cNvPr>
          <p:cNvSpPr txBox="1"/>
          <p:nvPr/>
        </p:nvSpPr>
        <p:spPr>
          <a:xfrm>
            <a:off x="3396075" y="4702980"/>
            <a:ext cx="6096000" cy="488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31013D-181D-4AC7-A87A-074BBB51E761}"/>
              </a:ext>
            </a:extLst>
          </p:cNvPr>
          <p:cNvSpPr txBox="1"/>
          <p:nvPr/>
        </p:nvSpPr>
        <p:spPr>
          <a:xfrm>
            <a:off x="3651634" y="323968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=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13733A-2769-44A3-9726-925F3B7605A5}"/>
              </a:ext>
            </a:extLst>
          </p:cNvPr>
          <p:cNvSpPr txBox="1"/>
          <p:nvPr/>
        </p:nvSpPr>
        <p:spPr>
          <a:xfrm>
            <a:off x="3651634" y="402209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=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79B574-9B4D-4494-B3FA-1AFA75EF6A17}"/>
              </a:ext>
            </a:extLst>
          </p:cNvPr>
          <p:cNvSpPr txBox="1"/>
          <p:nvPr/>
        </p:nvSpPr>
        <p:spPr>
          <a:xfrm>
            <a:off x="1429406" y="5458641"/>
            <a:ext cx="8387255" cy="886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Oleh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2527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331CC-CE49-44BF-80F6-C587F91EE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98200" cy="1325563"/>
          </a:xfrm>
        </p:spPr>
        <p:txBody>
          <a:bodyPr>
            <a:normAutofit/>
          </a:bodyPr>
          <a:lstStyle/>
          <a:p>
            <a:r>
              <a:rPr lang="en-US" sz="4200" b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Enkripsi</a:t>
            </a:r>
            <a:r>
              <a:rPr lang="en-US" sz="42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Homomorfik</a:t>
            </a:r>
            <a:r>
              <a:rPr lang="en-US" sz="42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42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42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Paillier</a:t>
            </a:r>
            <a:endParaRPr lang="en-US" sz="42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38525-E08F-466F-BAC8-4600B2C13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termasuk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kriptografi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kunci-publik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dikembangkan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Pascal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tahun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1999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1999).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Keamanan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didasarkan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sulitnya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memecahkan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persoalan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residu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composite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residuosity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problem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Persoalan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residu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kelas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67864E-F079-495B-8A55-DBEE0543D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8CEE32-CA93-4BD8-8122-EBE01C150060}"/>
              </a:ext>
            </a:extLst>
          </p:cNvPr>
          <p:cNvSpPr txBox="1"/>
          <p:nvPr/>
        </p:nvSpPr>
        <p:spPr>
          <a:xfrm>
            <a:off x="787400" y="4129864"/>
            <a:ext cx="10515600" cy="913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Diberikan bilangan komposit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bilangan bulat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Bilangan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dikatakan residu ke-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modulo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jika terdapat sebuah nilai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sedemikian sehingga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i="1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</a:t>
            </a:r>
            <a:endParaRPr lang="en-US" sz="24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4C0E9B-3096-4304-A2DF-5F8F58A68C00}"/>
              </a:ext>
            </a:extLst>
          </p:cNvPr>
          <p:cNvSpPr txBox="1"/>
          <p:nvPr/>
        </p:nvSpPr>
        <p:spPr>
          <a:xfrm>
            <a:off x="949960" y="5222963"/>
            <a:ext cx="10266680" cy="1133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Contoh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8 dan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33.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carilah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sedemikian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sehingga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33 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0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8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64).  Nilai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memenuhi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5,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sebab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33 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5</a:t>
            </a:r>
            <a:r>
              <a:rPr lang="en-US" sz="20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8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64).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Persoalan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semakin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sukar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bernilai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besar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3419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578B74-D2ED-4EBF-8E73-33514C8AD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16</a:t>
            </a:fld>
            <a:endParaRPr lang="en-US"/>
          </a:p>
        </p:txBody>
      </p:sp>
      <p:pic>
        <p:nvPicPr>
          <p:cNvPr id="4" name="Picture 3" descr="A person wearing a scarf&#10;&#10;Description automatically generated with medium confidence">
            <a:extLst>
              <a:ext uri="{FF2B5EF4-FFF2-40B4-BE49-F238E27FC236}">
                <a16:creationId xmlns:a16="http://schemas.microsoft.com/office/drawing/2014/main" id="{3B5AA484-C844-4025-B166-A5C97F4BD4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" y="384235"/>
            <a:ext cx="5242560" cy="52425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71A2E0-742F-430B-9AE3-E6C3AE911297}"/>
              </a:ext>
            </a:extLst>
          </p:cNvPr>
          <p:cNvSpPr txBox="1"/>
          <p:nvPr/>
        </p:nvSpPr>
        <p:spPr>
          <a:xfrm>
            <a:off x="6527800" y="202830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https://www.researchgate.net/profile/Pascal-Paillier</a:t>
            </a:r>
            <a:r>
              <a:rPr lang="en-US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809CB9-25C6-478C-80C1-7C20B203E00F}"/>
              </a:ext>
            </a:extLst>
          </p:cNvPr>
          <p:cNvSpPr txBox="1"/>
          <p:nvPr/>
        </p:nvSpPr>
        <p:spPr>
          <a:xfrm>
            <a:off x="6527800" y="2636183"/>
            <a:ext cx="5389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https://twitter.com/pascal_paillier</a:t>
            </a:r>
            <a:r>
              <a:rPr lang="en-US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E5EAD1-6C3A-46A8-830C-514D5314DBE2}"/>
              </a:ext>
            </a:extLst>
          </p:cNvPr>
          <p:cNvSpPr txBox="1"/>
          <p:nvPr/>
        </p:nvSpPr>
        <p:spPr>
          <a:xfrm>
            <a:off x="6445250" y="3365738"/>
            <a:ext cx="50520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5"/>
              </a:rPr>
              <a:t>https://raais.co/speakers-2020-pascal-paillier-zama</a:t>
            </a:r>
            <a:r>
              <a:rPr lang="en-US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8F74D0-52BE-4DCA-93D4-7430D3B8DC36}"/>
              </a:ext>
            </a:extLst>
          </p:cNvPr>
          <p:cNvSpPr txBox="1"/>
          <p:nvPr/>
        </p:nvSpPr>
        <p:spPr>
          <a:xfrm>
            <a:off x="2656840" y="5802352"/>
            <a:ext cx="25857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Pascal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2455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7F3C2-CA29-4F5F-8D49-5FE1D6309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9120"/>
            <a:ext cx="10515600" cy="55978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Prosedur</a:t>
            </a:r>
            <a:r>
              <a:rPr lang="en-US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Membangkitkan</a:t>
            </a:r>
            <a:r>
              <a:rPr lang="en-US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Pasangan</a:t>
            </a:r>
            <a:r>
              <a:rPr lang="en-US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ingin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membangkitkan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Prosedur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</a:p>
          <a:p>
            <a:pPr marL="630238" marR="0" lvl="0" indent="-3968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sembarang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memenuhi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syarat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PBB(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pq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1)) = 1.  PBB =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pembagi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terbesar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greatest common divisor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gcd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</a:t>
            </a:r>
          </a:p>
          <a:p>
            <a:pPr marL="630238" marR="0" lvl="0" indent="-3968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menghitung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KPK(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1).  KPK =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kelipatan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persekutuan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terkecil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lcm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lowest common multiple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630238" marR="0" lvl="0" indent="-3968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sembarang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&lt;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</a:t>
            </a:r>
          </a:p>
          <a:p>
            <a:pPr marL="630238" marR="0" lvl="0" indent="-3968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Hitung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 1)/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prosedur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 	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  . </a:t>
            </a:r>
          </a:p>
          <a:p>
            <a:pPr marL="0" indent="0"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C7980D-2A13-4EDB-9E75-453A2A764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846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5E238-621E-4CA5-B297-AE14EB48F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0560"/>
            <a:ext cx="10515600" cy="55064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2:</a:t>
            </a:r>
            <a:r>
              <a:rPr lang="en-US" sz="2400" dirty="0"/>
              <a:t> Alice </a:t>
            </a:r>
            <a:r>
              <a:rPr lang="en-US" sz="2400" dirty="0" err="1"/>
              <a:t>menghitung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dan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publiknya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346075" marR="0" lvl="1" indent="-3460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 dan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11.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Keduanya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memenuhi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syarat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PBB(</a:t>
            </a:r>
            <a:r>
              <a:rPr lang="en-US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pq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1)) = PBB(77, 60) = 1. </a:t>
            </a:r>
          </a:p>
          <a:p>
            <a:pPr marL="346075" marR="0" lvl="1" indent="-3460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Hitung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77 dan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KPK(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1,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 = KPK(6, 10) = 30. </a:t>
            </a:r>
          </a:p>
          <a:p>
            <a:pPr marL="346075" marR="0" lvl="1" indent="-3460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Pilih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secara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acak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&lt;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5652</a:t>
            </a:r>
          </a:p>
          <a:p>
            <a:pPr marL="346075" marR="0" lvl="1" indent="-3460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Hitung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))</a:t>
            </a:r>
            <a:r>
              <a:rPr lang="en-US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 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fungsi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 1)/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</a:t>
            </a:r>
          </a:p>
          <a:p>
            <a:pPr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(g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(5652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77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(5652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(3928)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(3928) = (3928 – 1)/77 = 3927/77 = 51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	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= 51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77) = 74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Diperoleh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(5652, 77)</a:t>
            </a: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(30, 74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73C887-4A3B-4DFD-B5E5-4BC370133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922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658B7A-506E-4541-A93A-AD7AAB2C6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19</a:t>
            </a:fld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A540A492-656E-4E21-8F28-831B20FD4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" y="962362"/>
            <a:ext cx="10068560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Prosedur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endParaRPr kumimoji="0" lang="en-US" altLang="ja-JP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syarat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0 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&lt;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endParaRPr kumimoji="0" lang="en-US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Pilih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bilangan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bulat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acak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dengan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syarat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0 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&lt;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dan PBB(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)= 1. </a:t>
            </a:r>
            <a:endParaRPr kumimoji="0" lang="en-US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Hitung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cipherteks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dari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dengan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persamaan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g</a:t>
            </a:r>
            <a:r>
              <a:rPr kumimoji="0" lang="en-US" altLang="ja-JP" sz="2400" b="0" i="1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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kumimoji="0" lang="en-US" altLang="ja-JP" sz="2400" b="0" i="1" u="none" strike="noStrike" cap="none" normalizeH="0" baseline="3000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mod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Dalam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hal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ini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adalah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residu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ke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-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dalam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modulus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dilambangkan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dengan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[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]</a:t>
            </a:r>
            <a:r>
              <a:rPr kumimoji="0" lang="en-US" altLang="ja-JP" sz="24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g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.   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E701131-C990-4D94-ACDB-FF59C3044B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457200"/>
          <a:ext cx="1016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01556" imgH="190417" progId="Equation.3">
                  <p:embed/>
                </p:oleObj>
              </mc:Choice>
              <mc:Fallback>
                <p:oleObj r:id="rId2" imgW="101556" imgH="19041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016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9740B15-88BE-4639-B2D3-194F9B393BEC}"/>
              </a:ext>
            </a:extLst>
          </p:cNvPr>
          <p:cNvSpPr txBox="1"/>
          <p:nvPr/>
        </p:nvSpPr>
        <p:spPr>
          <a:xfrm>
            <a:off x="792480" y="3555857"/>
            <a:ext cx="9504680" cy="1751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Prosedur</a:t>
            </a:r>
            <a:r>
              <a:rPr lang="en-US" sz="28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endParaRPr lang="en-US" sz="2800" b="1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marR="0" lvl="0" indent="-4572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Hitung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lain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43B59D6D-B22C-4B6C-8FD7-3DC860BBF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FF6F367-A724-4224-8FD7-3E40FDAA6B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979318"/>
              </p:ext>
            </p:extLst>
          </p:nvPr>
        </p:nvGraphicFramePr>
        <p:xfrm>
          <a:off x="5582920" y="4950773"/>
          <a:ext cx="3439160" cy="103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383699" imgH="406224" progId="Equation.3">
                  <p:embed/>
                </p:oleObj>
              </mc:Choice>
              <mc:Fallback>
                <p:oleObj r:id="rId4" imgW="1383699" imgH="40622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2920" y="4950773"/>
                        <a:ext cx="3439160" cy="1030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8623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EA656E-BA2B-4678-B838-4091A4F5B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D30C4717-0A8F-458E-A5AF-166C004940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335" y="136525"/>
            <a:ext cx="9707330" cy="582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866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6F86E-E84D-4569-B2CE-EDBFC271C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8160"/>
            <a:ext cx="10754360" cy="5658803"/>
          </a:xfrm>
        </p:spPr>
        <p:txBody>
          <a:bodyPr>
            <a:normAutofit/>
          </a:bodyPr>
          <a:lstStyle/>
          <a:p>
            <a:pPr marL="0" marR="0" lvl="1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3: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42.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Pilih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23,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0 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&lt;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PBB(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1. </a:t>
            </a:r>
          </a:p>
          <a:p>
            <a:pPr marL="346075" marR="0" lvl="1" indent="-3460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dihitung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(5652, 77)   dan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</a:p>
          <a:p>
            <a:pPr marL="226695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	  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5652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42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77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77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= 5652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42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77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= 5652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42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77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= 4019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606 mod 5929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= 4624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cipherteks untuk pesan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42 adalah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4624.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CABE72-D509-476E-AAAC-E79FBE670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92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DFD28-12AB-43E4-91D4-05166C4AA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2800"/>
            <a:ext cx="10515600" cy="5364163"/>
          </a:xfrm>
        </p:spPr>
        <p:txBody>
          <a:bodyPr/>
          <a:lstStyle/>
          <a:p>
            <a:pPr marL="0" marR="0" lvl="1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b) 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dihitung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(30, 74)  dan 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      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(4624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77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(4624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(4624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(4852)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(4852 – 1)/77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63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42			</a:t>
            </a:r>
            <a:r>
              <a:rPr lang="en-US" sz="10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E3E4A-CD9F-42E1-B6D3-3C03449EE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3927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609D7-9FB0-49B2-B4F7-32181D2B2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2640"/>
            <a:ext cx="10515600" cy="57151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 </a:t>
            </a:r>
            <a:r>
              <a:rPr lang="en-US" sz="30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30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30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30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30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endParaRPr lang="en-US" sz="3000" b="1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	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Sifat </a:t>
            </a:r>
            <a:r>
              <a:rPr lang="fi-FI" sz="2400" i="1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aditif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:  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+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dan 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)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))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+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US" sz="2400" i="1" dirty="0"/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masing-masing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	(1)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	(2)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                                       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(3)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0419A-371F-45E6-95DF-D9D20C88A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411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492B9-9065-DA2F-71D2-4EFC25ABF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8351"/>
            <a:ext cx="10515600" cy="5241298"/>
          </a:xfrm>
        </p:spPr>
        <p:txBody>
          <a:bodyPr/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+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 </a:t>
            </a: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             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 </a:t>
            </a:r>
            <a:r>
              <a:rPr lang="en-US" sz="2400" baseline="300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          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memperlihatkan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66AD1E-FF2D-97EE-9FE1-686CC91F9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106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2CE0E-31F4-42D3-A986-B1EE22D8F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0560"/>
            <a:ext cx="10906760" cy="5506403"/>
          </a:xfrm>
        </p:spPr>
        <p:txBody>
          <a:bodyPr>
            <a:normAutofit lnSpcReduction="10000"/>
          </a:bodyPr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Sekarang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ditunjukkan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dibuktikan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			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(4)</a:t>
            </a:r>
            <a:endParaRPr lang="en-US" sz="2400" i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i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u="sng" dirty="0">
                <a:ea typeface="MS Mincho" panose="02020609040205080304" pitchFamily="49" charset="-128"/>
                <a:cs typeface="Times New Roman" panose="02020603050405020304" pitchFamily="18" charset="0"/>
              </a:rPr>
              <a:t>Bukti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Tinjau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(1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Z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*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  (Z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*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himpunan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tak-negatif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= {</a:t>
            </a:r>
            <a:r>
              <a:rPr lang="en-US" sz="2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1, 2, …, </a:t>
            </a:r>
            <a:r>
              <a:rPr lang="en-US" sz="2400" i="1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kern="1200" baseline="300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} )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kern="1200" dirty="0" err="1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Perpangkatan</a:t>
            </a:r>
            <a:r>
              <a:rPr lang="en-US" sz="2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(1 + </a:t>
            </a:r>
            <a:r>
              <a:rPr lang="en-US" sz="2400" i="1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di </a:t>
            </a:r>
            <a:r>
              <a:rPr lang="en-US" sz="2400" kern="1200" dirty="0" err="1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*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 + 2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+ 2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 + 3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+ 3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+ 3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[suku-suku berderajat lebih tinggi]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qn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  	(5)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10683C-44AD-4D49-8100-C0C7BF2C2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418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491EB-6EA1-4F82-A8BC-8B15ADB6B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5280"/>
            <a:ext cx="10515600" cy="6177280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Berdasarkan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(3),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	(6)							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menurut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Teorema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Carmichael (O’Keeffe, 2008).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Kemudian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(1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Substitusikan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(6),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diperoleh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[g]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fi-FI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			(7)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Menurut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(5),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+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](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</a:t>
            </a:r>
          </a:p>
          <a:p>
            <a:pPr marL="0" indent="0">
              <a:buNone/>
            </a:pP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(8)</a:t>
            </a:r>
          </a:p>
          <a:p>
            <a:pPr marL="0" indent="0"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C5C6CF-7604-4712-B020-8A14DC456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714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FFFAA-4377-4528-9671-DB48D1B8B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7680"/>
            <a:ext cx="10515600" cy="562832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(8)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diperoleh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	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fi-FI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fi-FI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977C48-2FC7-498F-83BD-59C9B60F0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859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FDEF7-D6CF-480B-B43A-2D226871E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359"/>
            <a:ext cx="10515600" cy="6254115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 err="1"/>
              <a:t>Contoh</a:t>
            </a:r>
            <a:r>
              <a:rPr lang="en-US" sz="2200" b="1" dirty="0"/>
              <a:t> 4: 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Contoh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telah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diperoleh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42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23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4624. 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29 dan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30 dan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setelah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dihitung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cipherteksnya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1539.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4624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1539 = 7116336 mod 5929 = 1536 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sbb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/>
              <a:t>	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42 + 29 = 71  dan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(23)(30) = 690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	 </a:t>
            </a:r>
            <a:r>
              <a:rPr lang="fi-FI" sz="22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200" dirty="0"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,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(71, 690) =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2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2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	   			   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5652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(690)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77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77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			    = 5652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690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77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			    = 3540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2774 mod 5929 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			    = 1536</a:t>
            </a:r>
            <a:endParaRPr lang="en-US" sz="2200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CF81C-718B-45D5-B2FB-EBE7901D0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9249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89E5E-43A8-F013-0EDB-4F38D8DBE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4279"/>
            <a:ext cx="10515600" cy="5432684"/>
          </a:xfrm>
        </p:spPr>
        <p:txBody>
          <a:bodyPr>
            <a:normAutofit fontScale="77500" lnSpcReduction="20000"/>
          </a:bodyPr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        D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(1536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77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(1536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5929)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L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(1536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5929)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(155)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(155 – 1)/77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2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148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	   = 71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atas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dua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modulus 77,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 mod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= (42 + 29) mod 77 = 71 mod 77 = 71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71.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ED19EA-0B23-B024-A662-93D145DAA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9768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0A8D7-E0AD-4A00-ADB6-31DDF05DE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Penggunaan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b="1" dirty="0"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b="1" dirty="0" err="1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i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-</a:t>
            </a:r>
            <a:r>
              <a:rPr lang="en-US" b="1" i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voting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7E668-18B4-4B36-8D89-8EC41CCEB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 orang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kandidat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X, Y, dan Z,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tiga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orang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V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. 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03C949-9352-4477-9FD3-4A215F50E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29</a:t>
            </a:fld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30EE5788-7DE8-4096-9372-2AED837903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483" y="2451735"/>
            <a:ext cx="8549957" cy="1820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AB8DA80-6CB8-44C3-9EF6-FC1C967A0A06}"/>
              </a:ext>
            </a:extLst>
          </p:cNvPr>
          <p:cNvSpPr txBox="1"/>
          <p:nvPr/>
        </p:nvSpPr>
        <p:spPr>
          <a:xfrm>
            <a:off x="1059021" y="4834707"/>
            <a:ext cx="9834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300"/>
              </a:spcBef>
              <a:spcAft>
                <a:spcPts val="0"/>
              </a:spcAft>
            </a:pP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Gambar 18.1  </a:t>
            </a:r>
            <a:r>
              <a:rPr lang="en-US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pemungutan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e-voting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(Rivest, 2002)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581530-E1B4-455C-8A07-0B3BB8061894}"/>
              </a:ext>
            </a:extLst>
          </p:cNvPr>
          <p:cNvSpPr txBox="1"/>
          <p:nvPr/>
        </p:nvSpPr>
        <p:spPr>
          <a:xfrm>
            <a:off x="2611120" y="4290677"/>
            <a:ext cx="1021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Plainteks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6FC9A9-67A4-4EB2-9E7D-C8FF10FA1F0C}"/>
              </a:ext>
            </a:extLst>
          </p:cNvPr>
          <p:cNvSpPr txBox="1"/>
          <p:nvPr/>
        </p:nvSpPr>
        <p:spPr>
          <a:xfrm>
            <a:off x="8153400" y="4288733"/>
            <a:ext cx="1181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Cipherteks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B7E6316-1530-4FA4-85CE-04BC3F82D4DB}"/>
              </a:ext>
            </a:extLst>
          </p:cNvPr>
          <p:cNvSpPr txBox="1"/>
          <p:nvPr/>
        </p:nvSpPr>
        <p:spPr>
          <a:xfrm>
            <a:off x="1059021" y="5412244"/>
            <a:ext cx="983488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0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1X, 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0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1Y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dan lain-lain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menyatakan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diberikan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panitia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hanya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diketahui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panitia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pemilihan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35720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0F649-E14F-4CA6-93F0-AA4E77225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Komputasi</a:t>
            </a:r>
            <a:r>
              <a:rPr lang="en-US" b="1" dirty="0"/>
              <a:t> pada </a:t>
            </a:r>
            <a:r>
              <a:rPr lang="en-US" b="1" dirty="0" err="1"/>
              <a:t>cipherteks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D73E7-111E-484A-A2F1-3C40E516F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memanipulasi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didekripsi</a:t>
            </a:r>
            <a:r>
              <a:rPr lang="en-US" dirty="0"/>
              <a:t> </a:t>
            </a:r>
            <a:r>
              <a:rPr lang="en-US" dirty="0" err="1"/>
              <a:t>hasilnya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plainteksnya</a:t>
            </a:r>
            <a:r>
              <a:rPr lang="en-US" dirty="0"/>
              <a:t>?</a:t>
            </a:r>
          </a:p>
          <a:p>
            <a:r>
              <a:rPr lang="en-US" dirty="0"/>
              <a:t>Cara  </a:t>
            </a:r>
            <a:r>
              <a:rPr lang="en-US" dirty="0" err="1"/>
              <a:t>konvensional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(ii)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ubah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seperti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diinginkan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(iii)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kembali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perubahan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baru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 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Tidak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aman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jika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hasil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Langkah (ii)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berhasil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disadap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oleh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pihak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lawan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         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Contoh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kasus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e-voting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C9E2BD-6220-4203-9E32-FDFD91200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049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47D3B-2CDD-4BAD-B235-BAB94AC7C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4560"/>
            <a:ext cx="10515600" cy="5252403"/>
          </a:xfrm>
        </p:spPr>
        <p:txBody>
          <a:bodyPr/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0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tergantung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digunakan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berbeda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demikian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pihak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lawan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menyimpulkan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apakah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orang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memberikan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melihat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apakah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demikian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kerahasiaan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terjamin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alasan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RSA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cocok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aplikasi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e-voting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(Rivest, 2012),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ingat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angka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0 dan 1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pula).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0192A1-5CAE-406C-88A7-19C6B85C3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258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FA508-74CE-4BF5-9A2D-F1DF73FDC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1678"/>
            <a:ext cx="10515600" cy="5394643"/>
          </a:xfrm>
        </p:spPr>
        <p:txBody>
          <a:bodyPr/>
          <a:lstStyle/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menghitung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total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kandidat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kolom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3X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3Y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3Z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Menurut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menjumlahkan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3X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3Y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3Z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9D0978-4500-40BF-879D-036ED254D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31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8CA0AE-7D3A-452D-A5C7-7448AB36F3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360" y="1390650"/>
            <a:ext cx="3210560" cy="171727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9604C4A-0721-4778-8BEC-70C43EB58E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0203" y="3845878"/>
            <a:ext cx="2504758" cy="172770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7469DA1-5DD2-49AE-89E0-48A3A0504E81}"/>
              </a:ext>
            </a:extLst>
          </p:cNvPr>
          <p:cNvSpPr txBox="1"/>
          <p:nvPr/>
        </p:nvSpPr>
        <p:spPr>
          <a:xfrm>
            <a:off x="2255520" y="5705935"/>
            <a:ext cx="81076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ij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menyatakan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baris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kolom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j.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356296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9DD55-C87E-4F05-92CD-B94520E21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025"/>
            <a:ext cx="10515600" cy="4351338"/>
          </a:xfrm>
        </p:spPr>
        <p:txBody>
          <a:bodyPr/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melakukan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komputasi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diberikan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terjamin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kerahasiaannya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Begitu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pula total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sementara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seorang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kandidat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juga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tetap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rahasia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sehingga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lain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maupun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panitia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mengetahui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sementara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C207CC-6B89-465A-A3E8-4AE88DA48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969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DEBA6-775F-4EBC-8B09-D48140F7D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Enkripsi</a:t>
            </a:r>
            <a:r>
              <a:rPr lang="en-US" b="1" dirty="0"/>
              <a:t> </a:t>
            </a:r>
            <a:r>
              <a:rPr lang="en-US" b="1" dirty="0" err="1"/>
              <a:t>Homomorfik</a:t>
            </a:r>
            <a:r>
              <a:rPr lang="en-US" b="1" dirty="0"/>
              <a:t> </a:t>
            </a:r>
            <a:r>
              <a:rPr lang="en-US" b="1" dirty="0" err="1"/>
              <a:t>Penuh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D2941-DECB-40F8-8A88-EC03C4204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penuh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fully homomorphic encryption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FHE)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artinya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sekaligus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kriptografi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kunci-publik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bicarakan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sejauh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(RSA,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ElGamal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memenuhi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kriteria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penuh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6D0D75-9CED-4BAD-9369-92B3F1785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752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FEEBC-AA7C-45C5-93E3-4991FB020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1680"/>
            <a:ext cx="10515600" cy="5435283"/>
          </a:xfrm>
        </p:spPr>
        <p:txBody>
          <a:bodyPr>
            <a:normAutofit/>
          </a:bodyPr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30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tahun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setelah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Rivest, Adleman,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Dertouzous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menyajikan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tantangan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konstruksi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skema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FHE,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namun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tantangan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tetap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terpecahkan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(Wu, 2015).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Tahun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2005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Boneh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Goh, dan Nissim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mengembangkan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skema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FHE,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namun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skema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mendukung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saja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banyak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Barulah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tahun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2009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konstruksi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skema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FHE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mendukung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banyak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dikembangkan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Gentry (2009)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kriptografi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berbasis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teori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lattice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(di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luar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pembahasan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kuliah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403CAD-30B4-465D-B4CA-77B42A87D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6066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94B4D-EEDC-4A3B-8495-A8A0BA536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5840"/>
            <a:ext cx="10515600" cy="5171123"/>
          </a:xfrm>
        </p:spPr>
        <p:txBody>
          <a:bodyPr/>
          <a:lstStyle/>
          <a:p>
            <a:r>
              <a:rPr lang="en-US" dirty="0"/>
              <a:t>Pada </a:t>
            </a:r>
            <a:r>
              <a:rPr lang="en-US" dirty="0" err="1"/>
              <a:t>tahun</a:t>
            </a:r>
            <a:r>
              <a:rPr lang="en-US" dirty="0"/>
              <a:t> 2017, </a:t>
            </a:r>
            <a:r>
              <a:rPr lang="pl-PL" dirty="0"/>
              <a:t>Cheon, Kim, Kim, </a:t>
            </a:r>
            <a:r>
              <a:rPr lang="en-US" dirty="0"/>
              <a:t>dan S</a:t>
            </a:r>
            <a:r>
              <a:rPr lang="pl-PL" dirty="0"/>
              <a:t>ong</a:t>
            </a:r>
            <a:r>
              <a:rPr lang="en-US" dirty="0"/>
              <a:t> </a:t>
            </a:r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homomorfik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yang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CKKS</a:t>
            </a:r>
            <a:r>
              <a:rPr lang="pl-PL" dirty="0"/>
              <a:t>.</a:t>
            </a:r>
            <a:endParaRPr lang="en-US" dirty="0"/>
          </a:p>
          <a:p>
            <a:endParaRPr lang="en-US" dirty="0"/>
          </a:p>
          <a:p>
            <a:r>
              <a:rPr lang="en-US" dirty="0"/>
              <a:t>Skema CKKS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pertambahan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pada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i="1" dirty="0"/>
              <a:t>rescaling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memotong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modulus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yang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</a:t>
            </a:r>
            <a:r>
              <a:rPr lang="en-US" dirty="0" err="1"/>
              <a:t>mendekati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aslinya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1CF162-C844-48E7-B870-5200223E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957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84087B-45A8-F011-09D4-F7C1CB28D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6B75E1-8139-EEF9-E720-C04A99E96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279" y="458315"/>
            <a:ext cx="10703442" cy="509800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D593BA1-A089-E3A9-3C20-37ECDBF27BF9}"/>
              </a:ext>
            </a:extLst>
          </p:cNvPr>
          <p:cNvSpPr txBox="1"/>
          <p:nvPr/>
        </p:nvSpPr>
        <p:spPr>
          <a:xfrm>
            <a:off x="668078" y="5710019"/>
            <a:ext cx="9186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Introduction to CKKS (a.k.a. Approximate Homomorphic Encryption), by Yongsoo Song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0838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B12626-BFE5-8F69-C96A-A8554AFF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37</a:t>
            </a:fld>
            <a:endParaRPr lang="en-US"/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99706D41-1B29-27FD-E777-B172FAC8D2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13" y="776000"/>
            <a:ext cx="11033051" cy="38615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9236DD6-3A80-0683-96CC-9A8D4B5543C4}"/>
              </a:ext>
            </a:extLst>
          </p:cNvPr>
          <p:cNvSpPr txBox="1"/>
          <p:nvPr/>
        </p:nvSpPr>
        <p:spPr>
          <a:xfrm>
            <a:off x="372285" y="5220586"/>
            <a:ext cx="11447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</a:t>
            </a:r>
            <a:r>
              <a:rPr lang="en-US" dirty="0">
                <a:hlinkClick r:id="rId3"/>
              </a:rPr>
              <a:t>https://towardsdatascience.com/homomorphic-encryption-intro-part-2-he-landscape-and-ckks-8b32ba5b04dd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8828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E4FD8-4195-0F25-882C-796BDD24B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1093787"/>
            <a:ext cx="11760200" cy="5262563"/>
          </a:xfrm>
        </p:spPr>
        <p:txBody>
          <a:bodyPr>
            <a:normAutofit/>
          </a:bodyPr>
          <a:lstStyle/>
          <a:p>
            <a:r>
              <a:rPr lang="en-US" sz="2400" dirty="0"/>
              <a:t>Baca tulisan </a:t>
            </a:r>
            <a:r>
              <a:rPr lang="en-US" sz="2400" dirty="0" err="1"/>
              <a:t>tentang</a:t>
            </a:r>
            <a:r>
              <a:rPr lang="en-US" sz="2400" dirty="0"/>
              <a:t> CKKS dan </a:t>
            </a:r>
            <a:r>
              <a:rPr lang="en-US" sz="2400" dirty="0" err="1"/>
              <a:t>contohnya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mendetil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>
                <a:hlinkClick r:id="rId2"/>
              </a:rPr>
              <a:t>https://blog.openmined.org/ckks-explained-part-1-simple-encoding-and-decoding/</a:t>
            </a:r>
            <a:r>
              <a:rPr lang="en-US" sz="2400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57A45A-29C6-AA34-5655-FFE524EC9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78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E51E0-C01D-4C37-B11D-5CCD70D1E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Enkripsi</a:t>
            </a:r>
            <a:r>
              <a:rPr lang="en-US" b="1" dirty="0"/>
              <a:t> </a:t>
            </a:r>
            <a:r>
              <a:rPr lang="en-US" b="1" dirty="0" err="1"/>
              <a:t>Homomorfik</a:t>
            </a:r>
            <a:r>
              <a:rPr lang="en-US" b="1" dirty="0"/>
              <a:t> (EH)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6E5AD-8A0E-43AB-88FB-7BFEE585E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Homomorphic encryption</a:t>
            </a:r>
          </a:p>
          <a:p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EH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melakukan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komputasi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tanpa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harus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terlebih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dahulu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namun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komputasi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memberikan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komputasi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serupa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/>
              <a:t>Misalkan</a:t>
            </a:r>
            <a:r>
              <a:rPr lang="en-US" sz="2400" dirty="0"/>
              <a:t> E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.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 E </a:t>
            </a:r>
            <a:r>
              <a:rPr lang="en-US" sz="2400" dirty="0" err="1"/>
              <a:t>dikatakan</a:t>
            </a:r>
            <a:r>
              <a:rPr lang="en-US" sz="2400" dirty="0"/>
              <a:t> </a:t>
            </a:r>
            <a:r>
              <a:rPr lang="en-US" sz="2400" b="1" dirty="0" err="1"/>
              <a:t>homomorfik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E(x) dan E(y), </a:t>
            </a:r>
            <a:r>
              <a:rPr lang="en-US" sz="2400" dirty="0" err="1"/>
              <a:t>maka</a:t>
            </a:r>
            <a:r>
              <a:rPr lang="en-US" sz="2400" dirty="0"/>
              <a:t> orang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memperoleh</a:t>
            </a:r>
            <a:r>
              <a:rPr lang="en-US" sz="2400" dirty="0"/>
              <a:t> E(x </a:t>
            </a:r>
            <a:r>
              <a:rPr lang="en-US" sz="18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</a:t>
            </a:r>
            <a:r>
              <a:rPr lang="en-US" sz="2400" dirty="0"/>
              <a:t> y)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mendekripsi</a:t>
            </a:r>
            <a:r>
              <a:rPr lang="en-US" sz="2400" dirty="0"/>
              <a:t> x dan y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18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</a:t>
            </a:r>
            <a:r>
              <a:rPr lang="en-US" sz="2400" dirty="0"/>
              <a:t> (Rivest, 2002).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AD90C4-F9F1-477E-86E0-3AB945602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447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10EC-6968-4CFD-B6D5-CAAAF7903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b="1" dirty="0" err="1"/>
              <a:t>Homomorfik</a:t>
            </a:r>
            <a:r>
              <a:rPr lang="en-US" sz="4200" b="1" dirty="0"/>
              <a:t> </a:t>
            </a:r>
            <a:r>
              <a:rPr lang="en-US" sz="4200" b="1" dirty="0" err="1"/>
              <a:t>aditif</a:t>
            </a:r>
            <a:r>
              <a:rPr lang="en-US" sz="4200" b="1" dirty="0"/>
              <a:t> vs </a:t>
            </a:r>
            <a:r>
              <a:rPr lang="en-US" sz="4200" b="1" dirty="0" err="1"/>
              <a:t>Homomorfik</a:t>
            </a:r>
            <a:r>
              <a:rPr lang="en-US" sz="4200" b="1" dirty="0"/>
              <a:t> </a:t>
            </a:r>
            <a:r>
              <a:rPr lang="en-US" sz="4200" b="1" dirty="0" err="1"/>
              <a:t>multiplikatif</a:t>
            </a:r>
            <a:endParaRPr lang="en-US" sz="4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F8D05-1075-4549-A79F-6A9BA2137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dikatakan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additive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</a:t>
            </a:r>
          </a:p>
          <a:p>
            <a:pPr marL="0" marR="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		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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	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84163" marR="0" indent="-284163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 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dan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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menyatakan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bergantung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digunakan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+,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,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lainnya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dikatakan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</a:t>
            </a:r>
          </a:p>
          <a:p>
            <a:pPr marL="0" marR="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		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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84163" marR="0" indent="-284163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 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dan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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menyatakan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bergantung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digunakan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+,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,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lainnya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11C5B-B4E5-4C9C-A4FD-E2335D0F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41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86553-4B52-415C-93A0-C17FD939A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Jenis-jenis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enkripsi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homomorfik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D1ED5-645C-41B6-B7EC-03D6BEC12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Enkripsi</a:t>
            </a:r>
            <a:r>
              <a:rPr lang="en-US" b="1" dirty="0"/>
              <a:t> </a:t>
            </a:r>
            <a:r>
              <a:rPr lang="en-US" b="1" dirty="0" err="1"/>
              <a:t>homomorfik</a:t>
            </a:r>
            <a:r>
              <a:rPr lang="en-US" b="1" dirty="0"/>
              <a:t> </a:t>
            </a:r>
            <a:r>
              <a:rPr lang="en-US" b="1" dirty="0" err="1"/>
              <a:t>sebagian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i="1" dirty="0"/>
              <a:t>partially homomorphic encryption</a:t>
            </a:r>
            <a:r>
              <a:rPr lang="en-US" dirty="0"/>
              <a:t>)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homomorfik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aritmetika</a:t>
            </a:r>
            <a:r>
              <a:rPr lang="en-US" dirty="0"/>
              <a:t> pada </a:t>
            </a:r>
            <a:r>
              <a:rPr lang="en-US" dirty="0" err="1"/>
              <a:t>cipherteks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Enkripsi</a:t>
            </a:r>
            <a:r>
              <a:rPr lang="en-US" b="1" dirty="0"/>
              <a:t> </a:t>
            </a:r>
            <a:r>
              <a:rPr lang="en-US" b="1" dirty="0" err="1"/>
              <a:t>homomorfik</a:t>
            </a:r>
            <a:r>
              <a:rPr lang="en-US" b="1" dirty="0"/>
              <a:t> </a:t>
            </a:r>
            <a:r>
              <a:rPr lang="en-US" b="1" dirty="0" err="1"/>
              <a:t>penuh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i="1" dirty="0"/>
              <a:t>fully homomorphic encryption</a:t>
            </a:r>
            <a:r>
              <a:rPr lang="en-US" dirty="0"/>
              <a:t>),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dan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CE2A0E-8648-46FB-8731-212550AD9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40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57726-EAD1-443F-A6A0-13E3D3F94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Enkripsi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homomorfik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sebagian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F004F-BF44-4B3E-9401-08A1F0A4E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homomorfik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pada </a:t>
            </a:r>
            <a:r>
              <a:rPr lang="en-US" dirty="0" err="1"/>
              <a:t>cipherteks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Jadi,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homomorfik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aditif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multiplikatif</a:t>
            </a:r>
            <a:r>
              <a:rPr lang="en-US" dirty="0"/>
              <a:t>.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dijumlahkan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dikalikan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homomorfik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: (1) </a:t>
            </a:r>
            <a:r>
              <a:rPr lang="en-US" dirty="0" err="1"/>
              <a:t>algoritma</a:t>
            </a:r>
            <a:r>
              <a:rPr lang="en-US" dirty="0"/>
              <a:t> RSA, (2)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ElGamal</a:t>
            </a:r>
            <a:r>
              <a:rPr lang="en-US" dirty="0"/>
              <a:t>, dan (3)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Paillier</a:t>
            </a:r>
            <a:r>
              <a:rPr lang="en-US" dirty="0"/>
              <a:t>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F5526A-74AB-49D5-BCDE-3EB5E9B6A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305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2C968-C3FD-48EB-A2C0-3AAF30A08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Enkripsi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Homomorfik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dengan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Algoritma</a:t>
            </a:r>
            <a:r>
              <a:rPr lang="en-US" b="1" dirty="0">
                <a:latin typeface="+mn-lt"/>
              </a:rPr>
              <a:t> RSA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4394F-751A-448B-BC4C-71FA77777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884"/>
            <a:ext cx="10515600" cy="5126591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Algoritma</a:t>
            </a:r>
            <a:r>
              <a:rPr lang="en-US" sz="2400" dirty="0"/>
              <a:t> RSA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multiplikatif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kali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cipherteks</a:t>
            </a:r>
            <a:r>
              <a:rPr lang="en-US" sz="2400" dirty="0"/>
              <a:t> </a:t>
            </a:r>
            <a:r>
              <a:rPr lang="en-US" sz="2400" dirty="0" err="1"/>
              <a:t>apabila</a:t>
            </a:r>
            <a:r>
              <a:rPr lang="en-US" sz="2400" dirty="0"/>
              <a:t>  </a:t>
            </a:r>
            <a:r>
              <a:rPr lang="en-US" sz="2400" dirty="0" err="1"/>
              <a:t>didekripsi</a:t>
            </a:r>
            <a:r>
              <a:rPr lang="en-US" sz="2400" dirty="0"/>
              <a:t> </a:t>
            </a:r>
            <a:r>
              <a:rPr lang="en-US" sz="2400" dirty="0" err="1"/>
              <a:t>hasilnya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mengalikan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plainteksnya</a:t>
            </a:r>
            <a:endParaRPr lang="en-US" sz="2400" dirty="0"/>
          </a:p>
          <a:p>
            <a:pPr marL="0" indent="0">
              <a:buNone/>
            </a:pP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	Sifat multiplikatif:  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dan 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) 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))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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US" sz="2400" i="1" dirty="0"/>
          </a:p>
          <a:p>
            <a:endParaRPr lang="en-US" sz="2400" dirty="0"/>
          </a:p>
          <a:p>
            <a:r>
              <a:rPr lang="en-US" sz="2400" dirty="0" err="1"/>
              <a:t>Algoritma</a:t>
            </a:r>
            <a:r>
              <a:rPr lang="en-US" sz="2400" dirty="0"/>
              <a:t> RSA: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Enkripsi:  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i="1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Dekripsi: 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i="1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/>
              <a:t>   	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BC79D1-C381-4A23-A8F1-1A415203D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63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99710-7A7C-4B4F-BED5-33F6C81FC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536883"/>
          </a:xfrm>
        </p:spPr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141095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		          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	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 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memperlihatkan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RSA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	</a:t>
            </a:r>
          </a:p>
          <a:p>
            <a:pPr marL="0" indent="0"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Sekarang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ditunjukkan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	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CF1D03-3206-4C1D-B3ED-84AA2B2F7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59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2074</TotalTime>
  <Words>4240</Words>
  <Application>Microsoft Office PowerPoint</Application>
  <PresentationFormat>Widescreen</PresentationFormat>
  <Paragraphs>353</Paragraphs>
  <Slides>38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MS Mincho</vt:lpstr>
      <vt:lpstr>Arial</vt:lpstr>
      <vt:lpstr>Calibri</vt:lpstr>
      <vt:lpstr>Calibri Light</vt:lpstr>
      <vt:lpstr>Georgia</vt:lpstr>
      <vt:lpstr>Times New Roman</vt:lpstr>
      <vt:lpstr>Office Theme</vt:lpstr>
      <vt:lpstr>Equation.3</vt:lpstr>
      <vt:lpstr>Enkripsi Homomorfik </vt:lpstr>
      <vt:lpstr>PowerPoint Presentation</vt:lpstr>
      <vt:lpstr>Komputasi pada cipherteks</vt:lpstr>
      <vt:lpstr>Enkripsi Homomorfik (EH)</vt:lpstr>
      <vt:lpstr>Homomorfik aditif vs Homomorfik multiplikatif</vt:lpstr>
      <vt:lpstr>Jenis-jenis enkripsi homomorfik</vt:lpstr>
      <vt:lpstr>Enkripsi homomorfik sebagian</vt:lpstr>
      <vt:lpstr>Enkripsi Homomorfik dengan Algoritma RSA</vt:lpstr>
      <vt:lpstr>PowerPoint Presentation</vt:lpstr>
      <vt:lpstr>PowerPoint Presentation</vt:lpstr>
      <vt:lpstr>PowerPoint Presentation</vt:lpstr>
      <vt:lpstr>Enkripsi Homomorfik dengan Algoritma ElGamal</vt:lpstr>
      <vt:lpstr>PowerPoint Presentation</vt:lpstr>
      <vt:lpstr>PowerPoint Presentation</vt:lpstr>
      <vt:lpstr>Enkripsi Homomorfik dengan Algoritma Paillier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Penggunaan Enkripsi Homomorfik Algoritma Paillier di dalam E-voting </vt:lpstr>
      <vt:lpstr>PowerPoint Presentation</vt:lpstr>
      <vt:lpstr>PowerPoint Presentation</vt:lpstr>
      <vt:lpstr>PowerPoint Presentation</vt:lpstr>
      <vt:lpstr>Enkripsi Homomorfik Penuh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34</cp:revision>
  <dcterms:created xsi:type="dcterms:W3CDTF">2021-02-04T05:59:44Z</dcterms:created>
  <dcterms:modified xsi:type="dcterms:W3CDTF">2025-12-01T05:03:50Z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2023-04-09T06:29:02Z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a5174328-b3ae-4b68-9310-c6310c66856d</vt:lpwstr>
  </property>
  <property fmtid="{D5CDD505-2E9C-101B-9397-08002B2CF9AE}" pid="8" name="MSIP_Label_38b525e5-f3da-4501-8f1e-526b6769fc56_ContentBits">
    <vt:lpwstr>0</vt:lpwstr>
  </property>
</Properties>
</file>