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34" r:id="rId3"/>
    <p:sldId id="341" r:id="rId4"/>
    <p:sldId id="337" r:id="rId5"/>
    <p:sldId id="422" r:id="rId6"/>
    <p:sldId id="423" r:id="rId7"/>
    <p:sldId id="414" r:id="rId8"/>
    <p:sldId id="435" r:id="rId9"/>
    <p:sldId id="424" r:id="rId10"/>
    <p:sldId id="426" r:id="rId11"/>
    <p:sldId id="342" r:id="rId12"/>
    <p:sldId id="410" r:id="rId13"/>
    <p:sldId id="420" r:id="rId14"/>
    <p:sldId id="421" r:id="rId15"/>
    <p:sldId id="350" r:id="rId16"/>
    <p:sldId id="425" r:id="rId17"/>
    <p:sldId id="428" r:id="rId18"/>
    <p:sldId id="436" r:id="rId19"/>
    <p:sldId id="437" r:id="rId20"/>
    <p:sldId id="375" r:id="rId21"/>
    <p:sldId id="404" r:id="rId22"/>
    <p:sldId id="405" r:id="rId23"/>
    <p:sldId id="408" r:id="rId24"/>
    <p:sldId id="384" r:id="rId25"/>
    <p:sldId id="409" r:id="rId26"/>
    <p:sldId id="427" r:id="rId27"/>
    <p:sldId id="429" r:id="rId28"/>
    <p:sldId id="430" r:id="rId29"/>
    <p:sldId id="431" r:id="rId30"/>
    <p:sldId id="432" r:id="rId31"/>
    <p:sldId id="433" r:id="rId32"/>
    <p:sldId id="4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D641-6915-41B0-A177-0C2EB068F51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554F-1506-435F-AAAB-59F5D860E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7631-A7F3-4F24-AD32-5A8E25C6F469}" type="datetime1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0C8-422E-4EAB-8630-23F4F73E1AFD}" type="datetime1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8EFA-F7CE-4D97-94EB-0846E88EBF48}" type="datetime1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A642-1387-4F43-8ED3-3D5D527B3094}" type="datetime1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23F-4F00-4F6D-A9C4-D75894A09A3C}" type="datetime1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FFA-66FA-4F49-AE37-FCEFED98F03E}" type="datetime1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989D-FE5A-4D96-9206-B4433E74A53A}" type="datetime1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DBCF-B68C-458A-9153-C5D86BC2ACB2}" type="datetime1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33F-68C4-4C35-9D56-9CF0B949E373}" type="datetime1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A21-527C-4695-B774-B0BCD0A90695}" type="datetime1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9830-7D7A-4D18-AF81-03F0FAF09389}" type="datetime1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3069-CBAD-4C36-8394-EFE1B02F794F}" type="datetime1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brownworth.com/blockchai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canos.com/2018/06/03/4th-industrial-revolution-blockchain-explained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create-simple-blockchain-using-pyth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43" y="1122363"/>
            <a:ext cx="10983685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Pengantar</a:t>
            </a:r>
            <a:r>
              <a:rPr lang="en-US" b="1" dirty="0"/>
              <a:t> Blockchain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57" y="3576216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Dr. Ir. Rinaldi, M.T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2688" y="5384587"/>
            <a:ext cx="6109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Program Studi  Teknik </a:t>
            </a:r>
            <a:r>
              <a:rPr lang="en-US" sz="2400" b="1" dirty="0" err="1"/>
              <a:t>Informatika</a:t>
            </a:r>
            <a:endParaRPr lang="en-US" sz="2400" b="1" dirty="0"/>
          </a:p>
          <a:p>
            <a:r>
              <a:rPr lang="en-US" sz="2400" b="1" dirty="0" err="1"/>
              <a:t>Sekolah</a:t>
            </a:r>
            <a:r>
              <a:rPr lang="en-US" sz="2400" b="1" dirty="0"/>
              <a:t> Teknik </a:t>
            </a:r>
            <a:r>
              <a:rPr lang="en-US" sz="2400" b="1" dirty="0" err="1"/>
              <a:t>Elektro</a:t>
            </a:r>
            <a:r>
              <a:rPr lang="en-US" sz="2400" b="1" dirty="0"/>
              <a:t> dan </a:t>
            </a:r>
            <a:r>
              <a:rPr lang="en-US" sz="2400" b="1" dirty="0" err="1"/>
              <a:t>Informatika</a:t>
            </a:r>
            <a:r>
              <a:rPr lang="en-US" sz="2400" b="1" dirty="0"/>
              <a:t> (STEI)</a:t>
            </a:r>
          </a:p>
          <a:p>
            <a:pPr algn="ctr"/>
            <a:r>
              <a:rPr lang="en-US" sz="2400" b="1" dirty="0"/>
              <a:t>ITB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B529C-1F15-4C7D-9359-9CC02F8BB0E8}"/>
              </a:ext>
            </a:extLst>
          </p:cNvPr>
          <p:cNvSpPr txBox="1"/>
          <p:nvPr/>
        </p:nvSpPr>
        <p:spPr>
          <a:xfrm>
            <a:off x="4047811" y="741038"/>
            <a:ext cx="425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Bahan Kuliah 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8B4B-DA26-72D3-E6B4-43EDA3D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BB50-4655-20C5-3700-7F7736F5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791"/>
            <a:ext cx="10515600" cy="5283828"/>
          </a:xfrm>
        </p:spPr>
        <p:txBody>
          <a:bodyPr/>
          <a:lstStyle/>
          <a:p>
            <a:r>
              <a:rPr lang="en-US" sz="2800" i="1" dirty="0"/>
              <a:t>Peer-to-peer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 yang </a:t>
            </a:r>
            <a:r>
              <a:rPr lang="en-US" sz="2800" dirty="0" err="1"/>
              <a:t>digunakan</a:t>
            </a:r>
            <a:r>
              <a:rPr lang="en-US" sz="2800" dirty="0"/>
              <a:t> oleh </a:t>
            </a:r>
            <a:r>
              <a:rPr lang="en-US" sz="2800" i="1" dirty="0"/>
              <a:t>blockchain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,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berbagi</a:t>
            </a:r>
            <a:r>
              <a:rPr lang="en-US" sz="2800" dirty="0"/>
              <a:t> dan </a:t>
            </a:r>
            <a:r>
              <a:rPr lang="en-US" sz="2800" dirty="0" err="1"/>
              <a:t>mengakses</a:t>
            </a:r>
            <a:r>
              <a:rPr lang="en-US" sz="2800" dirty="0"/>
              <a:t> </a:t>
            </a:r>
            <a:r>
              <a:rPr lang="en-US" sz="2800" dirty="0" err="1"/>
              <a:t>sumberdaya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sz="2800" dirty="0"/>
              <a:t>. 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D2C876-F804-498D-F346-ECD4CDA6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4" y="2656801"/>
            <a:ext cx="6086928" cy="41055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9BF05-49F6-80D9-729D-C6464874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F00-F8A5-0344-97EC-0C5D5C49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68820"/>
            <a:ext cx="11495314" cy="1531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Blockchain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 err="1"/>
              <a:t>merangkai</a:t>
            </a:r>
            <a:r>
              <a:rPr lang="en-US" sz="4000" dirty="0"/>
              <a:t> </a:t>
            </a:r>
            <a:r>
              <a:rPr lang="en-US" sz="4000" dirty="0" err="1"/>
              <a:t>blok-blok</a:t>
            </a:r>
            <a:r>
              <a:rPr lang="en-US" sz="4000" dirty="0"/>
              <a:t> data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b="1" i="1" dirty="0"/>
              <a:t>hash</a:t>
            </a:r>
            <a:r>
              <a:rPr lang="en-US" sz="4000" i="1" dirty="0"/>
              <a:t> </a:t>
            </a:r>
            <a:r>
              <a:rPr lang="en-US" sz="4000" b="1" i="1" dirty="0"/>
              <a:t>pointer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1995652" y="37265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 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Transaksi</a:t>
            </a:r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1995652" y="31905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930FA-BCC0-6B4B-8E37-4219F21E27F3}"/>
              </a:ext>
            </a:extLst>
          </p:cNvPr>
          <p:cNvGrpSpPr/>
          <p:nvPr/>
        </p:nvGrpSpPr>
        <p:grpSpPr>
          <a:xfrm>
            <a:off x="5027478" y="3190546"/>
            <a:ext cx="1545020" cy="2364828"/>
            <a:chOff x="5717628" y="2790496"/>
            <a:chExt cx="1545020" cy="23648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1BEE48-B34D-A541-BE54-589AC09A2F56}"/>
                </a:ext>
              </a:extLst>
            </p:cNvPr>
            <p:cNvSpPr/>
            <p:nvPr/>
          </p:nvSpPr>
          <p:spPr>
            <a:xfrm>
              <a:off x="5717628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 </a:t>
              </a:r>
              <a:r>
                <a:rPr lang="en-US" b="1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Transaksi</a:t>
              </a:r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55A6A-5964-A648-BD53-B959204E6CD2}"/>
                </a:ext>
              </a:extLst>
            </p:cNvPr>
            <p:cNvSpPr/>
            <p:nvPr/>
          </p:nvSpPr>
          <p:spPr>
            <a:xfrm>
              <a:off x="5717628" y="2790496"/>
              <a:ext cx="1545020" cy="536027"/>
            </a:xfrm>
            <a:prstGeom prst="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059304" y="3190546"/>
            <a:ext cx="1545020" cy="2364828"/>
            <a:chOff x="8944304" y="2790496"/>
            <a:chExt cx="1545020" cy="23648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 </a:t>
              </a:r>
              <a:r>
                <a:rPr lang="en-US" b="1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Transaksi</a:t>
              </a:r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7399D669-9270-4B4D-B655-3AB0C77A98ED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>
            <a:off x="8455159" y="4063814"/>
            <a:ext cx="2916133" cy="61780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92BD800-9B91-E547-B4E0-53C741BCE24E}"/>
              </a:ext>
            </a:extLst>
          </p:cNvPr>
          <p:cNvSpPr txBox="1"/>
          <p:nvPr/>
        </p:nvSpPr>
        <p:spPr>
          <a:xfrm>
            <a:off x="9987125" y="25453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H()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6453A1-A332-2945-A4EF-5B14D101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772" y="1975372"/>
            <a:ext cx="1270098" cy="161924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1995652" y="55553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3569781" y="3433689"/>
            <a:ext cx="1486805" cy="2364829"/>
            <a:chOff x="3540673" y="3458559"/>
            <a:chExt cx="1486805" cy="2364829"/>
          </a:xfrm>
        </p:grpSpPr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 rot="5400000">
              <a:off x="2815315" y="4183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31" idx="1"/>
            </p:cNvCxnSpPr>
            <p:nvPr/>
          </p:nvCxnSpPr>
          <p:spPr>
            <a:xfrm flipH="1" flipV="1">
              <a:off x="4454786" y="3458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027478" y="55553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6596526" y="3465953"/>
            <a:ext cx="1486805" cy="2364829"/>
            <a:chOff x="3540673" y="3077559"/>
            <a:chExt cx="1486805" cy="2364829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059304" y="55627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124900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092102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123928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9090" y="1574223"/>
            <a:ext cx="4337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Setiap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sedikitnya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berisi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informasi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sebelumnya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tersebut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data </a:t>
            </a:r>
            <a:r>
              <a:rPr lang="en-US" sz="2000" dirty="0" err="1">
                <a:solidFill>
                  <a:srgbClr val="FF0000"/>
                </a:solidFill>
              </a:rPr>
              <a:t>transaksi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C6E53-5155-4AAC-9A67-1883EFF0EAC8}"/>
              </a:ext>
            </a:extLst>
          </p:cNvPr>
          <p:cNvSpPr/>
          <p:nvPr/>
        </p:nvSpPr>
        <p:spPr>
          <a:xfrm>
            <a:off x="6261152" y="23024"/>
            <a:ext cx="561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: “Blockchain at a glance”, I </a:t>
            </a:r>
            <a:r>
              <a:rPr lang="en-US" sz="1400" dirty="0" err="1">
                <a:solidFill>
                  <a:srgbClr val="FF0000"/>
                </a:solidFill>
              </a:rPr>
              <a:t>Gusti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Bagus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Baskara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Nugraha</a:t>
            </a:r>
            <a:r>
              <a:rPr lang="en-US" sz="1400" dirty="0">
                <a:solidFill>
                  <a:srgbClr val="FF0000"/>
                </a:solidFill>
              </a:rPr>
              <a:t>, School of Electrical Engineering and Informatics, ITB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6F25-3F72-EE93-FC76-5EE6061C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48" y="485652"/>
            <a:ext cx="585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Komponen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lebih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rinci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setiap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4CE87-1807-7639-D43C-C0C56D87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diagram of blockchain processing&#10;&#10;AI-generated content may be incorrect.">
            <a:extLst>
              <a:ext uri="{FF2B5EF4-FFF2-40B4-BE49-F238E27FC236}">
                <a16:creationId xmlns:a16="http://schemas.microsoft.com/office/drawing/2014/main" id="{070CE99F-2982-B0C4-2624-8D462189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02" y="1441327"/>
            <a:ext cx="8832795" cy="49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F97D61-9CBA-486C-858D-BDF56AC8CA45}"/>
              </a:ext>
            </a:extLst>
          </p:cNvPr>
          <p:cNvSpPr/>
          <p:nvPr/>
        </p:nvSpPr>
        <p:spPr>
          <a:xfrm>
            <a:off x="602289" y="1104593"/>
            <a:ext cx="46349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import </a:t>
            </a:r>
            <a:r>
              <a:rPr lang="en-US" sz="2000" dirty="0" err="1"/>
              <a:t>hashlib</a:t>
            </a:r>
            <a:r>
              <a:rPr lang="en-US" sz="2000" dirty="0"/>
              <a:t>, json</a:t>
            </a:r>
          </a:p>
          <a:p>
            <a:r>
              <a:rPr lang="en-US" sz="2000" dirty="0"/>
              <a:t>from time import time</a:t>
            </a:r>
          </a:p>
          <a:p>
            <a:endParaRPr lang="en-US" sz="2000" dirty="0"/>
          </a:p>
          <a:p>
            <a:r>
              <a:rPr lang="en-US" sz="2000" dirty="0"/>
              <a:t>block_0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1,  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block_1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9F72B-25B2-411D-AFA1-794301D7B65B}"/>
              </a:ext>
            </a:extLst>
          </p:cNvPr>
          <p:cNvSpPr/>
          <p:nvPr/>
        </p:nvSpPr>
        <p:spPr>
          <a:xfrm>
            <a:off x="4216130" y="1187624"/>
            <a:ext cx="7580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block_2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def blockchain(blocks):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prev_hash</a:t>
            </a:r>
            <a:r>
              <a:rPr lang="en-US" sz="2000" dirty="0"/>
              <a:t> = None</a:t>
            </a:r>
          </a:p>
          <a:p>
            <a:r>
              <a:rPr lang="en-US" sz="2000" dirty="0"/>
              <a:t>  for block in blocks: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prev_hash</a:t>
            </a:r>
            <a:r>
              <a:rPr lang="en-US" sz="2000" dirty="0"/>
              <a:t>'] = </a:t>
            </a:r>
            <a:r>
              <a:rPr lang="en-US" sz="2000" dirty="0" err="1"/>
              <a:t>prev_hash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block_serialized</a:t>
            </a:r>
            <a:r>
              <a:rPr lang="en-US" sz="2000" dirty="0"/>
              <a:t> = </a:t>
            </a:r>
            <a:r>
              <a:rPr lang="en-US" sz="2000" dirty="0" err="1"/>
              <a:t>json.dumps</a:t>
            </a:r>
            <a:r>
              <a:rPr lang="en-US" sz="2000" dirty="0"/>
              <a:t>(block, </a:t>
            </a:r>
            <a:r>
              <a:rPr lang="en-US" sz="2000" dirty="0" err="1"/>
              <a:t>sort_keys</a:t>
            </a:r>
            <a:r>
              <a:rPr lang="en-US" sz="2000" dirty="0"/>
              <a:t>=True).encode('utf-8')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block_hash</a:t>
            </a:r>
            <a:r>
              <a:rPr lang="en-US" sz="2000" dirty="0"/>
              <a:t> = hashlib.sha256(</a:t>
            </a:r>
            <a:r>
              <a:rPr lang="en-US" sz="2000" dirty="0" err="1"/>
              <a:t>block_serialized</a:t>
            </a:r>
            <a:r>
              <a:rPr lang="en-US" sz="2000" dirty="0"/>
              <a:t>).</a:t>
            </a:r>
            <a:r>
              <a:rPr lang="en-US" sz="2000" dirty="0" err="1"/>
              <a:t>hexdigest</a:t>
            </a:r>
            <a:r>
              <a:rPr lang="en-US" sz="2000" dirty="0"/>
              <a:t>()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current_hash</a:t>
            </a:r>
            <a:r>
              <a:rPr lang="en-US" sz="2000" dirty="0"/>
              <a:t>'] = </a:t>
            </a:r>
            <a:r>
              <a:rPr lang="en-US" sz="2000" dirty="0" err="1"/>
              <a:t>block_hash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prev_hash</a:t>
            </a:r>
            <a:r>
              <a:rPr lang="en-US" sz="2000" dirty="0"/>
              <a:t> = </a:t>
            </a:r>
            <a:r>
              <a:rPr lang="en-US" sz="2000" dirty="0" err="1"/>
              <a:t>block_hash</a:t>
            </a:r>
            <a:r>
              <a:rPr lang="en-US" sz="2000" dirty="0"/>
              <a:t> </a:t>
            </a:r>
          </a:p>
          <a:p>
            <a:r>
              <a:rPr lang="en-US" sz="2000" dirty="0"/>
              <a:t> return </a:t>
            </a:r>
            <a:r>
              <a:rPr lang="en-US" sz="2000" dirty="0" err="1"/>
              <a:t>prev_hash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print(blockchain([block_0, block_1, block_2]))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A7293-23AA-4936-AB63-08906478085E}"/>
              </a:ext>
            </a:extLst>
          </p:cNvPr>
          <p:cNvSpPr/>
          <p:nvPr/>
        </p:nvSpPr>
        <p:spPr>
          <a:xfrm>
            <a:off x="472967" y="1075203"/>
            <a:ext cx="3184634" cy="5195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A06B2-67A8-42E6-BB82-CE4D2D2FA808}"/>
              </a:ext>
            </a:extLst>
          </p:cNvPr>
          <p:cNvSpPr/>
          <p:nvPr/>
        </p:nvSpPr>
        <p:spPr>
          <a:xfrm>
            <a:off x="4094574" y="1075203"/>
            <a:ext cx="7823353" cy="574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7B4E2-43AC-4C89-84E3-9113722A5155}"/>
              </a:ext>
            </a:extLst>
          </p:cNvPr>
          <p:cNvSpPr txBox="1"/>
          <p:nvPr/>
        </p:nvSpPr>
        <p:spPr>
          <a:xfrm>
            <a:off x="2065284" y="38065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 </a:t>
            </a:r>
            <a:r>
              <a:rPr lang="en-US" sz="2800" dirty="0" err="1">
                <a:solidFill>
                  <a:srgbClr val="FF0000"/>
                </a:solidFill>
              </a:rPr>
              <a:t>membuat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struktur</a:t>
            </a:r>
            <a:r>
              <a:rPr lang="en-US" sz="2800" dirty="0">
                <a:solidFill>
                  <a:srgbClr val="FF0000"/>
                </a:solidFill>
              </a:rPr>
              <a:t> blockchain </a:t>
            </a:r>
            <a:r>
              <a:rPr lang="en-US" sz="2800" dirty="0" err="1">
                <a:solidFill>
                  <a:srgbClr val="FF0000"/>
                </a:solidFill>
              </a:rPr>
              <a:t>sederhana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dengan</a:t>
            </a:r>
            <a:r>
              <a:rPr lang="en-US" sz="2800" dirty="0">
                <a:solidFill>
                  <a:srgbClr val="FF0000"/>
                </a:solidFill>
              </a:rPr>
              <a:t> Python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3CD18-4859-1E49-2859-88CAAE27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9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9E235-1C12-43DC-A10B-EF664771251F}"/>
              </a:ext>
            </a:extLst>
          </p:cNvPr>
          <p:cNvSpPr/>
          <p:nvPr/>
        </p:nvSpPr>
        <p:spPr>
          <a:xfrm>
            <a:off x="620111" y="458956"/>
            <a:ext cx="114142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runfile</a:t>
            </a:r>
            <a:r>
              <a:rPr lang="en-US" sz="2000" dirty="0"/>
              <a:t>('D:/Blockchain/blockchain.py', </a:t>
            </a:r>
            <a:r>
              <a:rPr lang="en-US" sz="2000" dirty="0" err="1"/>
              <a:t>wdir</a:t>
            </a:r>
            <a:r>
              <a:rPr lang="en-US" sz="2000" dirty="0"/>
              <a:t>='D:/Blockchain')</a:t>
            </a:r>
          </a:p>
          <a:p>
            <a:r>
              <a:rPr lang="en-US" sz="2000" dirty="0"/>
              <a:t>587b5ae6f25ebd88880fd86a7337d63622ae5661a0b9a13b7d21eee1d39613af</a:t>
            </a:r>
          </a:p>
          <a:p>
            <a:endParaRPr lang="en-US" sz="2000" dirty="0"/>
          </a:p>
          <a:p>
            <a:r>
              <a:rPr lang="en-US" sz="2000" dirty="0"/>
              <a:t>block_0</a:t>
            </a:r>
          </a:p>
          <a:p>
            <a:r>
              <a:rPr lang="en-US" sz="2000" dirty="0"/>
              <a:t>Out[85]: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None,  'time': 1575433243.9058905,  'data': 1,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block_1</a:t>
            </a:r>
          </a:p>
          <a:p>
            <a:r>
              <a:rPr lang="en-US" sz="2000" dirty="0"/>
              <a:t>Out[86]: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block_2</a:t>
            </a:r>
          </a:p>
          <a:p>
            <a:r>
              <a:rPr lang="en-US" sz="2000" dirty="0"/>
              <a:t>Out[87]: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7030A0"/>
                </a:solidFill>
              </a:rPr>
              <a:t>587b5ae6f25ebd88880fd86a7337d63622ae5661a0b9a13b7d21eee1d39613af</a:t>
            </a:r>
            <a:r>
              <a:rPr lang="en-US" sz="2000" dirty="0"/>
              <a:t>'}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387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7488" y="539338"/>
            <a:ext cx="782134" cy="3374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7488" y="147847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0382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07437" y="53933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7438" y="1478477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06249" y="539338"/>
            <a:ext cx="785751" cy="128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06250" y="539338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06250" y="1486395"/>
            <a:ext cx="785750" cy="3374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8" idx="1"/>
          </p:cNvCxnSpPr>
          <p:nvPr/>
        </p:nvCxnSpPr>
        <p:spPr>
          <a:xfrm rot="10800000" flipV="1">
            <a:off x="10094027" y="708067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879622" y="1647205"/>
            <a:ext cx="214405" cy="8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1256864" y="700149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61198" y="1645770"/>
            <a:ext cx="195666" cy="20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22685" y="182898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07466" y="183725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8269" y="181593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52A2C-B78C-9B87-CB71-E70359D9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8C2685-D5B3-CB42-ADEE-B68C79C4363F}"/>
              </a:ext>
            </a:extLst>
          </p:cNvPr>
          <p:cNvCxnSpPr/>
          <p:nvPr/>
        </p:nvCxnSpPr>
        <p:spPr>
          <a:xfrm>
            <a:off x="171322" y="3441670"/>
            <a:ext cx="11544428" cy="1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2642161" y="7928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2642161" y="2568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BEE48-B34D-A541-BE54-589AC09A2F56}"/>
              </a:ext>
            </a:extLst>
          </p:cNvPr>
          <p:cNvSpPr/>
          <p:nvPr/>
        </p:nvSpPr>
        <p:spPr>
          <a:xfrm>
            <a:off x="5673987" y="792874"/>
            <a:ext cx="1545020" cy="18288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55A6A-5964-A648-BD53-B959204E6CD2}"/>
              </a:ext>
            </a:extLst>
          </p:cNvPr>
          <p:cNvSpPr/>
          <p:nvPr/>
        </p:nvSpPr>
        <p:spPr>
          <a:xfrm>
            <a:off x="5673987" y="25684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705813" y="256846"/>
            <a:ext cx="1545020" cy="2364828"/>
            <a:chOff x="8944304" y="2790496"/>
            <a:chExt cx="1545020" cy="23648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2642161" y="26216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4187182" y="524859"/>
            <a:ext cx="1486805" cy="2364829"/>
            <a:chOff x="4187182" y="524859"/>
            <a:chExt cx="1486805" cy="2364829"/>
          </a:xfrm>
        </p:grpSpPr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rot="5400000">
              <a:off x="3461824" y="12502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6" idx="1"/>
            </p:cNvCxnSpPr>
            <p:nvPr/>
          </p:nvCxnSpPr>
          <p:spPr>
            <a:xfrm flipH="1" flipV="1">
              <a:off x="5101295" y="5248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673987" y="26216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7243035" y="532253"/>
            <a:ext cx="1486805" cy="2364829"/>
            <a:chOff x="3540673" y="3077559"/>
            <a:chExt cx="1486805" cy="2364829"/>
          </a:xfrm>
        </p:grpSpPr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705813" y="26290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836033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803235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835061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34DDB-D9EE-F54D-83BB-AC0BC72B3DB4}"/>
              </a:ext>
            </a:extLst>
          </p:cNvPr>
          <p:cNvSpPr/>
          <p:nvPr/>
        </p:nvSpPr>
        <p:spPr>
          <a:xfrm>
            <a:off x="2642161" y="429452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368205-BA18-1F47-89A8-F775BC1F286C}"/>
              </a:ext>
            </a:extLst>
          </p:cNvPr>
          <p:cNvSpPr/>
          <p:nvPr/>
        </p:nvSpPr>
        <p:spPr>
          <a:xfrm>
            <a:off x="2642161" y="375849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43CCAD-A132-AC4D-A049-A52DD2760FDB}"/>
              </a:ext>
            </a:extLst>
          </p:cNvPr>
          <p:cNvSpPr/>
          <p:nvPr/>
        </p:nvSpPr>
        <p:spPr>
          <a:xfrm>
            <a:off x="5673987" y="4294524"/>
            <a:ext cx="1545020" cy="18288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1008B2-4F28-CC47-88AD-24715C51EF01}"/>
              </a:ext>
            </a:extLst>
          </p:cNvPr>
          <p:cNvSpPr/>
          <p:nvPr/>
        </p:nvSpPr>
        <p:spPr>
          <a:xfrm>
            <a:off x="5673987" y="375849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8EF048-C5B0-9246-B614-0B8A5630AF3E}"/>
              </a:ext>
            </a:extLst>
          </p:cNvPr>
          <p:cNvGrpSpPr/>
          <p:nvPr/>
        </p:nvGrpSpPr>
        <p:grpSpPr>
          <a:xfrm>
            <a:off x="8705813" y="3758496"/>
            <a:ext cx="1545020" cy="2364828"/>
            <a:chOff x="8944304" y="2790496"/>
            <a:chExt cx="1545020" cy="23648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DC3832-1348-ED4C-953A-70AEE12F53C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A65834-7A32-5145-98EF-87BA49015BD1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474FD21-CE5E-AD4A-BF3A-B9503AFCBA71}"/>
              </a:ext>
            </a:extLst>
          </p:cNvPr>
          <p:cNvSpPr/>
          <p:nvPr/>
        </p:nvSpPr>
        <p:spPr>
          <a:xfrm>
            <a:off x="2642161" y="612332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8A68A4-BF85-DB47-964F-A37BF8312C73}"/>
              </a:ext>
            </a:extLst>
          </p:cNvPr>
          <p:cNvGrpSpPr/>
          <p:nvPr/>
        </p:nvGrpSpPr>
        <p:grpSpPr>
          <a:xfrm>
            <a:off x="4187182" y="4026509"/>
            <a:ext cx="1486805" cy="2364829"/>
            <a:chOff x="4034782" y="3874109"/>
            <a:chExt cx="1486805" cy="2364829"/>
          </a:xfrm>
        </p:grpSpPr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F9757B10-3C4D-E445-8D79-48A4C90F9CDA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rot="5400000">
              <a:off x="3309424" y="459946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A212B0F-81B9-1C42-8757-6FC62D3B8287}"/>
                </a:ext>
              </a:extLst>
            </p:cNvPr>
            <p:cNvCxnSpPr>
              <a:stCxn id="32" idx="1"/>
            </p:cNvCxnSpPr>
            <p:nvPr/>
          </p:nvCxnSpPr>
          <p:spPr>
            <a:xfrm flipH="1" flipV="1">
              <a:off x="4948895" y="387410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42829EC-300C-8742-BEF6-97EF89281CA7}"/>
              </a:ext>
            </a:extLst>
          </p:cNvPr>
          <p:cNvSpPr/>
          <p:nvPr/>
        </p:nvSpPr>
        <p:spPr>
          <a:xfrm>
            <a:off x="5673987" y="6123324"/>
            <a:ext cx="1545020" cy="53602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E7E185-8551-404C-A2F0-210DE9092B04}"/>
              </a:ext>
            </a:extLst>
          </p:cNvPr>
          <p:cNvGrpSpPr/>
          <p:nvPr/>
        </p:nvGrpSpPr>
        <p:grpSpPr>
          <a:xfrm>
            <a:off x="7243035" y="4033903"/>
            <a:ext cx="1486805" cy="2364829"/>
            <a:chOff x="3540673" y="3077559"/>
            <a:chExt cx="1486805" cy="2364829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5D5BDE48-8616-F04C-B992-16210C189F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53821F-D178-CC4B-8323-12A5781DD8BB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90C5B-786E-1443-9147-3656EAC48718}"/>
              </a:ext>
            </a:extLst>
          </p:cNvPr>
          <p:cNvSpPr/>
          <p:nvPr/>
        </p:nvSpPr>
        <p:spPr>
          <a:xfrm>
            <a:off x="8705813" y="613071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FF018-DE69-3D4E-ABE1-6F7A1A95DD69}"/>
              </a:ext>
            </a:extLst>
          </p:cNvPr>
          <p:cNvSpPr txBox="1"/>
          <p:nvPr/>
        </p:nvSpPr>
        <p:spPr>
          <a:xfrm>
            <a:off x="457201" y="4431487"/>
            <a:ext cx="218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Seseorang</a:t>
            </a:r>
            <a:r>
              <a:rPr lang="en-US" sz="2400" dirty="0"/>
              <a:t>  </a:t>
            </a:r>
            <a:r>
              <a:rPr lang="en-US" sz="2400" b="1" dirty="0" err="1"/>
              <a:t>mengubah</a:t>
            </a:r>
            <a:r>
              <a:rPr lang="en-US" sz="2400" dirty="0"/>
              <a:t>  data Block(1)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1FA114-BFF9-FF43-8E08-23F40E7F69C7}"/>
              </a:ext>
            </a:extLst>
          </p:cNvPr>
          <p:cNvSpPr/>
          <p:nvPr/>
        </p:nvSpPr>
        <p:spPr>
          <a:xfrm>
            <a:off x="5313759" y="5943600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F38357-04F5-F745-8BB4-07393B1879A8}"/>
              </a:ext>
            </a:extLst>
          </p:cNvPr>
          <p:cNvSpPr/>
          <p:nvPr/>
        </p:nvSpPr>
        <p:spPr>
          <a:xfrm>
            <a:off x="7791699" y="52820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❌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6C1687-9120-9A46-B821-B2DE1C253D9E}"/>
              </a:ext>
            </a:extLst>
          </p:cNvPr>
          <p:cNvSpPr/>
          <p:nvPr/>
        </p:nvSpPr>
        <p:spPr>
          <a:xfrm>
            <a:off x="5307567" y="4920706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8C2336-7CED-5846-8A74-0427563F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20" y="4647250"/>
            <a:ext cx="1269634" cy="1269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322" y="901997"/>
            <a:ext cx="260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</a:p>
          <a:p>
            <a:r>
              <a:rPr lang="en-US" sz="2400" i="1" dirty="0" err="1"/>
              <a:t>blockchain</a:t>
            </a:r>
            <a:endParaRPr lang="en-US" sz="2400" i="1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2041B-7046-8FA3-C507-58C5B6D5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5A86-D94A-025F-E902-ADF6A61D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432684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harus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sebelumnya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memaksa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terhadap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berubah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keterhubungan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antar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menjadi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terputus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Karena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bersifat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terdistribusi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setiap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jaringan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catatan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record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sama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sehingga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lainnya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pengecekan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dapat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mudah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menolak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pada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 </a:t>
            </a:r>
            <a:r>
              <a:rPr lang="en-US" sz="2400" dirty="0" err="1"/>
              <a:t>Setiap</a:t>
            </a:r>
            <a:r>
              <a:rPr lang="en-US" sz="2400" dirty="0"/>
              <a:t> node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FC985-54CE-6D2D-B93A-4EC25406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BB9E5DF5-A2D0-D89B-0AE2-3BC2BEDF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305022"/>
            <a:ext cx="6543675" cy="58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62121-3D1E-7108-F2C4-C716CA7F83E4}"/>
              </a:ext>
            </a:extLst>
          </p:cNvPr>
          <p:cNvSpPr txBox="1"/>
          <p:nvPr/>
        </p:nvSpPr>
        <p:spPr>
          <a:xfrm>
            <a:off x="1052623" y="6411433"/>
            <a:ext cx="673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Sumber:Security</a:t>
            </a:r>
            <a:r>
              <a:rPr lang="en-US" dirty="0"/>
              <a:t> Services Using Blockchains: A State of the Art Survey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BBE3D-B34A-BD8D-67C5-636E714F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DF10-959B-8C66-70AE-ACCA2932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63658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Langkah-</a:t>
            </a:r>
            <a:r>
              <a:rPr lang="en-US" sz="3600" b="1" dirty="0" err="1"/>
              <a:t>langkah</a:t>
            </a:r>
            <a:r>
              <a:rPr lang="en-US" sz="3600" b="1" dirty="0"/>
              <a:t> </a:t>
            </a:r>
            <a:r>
              <a:rPr lang="en-US" sz="3600" b="1" dirty="0" err="1"/>
              <a:t>pembuatan</a:t>
            </a:r>
            <a:r>
              <a:rPr lang="en-US" sz="3600" b="1" dirty="0"/>
              <a:t> </a:t>
            </a:r>
            <a:r>
              <a:rPr lang="en-US" sz="3600" b="1" dirty="0" err="1"/>
              <a:t>blok</a:t>
            </a:r>
            <a:r>
              <a:rPr lang="en-US" sz="3600" b="1" dirty="0"/>
              <a:t> di </a:t>
            </a:r>
            <a:r>
              <a:rPr lang="en-US" sz="3600" b="1" dirty="0" err="1"/>
              <a:t>dalam</a:t>
            </a:r>
            <a:r>
              <a:rPr lang="en-US" sz="3600" b="1" dirty="0"/>
              <a:t> blockchain</a:t>
            </a:r>
            <a:br>
              <a:rPr lang="en-US" sz="3600" b="1" dirty="0"/>
            </a:br>
            <a:r>
              <a:rPr lang="en-US" sz="3600" b="1" dirty="0"/>
              <a:t>Kasus: </a:t>
            </a:r>
            <a:r>
              <a:rPr lang="en-US" sz="3600" b="1" dirty="0" err="1"/>
              <a:t>keuangan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A879-1187-5157-282A-1ED1EC94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User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000" dirty="0"/>
              <a:t>-  User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private key</a:t>
            </a:r>
          </a:p>
          <a:p>
            <a:pPr marL="514350" indent="-514350">
              <a:buAutoNum type="arabicPeriod" startAt="2"/>
            </a:pPr>
            <a:r>
              <a:rPr lang="nn-NO" sz="2400" dirty="0"/>
              <a:t>Transaksi disiarkan ke jaringan </a:t>
            </a:r>
          </a:p>
          <a:p>
            <a:pPr marL="514350" indent="-514350">
              <a:buAutoNum type="arabicPeriod" startAt="2"/>
            </a:pPr>
            <a:r>
              <a:rPr lang="en-US" sz="2400" dirty="0"/>
              <a:t>Node </a:t>
            </a:r>
            <a:r>
              <a:rPr lang="en-US" sz="2400" dirty="0" err="1"/>
              <a:t>menerima</a:t>
            </a:r>
            <a:r>
              <a:rPr lang="en-US" sz="2400" dirty="0"/>
              <a:t> &amp;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000" dirty="0"/>
              <a:t>- Valid signature?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saldo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? (</a:t>
            </a:r>
            <a:r>
              <a:rPr lang="en-US" sz="2000" dirty="0" err="1"/>
              <a:t>untuk</a:t>
            </a:r>
            <a:r>
              <a:rPr lang="en-US" sz="2000" dirty="0"/>
              <a:t> blockchain </a:t>
            </a:r>
            <a:r>
              <a:rPr lang="en-US" sz="2000" dirty="0" err="1"/>
              <a:t>finansial</a:t>
            </a:r>
            <a:r>
              <a:rPr lang="en-US" sz="2000" dirty="0"/>
              <a:t>)          </a:t>
            </a:r>
          </a:p>
          <a:p>
            <a:pPr marL="0" indent="0">
              <a:buNone/>
            </a:pPr>
            <a:r>
              <a:rPr lang="en-US" sz="2000" dirty="0"/>
              <a:t> 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i="1" dirty="0"/>
              <a:t>nonce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?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 - </a:t>
            </a:r>
            <a:r>
              <a:rPr lang="en-US" sz="2000" dirty="0" err="1"/>
              <a:t>Apakah</a:t>
            </a:r>
            <a:r>
              <a:rPr lang="en-US" sz="2000" dirty="0"/>
              <a:t> format </a:t>
            </a:r>
            <a:r>
              <a:rPr lang="en-US" sz="2000" dirty="0" err="1"/>
              <a:t>transaksi</a:t>
            </a:r>
            <a:r>
              <a:rPr lang="en-US" sz="2000" dirty="0"/>
              <a:t> valid? </a:t>
            </a:r>
          </a:p>
          <a:p>
            <a:pPr marL="457200" indent="-457200">
              <a:buAutoNum type="arabicPeriod" startAt="4"/>
            </a:pPr>
            <a:r>
              <a:rPr lang="fi-FI" sz="2400" dirty="0"/>
              <a:t>Transaksi Masuk ke Mempool  </a:t>
            </a:r>
          </a:p>
          <a:p>
            <a:pPr marL="0" indent="0">
              <a:buNone/>
            </a:pPr>
            <a:r>
              <a:rPr lang="fi-FI" sz="2400" dirty="0"/>
              <a:t>       </a:t>
            </a:r>
            <a:r>
              <a:rPr lang="fi-FI" sz="2000" dirty="0"/>
              <a:t>- Kumpulan transaksi menunggu untuk dimasukkan ke blok baru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1187-4623-9D75-2C26-AF5ED37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5E51-3D9E-6873-8E35-95AF4A68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1" y="312057"/>
            <a:ext cx="10515600" cy="6409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5. Miners/Validators Mengusulkan Blok (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000" dirty="0"/>
              <a:t>     -  PoW : </a:t>
            </a:r>
            <a:r>
              <a:rPr lang="en-US" sz="2000" dirty="0" err="1"/>
              <a:t>mencari</a:t>
            </a:r>
            <a:r>
              <a:rPr lang="en-US" sz="2000" dirty="0"/>
              <a:t> nonce →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target hash.           </a:t>
            </a:r>
          </a:p>
          <a:p>
            <a:pPr marL="0" indent="0">
              <a:buNone/>
            </a:pPr>
            <a:r>
              <a:rPr lang="en-US" sz="2000" dirty="0"/>
              <a:t>     -  </a:t>
            </a:r>
            <a:r>
              <a:rPr lang="en-US" sz="2000" dirty="0" err="1"/>
              <a:t>PoS</a:t>
            </a:r>
            <a:r>
              <a:rPr lang="en-US" sz="2000" dirty="0"/>
              <a:t> : validator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stake.                  </a:t>
            </a:r>
          </a:p>
          <a:p>
            <a:pPr marL="0" indent="0">
              <a:buNone/>
            </a:pPr>
            <a:r>
              <a:rPr lang="en-US" sz="2000" dirty="0"/>
              <a:t>     - BFT : voting </a:t>
            </a:r>
            <a:r>
              <a:rPr lang="en-US" sz="2000" dirty="0" err="1"/>
              <a:t>antar</a:t>
            </a:r>
            <a:r>
              <a:rPr lang="en-US" sz="2000" dirty="0"/>
              <a:t> node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menyetujui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.              </a:t>
            </a:r>
          </a:p>
          <a:p>
            <a:pPr marL="0" indent="0">
              <a:buNone/>
            </a:pPr>
            <a:r>
              <a:rPr lang="en-US" sz="2400" dirty="0"/>
              <a:t>6.  Blok </a:t>
            </a:r>
            <a:r>
              <a:rPr lang="en-US" sz="2400" dirty="0" err="1"/>
              <a:t>ditemukan</a:t>
            </a:r>
            <a:r>
              <a:rPr lang="en-US" sz="2400" dirty="0"/>
              <a:t>/</a:t>
            </a:r>
            <a:r>
              <a:rPr lang="en-US" sz="2400" dirty="0" err="1"/>
              <a:t>diusulkan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000" dirty="0"/>
              <a:t>- </a:t>
            </a:r>
            <a:r>
              <a:rPr lang="en-US" sz="2000" dirty="0" err="1"/>
              <a:t>berisi</a:t>
            </a:r>
            <a:r>
              <a:rPr lang="en-US" sz="2000" dirty="0"/>
              <a:t>: timestamp, daftar </a:t>
            </a:r>
            <a:r>
              <a:rPr lang="en-US" sz="2000" dirty="0" err="1"/>
              <a:t>transaksi</a:t>
            </a:r>
            <a:r>
              <a:rPr lang="en-US" sz="2000" dirty="0"/>
              <a:t>, hash-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, dan data </a:t>
            </a:r>
            <a:r>
              <a:rPr lang="en-US" sz="2000" dirty="0" err="1"/>
              <a:t>konsensus</a:t>
            </a:r>
            <a:r>
              <a:rPr lang="en-US" sz="2000" dirty="0"/>
              <a:t> (nonce /</a:t>
            </a:r>
          </a:p>
          <a:p>
            <a:pPr marL="0" indent="0">
              <a:buNone/>
            </a:pPr>
            <a:r>
              <a:rPr lang="en-US" sz="2000" dirty="0"/>
              <a:t>        signature validator) </a:t>
            </a:r>
          </a:p>
          <a:p>
            <a:pPr marL="457200" indent="-457200">
              <a:buAutoNum type="arabicPeriod" startAt="7"/>
            </a:pPr>
            <a:r>
              <a:rPr lang="en-US" sz="2400" dirty="0"/>
              <a:t>Node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000" dirty="0"/>
              <a:t>       - </a:t>
            </a:r>
            <a:r>
              <a:rPr lang="en-US" sz="2000" dirty="0" err="1"/>
              <a:t>Apakah</a:t>
            </a:r>
            <a:r>
              <a:rPr lang="en-US" sz="2000" dirty="0"/>
              <a:t> hash </a:t>
            </a:r>
            <a:r>
              <a:rPr lang="en-US" sz="2000" dirty="0" err="1"/>
              <a:t>blok</a:t>
            </a:r>
            <a:r>
              <a:rPr lang="en-US" sz="2000" dirty="0"/>
              <a:t> valid?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- </a:t>
            </a:r>
            <a:r>
              <a:rPr lang="en-US" sz="2000" dirty="0" err="1"/>
              <a:t>Apakah</a:t>
            </a:r>
            <a:r>
              <a:rPr lang="en-US" sz="2000" dirty="0"/>
              <a:t> hash previous block </a:t>
            </a:r>
            <a:r>
              <a:rPr lang="en-US" sz="2000" dirty="0" err="1"/>
              <a:t>cocok</a:t>
            </a:r>
            <a:r>
              <a:rPr lang="en-US" sz="2000" dirty="0"/>
              <a:t>?                         </a:t>
            </a:r>
          </a:p>
          <a:p>
            <a:pPr marL="0" indent="0">
              <a:buNone/>
            </a:pPr>
            <a:r>
              <a:rPr lang="en-US" sz="2000" dirty="0"/>
              <a:t>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di </a:t>
            </a:r>
            <a:r>
              <a:rPr lang="en-US" sz="2000" dirty="0" err="1"/>
              <a:t>dalamnya</a:t>
            </a:r>
            <a:r>
              <a:rPr lang="en-US" sz="2000" dirty="0"/>
              <a:t> valid </a:t>
            </a:r>
            <a:r>
              <a:rPr lang="en-US" sz="2000" dirty="0" err="1"/>
              <a:t>semua</a:t>
            </a:r>
            <a:r>
              <a:rPr lang="en-US" sz="2000" dirty="0"/>
              <a:t>?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Blok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blockchain </a:t>
            </a:r>
          </a:p>
          <a:p>
            <a:pPr marL="0" indent="0">
              <a:buNone/>
            </a:pPr>
            <a:r>
              <a:rPr lang="en-US" sz="2000" dirty="0"/>
              <a:t>      - </a:t>
            </a:r>
            <a:r>
              <a:rPr lang="it-IT" sz="2000" dirty="0"/>
              <a:t>Menjadi bagian permanen dari chain → immutability </a:t>
            </a:r>
            <a:endParaRPr lang="en-US" sz="20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mengupdate</a:t>
            </a:r>
            <a:r>
              <a:rPr lang="en-US" sz="2400" dirty="0"/>
              <a:t> state </a:t>
            </a:r>
          </a:p>
          <a:p>
            <a:pPr marL="0" indent="0">
              <a:buNone/>
            </a:pPr>
            <a:r>
              <a:rPr lang="en-US" sz="2200" dirty="0"/>
              <a:t>       </a:t>
            </a:r>
            <a:r>
              <a:rPr lang="en-US" sz="2000" dirty="0"/>
              <a:t>- Saldo/ledger </a:t>
            </a:r>
            <a:r>
              <a:rPr lang="en-US" sz="2000" dirty="0" err="1"/>
              <a:t>diperbarui</a:t>
            </a:r>
            <a:r>
              <a:rPr lang="en-US" sz="2000" dirty="0"/>
              <a:t>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- Status smart contract </a:t>
            </a:r>
            <a:r>
              <a:rPr lang="en-US" sz="2000" dirty="0" err="1"/>
              <a:t>diperbarui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5265-DA74-57EB-2C32-EC037C32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E3604-AC00-432A-A26E-77978A5A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89" y="1402683"/>
            <a:ext cx="8531639" cy="51189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C5F94-E69F-A9D5-8293-10AC309D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416" y="1840675"/>
            <a:ext cx="9332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Demo </a:t>
            </a:r>
            <a:r>
              <a:rPr lang="en-US" sz="4000" i="1" dirty="0"/>
              <a:t>blockchain </a:t>
            </a:r>
            <a:r>
              <a:rPr lang="en-US" sz="4000" dirty="0"/>
              <a:t>pada</a:t>
            </a:r>
            <a:r>
              <a:rPr lang="en-US" sz="4000" i="1" dirty="0"/>
              <a:t> bitcoin</a:t>
            </a:r>
            <a:r>
              <a:rPr lang="en-US" sz="4000" dirty="0"/>
              <a:t>:</a:t>
            </a:r>
          </a:p>
          <a:p>
            <a:endParaRPr lang="en-US" sz="4000" dirty="0"/>
          </a:p>
          <a:p>
            <a:r>
              <a:rPr lang="en-US" sz="4000" dirty="0">
                <a:hlinkClick r:id="rId2"/>
              </a:rPr>
              <a:t>https://andersbrownworth.com/blockchain</a:t>
            </a:r>
            <a:r>
              <a:rPr lang="en-US" sz="4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9783B-9DDB-F82C-0317-59F49955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i="1" dirty="0" err="1"/>
              <a:t>blockchain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Blockchain merupakan sistem yang transparan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decentralized</a:t>
            </a:r>
            <a:endParaRPr lang="en-US" b="1" dirty="0"/>
          </a:p>
          <a:p>
            <a:endParaRPr lang="sv-SE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5656" y="2439964"/>
            <a:ext cx="10602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b="1" i="1" dirty="0"/>
              <a:t>Open-source</a:t>
            </a:r>
            <a:r>
              <a:rPr lang="en-US" sz="2400" dirty="0"/>
              <a:t> , para </a:t>
            </a:r>
            <a:r>
              <a:rPr lang="en-US" sz="2400" dirty="0" err="1"/>
              <a:t>developernya</a:t>
            </a:r>
            <a:r>
              <a:rPr lang="en-US" sz="2400" dirty="0"/>
              <a:t> </a:t>
            </a: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i="1" dirty="0"/>
              <a:t>source code</a:t>
            </a:r>
            <a:r>
              <a:rPr lang="en-US" sz="2400" dirty="0"/>
              <a:t>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b="1" dirty="0" err="1"/>
              <a:t>dokumentasi</a:t>
            </a:r>
            <a:r>
              <a:rPr lang="en-US" sz="2400" dirty="0"/>
              <a:t>/</a:t>
            </a:r>
            <a:r>
              <a:rPr lang="en-US" sz="2400" i="1" dirty="0"/>
              <a:t>white paper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penjelasan</a:t>
            </a:r>
            <a:r>
              <a:rPr lang="en-US" sz="2400" dirty="0"/>
              <a:t> yang detail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, </a:t>
            </a:r>
            <a:r>
              <a:rPr lang="en-US" sz="2400" b="1" dirty="0" err="1"/>
              <a:t>protokol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5656" y="49563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terdesentralisasi</a:t>
            </a:r>
            <a:r>
              <a:rPr lang="en-US" sz="2400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terpusat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b="1" dirty="0" err="1"/>
              <a:t>transparan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terpercaya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19C6E-28C8-DBC2-2D4F-383BEA2F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immutable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independen</a:t>
            </a:r>
            <a:r>
              <a:rPr lang="en-US" b="1" dirty="0"/>
              <a:t> dan personal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disruptive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15721"/>
            <a:ext cx="104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Seluruh</a:t>
            </a:r>
            <a:r>
              <a:rPr lang="en-US" sz="2400" dirty="0"/>
              <a:t> block data yang </a:t>
            </a:r>
            <a:r>
              <a:rPr lang="en-US" sz="2400" dirty="0" err="1"/>
              <a:t>sudah</a:t>
            </a:r>
            <a:r>
              <a:rPr lang="en-US" sz="2400" dirty="0"/>
              <a:t> lulus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final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siapapun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, </a:t>
            </a:r>
            <a:r>
              <a:rPr lang="en-US" sz="2400" dirty="0" err="1"/>
              <a:t>dimanipulasi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283020"/>
            <a:ext cx="971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5389017"/>
            <a:ext cx="945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i="1" dirty="0"/>
              <a:t>disruptive</a:t>
            </a:r>
            <a:r>
              <a:rPr lang="en-US" sz="2400" dirty="0"/>
              <a:t>,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umat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D07B5-AA59-1420-23B2-63465A39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0" y="914777"/>
            <a:ext cx="7639623" cy="3273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0314" y="1534885"/>
            <a:ext cx="384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i="1" dirty="0"/>
              <a:t>disruptive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0314" y="3077205"/>
            <a:ext cx="3713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Beradaptasi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69" y="1188722"/>
            <a:ext cx="2868908" cy="1195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372" y="4927301"/>
            <a:ext cx="792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Blockchain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inovasi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teknologi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dalam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bidang</a:t>
            </a:r>
            <a:r>
              <a:rPr lang="en-US" sz="2800" dirty="0">
                <a:solidFill>
                  <a:srgbClr val="FF0000"/>
                </a:solidFill>
              </a:rPr>
              <a:t> ICT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168E8-01EB-7843-DDAB-6BC6EDE8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9" y="1774083"/>
            <a:ext cx="6596478" cy="4766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888" y="359199"/>
            <a:ext cx="11178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Blockchain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AI (</a:t>
            </a:r>
            <a:r>
              <a:rPr lang="en-US" sz="2000" i="1" dirty="0"/>
              <a:t>Artificial Intelligence</a:t>
            </a:r>
            <a:r>
              <a:rPr lang="en-US" sz="2000" dirty="0"/>
              <a:t>)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</a:t>
            </a:r>
            <a:r>
              <a:rPr lang="en-US" sz="2000" dirty="0" err="1"/>
              <a:t>terdepan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4.0.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fcanos.com </a:t>
            </a:r>
            <a:r>
              <a:rPr lang="en-US" sz="2000" dirty="0"/>
              <a:t> 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4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batas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, </a:t>
            </a:r>
            <a:r>
              <a:rPr lang="en-US" sz="2000" i="1" dirty="0"/>
              <a:t>cost saving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i="1" dirty="0"/>
              <a:t>intermediary</a:t>
            </a:r>
            <a:r>
              <a:rPr lang="en-US" sz="2000" dirty="0"/>
              <a:t>, </a:t>
            </a:r>
            <a:r>
              <a:rPr lang="en-US" sz="2000" i="1" dirty="0"/>
              <a:t>service</a:t>
            </a:r>
            <a:r>
              <a:rPr lang="en-US" sz="2000" dirty="0"/>
              <a:t> yang </a:t>
            </a:r>
            <a:r>
              <a:rPr lang="en-US" sz="2000" dirty="0" err="1"/>
              <a:t>aman</a:t>
            </a:r>
            <a:r>
              <a:rPr lang="en-US" sz="2000" dirty="0"/>
              <a:t>.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blockchain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81D8E-40BE-0854-3665-B9A93364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276444"/>
            <a:ext cx="6253698" cy="61020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12939-B9F5-4768-DDFA-6C351249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6336-2D9D-CC37-9914-D4F96434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DD38-0736-6AA4-CBF4-9E6780CD2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model </a:t>
            </a:r>
            <a:r>
              <a:rPr lang="en-US" sz="2400" dirty="0" err="1"/>
              <a:t>perizinannya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diklasifikasikan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public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dan </a:t>
            </a:r>
            <a:r>
              <a:rPr lang="en-US" sz="2400" i="1" dirty="0"/>
              <a:t>private blockchain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i="1" dirty="0"/>
              <a:t>Public blockchain</a:t>
            </a:r>
          </a:p>
          <a:p>
            <a:pPr>
              <a:buFontTx/>
              <a:buChar char="-"/>
            </a:pPr>
            <a:r>
              <a:rPr lang="en-US" sz="2300" dirty="0" err="1"/>
              <a:t>semua</a:t>
            </a:r>
            <a:r>
              <a:rPr lang="en-US" sz="2300" dirty="0"/>
              <a:t> orang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bergabung</a:t>
            </a:r>
            <a:r>
              <a:rPr lang="en-US" sz="2300" dirty="0"/>
              <a:t> </a:t>
            </a:r>
            <a:r>
              <a:rPr lang="en-US" sz="2300" dirty="0" err="1"/>
              <a:t>ke</a:t>
            </a:r>
            <a:r>
              <a:rPr lang="en-US" sz="2300" dirty="0"/>
              <a:t> </a:t>
            </a:r>
            <a:r>
              <a:rPr lang="en-US" sz="2300" dirty="0" err="1"/>
              <a:t>jaringan</a:t>
            </a:r>
            <a:r>
              <a:rPr lang="en-US" sz="2300" dirty="0"/>
              <a:t> </a:t>
            </a:r>
            <a:r>
              <a:rPr lang="en-US" sz="2300" i="1" dirty="0"/>
              <a:t>blockchain</a:t>
            </a:r>
            <a:r>
              <a:rPr lang="en-US" sz="2300" dirty="0"/>
              <a:t> dan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menambahkan</a:t>
            </a:r>
            <a:r>
              <a:rPr lang="en-US" sz="2300" dirty="0"/>
              <a:t> </a:t>
            </a:r>
            <a:r>
              <a:rPr lang="en-US" sz="2300" dirty="0" err="1"/>
              <a:t>blok</a:t>
            </a:r>
            <a:r>
              <a:rPr lang="en-US" sz="2300" dirty="0"/>
              <a:t> </a:t>
            </a:r>
            <a:r>
              <a:rPr lang="en-US" sz="2300" dirty="0" err="1"/>
              <a:t>baru</a:t>
            </a:r>
            <a:r>
              <a:rPr lang="en-US" sz="2300" dirty="0"/>
              <a:t> </a:t>
            </a:r>
            <a:r>
              <a:rPr lang="en-US" sz="2300" dirty="0" err="1"/>
              <a:t>tanpa</a:t>
            </a:r>
            <a:r>
              <a:rPr lang="en-US" sz="2300" dirty="0"/>
              <a:t> </a:t>
            </a:r>
            <a:r>
              <a:rPr lang="en-US" sz="2300" dirty="0" err="1"/>
              <a:t>membutuhkan</a:t>
            </a:r>
            <a:r>
              <a:rPr lang="en-US" sz="2300" dirty="0"/>
              <a:t> </a:t>
            </a:r>
            <a:r>
              <a:rPr lang="en-US" sz="2300" dirty="0" err="1"/>
              <a:t>izin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otoritas</a:t>
            </a:r>
            <a:r>
              <a:rPr lang="en-US" sz="2300" dirty="0"/>
              <a:t> </a:t>
            </a:r>
            <a:r>
              <a:rPr lang="en-US" sz="2300" dirty="0" err="1"/>
              <a:t>tertentu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err="1"/>
              <a:t>sering</a:t>
            </a:r>
            <a:r>
              <a:rPr lang="en-US" sz="2300" dirty="0"/>
              <a:t> juga </a:t>
            </a:r>
            <a:r>
              <a:rPr lang="en-US" sz="2300" dirty="0" err="1"/>
              <a:t>disebut</a:t>
            </a:r>
            <a:r>
              <a:rPr lang="en-US" sz="2300" dirty="0"/>
              <a:t> juga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i="1" dirty="0"/>
              <a:t>permissionless blockchain</a:t>
            </a:r>
            <a:r>
              <a:rPr lang="en-US" sz="2300" dirty="0"/>
              <a:t>.</a:t>
            </a:r>
          </a:p>
          <a:p>
            <a:pPr>
              <a:buFontTx/>
              <a:buChar char="-"/>
            </a:pPr>
            <a:r>
              <a:rPr lang="en-US" sz="2300" dirty="0" err="1"/>
              <a:t>setiap</a:t>
            </a:r>
            <a:r>
              <a:rPr lang="en-US" sz="2300" dirty="0"/>
              <a:t> </a:t>
            </a:r>
            <a:r>
              <a:rPr lang="en-US" sz="2300" dirty="0" err="1"/>
              <a:t>pengguna</a:t>
            </a:r>
            <a:r>
              <a:rPr lang="en-US" sz="2300" dirty="0"/>
              <a:t> </a:t>
            </a:r>
            <a:r>
              <a:rPr lang="en-US" sz="2300" dirty="0" err="1"/>
              <a:t>memilik</a:t>
            </a:r>
            <a:r>
              <a:rPr lang="en-US" sz="2300" dirty="0"/>
              <a:t> </a:t>
            </a:r>
            <a:r>
              <a:rPr lang="en-US" sz="2300" dirty="0" err="1"/>
              <a:t>akses</a:t>
            </a:r>
            <a:r>
              <a:rPr lang="en-US" sz="2300" dirty="0"/>
              <a:t> </a:t>
            </a:r>
            <a:r>
              <a:rPr lang="en-US" sz="2300" dirty="0" err="1"/>
              <a:t>baca</a:t>
            </a:r>
            <a:r>
              <a:rPr lang="en-US" sz="2300" dirty="0"/>
              <a:t> dan </a:t>
            </a:r>
            <a:r>
              <a:rPr lang="en-US" sz="2300" dirty="0" err="1"/>
              <a:t>tulis</a:t>
            </a:r>
            <a:r>
              <a:rPr lang="en-US" sz="2300" dirty="0"/>
              <a:t> </a:t>
            </a:r>
            <a:r>
              <a:rPr lang="en-US" sz="2300" dirty="0" err="1"/>
              <a:t>ke</a:t>
            </a:r>
            <a:r>
              <a:rPr lang="en-US" sz="2300" dirty="0"/>
              <a:t> </a:t>
            </a:r>
            <a:r>
              <a:rPr lang="en-US" sz="2300" i="1" dirty="0"/>
              <a:t>ledger</a:t>
            </a:r>
          </a:p>
          <a:p>
            <a:pPr>
              <a:buFontTx/>
              <a:buChar char="-"/>
            </a:pPr>
            <a:r>
              <a:rPr lang="en-US" sz="2300" dirty="0" err="1"/>
              <a:t>cocok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sistem</a:t>
            </a:r>
            <a:r>
              <a:rPr lang="en-US" sz="2300" dirty="0"/>
              <a:t> yang </a:t>
            </a:r>
            <a:r>
              <a:rPr lang="en-US" sz="2300" dirty="0" err="1"/>
              <a:t>membutuhkan</a:t>
            </a:r>
            <a:r>
              <a:rPr lang="en-US" sz="2300" dirty="0"/>
              <a:t> </a:t>
            </a:r>
            <a:r>
              <a:rPr lang="en-US" sz="2300" dirty="0" err="1"/>
              <a:t>anonimitas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pihak</a:t>
            </a:r>
            <a:r>
              <a:rPr lang="en-US" sz="2300" dirty="0"/>
              <a:t> lain di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jaringan</a:t>
            </a:r>
            <a:r>
              <a:rPr lang="en-US" sz="2300" dirty="0"/>
              <a:t> </a:t>
            </a:r>
            <a:r>
              <a:rPr lang="en-US" sz="2300" dirty="0" err="1"/>
              <a:t>blockhain</a:t>
            </a:r>
            <a:r>
              <a:rPr lang="en-US" sz="2300" dirty="0"/>
              <a:t>. Ideal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transparansi</a:t>
            </a:r>
            <a:r>
              <a:rPr lang="en-US" sz="2300" dirty="0"/>
              <a:t> &amp; </a:t>
            </a:r>
            <a:r>
              <a:rPr lang="en-US" sz="2300" dirty="0" err="1"/>
              <a:t>desentralisasi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err="1"/>
              <a:t>konsensus</a:t>
            </a:r>
            <a:r>
              <a:rPr lang="en-US" sz="2300" dirty="0"/>
              <a:t> yang </a:t>
            </a:r>
            <a:r>
              <a:rPr lang="en-US" sz="2300" dirty="0" err="1"/>
              <a:t>digunakan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menambahkan</a:t>
            </a:r>
            <a:r>
              <a:rPr lang="en-US" sz="2300" dirty="0"/>
              <a:t> </a:t>
            </a:r>
            <a:r>
              <a:rPr lang="en-US" sz="2300" dirty="0" err="1"/>
              <a:t>blok</a:t>
            </a:r>
            <a:r>
              <a:rPr lang="en-US" sz="2300" dirty="0"/>
              <a:t> </a:t>
            </a:r>
            <a:r>
              <a:rPr lang="en-US" sz="2300" dirty="0" err="1"/>
              <a:t>baru</a:t>
            </a:r>
            <a:r>
              <a:rPr lang="en-US" sz="2300" dirty="0"/>
              <a:t> </a:t>
            </a:r>
            <a:r>
              <a:rPr lang="en-US" sz="2300" dirty="0" err="1"/>
              <a:t>menggunakan</a:t>
            </a:r>
            <a:r>
              <a:rPr lang="en-US" sz="2300" dirty="0"/>
              <a:t> </a:t>
            </a:r>
            <a:r>
              <a:rPr lang="en-US" sz="2300" dirty="0" err="1"/>
              <a:t>sumber</a:t>
            </a:r>
            <a:r>
              <a:rPr lang="en-US" sz="2300" dirty="0"/>
              <a:t> </a:t>
            </a:r>
            <a:r>
              <a:rPr lang="en-US" sz="2300" dirty="0" err="1"/>
              <a:t>daya</a:t>
            </a:r>
            <a:r>
              <a:rPr lang="en-US" sz="2300" dirty="0"/>
              <a:t> </a:t>
            </a:r>
            <a:r>
              <a:rPr lang="en-US" sz="2300" dirty="0" err="1"/>
              <a:t>komputasi</a:t>
            </a:r>
            <a:r>
              <a:rPr lang="en-US" sz="2300" dirty="0"/>
              <a:t> yang </a:t>
            </a:r>
            <a:r>
              <a:rPr lang="en-US" sz="2300" dirty="0" err="1"/>
              <a:t>besar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mengantisipasi</a:t>
            </a:r>
            <a:r>
              <a:rPr lang="en-US" sz="2300" dirty="0"/>
              <a:t> </a:t>
            </a:r>
            <a:r>
              <a:rPr lang="en-US" sz="2300" dirty="0" err="1"/>
              <a:t>pihak</a:t>
            </a:r>
            <a:r>
              <a:rPr lang="en-US" sz="2300" dirty="0"/>
              <a:t> </a:t>
            </a:r>
            <a:r>
              <a:rPr lang="en-US" sz="2300" dirty="0" err="1"/>
              <a:t>ketiga</a:t>
            </a:r>
            <a:r>
              <a:rPr lang="en-US" sz="2300" dirty="0"/>
              <a:t> yang </a:t>
            </a:r>
            <a:r>
              <a:rPr lang="en-US" sz="2300" dirty="0" err="1"/>
              <a:t>berniat</a:t>
            </a:r>
            <a:r>
              <a:rPr lang="en-US" sz="2300" dirty="0"/>
              <a:t> </a:t>
            </a:r>
            <a:r>
              <a:rPr lang="en-US" sz="2300" dirty="0" err="1"/>
              <a:t>jahat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err="1"/>
              <a:t>Contoh</a:t>
            </a:r>
            <a:r>
              <a:rPr lang="en-US" sz="2300" dirty="0"/>
              <a:t> public blockchain: </a:t>
            </a:r>
            <a:r>
              <a:rPr lang="en-US" sz="2300" i="1" dirty="0"/>
              <a:t>Bitcoin</a:t>
            </a:r>
            <a:r>
              <a:rPr lang="en-US" sz="2300" dirty="0"/>
              <a:t>, </a:t>
            </a:r>
            <a:r>
              <a:rPr lang="en-US" sz="2300" i="1" dirty="0" err="1"/>
              <a:t>ethereum</a:t>
            </a:r>
            <a:r>
              <a:rPr lang="en-US" sz="23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2161-E3D5-0744-00E7-7227A4A5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0DFE-2CBD-2132-D0E1-6B4A8762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978196"/>
            <a:ext cx="10515600" cy="54539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i="1" dirty="0"/>
              <a:t>Private blockchain</a:t>
            </a:r>
          </a:p>
          <a:p>
            <a:pPr>
              <a:buFontTx/>
              <a:buChar char="-"/>
            </a:pPr>
            <a:r>
              <a:rPr lang="en-US" sz="2400" dirty="0" err="1"/>
              <a:t>hanya</a:t>
            </a:r>
            <a:r>
              <a:rPr lang="en-US" sz="2400" dirty="0"/>
              <a:t> orang-orang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terotorisasi</a:t>
            </a:r>
            <a:r>
              <a:rPr lang="en-US" sz="2400" dirty="0"/>
              <a:t> oleh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berwenang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berpartisipasi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</a:p>
          <a:p>
            <a:pPr>
              <a:buFontTx/>
              <a:buChar char="-"/>
            </a:pPr>
            <a:r>
              <a:rPr lang="en-US" sz="2400" dirty="0" err="1"/>
              <a:t>sering</a:t>
            </a:r>
            <a:r>
              <a:rPr lang="en-US" sz="2400" dirty="0"/>
              <a:t> juga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menyetujui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dan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 dan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</a:p>
          <a:p>
            <a:pPr>
              <a:buFontTx/>
              <a:buChar char="-"/>
            </a:pP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oleh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pihak-pihak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konsensus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yang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berwenang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mencabut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aksesnya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BE36C-23A3-7C1B-5078-63EA887C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5441-7195-55B2-611A-F9899EB0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Konsensus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12FE-AB28-3F4D-D6C3-6BC80F86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menyepakati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mana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consensus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1. </a:t>
            </a:r>
            <a:r>
              <a:rPr lang="en-US" sz="2400" i="1" dirty="0"/>
              <a:t>Proof of Work </a:t>
            </a:r>
            <a:r>
              <a:rPr lang="en-US" sz="2400" dirty="0"/>
              <a:t>(</a:t>
            </a:r>
            <a:r>
              <a:rPr lang="en-US" sz="2400" dirty="0" err="1"/>
              <a:t>PoW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puzzle</a:t>
            </a:r>
          </a:p>
          <a:p>
            <a:pPr marL="0" indent="0">
              <a:buNone/>
            </a:pPr>
            <a:r>
              <a:rPr lang="en-US" sz="2400" dirty="0"/>
              <a:t>   2. </a:t>
            </a:r>
            <a:r>
              <a:rPr lang="en-US" sz="2400" i="1" dirty="0"/>
              <a:t>Proof of Stake </a:t>
            </a:r>
            <a:r>
              <a:rPr lang="en-US" sz="2400" dirty="0"/>
              <a:t>(</a:t>
            </a:r>
            <a:r>
              <a:rPr lang="en-US" sz="2400" dirty="0" err="1"/>
              <a:t>PoS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sumberdaya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3. </a:t>
            </a:r>
            <a:r>
              <a:rPr lang="en-US" sz="2400" i="1" dirty="0"/>
              <a:t>Round robin  </a:t>
            </a:r>
            <a:r>
              <a:rPr lang="en-US" sz="2400" dirty="0"/>
              <a:t>(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4. </a:t>
            </a:r>
            <a:r>
              <a:rPr lang="en-US" sz="2400" i="1" dirty="0"/>
              <a:t>Proof of authority/identity</a:t>
            </a:r>
          </a:p>
          <a:p>
            <a:pPr marL="0" indent="0">
              <a:buNone/>
            </a:pPr>
            <a:r>
              <a:rPr lang="en-US" sz="2400" dirty="0"/>
              <a:t>   5. </a:t>
            </a:r>
            <a:r>
              <a:rPr lang="en-US" sz="2400" i="1" dirty="0"/>
              <a:t>Proof of Elapsed 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88072-7A53-79B4-E6FF-0E0AEF89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3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3E93-02C1-567E-C91C-7D767297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US" dirty="0"/>
              <a:t>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3A9C-8782-73D4-4F29-8B0FE94B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432221"/>
            <a:ext cx="11038368" cy="4351338"/>
          </a:xfrm>
        </p:spPr>
        <p:txBody>
          <a:bodyPr/>
          <a:lstStyle/>
          <a:p>
            <a:r>
              <a:rPr lang="en-US" sz="2400" i="1" dirty="0"/>
              <a:t>Smart contract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program </a:t>
            </a:r>
            <a:r>
              <a:rPr lang="en-US" sz="2400" dirty="0" err="1"/>
              <a:t>komputer</a:t>
            </a:r>
            <a:r>
              <a:rPr lang="en-US" sz="2400" dirty="0"/>
              <a:t>. Program </a:t>
            </a:r>
            <a:r>
              <a:rPr lang="en-US" sz="2400" i="1" dirty="0"/>
              <a:t>smart contract </a:t>
            </a:r>
            <a:r>
              <a:rPr lang="en-US" sz="2400" dirty="0" err="1"/>
              <a:t>berjalan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blockchain, </a:t>
            </a:r>
            <a:r>
              <a:rPr lang="en-US" sz="2400" i="1" dirty="0"/>
              <a:t>smart contract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transaksi-transaksi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bank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8CFCE-E1A6-029C-9031-CC1538B3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4" y="3429000"/>
            <a:ext cx="5637806" cy="33510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6C23-EB59-0511-1CB5-4128D7C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r>
              <a:rPr lang="en-US" dirty="0">
                <a:latin typeface="+mn-lt"/>
              </a:rPr>
              <a:t>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1185862"/>
            <a:ext cx="10515600" cy="4486275"/>
          </a:xfrm>
        </p:spPr>
        <p:txBody>
          <a:bodyPr/>
          <a:lstStyle/>
          <a:p>
            <a:r>
              <a:rPr lang="en-US" sz="2400" b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  <a:r>
              <a:rPr lang="en-US" sz="2400" dirty="0"/>
              <a:t> digital </a:t>
            </a:r>
            <a:r>
              <a:rPr lang="en-US" sz="2400" dirty="0" err="1"/>
              <a:t>terdistribusi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yang </a:t>
            </a:r>
            <a:r>
              <a:rPr lang="en-US" sz="2400" dirty="0" err="1"/>
              <a:t>merekam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“</a:t>
            </a:r>
            <a:r>
              <a:rPr lang="en-US" sz="2400" dirty="0" err="1"/>
              <a:t>blok</a:t>
            </a:r>
            <a:r>
              <a:rPr lang="en-US" sz="2400" dirty="0"/>
              <a:t>”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kriptografis</a:t>
            </a:r>
            <a:r>
              <a:rPr lang="en-US" sz="2400" i="1" dirty="0"/>
              <a:t>.</a:t>
            </a:r>
          </a:p>
          <a:p>
            <a:r>
              <a:rPr lang="en-US" sz="2400" dirty="0"/>
              <a:t>Blockchain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data. </a:t>
            </a:r>
          </a:p>
          <a:p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 yang </a:t>
            </a:r>
            <a:r>
              <a:rPr lang="en-US" sz="2400" i="1" dirty="0">
                <a:solidFill>
                  <a:srgbClr val="FF0000"/>
                </a:solidFill>
              </a:rPr>
              <a:t>centralized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bank)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D70FE-FBCE-457C-97D7-7EA6E9C1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1" y="3817089"/>
            <a:ext cx="7032392" cy="304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6840" y="6265707"/>
            <a:ext cx="90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Distributed</a:t>
            </a:r>
          </a:p>
          <a:p>
            <a:pPr algn="ctr"/>
            <a:r>
              <a:rPr lang="en-US" sz="1200" b="1" dirty="0"/>
              <a:t>ledger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E2746-B0A8-08AC-64A4-BBAA60F4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E5C716-27EC-F7AD-5CC4-12CFB1F5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9" y="553655"/>
            <a:ext cx="9542558" cy="6304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F0E66-DCAC-907F-24CB-DFDB0B5D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3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9FA6-79F7-7220-839F-08DB64E5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Hyperledger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C792-13B0-DC9A-812C-ECEF5D92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Hyperledger Fabric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blockchain.</a:t>
            </a:r>
          </a:p>
          <a:p>
            <a:endParaRPr lang="en-US" sz="2400" i="1" dirty="0"/>
          </a:p>
          <a:p>
            <a:r>
              <a:rPr lang="en-US" sz="2400" i="1" dirty="0"/>
              <a:t>Hyperledger Fabric </a:t>
            </a:r>
            <a:r>
              <a:rPr lang="en-US" sz="2400" dirty="0" err="1"/>
              <a:t>adalah</a:t>
            </a:r>
            <a:r>
              <a:rPr lang="en-US" sz="2400" dirty="0"/>
              <a:t> platform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distributed ledger </a:t>
            </a:r>
            <a:r>
              <a:rPr lang="en-US" sz="2400" dirty="0"/>
              <a:t>yang </a:t>
            </a:r>
            <a:r>
              <a:rPr lang="en-US" sz="2400" dirty="0" err="1"/>
              <a:t>dikembangkan</a:t>
            </a:r>
            <a:r>
              <a:rPr lang="en-US" sz="2400" dirty="0"/>
              <a:t> oleh Linux Foundation. Platform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open source yang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permissioned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Hyperledger Fabric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i="1" dirty="0"/>
              <a:t>smart contracts </a:t>
            </a:r>
            <a:r>
              <a:rPr lang="en-US" sz="2400" dirty="0"/>
              <a:t>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Bahasa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/>
              <a:t>Java</a:t>
            </a:r>
            <a:r>
              <a:rPr lang="en-US" sz="2400" dirty="0"/>
              <a:t>, </a:t>
            </a:r>
            <a:r>
              <a:rPr lang="en-US" sz="2400" i="1" dirty="0"/>
              <a:t>Go</a:t>
            </a:r>
            <a:r>
              <a:rPr lang="en-US" sz="2400" dirty="0"/>
              <a:t>, </a:t>
            </a:r>
            <a:r>
              <a:rPr lang="en-US" sz="2400" i="1" dirty="0"/>
              <a:t>Python</a:t>
            </a:r>
            <a:r>
              <a:rPr lang="en-US" sz="2400" dirty="0"/>
              <a:t>, dan </a:t>
            </a:r>
            <a:r>
              <a:rPr lang="en-US" sz="2400" i="1" dirty="0" err="1"/>
              <a:t>Javascript</a:t>
            </a:r>
            <a:r>
              <a:rPr lang="en-US" sz="2400" dirty="0"/>
              <a:t>.</a:t>
            </a:r>
          </a:p>
          <a:p>
            <a:endParaRPr lang="en-US" sz="2400" i="1" dirty="0"/>
          </a:p>
          <a:p>
            <a:r>
              <a:rPr lang="en-US" sz="2400" i="1" dirty="0"/>
              <a:t>Smart contracts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Hyperledger fabric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 err="1"/>
              <a:t>chaincode</a:t>
            </a:r>
            <a:endParaRPr lang="en-US" sz="2400" i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E991CA-1087-D6E2-B53D-0804AD25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76213"/>
            <a:ext cx="3028950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B33B2-1FE8-D460-17BE-8827279FD4B6}"/>
              </a:ext>
            </a:extLst>
          </p:cNvPr>
          <p:cNvSpPr txBox="1"/>
          <p:nvPr/>
        </p:nvSpPr>
        <p:spPr>
          <a:xfrm>
            <a:off x="7658986" y="6123543"/>
            <a:ext cx="355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Laporan</a:t>
            </a:r>
            <a:r>
              <a:rPr lang="en-US" dirty="0">
                <a:solidFill>
                  <a:srgbClr val="FF0000"/>
                </a:solidFill>
              </a:rPr>
              <a:t> TA M </a:t>
            </a:r>
            <a:r>
              <a:rPr lang="en-US" dirty="0" err="1">
                <a:solidFill>
                  <a:srgbClr val="FF0000"/>
                </a:solidFill>
              </a:rPr>
              <a:t>Zunan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Alfikri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6C6C-09C3-4D06-126D-68C77FA2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6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B7A6-4E6A-CE5D-3C40-38301A59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r>
              <a:rPr lang="en-US" dirty="0"/>
              <a:t> Blockchain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0370-1952-7F71-3967-1EF5D068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Baca: </a:t>
            </a:r>
            <a:r>
              <a:rPr lang="en-US" dirty="0">
                <a:hlinkClick r:id="rId2"/>
              </a:rPr>
              <a:t>https://www.geeksforgeeks.org/create-simple-blockchain-using-python/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480D3-DB1C-8176-990F-C37AC2C6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75" y="636020"/>
            <a:ext cx="117456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/>
              <a:t>Ledger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akuntasi</a:t>
            </a:r>
            <a:r>
              <a:rPr lang="en-US" dirty="0"/>
              <a:t>,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7" y="2592228"/>
            <a:ext cx="4834618" cy="3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32" y="2722862"/>
            <a:ext cx="6296244" cy="33486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1ECCA-EDB5-7C85-8A26-360342BB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EEB5-60BF-EED7-14B6-632ADC85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01"/>
            <a:ext cx="10515600" cy="3373198"/>
          </a:xfrm>
        </p:spPr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: </a:t>
            </a:r>
          </a:p>
          <a:p>
            <a:pPr marL="457200" indent="-457200">
              <a:buNone/>
            </a:pPr>
            <a:r>
              <a:rPr lang="en-US" dirty="0"/>
              <a:t>    </a:t>
            </a:r>
            <a:r>
              <a:rPr lang="en-US" sz="2400" dirty="0"/>
              <a:t>-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dipercayai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penengah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    -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mempercayai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</a:t>
            </a:r>
          </a:p>
          <a:p>
            <a:pPr marL="457200" indent="-457200">
              <a:buNone/>
            </a:pPr>
            <a:r>
              <a:rPr lang="en-US" sz="2400" i="1" dirty="0"/>
              <a:t>    -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transaski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dilacak</a:t>
            </a:r>
            <a:r>
              <a:rPr lang="en-US" sz="2400" dirty="0"/>
              <a:t> </a:t>
            </a:r>
            <a:r>
              <a:rPr lang="en-US" sz="2400" dirty="0" err="1"/>
              <a:t>riwayatnya</a:t>
            </a:r>
            <a:r>
              <a:rPr lang="en-US" sz="2400" dirty="0"/>
              <a:t> (</a:t>
            </a:r>
            <a:r>
              <a:rPr lang="en-US" sz="2400" i="1" dirty="0"/>
              <a:t>traceability</a:t>
            </a:r>
            <a:r>
              <a:rPr lang="en-US" sz="2400" dirty="0"/>
              <a:t>) 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i="1" dirty="0"/>
              <a:t>timestamp</a:t>
            </a:r>
            <a:r>
              <a:rPr lang="en-US" sz="2400" dirty="0"/>
              <a:t>  </a:t>
            </a:r>
          </a:p>
          <a:p>
            <a:pPr marL="404813" indent="-404813">
              <a:buNone/>
            </a:pPr>
            <a:r>
              <a:rPr lang="en-US" sz="2400" dirty="0"/>
              <a:t>    -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, sangat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F7328-43D5-04A0-A76F-900E9E5B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17D7-5B0C-0C61-1DE3-5A0103BD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52"/>
            <a:ext cx="10515600" cy="5283542"/>
          </a:xfrm>
        </p:spPr>
        <p:txBody>
          <a:bodyPr>
            <a:normAutofit/>
          </a:bodyPr>
          <a:lstStyle/>
          <a:p>
            <a:r>
              <a:rPr lang="en-US" sz="2400" dirty="0"/>
              <a:t>Karena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dan </a:t>
            </a:r>
            <a:r>
              <a:rPr lang="en-US" sz="2400" dirty="0" err="1"/>
              <a:t>perbankan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(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(</a:t>
            </a:r>
            <a:r>
              <a:rPr lang="en-US" sz="2400" i="1" dirty="0"/>
              <a:t>data security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i="1" dirty="0"/>
              <a:t>Internet of Things </a:t>
            </a:r>
            <a:r>
              <a:rPr lang="en-US" sz="2400" dirty="0"/>
              <a:t>(</a:t>
            </a:r>
            <a:r>
              <a:rPr lang="en-US" sz="2400" i="1" dirty="0"/>
              <a:t>IoT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keandalan</a:t>
            </a:r>
            <a:r>
              <a:rPr lang="en-US" sz="2400" dirty="0"/>
              <a:t> dan </a:t>
            </a:r>
            <a:r>
              <a:rPr lang="en-US" sz="2400" dirty="0" err="1"/>
              <a:t>kejujuran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dan </a:t>
            </a:r>
            <a:r>
              <a:rPr lang="en-US" sz="2400" dirty="0" err="1"/>
              <a:t>keuangan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dimodifikasi</a:t>
            </a:r>
            <a:r>
              <a:rPr lang="en-US" sz="2400" dirty="0"/>
              <a:t> oleh </a:t>
            </a:r>
            <a:r>
              <a:rPr lang="en-US" sz="2400" dirty="0" err="1"/>
              <a:t>siapapun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5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1953D6B3-E2D7-CA6F-602E-27CF7AC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8233" y="5269019"/>
            <a:ext cx="2045083" cy="1360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770FB-B38C-C222-4D5D-34080702D609}"/>
              </a:ext>
            </a:extLst>
          </p:cNvPr>
          <p:cNvSpPr txBox="1"/>
          <p:nvPr/>
        </p:nvSpPr>
        <p:spPr>
          <a:xfrm>
            <a:off x="986170" y="5269019"/>
            <a:ext cx="7966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Cryptocurrency</a:t>
            </a:r>
            <a:r>
              <a:rPr lang="en-US" sz="2400" dirty="0"/>
              <a:t> (uang </a:t>
            </a:r>
            <a:r>
              <a:rPr lang="en-US" sz="2400" dirty="0" err="1"/>
              <a:t>kripto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yang </a:t>
            </a:r>
            <a:r>
              <a:rPr lang="en-US" sz="2400" dirty="0" err="1"/>
              <a:t>sukses</a:t>
            </a:r>
            <a:r>
              <a:rPr lang="en-US" sz="2400" dirty="0"/>
              <a:t>.</a:t>
            </a:r>
          </a:p>
          <a:p>
            <a:r>
              <a:rPr lang="en-US" sz="2400" dirty="0"/>
              <a:t>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29F38-8D03-A303-DB66-62D94645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62" y="1455515"/>
            <a:ext cx="6138324" cy="4924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257" y="609600"/>
            <a:ext cx="821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Blockchain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multidisiplin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F3A88-7F91-0501-E694-63E999CC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47CE-BA3F-19E0-C802-9584BA8C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Hash </a:t>
            </a:r>
            <a:r>
              <a:rPr lang="en-US" b="1" dirty="0" err="1"/>
              <a:t>kriptografis</a:t>
            </a:r>
            <a:r>
              <a:rPr lang="en-US" dirty="0"/>
              <a:t> (SHA-256, Keccak, </a:t>
            </a:r>
            <a:r>
              <a:rPr lang="en-US" dirty="0" err="1"/>
              <a:t>dsb</a:t>
            </a:r>
            <a:r>
              <a:rPr lang="en-US" dirty="0"/>
              <a:t>.)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Tanda </a:t>
            </a:r>
            <a:r>
              <a:rPr lang="en-US" b="1" dirty="0" err="1"/>
              <a:t>tangan</a:t>
            </a:r>
            <a:r>
              <a:rPr lang="en-US" b="1" dirty="0"/>
              <a:t> digital</a:t>
            </a:r>
            <a:r>
              <a:rPr lang="en-US" dirty="0"/>
              <a:t> (ECDSA, Ed25519)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keaslian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(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menandatangani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Merkle tree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merangkum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root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verifikasinya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226D1-CE66-A438-F572-D1AA5D71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5D3EC1-4DD0-2895-7742-B93BA734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9971" cy="1325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kriptografi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 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68087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AA73-5518-30F2-C9CD-8C903637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distributed ledger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i="1" dirty="0"/>
              <a:t>peer-to-peer</a:t>
            </a:r>
            <a:r>
              <a:rPr lang="en-US" dirty="0"/>
              <a:t>. </a:t>
            </a:r>
          </a:p>
          <a:p>
            <a:r>
              <a:rPr lang="en-US" dirty="0" err="1"/>
              <a:t>Setiap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, dan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kriptografis</a:t>
            </a:r>
            <a:r>
              <a:rPr lang="en-US" dirty="0"/>
              <a:t>.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kata </a:t>
            </a:r>
            <a:r>
              <a:rPr lang="en-US" i="1" dirty="0"/>
              <a:t>blockchain</a:t>
            </a:r>
            <a:r>
              <a:rPr lang="en-US" dirty="0"/>
              <a:t>.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sebelumya</a:t>
            </a:r>
            <a:r>
              <a:rPr lang="en-US" dirty="0"/>
              <a:t>.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/>
              <a:t>Blok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i="1" dirty="0"/>
              <a:t>peer</a:t>
            </a:r>
            <a:r>
              <a:rPr lang="en-US" dirty="0"/>
              <a:t>. </a:t>
            </a:r>
          </a:p>
          <a:p>
            <a:r>
              <a:rPr lang="en-US" dirty="0"/>
              <a:t>Blok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keaslian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digital.</a:t>
            </a:r>
          </a:p>
          <a:p>
            <a:r>
              <a:rPr lang="sv-SE" dirty="0"/>
              <a:t>Unntuk menentukan apakah sebuah blok dapat diterima oleh semua </a:t>
            </a:r>
            <a:r>
              <a:rPr lang="sv-SE" i="1" dirty="0"/>
              <a:t>node</a:t>
            </a:r>
            <a:r>
              <a:rPr lang="sv-SE" dirty="0"/>
              <a:t>, maka digunakan mekenisme konsensus yang dinamakan </a:t>
            </a:r>
            <a:r>
              <a:rPr lang="sv-SE" i="1" dirty="0"/>
              <a:t>proof of work</a:t>
            </a:r>
            <a:r>
              <a:rPr lang="sv-SE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F98A41-2A14-E0F3-977D-D26C47D2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9971" cy="1325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kriptografi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 </a:t>
            </a:r>
            <a:r>
              <a:rPr lang="en-US" dirty="0"/>
              <a:t>(2)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4EAB6-2DA1-7926-7AA3-235E196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2043</Words>
  <Application>Microsoft Office PowerPoint</Application>
  <PresentationFormat>Widescreen</PresentationFormat>
  <Paragraphs>284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Menlo</vt:lpstr>
      <vt:lpstr>Office Theme</vt:lpstr>
      <vt:lpstr>Pengantar Blockchain</vt:lpstr>
      <vt:lpstr>PowerPoint Presentation</vt:lpstr>
      <vt:lpstr>Blockchain</vt:lpstr>
      <vt:lpstr>PowerPoint Presentation</vt:lpstr>
      <vt:lpstr>PowerPoint Presentation</vt:lpstr>
      <vt:lpstr>PowerPoint Presentation</vt:lpstr>
      <vt:lpstr>PowerPoint Presentation</vt:lpstr>
      <vt:lpstr>Penggunaan kriptografi di dalam blockchain (1)</vt:lpstr>
      <vt:lpstr>Penggunaan kriptografi di dalam blockchain (2)</vt:lpstr>
      <vt:lpstr>PowerPoint Presentation</vt:lpstr>
      <vt:lpstr>Blockchain  merangkai blok-blok data dengan menggunakan hash pointer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pembuatan blok di dalam blockchain Kasus: keuangan</vt:lpstr>
      <vt:lpstr>PowerPoint Presentation</vt:lpstr>
      <vt:lpstr>PowerPoint Presentation</vt:lpstr>
      <vt:lpstr>Sifat-sifat blockchain</vt:lpstr>
      <vt:lpstr>PowerPoint Presentation</vt:lpstr>
      <vt:lpstr>PowerPoint Presentation</vt:lpstr>
      <vt:lpstr>PowerPoint Presentation</vt:lpstr>
      <vt:lpstr>PowerPoint Presentation</vt:lpstr>
      <vt:lpstr>Klasifikasi Blockchain</vt:lpstr>
      <vt:lpstr>PowerPoint Presentation</vt:lpstr>
      <vt:lpstr>Metode Konsensus</vt:lpstr>
      <vt:lpstr>Smart Contract</vt:lpstr>
      <vt:lpstr>PowerPoint Presentation</vt:lpstr>
      <vt:lpstr>Hyperledger Fabric</vt:lpstr>
      <vt:lpstr>Pemrograman Blockchain dengan Python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193</cp:revision>
  <dcterms:created xsi:type="dcterms:W3CDTF">2019-07-29T04:32:28Z</dcterms:created>
  <dcterms:modified xsi:type="dcterms:W3CDTF">2025-11-29T10:15:56Z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2023-04-30T04:16:55Z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44ccf6ba-29e3-467d-929b-d950f4bb24a7</vt:lpwstr>
  </property>
  <property fmtid="{D5CDD505-2E9C-101B-9397-08002B2CF9AE}" pid="8" name="MSIP_Label_38b525e5-f3da-4501-8f1e-526b6769fc56_ContentBits">
    <vt:lpwstr>0</vt:lpwstr>
  </property>
</Properties>
</file>