
<file path=[Content_Types].xml><?xml version="1.0" encoding="utf-8"?>
<Types xmlns="http://schemas.openxmlformats.org/package/2006/content-types">
  <Default Extension="bin" ContentType="application/vnd.openxmlformats-officedocument.oleObject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3" r:id="rId2"/>
    <p:sldId id="327" r:id="rId3"/>
    <p:sldId id="276" r:id="rId4"/>
    <p:sldId id="277" r:id="rId5"/>
    <p:sldId id="360" r:id="rId6"/>
    <p:sldId id="358" r:id="rId7"/>
    <p:sldId id="278" r:id="rId8"/>
    <p:sldId id="348" r:id="rId9"/>
    <p:sldId id="355" r:id="rId10"/>
    <p:sldId id="356" r:id="rId11"/>
    <p:sldId id="280" r:id="rId12"/>
    <p:sldId id="281" r:id="rId13"/>
    <p:sldId id="359" r:id="rId14"/>
    <p:sldId id="364" r:id="rId15"/>
    <p:sldId id="365" r:id="rId16"/>
    <p:sldId id="366" r:id="rId17"/>
    <p:sldId id="367" r:id="rId18"/>
    <p:sldId id="368" r:id="rId19"/>
    <p:sldId id="369" r:id="rId20"/>
    <p:sldId id="374" r:id="rId21"/>
    <p:sldId id="370" r:id="rId22"/>
    <p:sldId id="371" r:id="rId23"/>
    <p:sldId id="372" r:id="rId24"/>
    <p:sldId id="373" r:id="rId25"/>
    <p:sldId id="375" r:id="rId26"/>
    <p:sldId id="376" r:id="rId27"/>
    <p:sldId id="287" r:id="rId28"/>
    <p:sldId id="288" r:id="rId29"/>
    <p:sldId id="362" r:id="rId30"/>
    <p:sldId id="363" r:id="rId31"/>
    <p:sldId id="3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CCAAE-7F83-47C7-A1A5-DE94F0FA5B59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38D58-F5CB-43A3-841F-2C42466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3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9429-CC67-4DE4-979E-AC4EF4E658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9429-CC67-4DE4-979E-AC4EF4E658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D25B-4F44-4CD5-B6CD-F3EA1533044B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0F9-BD6F-47A7-B85E-9E518236EB3B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E05B-336D-4200-A81A-4AE8AC5C8616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7898-EA15-4CFD-A755-FB77EE9FC4CD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BA8D-61D4-427B-9FD2-9B0D16482FCA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7A24-96F7-4542-B6E6-1BE79AF60880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2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440-6D21-41AE-807E-14C47AB9DF1A}" type="datetime1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3213-3F33-4515-9B0C-4B20936B1F99}" type="datetime1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92F5-0E11-4F1E-93DC-4BFD7C507AC3}" type="datetime1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1A33-52F0-475C-BE4C-5D083F089F0C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4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0117-F9C6-4557-983F-6AB30BEAD0E5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436D-D0DC-47D0-A3A2-5FF36F2370A2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securitysite.com/shares/shami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771" y="1878240"/>
            <a:ext cx="9056914" cy="147002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Skema</a:t>
            </a:r>
            <a:r>
              <a:rPr lang="en-US" b="1" dirty="0"/>
              <a:t> </a:t>
            </a:r>
            <a:r>
              <a:rPr lang="en-US" b="1" dirty="0" err="1"/>
              <a:t>Pembagian</a:t>
            </a:r>
            <a:r>
              <a:rPr lang="en-US" b="1" dirty="0"/>
              <a:t> Data </a:t>
            </a:r>
            <a:r>
              <a:rPr lang="en-US" b="1" dirty="0" err="1"/>
              <a:t>Rahasia</a:t>
            </a:r>
            <a:br>
              <a:rPr lang="en-US" b="1" dirty="0"/>
            </a:br>
            <a:r>
              <a:rPr lang="en-US" sz="3600" b="1" dirty="0"/>
              <a:t>(</a:t>
            </a:r>
            <a:r>
              <a:rPr lang="en-US" sz="3600" b="1" i="1" dirty="0"/>
              <a:t>Secret Sharing Scheme</a:t>
            </a:r>
            <a:r>
              <a:rPr lang="en-US" sz="3600" b="1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305" y="4667641"/>
            <a:ext cx="7162800" cy="1450129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3600" dirty="0"/>
              <a:t>Program Studi Teknik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 err="1"/>
              <a:t>Sekolah</a:t>
            </a:r>
            <a:r>
              <a:rPr lang="en-US" sz="3600" dirty="0"/>
              <a:t> </a:t>
            </a:r>
            <a:r>
              <a:rPr lang="en-US" sz="3600" dirty="0" err="1"/>
              <a:t>Teknik</a:t>
            </a:r>
            <a:r>
              <a:rPr lang="en-US" sz="3600" dirty="0"/>
              <a:t> </a:t>
            </a:r>
            <a:r>
              <a:rPr lang="en-US" sz="3600" dirty="0" err="1"/>
              <a:t>Elektro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/>
              <a:t>ITB - 2025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9399-CFCF-4275-804F-E2CC1C7438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7781" y="878641"/>
            <a:ext cx="407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Bahan </a:t>
            </a:r>
            <a:r>
              <a:rPr lang="en-US" sz="2400" dirty="0" err="1"/>
              <a:t>kuliah</a:t>
            </a:r>
            <a:r>
              <a:rPr lang="en-US" sz="2400" dirty="0"/>
              <a:t> IF4021 Kriptografi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F4119-CE16-95EC-7834-0B4F1E4E767D}"/>
              </a:ext>
            </a:extLst>
          </p:cNvPr>
          <p:cNvSpPr txBox="1"/>
          <p:nvPr/>
        </p:nvSpPr>
        <p:spPr>
          <a:xfrm>
            <a:off x="8563428" y="189532"/>
            <a:ext cx="3628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Oleh: Dr. Ir. Rinaldi, M.T</a:t>
            </a:r>
          </a:p>
        </p:txBody>
      </p:sp>
    </p:spTree>
    <p:extLst>
      <p:ext uri="{BB962C8B-B14F-4D97-AF65-F5344CB8AC3E}">
        <p14:creationId xmlns:p14="http://schemas.microsoft.com/office/powerpoint/2010/main" val="123032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381000"/>
            <a:ext cx="10907486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polinom</a:t>
            </a:r>
            <a:r>
              <a:rPr lang="en-US" dirty="0"/>
              <a:t> </a:t>
            </a:r>
            <a:r>
              <a:rPr lang="en-US" dirty="0" err="1"/>
              <a:t>interpolasi</a:t>
            </a:r>
            <a:r>
              <a:rPr lang="en-US" dirty="0"/>
              <a:t> </a:t>
            </a:r>
            <a:r>
              <a:rPr lang="en-US" dirty="0" err="1"/>
              <a:t>berderajat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	y =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x</a:t>
            </a:r>
            <a:r>
              <a:rPr lang="en-US" baseline="30000" dirty="0"/>
              <a:t>2 </a:t>
            </a:r>
            <a:r>
              <a:rPr lang="en-US" dirty="0"/>
              <a:t>+ … + </a:t>
            </a:r>
            <a:r>
              <a:rPr lang="en-US" i="1" dirty="0" err="1"/>
              <a:t>a</a:t>
            </a:r>
            <a:r>
              <a:rPr lang="en-US" i="1" baseline="-25000" dirty="0" err="1"/>
              <a:t>n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endParaRPr lang="en-US" i="1" baseline="300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dibutuhkan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+1)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data.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menyulihkan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),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),</a:t>
            </a:r>
            <a:r>
              <a:rPr lang="en-US" baseline="-25000" dirty="0"/>
              <a:t> </a:t>
            </a:r>
            <a:r>
              <a:rPr lang="en-US" dirty="0"/>
              <a:t>..., (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  <a:r>
              <a:rPr lang="en-US" dirty="0" err="1"/>
              <a:t>diperoleh</a:t>
            </a:r>
            <a:r>
              <a:rPr lang="en-US" i="1" dirty="0"/>
              <a:t> 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lanjar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baseline="-25000" dirty="0"/>
              <a:t>n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...		  ...		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r>
              <a:rPr lang="en-US" i="1" dirty="0" err="1">
                <a:solidFill>
                  <a:srgbClr val="FF0000"/>
                </a:solidFill>
              </a:rPr>
              <a:t>x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r>
              <a:rPr lang="en-US" baseline="30000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 err="1">
                <a:solidFill>
                  <a:srgbClr val="FF0000"/>
                </a:solidFill>
              </a:rPr>
              <a:t>y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lanjar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Gauss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pelajari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0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AA237A-7394-423F-B592-1F5524DB48EC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547" y="724395"/>
            <a:ext cx="10795660" cy="584266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sz="4400" b="1" dirty="0"/>
              <a:t>Skema (</a:t>
            </a:r>
            <a:r>
              <a:rPr lang="en-US" altLang="en-US" sz="4400" b="1" i="1" dirty="0"/>
              <a:t>t</a:t>
            </a:r>
            <a:r>
              <a:rPr lang="en-US" altLang="en-US" sz="4400" b="1" dirty="0"/>
              <a:t>, </a:t>
            </a:r>
            <a:r>
              <a:rPr lang="en-US" altLang="en-US" sz="4400" b="1" i="1" dirty="0"/>
              <a:t>n</a:t>
            </a:r>
            <a:r>
              <a:rPr lang="en-US" altLang="en-US" sz="4400" b="1" dirty="0"/>
              <a:t>)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 err="1"/>
              <a:t>Algoritma</a:t>
            </a:r>
            <a:r>
              <a:rPr lang="en-US" altLang="en-US" dirty="0"/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prima </a:t>
            </a:r>
            <a:r>
              <a:rPr lang="en-US" altLang="en-US" i="1" dirty="0"/>
              <a:t>p</a:t>
            </a:r>
            <a:r>
              <a:rPr lang="en-US" altLang="en-US" dirty="0"/>
              <a:t>, yang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secret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dan juga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partisipan</a:t>
            </a:r>
            <a:r>
              <a:rPr lang="en-US" altLang="en-US" dirty="0"/>
              <a:t>.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komputasi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modulus </a:t>
            </a:r>
            <a:r>
              <a:rPr lang="en-US" altLang="en-US" i="1" dirty="0"/>
              <a:t>p</a:t>
            </a:r>
            <a:r>
              <a:rPr lang="en-US" altLang="en-US" dirty="0"/>
              <a:t>.</a:t>
            </a:r>
          </a:p>
          <a:p>
            <a:pPr marL="609600" indent="-609600">
              <a:buFontTx/>
              <a:buAutoNum type="arabicPeriod"/>
            </a:pP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–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modulus </a:t>
            </a:r>
            <a:r>
              <a:rPr lang="en-US" altLang="en-US" i="1" dirty="0"/>
              <a:t>p</a:t>
            </a:r>
            <a:r>
              <a:rPr lang="en-US" altLang="en-US" dirty="0"/>
              <a:t>,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t</a:t>
            </a:r>
            <a:r>
              <a:rPr lang="en-US" altLang="en-US" baseline="-25000" dirty="0"/>
              <a:t> – 1 </a:t>
            </a:r>
            <a:r>
              <a:rPr lang="en-US" altLang="en-US" dirty="0"/>
              <a:t>, dan </a:t>
            </a:r>
            <a:r>
              <a:rPr lang="en-US" altLang="en-US" dirty="0" err="1"/>
              <a:t>nyatakan</a:t>
            </a:r>
            <a:r>
              <a:rPr lang="en-US" altLang="en-US" dirty="0"/>
              <a:t> </a:t>
            </a:r>
            <a:r>
              <a:rPr lang="en-US" altLang="en-US" dirty="0" err="1"/>
              <a:t>polinomial</a:t>
            </a:r>
            <a:r>
              <a:rPr lang="en-US" altLang="en-US" dirty="0"/>
              <a:t>:</a:t>
            </a:r>
            <a:r>
              <a:rPr lang="en-US" altLang="en-US" baseline="-25000" dirty="0"/>
              <a:t> </a:t>
            </a:r>
          </a:p>
          <a:p>
            <a:pPr marL="0" indent="0">
              <a:buNone/>
            </a:pPr>
            <a:endParaRPr lang="en-US" altLang="en-US" baseline="-25000" dirty="0"/>
          </a:p>
          <a:p>
            <a:pPr marL="609600" indent="-609600"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30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+ …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i="1" baseline="-25000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 – 1 </a:t>
            </a:r>
            <a:r>
              <a:rPr lang="en-US" altLang="en-US" i="1" dirty="0" err="1">
                <a:sym typeface="Symbol" panose="05050102010706020507" pitchFamily="18" charset="2"/>
              </a:rPr>
              <a:t>x</a:t>
            </a:r>
            <a:r>
              <a:rPr lang="en-US" altLang="en-US" i="1" baseline="30000" dirty="0" err="1">
                <a:sym typeface="Symbol" panose="05050102010706020507" pitchFamily="18" charset="2"/>
              </a:rPr>
              <a:t>t</a:t>
            </a:r>
            <a:r>
              <a:rPr lang="en-US" altLang="en-US" baseline="30000" dirty="0">
                <a:sym typeface="Symbol" panose="05050102010706020507" pitchFamily="18" charset="2"/>
              </a:rPr>
              <a:t> – 1 </a:t>
            </a:r>
            <a:r>
              <a:rPr lang="en-US" altLang="en-US" dirty="0">
                <a:sym typeface="Symbol" panose="05050102010706020507" pitchFamily="18" charset="2"/>
              </a:rPr>
              <a:t>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	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       </a:t>
            </a:r>
            <a:r>
              <a:rPr lang="en-US" altLang="en-US" dirty="0" err="1">
                <a:sym typeface="Symbol" panose="05050102010706020507" pitchFamily="18" charset="2"/>
              </a:rPr>
              <a:t>sedemikian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sehingga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(0) 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).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760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03D9C7-DE9C-4E3E-B8CE-BD388E05338B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65" y="1066799"/>
            <a:ext cx="10925299" cy="4985657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 startAt="3"/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partisipan</a:t>
            </a:r>
            <a:r>
              <a:rPr lang="en-US" altLang="en-US" dirty="0"/>
              <a:t>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i="1" dirty="0"/>
              <a:t>integer</a:t>
            </a:r>
            <a:r>
              <a:rPr lang="en-US" altLang="en-US" dirty="0"/>
              <a:t> </a:t>
            </a:r>
            <a:r>
              <a:rPr lang="en-US" altLang="en-US" dirty="0" err="1"/>
              <a:t>berbeda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 (mod </a:t>
            </a:r>
            <a:r>
              <a:rPr lang="en-US" altLang="en-US" i="1" dirty="0"/>
              <a:t>p</a:t>
            </a:r>
            <a:r>
              <a:rPr lang="en-US" altLang="en-US" dirty="0"/>
              <a:t>) dan </a:t>
            </a:r>
            <a:r>
              <a:rPr lang="en-US" altLang="en-US" dirty="0" err="1"/>
              <a:t>setiap</a:t>
            </a:r>
            <a:r>
              <a:rPr lang="en-US" altLang="en-US" dirty="0"/>
              <a:t> orang </a:t>
            </a:r>
            <a:r>
              <a:rPr lang="en-US" altLang="en-US" dirty="0" err="1"/>
              <a:t>memperoleh</a:t>
            </a:r>
            <a:r>
              <a:rPr lang="en-US" altLang="en-US" dirty="0"/>
              <a:t> </a:t>
            </a:r>
            <a:r>
              <a:rPr lang="en-US" altLang="en-US" i="1" dirty="0"/>
              <a:t>share</a:t>
            </a:r>
            <a:r>
              <a:rPr lang="en-US" altLang="en-US" dirty="0"/>
              <a:t>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yang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hal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</a:p>
          <a:p>
            <a:pPr marL="609600" indent="-609600">
              <a:buFontTx/>
              <a:buAutoNum type="arabicPeriod" startAt="3"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i="1" dirty="0"/>
              <a:t>		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). </a:t>
            </a:r>
          </a:p>
          <a:p>
            <a:pPr marL="609600" indent="-609600">
              <a:buFontTx/>
              <a:buAutoNum type="arabicPeriod" startAt="3"/>
            </a:pPr>
            <a:endParaRPr lang="en-US" altLang="en-US" dirty="0">
              <a:sym typeface="Symbol" panose="05050102010706020507" pitchFamily="18" charset="2"/>
            </a:endParaRP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dirty="0" err="1">
                <a:sym typeface="Symbol" panose="05050102010706020507" pitchFamily="18" charset="2"/>
              </a:rPr>
              <a:t>Untuk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memudahkan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perhitungan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sym typeface="Symbol" panose="05050102010706020507" pitchFamily="18" charset="2"/>
              </a:rPr>
              <a:t>untuk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orang </a:t>
            </a:r>
            <a:r>
              <a:rPr lang="en-US" altLang="en-US" dirty="0" err="1">
                <a:sym typeface="Symbol" panose="05050102010706020507" pitchFamily="18" charset="2"/>
              </a:rPr>
              <a:t>misalkan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 = 1,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= 2, …, </a:t>
            </a:r>
            <a:r>
              <a:rPr lang="en-US" altLang="en-US" i="1" dirty="0" err="1">
                <a:sym typeface="Symbol" panose="05050102010706020507" pitchFamily="18" charset="2"/>
              </a:rPr>
              <a:t>x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</a:p>
          <a:p>
            <a:pPr marL="609600" indent="-609600">
              <a:buNone/>
            </a:pPr>
            <a:r>
              <a:rPr lang="en-US" altLang="en-US" i="1" dirty="0">
                <a:sym typeface="Symbol" panose="05050102010706020507" pitchFamily="18" charset="2"/>
              </a:rPr>
              <a:t>       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Substitusikan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ke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dalam</a:t>
            </a:r>
            <a:endParaRPr lang="en-US" altLang="en-US" dirty="0">
              <a:sym typeface="Symbol" panose="05050102010706020507" pitchFamily="18" charset="2"/>
            </a:endParaRP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                 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30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+ …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i="1" baseline="-25000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 – 1 </a:t>
            </a:r>
            <a:r>
              <a:rPr lang="en-US" altLang="en-US" i="1" dirty="0" err="1">
                <a:sym typeface="Symbol" panose="05050102010706020507" pitchFamily="18" charset="2"/>
              </a:rPr>
              <a:t>x</a:t>
            </a:r>
            <a:r>
              <a:rPr lang="en-US" altLang="en-US" i="1" baseline="30000" dirty="0" err="1">
                <a:sym typeface="Symbol" panose="05050102010706020507" pitchFamily="18" charset="2"/>
              </a:rPr>
              <a:t>t</a:t>
            </a:r>
            <a:r>
              <a:rPr lang="en-US" altLang="en-US" baseline="30000" dirty="0">
                <a:sym typeface="Symbol" panose="05050102010706020507" pitchFamily="18" charset="2"/>
              </a:rPr>
              <a:t> – 1 </a:t>
            </a:r>
            <a:r>
              <a:rPr lang="en-US" altLang="en-US" dirty="0">
                <a:sym typeface="Symbol" panose="05050102010706020507" pitchFamily="18" charset="2"/>
              </a:rPr>
              <a:t>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        </a:t>
            </a:r>
            <a:r>
              <a:rPr lang="en-US" altLang="en-US" dirty="0" err="1">
                <a:sym typeface="Symbol" panose="05050102010706020507" pitchFamily="18" charset="2"/>
              </a:rPr>
              <a:t>sehingga</a:t>
            </a:r>
            <a:endParaRPr lang="en-US" altLang="en-US" dirty="0">
              <a:sym typeface="Symbol" panose="05050102010706020507" pitchFamily="18" charset="2"/>
            </a:endParaRP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          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). 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962400" y="32623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9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F58A54-4243-4B1C-4274-AA2550B2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4BF67-A3DB-532E-4ABC-17D9E4759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103" y="651966"/>
            <a:ext cx="6304094" cy="57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D58F86-B8FC-40AE-9C1D-F74CBCBBEA17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135" y="682171"/>
            <a:ext cx="11329060" cy="5842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00" dirty="0" err="1"/>
              <a:t>Contoh</a:t>
            </a:r>
            <a:r>
              <a:rPr lang="en-US" altLang="en-US" sz="4000" dirty="0"/>
              <a:t> 1: Skema Shamir (3, 4)</a:t>
            </a:r>
          </a:p>
          <a:p>
            <a:r>
              <a:rPr lang="en-US" altLang="en-US" dirty="0" err="1"/>
              <a:t>Artinya</a:t>
            </a:r>
            <a:r>
              <a:rPr lang="en-US" altLang="en-US" dirty="0"/>
              <a:t>: secret S </a:t>
            </a:r>
            <a:r>
              <a:rPr lang="en-US" altLang="en-US" dirty="0" err="1"/>
              <a:t>dibagi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4 </a:t>
            </a:r>
            <a:r>
              <a:rPr lang="en-US" altLang="en-US" dirty="0" err="1"/>
              <a:t>partisipan</a:t>
            </a:r>
            <a:r>
              <a:rPr lang="en-US" altLang="en-US" dirty="0"/>
              <a:t>, dan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rekonstruksi</a:t>
            </a:r>
            <a:r>
              <a:rPr lang="en-US" altLang="en-US" dirty="0"/>
              <a:t> </a:t>
            </a:r>
            <a:r>
              <a:rPr lang="en-US" altLang="en-US" i="1" dirty="0"/>
              <a:t>S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= 3 </a:t>
            </a:r>
            <a:r>
              <a:rPr lang="en-US" altLang="en-US" dirty="0" err="1"/>
              <a:t>partisipan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=  1954  (</a:t>
            </a:r>
            <a:r>
              <a:rPr lang="en-US" altLang="en-US" i="1" dirty="0"/>
              <a:t>secret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=  1973 (prima)    (</a:t>
            </a:r>
            <a:r>
              <a:rPr lang="en-US" altLang="en-US" i="1" dirty="0"/>
              <a:t>p</a:t>
            </a:r>
            <a:r>
              <a:rPr lang="en-US" altLang="en-US" dirty="0"/>
              <a:t> &gt; </a:t>
            </a:r>
            <a:r>
              <a:rPr lang="en-US" altLang="en-US" i="1" dirty="0"/>
              <a:t>S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Pilih</a:t>
            </a:r>
            <a:r>
              <a:rPr lang="en-US" altLang="en-US" dirty="0"/>
              <a:t> 3 – 1 = 2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 = 43,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 = 12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(mod </a:t>
            </a:r>
            <a:r>
              <a:rPr lang="en-US" altLang="en-US" i="1" dirty="0"/>
              <a:t>p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       </a:t>
            </a:r>
            <a:r>
              <a:rPr lang="en-US" altLang="en-US" i="1" dirty="0">
                <a:solidFill>
                  <a:srgbClr val="FF0000"/>
                </a:solidFill>
              </a:rPr>
              <a:t> f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en-US" altLang="en-US" i="1" dirty="0">
                <a:solidFill>
                  <a:srgbClr val="FF0000"/>
                </a:solidFill>
              </a:rPr>
              <a:t>x</a:t>
            </a:r>
            <a:r>
              <a:rPr lang="en-US" altLang="en-US" dirty="0">
                <a:solidFill>
                  <a:srgbClr val="FF0000"/>
                </a:solidFill>
              </a:rPr>
              <a:t>) 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FF0000"/>
                </a:solidFill>
              </a:rPr>
              <a:t> 1954 + 43</a:t>
            </a:r>
            <a:r>
              <a:rPr lang="en-US" altLang="en-US" i="1" dirty="0">
                <a:solidFill>
                  <a:srgbClr val="FF0000"/>
                </a:solidFill>
              </a:rPr>
              <a:t>x </a:t>
            </a:r>
            <a:r>
              <a:rPr lang="en-US" altLang="en-US" dirty="0">
                <a:solidFill>
                  <a:srgbClr val="FF0000"/>
                </a:solidFill>
              </a:rPr>
              <a:t>+ 12x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</a:rPr>
              <a:t> (mod 1973)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dirahasiakan</a:t>
            </a:r>
            <a:r>
              <a:rPr lang="en-US" alt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798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139DE9-2E3A-4598-BDB8-2984583596B5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43148"/>
            <a:ext cx="11240386" cy="577140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(</a:t>
            </a:r>
            <a:r>
              <a:rPr lang="en-US" altLang="en-US" sz="2400" i="1" dirty="0"/>
              <a:t>x</a:t>
            </a:r>
            <a:r>
              <a:rPr lang="en-US" altLang="en-US" sz="2400" dirty="0"/>
              <a:t>, 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)). </a:t>
            </a:r>
            <a:r>
              <a:rPr lang="en-US" altLang="en-US" sz="2400" dirty="0" err="1"/>
              <a:t>Misakan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1,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2,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3,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= 4,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orang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</a:t>
            </a:r>
          </a:p>
          <a:p>
            <a:pPr>
              <a:buNone/>
            </a:pPr>
            <a:endParaRPr lang="en-US" altLang="en-US" sz="2400" dirty="0"/>
          </a:p>
          <a:p>
            <a:pPr>
              <a:buNone/>
            </a:pPr>
            <a:r>
              <a:rPr lang="en-US" altLang="en-US" sz="2400" dirty="0"/>
              <a:t>       </a:t>
            </a:r>
            <a:r>
              <a:rPr lang="en-US" altLang="en-US" sz="2400" i="1" dirty="0">
                <a:solidFill>
                  <a:srgbClr val="FF0000"/>
                </a:solidFill>
              </a:rPr>
              <a:t>f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1954 + 43</a:t>
            </a:r>
            <a:r>
              <a:rPr lang="en-US" altLang="en-US" sz="2400" i="1" dirty="0">
                <a:solidFill>
                  <a:srgbClr val="FF0000"/>
                </a:solidFill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</a:rPr>
              <a:t>+ 12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 (mod 1973)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 </a:t>
            </a:r>
          </a:p>
          <a:p>
            <a:pPr marL="0" indent="0">
              <a:buNone/>
            </a:pPr>
            <a:r>
              <a:rPr lang="en-US" altLang="en-US" sz="2400" dirty="0"/>
              <a:t>    x = 1 </a:t>
            </a:r>
            <a:r>
              <a:rPr lang="en-US" altLang="en-US" sz="2400" dirty="0">
                <a:sym typeface="Wingdings" panose="05000000000000000000" pitchFamily="2" charset="2"/>
              </a:rPr>
              <a:t> f(1)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ym typeface="Wingdings" panose="05000000000000000000" pitchFamily="2" charset="2"/>
              </a:rPr>
              <a:t> 1954 + 43*1 + 12*1</a:t>
            </a:r>
            <a:r>
              <a:rPr lang="en-US" altLang="en-US" sz="2400" baseline="30000" dirty="0">
                <a:sym typeface="Wingdings" panose="05000000000000000000" pitchFamily="2" charset="2"/>
              </a:rPr>
              <a:t>2</a:t>
            </a:r>
            <a:r>
              <a:rPr lang="en-US" altLang="en-US" sz="2400" dirty="0"/>
              <a:t> (mod 1973)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2009 mod 1973  = 36 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(1, 36)</a:t>
            </a:r>
          </a:p>
          <a:p>
            <a:pPr marL="0" indent="0">
              <a:buNone/>
            </a:pPr>
            <a:r>
              <a:rPr lang="en-US" altLang="en-US" sz="2400" dirty="0"/>
              <a:t>    x = 2 </a:t>
            </a:r>
            <a:r>
              <a:rPr lang="en-US" altLang="en-US" sz="2400" dirty="0">
                <a:sym typeface="Wingdings" panose="05000000000000000000" pitchFamily="2" charset="2"/>
              </a:rPr>
              <a:t> f(2)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1954 + 43*2 + 12*2</a:t>
            </a:r>
            <a:r>
              <a:rPr lang="en-US" altLang="en-US" sz="2400" baseline="30000" dirty="0">
                <a:sym typeface="Wingdings" panose="05000000000000000000" pitchFamily="2" charset="2"/>
              </a:rPr>
              <a:t>2</a:t>
            </a:r>
            <a:r>
              <a:rPr lang="en-US" altLang="en-US" sz="2400" dirty="0"/>
              <a:t> (mod 1973)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2088 mod 1973 = 115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(2, 115)</a:t>
            </a:r>
          </a:p>
          <a:p>
            <a:pPr marL="0" indent="0">
              <a:buNone/>
            </a:pPr>
            <a:r>
              <a:rPr lang="en-US" altLang="en-US" sz="2400" dirty="0"/>
              <a:t>    x = 3 </a:t>
            </a:r>
            <a:r>
              <a:rPr lang="en-US" altLang="en-US" sz="2400" dirty="0">
                <a:sym typeface="Wingdings" panose="05000000000000000000" pitchFamily="2" charset="2"/>
              </a:rPr>
              <a:t> f(3)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1954 + 43*3 + 12*3</a:t>
            </a:r>
            <a:r>
              <a:rPr lang="en-US" altLang="en-US" sz="2400" baseline="30000" dirty="0">
                <a:sym typeface="Wingdings" panose="05000000000000000000" pitchFamily="2" charset="2"/>
              </a:rPr>
              <a:t>2</a:t>
            </a:r>
            <a:r>
              <a:rPr lang="en-US" altLang="en-US" sz="2400" dirty="0"/>
              <a:t> (mod 1973)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2191 mod 1973 = 224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(3, 224)</a:t>
            </a:r>
          </a:p>
          <a:p>
            <a:pPr marL="0" indent="0">
              <a:buNone/>
            </a:pPr>
            <a:r>
              <a:rPr lang="en-US" altLang="en-US" sz="2400" dirty="0"/>
              <a:t>    x = 4 </a:t>
            </a:r>
            <a:r>
              <a:rPr lang="en-US" altLang="en-US" sz="2400" dirty="0">
                <a:sym typeface="Wingdings" panose="05000000000000000000" pitchFamily="2" charset="2"/>
              </a:rPr>
              <a:t> f(4)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1954 + 43*4 + 12*4</a:t>
            </a:r>
            <a:r>
              <a:rPr lang="en-US" altLang="en-US" sz="2400" baseline="30000" dirty="0">
                <a:sym typeface="Wingdings" panose="05000000000000000000" pitchFamily="2" charset="2"/>
              </a:rPr>
              <a:t>2</a:t>
            </a:r>
            <a:r>
              <a:rPr lang="en-US" altLang="en-US" sz="2400" dirty="0"/>
              <a:t> (mod 1973)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2318 mod 1973 = 345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(4, 345)</a:t>
            </a:r>
          </a:p>
          <a:p>
            <a:pPr marL="0" indent="0">
              <a:buNone/>
            </a:pPr>
            <a:r>
              <a:rPr lang="en-US" altLang="en-US" sz="2400" dirty="0"/>
              <a:t>  </a:t>
            </a:r>
          </a:p>
          <a:p>
            <a:pPr marL="0" indent="0">
              <a:buNone/>
            </a:pPr>
            <a:r>
              <a:rPr lang="en-US" altLang="en-US" sz="2400" dirty="0"/>
              <a:t>   Jadi,</a:t>
            </a:r>
          </a:p>
          <a:p>
            <a:pPr marL="0" indent="0">
              <a:buNone/>
            </a:pPr>
            <a:r>
              <a:rPr lang="en-US" altLang="en-US" sz="2400" dirty="0"/>
              <a:t>	share 1 = (1, 36), share 2 = (2, 115), share 3 = (3, 224), share 4 = (4, 345)</a:t>
            </a:r>
          </a:p>
          <a:p>
            <a:pPr marL="0" indent="0">
              <a:buNone/>
            </a:pPr>
            <a:r>
              <a:rPr lang="en-US" altLang="en-US" sz="2400" dirty="0"/>
              <a:t>	</a:t>
            </a:r>
          </a:p>
          <a:p>
            <a:pPr marL="0" indent="0">
              <a:buNone/>
            </a:pPr>
            <a:r>
              <a:rPr lang="en-US" altLang="en-US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691793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68" y="914400"/>
            <a:ext cx="11008426" cy="5181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>
                <a:sym typeface="Symbol" pitchFamily="18" charset="2"/>
              </a:rPr>
              <a:t>Misalkan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t </a:t>
            </a:r>
            <a:r>
              <a:rPr lang="en-US" dirty="0">
                <a:sym typeface="Symbol" pitchFamily="18" charset="2"/>
              </a:rPr>
              <a:t>orang </a:t>
            </a:r>
            <a:r>
              <a:rPr lang="en-US" dirty="0" err="1">
                <a:sym typeface="Symbol" pitchFamily="18" charset="2"/>
              </a:rPr>
              <a:t>partisipan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akan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merekonstruksi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dirty="0" err="1">
                <a:sym typeface="Symbol" pitchFamily="18" charset="2"/>
              </a:rPr>
              <a:t>dengan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share</a:t>
            </a:r>
            <a:r>
              <a:rPr lang="en-US" dirty="0">
                <a:sym typeface="Symbol" pitchFamily="18" charset="2"/>
              </a:rPr>
              <a:t> masing-masing: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	 (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), (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) …, (</a:t>
            </a:r>
            <a:r>
              <a:rPr lang="en-US" i="1" dirty="0" err="1">
                <a:sym typeface="Symbol" pitchFamily="18" charset="2"/>
              </a:rPr>
              <a:t>x</a:t>
            </a:r>
            <a:r>
              <a:rPr lang="en-US" i="1" baseline="-25000" dirty="0" err="1">
                <a:sym typeface="Symbol" pitchFamily="18" charset="2"/>
              </a:rPr>
              <a:t>t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 err="1">
                <a:sym typeface="Symbol" pitchFamily="18" charset="2"/>
              </a:rPr>
              <a:t>y</a:t>
            </a:r>
            <a:r>
              <a:rPr lang="en-US" i="1" baseline="-25000" dirty="0" err="1">
                <a:sym typeface="Symbol" pitchFamily="18" charset="2"/>
              </a:rPr>
              <a:t>t</a:t>
            </a:r>
            <a:r>
              <a:rPr lang="en-US" dirty="0">
                <a:sym typeface="Symbol" pitchFamily="18" charset="2"/>
              </a:rPr>
              <a:t>).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</a:t>
            </a:r>
          </a:p>
          <a:p>
            <a:pPr marL="0" indent="0">
              <a:buNone/>
              <a:defRPr/>
            </a:pPr>
            <a:r>
              <a:rPr lang="en-US" dirty="0" err="1">
                <a:sym typeface="Symbol" pitchFamily="18" charset="2"/>
              </a:rPr>
              <a:t>Substitusikan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setiap</a:t>
            </a:r>
            <a:r>
              <a:rPr lang="en-US" dirty="0">
                <a:sym typeface="Symbol" pitchFamily="18" charset="2"/>
              </a:rPr>
              <a:t> (</a:t>
            </a:r>
            <a:r>
              <a:rPr lang="en-US" i="1" dirty="0" err="1">
                <a:sym typeface="Symbol" pitchFamily="18" charset="2"/>
              </a:rPr>
              <a:t>x</a:t>
            </a:r>
            <a:r>
              <a:rPr lang="en-US" i="1" baseline="-25000" dirty="0" err="1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 err="1">
                <a:sym typeface="Symbol" pitchFamily="18" charset="2"/>
              </a:rPr>
              <a:t>y</a:t>
            </a:r>
            <a:r>
              <a:rPr lang="en-US" i="1" baseline="-25000" dirty="0" err="1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dirty="0" err="1">
                <a:sym typeface="Symbol" pitchFamily="18" charset="2"/>
              </a:rPr>
              <a:t>ke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dalam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polinomial</a:t>
            </a:r>
            <a:r>
              <a:rPr lang="en-US" dirty="0">
                <a:sym typeface="Symbol" pitchFamily="18" charset="2"/>
              </a:rPr>
              <a:t>: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	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sym typeface="Symbol" pitchFamily="18" charset="2"/>
              </a:rPr>
              <a:t> </a:t>
            </a: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 + 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+ 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i="1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+ … + 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i="1" baseline="-25000" dirty="0">
                <a:sym typeface="Symbol" pitchFamily="18" charset="2"/>
              </a:rPr>
              <a:t>t</a:t>
            </a:r>
            <a:r>
              <a:rPr lang="en-US" baseline="-25000" dirty="0">
                <a:sym typeface="Symbol" pitchFamily="18" charset="2"/>
              </a:rPr>
              <a:t> – 1 </a:t>
            </a:r>
            <a:r>
              <a:rPr lang="en-US" i="1" dirty="0" err="1">
                <a:sym typeface="Symbol" pitchFamily="18" charset="2"/>
              </a:rPr>
              <a:t>x</a:t>
            </a:r>
            <a:r>
              <a:rPr lang="en-US" i="1" baseline="30000" dirty="0" err="1">
                <a:sym typeface="Symbol" pitchFamily="18" charset="2"/>
              </a:rPr>
              <a:t>t</a:t>
            </a:r>
            <a:r>
              <a:rPr lang="en-US" baseline="30000" dirty="0">
                <a:sym typeface="Symbol" pitchFamily="18" charset="2"/>
              </a:rPr>
              <a:t> – 1 </a:t>
            </a:r>
            <a:r>
              <a:rPr lang="en-US" dirty="0">
                <a:sym typeface="Symbol" pitchFamily="18" charset="2"/>
              </a:rPr>
              <a:t>(mod </a:t>
            </a:r>
            <a:r>
              <a:rPr lang="en-US" i="1" dirty="0">
                <a:sym typeface="Symbol" pitchFamily="18" charset="2"/>
              </a:rPr>
              <a:t>p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</a:t>
            </a:r>
          </a:p>
          <a:p>
            <a:pPr marL="609600" indent="-609600">
              <a:buNone/>
              <a:defRPr/>
            </a:pPr>
            <a:r>
              <a:rPr lang="en-US" dirty="0" err="1">
                <a:sym typeface="Symbol" pitchFamily="18" charset="2"/>
              </a:rPr>
              <a:t>Ini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berarti</a:t>
            </a:r>
            <a:r>
              <a:rPr lang="en-US" dirty="0">
                <a:sym typeface="Symbol" pitchFamily="18" charset="2"/>
              </a:rPr>
              <a:t>:		</a:t>
            </a:r>
          </a:p>
          <a:p>
            <a:pPr marL="609600" indent="-609600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DB0836-9B92-438D-9370-38275689980A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Object 2"/>
              <p:cNvSpPr txBox="1"/>
              <p:nvPr/>
            </p:nvSpPr>
            <p:spPr bwMode="auto">
              <a:xfrm>
                <a:off x="1191363" y="5010297"/>
                <a:ext cx="9312275" cy="7381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1363" y="5010297"/>
                <a:ext cx="9312275" cy="738188"/>
              </a:xfrm>
              <a:prstGeom prst="rect">
                <a:avLst/>
              </a:prstGeom>
              <a:blipFill>
                <a:blip r:embed="rId2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01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A4951A-5650-4F7B-8631-6D64943B4F9D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273" y="685800"/>
            <a:ext cx="10723418" cy="5410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linier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None/>
              <a:defRPr/>
            </a:pPr>
            <a:r>
              <a:rPr lang="en-US" sz="2400" dirty="0"/>
              <a:t>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Object 4"/>
              <p:cNvSpPr txBox="1"/>
              <p:nvPr/>
            </p:nvSpPr>
            <p:spPr bwMode="auto">
              <a:xfrm>
                <a:off x="2078037" y="1476375"/>
                <a:ext cx="7661385" cy="21637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5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8037" y="1476375"/>
                <a:ext cx="7661385" cy="2163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1273" y="4237938"/>
            <a:ext cx="10189028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sz="2800" dirty="0" err="1"/>
              <a:t>Selesaikan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persamaan</a:t>
            </a:r>
            <a:r>
              <a:rPr lang="en-US" sz="2800" dirty="0"/>
              <a:t> linier di </a:t>
            </a:r>
            <a:r>
              <a:rPr lang="en-US" sz="2800" dirty="0" err="1"/>
              <a:t>atas</a:t>
            </a:r>
            <a:r>
              <a:rPr lang="en-US" sz="2800" dirty="0"/>
              <a:t>,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eliminasi</a:t>
            </a:r>
            <a:r>
              <a:rPr lang="en-US" sz="2800" dirty="0"/>
              <a:t> Gauss-Jordan, </a:t>
            </a:r>
            <a:r>
              <a:rPr lang="en-US" sz="2800" dirty="0" err="1"/>
              <a:t>untuk</a:t>
            </a:r>
            <a:r>
              <a:rPr lang="en-US" sz="2800" dirty="0"/>
              <a:t>  </a:t>
            </a:r>
            <a:r>
              <a:rPr lang="en-US" sz="2800" dirty="0" err="1"/>
              <a:t>memperoleh</a:t>
            </a:r>
            <a:r>
              <a:rPr lang="en-US" sz="2800" dirty="0"/>
              <a:t> </a:t>
            </a:r>
            <a:r>
              <a:rPr lang="en-US" sz="2800" i="1" dirty="0"/>
              <a:t>M</a:t>
            </a:r>
            <a:r>
              <a:rPr lang="en-US" sz="2800" dirty="0"/>
              <a:t>.</a:t>
            </a:r>
          </a:p>
          <a:p>
            <a:pPr lvl="1">
              <a:spcBef>
                <a:spcPct val="20000"/>
              </a:spcBef>
              <a:defRPr/>
            </a:pPr>
            <a:endParaRPr lang="en-US" sz="2800" dirty="0"/>
          </a:p>
          <a:p>
            <a:pPr>
              <a:spcBef>
                <a:spcPct val="20000"/>
              </a:spcBef>
              <a:defRPr/>
            </a:pPr>
            <a:r>
              <a:rPr lang="en-US" sz="2800" dirty="0" err="1"/>
              <a:t>Catatan</a:t>
            </a:r>
            <a:r>
              <a:rPr lang="en-US" sz="2800" dirty="0"/>
              <a:t>: </a:t>
            </a:r>
            <a:r>
              <a:rPr lang="en-US" sz="2800" i="1" dirty="0"/>
              <a:t>p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rahasia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polinom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</a:t>
            </a:r>
            <a:r>
              <a:rPr lang="en-US" sz="2800" dirty="0" err="1"/>
              <a:t>dirahasiakan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98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60E42C-5A67-42EC-92EE-541F454468C8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891" y="609600"/>
            <a:ext cx="11464797" cy="5715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t</a:t>
            </a:r>
            <a:r>
              <a:rPr lang="en-US" altLang="en-US" sz="2400" dirty="0"/>
              <a:t> = 3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1, 2, dan 4 </a:t>
            </a:r>
            <a:r>
              <a:rPr lang="en-US" altLang="en-US" sz="2400" dirty="0" err="1"/>
              <a:t>ingin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merekonstruksi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: 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(1, 36),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(2, 115), s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= (4, 345)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Substitusikan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/>
              <a:t>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(1, 36) </a:t>
            </a:r>
            <a:r>
              <a:rPr lang="en-US" altLang="en-US" sz="2400" dirty="0">
                <a:sym typeface="Symbol" panose="05050102010706020507" pitchFamily="18" charset="2"/>
              </a:rPr>
              <a:t>     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36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(2, 115)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/>
              <a:t>  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+ 2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+ 4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115 </a:t>
            </a:r>
          </a:p>
          <a:p>
            <a:pPr marL="0" indent="0"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= (4, 345) </a:t>
            </a:r>
            <a:r>
              <a:rPr lang="en-US" altLang="en-US" sz="2400" dirty="0">
                <a:sym typeface="Symbol" panose="05050102010706020507" pitchFamily="18" charset="2"/>
              </a:rPr>
              <a:t>  </a:t>
            </a:r>
            <a:r>
              <a:rPr lang="en-US" altLang="en-US" sz="2400" dirty="0"/>
              <a:t>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+ 4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+ 16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345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Lalu </a:t>
            </a:r>
            <a:r>
              <a:rPr lang="en-US" altLang="en-US" sz="2400" dirty="0" err="1"/>
              <a:t>pecahkan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linier: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/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30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blipFill>
                <a:blip r:embed="rId2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/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345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973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60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B723-3447-D5EE-EBBA-0C457087B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yang </a:t>
            </a:r>
            <a:r>
              <a:rPr lang="en-US" altLang="en-US" sz="2800" dirty="0" err="1"/>
              <a:t>menghasilkan</a:t>
            </a:r>
            <a:r>
              <a:rPr lang="en-US" altLang="en-US" sz="2800" dirty="0"/>
              <a:t> solusi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	(</a:t>
            </a:r>
            <a:r>
              <a:rPr lang="en-US" altLang="en-US" sz="2800" i="1" dirty="0"/>
              <a:t>S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= (</a:t>
            </a:r>
            <a:r>
              <a:rPr lang="en-US" altLang="en-US" sz="2800" dirty="0">
                <a:solidFill>
                  <a:srgbClr val="FF0000"/>
                </a:solidFill>
              </a:rPr>
              <a:t>1954</a:t>
            </a:r>
            <a:r>
              <a:rPr lang="en-US" altLang="en-US" sz="2800" dirty="0"/>
              <a:t>, 43, 12)</a:t>
            </a:r>
          </a:p>
          <a:p>
            <a:pPr>
              <a:buNone/>
            </a:pPr>
            <a:r>
              <a:rPr lang="en-US" altLang="en-US" sz="2800" dirty="0"/>
              <a:t>   </a:t>
            </a:r>
          </a:p>
          <a:p>
            <a:pPr>
              <a:buNone/>
            </a:pPr>
            <a:r>
              <a:rPr lang="en-US" altLang="en-US" i="1" dirty="0"/>
              <a:t>   </a:t>
            </a:r>
            <a:r>
              <a:rPr lang="en-US" altLang="en-US" sz="2800" i="1" dirty="0"/>
              <a:t>Secret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dicari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1954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4AAEF-97F8-8C38-2E52-A8A56A41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217" y="1253331"/>
            <a:ext cx="788416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PIN </a:t>
            </a:r>
            <a:r>
              <a:rPr lang="en-US" altLang="en-US" dirty="0" err="1"/>
              <a:t>kartu</a:t>
            </a:r>
            <a:r>
              <a:rPr lang="en-US" altLang="en-US" dirty="0"/>
              <a:t> ATM </a:t>
            </a:r>
            <a:r>
              <a:rPr lang="en-US" altLang="en-US" dirty="0" err="1"/>
              <a:t>tabungan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di </a:t>
            </a:r>
            <a:r>
              <a:rPr lang="en-US" altLang="en-US" dirty="0" err="1"/>
              <a:t>sebuah</a:t>
            </a:r>
            <a:r>
              <a:rPr lang="en-US" altLang="en-US" dirty="0"/>
              <a:t> bank. PIN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tentu</a:t>
            </a:r>
            <a:r>
              <a:rPr lang="en-US" altLang="en-US" dirty="0"/>
              <a:t> </a:t>
            </a:r>
            <a:r>
              <a:rPr lang="en-US" altLang="en-US" dirty="0" err="1"/>
              <a:t>saja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. Tabungan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diwariskan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anak-anak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meninggal</a:t>
            </a:r>
            <a:r>
              <a:rPr lang="en-US" altLang="en-US" dirty="0"/>
              <a:t> </a:t>
            </a:r>
            <a:r>
              <a:rPr lang="en-US" altLang="en-US" dirty="0" err="1"/>
              <a:t>dunia</a:t>
            </a:r>
            <a:r>
              <a:rPr lang="en-US" altLang="en-US" dirty="0"/>
              <a:t>,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ingin</a:t>
            </a:r>
            <a:r>
              <a:rPr lang="en-US" altLang="en-US" dirty="0"/>
              <a:t> </a:t>
            </a:r>
            <a:r>
              <a:rPr lang="en-US" altLang="en-US" dirty="0" err="1"/>
              <a:t>membagi</a:t>
            </a:r>
            <a:r>
              <a:rPr lang="en-US" altLang="en-US" dirty="0"/>
              <a:t> (</a:t>
            </a:r>
            <a:r>
              <a:rPr lang="en-US" altLang="en-US" i="1" dirty="0"/>
              <a:t>sharing</a:t>
            </a:r>
            <a:r>
              <a:rPr lang="en-US" altLang="en-US" dirty="0"/>
              <a:t>) PIN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enam</a:t>
            </a:r>
            <a:r>
              <a:rPr lang="en-US" altLang="en-US" dirty="0"/>
              <a:t> orang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enam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Namun</a:t>
            </a:r>
            <a:r>
              <a:rPr lang="en-US" altLang="en-US" dirty="0"/>
              <a:t>  Anda  </a:t>
            </a:r>
            <a:r>
              <a:rPr lang="en-US" altLang="en-US" dirty="0" err="1"/>
              <a:t>mensyaratkan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merekonstruksi</a:t>
            </a:r>
            <a:r>
              <a:rPr lang="en-US" altLang="en-US" dirty="0"/>
              <a:t> </a:t>
            </a:r>
            <a:r>
              <a:rPr lang="en-US" altLang="en-US" dirty="0" err="1"/>
              <a:t>enam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PIN </a:t>
            </a:r>
            <a:r>
              <a:rPr lang="en-US" altLang="en-US" dirty="0" err="1"/>
              <a:t>semula</a:t>
            </a:r>
            <a:r>
              <a:rPr lang="en-US" altLang="en-US" dirty="0"/>
              <a:t>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i="1" dirty="0" err="1"/>
              <a:t>sedikitnya</a:t>
            </a:r>
            <a:r>
              <a:rPr lang="en-US" altLang="en-US" dirty="0"/>
              <a:t> </a:t>
            </a:r>
            <a:r>
              <a:rPr lang="en-US" altLang="en-US" dirty="0" err="1"/>
              <a:t>tiga</a:t>
            </a:r>
            <a:r>
              <a:rPr lang="en-US" altLang="en-US" dirty="0"/>
              <a:t> orang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merangkai</a:t>
            </a:r>
            <a:r>
              <a:rPr lang="en-US" altLang="en-US" dirty="0"/>
              <a:t> </a:t>
            </a:r>
            <a:r>
              <a:rPr lang="en-US" altLang="en-US" dirty="0" err="1"/>
              <a:t>bagian-bagiannya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PIN  yang </a:t>
            </a:r>
            <a:r>
              <a:rPr lang="en-US" altLang="en-US" dirty="0" err="1"/>
              <a:t>utuh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pembagian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9146" y="5436255"/>
            <a:ext cx="440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Secret sharing schemes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!!!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77" y="2378380"/>
            <a:ext cx="3355366" cy="24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88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F5524BA-5DC1-4B75-9666-FDC8D6BDF55E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270" y="762000"/>
            <a:ext cx="10770920" cy="5334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2 orang </a:t>
            </a:r>
            <a:r>
              <a:rPr lang="en-US" altLang="en-US" dirty="0" err="1"/>
              <a:t>partisipan</a:t>
            </a:r>
            <a:r>
              <a:rPr lang="en-US" altLang="en-US" dirty="0"/>
              <a:t> </a:t>
            </a:r>
            <a:r>
              <a:rPr lang="en-US" altLang="en-US" dirty="0" err="1"/>
              <a:t>mencoba</a:t>
            </a:r>
            <a:r>
              <a:rPr lang="en-US" altLang="en-US" dirty="0"/>
              <a:t> </a:t>
            </a:r>
            <a:r>
              <a:rPr lang="en-US" altLang="en-US" dirty="0" err="1"/>
              <a:t>merekonstruksi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?</a:t>
            </a:r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mungkin</a:t>
            </a:r>
            <a:r>
              <a:rPr lang="en-US" altLang="en-US" dirty="0"/>
              <a:t> 2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dirty="0" err="1"/>
              <a:t>derajat</a:t>
            </a:r>
            <a:r>
              <a:rPr lang="en-US" altLang="en-US" dirty="0"/>
              <a:t> 2: </a:t>
            </a:r>
          </a:p>
          <a:p>
            <a:pPr marL="0" indent="0" eaLnBrk="1" hangingPunct="1">
              <a:buNone/>
            </a:pPr>
            <a:r>
              <a:rPr lang="en-US" altLang="en-US" i="1" dirty="0"/>
              <a:t>	 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(mod </a:t>
            </a:r>
            <a:r>
              <a:rPr lang="en-US" altLang="en-US" i="1" dirty="0"/>
              <a:t>p</a:t>
            </a:r>
            <a:r>
              <a:rPr lang="en-US" altLang="en-US" dirty="0"/>
              <a:t>)</a:t>
            </a:r>
          </a:p>
          <a:p>
            <a:pPr marL="0" indent="0" eaLnBrk="1" hangingPunct="1"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dirty="0" err="1"/>
              <a:t>setidaknya</a:t>
            </a:r>
            <a:r>
              <a:rPr lang="en-US" altLang="en-US" dirty="0"/>
              <a:t> 3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!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dicoba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ketiga</a:t>
            </a:r>
            <a:r>
              <a:rPr lang="en-US" altLang="en-US" dirty="0"/>
              <a:t> (0, </a:t>
            </a:r>
            <a:r>
              <a:rPr lang="en-US" altLang="en-US" i="1" dirty="0"/>
              <a:t>c</a:t>
            </a:r>
            <a:r>
              <a:rPr lang="en-US" altLang="en-US" dirty="0"/>
              <a:t>), </a:t>
            </a:r>
            <a:r>
              <a:rPr lang="en-US" altLang="en-US" i="1" dirty="0"/>
              <a:t>c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sembarang</a:t>
            </a:r>
            <a:r>
              <a:rPr lang="en-US" altLang="en-US" dirty="0"/>
              <a:t> </a:t>
            </a:r>
            <a:r>
              <a:rPr lang="en-US" altLang="en-US" i="1" dirty="0"/>
              <a:t>secret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dirty="0" err="1"/>
              <a:t>tetap</a:t>
            </a:r>
            <a:r>
              <a:rPr lang="en-US" altLang="en-US" dirty="0"/>
              <a:t> </a:t>
            </a:r>
            <a:r>
              <a:rPr lang="en-US" altLang="en-US" dirty="0" err="1"/>
              <a:t>mengandung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(</a:t>
            </a:r>
            <a:r>
              <a:rPr lang="en-US" altLang="en-US" i="1" dirty="0"/>
              <a:t>S</a:t>
            </a:r>
            <a:r>
              <a:rPr lang="en-US" altLang="en-US" dirty="0"/>
              <a:t>).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&gt; 3 orang </a:t>
            </a:r>
            <a:r>
              <a:rPr lang="en-US" altLang="en-US" dirty="0" err="1"/>
              <a:t>partisipan</a:t>
            </a:r>
            <a:r>
              <a:rPr lang="en-US" altLang="en-US" dirty="0"/>
              <a:t> </a:t>
            </a:r>
            <a:r>
              <a:rPr lang="en-US" altLang="en-US" dirty="0" err="1"/>
              <a:t>mencoba</a:t>
            </a:r>
            <a:r>
              <a:rPr lang="en-US" altLang="en-US" dirty="0"/>
              <a:t> </a:t>
            </a:r>
            <a:r>
              <a:rPr lang="en-US" altLang="en-US" dirty="0" err="1"/>
              <a:t>merekonsruksi</a:t>
            </a:r>
            <a:r>
              <a:rPr lang="en-US" altLang="en-US" dirty="0"/>
              <a:t> </a:t>
            </a:r>
            <a:r>
              <a:rPr lang="en-US" altLang="en-US" i="1" dirty="0"/>
              <a:t>M</a:t>
            </a:r>
            <a:r>
              <a:rPr lang="en-US" altLang="en-US" dirty="0"/>
              <a:t>?</a:t>
            </a:r>
          </a:p>
          <a:p>
            <a:pPr eaLnBrk="1" hangingPunct="1"/>
            <a:r>
              <a:rPr lang="en-US" altLang="en-US" dirty="0"/>
              <a:t>SPL </a:t>
            </a:r>
            <a:r>
              <a:rPr lang="en-US" altLang="en-US" dirty="0" err="1"/>
              <a:t>tetap</a:t>
            </a:r>
            <a:r>
              <a:rPr lang="en-US" altLang="en-US" dirty="0"/>
              <a:t>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diselesaikan</a:t>
            </a:r>
            <a:r>
              <a:rPr lang="en-US" altLang="en-US" dirty="0"/>
              <a:t>!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72671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D58F86-B8FC-40AE-9C1D-F74CBCBBEA17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135" y="653143"/>
            <a:ext cx="11329060" cy="6068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4000" dirty="0" err="1"/>
              <a:t>Contoh</a:t>
            </a:r>
            <a:r>
              <a:rPr lang="en-US" altLang="en-US" sz="4000" dirty="0"/>
              <a:t> 2: Skema Shamir (3, 8)</a:t>
            </a:r>
          </a:p>
          <a:p>
            <a:r>
              <a:rPr lang="en-US" altLang="en-US" sz="2400" dirty="0" err="1"/>
              <a:t>Artinya</a:t>
            </a:r>
            <a:r>
              <a:rPr lang="en-US" altLang="en-US" sz="2400" dirty="0"/>
              <a:t>: secret S </a:t>
            </a:r>
            <a:r>
              <a:rPr lang="en-US" altLang="en-US" sz="2400" dirty="0" err="1"/>
              <a:t>dibagi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kepada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8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rekonstruksi</a:t>
            </a:r>
            <a:r>
              <a:rPr lang="en-US" altLang="en-US" sz="2400" dirty="0"/>
              <a:t> </a:t>
            </a:r>
            <a:r>
              <a:rPr lang="en-US" altLang="en-US" sz="2400" i="1" dirty="0"/>
              <a:t>S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t</a:t>
            </a:r>
            <a:r>
              <a:rPr lang="en-US" altLang="en-US" sz="2400" dirty="0"/>
              <a:t> = 3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= “TFDSFU” 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 err="1">
                <a:sym typeface="Symbol" panose="05050102010706020507" pitchFamily="18" charset="2"/>
              </a:rPr>
              <a:t>ubah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ke</a:t>
            </a:r>
            <a:r>
              <a:rPr lang="en-US" altLang="en-US" sz="2400" dirty="0">
                <a:sym typeface="Symbol" panose="05050102010706020507" pitchFamily="18" charset="2"/>
              </a:rPr>
              <a:t> integer S =</a:t>
            </a:r>
            <a:r>
              <a:rPr lang="en-US" altLang="en-US" sz="2400" dirty="0"/>
              <a:t> 190503180520  (</a:t>
            </a:r>
            <a:r>
              <a:rPr lang="en-US" altLang="en-US" sz="2400" i="1" dirty="0"/>
              <a:t>secret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 =  1234567890133  (prima)    (</a:t>
            </a:r>
            <a:r>
              <a:rPr lang="en-US" altLang="en-US" sz="2400" i="1" dirty="0"/>
              <a:t>p</a:t>
            </a:r>
            <a:r>
              <a:rPr lang="en-US" altLang="en-US" sz="2400" dirty="0"/>
              <a:t> &gt; </a:t>
            </a:r>
            <a:r>
              <a:rPr lang="en-US" altLang="en-US" sz="2400" i="1" dirty="0"/>
              <a:t>S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 err="1"/>
              <a:t>Pilih</a:t>
            </a:r>
            <a:r>
              <a:rPr lang="en-US" altLang="en-US" sz="2400" dirty="0"/>
              <a:t> 3 – 1 = 2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acak</a:t>
            </a:r>
            <a:r>
              <a:rPr lang="en-US" altLang="en-US" sz="2400" dirty="0"/>
              <a:t>,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482943028839,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1206749628665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i="1" dirty="0"/>
              <a:t>x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(mod </a:t>
            </a:r>
            <a:r>
              <a:rPr lang="en-US" altLang="en-US" sz="2400" i="1" dirty="0"/>
              <a:t>p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        </a:t>
            </a:r>
            <a:r>
              <a:rPr lang="en-US" altLang="en-US" sz="2400" i="1" dirty="0">
                <a:solidFill>
                  <a:srgbClr val="FF0000"/>
                </a:solidFill>
              </a:rPr>
              <a:t> f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190503180520 + 482943028839</a:t>
            </a:r>
            <a:r>
              <a:rPr lang="en-US" altLang="en-US" sz="2400" i="1" dirty="0">
                <a:solidFill>
                  <a:srgbClr val="FF0000"/>
                </a:solidFill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</a:rPr>
              <a:t>+ 1206749628665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 (mod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                    1234567890133 )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dirahasiakan</a:t>
            </a:r>
            <a:r>
              <a:rPr lang="en-US" altLang="en-US" sz="2400" dirty="0"/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DA4A4-913A-C597-4335-C91AEE98FB00}"/>
              </a:ext>
            </a:extLst>
          </p:cNvPr>
          <p:cNvSpPr txBox="1"/>
          <p:nvPr/>
        </p:nvSpPr>
        <p:spPr>
          <a:xfrm>
            <a:off x="799482" y="2647792"/>
            <a:ext cx="9821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= 00, B = 01, C = 02, D = 03, E = 04, F = 05, G = 06, H = 07, I = 08, J = 09, K = 10, L = 11, M = 12, N = 13, </a:t>
            </a:r>
          </a:p>
          <a:p>
            <a:r>
              <a:rPr lang="pt-BR" dirty="0"/>
              <a:t>O = 14, P = 15, Q = 16, R = 17, S = 18, T = 19, U = 20, V = 21, W = 22, X = 23, Y = 24, Z =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98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139DE9-2E3A-4598-BDB8-2984583596B5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43148"/>
            <a:ext cx="11240386" cy="577140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(</a:t>
            </a:r>
            <a:r>
              <a:rPr lang="en-US" altLang="en-US" sz="2400" i="1" dirty="0"/>
              <a:t>x</a:t>
            </a:r>
            <a:r>
              <a:rPr lang="en-US" altLang="en-US" sz="2400" dirty="0"/>
              <a:t>, 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)). </a:t>
            </a:r>
            <a:r>
              <a:rPr lang="en-US" altLang="en-US" sz="2400" dirty="0" err="1"/>
              <a:t>Misakan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1,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2, …,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8</a:t>
            </a:r>
            <a:r>
              <a:rPr lang="en-US" altLang="en-US" sz="2400" dirty="0"/>
              <a:t> = 8,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orang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:</a:t>
            </a:r>
          </a:p>
          <a:p>
            <a:pPr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FF0000"/>
                </a:solidFill>
              </a:rPr>
              <a:t>f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190503180520 + 482943028839</a:t>
            </a:r>
            <a:r>
              <a:rPr lang="en-US" altLang="en-US" sz="2400" i="1" dirty="0">
                <a:solidFill>
                  <a:srgbClr val="FF0000"/>
                </a:solidFill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</a:rPr>
              <a:t>+ 1206749628665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 (mod 1234567890133 )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 </a:t>
            </a:r>
          </a:p>
          <a:p>
            <a:pPr marL="0" indent="0">
              <a:buNone/>
            </a:pPr>
            <a:r>
              <a:rPr lang="en-US" altLang="en-US" sz="2400" dirty="0"/>
              <a:t>   x = 1 </a:t>
            </a:r>
            <a:r>
              <a:rPr lang="en-US" altLang="en-US" sz="2400" dirty="0">
                <a:sym typeface="Wingdings" panose="05000000000000000000" pitchFamily="2" charset="2"/>
              </a:rPr>
              <a:t> f(1) = </a:t>
            </a:r>
            <a:r>
              <a:rPr lang="en-US" altLang="en-US" sz="2400" dirty="0"/>
              <a:t>645627947891,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1   = (1, 645627947891)</a:t>
            </a:r>
          </a:p>
          <a:p>
            <a:pPr marL="0" indent="0">
              <a:buNone/>
            </a:pPr>
            <a:r>
              <a:rPr lang="en-US" altLang="en-US" sz="2400" dirty="0"/>
              <a:t>   x = 2 </a:t>
            </a:r>
            <a:r>
              <a:rPr lang="en-US" altLang="en-US" sz="2400" dirty="0">
                <a:sym typeface="Wingdings" panose="05000000000000000000" pitchFamily="2" charset="2"/>
              </a:rPr>
              <a:t> f(2) =</a:t>
            </a:r>
            <a:r>
              <a:rPr lang="en-US" altLang="en-US" sz="2400" dirty="0"/>
              <a:t> 1045116192326,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2 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= (2, 1045116192326)</a:t>
            </a:r>
          </a:p>
          <a:p>
            <a:pPr marL="0" indent="0">
              <a:buNone/>
            </a:pPr>
            <a:r>
              <a:rPr lang="en-US" altLang="en-US" sz="2400" dirty="0"/>
              <a:t>   …</a:t>
            </a:r>
            <a:r>
              <a:rPr lang="en-US" altLang="en-US" sz="2400" dirty="0" err="1"/>
              <a:t>dst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x = 3, 4, 5, 6, 7, 8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:</a:t>
            </a:r>
          </a:p>
          <a:p>
            <a:pPr marL="0" indent="0">
              <a:buNone/>
            </a:pPr>
            <a:r>
              <a:rPr lang="en-US" altLang="en-US" sz="2400" i="1" dirty="0"/>
              <a:t>  	share</a:t>
            </a:r>
            <a:r>
              <a:rPr lang="en-US" altLang="en-US" sz="2400" dirty="0"/>
              <a:t> 3 = (3, 154400023692)</a:t>
            </a:r>
          </a:p>
          <a:p>
            <a:pPr>
              <a:buNone/>
            </a:pPr>
            <a:r>
              <a:rPr lang="en-US" altLang="en-US" sz="2400" i="1" dirty="0"/>
              <a:t>  		share</a:t>
            </a:r>
            <a:r>
              <a:rPr lang="en-US" altLang="en-US" sz="2400" dirty="0"/>
              <a:t> 4 = (4, 442615222255)</a:t>
            </a:r>
          </a:p>
          <a:p>
            <a:pPr>
              <a:buNone/>
            </a:pPr>
            <a:r>
              <a:rPr lang="en-US" altLang="en-US" sz="2400" i="1" dirty="0"/>
              <a:t> 		share</a:t>
            </a:r>
            <a:r>
              <a:rPr lang="en-US" altLang="en-US" sz="2400" dirty="0"/>
              <a:t> 5 = (5, 675193897882)</a:t>
            </a:r>
          </a:p>
          <a:p>
            <a:pPr>
              <a:buNone/>
            </a:pPr>
            <a:r>
              <a:rPr lang="en-US" altLang="en-US" sz="2400" i="1" dirty="0"/>
              <a:t>  		share</a:t>
            </a:r>
            <a:r>
              <a:rPr lang="en-US" altLang="en-US" sz="2400" dirty="0"/>
              <a:t> 6 = (6, 852136050573)</a:t>
            </a:r>
          </a:p>
          <a:p>
            <a:pPr>
              <a:buNone/>
            </a:pPr>
            <a:r>
              <a:rPr lang="en-US" altLang="en-US" sz="2400" i="1" dirty="0"/>
              <a:t>  		share</a:t>
            </a:r>
            <a:r>
              <a:rPr lang="en-US" altLang="en-US" sz="2400" dirty="0"/>
              <a:t> 7 = (7, 973441680328)</a:t>
            </a:r>
          </a:p>
          <a:p>
            <a:pPr marL="0" indent="0">
              <a:buNone/>
            </a:pPr>
            <a:r>
              <a:rPr lang="en-US" altLang="en-US" sz="2400" dirty="0"/>
              <a:t>   	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8 = (8, 1039110787147)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19833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60E42C-5A67-42EC-92EE-541F454468C8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891" y="609600"/>
            <a:ext cx="11464797" cy="5715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t</a:t>
            </a:r>
            <a:r>
              <a:rPr lang="en-US" altLang="en-US" sz="2400" dirty="0"/>
              <a:t> = 3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2, 3, dan 7 </a:t>
            </a:r>
            <a:r>
              <a:rPr lang="en-US" altLang="en-US" sz="2400" dirty="0" err="1"/>
              <a:t>ingin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merekonstruksi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: 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(2, 1045116192326),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(3, 154400023692), s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(7, 973441680328)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Substitusikan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/>
              <a:t>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(2, 1045116192326)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+ 2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+ 4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1045116192326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(3, 154400023692)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/>
              <a:t>  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+ 3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+ 9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154400023692 </a:t>
            </a:r>
          </a:p>
          <a:p>
            <a:pPr marL="0" indent="0"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(7, 973441680328) </a:t>
            </a:r>
            <a:r>
              <a:rPr lang="en-US" altLang="en-US" sz="2400" dirty="0">
                <a:sym typeface="Symbol" panose="05050102010706020507" pitchFamily="18" charset="2"/>
              </a:rPr>
              <a:t>  </a:t>
            </a:r>
            <a:r>
              <a:rPr lang="en-US" altLang="en-US" sz="2400" dirty="0"/>
              <a:t>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+ 7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+ 49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973441680328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Lalu </a:t>
            </a:r>
            <a:r>
              <a:rPr lang="en-US" altLang="en-US" sz="2400" dirty="0" err="1"/>
              <a:t>pecahkan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linier: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/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blipFill>
                <a:blip r:embed="rId2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/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49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1945116192326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1544000023692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973441680328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1234567890133)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989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B723-3447-D5EE-EBBA-0C457087B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yang </a:t>
            </a:r>
            <a:r>
              <a:rPr lang="en-US" altLang="en-US" sz="2800" dirty="0" err="1"/>
              <a:t>menghasilkan</a:t>
            </a:r>
            <a:r>
              <a:rPr lang="en-US" altLang="en-US" sz="2800" dirty="0"/>
              <a:t> solusi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	(</a:t>
            </a:r>
            <a:r>
              <a:rPr lang="en-US" altLang="en-US" sz="2800" i="1" dirty="0"/>
              <a:t>S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= (</a:t>
            </a:r>
            <a:r>
              <a:rPr lang="en-US" altLang="en-US" sz="2800" dirty="0">
                <a:solidFill>
                  <a:srgbClr val="FF0000"/>
                </a:solidFill>
              </a:rPr>
              <a:t>190503180520</a:t>
            </a:r>
            <a:r>
              <a:rPr lang="en-US" altLang="en-US" sz="2800" dirty="0"/>
              <a:t>, 482943028839, 1206749628665)</a:t>
            </a:r>
          </a:p>
          <a:p>
            <a:pPr>
              <a:buNone/>
            </a:pPr>
            <a:r>
              <a:rPr lang="en-US" altLang="en-US" sz="2800" dirty="0"/>
              <a:t>   </a:t>
            </a:r>
          </a:p>
          <a:p>
            <a:pPr>
              <a:buNone/>
            </a:pPr>
            <a:r>
              <a:rPr lang="en-US" altLang="en-US" i="1" dirty="0"/>
              <a:t>   </a:t>
            </a:r>
            <a:r>
              <a:rPr lang="en-US" altLang="en-US" sz="2800" i="1" dirty="0"/>
              <a:t>Secret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dicari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190503180520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4AAEF-97F8-8C38-2E52-A8A56A41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5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60082-C3FB-051B-711F-33D197596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518"/>
            <a:ext cx="10515600" cy="5543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Demo Shamir secret sharing online: </a:t>
            </a:r>
            <a:r>
              <a:rPr lang="en-US" sz="2400" dirty="0">
                <a:hlinkClick r:id="rId2"/>
              </a:rPr>
              <a:t>https://asecuritysite.com/shares/shamir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62E7A-D679-7D44-C1B1-60207305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8343C4-0F62-2EB7-2E67-4D0C2423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38322"/>
            <a:ext cx="9851688" cy="5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86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CF60F-6582-DDA3-0830-16313DBF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E8228-8B2E-AE63-003F-325356CA67E9}"/>
              </a:ext>
            </a:extLst>
          </p:cNvPr>
          <p:cNvSpPr txBox="1"/>
          <p:nvPr/>
        </p:nvSpPr>
        <p:spPr>
          <a:xfrm>
            <a:off x="618978" y="233065"/>
            <a:ext cx="983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Rekonstruksi</a:t>
            </a:r>
            <a:r>
              <a:rPr lang="en-US" sz="2400" dirty="0"/>
              <a:t> secret: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9ED45-61E6-119C-045D-F2524ABED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56" y="1085850"/>
            <a:ext cx="11201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9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4ED1D4-02A5-4C4A-98C5-408D899FC165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635" y="783771"/>
            <a:ext cx="11673445" cy="55408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4800" b="1" dirty="0" err="1"/>
              <a:t>Metode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Interpolasi</a:t>
            </a:r>
            <a:r>
              <a:rPr lang="en-US" altLang="en-US" sz="4800" b="1" dirty="0"/>
              <a:t> Lagrange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Alternatif</a:t>
            </a:r>
            <a:r>
              <a:rPr lang="en-US" altLang="en-US" dirty="0"/>
              <a:t> lain: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interpolasi</a:t>
            </a:r>
            <a:r>
              <a:rPr lang="en-US" altLang="en-US" dirty="0"/>
              <a:t> Lagrange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: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), 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), …, (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,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t</a:t>
            </a:r>
            <a:r>
              <a:rPr lang="en-US" altLang="en-US" dirty="0"/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Polinom</a:t>
            </a:r>
            <a:r>
              <a:rPr lang="en-US" altLang="en-US" dirty="0"/>
              <a:t> Lagrange (mod p) yang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dirty="0" err="1"/>
              <a:t>derajat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– 1: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i="1" dirty="0">
                <a:solidFill>
                  <a:srgbClr val="FF0000"/>
                </a:solidFill>
              </a:rPr>
              <a:t>   p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>
                <a:solidFill>
                  <a:srgbClr val="FF0000"/>
                </a:solidFill>
              </a:rPr>
              <a:t>x</a:t>
            </a:r>
            <a:r>
              <a:rPr lang="en-US" altLang="en-US" sz="2600" dirty="0">
                <a:solidFill>
                  <a:srgbClr val="FF0000"/>
                </a:solidFill>
              </a:rPr>
              <a:t>) </a:t>
            </a:r>
            <a:r>
              <a:rPr lang="en-US" altLang="en-US" sz="26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i="1" dirty="0">
                <a:solidFill>
                  <a:srgbClr val="FF0000"/>
                </a:solidFill>
              </a:rPr>
              <a:t>y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600" i="1" dirty="0">
                <a:solidFill>
                  <a:srgbClr val="FF0000"/>
                </a:solidFill>
              </a:rPr>
              <a:t>L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>
                <a:solidFill>
                  <a:srgbClr val="FF0000"/>
                </a:solidFill>
              </a:rPr>
              <a:t>x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600" dirty="0">
                <a:solidFill>
                  <a:srgbClr val="FF0000"/>
                </a:solidFill>
              </a:rPr>
              <a:t>) + </a:t>
            </a:r>
            <a:r>
              <a:rPr lang="en-US" altLang="en-US" sz="2600" i="1" dirty="0">
                <a:solidFill>
                  <a:srgbClr val="FF0000"/>
                </a:solidFill>
              </a:rPr>
              <a:t>y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600" i="1" dirty="0">
                <a:solidFill>
                  <a:srgbClr val="FF0000"/>
                </a:solidFill>
              </a:rPr>
              <a:t>L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>
                <a:solidFill>
                  <a:srgbClr val="FF0000"/>
                </a:solidFill>
              </a:rPr>
              <a:t>x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600" dirty="0">
                <a:solidFill>
                  <a:srgbClr val="FF0000"/>
                </a:solidFill>
              </a:rPr>
              <a:t>) + … + </a:t>
            </a:r>
            <a:r>
              <a:rPr lang="en-US" altLang="en-US" sz="2600" i="1" dirty="0" err="1">
                <a:solidFill>
                  <a:srgbClr val="FF0000"/>
                </a:solidFill>
              </a:rPr>
              <a:t>y</a:t>
            </a:r>
            <a:r>
              <a:rPr lang="en-US" altLang="en-US" sz="2600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en-US" sz="2600" i="1" dirty="0" err="1">
                <a:solidFill>
                  <a:srgbClr val="FF0000"/>
                </a:solidFill>
              </a:rPr>
              <a:t>L</a:t>
            </a:r>
            <a:r>
              <a:rPr lang="en-US" altLang="en-US" sz="2600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 err="1">
                <a:solidFill>
                  <a:srgbClr val="FF0000"/>
                </a:solidFill>
              </a:rPr>
              <a:t>x</a:t>
            </a:r>
            <a:r>
              <a:rPr lang="en-US" altLang="en-US" sz="2600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en-US" sz="2600" dirty="0">
                <a:solidFill>
                  <a:srgbClr val="FF0000"/>
                </a:solidFill>
              </a:rPr>
              <a:t>) (mod </a:t>
            </a:r>
            <a:r>
              <a:rPr lang="en-US" altLang="en-US" sz="2600" i="1" dirty="0">
                <a:solidFill>
                  <a:srgbClr val="FF0000"/>
                </a:solidFill>
              </a:rPr>
              <a:t>p</a:t>
            </a:r>
            <a:r>
              <a:rPr lang="en-US" altLang="en-US" sz="2600" dirty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lvl="1" indent="-460375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yang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ini</a:t>
            </a:r>
            <a:r>
              <a:rPr lang="en-US" altLang="en-US" sz="2800" dirty="0"/>
              <a:t>: 			        </a:t>
            </a:r>
            <a:r>
              <a:rPr lang="en-US" altLang="en-US" sz="2800" i="1" dirty="0"/>
              <a:t>k</a:t>
            </a:r>
            <a:r>
              <a:rPr lang="en-US" altLang="en-US" sz="2800" dirty="0"/>
              <a:t> = 1, 2, …, </a:t>
            </a:r>
            <a:r>
              <a:rPr lang="en-US" altLang="en-US" sz="2800" i="1" dirty="0"/>
              <a:t>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i="1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lvl="1" indent="-519113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memperoleh</a:t>
            </a:r>
            <a:r>
              <a:rPr lang="en-US" altLang="en-US" sz="2800" dirty="0"/>
              <a:t> </a:t>
            </a:r>
            <a:r>
              <a:rPr lang="en-US" altLang="en-US" sz="2800" i="1" dirty="0"/>
              <a:t>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hitung</a:t>
            </a:r>
            <a:r>
              <a:rPr lang="en-US" altLang="en-US" sz="2800" dirty="0"/>
              <a:t> </a:t>
            </a:r>
            <a:r>
              <a:rPr lang="en-US" altLang="en-US" sz="2800" i="1" dirty="0"/>
              <a:t>p</a:t>
            </a:r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en-US" altLang="en-US" sz="2800" dirty="0"/>
              <a:t>) pada </a:t>
            </a:r>
            <a:r>
              <a:rPr lang="en-US" altLang="en-US" sz="2800" i="1" dirty="0"/>
              <a:t>x</a:t>
            </a:r>
            <a:r>
              <a:rPr lang="en-US" altLang="en-US" sz="2800" dirty="0"/>
              <a:t> = 0.</a:t>
            </a:r>
            <a:endParaRPr lang="en-US" altLang="en-US" sz="2800" i="1" dirty="0"/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233988" y="30861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83448"/>
              </p:ext>
            </p:extLst>
          </p:nvPr>
        </p:nvGraphicFramePr>
        <p:xfrm>
          <a:off x="3431968" y="4514005"/>
          <a:ext cx="2117767" cy="84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672840" progId="Equation.3">
                  <p:embed/>
                </p:oleObj>
              </mc:Choice>
              <mc:Fallback>
                <p:oleObj name="Equation" r:id="rId2" imgW="16887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968" y="4514005"/>
                        <a:ext cx="2117767" cy="844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023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23F61B-6448-44A7-8AFA-D676ABC5929B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7527"/>
            <a:ext cx="10515600" cy="51794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Contoh</a:t>
            </a:r>
            <a:r>
              <a:rPr lang="en-US" altLang="en-US" dirty="0"/>
              <a:t>: Jika </a:t>
            </a:r>
            <a:r>
              <a:rPr lang="en-US" altLang="en-US" dirty="0" err="1"/>
              <a:t>partisipan</a:t>
            </a:r>
            <a:r>
              <a:rPr lang="en-US" altLang="en-US" dirty="0"/>
              <a:t> 2, 3, dan 7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tiga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share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</a:t>
            </a:r>
          </a:p>
          <a:p>
            <a:pPr marL="609600" indent="-609600">
              <a:buNone/>
            </a:pPr>
            <a:r>
              <a:rPr lang="en-US" altLang="en-US" dirty="0"/>
              <a:t>	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) = (2, 1045116192326)</a:t>
            </a:r>
          </a:p>
          <a:p>
            <a:pPr marL="609600" indent="-609600">
              <a:buNone/>
            </a:pPr>
            <a:r>
              <a:rPr lang="en-US" altLang="en-US" dirty="0"/>
              <a:t>	 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) = (3, 154400023692)</a:t>
            </a:r>
          </a:p>
          <a:p>
            <a:pPr marL="609600" indent="-609600">
              <a:buNone/>
            </a:pPr>
            <a:r>
              <a:rPr lang="en-US" altLang="en-US" dirty="0"/>
              <a:t>	 (</a:t>
            </a:r>
            <a:r>
              <a:rPr lang="en-US" altLang="en-US" i="1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3</a:t>
            </a:r>
            <a:r>
              <a:rPr lang="en-US" altLang="en-US" dirty="0"/>
              <a:t>) = (7, 973441680328)</a:t>
            </a:r>
          </a:p>
          <a:p>
            <a:pPr marL="609600" indent="-609600">
              <a:buNone/>
            </a:pP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/>
              <a:t> </a:t>
            </a:r>
            <a:r>
              <a:rPr lang="en-US" altLang="en-US" dirty="0" err="1"/>
              <a:t>Hitung</a:t>
            </a:r>
            <a:r>
              <a:rPr lang="en-US" altLang="en-US" dirty="0"/>
              <a:t>: 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i="1" dirty="0"/>
              <a:t>L</a:t>
            </a:r>
            <a:r>
              <a:rPr lang="en-US" altLang="en-US" baseline="-25000" dirty="0"/>
              <a:t>1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) +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i="1" dirty="0"/>
              <a:t>L</a:t>
            </a:r>
            <a:r>
              <a:rPr lang="en-US" altLang="en-US" baseline="-25000" dirty="0"/>
              <a:t>2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) +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L</a:t>
            </a:r>
            <a:r>
              <a:rPr lang="en-US" altLang="en-US" i="1" baseline="-25000" dirty="0"/>
              <a:t>3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3</a:t>
            </a:r>
            <a:r>
              <a:rPr lang="en-US" altLang="en-US" dirty="0"/>
              <a:t>) (mod p)</a:t>
            </a:r>
          </a:p>
          <a:p>
            <a:pPr marL="609600" indent="-609600">
              <a:buNone/>
            </a:pPr>
            <a:endParaRPr lang="en-US" altLang="en-US" sz="2400" dirty="0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33010"/>
              </p:ext>
            </p:extLst>
          </p:nvPr>
        </p:nvGraphicFramePr>
        <p:xfrm>
          <a:off x="2802212" y="4638255"/>
          <a:ext cx="2723064" cy="108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672840" progId="Equation.3">
                  <p:embed/>
                </p:oleObj>
              </mc:Choice>
              <mc:Fallback>
                <p:oleObj name="Equation" r:id="rId2" imgW="16887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212" y="4638255"/>
                        <a:ext cx="2723064" cy="1085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578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A5796-278A-1502-020A-E05FA2FFA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A777D-0AA5-DA48-53C2-468D65A8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62BD33-86A5-DCBD-C272-94E52BCA3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F138ED-4471-64F5-5F68-4A3DADDAA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513598"/>
              </p:ext>
            </p:extLst>
          </p:nvPr>
        </p:nvGraphicFramePr>
        <p:xfrm>
          <a:off x="1358604" y="681037"/>
          <a:ext cx="8623596" cy="765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216400" imgH="368300" progId="Equation.3">
                  <p:embed/>
                </p:oleObj>
              </mc:Choice>
              <mc:Fallback>
                <p:oleObj r:id="rId2" imgW="4216400" imgH="368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604" y="681037"/>
                        <a:ext cx="8623596" cy="765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D29C8C-AD8D-643C-F2C3-3182A49A638D}"/>
              </a:ext>
            </a:extLst>
          </p:cNvPr>
          <p:cNvSpPr txBox="1"/>
          <p:nvPr/>
        </p:nvSpPr>
        <p:spPr>
          <a:xfrm>
            <a:off x="838200" y="1941733"/>
            <a:ext cx="967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p(x) </a:t>
            </a:r>
            <a:r>
              <a:rPr 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1045116192326</a:t>
            </a:r>
            <a:r>
              <a:rPr lang="en-US" sz="2400" dirty="0">
                <a:sym typeface="Symbol" panose="05050102010706020507" pitchFamily="18" charset="2"/>
              </a:rPr>
              <a:t> (x – 3)(x – 7)/(2 – 3)(2 – 7)   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           + </a:t>
            </a:r>
            <a:r>
              <a:rPr lang="en-US" altLang="en-US" sz="2400" dirty="0"/>
              <a:t>154400023692 </a:t>
            </a:r>
            <a:r>
              <a:rPr lang="en-US" sz="2400" dirty="0">
                <a:sym typeface="Symbol" panose="05050102010706020507" pitchFamily="18" charset="2"/>
              </a:rPr>
              <a:t>(x – 2)(x – 7)/(3 – 2)(3 – 7)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 + </a:t>
            </a:r>
            <a:r>
              <a:rPr lang="en-US" altLang="en-US" sz="2400" dirty="0"/>
              <a:t>973441680328 (x – 2)(x – 3)/(7 – 2)(7 – 3) (mod 1234567890133 )</a:t>
            </a:r>
          </a:p>
          <a:p>
            <a:r>
              <a:rPr lang="en-US" sz="2400" dirty="0"/>
              <a:t>   </a:t>
            </a:r>
          </a:p>
          <a:p>
            <a:r>
              <a:rPr lang="en-US" sz="2400" dirty="0"/>
              <a:t>        </a:t>
            </a:r>
            <a:r>
              <a:rPr lang="en-US" sz="2400" dirty="0">
                <a:sym typeface="Symbol" panose="05050102010706020507" pitchFamily="18" charset="2"/>
              </a:rPr>
              <a:t> </a:t>
            </a:r>
            <a:r>
              <a:rPr lang="en-US" altLang="en-US" sz="2400" dirty="0"/>
              <a:t>1045116192326/5 </a:t>
            </a:r>
            <a:r>
              <a:rPr lang="en-US" sz="2400" dirty="0">
                <a:sym typeface="Symbol" panose="05050102010706020507" pitchFamily="18" charset="2"/>
              </a:rPr>
              <a:t>(x – 3)(x – 7) - 38600005923 (x – 2)(x – 7) + </a:t>
            </a:r>
            <a:endParaRPr lang="en-US" sz="2400" dirty="0"/>
          </a:p>
          <a:p>
            <a:r>
              <a:rPr lang="en-US" sz="2400" dirty="0"/>
              <a:t>            </a:t>
            </a:r>
            <a:r>
              <a:rPr lang="en-US" altLang="en-US" sz="2400" dirty="0"/>
              <a:t>973441680328/5 (x – 2)(x – 3) (mod 1234567890133 )</a:t>
            </a: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5DFE0-9B18-2BDC-DAF6-696BC88FB497}"/>
              </a:ext>
            </a:extLst>
          </p:cNvPr>
          <p:cNvSpPr txBox="1"/>
          <p:nvPr/>
        </p:nvSpPr>
        <p:spPr>
          <a:xfrm>
            <a:off x="762886" y="4683699"/>
            <a:ext cx="96774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Karena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bekerja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modulus </a:t>
            </a:r>
            <a:r>
              <a:rPr lang="en-US" altLang="en-US" sz="2400" i="1" dirty="0"/>
              <a:t>p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mengingat</a:t>
            </a:r>
            <a:r>
              <a:rPr lang="en-US" altLang="en-US" sz="2400" dirty="0"/>
              <a:t>:</a:t>
            </a:r>
          </a:p>
          <a:p>
            <a:pPr>
              <a:buNone/>
            </a:pPr>
            <a:r>
              <a:rPr lang="en-US" altLang="en-US" sz="2400" dirty="0"/>
              <a:t>		 1/5 = 5</a:t>
            </a:r>
            <a:r>
              <a:rPr lang="en-US" altLang="en-US" sz="2400" baseline="30000" dirty="0"/>
              <a:t>-1</a:t>
            </a:r>
            <a:r>
              <a:rPr lang="en-US" altLang="en-US" sz="2400" dirty="0"/>
              <a:t> (mod 1234567890133)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dirty="0"/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740740734080 </a:t>
            </a:r>
          </a:p>
          <a:p>
            <a:pPr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</a:p>
          <a:p>
            <a:pPr>
              <a:buNone/>
            </a:pPr>
            <a:r>
              <a:rPr lang="en-US" altLang="en-US" sz="2400" dirty="0" err="1">
                <a:sym typeface="Symbol" panose="05050102010706020507" pitchFamily="18" charset="2"/>
              </a:rPr>
              <a:t>Ganti</a:t>
            </a:r>
            <a:r>
              <a:rPr lang="en-US" altLang="en-US" sz="2400" dirty="0">
                <a:sym typeface="Symbol" panose="05050102010706020507" pitchFamily="18" charset="2"/>
              </a:rPr>
              <a:t> 1/5 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740740734080,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2662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8C051E-CE16-4546-9222-3F1AAB748CF5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700643"/>
            <a:ext cx="7933661" cy="6020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4400" b="1" dirty="0" err="1"/>
              <a:t>Terminologi</a:t>
            </a:r>
            <a:endParaRPr lang="en-US" altLang="en-US" sz="4400" b="1" i="1" dirty="0"/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sz="2600" i="1" dirty="0"/>
              <a:t>Secret</a:t>
            </a:r>
            <a:r>
              <a:rPr lang="en-US" altLang="en-US" sz="2600" dirty="0"/>
              <a:t>: data/</a:t>
            </a:r>
            <a:r>
              <a:rPr lang="en-US" altLang="en-US" sz="2600" dirty="0" err="1"/>
              <a:t>informasi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rahasia</a:t>
            </a:r>
            <a:r>
              <a:rPr lang="en-US" altLang="en-US" sz="2600" dirty="0"/>
              <a:t> (</a:t>
            </a:r>
            <a:r>
              <a:rPr lang="en-US" altLang="en-US" sz="2600" i="1" dirty="0"/>
              <a:t>password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, </a:t>
            </a:r>
          </a:p>
          <a:p>
            <a:pPr marL="0" indent="0" eaLnBrk="1" hangingPunct="1">
              <a:buNone/>
            </a:pPr>
            <a:r>
              <a:rPr lang="en-US" altLang="en-US" sz="2600" dirty="0"/>
              <a:t>                 PIN, </a:t>
            </a:r>
            <a:r>
              <a:rPr lang="en-US" altLang="en-US" sz="2600" dirty="0" err="1"/>
              <a:t>pesan</a:t>
            </a:r>
            <a:r>
              <a:rPr lang="en-US" altLang="en-US" sz="2600" dirty="0"/>
              <a:t>, file, </a:t>
            </a:r>
            <a:r>
              <a:rPr lang="en-US" altLang="en-US" sz="2600" dirty="0" err="1"/>
              <a:t>dsb</a:t>
            </a:r>
            <a:r>
              <a:rPr lang="en-US" altLang="en-US" sz="2600" dirty="0"/>
              <a:t>).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i="1" dirty="0"/>
              <a:t>Secret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direpresentasikan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sebuah</a:t>
            </a:r>
            <a:r>
              <a:rPr lang="en-US" altLang="en-US" sz="2600" dirty="0"/>
              <a:t> </a:t>
            </a:r>
            <a:r>
              <a:rPr lang="en-US" altLang="en-US" sz="2600" i="1" dirty="0"/>
              <a:t>integer S</a:t>
            </a:r>
            <a:r>
              <a:rPr lang="en-US" altLang="en-US" sz="2600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</a:t>
            </a:r>
            <a:r>
              <a:rPr lang="en-US" altLang="en-US" sz="2600" dirty="0" err="1"/>
              <a:t>Contoh</a:t>
            </a:r>
            <a:r>
              <a:rPr lang="en-US" altLang="en-US" sz="2600" dirty="0"/>
              <a:t>: ‘</a:t>
            </a:r>
            <a:r>
              <a:rPr lang="en-US" altLang="en-US" sz="2600" dirty="0" err="1">
                <a:latin typeface="Courier New" panose="02070309020205020404" pitchFamily="49" charset="0"/>
              </a:rPr>
              <a:t>abcd</a:t>
            </a:r>
            <a:r>
              <a:rPr lang="en-US" altLang="en-US" sz="2600" dirty="0">
                <a:latin typeface="Courier New" panose="02070309020205020404" pitchFamily="49" charset="0"/>
              </a:rPr>
              <a:t>’</a:t>
            </a:r>
            <a:r>
              <a:rPr lang="en-US" altLang="en-US" sz="2600" dirty="0"/>
              <a:t>  </a:t>
            </a:r>
            <a:r>
              <a:rPr lang="en-US" altLang="en-US" sz="2600" dirty="0" err="1"/>
              <a:t>dinyatakan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>
                <a:latin typeface="Courier New" panose="02070309020205020404" pitchFamily="49" charset="0"/>
              </a:rPr>
              <a:t>102030405</a:t>
            </a:r>
          </a:p>
          <a:p>
            <a:pPr eaLnBrk="1" hangingPunct="1">
              <a:buFontTx/>
              <a:buNone/>
            </a:pPr>
            <a:r>
              <a:rPr lang="en-US" altLang="en-US" sz="2600" dirty="0">
                <a:latin typeface="Courier New" panose="02070309020205020404" pitchFamily="49" charset="0"/>
              </a:rPr>
              <a:t>	(A = 01, B = 02, C = 03,dst)</a:t>
            </a:r>
          </a:p>
          <a:p>
            <a:pPr eaLnBrk="1" hangingPunct="1"/>
            <a:endParaRPr lang="en-US" altLang="en-US" sz="2600" i="1" dirty="0"/>
          </a:p>
          <a:p>
            <a:pPr eaLnBrk="1" hangingPunct="1"/>
            <a:r>
              <a:rPr lang="en-US" altLang="en-US" sz="2600" i="1" dirty="0"/>
              <a:t>Share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pembagian</a:t>
            </a:r>
            <a:r>
              <a:rPr lang="en-US" altLang="en-US" sz="2600" dirty="0"/>
              <a:t> </a:t>
            </a:r>
            <a:r>
              <a:rPr lang="en-US" altLang="en-US" sz="2600" i="1" dirty="0"/>
              <a:t>secret</a:t>
            </a:r>
            <a:r>
              <a:rPr lang="en-US" altLang="en-US" sz="2600" dirty="0"/>
              <a:t> (S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, S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, …, S</a:t>
            </a:r>
            <a:r>
              <a:rPr lang="en-US" altLang="en-US" sz="2600" baseline="-25000" dirty="0"/>
              <a:t>n</a:t>
            </a:r>
            <a:r>
              <a:rPr lang="en-US" altLang="en-US" sz="2600" dirty="0"/>
              <a:t>)</a:t>
            </a:r>
            <a:endParaRPr lang="en-US" altLang="en-US" sz="2600" i="1" dirty="0"/>
          </a:p>
          <a:p>
            <a:pPr eaLnBrk="1" hangingPunct="1"/>
            <a:r>
              <a:rPr lang="en-US" altLang="en-US" sz="2600" i="1" dirty="0"/>
              <a:t>Dealer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pihak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melakukan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pembagian</a:t>
            </a:r>
            <a:r>
              <a:rPr lang="en-US" altLang="en-US" sz="2600" dirty="0"/>
              <a:t> </a:t>
            </a:r>
            <a:r>
              <a:rPr lang="en-US" altLang="en-US" sz="2600" i="1" dirty="0"/>
              <a:t>secret</a:t>
            </a:r>
          </a:p>
          <a:p>
            <a:r>
              <a:rPr lang="en-US" altLang="en-US" sz="2600" dirty="0" err="1"/>
              <a:t>Partisipan</a:t>
            </a:r>
            <a:r>
              <a:rPr lang="en-US" altLang="en-US" sz="2600" dirty="0"/>
              <a:t>: orang yang </a:t>
            </a:r>
            <a:r>
              <a:rPr lang="en-US" altLang="en-US" sz="2600" dirty="0" err="1"/>
              <a:t>memperoleh</a:t>
            </a:r>
            <a:r>
              <a:rPr lang="en-US" altLang="en-US" sz="2600" dirty="0"/>
              <a:t> </a:t>
            </a:r>
            <a:r>
              <a:rPr lang="en-US" altLang="en-US" sz="2600" i="1" dirty="0"/>
              <a:t>share </a:t>
            </a:r>
            <a:r>
              <a:rPr lang="en-US" altLang="en-US" sz="2600" dirty="0"/>
              <a:t> (P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, P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, …, </a:t>
            </a:r>
            <a:r>
              <a:rPr lang="en-US" altLang="en-US" sz="2600" dirty="0" err="1"/>
              <a:t>P</a:t>
            </a:r>
            <a:r>
              <a:rPr lang="en-US" altLang="en-US" sz="2600" baseline="-25000" dirty="0" err="1"/>
              <a:t>n</a:t>
            </a:r>
            <a:r>
              <a:rPr lang="en-US" altLang="en-US" sz="2600" dirty="0"/>
              <a:t>)</a:t>
            </a:r>
            <a:endParaRPr lang="en-US" altLang="en-US" sz="2600" i="1" dirty="0"/>
          </a:p>
          <a:p>
            <a:pPr eaLnBrk="1" hangingPunct="1"/>
            <a:endParaRPr lang="en-US" altLang="en-US" sz="26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6971F9B-D7A9-8F8F-BD56-3F96E927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61" y="2147777"/>
            <a:ext cx="4082361" cy="36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63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D74C-BF23-EA9E-D1A7-9010A467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484"/>
            <a:ext cx="10974572" cy="549647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400" dirty="0"/>
              <a:t>p(x) </a:t>
            </a:r>
            <a:r>
              <a:rPr lang="en-US" sz="2400" dirty="0">
                <a:sym typeface="Symbol" panose="05050102010706020507" pitchFamily="18" charset="2"/>
              </a:rPr>
              <a:t> </a:t>
            </a:r>
            <a:r>
              <a:rPr lang="en-US" altLang="en-US" sz="2400" dirty="0"/>
              <a:t>1045116192326/5 </a:t>
            </a:r>
            <a:r>
              <a:rPr lang="en-US" sz="2400" dirty="0">
                <a:sym typeface="Symbol" panose="05050102010706020507" pitchFamily="18" charset="2"/>
              </a:rPr>
              <a:t>(x – 3)(x – 7) - 38600005923 (x – 2)(x – 7) +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altLang="en-US" sz="2400" dirty="0"/>
              <a:t>973441680328/5 (x – 2)(x – 3) (mod 1234567890133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>
                <a:sym typeface="Symbol" panose="05050102010706020507" pitchFamily="18" charset="2"/>
              </a:rPr>
              <a:t> (</a:t>
            </a:r>
            <a:r>
              <a:rPr lang="en-US" altLang="en-US" sz="2400" dirty="0"/>
              <a:t>1045116192326)(740740734080)</a:t>
            </a:r>
            <a:r>
              <a:rPr lang="en-US" sz="2400" dirty="0">
                <a:sym typeface="Symbol" panose="05050102010706020507" pitchFamily="18" charset="2"/>
              </a:rPr>
              <a:t>(x – 3)(x – 7) - 38600005923 (x – 2)(x – 7) +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altLang="en-US" sz="2400" dirty="0"/>
              <a:t>973441680328 )(740740734080) (x – 2)(x – 3) (mod 1234567890133) 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hitung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(0),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</a:p>
          <a:p>
            <a:pPr marL="0" indent="0">
              <a:buNone/>
            </a:pPr>
            <a:endParaRPr lang="en-US" altLang="en-US" sz="2400" i="1" dirty="0"/>
          </a:p>
          <a:p>
            <a:pPr marL="0" indent="0">
              <a:buNone/>
            </a:pPr>
            <a:r>
              <a:rPr lang="en-US" altLang="en-US" sz="2400" i="1" dirty="0"/>
              <a:t> p</a:t>
            </a:r>
            <a:r>
              <a:rPr lang="en-US" altLang="en-US" sz="2400" dirty="0"/>
              <a:t>(0) </a:t>
            </a:r>
            <a:r>
              <a:rPr lang="en-US" sz="2400" dirty="0">
                <a:sym typeface="Symbol" panose="05050102010706020507" pitchFamily="18" charset="2"/>
              </a:rPr>
              <a:t> (</a:t>
            </a:r>
            <a:r>
              <a:rPr lang="en-US" altLang="en-US" sz="2400" dirty="0"/>
              <a:t>1045116192326)(740740734080)</a:t>
            </a:r>
            <a:r>
              <a:rPr lang="en-US" sz="2400" dirty="0">
                <a:sym typeface="Symbol" panose="05050102010706020507" pitchFamily="18" charset="2"/>
              </a:rPr>
              <a:t>(0 – 3)(0 – 7) - 38600005923 (0 – 2)(0 – 7) +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altLang="en-US" sz="2400" dirty="0"/>
              <a:t>973441680328 )(740740734080) (0 – 2)(0 – 3) (mod 1234567890133) </a:t>
            </a:r>
          </a:p>
          <a:p>
            <a:pPr marL="0" indent="0">
              <a:buNone/>
            </a:pPr>
            <a:r>
              <a:rPr lang="en-US" altLang="en-US" sz="2400" dirty="0"/>
              <a:t>         = </a:t>
            </a:r>
            <a:r>
              <a:rPr lang="en-US" altLang="en-US" sz="2400" dirty="0">
                <a:solidFill>
                  <a:srgbClr val="FF0000"/>
                </a:solidFill>
              </a:rPr>
              <a:t>190503180520</a:t>
            </a:r>
            <a:r>
              <a:rPr lang="en-US" altLang="en-US" sz="2400" dirty="0"/>
              <a:t> = </a:t>
            </a:r>
            <a:r>
              <a:rPr lang="en-US" altLang="en-US" sz="2400" i="1" dirty="0"/>
              <a:t>S</a:t>
            </a:r>
            <a:r>
              <a:rPr lang="en-US" alt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0CC81-7B02-0BB6-7E9A-8D5FCAA5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6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Trappe, W., Washington, L., </a:t>
            </a:r>
            <a:r>
              <a:rPr lang="en-US" i="1" dirty="0"/>
              <a:t>Introduction to Cryptography with Coding Theory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edition, Pearson-Prentice Hall,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4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31C0D7-B54B-458D-AA39-AD3402608557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07522"/>
            <a:ext cx="10515600" cy="53694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4400" b="1" dirty="0" err="1"/>
              <a:t>Skema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Ambang</a:t>
            </a:r>
            <a:r>
              <a:rPr lang="en-US" altLang="en-US" sz="4400" b="1" dirty="0"/>
              <a:t>  (</a:t>
            </a:r>
            <a:r>
              <a:rPr lang="en-US" altLang="en-US" sz="4400" b="1" i="1" dirty="0"/>
              <a:t>threshold schemes</a:t>
            </a:r>
            <a:r>
              <a:rPr lang="en-US" altLang="en-US" sz="4400" b="1" dirty="0"/>
              <a:t>)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Misalkan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</a:rPr>
              <a:t>t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i="1" dirty="0">
                <a:latin typeface="Arial" panose="020B0604020202020204" pitchFamily="34" charset="0"/>
              </a:rPr>
              <a:t>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adalah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bilangan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bulat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positif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dengan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</a:rPr>
              <a:t>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</a:p>
          <a:p>
            <a:endParaRPr lang="en-US" altLang="en-US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Skema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ambang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adalah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metode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pembagian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secret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kepada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partisipan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sedemikian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sehingga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sembarang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himpunan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bagian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terdiri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dari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partisipan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atau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lebih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dapat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merekonstruksi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tetapi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jika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kurang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dari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maka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tidak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dapat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direkonstruksi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err="1"/>
              <a:t>Ditemukan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Shamir (1979), </a:t>
            </a:r>
            <a:r>
              <a:rPr lang="en-US" altLang="en-US" dirty="0" err="1"/>
              <a:t>dikenal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skema</a:t>
            </a:r>
            <a:r>
              <a:rPr lang="en-US" altLang="en-US" dirty="0"/>
              <a:t> </a:t>
            </a:r>
            <a:r>
              <a:rPr lang="en-US" altLang="en-US" dirty="0" err="1"/>
              <a:t>ambang</a:t>
            </a:r>
            <a:r>
              <a:rPr lang="en-US" altLang="en-US" dirty="0"/>
              <a:t> Shamir (</a:t>
            </a:r>
            <a:r>
              <a:rPr lang="en-US" altLang="en-US" i="1" dirty="0"/>
              <a:t>Shamir threshold scheme</a:t>
            </a:r>
            <a:r>
              <a:rPr lang="en-US" alt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344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FDC4D5-77BF-FF30-3D0F-F5FCA523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93864-24B3-465E-EF8C-36184FAB8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39" y="364092"/>
            <a:ext cx="6644907" cy="5992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2D76B-028C-873E-84AD-F9770F33436A}"/>
              </a:ext>
            </a:extLst>
          </p:cNvPr>
          <p:cNvSpPr txBox="1"/>
          <p:nvPr/>
        </p:nvSpPr>
        <p:spPr>
          <a:xfrm>
            <a:off x="532515" y="635424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https://www.mdpi.com/1424-8220/22/1/331</a:t>
            </a:r>
          </a:p>
        </p:txBody>
      </p:sp>
    </p:spTree>
    <p:extLst>
      <p:ext uri="{BB962C8B-B14F-4D97-AF65-F5344CB8AC3E}">
        <p14:creationId xmlns:p14="http://schemas.microsoft.com/office/powerpoint/2010/main" val="414720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9A901-CC74-F068-D8E6-4D8BA0E2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A picture containing person, person, suit, clothing&#10;&#10;Description automatically generated">
            <a:extLst>
              <a:ext uri="{FF2B5EF4-FFF2-40B4-BE49-F238E27FC236}">
                <a16:creationId xmlns:a16="http://schemas.microsoft.com/office/drawing/2014/main" id="{F1E986E0-07A2-8DD2-E86B-FC38F8479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9" y="1438203"/>
            <a:ext cx="2562089" cy="3843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A1AA17-9730-CE9F-EB0F-215EFC290C83}"/>
              </a:ext>
            </a:extLst>
          </p:cNvPr>
          <p:cNvSpPr txBox="1"/>
          <p:nvPr/>
        </p:nvSpPr>
        <p:spPr>
          <a:xfrm>
            <a:off x="1020798" y="5419797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 Shamir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ECF26-C2EF-F2FE-06E0-5E82ACD2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917" y="914400"/>
            <a:ext cx="9033925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2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6746F7-823B-4963-9F01-9D0E103854CA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689696"/>
            <a:ext cx="11107056" cy="5713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dirty="0" err="1"/>
              <a:t>Skema</a:t>
            </a:r>
            <a:r>
              <a:rPr lang="en-US" altLang="en-US" sz="4000" b="1" dirty="0"/>
              <a:t> Shamir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Idenya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interpolasi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linier </a:t>
            </a:r>
            <a:r>
              <a:rPr lang="en-US" altLang="en-US" sz="2400" i="1" dirty="0"/>
              <a:t>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 </a:t>
            </a:r>
            <a:r>
              <a:rPr lang="en-US" altLang="en-US" sz="2400" dirty="0" err="1"/>
              <a:t>diperlukan</a:t>
            </a:r>
            <a:r>
              <a:rPr lang="en-US" altLang="en-US" sz="2400" i="1" dirty="0"/>
              <a:t> </a:t>
            </a:r>
            <a:r>
              <a:rPr lang="en-US" altLang="en-US" sz="2400" dirty="0"/>
              <a:t> dua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: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),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</a:t>
            </a:r>
          </a:p>
          <a:p>
            <a:pPr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kuadratik</a:t>
            </a:r>
            <a:r>
              <a:rPr lang="en-US" altLang="en-US" sz="2400" dirty="0"/>
              <a:t> </a:t>
            </a:r>
            <a:r>
              <a:rPr lang="en-US" altLang="en-US" sz="2400" i="1" dirty="0"/>
              <a:t>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i="1" dirty="0"/>
              <a:t>x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: </a:t>
            </a:r>
          </a:p>
          <a:p>
            <a:pPr>
              <a:buNone/>
            </a:pPr>
            <a:r>
              <a:rPr lang="en-US" altLang="en-US" sz="2400" i="1" dirty="0"/>
              <a:t>       (x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),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),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dst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polinomial</a:t>
            </a:r>
            <a:r>
              <a:rPr lang="en-US" altLang="en-US" sz="2400" dirty="0"/>
              <a:t> </a:t>
            </a:r>
            <a:r>
              <a:rPr lang="en-US" altLang="en-US" sz="2400" i="1" dirty="0"/>
              <a:t>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i="1" dirty="0"/>
              <a:t>x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… + </a:t>
            </a:r>
            <a:r>
              <a:rPr lang="en-US" altLang="en-US" sz="2400" i="1" dirty="0" err="1"/>
              <a:t>a</a:t>
            </a:r>
            <a:r>
              <a:rPr lang="en-US" altLang="en-US" sz="2400" i="1" baseline="-25000" dirty="0" err="1"/>
              <a:t>n</a:t>
            </a:r>
            <a:r>
              <a:rPr lang="en-US" altLang="en-US" sz="2400" i="1" dirty="0" err="1"/>
              <a:t>x</a:t>
            </a:r>
            <a:r>
              <a:rPr lang="en-US" altLang="en-US" sz="2400" i="1" baseline="30000" dirty="0" err="1"/>
              <a:t>n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0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6743"/>
            <a:ext cx="10515600" cy="515031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+mn-lt"/>
              </a:rPr>
              <a:t>Interpolasi</a:t>
            </a:r>
            <a:r>
              <a:rPr lang="en-US" sz="3200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interpolasi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i="1" dirty="0"/>
              <a:t>n </a:t>
            </a:r>
            <a:r>
              <a:rPr lang="en-US" sz="2400" dirty="0"/>
              <a:t>yang </a:t>
            </a:r>
            <a:r>
              <a:rPr lang="en-US" sz="2400" dirty="0" err="1"/>
              <a:t>menginterplolasi</a:t>
            </a:r>
            <a:r>
              <a:rPr lang="en-US" sz="2400" dirty="0"/>
              <a:t> </a:t>
            </a:r>
            <a:r>
              <a:rPr lang="en-US" sz="2400" dirty="0" err="1"/>
              <a:t>titik-titik</a:t>
            </a:r>
            <a:r>
              <a:rPr lang="en-US" sz="2400" dirty="0"/>
              <a:t> 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baseline="-25000" dirty="0"/>
              <a:t>0</a:t>
            </a:r>
            <a:r>
              <a:rPr lang="en-US" sz="2400" dirty="0"/>
              <a:t>),</a:t>
            </a:r>
            <a:r>
              <a:rPr lang="en-US" sz="2400" baseline="-25000" dirty="0"/>
              <a:t> 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),</a:t>
            </a:r>
            <a:r>
              <a:rPr lang="en-US" sz="2400" baseline="-25000" dirty="0"/>
              <a:t> </a:t>
            </a:r>
            <a:r>
              <a:rPr lang="en-US" sz="2400" dirty="0"/>
              <a:t>..., (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n</a:t>
            </a:r>
            <a:r>
              <a:rPr lang="en-US" sz="2400" dirty="0"/>
              <a:t>,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n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y</a:t>
            </a:r>
            <a:r>
              <a:rPr lang="en-US" sz="2400" dirty="0"/>
              <a:t> =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n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= </a:t>
            </a:r>
            <a:r>
              <a:rPr lang="en-US" sz="2400" i="1" dirty="0"/>
              <a:t>a</a:t>
            </a:r>
            <a:r>
              <a:rPr lang="en-US" sz="2400" baseline="-25000" dirty="0"/>
              <a:t>0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x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 + … +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n</a:t>
            </a:r>
            <a:r>
              <a:rPr lang="en-US" sz="2400" i="1" dirty="0" err="1"/>
              <a:t>x</a:t>
            </a:r>
            <a:r>
              <a:rPr lang="en-US" sz="2400" i="1" baseline="30000" dirty="0" err="1"/>
              <a:t>n</a:t>
            </a:r>
            <a:endParaRPr lang="en-US" sz="2400" i="1" baseline="30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65" y="2659176"/>
            <a:ext cx="75819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5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4BAE6A-A8E7-4543-B498-A82D7D9DA738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41714"/>
            <a:ext cx="10515600" cy="443524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ym typeface="Wingdings 2" panose="05020102010507070707" pitchFamily="18" charset="2"/>
              </a:rPr>
              <a:t>	(x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0</a:t>
            </a:r>
            <a:r>
              <a:rPr lang="en-US" altLang="en-US" sz="2000" dirty="0">
                <a:sym typeface="Wingdings 2" panose="05020102010507070707" pitchFamily="18" charset="2"/>
              </a:rPr>
              <a:t>, y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0</a:t>
            </a:r>
            <a:r>
              <a:rPr lang="en-US" altLang="en-US" sz="2000" dirty="0">
                <a:sym typeface="Wingdings 2" panose="05020102010507070707" pitchFamily="18" charset="2"/>
              </a:rPr>
              <a:t>)     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ym typeface="Wingdings 2" panose="05020102010507070707" pitchFamily="18" charset="2"/>
              </a:rPr>
              <a:t>				         (x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1</a:t>
            </a:r>
            <a:r>
              <a:rPr lang="en-US" altLang="en-US" sz="2000" dirty="0">
                <a:sym typeface="Wingdings 2" panose="05020102010507070707" pitchFamily="18" charset="2"/>
              </a:rPr>
              <a:t>, y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1</a:t>
            </a:r>
            <a:r>
              <a:rPr lang="en-US" altLang="en-US" sz="2000" dirty="0"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Wingdings 2" panose="05020102010507070707" pitchFamily="18" charset="2"/>
            </a:endParaRPr>
          </a:p>
          <a:p>
            <a:pPr>
              <a:buNone/>
            </a:pPr>
            <a:r>
              <a:rPr lang="en-US" altLang="en-US" dirty="0" err="1">
                <a:sym typeface="Wingdings 2" panose="05020102010507070707" pitchFamily="18" charset="2"/>
              </a:rPr>
              <a:t>Substitusikan</a:t>
            </a:r>
            <a:r>
              <a:rPr lang="en-US" altLang="en-US" dirty="0">
                <a:sym typeface="Wingdings 2" panose="05020102010507070707" pitchFamily="18" charset="2"/>
              </a:rPr>
              <a:t> (x</a:t>
            </a:r>
            <a:r>
              <a:rPr lang="en-US" altLang="en-US" baseline="-25000" dirty="0">
                <a:sym typeface="Wingdings 2" panose="05020102010507070707" pitchFamily="18" charset="2"/>
              </a:rPr>
              <a:t>0</a:t>
            </a:r>
            <a:r>
              <a:rPr lang="en-US" altLang="en-US" dirty="0">
                <a:sym typeface="Wingdings 2" panose="05020102010507070707" pitchFamily="18" charset="2"/>
              </a:rPr>
              <a:t>, y</a:t>
            </a:r>
            <a:r>
              <a:rPr lang="en-US" altLang="en-US" baseline="-25000" dirty="0">
                <a:sym typeface="Wingdings 2" panose="05020102010507070707" pitchFamily="18" charset="2"/>
              </a:rPr>
              <a:t>0</a:t>
            </a:r>
            <a:r>
              <a:rPr lang="en-US" altLang="en-US" dirty="0">
                <a:sym typeface="Wingdings 2" panose="05020102010507070707" pitchFamily="18" charset="2"/>
              </a:rPr>
              <a:t>) </a:t>
            </a:r>
            <a:r>
              <a:rPr lang="en-US" altLang="en-US" dirty="0" err="1">
                <a:sym typeface="Wingdings 2" panose="05020102010507070707" pitchFamily="18" charset="2"/>
              </a:rPr>
              <a:t>dan</a:t>
            </a:r>
            <a:r>
              <a:rPr lang="en-US" altLang="en-US" dirty="0">
                <a:sym typeface="Wingdings 2" panose="05020102010507070707" pitchFamily="18" charset="2"/>
              </a:rPr>
              <a:t> (x</a:t>
            </a:r>
            <a:r>
              <a:rPr lang="en-US" altLang="en-US" baseline="-25000" dirty="0">
                <a:sym typeface="Wingdings 2" panose="05020102010507070707" pitchFamily="18" charset="2"/>
              </a:rPr>
              <a:t>1</a:t>
            </a:r>
            <a:r>
              <a:rPr lang="en-US" altLang="en-US" dirty="0">
                <a:sym typeface="Wingdings 2" panose="05020102010507070707" pitchFamily="18" charset="2"/>
              </a:rPr>
              <a:t>, y</a:t>
            </a:r>
            <a:r>
              <a:rPr lang="en-US" altLang="en-US" baseline="-25000" dirty="0">
                <a:sym typeface="Wingdings 2" panose="05020102010507070707" pitchFamily="18" charset="2"/>
              </a:rPr>
              <a:t>1</a:t>
            </a:r>
            <a:r>
              <a:rPr lang="en-US" altLang="en-US" dirty="0">
                <a:sym typeface="Wingdings 2" panose="05020102010507070707" pitchFamily="18" charset="2"/>
              </a:rPr>
              <a:t>) </a:t>
            </a:r>
            <a:r>
              <a:rPr lang="en-US" altLang="en-US" dirty="0" err="1">
                <a:sym typeface="Wingdings 2" panose="05020102010507070707" pitchFamily="18" charset="2"/>
              </a:rPr>
              <a:t>ke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dalam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baseline="-25000" dirty="0"/>
              <a:t>0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 </a:t>
            </a:r>
            <a:r>
              <a:rPr lang="en-US" altLang="en-US" dirty="0"/>
              <a:t>, </a:t>
            </a:r>
            <a:r>
              <a:rPr lang="en-US" altLang="en-US" dirty="0" err="1"/>
              <a:t>diperoleh</a:t>
            </a:r>
            <a:r>
              <a:rPr lang="en-US" altLang="en-US" dirty="0"/>
              <a:t> SPL: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Wingdings 2" panose="05020102010507070707" pitchFamily="18" charset="2"/>
              </a:rPr>
              <a:t>	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y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+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	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y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+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Wingdings 2" panose="05020102010507070707" pitchFamily="18" charset="2"/>
              </a:rPr>
              <a:t>SPL </a:t>
            </a:r>
            <a:r>
              <a:rPr lang="en-US" altLang="en-US" dirty="0" err="1">
                <a:sym typeface="Wingdings 2" panose="05020102010507070707" pitchFamily="18" charset="2"/>
              </a:rPr>
              <a:t>dapat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dipecahkan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dengan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metode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eliminasi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untuk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menentukan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i="1" dirty="0"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ym typeface="Wingdings 2" panose="05020102010507070707" pitchFamily="18" charset="2"/>
              </a:rPr>
              <a:t>0</a:t>
            </a:r>
            <a:r>
              <a:rPr lang="en-US" altLang="en-US" dirty="0">
                <a:sym typeface="Wingdings 2" panose="05020102010507070707" pitchFamily="18" charset="2"/>
              </a:rPr>
              <a:t> dan </a:t>
            </a:r>
            <a:r>
              <a:rPr lang="en-US" altLang="en-US" i="1" dirty="0"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ym typeface="Wingdings 2" panose="05020102010507070707" pitchFamily="18" charset="2"/>
              </a:rPr>
              <a:t>1</a:t>
            </a:r>
            <a:endParaRPr lang="en-US" altLang="en-US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1685799" y="1638527"/>
            <a:ext cx="2643251" cy="1474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07425" y="1825625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/>
              <a:t>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64029" y="715315"/>
            <a:ext cx="3873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Contoh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Interpolasi</a:t>
            </a:r>
            <a:r>
              <a:rPr lang="en-US" sz="2800" dirty="0">
                <a:solidFill>
                  <a:srgbClr val="FF0000"/>
                </a:solidFill>
              </a:rPr>
              <a:t>  linier</a:t>
            </a:r>
          </a:p>
        </p:txBody>
      </p:sp>
    </p:spTree>
    <p:extLst>
      <p:ext uri="{BB962C8B-B14F-4D97-AF65-F5344CB8AC3E}">
        <p14:creationId xmlns:p14="http://schemas.microsoft.com/office/powerpoint/2010/main" val="97925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2723</Words>
  <Application>Microsoft Office PowerPoint</Application>
  <PresentationFormat>Widescreen</PresentationFormat>
  <Paragraphs>281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Courier New</vt:lpstr>
      <vt:lpstr>Symbol</vt:lpstr>
      <vt:lpstr>Wingdings</vt:lpstr>
      <vt:lpstr>Wingdings 2</vt:lpstr>
      <vt:lpstr>Office Theme</vt:lpstr>
      <vt:lpstr>Equation</vt:lpstr>
      <vt:lpstr>Equation.3</vt:lpstr>
      <vt:lpstr>Skema Pembagian Data Rahasia (Secret Sharing Scheme)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Interpolasi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rinaldi-irk</dc:creator>
  <cp:lastModifiedBy>Dr. Ir. Rinaldi, M.T.</cp:lastModifiedBy>
  <cp:revision>117</cp:revision>
  <dcterms:created xsi:type="dcterms:W3CDTF">2017-10-12T07:06:50Z</dcterms:created>
  <dcterms:modified xsi:type="dcterms:W3CDTF">2025-11-22T13:31:08Z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2023-04-11T23:17:58Z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b8465125-afd7-4f95-8934-543a3d2b1fa0</vt:lpwstr>
  </property>
  <property fmtid="{D5CDD505-2E9C-101B-9397-08002B2CF9AE}" pid="8" name="MSIP_Label_38b525e5-f3da-4501-8f1e-526b6769fc56_ContentBits">
    <vt:lpwstr>0</vt:lpwstr>
  </property>
</Properties>
</file>