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6" r:id="rId10"/>
    <p:sldId id="268" r:id="rId11"/>
    <p:sldId id="267" r:id="rId12"/>
    <p:sldId id="263" r:id="rId13"/>
    <p:sldId id="264" r:id="rId14"/>
    <p:sldId id="265" r:id="rId15"/>
    <p:sldId id="270" r:id="rId16"/>
    <p:sldId id="272" r:id="rId17"/>
    <p:sldId id="273" r:id="rId18"/>
    <p:sldId id="274" r:id="rId19"/>
    <p:sldId id="269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3" r:id="rId29"/>
    <p:sldId id="284" r:id="rId30"/>
    <p:sldId id="285" r:id="rId31"/>
    <p:sldId id="290" r:id="rId32"/>
    <p:sldId id="288" r:id="rId33"/>
    <p:sldId id="289" r:id="rId34"/>
    <p:sldId id="291" r:id="rId35"/>
    <p:sldId id="292" r:id="rId36"/>
    <p:sldId id="293" r:id="rId37"/>
    <p:sldId id="286" r:id="rId38"/>
    <p:sldId id="295" r:id="rId39"/>
    <p:sldId id="296" r:id="rId40"/>
    <p:sldId id="297" r:id="rId41"/>
    <p:sldId id="298" r:id="rId42"/>
    <p:sldId id="29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62" d="100"/>
          <a:sy n="62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7C024-F326-4A69-9C44-F4F21F13E1C8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23835-105A-4EFC-A2FD-961B74E2D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97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AFFA-D5AC-2BF8-9FE3-CC79565155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1B69F-7101-ABBA-362D-ED009498E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879AC-42B3-A8F0-DA3E-FBB6A010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239F-68BB-4DB5-BD73-67ECF0AA449E}" type="datetime1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B8E14-8DB2-AA89-99D3-247CA6BF5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B4093-99F6-442B-5EB6-5DB654270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9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814DA-E447-9BB0-FC7E-2E73BD1C2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75960-2EE8-B77E-EDF4-9CB096A62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2923D-BAD5-6032-4866-8FF10D0F2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F374-0366-47EE-892D-A8BC79E8271B}" type="datetime1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17D8C-320B-27F1-6E6D-89820F161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05B17-E1DE-9AC2-01DE-1EA3163BC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01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3DADD3-769B-5CF9-7F20-FDC767D27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38C6F-5471-DB12-FF1F-3F0067027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708FA-3623-BA06-7A11-3ABCD8C2A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0D61-E9FA-4B3E-BC37-5B22CAE0D78A}" type="datetime1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611CC-90F7-21E7-54BE-4680E3251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EDCA5-963B-C11D-C3EE-6B793B44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53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9FDA5-A14E-1013-C10B-BD4EB2568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595F2-E674-F1AF-890D-4EE7D32CD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366F4-F70F-EE1E-3FE1-BE780C86F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745F-8AF1-4210-BF72-2916148CE0F0}" type="datetime1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6E300-A021-AC55-76F7-7D7C495BD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E33F4-B811-2C09-3DD0-D8E085927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52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3DD1B-BE45-E253-5F7C-B9151352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600F8-D001-84CB-5473-5978A15F7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12715-D0F8-2BD3-DDCD-4A11C93A6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940E-E097-4BF7-A541-D997648D743B}" type="datetime1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416B5-2872-2445-BF32-60112404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77B9E-9601-D25F-0925-F74877728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69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AF7D-29F3-F94E-C23F-7C55805C7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A5632-638C-3862-BE6D-1CE6748CF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4CF0DA-8276-6B02-75A4-265B38AB6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00DC8-AC0D-AD68-BC4F-A2DFEC038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CF6DD-286F-4166-870C-1F180FD4622E}" type="datetime1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C4104-1C6F-1F00-F70A-52F88BB9A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F3F3C-DCC4-8928-D91D-B89468ACC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7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FACA-9F06-C71E-B729-D24E53AA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E0D8E-F1C4-C2D0-9376-D88861951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2B89A7-1F24-C32D-D386-409E647C9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C75A5A-A23F-39E0-DA82-D91EE648D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3D48A1-5D8B-7A02-7DBA-5E731B70A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4724A5-49A0-169D-024E-5C488F9F5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B264-450D-4856-B34A-1D43B1DA8553}" type="datetime1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2CB315-8ADD-075A-2EAF-8D5E883D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79573A-DFD4-F338-AA4F-0746A8E79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9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B3565-7F28-6E24-749C-2B72EFD2E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49935-2E19-9B2C-7759-ED6FF0EBA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86848-9842-42CB-A391-F976C6AECD85}" type="datetime1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18A19-3B36-A8D9-0CCE-AFD53A31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33626-D0D6-8384-A871-D98D950D0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79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0CBA80-5FB4-A50A-8395-5B657973E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2EE10-7BBA-424F-81DD-54D45144B476}" type="datetime1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A08649-9591-29E6-67F8-69407B88F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149EE-46C0-A96A-8431-CC9459A9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98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12DCE-A4FC-5944-CEEB-97B256C07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A40D-5966-63F5-FE07-5E5878470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10E2A-DF2D-5AEB-DE3B-7D1D0923D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5F4C1-8E51-CD2A-E886-2F93BB33D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2577C-7B32-4769-9B38-75599CC23E0D}" type="datetime1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6D2A4-2B96-0A35-6DA0-6010D394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A4D43-88A0-79CB-BC20-81EAF690C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07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18639-1839-4F6A-37CD-56F077896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0C9FFF-946D-0019-8C3C-98B3D94FC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1AADA-C858-2EBD-EE6E-58ABD737E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0CAB7-6FE5-9FAF-590E-C07100080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5DC7C-9E78-4282-B414-9D78676E9890}" type="datetime1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DFB45-6CC5-A615-70AE-D9589F90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33608-D5AC-F29E-624F-03E27C2B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6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E928C-6C17-45AE-0578-301A4034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CB741-37BC-3A5D-E948-E7FDF9DCE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49D6D-5E7A-A743-94F2-45D2D1B76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BF371-0DB6-489E-9AF6-7B5168D53AFB}" type="datetime1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1513E-A36B-EE68-8A72-3348F261E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5BF38-A0EE-74D1-ABCF-5686B1E62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7BFF36-23E6-47EC-8C0D-14D6A90FC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5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00145-021-09398-9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00145-021-09398-9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nk.springer.com/article/10.1007/s00145-021-09398-9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00145-021-09398-9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uthenticated_encryption#Authenticated_encryption_with_associated_data" TargetMode="External"/><Relationship Id="rId2" Type="http://schemas.openxmlformats.org/officeDocument/2006/relationships/hyperlink" Target="https://link.springer.com/article/10.1007/s00145-021-09398-9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7F467-1FAD-8572-B6D9-C4A2185B73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Kriptografi </a:t>
            </a:r>
            <a:r>
              <a:rPr lang="en-US" b="1" dirty="0" err="1"/>
              <a:t>Bobot</a:t>
            </a:r>
            <a:r>
              <a:rPr lang="en-US" b="1" dirty="0"/>
              <a:t> </a:t>
            </a:r>
            <a:r>
              <a:rPr lang="en-US" b="1" dirty="0" err="1"/>
              <a:t>Ringan</a:t>
            </a:r>
            <a:br>
              <a:rPr lang="en-US" dirty="0"/>
            </a:br>
            <a:r>
              <a:rPr lang="en-US" sz="4000" dirty="0"/>
              <a:t>(</a:t>
            </a:r>
            <a:r>
              <a:rPr lang="en-US" sz="4000" i="1" dirty="0"/>
              <a:t>Lightweight Cryptography</a:t>
            </a:r>
            <a:r>
              <a:rPr lang="en-US" sz="4000" dirty="0"/>
              <a:t>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1CAA2C-9E62-BB01-47CE-CF908BF68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9017" y="4500940"/>
            <a:ext cx="9144000" cy="165576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Program Studi Teknik </a:t>
            </a:r>
            <a:r>
              <a:rPr lang="en-US" dirty="0" err="1"/>
              <a:t>Informatika</a:t>
            </a:r>
            <a:endParaRPr lang="en-US" dirty="0"/>
          </a:p>
          <a:p>
            <a:r>
              <a:rPr lang="en-US" dirty="0" err="1"/>
              <a:t>Sekolah</a:t>
            </a:r>
            <a:r>
              <a:rPr lang="en-US" dirty="0"/>
              <a:t> Teknik Elektro dan </a:t>
            </a:r>
            <a:r>
              <a:rPr lang="en-US" dirty="0" err="1"/>
              <a:t>Informatika</a:t>
            </a:r>
            <a:r>
              <a:rPr lang="en-US" dirty="0"/>
              <a:t> (STEI)</a:t>
            </a:r>
          </a:p>
          <a:p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Bandung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E395BF-E0AE-44D9-FB72-8C716796F8E7}"/>
              </a:ext>
            </a:extLst>
          </p:cNvPr>
          <p:cNvSpPr txBox="1"/>
          <p:nvPr/>
        </p:nvSpPr>
        <p:spPr>
          <a:xfrm>
            <a:off x="4681634" y="3820785"/>
            <a:ext cx="251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Oleh: Dr. Ir. Rinaldi,  M.T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E92D6-0204-3290-B0F6-D61AF0F3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91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28B9B0-E298-E2D1-577C-D755D5905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956" y="197704"/>
            <a:ext cx="5507668" cy="2502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E0E511-F059-0C7A-39B0-AB2FF3DE5933}"/>
              </a:ext>
            </a:extLst>
          </p:cNvPr>
          <p:cNvSpPr txBox="1"/>
          <p:nvPr/>
        </p:nvSpPr>
        <p:spPr>
          <a:xfrm>
            <a:off x="8818534" y="835794"/>
            <a:ext cx="28516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 = </a:t>
            </a:r>
            <a:r>
              <a:rPr lang="en-US" dirty="0" err="1"/>
              <a:t>Plainteks</a:t>
            </a:r>
            <a:endParaRPr lang="en-US" dirty="0"/>
          </a:p>
          <a:p>
            <a:r>
              <a:rPr lang="en-US" dirty="0"/>
              <a:t>A = </a:t>
            </a:r>
            <a:r>
              <a:rPr lang="en-US" i="1" dirty="0"/>
              <a:t>Associated Data </a:t>
            </a:r>
            <a:r>
              <a:rPr lang="en-US" dirty="0"/>
              <a:t>(AD)</a:t>
            </a:r>
          </a:p>
          <a:p>
            <a:r>
              <a:rPr lang="en-US" dirty="0"/>
              <a:t>K = </a:t>
            </a:r>
            <a:r>
              <a:rPr lang="en-US" dirty="0" err="1"/>
              <a:t>Kunci</a:t>
            </a:r>
            <a:endParaRPr lang="en-US" dirty="0"/>
          </a:p>
          <a:p>
            <a:r>
              <a:rPr lang="en-US" dirty="0"/>
              <a:t>C = </a:t>
            </a:r>
            <a:r>
              <a:rPr lang="en-US" dirty="0" err="1"/>
              <a:t>Cipherteks</a:t>
            </a:r>
            <a:endParaRPr lang="en-US" dirty="0"/>
          </a:p>
          <a:p>
            <a:r>
              <a:rPr lang="en-US" dirty="0"/>
              <a:t>T = Tag </a:t>
            </a:r>
            <a:r>
              <a:rPr lang="en-US" dirty="0" err="1"/>
              <a:t>otentikasi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CEE2D0-FA2A-9176-F091-D77A3036A212}"/>
              </a:ext>
            </a:extLst>
          </p:cNvPr>
          <p:cNvSpPr txBox="1"/>
          <p:nvPr/>
        </p:nvSpPr>
        <p:spPr>
          <a:xfrm>
            <a:off x="1189495" y="3324386"/>
            <a:ext cx="102172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/>
              <a:t>Contoh</a:t>
            </a:r>
            <a:r>
              <a:rPr lang="en-US" sz="2400" dirty="0"/>
              <a:t> AD: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i="1" dirty="0"/>
              <a:t>header</a:t>
            </a:r>
            <a:r>
              <a:rPr lang="en-US" sz="2400" dirty="0"/>
              <a:t> </a:t>
            </a:r>
            <a:r>
              <a:rPr lang="en-US" sz="2400" dirty="0" err="1"/>
              <a:t>protokol</a:t>
            </a:r>
            <a:r>
              <a:rPr lang="en-US" sz="2400" dirty="0"/>
              <a:t> (IP header, TLS header)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metadata </a:t>
            </a:r>
            <a:r>
              <a:rPr lang="en-US" sz="2400" dirty="0" err="1"/>
              <a:t>paket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alamat</a:t>
            </a:r>
            <a:r>
              <a:rPr lang="en-US" sz="2400" dirty="0"/>
              <a:t>, </a:t>
            </a:r>
            <a:r>
              <a:rPr lang="en-US" sz="2400" i="1" dirty="0"/>
              <a:t>sequence number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device ID, </a:t>
            </a:r>
            <a:r>
              <a:rPr lang="en-US" sz="2400" i="1" dirty="0"/>
              <a:t>nonce</a:t>
            </a:r>
            <a:r>
              <a:rPr lang="en-US" sz="2400" dirty="0"/>
              <a:t> </a:t>
            </a:r>
            <a:r>
              <a:rPr lang="en-US" sz="2400" dirty="0" err="1"/>
              <a:t>eksternal</a:t>
            </a:r>
            <a:r>
              <a:rPr lang="en-US" sz="2400" dirty="0"/>
              <a:t>, </a:t>
            </a:r>
            <a:r>
              <a:rPr lang="en-US" sz="2400" dirty="0" err="1"/>
              <a:t>dsb</a:t>
            </a:r>
            <a:r>
              <a:rPr lang="en-US" sz="2400" dirty="0"/>
              <a:t>.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/>
              <a:t>AD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dienkripsi</a:t>
            </a:r>
            <a:r>
              <a:rPr lang="en-US" sz="2400" dirty="0"/>
              <a:t>, </a:t>
            </a:r>
            <a:r>
              <a:rPr lang="en-US" sz="2400" dirty="0" err="1"/>
              <a:t>tapi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boleh</a:t>
            </a:r>
            <a:r>
              <a:rPr lang="en-US" sz="2400" dirty="0"/>
              <a:t> </a:t>
            </a:r>
            <a:r>
              <a:rPr lang="en-US" sz="2400" dirty="0" err="1"/>
              <a:t>diubah</a:t>
            </a:r>
            <a:r>
              <a:rPr lang="en-US" sz="2400" dirty="0"/>
              <a:t>.</a:t>
            </a:r>
            <a:br>
              <a:rPr lang="en-US" sz="2400" dirty="0"/>
            </a:br>
            <a:r>
              <a:rPr lang="en-US" sz="2400" dirty="0"/>
              <a:t>Jika </a:t>
            </a:r>
            <a:r>
              <a:rPr lang="en-US" sz="2400" dirty="0" err="1"/>
              <a:t>berubah</a:t>
            </a:r>
            <a:r>
              <a:rPr lang="en-US" sz="2400" dirty="0"/>
              <a:t> </a:t>
            </a:r>
            <a:r>
              <a:rPr lang="en-US" sz="2400" dirty="0" err="1"/>
              <a:t>sedikit</a:t>
            </a:r>
            <a:r>
              <a:rPr lang="en-US" sz="2400" dirty="0"/>
              <a:t> </a:t>
            </a:r>
            <a:r>
              <a:rPr lang="en-US" sz="2400" dirty="0" err="1"/>
              <a:t>saja</a:t>
            </a:r>
            <a:r>
              <a:rPr lang="en-US" sz="2400" dirty="0"/>
              <a:t> → tag </a:t>
            </a:r>
            <a:r>
              <a:rPr lang="en-US" sz="2400" dirty="0" err="1"/>
              <a:t>gagal</a:t>
            </a:r>
            <a:r>
              <a:rPr lang="en-US" sz="2400" dirty="0"/>
              <a:t> → </a:t>
            </a:r>
            <a:r>
              <a:rPr lang="en-US" sz="2400" dirty="0" err="1"/>
              <a:t>dekripsi</a:t>
            </a:r>
            <a:r>
              <a:rPr lang="en-US" sz="2400" dirty="0"/>
              <a:t> </a:t>
            </a:r>
            <a:r>
              <a:rPr lang="en-US" sz="2400" dirty="0" err="1"/>
              <a:t>ditolak</a:t>
            </a:r>
            <a:r>
              <a:rPr lang="en-US" sz="2400" dirty="0"/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E7537-2E70-FC8A-2C15-4395E958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90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13D46-3A25-DE5B-ED5F-61619EB43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3403"/>
            <a:ext cx="10515600" cy="52935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AEAD </a:t>
            </a:r>
            <a:r>
              <a:rPr lang="en-US" dirty="0" err="1"/>
              <a:t>mengambil</a:t>
            </a:r>
            <a:r>
              <a:rPr lang="en-US" dirty="0"/>
              <a:t> input:</a:t>
            </a:r>
          </a:p>
          <a:p>
            <a:pPr marL="682625" indent="-403225"/>
            <a:r>
              <a:rPr lang="en-US" i="1" dirty="0"/>
              <a:t>Key</a:t>
            </a:r>
            <a:r>
              <a:rPr lang="en-US" dirty="0"/>
              <a:t> (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rahasia</a:t>
            </a:r>
            <a:r>
              <a:rPr lang="en-US" dirty="0"/>
              <a:t>)</a:t>
            </a:r>
          </a:p>
          <a:p>
            <a:pPr marL="682625" indent="-403225"/>
            <a:r>
              <a:rPr lang="en-US" i="1" dirty="0"/>
              <a:t>Nonce</a:t>
            </a:r>
            <a:r>
              <a:rPr lang="en-US" dirty="0"/>
              <a:t> (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unik</a:t>
            </a:r>
            <a:r>
              <a:rPr lang="en-US" dirty="0"/>
              <a:t> per-</a:t>
            </a:r>
            <a:r>
              <a:rPr lang="en-US" dirty="0" err="1"/>
              <a:t>enkripsi</a:t>
            </a:r>
            <a:r>
              <a:rPr lang="en-US" dirty="0"/>
              <a:t>)</a:t>
            </a:r>
          </a:p>
          <a:p>
            <a:pPr marL="682625" indent="-403225"/>
            <a:r>
              <a:rPr lang="en-US" i="1" dirty="0"/>
              <a:t>Plaintext</a:t>
            </a:r>
            <a:r>
              <a:rPr lang="en-US" dirty="0"/>
              <a:t> (data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dienkripsi</a:t>
            </a:r>
            <a:r>
              <a:rPr lang="en-US" dirty="0"/>
              <a:t>)</a:t>
            </a:r>
          </a:p>
          <a:p>
            <a:pPr marL="682625" indent="-403225"/>
            <a:r>
              <a:rPr lang="en-US" i="1" dirty="0"/>
              <a:t>Associated Dat</a:t>
            </a:r>
            <a:r>
              <a:rPr lang="en-US" dirty="0"/>
              <a:t>a (AD) —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dienkripsi</a:t>
            </a:r>
            <a:r>
              <a:rPr lang="en-US" dirty="0"/>
              <a:t> </a:t>
            </a:r>
            <a:r>
              <a:rPr lang="en-US" dirty="0" err="1"/>
              <a:t>tapi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dilindungi</a:t>
            </a:r>
            <a:r>
              <a:rPr lang="en-US" dirty="0"/>
              <a:t> </a:t>
            </a:r>
            <a:r>
              <a:rPr lang="en-US" dirty="0" err="1"/>
              <a:t>integritasnya</a:t>
            </a:r>
            <a:endParaRPr lang="en-US" dirty="0"/>
          </a:p>
          <a:p>
            <a:endParaRPr lang="en-US" dirty="0"/>
          </a:p>
          <a:p>
            <a:r>
              <a:rPr lang="en-US" dirty="0"/>
              <a:t>AEAD </a:t>
            </a:r>
            <a:r>
              <a:rPr lang="en-US" dirty="0" err="1"/>
              <a:t>menghasilkan</a:t>
            </a:r>
            <a:r>
              <a:rPr lang="en-US" dirty="0"/>
              <a:t> output:</a:t>
            </a:r>
          </a:p>
          <a:p>
            <a:pPr marL="682625" indent="-403225"/>
            <a:r>
              <a:rPr lang="en-US" i="1" dirty="0"/>
              <a:t>Ciphertext</a:t>
            </a:r>
            <a:r>
              <a:rPr lang="en-US" dirty="0"/>
              <a:t> (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enkripsi</a:t>
            </a:r>
            <a:r>
              <a:rPr lang="en-US" dirty="0"/>
              <a:t> plaintext)</a:t>
            </a:r>
          </a:p>
          <a:p>
            <a:pPr marL="682625" indent="-403225"/>
            <a:r>
              <a:rPr lang="en-US" i="1" dirty="0"/>
              <a:t>Authentication Tag </a:t>
            </a:r>
            <a:r>
              <a:rPr lang="en-US" dirty="0"/>
              <a:t>(tag / MAC / digest)</a:t>
            </a:r>
          </a:p>
          <a:p>
            <a:pPr marL="682625" indent="-403225"/>
            <a:r>
              <a:rPr lang="en-US" dirty="0"/>
              <a:t>Ketika </a:t>
            </a:r>
            <a:r>
              <a:rPr lang="en-US" dirty="0" err="1"/>
              <a:t>mendekripsi</a:t>
            </a:r>
            <a:r>
              <a:rPr lang="en-US" dirty="0"/>
              <a:t>, AEAD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mengecek</a:t>
            </a:r>
            <a:r>
              <a:rPr lang="en-US" dirty="0"/>
              <a:t> tag, </a:t>
            </a:r>
            <a:r>
              <a:rPr lang="en-US" dirty="0" err="1"/>
              <a:t>jika</a:t>
            </a:r>
            <a:r>
              <a:rPr lang="en-US" dirty="0"/>
              <a:t> tag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cocok</a:t>
            </a:r>
            <a:r>
              <a:rPr lang="en-US" dirty="0"/>
              <a:t> → </a:t>
            </a:r>
            <a:r>
              <a:rPr lang="en-US" dirty="0" err="1"/>
              <a:t>dekripsi</a:t>
            </a:r>
            <a:r>
              <a:rPr lang="en-US" dirty="0"/>
              <a:t> </a:t>
            </a:r>
            <a:r>
              <a:rPr lang="en-US" dirty="0" err="1"/>
              <a:t>gagal</a:t>
            </a:r>
            <a:r>
              <a:rPr lang="en-US" dirty="0"/>
              <a:t>, data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diberikan</a:t>
            </a:r>
            <a:r>
              <a:rPr lang="en-US" dirty="0"/>
              <a:t> (integrity fail)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99DE7-D6C2-8987-6059-EF38E8AD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58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E8128-AA6C-A127-6399-1A93852E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Klasifikasi</a:t>
            </a:r>
            <a:r>
              <a:rPr lang="en-US" b="1" dirty="0">
                <a:latin typeface="+mn-lt"/>
              </a:rPr>
              <a:t> Lightweight Cryptography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B77676-4855-8BEF-7DCF-7C8B66AB2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18" y="1916058"/>
            <a:ext cx="9420225" cy="355282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A70AAA-70F4-D83F-7156-BAFBB313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70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9F49C-DDD3-7858-A325-9B1DDE5A1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2440"/>
            <a:ext cx="10515600" cy="61993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A. Block Cipher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ringan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Contoh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block cipher lightweight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682625" indent="-279400"/>
            <a:r>
              <a:rPr lang="en-US" sz="2200" i="1" dirty="0"/>
              <a:t>Block cipher </a:t>
            </a:r>
            <a:r>
              <a:rPr lang="en-US" sz="2200" dirty="0" err="1"/>
              <a:t>versi</a:t>
            </a:r>
            <a:r>
              <a:rPr lang="en-US" sz="2200" dirty="0"/>
              <a:t> </a:t>
            </a:r>
            <a:r>
              <a:rPr lang="en-US" sz="2200" dirty="0" err="1"/>
              <a:t>kecil</a:t>
            </a:r>
            <a:r>
              <a:rPr lang="en-US" sz="2200" dirty="0"/>
              <a:t> </a:t>
            </a:r>
            <a:r>
              <a:rPr lang="en-US" sz="2200" dirty="0" err="1"/>
              <a:t>dari</a:t>
            </a:r>
            <a:r>
              <a:rPr lang="en-US" sz="2200" dirty="0"/>
              <a:t> AES (AES/LWC)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indent="-27940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indent="-27940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KATAN / KATANTAN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indent="-27940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SIMON (by NSA)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indent="-27940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SPECK (by NSA,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sekarang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dihentikan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penggunaannya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indent="-27940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PRIDE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indent="-27940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RECTANGLE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indent="-279400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GIFT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B. Stream Cipher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ringan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Lebih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kecil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lebih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cepat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hardware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terbatas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Contoh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682625" indent="-279400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Trivium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indent="-279400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indent="-279400"/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Spritz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indent="-279400"/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Enocoro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B604A-A41C-145C-7093-69F6577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21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798E9-0F4E-8CDA-D557-6E27933EB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6908"/>
            <a:ext cx="10515600" cy="55948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Hash Function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ringan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autentikasi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verifikasi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integritas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Contoh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PHOTON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SPONGENT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Lesamnta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-LW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D. AEAD (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Authenticated Encryption with Associated Data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ringan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Kategori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paling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penting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standardisasi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modern.</a:t>
            </a:r>
          </a:p>
          <a:p>
            <a:pPr marL="0" indent="0"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Contoh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AEAD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ringan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ASCON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Pemenang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NIST LWC 2023</a:t>
            </a:r>
          </a:p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ACORN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CAESAR candidates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(AES-GCM-SIV, OCB)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65FE7-2F8F-35AF-2288-CA5FB6188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3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C6C15-3CE9-2B9F-E7FF-E234FF1BD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41" y="1312539"/>
            <a:ext cx="10509037" cy="50438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3F814-C827-2CE4-5215-40885BC6F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78CA7C-7D02-F01B-A922-ECDE65F6190D}"/>
              </a:ext>
            </a:extLst>
          </p:cNvPr>
          <p:cNvSpPr txBox="1"/>
          <p:nvPr/>
        </p:nvSpPr>
        <p:spPr>
          <a:xfrm>
            <a:off x="1226140" y="501650"/>
            <a:ext cx="102581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/>
              <a:t>Contoh</a:t>
            </a:r>
            <a:r>
              <a:rPr lang="en-US" sz="2800" b="1" dirty="0"/>
              <a:t> </a:t>
            </a:r>
            <a:r>
              <a:rPr lang="en-US" sz="2800" b="1" dirty="0" err="1"/>
              <a:t>Algoritma</a:t>
            </a:r>
            <a:r>
              <a:rPr lang="en-US" sz="2800" b="1" dirty="0"/>
              <a:t> Lightweight Cryptography </a:t>
            </a:r>
            <a:r>
              <a:rPr lang="en-US" sz="2800" b="1" dirty="0" err="1"/>
              <a:t>Terpopuler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68831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6F4E2-E28D-9893-582C-BBF1BAFCB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7488" cy="1325563"/>
          </a:xfrm>
        </p:spPr>
        <p:txBody>
          <a:bodyPr>
            <a:normAutofit/>
          </a:bodyPr>
          <a:lstStyle/>
          <a:p>
            <a:r>
              <a:rPr lang="en-US" sz="3600" dirty="0" err="1"/>
              <a:t>Mengapa</a:t>
            </a:r>
            <a:r>
              <a:rPr lang="en-US" sz="3600" dirty="0"/>
              <a:t> </a:t>
            </a:r>
            <a:r>
              <a:rPr lang="en-US" sz="3600" dirty="0" err="1"/>
              <a:t>tidak</a:t>
            </a:r>
            <a:r>
              <a:rPr lang="en-US" sz="3600" dirty="0"/>
              <a:t> </a:t>
            </a:r>
            <a:r>
              <a:rPr lang="en-US" sz="3600" dirty="0" err="1"/>
              <a:t>ada</a:t>
            </a:r>
            <a:r>
              <a:rPr lang="en-US" sz="3600" dirty="0"/>
              <a:t> LWC </a:t>
            </a:r>
            <a:r>
              <a:rPr lang="en-US" sz="3600" dirty="0" err="1"/>
              <a:t>untuk</a:t>
            </a:r>
            <a:r>
              <a:rPr lang="en-US" sz="3600" dirty="0"/>
              <a:t> Public-Key Cryptography?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F2D0A-BD0A-D8AB-0D01-6A27AA3C6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Algoritma</a:t>
            </a:r>
            <a:r>
              <a:rPr lang="en-US" sz="2400" dirty="0"/>
              <a:t> kriptografi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publik</a:t>
            </a:r>
            <a:r>
              <a:rPr lang="en-US" sz="2400" dirty="0"/>
              <a:t> </a:t>
            </a:r>
            <a:r>
              <a:rPr lang="en-US" sz="2400" dirty="0" err="1"/>
              <a:t>jauh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kompleks</a:t>
            </a:r>
            <a:r>
              <a:rPr lang="en-US" sz="2400" dirty="0"/>
              <a:t> </a:t>
            </a:r>
            <a:r>
              <a:rPr lang="en-US" sz="2400" dirty="0" err="1"/>
              <a:t>daripada</a:t>
            </a:r>
            <a:r>
              <a:rPr lang="en-US" sz="2400" dirty="0"/>
              <a:t> </a:t>
            </a:r>
            <a:r>
              <a:rPr lang="en-US" sz="2400" i="1" dirty="0"/>
              <a:t>symmetric-key cryptography</a:t>
            </a:r>
            <a:r>
              <a:rPr lang="en-US" sz="2400" dirty="0"/>
              <a:t>, </a:t>
            </a:r>
            <a:r>
              <a:rPr lang="en-US" sz="2400" dirty="0" err="1"/>
              <a:t>baik</a:t>
            </a:r>
            <a:r>
              <a:rPr lang="en-US" sz="2400" dirty="0"/>
              <a:t> </a:t>
            </a:r>
            <a:r>
              <a:rPr lang="en-US" sz="2400" dirty="0" err="1"/>
              <a:t>kompleks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i="1" dirty="0"/>
              <a:t>hardware</a:t>
            </a:r>
            <a:r>
              <a:rPr lang="en-US" sz="2400" dirty="0"/>
              <a:t> </a:t>
            </a:r>
            <a:r>
              <a:rPr lang="en-US" sz="2400" dirty="0" err="1"/>
              <a:t>maupun</a:t>
            </a:r>
            <a:r>
              <a:rPr lang="en-US" sz="2400" dirty="0"/>
              <a:t> </a:t>
            </a:r>
            <a:r>
              <a:rPr lang="en-US" sz="2400" i="1" dirty="0"/>
              <a:t>software</a:t>
            </a:r>
          </a:p>
          <a:p>
            <a:pPr marL="514350" indent="-514350">
              <a:buFont typeface="+mj-lt"/>
              <a:buAutoNum type="arabicPeriod"/>
            </a:pPr>
            <a:endParaRPr lang="en-US" i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EFEFB-067A-214B-11A2-FAEDB30E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1970A0-2094-4882-2D51-D66B7722A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358" y="2669185"/>
            <a:ext cx="6866673" cy="405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84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E4A7A-58AC-5B71-494B-D844E11F8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6427"/>
            <a:ext cx="10515600" cy="5510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2. </a:t>
            </a:r>
            <a:r>
              <a:rPr lang="en-US" sz="2400" dirty="0" err="1"/>
              <a:t>Algoritma</a:t>
            </a:r>
            <a:r>
              <a:rPr lang="en-US" sz="2400" dirty="0"/>
              <a:t> kriptografi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publik</a:t>
            </a:r>
            <a:r>
              <a:rPr lang="en-US" sz="2400" dirty="0"/>
              <a:t> sangat </a:t>
            </a:r>
            <a:r>
              <a:rPr lang="en-US" sz="2400" dirty="0" err="1"/>
              <a:t>boros</a:t>
            </a:r>
            <a:r>
              <a:rPr lang="en-US" sz="2400" dirty="0"/>
              <a:t> </a:t>
            </a:r>
            <a:r>
              <a:rPr lang="en-US" sz="2400" dirty="0" err="1"/>
              <a:t>energi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3. </a:t>
            </a:r>
            <a:r>
              <a:rPr lang="en-US" sz="2400" dirty="0" err="1"/>
              <a:t>Algoritma</a:t>
            </a:r>
            <a:r>
              <a:rPr lang="en-US" sz="2400" dirty="0"/>
              <a:t> kriptografi </a:t>
            </a:r>
            <a:r>
              <a:rPr lang="en-US" sz="2400" dirty="0" err="1"/>
              <a:t>kunci-publik</a:t>
            </a:r>
            <a:r>
              <a:rPr lang="sv-SE" sz="2400" dirty="0"/>
              <a:t> sangat lambat pada perangkat lemah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C9E3D-BA1A-C5F6-EF7D-E4394BA2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95D662-6E56-013D-5D43-F063A7A81C05}"/>
              </a:ext>
            </a:extLst>
          </p:cNvPr>
          <p:cNvSpPr txBox="1"/>
          <p:nvPr/>
        </p:nvSpPr>
        <p:spPr>
          <a:xfrm>
            <a:off x="1037095" y="1312879"/>
            <a:ext cx="101178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/>
              <a:t>Pada </a:t>
            </a:r>
            <a:r>
              <a:rPr lang="en-US" sz="2000" dirty="0" err="1"/>
              <a:t>perangkat</a:t>
            </a:r>
            <a:r>
              <a:rPr lang="en-US" sz="2000" dirty="0"/>
              <a:t> ultra-</a:t>
            </a:r>
            <a:r>
              <a:rPr lang="en-US" sz="2000" dirty="0" err="1"/>
              <a:t>terbatas</a:t>
            </a:r>
            <a:r>
              <a:rPr lang="en-US" sz="2000" dirty="0"/>
              <a:t> (RFID </a:t>
            </a:r>
            <a:r>
              <a:rPr lang="en-US" sz="2000" dirty="0" err="1"/>
              <a:t>pasif</a:t>
            </a:r>
            <a:r>
              <a:rPr lang="en-US" sz="2000" dirty="0"/>
              <a:t>, sensor </a:t>
            </a:r>
            <a:r>
              <a:rPr lang="en-US" sz="2000" dirty="0" err="1"/>
              <a:t>energi</a:t>
            </a:r>
            <a:r>
              <a:rPr lang="en-US" sz="2000" dirty="0"/>
              <a:t>-</a:t>
            </a:r>
            <a:r>
              <a:rPr lang="en-US" sz="2000" i="1" dirty="0"/>
              <a:t>harvesting</a:t>
            </a:r>
            <a:r>
              <a:rPr lang="en-US" sz="2000" dirty="0"/>
              <a:t>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Operasi</a:t>
            </a:r>
            <a:r>
              <a:rPr lang="en-US" sz="2000" dirty="0"/>
              <a:t> AES/PRESENT </a:t>
            </a:r>
            <a:r>
              <a:rPr lang="en-US" sz="2000" dirty="0" err="1"/>
              <a:t>butuh</a:t>
            </a:r>
            <a:r>
              <a:rPr lang="en-US" sz="2000" dirty="0"/>
              <a:t> </a:t>
            </a:r>
            <a:r>
              <a:rPr lang="en-US" sz="2000" dirty="0" err="1"/>
              <a:t>mikro</a:t>
            </a:r>
            <a:r>
              <a:rPr lang="en-US" sz="2000" dirty="0"/>
              <a:t>-Joule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Operasi</a:t>
            </a:r>
            <a:r>
              <a:rPr lang="en-US" sz="2000" dirty="0"/>
              <a:t> ECC </a:t>
            </a:r>
            <a:r>
              <a:rPr lang="en-US" sz="2000" dirty="0" err="1"/>
              <a:t>butuh</a:t>
            </a:r>
            <a:r>
              <a:rPr lang="en-US" sz="2000" dirty="0"/>
              <a:t> </a:t>
            </a:r>
            <a:r>
              <a:rPr lang="en-US" sz="2000" dirty="0" err="1"/>
              <a:t>mili</a:t>
            </a:r>
            <a:r>
              <a:rPr lang="en-US" sz="2000" dirty="0"/>
              <a:t>-Joule, </a:t>
            </a:r>
            <a:r>
              <a:rPr lang="en-US" sz="2000" dirty="0" err="1"/>
              <a:t>ribuan</a:t>
            </a:r>
            <a:r>
              <a:rPr lang="en-US" sz="2000" dirty="0"/>
              <a:t> kali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besar</a:t>
            </a:r>
            <a:endParaRPr lang="en-US" sz="2000" dirty="0"/>
          </a:p>
          <a:p>
            <a:pPr>
              <a:buNone/>
            </a:pPr>
            <a:r>
              <a:rPr lang="en-US" sz="2000" dirty="0"/>
              <a:t>RFID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baterai</a:t>
            </a:r>
            <a:r>
              <a:rPr lang="en-US" sz="2000" dirty="0"/>
              <a:t> → </a:t>
            </a:r>
            <a:r>
              <a:rPr lang="en-US" sz="2000" dirty="0" err="1"/>
              <a:t>energinya</a:t>
            </a:r>
            <a:r>
              <a:rPr lang="en-US" sz="2000" dirty="0"/>
              <a:t> </a:t>
            </a:r>
            <a:r>
              <a:rPr lang="en-US" sz="2000" dirty="0" err="1"/>
              <a:t>hanya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medan</a:t>
            </a:r>
            <a:r>
              <a:rPr lang="en-US" sz="2000" dirty="0"/>
              <a:t> </a:t>
            </a:r>
            <a:r>
              <a:rPr lang="en-US" sz="2000" dirty="0" err="1"/>
              <a:t>elektromagnetik</a:t>
            </a:r>
            <a:r>
              <a:rPr lang="en-US" sz="2000" dirty="0"/>
              <a:t> </a:t>
            </a:r>
            <a:r>
              <a:rPr lang="en-US" sz="2000" i="1" dirty="0"/>
              <a:t>reader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 err="1"/>
              <a:t>Mengerjakan</a:t>
            </a:r>
            <a:r>
              <a:rPr lang="en-US" sz="2000" dirty="0"/>
              <a:t> ECC/RSA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mungkin</a:t>
            </a:r>
            <a:r>
              <a:rPr lang="en-US" sz="2000" dirty="0"/>
              <a:t> </a:t>
            </a:r>
            <a:r>
              <a:rPr lang="en-US" sz="2000" dirty="0" err="1"/>
              <a:t>secara</a:t>
            </a:r>
            <a:r>
              <a:rPr lang="en-US" sz="2000" dirty="0"/>
              <a:t> </a:t>
            </a:r>
            <a:r>
              <a:rPr lang="en-US" sz="2000" dirty="0" err="1"/>
              <a:t>praktis</a:t>
            </a:r>
            <a:r>
              <a:rPr lang="en-US" sz="20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FB6D3-715C-5EC8-A2A4-AF8E6D16F791}"/>
              </a:ext>
            </a:extLst>
          </p:cNvPr>
          <p:cNvSpPr txBox="1"/>
          <p:nvPr/>
        </p:nvSpPr>
        <p:spPr>
          <a:xfrm>
            <a:off x="1266986" y="4136152"/>
            <a:ext cx="105155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err="1"/>
              <a:t>Operasi</a:t>
            </a:r>
            <a:r>
              <a:rPr lang="en-US" dirty="0"/>
              <a:t> </a:t>
            </a:r>
            <a:r>
              <a:rPr lang="en-US" dirty="0" err="1"/>
              <a:t>perkalian</a:t>
            </a:r>
            <a:r>
              <a:rPr lang="en-US" dirty="0"/>
              <a:t> scalar 256-bit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titik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ECC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memakan</a:t>
            </a:r>
            <a:r>
              <a:rPr lang="en-U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ratusan</a:t>
            </a:r>
            <a:r>
              <a:rPr lang="en-US" dirty="0"/>
              <a:t> </a:t>
            </a:r>
            <a:r>
              <a:rPr lang="en-US" dirty="0" err="1"/>
              <a:t>ribu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jutaan</a:t>
            </a:r>
            <a:r>
              <a:rPr lang="en-US" dirty="0"/>
              <a:t> </a:t>
            </a:r>
            <a:r>
              <a:rPr lang="en-US" i="1" dirty="0"/>
              <a:t>clock cycle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bahkan</a:t>
            </a:r>
            <a:r>
              <a:rPr lang="en-US" dirty="0"/>
              <a:t> pada </a:t>
            </a:r>
            <a:r>
              <a:rPr lang="en-US" dirty="0" err="1"/>
              <a:t>mikrokontroler</a:t>
            </a:r>
            <a:r>
              <a:rPr lang="en-US" dirty="0"/>
              <a:t> 8-bit → &gt; 1 </a:t>
            </a:r>
            <a:r>
              <a:rPr lang="en-US" dirty="0" err="1"/>
              <a:t>detik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err="1"/>
              <a:t>Sedangkan</a:t>
            </a:r>
            <a:r>
              <a:rPr lang="en-US" dirty="0"/>
              <a:t> AES/LWC </a:t>
            </a:r>
            <a:r>
              <a:rPr lang="en-US" dirty="0" err="1"/>
              <a:t>hanya</a:t>
            </a:r>
            <a:r>
              <a:rPr lang="en-U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ribu</a:t>
            </a:r>
            <a:r>
              <a:rPr lang="en-US" dirty="0"/>
              <a:t> cycle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cocok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latency </a:t>
            </a:r>
            <a:r>
              <a:rPr lang="en-US" dirty="0" err="1"/>
              <a:t>rendah</a:t>
            </a:r>
            <a:endParaRPr lang="en-US" dirty="0"/>
          </a:p>
          <a:p>
            <a:pPr>
              <a:buNone/>
            </a:pPr>
            <a:r>
              <a:rPr lang="en-US" dirty="0" err="1"/>
              <a:t>Untuk</a:t>
            </a:r>
            <a:r>
              <a:rPr lang="en-US" dirty="0"/>
              <a:t> RFID yang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merespons</a:t>
            </a:r>
            <a:r>
              <a:rPr lang="en-US" dirty="0"/>
              <a:t> &lt; 10 </a:t>
            </a:r>
            <a:r>
              <a:rPr lang="en-US" dirty="0" err="1"/>
              <a:t>ms</a:t>
            </a:r>
            <a:r>
              <a:rPr lang="en-US" dirty="0"/>
              <a:t>, kriptografi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publik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i="1" dirty="0"/>
              <a:t>mission impossible.</a:t>
            </a:r>
          </a:p>
        </p:txBody>
      </p:sp>
    </p:spTree>
    <p:extLst>
      <p:ext uri="{BB962C8B-B14F-4D97-AF65-F5344CB8AC3E}">
        <p14:creationId xmlns:p14="http://schemas.microsoft.com/office/powerpoint/2010/main" val="3142635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6C378-CD03-4980-5C2A-544703871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1444"/>
            <a:ext cx="10515600" cy="5665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Use-case lightweight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biasanya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tidak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membutuhkan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public-key </a:t>
            </a:r>
          </a:p>
          <a:p>
            <a:r>
              <a:rPr lang="en-US" sz="2000" i="1" dirty="0"/>
              <a:t>Use ca</a:t>
            </a:r>
            <a:r>
              <a:rPr lang="en-US" sz="2000" dirty="0"/>
              <a:t>se </a:t>
            </a:r>
            <a:r>
              <a:rPr lang="en-US" sz="2000" dirty="0" err="1"/>
              <a:t>penggunaan</a:t>
            </a:r>
            <a:r>
              <a:rPr lang="en-US" sz="2000" dirty="0"/>
              <a:t> LWC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autentikasi</a:t>
            </a:r>
            <a:r>
              <a:rPr lang="en-US" sz="2000" dirty="0"/>
              <a:t> </a:t>
            </a:r>
            <a:r>
              <a:rPr lang="en-US" sz="2000" dirty="0" err="1"/>
              <a:t>sederhana</a:t>
            </a:r>
            <a:r>
              <a:rPr lang="en-US" sz="2000" dirty="0"/>
              <a:t>, </a:t>
            </a:r>
            <a:r>
              <a:rPr lang="en-US" sz="2000" dirty="0" err="1"/>
              <a:t>enkripsi</a:t>
            </a:r>
            <a:r>
              <a:rPr lang="en-US" sz="2000" dirty="0"/>
              <a:t> </a:t>
            </a:r>
            <a:r>
              <a:rPr lang="en-US" sz="2000" dirty="0" err="1"/>
              <a:t>cepat</a:t>
            </a:r>
            <a:r>
              <a:rPr lang="en-US" sz="2000" dirty="0"/>
              <a:t>, </a:t>
            </a:r>
            <a:r>
              <a:rPr lang="en-US" sz="2000" dirty="0" err="1"/>
              <a:t>integritas</a:t>
            </a:r>
            <a:r>
              <a:rPr lang="en-US" sz="2000" dirty="0"/>
              <a:t> data. </a:t>
            </a:r>
            <a:r>
              <a:rPr lang="en-US" sz="2000" dirty="0" err="1"/>
              <a:t>Semua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bisa</a:t>
            </a:r>
            <a:r>
              <a:rPr lang="en-US" sz="2000" dirty="0"/>
              <a:t> </a:t>
            </a:r>
            <a:r>
              <a:rPr lang="en-US" sz="2000" dirty="0" err="1"/>
              <a:t>dilakukan</a:t>
            </a:r>
            <a:r>
              <a:rPr lang="en-US" sz="2000" dirty="0"/>
              <a:t> oleh kriptografi </a:t>
            </a:r>
            <a:r>
              <a:rPr lang="en-US" sz="2000" dirty="0" err="1"/>
              <a:t>simetris</a:t>
            </a:r>
            <a:r>
              <a:rPr lang="en-US" sz="2000" dirty="0"/>
              <a:t> </a:t>
            </a:r>
            <a:r>
              <a:rPr lang="en-US" sz="2000" dirty="0" err="1"/>
              <a:t>saja</a:t>
            </a:r>
            <a:r>
              <a:rPr lang="en-US" sz="2000" dirty="0"/>
              <a:t>. Tidak </a:t>
            </a:r>
            <a:r>
              <a:rPr lang="en-US" sz="2000" dirty="0" err="1"/>
              <a:t>perlu</a:t>
            </a:r>
            <a:r>
              <a:rPr lang="en-US" sz="2000" dirty="0"/>
              <a:t> </a:t>
            </a:r>
            <a:r>
              <a:rPr lang="en-US" sz="2000" i="1" dirty="0"/>
              <a:t>public-key cryptography</a:t>
            </a:r>
            <a:r>
              <a:rPr lang="en-US" sz="2000" dirty="0"/>
              <a:t>.</a:t>
            </a:r>
          </a:p>
          <a:p>
            <a:r>
              <a:rPr lang="en-US" sz="2000" i="1" dirty="0"/>
              <a:t>Public-key cryptography </a:t>
            </a:r>
            <a:r>
              <a:rPr lang="en-US" sz="2000" dirty="0" err="1"/>
              <a:t>dibutuhkan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i="1" dirty="0"/>
              <a:t>key exchange </a:t>
            </a:r>
            <a:r>
              <a:rPr lang="en-US" sz="2000" dirty="0"/>
              <a:t>dan </a:t>
            </a:r>
            <a:r>
              <a:rPr lang="en-US" sz="2000" i="1" dirty="0"/>
              <a:t>digital signature</a:t>
            </a:r>
            <a:r>
              <a:rPr lang="en-US" sz="2000" dirty="0"/>
              <a:t>, </a:t>
            </a:r>
            <a:r>
              <a:rPr lang="en-US" sz="2000" dirty="0" err="1"/>
              <a:t>tapi</a:t>
            </a:r>
            <a:r>
              <a:rPr lang="en-US" sz="2000" dirty="0"/>
              <a:t> </a:t>
            </a:r>
            <a:r>
              <a:rPr lang="en-US" sz="2000" dirty="0" err="1"/>
              <a:t>perangkat</a:t>
            </a:r>
            <a:r>
              <a:rPr lang="en-US" sz="2000" dirty="0"/>
              <a:t> ultra-</a:t>
            </a:r>
            <a:r>
              <a:rPr lang="en-US" sz="2000" dirty="0" err="1"/>
              <a:t>terbatas</a:t>
            </a:r>
            <a:r>
              <a:rPr lang="en-US" sz="2000" dirty="0"/>
              <a:t> </a:t>
            </a:r>
            <a:r>
              <a:rPr lang="en-US" sz="2000" dirty="0" err="1"/>
              <a:t>biasanya</a:t>
            </a:r>
            <a:r>
              <a:rPr lang="en-US" sz="2000" dirty="0"/>
              <a:t> </a:t>
            </a:r>
            <a:r>
              <a:rPr lang="en-US" sz="2000" dirty="0" err="1"/>
              <a:t>disiapkan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kunci</a:t>
            </a:r>
            <a:r>
              <a:rPr lang="en-US" sz="2000" dirty="0"/>
              <a:t> </a:t>
            </a:r>
            <a:r>
              <a:rPr lang="en-US" sz="2000" dirty="0" err="1"/>
              <a:t>terlebih</a:t>
            </a:r>
            <a:r>
              <a:rPr lang="en-US" sz="2000" dirty="0"/>
              <a:t> </a:t>
            </a:r>
            <a:r>
              <a:rPr lang="en-US" sz="2000" dirty="0" err="1"/>
              <a:t>dahulu</a:t>
            </a:r>
            <a:r>
              <a:rPr lang="en-US" sz="2000" dirty="0"/>
              <a:t> (</a:t>
            </a:r>
            <a:r>
              <a:rPr lang="en-US" sz="2000" i="1" dirty="0"/>
              <a:t>pre-shared key</a:t>
            </a:r>
            <a:r>
              <a:rPr lang="en-US" sz="2000" dirty="0"/>
              <a:t>), </a:t>
            </a:r>
            <a:r>
              <a:rPr lang="en-US" sz="2000" dirty="0" err="1"/>
              <a:t>sehingga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butuh</a:t>
            </a:r>
            <a:r>
              <a:rPr lang="en-US" sz="2000" dirty="0"/>
              <a:t> </a:t>
            </a:r>
            <a:r>
              <a:rPr lang="en-US" sz="2000" i="1" dirty="0"/>
              <a:t>public-key.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1313" indent="-341313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Standar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NIST Lightweight Cryptography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(LWC)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memang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hanya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symmetric cryptography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saja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D300E-EE10-6B34-C4D3-4818430C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1AB6F-CEB3-BB1D-F6B8-4DFB28722C96}"/>
              </a:ext>
            </a:extLst>
          </p:cNvPr>
          <p:cNvSpPr txBox="1"/>
          <p:nvPr/>
        </p:nvSpPr>
        <p:spPr>
          <a:xfrm>
            <a:off x="1050010" y="4351157"/>
            <a:ext cx="109301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Dokumen</a:t>
            </a:r>
            <a:r>
              <a:rPr lang="en-US" dirty="0"/>
              <a:t> NIST LWC (SP 800-232)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eksplisit</a:t>
            </a:r>
            <a:r>
              <a:rPr lang="en-US" dirty="0"/>
              <a:t> </a:t>
            </a:r>
            <a:r>
              <a:rPr lang="en-US" dirty="0" err="1"/>
              <a:t>menyatakan</a:t>
            </a:r>
            <a:r>
              <a:rPr lang="en-US" dirty="0"/>
              <a:t>:</a:t>
            </a:r>
          </a:p>
          <a:p>
            <a:pPr>
              <a:buNone/>
            </a:pPr>
            <a:r>
              <a:rPr lang="en-US" i="1" dirty="0"/>
              <a:t>Lightweight Cryptography focuses on symmetric primitives (AEAD and hash functions), not public-key cryptography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Karena public-key cryptography </a:t>
            </a:r>
            <a:r>
              <a:rPr lang="en-US" i="1" dirty="0"/>
              <a:t>overhead</a:t>
            </a:r>
            <a:r>
              <a:rPr lang="en-US" dirty="0"/>
              <a:t> </a:t>
            </a:r>
            <a:r>
              <a:rPr lang="en-US" dirty="0" err="1"/>
              <a:t>terlalu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, 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target platform, dan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realistis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8-bit microcontroller </a:t>
            </a:r>
            <a:r>
              <a:rPr lang="en-US" dirty="0" err="1"/>
              <a:t>atau</a:t>
            </a:r>
            <a:r>
              <a:rPr lang="en-US" dirty="0"/>
              <a:t> RFID</a:t>
            </a:r>
          </a:p>
        </p:txBody>
      </p:sp>
    </p:spTree>
    <p:extLst>
      <p:ext uri="{BB962C8B-B14F-4D97-AF65-F5344CB8AC3E}">
        <p14:creationId xmlns:p14="http://schemas.microsoft.com/office/powerpoint/2010/main" val="2412245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692B3-267D-785F-736E-C7DB925C2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7488" cy="1325563"/>
          </a:xfrm>
        </p:spPr>
        <p:txBody>
          <a:bodyPr/>
          <a:lstStyle/>
          <a:p>
            <a:r>
              <a:rPr lang="en-US" dirty="0"/>
              <a:t>NIST Lightweight Cryptography Standard (2023)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0215A-E1A3-5BCE-3AEE-C0EB79BA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Pada </a:t>
            </a:r>
            <a:r>
              <a:rPr lang="en-US" dirty="0" err="1"/>
              <a:t>tahun</a:t>
            </a:r>
            <a:r>
              <a:rPr lang="en-US" dirty="0"/>
              <a:t> 2018–2023, divisi </a:t>
            </a:r>
            <a:r>
              <a:rPr lang="en-US" i="1" dirty="0"/>
              <a:t>computer security </a:t>
            </a:r>
            <a:r>
              <a:rPr lang="en-US" dirty="0"/>
              <a:t>NIST </a:t>
            </a:r>
            <a:r>
              <a:rPr lang="en-US" dirty="0" err="1"/>
              <a:t>mengadakan</a:t>
            </a:r>
            <a:r>
              <a:rPr lang="en-US" dirty="0"/>
              <a:t> </a:t>
            </a:r>
            <a:r>
              <a:rPr lang="en-US" dirty="0" err="1"/>
              <a:t>kompetisi</a:t>
            </a:r>
            <a:r>
              <a:rPr lang="en-US" dirty="0"/>
              <a:t> LWC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menemukan</a:t>
            </a:r>
            <a:r>
              <a:rPr lang="en-US" dirty="0"/>
              <a:t> </a:t>
            </a:r>
            <a:r>
              <a:rPr lang="en-US" dirty="0" err="1"/>
              <a:t>algoritma</a:t>
            </a:r>
            <a:r>
              <a:rPr lang="en-US" dirty="0"/>
              <a:t> AEAD dan </a:t>
            </a:r>
            <a:r>
              <a:rPr lang="en-US" i="1" dirty="0"/>
              <a:t>hash function </a:t>
            </a:r>
            <a:r>
              <a:rPr lang="en-US" dirty="0"/>
              <a:t>yang </a:t>
            </a:r>
            <a:r>
              <a:rPr lang="en-US" dirty="0" err="1"/>
              <a:t>aman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IoT.</a:t>
            </a:r>
          </a:p>
          <a:p>
            <a:r>
              <a:rPr lang="en-US" dirty="0" err="1"/>
              <a:t>Pemenang</a:t>
            </a:r>
            <a:r>
              <a:rPr lang="en-US" dirty="0"/>
              <a:t> Final (2023): ASCON Family</a:t>
            </a:r>
          </a:p>
          <a:p>
            <a:r>
              <a:rPr lang="en-US" dirty="0"/>
              <a:t>ASCON family </a:t>
            </a:r>
            <a:r>
              <a:rPr lang="en-US" dirty="0" err="1"/>
              <a:t>termasuk</a:t>
            </a:r>
            <a:r>
              <a:rPr lang="en-US" dirty="0"/>
              <a:t>:</a:t>
            </a:r>
          </a:p>
          <a:p>
            <a:pPr marL="736600" indent="-457200">
              <a:buFont typeface="Courier New" panose="02070309020205020404" pitchFamily="49" charset="0"/>
              <a:buChar char="o"/>
            </a:pPr>
            <a:r>
              <a:rPr lang="en-US" dirty="0"/>
              <a:t>ASCON-128 (AEAD)</a:t>
            </a:r>
          </a:p>
          <a:p>
            <a:pPr marL="736600" indent="-457200">
              <a:buFont typeface="Courier New" panose="02070309020205020404" pitchFamily="49" charset="0"/>
              <a:buChar char="o"/>
            </a:pPr>
            <a:r>
              <a:rPr lang="en-US" dirty="0"/>
              <a:t>ASCON-128a (AEAD)</a:t>
            </a:r>
          </a:p>
          <a:p>
            <a:pPr marL="736600" indent="-457200">
              <a:buFont typeface="Courier New" panose="02070309020205020404" pitchFamily="49" charset="0"/>
              <a:buChar char="o"/>
            </a:pPr>
            <a:r>
              <a:rPr lang="en-US" dirty="0"/>
              <a:t>ASCON-80pq (AEAD, </a:t>
            </a:r>
            <a:r>
              <a:rPr lang="en-US" dirty="0" err="1"/>
              <a:t>mendukung</a:t>
            </a:r>
            <a:r>
              <a:rPr lang="en-US" dirty="0"/>
              <a:t> </a:t>
            </a:r>
            <a:r>
              <a:rPr lang="en-US" i="1" dirty="0"/>
              <a:t>post-quantum security </a:t>
            </a:r>
            <a:r>
              <a:rPr lang="en-US" dirty="0"/>
              <a:t>level </a:t>
            </a:r>
            <a:r>
              <a:rPr lang="en-US" dirty="0" err="1"/>
              <a:t>kecil</a:t>
            </a:r>
            <a:r>
              <a:rPr lang="en-US" dirty="0"/>
              <a:t>)</a:t>
            </a:r>
          </a:p>
          <a:p>
            <a:pPr marL="736600" indent="-457200">
              <a:buFont typeface="Courier New" panose="02070309020205020404" pitchFamily="49" charset="0"/>
              <a:buChar char="o"/>
            </a:pPr>
            <a:r>
              <a:rPr lang="en-US" dirty="0"/>
              <a:t>ASCON-HASH (hash)</a:t>
            </a:r>
          </a:p>
          <a:p>
            <a:pPr marL="736600" indent="-457200">
              <a:buFont typeface="Courier New" panose="02070309020205020404" pitchFamily="49" charset="0"/>
              <a:buChar char="o"/>
            </a:pPr>
            <a:r>
              <a:rPr lang="en-US" dirty="0"/>
              <a:t>ASCON-XOF (</a:t>
            </a:r>
            <a:r>
              <a:rPr lang="en-US" i="1" dirty="0"/>
              <a:t>extendable-output function</a:t>
            </a:r>
            <a:r>
              <a:rPr lang="en-US" dirty="0"/>
              <a:t>)</a:t>
            </a:r>
          </a:p>
          <a:p>
            <a:r>
              <a:rPr lang="en-US" dirty="0"/>
              <a:t>Alasan </a:t>
            </a:r>
            <a:r>
              <a:rPr lang="en-US" dirty="0" err="1"/>
              <a:t>terpilih</a:t>
            </a:r>
            <a:r>
              <a:rPr lang="en-US" dirty="0"/>
              <a:t>:</a:t>
            </a:r>
          </a:p>
          <a:p>
            <a:pPr marL="744538" indent="-403225">
              <a:buFont typeface="Courier New" panose="02070309020205020404" pitchFamily="49" charset="0"/>
              <a:buChar char="o"/>
            </a:pPr>
            <a:r>
              <a:rPr lang="en-US" dirty="0"/>
              <a:t>Area </a:t>
            </a:r>
            <a:r>
              <a:rPr lang="en-US" dirty="0" err="1"/>
              <a:t>kecil</a:t>
            </a:r>
            <a:r>
              <a:rPr lang="en-US" dirty="0"/>
              <a:t> (≈2.5k GE)</a:t>
            </a:r>
          </a:p>
          <a:p>
            <a:pPr marL="744538" indent="-403225">
              <a:buFont typeface="Courier New" panose="02070309020205020404" pitchFamily="49" charset="0"/>
              <a:buChar char="o"/>
            </a:pPr>
            <a:r>
              <a:rPr lang="en-US" dirty="0"/>
              <a:t>Aman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serangan</a:t>
            </a:r>
            <a:r>
              <a:rPr lang="en-US" dirty="0"/>
              <a:t> </a:t>
            </a:r>
            <a:r>
              <a:rPr lang="en-US" dirty="0" err="1"/>
              <a:t>klasik</a:t>
            </a:r>
            <a:r>
              <a:rPr lang="en-US" dirty="0"/>
              <a:t> dan side-channel</a:t>
            </a:r>
          </a:p>
          <a:p>
            <a:pPr marL="744538" indent="-403225">
              <a:buFont typeface="Courier New" panose="02070309020205020404" pitchFamily="49" charset="0"/>
              <a:buChar char="o"/>
            </a:pPr>
            <a:r>
              <a:rPr lang="en-US" dirty="0"/>
              <a:t>Performa </a:t>
            </a:r>
            <a:r>
              <a:rPr lang="en-US" dirty="0" err="1"/>
              <a:t>baik</a:t>
            </a:r>
            <a:r>
              <a:rPr lang="en-US" dirty="0"/>
              <a:t> di hardware dan software</a:t>
            </a:r>
          </a:p>
          <a:p>
            <a:pPr marL="744538" indent="-403225">
              <a:buFont typeface="Courier New" panose="02070309020205020404" pitchFamily="49" charset="0"/>
              <a:buChar char="o"/>
            </a:pPr>
            <a:r>
              <a:rPr lang="en-US" dirty="0" err="1"/>
              <a:t>Struktur</a:t>
            </a:r>
            <a:r>
              <a:rPr lang="en-US" dirty="0"/>
              <a:t> </a:t>
            </a:r>
            <a:r>
              <a:rPr lang="en-US" i="1" dirty="0"/>
              <a:t>sponge</a:t>
            </a:r>
            <a:r>
              <a:rPr lang="en-US" dirty="0"/>
              <a:t> yang </a:t>
            </a:r>
            <a:r>
              <a:rPr lang="en-US" dirty="0" err="1"/>
              <a:t>sederhana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20094-F942-0968-7B69-577212F55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02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0731-D827-0B32-2FD5-D7F1335A5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Lightweight Cryptography (LWC)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66EA7-1591-79E4-0DC7-C021853BC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 fontScale="92500" lnSpcReduction="10000"/>
          </a:bodyPr>
          <a:lstStyle/>
          <a:p>
            <a:r>
              <a:rPr lang="en-US" sz="2400" i="1" dirty="0"/>
              <a:t>Lightweight Cryptography (LWC)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cabang</a:t>
            </a:r>
            <a:r>
              <a:rPr lang="en-US" sz="2400" dirty="0"/>
              <a:t> kriptografi yang </a:t>
            </a:r>
            <a:r>
              <a:rPr lang="en-US" sz="2400" dirty="0" err="1"/>
              <a:t>dirancang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perangkat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sumberdaya</a:t>
            </a:r>
            <a:r>
              <a:rPr lang="en-US" sz="2400" dirty="0"/>
              <a:t> sangat </a:t>
            </a:r>
            <a:r>
              <a:rPr lang="en-US" sz="2400" dirty="0" err="1"/>
              <a:t>terbatas</a:t>
            </a:r>
            <a:r>
              <a:rPr lang="en-US" sz="2400" dirty="0"/>
              <a:t> (</a:t>
            </a:r>
            <a:r>
              <a:rPr lang="en-US" sz="2400" i="1" dirty="0"/>
              <a:t>low</a:t>
            </a:r>
            <a:r>
              <a:rPr lang="en-US" sz="2400" dirty="0"/>
              <a:t> </a:t>
            </a:r>
            <a:r>
              <a:rPr lang="en-US" sz="2400" i="1" dirty="0"/>
              <a:t>resource</a:t>
            </a:r>
            <a:r>
              <a:rPr lang="en-US" sz="2400" dirty="0"/>
              <a:t>) </a:t>
            </a:r>
            <a:r>
              <a:rPr lang="en-US" sz="2400" dirty="0" err="1"/>
              <a:t>seperti</a:t>
            </a:r>
            <a:r>
              <a:rPr lang="en-US" sz="2400" dirty="0"/>
              <a:t>:</a:t>
            </a:r>
          </a:p>
          <a:p>
            <a:pPr marL="574675" indent="-342900">
              <a:buFont typeface="Courier New" panose="02070309020205020404" pitchFamily="49" charset="0"/>
              <a:buChar char="o"/>
            </a:pPr>
            <a:r>
              <a:rPr lang="en-US" sz="2000" dirty="0"/>
              <a:t>IoT devices (sensor, tag, node </a:t>
            </a:r>
            <a:r>
              <a:rPr lang="en-US" sz="2000" dirty="0" err="1"/>
              <a:t>jaringan</a:t>
            </a:r>
            <a:r>
              <a:rPr lang="en-US" sz="2000" dirty="0"/>
              <a:t> </a:t>
            </a:r>
            <a:r>
              <a:rPr lang="en-US" sz="2000" dirty="0" err="1"/>
              <a:t>kecil</a:t>
            </a:r>
            <a:r>
              <a:rPr lang="en-US" sz="2000" dirty="0"/>
              <a:t>)</a:t>
            </a:r>
          </a:p>
          <a:p>
            <a:pPr marL="574675" indent="-342900">
              <a:buFont typeface="Courier New" panose="02070309020205020404" pitchFamily="49" charset="0"/>
              <a:buChar char="o"/>
            </a:pPr>
            <a:r>
              <a:rPr lang="en-US" sz="2000" dirty="0"/>
              <a:t>Smart card, RFID tag</a:t>
            </a:r>
          </a:p>
          <a:p>
            <a:pPr marL="574675" indent="-342900">
              <a:buFont typeface="Courier New" panose="02070309020205020404" pitchFamily="49" charset="0"/>
              <a:buChar char="o"/>
            </a:pPr>
            <a:r>
              <a:rPr lang="en-US" sz="2000" dirty="0"/>
              <a:t>Medical implants</a:t>
            </a:r>
          </a:p>
          <a:p>
            <a:pPr marL="574675" indent="-342900">
              <a:buFont typeface="Courier New" panose="02070309020205020404" pitchFamily="49" charset="0"/>
              <a:buChar char="o"/>
            </a:pPr>
            <a:r>
              <a:rPr lang="en-US" sz="2000" dirty="0"/>
              <a:t>Wireless sensor networks</a:t>
            </a:r>
          </a:p>
          <a:p>
            <a:pPr marL="574675" indent="-342900">
              <a:buFont typeface="Courier New" panose="02070309020205020404" pitchFamily="49" charset="0"/>
              <a:buChar char="o"/>
            </a:pPr>
            <a:r>
              <a:rPr lang="en-US" sz="2000" dirty="0"/>
              <a:t>Embedded microcontrollers 8-bit / 16-bit</a:t>
            </a:r>
          </a:p>
          <a:p>
            <a:pPr marL="574675" indent="-342900">
              <a:buFont typeface="Courier New" panose="02070309020205020404" pitchFamily="49" charset="0"/>
              <a:buChar char="o"/>
            </a:pPr>
            <a:endParaRPr lang="en-US" sz="2000" dirty="0"/>
          </a:p>
          <a:p>
            <a:r>
              <a:rPr lang="en-US" dirty="0" err="1"/>
              <a:t>Perangkat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:</a:t>
            </a:r>
          </a:p>
          <a:p>
            <a:pPr marL="574675" indent="-342900">
              <a:buFont typeface="Courier New" panose="02070309020205020404" pitchFamily="49" charset="0"/>
              <a:buChar char="o"/>
            </a:pPr>
            <a:r>
              <a:rPr lang="en-US" sz="2200" dirty="0"/>
              <a:t>Memori </a:t>
            </a:r>
            <a:r>
              <a:rPr lang="en-US" sz="2200" dirty="0" err="1"/>
              <a:t>kecil</a:t>
            </a:r>
            <a:r>
              <a:rPr lang="en-US" sz="2200" dirty="0"/>
              <a:t> (RAM/ROM sangat </a:t>
            </a:r>
            <a:r>
              <a:rPr lang="en-US" sz="2200" dirty="0" err="1"/>
              <a:t>terbatas</a:t>
            </a:r>
            <a:r>
              <a:rPr lang="en-US" sz="2200" dirty="0"/>
              <a:t>)</a:t>
            </a:r>
          </a:p>
          <a:p>
            <a:pPr marL="574675" indent="-342900">
              <a:buFont typeface="Courier New" panose="02070309020205020404" pitchFamily="49" charset="0"/>
              <a:buChar char="o"/>
            </a:pPr>
            <a:r>
              <a:rPr lang="en-US" sz="2200" dirty="0"/>
              <a:t>Daya </a:t>
            </a:r>
            <a:r>
              <a:rPr lang="en-US" sz="2200" dirty="0" err="1"/>
              <a:t>rendah</a:t>
            </a:r>
            <a:r>
              <a:rPr lang="en-US" sz="2200" dirty="0"/>
              <a:t> (</a:t>
            </a:r>
            <a:r>
              <a:rPr lang="en-US" sz="2200" dirty="0" err="1"/>
              <a:t>baterai</a:t>
            </a:r>
            <a:r>
              <a:rPr lang="en-US" sz="2200" dirty="0"/>
              <a:t> </a:t>
            </a:r>
            <a:r>
              <a:rPr lang="en-US" sz="2200" dirty="0" err="1"/>
              <a:t>kecil</a:t>
            </a:r>
            <a:r>
              <a:rPr lang="en-US" sz="2200" dirty="0"/>
              <a:t>)</a:t>
            </a:r>
          </a:p>
          <a:p>
            <a:pPr marL="574675" indent="-342900">
              <a:buFont typeface="Courier New" panose="02070309020205020404" pitchFamily="49" charset="0"/>
              <a:buChar char="o"/>
            </a:pPr>
            <a:r>
              <a:rPr lang="en-US" sz="2200" dirty="0" err="1"/>
              <a:t>Prosesor</a:t>
            </a:r>
            <a:r>
              <a:rPr lang="en-US" sz="2200" dirty="0"/>
              <a:t> </a:t>
            </a:r>
            <a:r>
              <a:rPr lang="en-US" sz="2200" dirty="0" err="1"/>
              <a:t>sederhana</a:t>
            </a:r>
            <a:endParaRPr lang="en-US" sz="2200" dirty="0"/>
          </a:p>
          <a:p>
            <a:pPr marL="574675" indent="-342900">
              <a:buFont typeface="Courier New" panose="02070309020205020404" pitchFamily="49" charset="0"/>
              <a:buChar char="o"/>
            </a:pPr>
            <a:r>
              <a:rPr lang="en-US" sz="2200" dirty="0" err="1"/>
              <a:t>Koneksi</a:t>
            </a:r>
            <a:r>
              <a:rPr lang="en-US" sz="2200" dirty="0"/>
              <a:t> </a:t>
            </a:r>
            <a:r>
              <a:rPr lang="en-US" sz="2200" dirty="0" err="1"/>
              <a:t>lambat</a:t>
            </a:r>
            <a:endParaRPr lang="en-US" sz="2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EC94F-8E59-AD5A-4B0D-32F1AE71B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37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D7A249-591B-5CBB-4ED1-A5002AD9C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25B52-5160-0BFB-E734-47EF6A90E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865" y="623265"/>
            <a:ext cx="8700269" cy="56114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9D1899-AD49-C4AE-DF42-469C28DE511B}"/>
              </a:ext>
            </a:extLst>
          </p:cNvPr>
          <p:cNvSpPr txBox="1"/>
          <p:nvPr/>
        </p:nvSpPr>
        <p:spPr>
          <a:xfrm>
            <a:off x="5452490" y="6350770"/>
            <a:ext cx="844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NIST</a:t>
            </a:r>
          </a:p>
        </p:txBody>
      </p:sp>
    </p:spTree>
    <p:extLst>
      <p:ext uri="{BB962C8B-B14F-4D97-AF65-F5344CB8AC3E}">
        <p14:creationId xmlns:p14="http://schemas.microsoft.com/office/powerpoint/2010/main" val="1390404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624B7F-1F25-B7EB-F814-E5A941FEF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89228C-4128-D2B2-440F-041AE8923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64" y="292933"/>
            <a:ext cx="10410671" cy="5177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2A1C35-168E-6C13-2A9E-F81CE2B805CE}"/>
              </a:ext>
            </a:extLst>
          </p:cNvPr>
          <p:cNvSpPr txBox="1"/>
          <p:nvPr/>
        </p:nvSpPr>
        <p:spPr>
          <a:xfrm>
            <a:off x="838200" y="6121639"/>
            <a:ext cx="949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 Meltem Sonmez </a:t>
            </a:r>
            <a:r>
              <a:rPr lang="en-US" dirty="0" err="1"/>
              <a:t>Turannist</a:t>
            </a:r>
            <a:r>
              <a:rPr lang="en-US" dirty="0"/>
              <a:t>,  Lightweight Cryptography Standardization, GLOBAL</a:t>
            </a:r>
          </a:p>
          <a:p>
            <a:r>
              <a:rPr lang="en-US" dirty="0"/>
              <a:t>PLATFORM SECURITY TASK FORCE MEETING, MARCH 28, 2023, NIST</a:t>
            </a:r>
          </a:p>
        </p:txBody>
      </p:sp>
    </p:spTree>
    <p:extLst>
      <p:ext uri="{BB962C8B-B14F-4D97-AF65-F5344CB8AC3E}">
        <p14:creationId xmlns:p14="http://schemas.microsoft.com/office/powerpoint/2010/main" val="3124208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D0DAB1-DB59-A6BB-7622-91E8A1A18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ACB14-1487-93D1-046F-59EC328CB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73" y="858043"/>
            <a:ext cx="10560273" cy="5141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A6CD2E-AB7E-43C9-C919-24810896FF3D}"/>
              </a:ext>
            </a:extLst>
          </p:cNvPr>
          <p:cNvSpPr txBox="1"/>
          <p:nvPr/>
        </p:nvSpPr>
        <p:spPr>
          <a:xfrm>
            <a:off x="838200" y="6215746"/>
            <a:ext cx="949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 Meltem Sonmez </a:t>
            </a:r>
            <a:r>
              <a:rPr lang="en-US" dirty="0" err="1"/>
              <a:t>Turannist</a:t>
            </a:r>
            <a:r>
              <a:rPr lang="en-US" dirty="0"/>
              <a:t>,  Lightweight Cryptography Standardization, GLOBAL</a:t>
            </a:r>
          </a:p>
          <a:p>
            <a:r>
              <a:rPr lang="en-US" dirty="0"/>
              <a:t>PLATFORM SECURITY TASK FORCE MEETING, MARCH 28, 2023, NIST</a:t>
            </a:r>
          </a:p>
        </p:txBody>
      </p:sp>
    </p:spTree>
    <p:extLst>
      <p:ext uri="{BB962C8B-B14F-4D97-AF65-F5344CB8AC3E}">
        <p14:creationId xmlns:p14="http://schemas.microsoft.com/office/powerpoint/2010/main" val="557458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32C82-BEB1-2963-12D9-548C499C9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68DA9-7737-47CC-5195-C14D33C49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092" y="621748"/>
            <a:ext cx="9869815" cy="56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6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FE5F8E-B239-67CD-FFFE-61EBCA7AF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399B9F-D4D6-4D45-328E-84287B9AB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711" y="991325"/>
            <a:ext cx="10062577" cy="461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39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B5CD83-7F67-E3A4-C724-8D7B7494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CC06B-5A04-4F25-170C-48C2F4B54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073" y="670974"/>
            <a:ext cx="9759722" cy="56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2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D3AD-20BB-73F5-93C4-538193F0B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9B74C-EA58-42B9-6EA7-DCDD9B2E2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ASCON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keluarga</a:t>
            </a:r>
            <a:r>
              <a:rPr lang="en-US" sz="2400" dirty="0"/>
              <a:t> </a:t>
            </a:r>
            <a:r>
              <a:rPr lang="en-US" sz="2400" dirty="0" err="1"/>
              <a:t>algoritma</a:t>
            </a:r>
            <a:r>
              <a:rPr lang="en-US" sz="2400" dirty="0"/>
              <a:t> kriptografi </a:t>
            </a:r>
            <a:r>
              <a:rPr lang="en-US" sz="2400" dirty="0" err="1"/>
              <a:t>ringan</a:t>
            </a:r>
            <a:r>
              <a:rPr lang="en-US" sz="2400" dirty="0"/>
              <a:t> yang </a:t>
            </a:r>
            <a:r>
              <a:rPr lang="en-US" sz="2400" dirty="0" err="1"/>
              <a:t>terdiri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:</a:t>
            </a:r>
          </a:p>
          <a:p>
            <a:pPr marL="744538" indent="-465138">
              <a:buFont typeface="+mj-lt"/>
              <a:buAutoNum type="arabicPeriod"/>
            </a:pPr>
            <a:r>
              <a:rPr lang="en-US" sz="2400" dirty="0"/>
              <a:t>ASCON-128 (AEAD)</a:t>
            </a:r>
          </a:p>
          <a:p>
            <a:pPr marL="744538" indent="-465138">
              <a:buFont typeface="+mj-lt"/>
              <a:buAutoNum type="arabicPeriod"/>
            </a:pPr>
            <a:r>
              <a:rPr lang="en-US" sz="2400" dirty="0"/>
              <a:t>ASCON-128a (AEAD, throughput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)</a:t>
            </a:r>
          </a:p>
          <a:p>
            <a:pPr marL="744538" indent="-465138">
              <a:buFont typeface="+mj-lt"/>
              <a:buAutoNum type="arabicPeriod"/>
            </a:pPr>
            <a:r>
              <a:rPr lang="en-US" sz="2400" dirty="0"/>
              <a:t>ASCON-80pq (AEAD, </a:t>
            </a:r>
            <a:r>
              <a:rPr lang="en-US" sz="2400" dirty="0" err="1"/>
              <a:t>resistansi</a:t>
            </a:r>
            <a:r>
              <a:rPr lang="en-US" sz="2400" dirty="0"/>
              <a:t> post-quantum level </a:t>
            </a:r>
            <a:r>
              <a:rPr lang="en-US" sz="2400" dirty="0" err="1"/>
              <a:t>ringan</a:t>
            </a:r>
            <a:r>
              <a:rPr lang="en-US" sz="2400" dirty="0"/>
              <a:t>)</a:t>
            </a:r>
          </a:p>
          <a:p>
            <a:pPr marL="744538" indent="-465138">
              <a:buFont typeface="+mj-lt"/>
              <a:buAutoNum type="arabicPeriod"/>
            </a:pPr>
            <a:r>
              <a:rPr lang="en-US" sz="2400" dirty="0"/>
              <a:t>ASCON-HASH, ASCON-XOF (hash &amp; extendable output)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err="1"/>
              <a:t>Dirancang</a:t>
            </a:r>
            <a:r>
              <a:rPr lang="en-US" sz="2400" dirty="0"/>
              <a:t> oleh </a:t>
            </a:r>
            <a:r>
              <a:rPr lang="en-US" sz="2400" dirty="0" err="1"/>
              <a:t>kelompok</a:t>
            </a:r>
            <a:r>
              <a:rPr lang="en-US" sz="2400" dirty="0"/>
              <a:t> </a:t>
            </a:r>
            <a:r>
              <a:rPr lang="en-US" sz="2400" dirty="0" err="1"/>
              <a:t>peneliti</a:t>
            </a:r>
            <a:r>
              <a:rPr lang="en-US" sz="2400" dirty="0"/>
              <a:t> Austria–Swiss (ETH Zürich, Graz University).</a:t>
            </a:r>
          </a:p>
          <a:p>
            <a:endParaRPr lang="en-US" sz="2400" dirty="0"/>
          </a:p>
          <a:p>
            <a:r>
              <a:rPr lang="en-US" sz="2400" dirty="0"/>
              <a:t>Pada </a:t>
            </a:r>
            <a:r>
              <a:rPr lang="en-US" sz="2400" dirty="0" err="1"/>
              <a:t>tahun</a:t>
            </a:r>
            <a:r>
              <a:rPr lang="en-US" sz="2400" dirty="0"/>
              <a:t> 2023, ASCON </a:t>
            </a:r>
            <a:r>
              <a:rPr lang="en-US" sz="2400" dirty="0" err="1"/>
              <a:t>dipilih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NIST Lightweight Cryptography Standard, </a:t>
            </a:r>
            <a:r>
              <a:rPr lang="en-US" sz="2400" dirty="0" err="1"/>
              <a:t>mengalahkan</a:t>
            </a:r>
            <a:r>
              <a:rPr lang="en-US" sz="2400" dirty="0"/>
              <a:t> </a:t>
            </a:r>
            <a:r>
              <a:rPr lang="en-US" sz="2400" dirty="0" err="1"/>
              <a:t>puluhan</a:t>
            </a:r>
            <a:r>
              <a:rPr lang="en-US" sz="2400" dirty="0"/>
              <a:t> </a:t>
            </a:r>
            <a:r>
              <a:rPr lang="en-US" sz="2400" dirty="0" err="1"/>
              <a:t>finalis</a:t>
            </a:r>
            <a:r>
              <a:rPr lang="en-US" sz="2400" dirty="0"/>
              <a:t> lain.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66102-0EC5-E767-856C-3AD25100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22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6C6B27-4892-7869-A16B-D19D98D54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09A22-F9F6-C93E-C79A-646D545AF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45" y="1012877"/>
            <a:ext cx="9900911" cy="506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56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95638-6B36-FAD9-01A1-D9C63CD03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8936"/>
            <a:ext cx="10515600" cy="5588027"/>
          </a:xfrm>
        </p:spPr>
        <p:txBody>
          <a:bodyPr/>
          <a:lstStyle/>
          <a:p>
            <a:r>
              <a:rPr lang="en-US" sz="2400" dirty="0"/>
              <a:t>ASCON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struktur</a:t>
            </a:r>
            <a:r>
              <a:rPr lang="en-US" sz="2400" dirty="0"/>
              <a:t> </a:t>
            </a:r>
            <a:r>
              <a:rPr lang="en-US" sz="2400" b="1" dirty="0"/>
              <a:t>Sponge, </a:t>
            </a:r>
            <a:r>
              <a:rPr lang="en-US" sz="2400" dirty="0"/>
              <a:t> </a:t>
            </a:r>
            <a:r>
              <a:rPr lang="en-US" sz="2400" dirty="0" err="1"/>
              <a:t>mirip</a:t>
            </a:r>
            <a:r>
              <a:rPr lang="en-US" sz="2400" dirty="0"/>
              <a:t> SHA-3, </a:t>
            </a:r>
            <a:r>
              <a:rPr lang="en-US" sz="2400" dirty="0" err="1"/>
              <a:t>namun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kecil</a:t>
            </a:r>
            <a:r>
              <a:rPr lang="en-US" sz="2400" dirty="0"/>
              <a:t>, round function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ringan</a:t>
            </a:r>
            <a:r>
              <a:rPr lang="en-US" sz="2400" dirty="0"/>
              <a:t>, </a:t>
            </a:r>
            <a:r>
              <a:rPr lang="en-US" sz="2400" dirty="0" err="1"/>
              <a:t>desain</a:t>
            </a:r>
            <a:r>
              <a:rPr lang="en-US" sz="2400" dirty="0"/>
              <a:t> </a:t>
            </a:r>
            <a:r>
              <a:rPr lang="en-US" sz="2400" dirty="0" err="1"/>
              <a:t>difokuskan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AEAD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B1407-2451-7E74-0BED-5748B0D1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2C2C8B-AD34-C2DD-611E-2DC8D1243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20" y="1410357"/>
            <a:ext cx="9526292" cy="531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23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0E1F2-B4AF-AB6E-C4CF-C493DF13F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1925"/>
            <a:ext cx="10515600" cy="603955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ASCON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pemutasi</a:t>
            </a:r>
            <a:r>
              <a:rPr lang="en-US" sz="2400" dirty="0"/>
              <a:t> </a:t>
            </a:r>
            <a:r>
              <a:rPr lang="en-US" sz="2400" dirty="0" err="1"/>
              <a:t>ringan</a:t>
            </a:r>
            <a:r>
              <a:rPr lang="en-US" sz="2400" dirty="0"/>
              <a:t> yang </a:t>
            </a:r>
            <a:r>
              <a:rPr lang="en-US" sz="2400" dirty="0" err="1"/>
              <a:t>menerapkan</a:t>
            </a:r>
            <a:r>
              <a:rPr lang="en-US" sz="2400" dirty="0"/>
              <a:t> </a:t>
            </a:r>
            <a:r>
              <a:rPr lang="en-US" sz="2400" dirty="0" err="1"/>
              <a:t>jaringan</a:t>
            </a:r>
            <a:r>
              <a:rPr lang="en-US" sz="2400" dirty="0"/>
              <a:t> </a:t>
            </a:r>
            <a:r>
              <a:rPr lang="en-US" sz="2400" dirty="0" err="1"/>
              <a:t>subtitusi-permutasi</a:t>
            </a:r>
            <a:r>
              <a:rPr lang="en-US" sz="2400" dirty="0"/>
              <a:t> (SPN)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transformasi</a:t>
            </a:r>
            <a:r>
              <a:rPr lang="en-US" sz="2400" dirty="0"/>
              <a:t> </a:t>
            </a:r>
            <a:r>
              <a:rPr lang="en-US" sz="2400" i="1" dirty="0"/>
              <a:t>round </a:t>
            </a:r>
            <a:r>
              <a:rPr lang="en-US" sz="2400" dirty="0" err="1"/>
              <a:t>hingga</a:t>
            </a:r>
            <a:r>
              <a:rPr lang="en-US" sz="2400" dirty="0"/>
              <a:t> 16. </a:t>
            </a:r>
          </a:p>
          <a:p>
            <a:endParaRPr lang="en-US" sz="2400" dirty="0"/>
          </a:p>
          <a:p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tranformasi</a:t>
            </a:r>
            <a:r>
              <a:rPr lang="en-US" sz="2400" dirty="0"/>
              <a:t> </a:t>
            </a:r>
            <a:r>
              <a:rPr lang="en-US" sz="2400" i="1" dirty="0"/>
              <a:t>round </a:t>
            </a:r>
            <a:r>
              <a:rPr lang="en-US" sz="2400" dirty="0" err="1"/>
              <a:t>mengoperasikan</a:t>
            </a:r>
            <a:r>
              <a:rPr lang="en-US" sz="2400" dirty="0"/>
              <a:t> 320 bit </a:t>
            </a:r>
            <a:r>
              <a:rPr lang="en-US" sz="2400" i="1" dirty="0"/>
              <a:t>state </a:t>
            </a:r>
            <a:r>
              <a:rPr lang="en-US" sz="2400" dirty="0"/>
              <a:t>(state internal ASCON) yang </a:t>
            </a:r>
            <a:r>
              <a:rPr lang="en-US" sz="2400" dirty="0" err="1"/>
              <a:t>dibagi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5 </a:t>
            </a:r>
            <a:r>
              <a:rPr lang="en-US" sz="2400" i="1" dirty="0"/>
              <a:t>words </a:t>
            </a:r>
            <a:r>
              <a:rPr lang="en-US" sz="2400" dirty="0" err="1"/>
              <a:t>yaitu</a:t>
            </a:r>
            <a:r>
              <a:rPr lang="en-US" sz="2400" dirty="0"/>
              <a:t> </a:t>
            </a:r>
            <a:r>
              <a:rPr lang="en-US" sz="2400" i="1" dirty="0"/>
              <a:t>S0, S1, S2, S3, S4 </a:t>
            </a:r>
            <a:r>
              <a:rPr lang="en-US" sz="2400" dirty="0"/>
              <a:t>yang </a:t>
            </a:r>
            <a:r>
              <a:rPr lang="en-US" sz="2400" dirty="0" err="1"/>
              <a:t>setiap</a:t>
            </a:r>
            <a:r>
              <a:rPr lang="en-US" sz="2400" dirty="0"/>
              <a:t> state </a:t>
            </a:r>
            <a:r>
              <a:rPr lang="en-US" sz="2400" dirty="0" err="1"/>
              <a:t>panjangnya</a:t>
            </a:r>
            <a:r>
              <a:rPr lang="en-US" sz="2400" dirty="0"/>
              <a:t> 64 bit.</a:t>
            </a:r>
          </a:p>
          <a:p>
            <a:r>
              <a:rPr lang="en-US" sz="2400" dirty="0"/>
              <a:t>Overview Proses ASCON (AEAD), </a:t>
            </a:r>
            <a:r>
              <a:rPr lang="en-US" sz="2400" dirty="0" err="1"/>
              <a:t>untuk</a:t>
            </a:r>
            <a:r>
              <a:rPr lang="en-US" sz="2400" dirty="0"/>
              <a:t> ASCON-128:</a:t>
            </a:r>
          </a:p>
          <a:p>
            <a:pPr marL="0" indent="0">
              <a:buNone/>
            </a:pPr>
            <a:r>
              <a:rPr lang="en-US" sz="2400" dirty="0"/>
              <a:t>    1. </a:t>
            </a:r>
            <a:r>
              <a:rPr lang="en-US" sz="2400" i="1" dirty="0" err="1"/>
              <a:t>Initialisation</a:t>
            </a:r>
            <a:br>
              <a:rPr lang="en-US" sz="2400" dirty="0"/>
            </a:br>
            <a:r>
              <a:rPr lang="en-US" sz="2400" dirty="0"/>
              <a:t>         Masukkan key + nonce + IV </a:t>
            </a:r>
            <a:r>
              <a:rPr lang="en-US" sz="2400" dirty="0" err="1"/>
              <a:t>ke</a:t>
            </a:r>
            <a:r>
              <a:rPr lang="en-US" sz="2400" dirty="0"/>
              <a:t> state.</a:t>
            </a:r>
          </a:p>
          <a:p>
            <a:pPr marL="0" indent="0">
              <a:buNone/>
            </a:pPr>
            <a:r>
              <a:rPr lang="en-US" sz="2400" dirty="0"/>
              <a:t>    2. </a:t>
            </a:r>
            <a:r>
              <a:rPr lang="en-US" sz="2400" i="1" dirty="0"/>
              <a:t>Process</a:t>
            </a:r>
            <a:r>
              <a:rPr lang="en-US" sz="2400" dirty="0"/>
              <a:t> </a:t>
            </a:r>
            <a:r>
              <a:rPr lang="en-US" sz="2400" i="1" dirty="0"/>
              <a:t>Associated Data </a:t>
            </a:r>
            <a:r>
              <a:rPr lang="en-US" sz="2400" dirty="0"/>
              <a:t>(AD)</a:t>
            </a:r>
            <a:br>
              <a:rPr lang="en-US" sz="2400" dirty="0"/>
            </a:br>
            <a:r>
              <a:rPr lang="en-US" sz="2400" dirty="0"/>
              <a:t>         Data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terenkripsi</a:t>
            </a:r>
            <a:r>
              <a:rPr lang="en-US" sz="2400" dirty="0"/>
              <a:t> </a:t>
            </a:r>
            <a:r>
              <a:rPr lang="en-US" sz="2400" dirty="0" err="1"/>
              <a:t>tapi</a:t>
            </a:r>
            <a:r>
              <a:rPr lang="en-US" sz="2400" dirty="0"/>
              <a:t> </a:t>
            </a:r>
            <a:r>
              <a:rPr lang="en-US" sz="2400" dirty="0" err="1"/>
              <a:t>diautentikasi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    3. </a:t>
            </a:r>
            <a:r>
              <a:rPr lang="en-US" sz="2400" i="1" dirty="0"/>
              <a:t>Plaintext</a:t>
            </a:r>
            <a:r>
              <a:rPr lang="en-US" sz="2400" dirty="0"/>
              <a:t> </a:t>
            </a:r>
            <a:r>
              <a:rPr lang="en-US" sz="2400" i="1" dirty="0"/>
              <a:t>Encryption</a:t>
            </a:r>
            <a:r>
              <a:rPr lang="en-US" sz="2400" dirty="0"/>
              <a:t> → </a:t>
            </a:r>
            <a:r>
              <a:rPr lang="en-US" sz="2400" dirty="0" err="1"/>
              <a:t>enkripsi</a:t>
            </a:r>
            <a:r>
              <a:rPr lang="en-US" sz="2400" dirty="0"/>
              <a:t> plaintext </a:t>
            </a:r>
            <a:r>
              <a:rPr lang="en-US" sz="2400" dirty="0" err="1"/>
              <a:t>menghasilkan</a:t>
            </a:r>
            <a:r>
              <a:rPr lang="en-US" sz="2400" dirty="0"/>
              <a:t> ciphertext.</a:t>
            </a:r>
          </a:p>
          <a:p>
            <a:pPr marL="0" indent="0">
              <a:buNone/>
            </a:pPr>
            <a:r>
              <a:rPr lang="en-US" sz="2400" dirty="0"/>
              <a:t>    4. </a:t>
            </a:r>
            <a:r>
              <a:rPr lang="en-US" sz="2400" i="1" dirty="0" err="1"/>
              <a:t>Finalisation</a:t>
            </a:r>
            <a:br>
              <a:rPr lang="en-US" sz="2400" dirty="0"/>
            </a:br>
            <a:r>
              <a:rPr lang="en-US" sz="2400" dirty="0"/>
              <a:t>         Masukkan key </a:t>
            </a:r>
            <a:r>
              <a:rPr lang="en-US" sz="2400" dirty="0" err="1"/>
              <a:t>lagi</a:t>
            </a:r>
            <a:r>
              <a:rPr lang="en-US" sz="2400" dirty="0"/>
              <a:t> (Hermetic sealing).</a:t>
            </a:r>
          </a:p>
          <a:p>
            <a:pPr marL="0" indent="0">
              <a:buNone/>
            </a:pPr>
            <a:r>
              <a:rPr lang="en-US" sz="2400" dirty="0"/>
              <a:t>    5. Generate Tag (</a:t>
            </a:r>
            <a:r>
              <a:rPr lang="en-US" sz="2400" i="1" dirty="0"/>
              <a:t>authentication tag </a:t>
            </a:r>
            <a:r>
              <a:rPr lang="en-US" sz="2400" dirty="0"/>
              <a:t>128-bit).</a:t>
            </a:r>
          </a:p>
          <a:p>
            <a:pPr marL="0" indent="0">
              <a:buNone/>
            </a:pPr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langkah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/>
              <a:t>permutasi</a:t>
            </a:r>
            <a:r>
              <a:rPr lang="en-US" sz="2400" dirty="0"/>
              <a:t> p</a:t>
            </a:r>
            <a:r>
              <a:rPr lang="en-US" sz="2400" baseline="30000" dirty="0"/>
              <a:t>a</a:t>
            </a:r>
            <a:r>
              <a:rPr lang="en-US" sz="2400" dirty="0"/>
              <a:t> dan p</a:t>
            </a:r>
            <a:r>
              <a:rPr lang="en-US" sz="2400" baseline="30000" dirty="0"/>
              <a:t>b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37129-B7A7-1498-8013-CF63836BC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9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C422E7-28D7-4459-A113-39E4CCE8D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 descr="A close-up of a blue credit card&#10;&#10;AI-generated content may be incorrect.">
            <a:extLst>
              <a:ext uri="{FF2B5EF4-FFF2-40B4-BE49-F238E27FC236}">
                <a16:creationId xmlns:a16="http://schemas.microsoft.com/office/drawing/2014/main" id="{0D704D99-937A-9948-36AA-3BFADDD13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6" y="611294"/>
            <a:ext cx="2817706" cy="2817706"/>
          </a:xfrm>
          <a:prstGeom prst="rect">
            <a:avLst/>
          </a:prstGeom>
        </p:spPr>
      </p:pic>
      <p:pic>
        <p:nvPicPr>
          <p:cNvPr id="6" name="Picture 5" descr="A close-up of a rfid chip&#10;&#10;AI-generated content may be incorrect.">
            <a:extLst>
              <a:ext uri="{FF2B5EF4-FFF2-40B4-BE49-F238E27FC236}">
                <a16:creationId xmlns:a16="http://schemas.microsoft.com/office/drawing/2014/main" id="{2FD96126-F098-F95F-7BFD-5E5698FA9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1206"/>
            <a:ext cx="4234258" cy="2817706"/>
          </a:xfrm>
          <a:prstGeom prst="rect">
            <a:avLst/>
          </a:prstGeom>
        </p:spPr>
      </p:pic>
      <p:pic>
        <p:nvPicPr>
          <p:cNvPr id="8" name="Picture 7" descr="A diagram of a smart home device&#10;&#10;AI-generated content may be incorrect.">
            <a:extLst>
              <a:ext uri="{FF2B5EF4-FFF2-40B4-BE49-F238E27FC236}">
                <a16:creationId xmlns:a16="http://schemas.microsoft.com/office/drawing/2014/main" id="{C69AC4B1-DE11-A6DB-DE2F-21620E840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84" y="490188"/>
            <a:ext cx="5114884" cy="5626373"/>
          </a:xfrm>
          <a:prstGeom prst="rect">
            <a:avLst/>
          </a:prstGeom>
        </p:spPr>
      </p:pic>
      <p:pic>
        <p:nvPicPr>
          <p:cNvPr id="10" name="Picture 9" descr="A close-up of a skeleton&#10;&#10;AI-generated content may be incorrect.">
            <a:extLst>
              <a:ext uri="{FF2B5EF4-FFF2-40B4-BE49-F238E27FC236}">
                <a16:creationId xmlns:a16="http://schemas.microsoft.com/office/drawing/2014/main" id="{8A3EBBE5-6305-E632-530E-8F63F7576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047" y="611293"/>
            <a:ext cx="3333495" cy="17308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394132-E44A-E5FF-8ACA-39E043885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1047" y="2721559"/>
            <a:ext cx="3118447" cy="363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31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EA424E-C362-8EA8-6E74-519F43B5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30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B64552-6520-1416-2CE0-84EE5E52E4BB}"/>
              </a:ext>
            </a:extLst>
          </p:cNvPr>
          <p:cNvSpPr txBox="1"/>
          <p:nvPr/>
        </p:nvSpPr>
        <p:spPr>
          <a:xfrm>
            <a:off x="158211" y="5938748"/>
            <a:ext cx="274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Pada ASCON-128 (AEAD), r = 64, c = 320 – 64 = 256</a:t>
            </a:r>
          </a:p>
        </p:txBody>
      </p:sp>
      <p:pic>
        <p:nvPicPr>
          <p:cNvPr id="19" name="Picture 18" descr="A diagram of a block diagram&#10;&#10;AI-generated content may be incorrect.">
            <a:extLst>
              <a:ext uri="{FF2B5EF4-FFF2-40B4-BE49-F238E27FC236}">
                <a16:creationId xmlns:a16="http://schemas.microsoft.com/office/drawing/2014/main" id="{FDC08D35-8B22-797B-84B4-6756B0697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08" y="136525"/>
            <a:ext cx="8307092" cy="55906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9A4E43B-3925-5A78-BBEB-8793A09CA774}"/>
              </a:ext>
            </a:extLst>
          </p:cNvPr>
          <p:cNvSpPr txBox="1"/>
          <p:nvPr/>
        </p:nvSpPr>
        <p:spPr>
          <a:xfrm>
            <a:off x="3890074" y="6352143"/>
            <a:ext cx="8605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https://link.springer.com/article/10.1007/s00145-021-09398-9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986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4CB9B1-B13E-9768-34C8-95EA28D9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 descr="A table of informational algorithm&#10;&#10;AI-generated content may be incorrect.">
            <a:extLst>
              <a:ext uri="{FF2B5EF4-FFF2-40B4-BE49-F238E27FC236}">
                <a16:creationId xmlns:a16="http://schemas.microsoft.com/office/drawing/2014/main" id="{C368AFD5-A7D4-2F62-9312-084E2D0D6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87" y="352425"/>
            <a:ext cx="6524625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42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5C9A5-9EA1-C1A1-E826-47A4E203F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711" y="294468"/>
            <a:ext cx="10515600" cy="6427007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1. Initialization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D1020-D496-D6FC-4E99-36E4010A1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9EA72956-7E44-6055-D8C9-FC8CC9D53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67" y="2530981"/>
            <a:ext cx="8813086" cy="1662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A658CD-A5B3-67FF-4F26-27C7F39C55E2}"/>
              </a:ext>
            </a:extLst>
          </p:cNvPr>
          <p:cNvSpPr txBox="1"/>
          <p:nvPr/>
        </p:nvSpPr>
        <p:spPr>
          <a:xfrm>
            <a:off x="1057760" y="871776"/>
            <a:ext cx="102417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320-bit initial state of Ascon is formed by the secret key </a:t>
            </a:r>
            <a:r>
              <a:rPr lang="en-US" sz="2400" i="1" dirty="0"/>
              <a:t>K</a:t>
            </a:r>
            <a:r>
              <a:rPr lang="en-US" sz="2400" dirty="0"/>
              <a:t> of </a:t>
            </a:r>
            <a:r>
              <a:rPr lang="en-US" sz="2400" i="1" dirty="0"/>
              <a:t>k</a:t>
            </a:r>
            <a:r>
              <a:rPr lang="en-US" sz="2400" dirty="0"/>
              <a:t> bits and nonce </a:t>
            </a:r>
            <a:r>
              <a:rPr lang="en-US" sz="2400" i="1" dirty="0"/>
              <a:t>N</a:t>
            </a:r>
            <a:r>
              <a:rPr lang="en-US" sz="2400" dirty="0"/>
              <a:t> of 128 bits, as well as an IV specifying the algorithm (including the key size </a:t>
            </a:r>
            <a:r>
              <a:rPr lang="en-US" sz="2400" i="1" dirty="0"/>
              <a:t>k</a:t>
            </a:r>
            <a:r>
              <a:rPr lang="en-US" sz="2400" dirty="0"/>
              <a:t>, the rate </a:t>
            </a:r>
            <a:r>
              <a:rPr lang="en-US" sz="2400" i="1" dirty="0"/>
              <a:t>r</a:t>
            </a:r>
            <a:r>
              <a:rPr lang="en-US" sz="2400" dirty="0"/>
              <a:t>, the initialization and finalization round number </a:t>
            </a:r>
            <a:r>
              <a:rPr lang="en-US" sz="2400" i="1" dirty="0"/>
              <a:t>a</a:t>
            </a:r>
            <a:r>
              <a:rPr lang="en-US" sz="2400" dirty="0"/>
              <a:t>, and the intermediate round number </a:t>
            </a:r>
            <a:r>
              <a:rPr lang="en-US" sz="2400" i="1" dirty="0"/>
              <a:t>b</a:t>
            </a:r>
            <a:r>
              <a:rPr lang="en-US" sz="2400" dirty="0"/>
              <a:t>, each written as an 8-bit integer):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A51FE-C421-4863-17DA-4960AB75118A}"/>
              </a:ext>
            </a:extLst>
          </p:cNvPr>
          <p:cNvSpPr txBox="1"/>
          <p:nvPr/>
        </p:nvSpPr>
        <p:spPr>
          <a:xfrm>
            <a:off x="183397" y="6441688"/>
            <a:ext cx="8605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https://link.springer.com/article/10.1007/s00145-021-09398-9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2C645E-F7F8-C923-3A78-C562F1178AFD}"/>
              </a:ext>
            </a:extLst>
          </p:cNvPr>
          <p:cNvSpPr txBox="1"/>
          <p:nvPr/>
        </p:nvSpPr>
        <p:spPr>
          <a:xfrm>
            <a:off x="1220491" y="4607379"/>
            <a:ext cx="100248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In the initialization, </a:t>
            </a:r>
            <a:r>
              <a:rPr lang="en-US" sz="2400" i="1" dirty="0"/>
              <a:t>a</a:t>
            </a:r>
            <a:r>
              <a:rPr lang="en-US" sz="2400" dirty="0"/>
              <a:t> rounds of the round transformation </a:t>
            </a:r>
            <a:r>
              <a:rPr lang="en-US" sz="2400" i="1" dirty="0"/>
              <a:t>p</a:t>
            </a:r>
            <a:r>
              <a:rPr lang="en-US" sz="2400" dirty="0"/>
              <a:t> are applied to the initial state, followed by an </a:t>
            </a:r>
            <a:r>
              <a:rPr lang="en-US" sz="2400" dirty="0" err="1"/>
              <a:t>xor</a:t>
            </a:r>
            <a:r>
              <a:rPr lang="en-US" sz="2400" dirty="0"/>
              <a:t> of the secret key </a:t>
            </a:r>
            <a:r>
              <a:rPr lang="en-US" sz="2400" i="1" dirty="0"/>
              <a:t>K</a:t>
            </a:r>
            <a:r>
              <a:rPr lang="en-US" sz="2400" dirty="0"/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8B0013-3E1E-BDBE-F2AB-4075B0B7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086" y="5567733"/>
            <a:ext cx="3902425" cy="5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9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BF7D-B2BF-D717-58A4-0D0215489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25"/>
            <a:ext cx="10515600" cy="55260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2. </a:t>
            </a:r>
            <a:r>
              <a:rPr lang="en-US" i="1" dirty="0"/>
              <a:t>Processing Associated Data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1BC2B-70C9-9048-F410-B2AD0D10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8E5468-3B7C-06A2-DBF2-4285D2E8D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23820"/>
            <a:ext cx="9591535" cy="4703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5BAE2E-44B4-261C-FAA9-EEE7C8BBF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678" y="5397500"/>
            <a:ext cx="7439025" cy="1323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8B3116-D091-1350-28A7-A4222CF8D50E}"/>
              </a:ext>
            </a:extLst>
          </p:cNvPr>
          <p:cNvSpPr txBox="1"/>
          <p:nvPr/>
        </p:nvSpPr>
        <p:spPr>
          <a:xfrm>
            <a:off x="3376048" y="6382225"/>
            <a:ext cx="8605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https://link.springer.com/article/10.1007/s00145-021-09398-9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8114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942ED-2EE4-8C71-9FF8-98228AE8E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9451"/>
            <a:ext cx="10515600" cy="57275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3. </a:t>
            </a:r>
            <a:r>
              <a:rPr lang="en-US" i="1" dirty="0"/>
              <a:t>Plaintext Encryption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027FB-E0B9-EDC1-8B92-F7C072AFD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B2D739-BACE-2399-E49C-3AD472DA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60" y="1032037"/>
            <a:ext cx="8211033" cy="5376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BB91C6-08A0-95F9-7020-8339FC202DA5}"/>
              </a:ext>
            </a:extLst>
          </p:cNvPr>
          <p:cNvSpPr txBox="1"/>
          <p:nvPr/>
        </p:nvSpPr>
        <p:spPr>
          <a:xfrm>
            <a:off x="3001507" y="6488668"/>
            <a:ext cx="8605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https://link.springer.com/article/10.1007/s00145-021-09398-9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9195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D4312-7889-F605-1B3B-2CC0DBBF2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4953BC-2EA3-CA1E-9B3B-1D16EC5E6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58" y="136525"/>
            <a:ext cx="10516892" cy="4417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A82040-13EF-F6E7-0964-BF6E5960C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15" y="4804474"/>
            <a:ext cx="9649094" cy="205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87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02DE4-C4C8-1EEC-E09C-4D66925A1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2441"/>
            <a:ext cx="10515600" cy="5634522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4. Finalization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B5C4B-3CC2-8474-2F74-EDFE284E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F75D6F-A92D-A331-D07E-A92604EC0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350" y="1336567"/>
            <a:ext cx="10403971" cy="44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10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088DA-7313-349C-F42B-837BF3394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0929"/>
            <a:ext cx="10515600" cy="552603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Dua </a:t>
            </a:r>
            <a:r>
              <a:rPr lang="en-US" b="1" dirty="0" err="1"/>
              <a:t>Tipe</a:t>
            </a:r>
            <a:r>
              <a:rPr lang="en-US" b="1" dirty="0"/>
              <a:t> </a:t>
            </a:r>
            <a:r>
              <a:rPr lang="en-US" b="1" dirty="0" err="1"/>
              <a:t>Permutasi</a:t>
            </a:r>
            <a:r>
              <a:rPr lang="en-US" b="1" dirty="0"/>
              <a:t>: pᵃ dan pᵇ</a:t>
            </a:r>
          </a:p>
          <a:p>
            <a:r>
              <a:rPr lang="en-US" dirty="0"/>
              <a:t>p</a:t>
            </a:r>
            <a:r>
              <a:rPr lang="en-US" baseline="30000" dirty="0"/>
              <a:t>a</a:t>
            </a:r>
            <a:r>
              <a:rPr lang="en-US" dirty="0"/>
              <a:t> = 12 rounds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digunakan</a:t>
            </a:r>
            <a:r>
              <a:rPr lang="en-US" dirty="0"/>
              <a:t> pada </a:t>
            </a:r>
            <a:r>
              <a:rPr lang="en-US" dirty="0" err="1"/>
              <a:t>tahap</a:t>
            </a:r>
            <a:r>
              <a:rPr lang="en-US" dirty="0"/>
              <a:t> </a:t>
            </a:r>
            <a:r>
              <a:rPr lang="en-US" i="1" dirty="0"/>
              <a:t>Initialization</a:t>
            </a:r>
            <a:r>
              <a:rPr lang="en-US" dirty="0"/>
              <a:t> &amp; </a:t>
            </a:r>
            <a:r>
              <a:rPr lang="en-US" i="1" dirty="0"/>
              <a:t>Finalization</a:t>
            </a:r>
            <a:r>
              <a:rPr lang="en-US" dirty="0"/>
              <a:t>)</a:t>
            </a:r>
          </a:p>
          <a:p>
            <a:r>
              <a:rPr lang="en-US" dirty="0"/>
              <a:t>p</a:t>
            </a:r>
            <a:r>
              <a:rPr lang="en-US" baseline="30000" dirty="0"/>
              <a:t>b</a:t>
            </a:r>
            <a:r>
              <a:rPr lang="en-US" dirty="0"/>
              <a:t> = 6 rounds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i="1" dirty="0"/>
              <a:t>Associated Data </a:t>
            </a:r>
            <a:r>
              <a:rPr lang="en-US" dirty="0"/>
              <a:t>&amp; </a:t>
            </a:r>
            <a:r>
              <a:rPr lang="en-US" i="1" dirty="0"/>
              <a:t>Plaintext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Tiap</a:t>
            </a:r>
            <a:r>
              <a:rPr lang="en-US" dirty="0"/>
              <a:t> round </a:t>
            </a:r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:</a:t>
            </a:r>
          </a:p>
          <a:p>
            <a:pPr marL="793750" indent="-514350">
              <a:buFont typeface="+mj-lt"/>
              <a:buAutoNum type="arabicPeriod"/>
            </a:pPr>
            <a:r>
              <a:rPr lang="en-US" i="1" dirty="0"/>
              <a:t>Add round constant</a:t>
            </a:r>
          </a:p>
          <a:p>
            <a:pPr marL="793750" indent="-514350">
              <a:buFont typeface="+mj-lt"/>
              <a:buAutoNum type="arabicPeriod"/>
            </a:pPr>
            <a:r>
              <a:rPr lang="en-US" i="1" dirty="0"/>
              <a:t>Substitution lay</a:t>
            </a:r>
            <a:r>
              <a:rPr lang="en-US" dirty="0"/>
              <a:t>er (nonlinear S-box)</a:t>
            </a:r>
          </a:p>
          <a:p>
            <a:pPr marL="793750" indent="-514350">
              <a:buFont typeface="+mj-lt"/>
              <a:buAutoNum type="arabicPeriod"/>
            </a:pPr>
            <a:r>
              <a:rPr lang="en-US" i="1" dirty="0"/>
              <a:t>Linear diffusion layer</a:t>
            </a:r>
          </a:p>
          <a:p>
            <a:pPr marL="279400" indent="0">
              <a:buNone/>
            </a:pPr>
            <a:r>
              <a:rPr lang="en-US" dirty="0" err="1"/>
              <a:t>Semuanya</a:t>
            </a:r>
            <a:r>
              <a:rPr lang="en-US" dirty="0"/>
              <a:t> </a:t>
            </a:r>
            <a:r>
              <a:rPr lang="en-US" dirty="0" err="1"/>
              <a:t>beroperasi</a:t>
            </a:r>
            <a:r>
              <a:rPr lang="en-US" dirty="0"/>
              <a:t> pada lima register 64-bit.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6764F-D180-9BE6-D959-077CA41B3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48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CFE576-9860-CAF0-2148-911B2A0C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442AE5-63A7-A51F-AE04-D4F69A374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85" y="309831"/>
            <a:ext cx="8589210" cy="623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400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C19C53-A1C3-A520-5D1D-CB86AF51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2492E-C116-A843-D522-0564EE4C8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73" y="421457"/>
            <a:ext cx="9902734" cy="2356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77DADE-F0E6-5774-70F2-D3FE5DB7F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85298"/>
            <a:ext cx="11111713" cy="317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72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F642B-B7E3-BFCA-EE17-D76CEC757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365"/>
            <a:ext cx="10515600" cy="4952597"/>
          </a:xfrm>
        </p:spPr>
        <p:txBody>
          <a:bodyPr/>
          <a:lstStyle/>
          <a:p>
            <a:r>
              <a:rPr lang="en-US" dirty="0"/>
              <a:t>Oleh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, </a:t>
            </a:r>
            <a:r>
              <a:rPr lang="en-US" dirty="0" err="1"/>
              <a:t>algoritma</a:t>
            </a:r>
            <a:r>
              <a:rPr lang="en-US" dirty="0"/>
              <a:t> kriptografi </a:t>
            </a:r>
            <a:r>
              <a:rPr lang="en-US" dirty="0" err="1"/>
              <a:t>konvensional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AES, </a:t>
            </a:r>
            <a:r>
              <a:rPr lang="en-US" dirty="0" err="1"/>
              <a:t>Twofish</a:t>
            </a:r>
            <a:r>
              <a:rPr lang="en-US" dirty="0"/>
              <a:t>, Serpent, ElGamal, RSA, </a:t>
            </a:r>
            <a:r>
              <a:rPr lang="en-US" dirty="0" err="1"/>
              <a:t>atau</a:t>
            </a:r>
            <a:r>
              <a:rPr lang="en-US" dirty="0"/>
              <a:t> ECC </a:t>
            </a:r>
            <a:r>
              <a:rPr lang="en-US" dirty="0" err="1"/>
              <a:t>terlalu</a:t>
            </a:r>
            <a:r>
              <a:rPr lang="en-US" dirty="0"/>
              <a:t> </a:t>
            </a: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perangkat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 LWC </a:t>
            </a:r>
            <a:r>
              <a:rPr lang="en-US" dirty="0" err="1"/>
              <a:t>menawarkan</a:t>
            </a:r>
            <a:r>
              <a:rPr lang="en-US" dirty="0"/>
              <a:t> </a:t>
            </a:r>
            <a:r>
              <a:rPr lang="en-US" dirty="0" err="1"/>
              <a:t>algoritma</a:t>
            </a:r>
            <a:r>
              <a:rPr lang="en-US" dirty="0"/>
              <a:t> yang:</a:t>
            </a:r>
          </a:p>
          <a:p>
            <a:pPr marL="635000" indent="-403225"/>
            <a:r>
              <a:rPr lang="en-US" sz="2400" dirty="0" err="1"/>
              <a:t>ringan</a:t>
            </a:r>
            <a:r>
              <a:rPr lang="en-US" sz="2400" dirty="0"/>
              <a:t> (</a:t>
            </a:r>
            <a:r>
              <a:rPr lang="en-US" sz="2400" dirty="0" err="1"/>
              <a:t>ringan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memori</a:t>
            </a:r>
            <a:r>
              <a:rPr lang="en-US" sz="2400" dirty="0"/>
              <a:t> dan </a:t>
            </a:r>
            <a:r>
              <a:rPr lang="en-US" sz="2400" dirty="0" err="1"/>
              <a:t>komputasi</a:t>
            </a:r>
            <a:r>
              <a:rPr lang="en-US" sz="2400" dirty="0"/>
              <a:t>)</a:t>
            </a:r>
          </a:p>
          <a:p>
            <a:pPr marL="635000" indent="-403225"/>
            <a:r>
              <a:rPr lang="en-US" sz="2400" dirty="0" err="1"/>
              <a:t>hemat</a:t>
            </a:r>
            <a:r>
              <a:rPr lang="en-US" sz="2400" dirty="0"/>
              <a:t> </a:t>
            </a:r>
            <a:r>
              <a:rPr lang="en-US" sz="2400" dirty="0" err="1"/>
              <a:t>energi</a:t>
            </a:r>
            <a:endParaRPr lang="en-US" sz="2400" dirty="0"/>
          </a:p>
          <a:p>
            <a:pPr marL="635000" indent="-403225"/>
            <a:r>
              <a:rPr lang="en-US" sz="2400" dirty="0" err="1"/>
              <a:t>tetap</a:t>
            </a:r>
            <a:r>
              <a:rPr lang="en-US" sz="2400" dirty="0"/>
              <a:t> </a:t>
            </a:r>
            <a:r>
              <a:rPr lang="en-US" sz="2400" dirty="0" err="1"/>
              <a:t>aman</a:t>
            </a:r>
            <a:r>
              <a:rPr lang="en-US" sz="2400" dirty="0"/>
              <a:t> </a:t>
            </a:r>
            <a:r>
              <a:rPr lang="en-US" sz="2400" dirty="0" err="1"/>
              <a:t>terhadap</a:t>
            </a:r>
            <a:r>
              <a:rPr lang="en-US" sz="2400" dirty="0"/>
              <a:t> </a:t>
            </a:r>
            <a:r>
              <a:rPr lang="en-US" sz="2400" dirty="0" err="1"/>
              <a:t>serangan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72523-D2EC-D1E1-A867-93455F07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13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EE7C4A-EF6E-7903-8036-43027863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4BB29-BF10-2509-0D80-028286E7F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35" y="736976"/>
            <a:ext cx="10219866" cy="2254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5C1E1A-C24B-DC3C-524F-B58E80052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35" y="3653146"/>
            <a:ext cx="11327016" cy="179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87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8B5F07-573F-0C6E-9F08-5589F676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F0DFC4-141B-7755-4AE6-D22A73A56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282" y="491183"/>
            <a:ext cx="8686298" cy="570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82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B6BF3-48CD-4BB6-79E9-9853D17C2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Referensi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896D8-CB1D-A6C9-6757-FFBAE0732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Materi di </a:t>
            </a:r>
            <a:r>
              <a:rPr lang="en-US" dirty="0" err="1"/>
              <a:t>dalam</a:t>
            </a:r>
            <a:r>
              <a:rPr lang="en-US" dirty="0"/>
              <a:t> PPT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diambil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:</a:t>
            </a:r>
          </a:p>
          <a:p>
            <a:pPr marL="514350" indent="-514350">
              <a:buAutoNum type="arabicPeriod"/>
            </a:pPr>
            <a:r>
              <a:rPr lang="en-US" dirty="0"/>
              <a:t>Ascon v1.2: Lightweight Authenticated Encryption and Hashing, </a:t>
            </a:r>
            <a:r>
              <a:rPr lang="en-US" dirty="0">
                <a:hlinkClick r:id="rId2"/>
              </a:rPr>
              <a:t>https://link.springer.com/article/10.1007/s00145-021-09398-9</a:t>
            </a:r>
            <a:r>
              <a:rPr lang="en-US" dirty="0"/>
              <a:t> </a:t>
            </a:r>
          </a:p>
          <a:p>
            <a:pPr marL="514350" indent="-514350">
              <a:buAutoNum type="arabicPeriod"/>
            </a:pPr>
            <a:r>
              <a:rPr lang="en-US" dirty="0" err="1"/>
              <a:t>Mochammad</a:t>
            </a:r>
            <a:r>
              <a:rPr lang="en-US" dirty="0"/>
              <a:t> </a:t>
            </a:r>
            <a:r>
              <a:rPr lang="en-US" dirty="0" err="1"/>
              <a:t>Fatchur</a:t>
            </a:r>
            <a:r>
              <a:rPr lang="en-US" dirty="0"/>
              <a:t> Rochman, </a:t>
            </a:r>
            <a:r>
              <a:rPr lang="en-US" dirty="0" err="1"/>
              <a:t>Implementasi</a:t>
            </a:r>
            <a:r>
              <a:rPr lang="en-US" dirty="0"/>
              <a:t> Kriptografi </a:t>
            </a:r>
            <a:r>
              <a:rPr lang="en-US" dirty="0" err="1"/>
              <a:t>Hibrida</a:t>
            </a:r>
            <a:r>
              <a:rPr lang="en-US" dirty="0"/>
              <a:t> ASCON AEAD dan ECDH Pada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Pemantauan</a:t>
            </a:r>
            <a:r>
              <a:rPr lang="en-US" dirty="0"/>
              <a:t> </a:t>
            </a:r>
            <a:r>
              <a:rPr lang="en-US" dirty="0" err="1"/>
              <a:t>Elektrokardiogram</a:t>
            </a:r>
            <a:r>
              <a:rPr lang="en-US" dirty="0"/>
              <a:t> Jarak </a:t>
            </a:r>
            <a:r>
              <a:rPr lang="en-US" dirty="0" err="1"/>
              <a:t>Jauh</a:t>
            </a:r>
            <a:r>
              <a:rPr lang="en-US" dirty="0"/>
              <a:t>, </a:t>
            </a:r>
            <a:r>
              <a:rPr lang="en-US" dirty="0" err="1"/>
              <a:t>Tugas</a:t>
            </a:r>
            <a:r>
              <a:rPr lang="en-US" dirty="0"/>
              <a:t> Akhir </a:t>
            </a:r>
            <a:r>
              <a:rPr lang="en-US" dirty="0" err="1"/>
              <a:t>Informatika</a:t>
            </a:r>
            <a:r>
              <a:rPr lang="en-US" dirty="0"/>
              <a:t> ITB</a:t>
            </a:r>
          </a:p>
          <a:p>
            <a:pPr marL="514350" indent="-514350">
              <a:buAutoNum type="arabicPeriod"/>
            </a:pPr>
            <a:r>
              <a:rPr lang="en-US" dirty="0"/>
              <a:t>Meltem Sonmez </a:t>
            </a:r>
            <a:r>
              <a:rPr lang="en-US" dirty="0" err="1"/>
              <a:t>Turannist</a:t>
            </a:r>
            <a:r>
              <a:rPr lang="en-US" dirty="0"/>
              <a:t>,  Lightweight Cryptography Standardization, GLOBAL PLATFORM SECURITY TASK FORCE MEETING, MARCH 28, 2023, NIST</a:t>
            </a:r>
          </a:p>
          <a:p>
            <a:pPr marL="514350" indent="-514350">
              <a:buAutoNum type="arabicPeriod"/>
            </a:pPr>
            <a:r>
              <a:rPr lang="en-US" dirty="0"/>
              <a:t>Authenticated encryption, </a:t>
            </a:r>
            <a:r>
              <a:rPr lang="en-US" dirty="0">
                <a:hlinkClick r:id="rId3"/>
              </a:rPr>
              <a:t>https://en.wikipedia.org/wiki/Authenticated_encryption#Authenticated_encryption_with_associated_data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OpenAI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2F7B0-0A59-9C40-BF50-CD3C7998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27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8CD9-AFF7-1E24-9B5A-8A3593587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7522" cy="1325563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Mengapa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Lightweight Cryptography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Dibutuhkan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E3DC0-7F94-162D-A4ED-3658461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47522" cy="4869643"/>
          </a:xfrm>
        </p:spPr>
        <p:txBody>
          <a:bodyPr>
            <a:normAutofit fontScale="70000" lnSpcReduction="20000"/>
          </a:bodyPr>
          <a:lstStyle/>
          <a:p>
            <a:r>
              <a:rPr lang="en-US" sz="3400" b="1" dirty="0"/>
              <a:t>Kendala </a:t>
            </a:r>
            <a:r>
              <a:rPr lang="en-US" sz="3400" b="1" dirty="0" err="1"/>
              <a:t>perangkat</a:t>
            </a:r>
            <a:r>
              <a:rPr lang="en-US" sz="3400" b="1" dirty="0"/>
              <a:t> </a:t>
            </a:r>
            <a:r>
              <a:rPr lang="en-US" sz="3400" b="1" i="1" dirty="0"/>
              <a:t>low-resource</a:t>
            </a:r>
          </a:p>
          <a:p>
            <a:pPr marL="511175" indent="-231775"/>
            <a:r>
              <a:rPr lang="en-US" dirty="0"/>
              <a:t>AES </a:t>
            </a:r>
            <a:r>
              <a:rPr lang="en-US" dirty="0" err="1"/>
              <a:t>biasa</a:t>
            </a:r>
            <a:r>
              <a:rPr lang="en-US" dirty="0"/>
              <a:t> </a:t>
            </a:r>
            <a:r>
              <a:rPr lang="en-US" dirty="0" err="1"/>
              <a:t>butuh</a:t>
            </a:r>
            <a:r>
              <a:rPr lang="en-US" dirty="0"/>
              <a:t> ~20–30k </a:t>
            </a:r>
            <a:r>
              <a:rPr lang="en-US" i="1" dirty="0"/>
              <a:t>gate equivalent </a:t>
            </a:r>
            <a:r>
              <a:rPr lang="en-US" dirty="0"/>
              <a:t>(GE) → </a:t>
            </a:r>
            <a:r>
              <a:rPr lang="en-US" dirty="0" err="1"/>
              <a:t>terlalu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RFID (4–8k GE).</a:t>
            </a:r>
          </a:p>
          <a:p>
            <a:pPr marL="511175" indent="-231775"/>
            <a:r>
              <a:rPr lang="en-US" dirty="0"/>
              <a:t>RSA/ECC </a:t>
            </a:r>
            <a:r>
              <a:rPr lang="en-US" dirty="0" err="1"/>
              <a:t>terlalu</a:t>
            </a:r>
            <a:r>
              <a:rPr lang="en-US" dirty="0"/>
              <a:t> </a:t>
            </a:r>
            <a:r>
              <a:rPr lang="en-US" dirty="0" err="1"/>
              <a:t>lambat</a:t>
            </a:r>
            <a:r>
              <a:rPr lang="en-US" dirty="0"/>
              <a:t> dan </a:t>
            </a:r>
            <a:r>
              <a:rPr lang="en-US" dirty="0" err="1"/>
              <a:t>butuh</a:t>
            </a:r>
            <a:r>
              <a:rPr lang="en-US" dirty="0"/>
              <a:t> </a:t>
            </a:r>
            <a:r>
              <a:rPr lang="en-US" dirty="0" err="1"/>
              <a:t>memori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.</a:t>
            </a:r>
          </a:p>
          <a:p>
            <a:pPr marL="511175" indent="-231775"/>
            <a:r>
              <a:rPr lang="en-US" dirty="0"/>
              <a:t>Banyak </a:t>
            </a:r>
            <a:r>
              <a:rPr lang="en-US" dirty="0" err="1"/>
              <a:t>algoritma</a:t>
            </a:r>
            <a:r>
              <a:rPr lang="en-US" dirty="0"/>
              <a:t> </a:t>
            </a:r>
            <a:r>
              <a:rPr lang="en-US" dirty="0" err="1"/>
              <a:t>konvensional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mendukung</a:t>
            </a:r>
            <a:r>
              <a:rPr lang="en-US" dirty="0"/>
              <a:t> </a:t>
            </a:r>
            <a:r>
              <a:rPr lang="en-US" dirty="0" err="1"/>
              <a:t>kebutuhan</a:t>
            </a:r>
            <a:r>
              <a:rPr lang="en-US" dirty="0"/>
              <a:t> </a:t>
            </a:r>
            <a:r>
              <a:rPr lang="en-US" dirty="0" err="1"/>
              <a:t>komunikasi</a:t>
            </a:r>
            <a:r>
              <a:rPr lang="en-US" dirty="0"/>
              <a:t> yang sangat </a:t>
            </a:r>
            <a:r>
              <a:rPr lang="en-US" dirty="0" err="1"/>
              <a:t>kecil</a:t>
            </a:r>
            <a:r>
              <a:rPr lang="en-US" dirty="0"/>
              <a:t>.</a:t>
            </a:r>
          </a:p>
          <a:p>
            <a:endParaRPr lang="en-US" b="1" dirty="0"/>
          </a:p>
          <a:p>
            <a:r>
              <a:rPr lang="en-US" sz="3400" b="1" dirty="0" err="1"/>
              <a:t>Lingkungan</a:t>
            </a:r>
            <a:r>
              <a:rPr lang="en-US" sz="3400" b="1" dirty="0"/>
              <a:t> sangat </a:t>
            </a:r>
            <a:r>
              <a:rPr lang="en-US" sz="3400" b="1" dirty="0" err="1"/>
              <a:t>rentan</a:t>
            </a:r>
            <a:endParaRPr lang="en-US" sz="3400" b="1" dirty="0"/>
          </a:p>
          <a:p>
            <a:pPr marL="0" indent="0">
              <a:buNone/>
            </a:pPr>
            <a:r>
              <a:rPr lang="en-US" dirty="0"/>
              <a:t>     Banyak </a:t>
            </a:r>
            <a:r>
              <a:rPr lang="en-US" dirty="0" err="1"/>
              <a:t>perangkat</a:t>
            </a:r>
            <a:r>
              <a:rPr lang="en-US" dirty="0"/>
              <a:t> IoT:</a:t>
            </a:r>
          </a:p>
          <a:p>
            <a:pPr marL="511175" indent="-279400"/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diperbarui</a:t>
            </a:r>
            <a:r>
              <a:rPr lang="en-US" dirty="0"/>
              <a:t> (</a:t>
            </a:r>
            <a:r>
              <a:rPr lang="en-US" i="1" dirty="0"/>
              <a:t>firmware locked</a:t>
            </a:r>
            <a:r>
              <a:rPr lang="en-US" dirty="0"/>
              <a:t>)</a:t>
            </a:r>
          </a:p>
          <a:p>
            <a:pPr marL="511175" indent="-279400"/>
            <a:r>
              <a:rPr lang="en-US" dirty="0" err="1"/>
              <a:t>berada</a:t>
            </a:r>
            <a:r>
              <a:rPr lang="en-US" dirty="0"/>
              <a:t> di </a:t>
            </a:r>
            <a:r>
              <a:rPr lang="en-US" dirty="0" err="1"/>
              <a:t>lokasi</a:t>
            </a:r>
            <a:r>
              <a:rPr lang="en-US" dirty="0"/>
              <a:t> </a:t>
            </a:r>
            <a:r>
              <a:rPr lang="en-US" dirty="0" err="1"/>
              <a:t>publik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diserang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fisik</a:t>
            </a:r>
            <a:endParaRPr lang="en-US" dirty="0"/>
          </a:p>
          <a:p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algoritma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:</a:t>
            </a:r>
          </a:p>
          <a:p>
            <a:pPr marL="511175" indent="-279400"/>
            <a:r>
              <a:rPr lang="en-US" dirty="0" err="1"/>
              <a:t>Sangkil</a:t>
            </a:r>
            <a:r>
              <a:rPr lang="en-US" dirty="0"/>
              <a:t> (</a:t>
            </a:r>
            <a:r>
              <a:rPr lang="en-US" dirty="0" err="1"/>
              <a:t>efisien</a:t>
            </a:r>
            <a:r>
              <a:rPr lang="en-US" dirty="0"/>
              <a:t>)</a:t>
            </a:r>
          </a:p>
          <a:p>
            <a:pPr marL="511175" indent="-279400"/>
            <a:r>
              <a:rPr lang="en-US" dirty="0" err="1"/>
              <a:t>mampu</a:t>
            </a:r>
            <a:r>
              <a:rPr lang="en-US" dirty="0"/>
              <a:t> </a:t>
            </a:r>
            <a:r>
              <a:rPr lang="en-US" dirty="0" err="1"/>
              <a:t>mendeteksi</a:t>
            </a:r>
            <a:r>
              <a:rPr lang="en-US" dirty="0"/>
              <a:t> </a:t>
            </a:r>
            <a:r>
              <a:rPr lang="en-US" dirty="0" err="1"/>
              <a:t>manipulasi</a:t>
            </a:r>
            <a:r>
              <a:rPr lang="en-US" dirty="0"/>
              <a:t> (</a:t>
            </a:r>
            <a:r>
              <a:rPr lang="en-US" i="1" dirty="0"/>
              <a:t>authenticated encryptio</a:t>
            </a:r>
            <a:r>
              <a:rPr lang="en-US" dirty="0"/>
              <a:t>n)</a:t>
            </a:r>
          </a:p>
          <a:p>
            <a:pPr marL="511175" indent="-279400"/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diimplementasi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i="1" dirty="0"/>
              <a:t>hardware</a:t>
            </a:r>
            <a:r>
              <a:rPr lang="en-US" dirty="0"/>
              <a:t> </a:t>
            </a:r>
            <a:r>
              <a:rPr lang="en-US" dirty="0" err="1"/>
              <a:t>kecil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D6713-70D0-9287-4484-D17EE2075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04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A9249-234F-9D69-D70F-63C55FA63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Karakteristik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Lightweight Cryptography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66A7A-3A7D-C8A4-1CE7-8EA09DA7F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Area </a:t>
            </a:r>
            <a:r>
              <a:rPr lang="en-US" sz="2400" dirty="0" err="1"/>
              <a:t>kecil</a:t>
            </a:r>
            <a:r>
              <a:rPr lang="en-US" sz="2400" dirty="0"/>
              <a:t> (GE </a:t>
            </a:r>
            <a:r>
              <a:rPr lang="en-US" sz="2400" dirty="0" err="1"/>
              <a:t>rendah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r>
              <a:rPr lang="en-US" sz="2400" dirty="0"/>
              <a:t>       Target </a:t>
            </a:r>
            <a:r>
              <a:rPr lang="en-US" sz="2400" dirty="0" err="1"/>
              <a:t>umum</a:t>
            </a:r>
            <a:r>
              <a:rPr lang="en-US" sz="2400" dirty="0"/>
              <a:t>: &lt;10k GE (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bahkan</a:t>
            </a:r>
            <a:r>
              <a:rPr lang="en-US" sz="2400" dirty="0"/>
              <a:t> &lt;2k GE </a:t>
            </a:r>
            <a:r>
              <a:rPr lang="en-US" sz="2400" dirty="0" err="1"/>
              <a:t>untuk</a:t>
            </a:r>
            <a:r>
              <a:rPr lang="en-US" sz="2400" dirty="0"/>
              <a:t> RFID).</a:t>
            </a:r>
          </a:p>
          <a:p>
            <a:pPr marL="457200" indent="-457200">
              <a:buAutoNum type="arabicPeriod" startAt="2"/>
            </a:pPr>
            <a:r>
              <a:rPr lang="en-US" sz="2400" dirty="0"/>
              <a:t>Memori sangat </a:t>
            </a:r>
            <a:r>
              <a:rPr lang="en-US" sz="2400" dirty="0" err="1"/>
              <a:t>kecil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RAM </a:t>
            </a:r>
            <a:r>
              <a:rPr lang="en-US" sz="2400" dirty="0" err="1"/>
              <a:t>beberapa</a:t>
            </a:r>
            <a:r>
              <a:rPr lang="en-US" sz="2400" dirty="0"/>
              <a:t> ratus byte </a:t>
            </a:r>
            <a:r>
              <a:rPr lang="en-US" sz="2400" dirty="0" err="1"/>
              <a:t>saja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3.   </a:t>
            </a:r>
            <a:r>
              <a:rPr lang="en-US" sz="2400" dirty="0" err="1"/>
              <a:t>Keamanan</a:t>
            </a:r>
            <a:r>
              <a:rPr lang="en-US" sz="2400" dirty="0"/>
              <a:t> </a:t>
            </a:r>
            <a:r>
              <a:rPr lang="en-US" sz="2400" dirty="0" err="1"/>
              <a:t>sekelas</a:t>
            </a:r>
            <a:r>
              <a:rPr lang="en-US" sz="2400" dirty="0"/>
              <a:t> </a:t>
            </a:r>
            <a:r>
              <a:rPr lang="en-US" sz="2400" i="1" dirty="0"/>
              <a:t>modern cryptography</a:t>
            </a:r>
            <a:r>
              <a:rPr lang="en-US" sz="2400" dirty="0"/>
              <a:t>, </a:t>
            </a:r>
            <a:r>
              <a:rPr lang="en-US" sz="2400" dirty="0" err="1"/>
              <a:t>meski</a:t>
            </a:r>
            <a:r>
              <a:rPr lang="en-US" sz="2400" dirty="0"/>
              <a:t> </a:t>
            </a:r>
            <a:r>
              <a:rPr lang="en-US" sz="2400" dirty="0" err="1"/>
              <a:t>ringan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4.   </a:t>
            </a:r>
            <a:r>
              <a:rPr lang="en-US" sz="2400" dirty="0" err="1"/>
              <a:t>Mendukung</a:t>
            </a:r>
            <a:r>
              <a:rPr lang="en-US" sz="2400" dirty="0"/>
              <a:t> </a:t>
            </a:r>
            <a:r>
              <a:rPr lang="en-US" sz="2400" i="1" dirty="0"/>
              <a:t>Authenticated Encryption </a:t>
            </a:r>
          </a:p>
          <a:p>
            <a:pPr marL="0" indent="0">
              <a:buNone/>
            </a:pPr>
            <a:r>
              <a:rPr lang="en-US" sz="2400" dirty="0"/>
              <a:t>       </a:t>
            </a:r>
            <a:r>
              <a:rPr lang="en-US" sz="2400" dirty="0" err="1"/>
              <a:t>Mayoritas</a:t>
            </a:r>
            <a:r>
              <a:rPr lang="en-US" sz="2400" dirty="0"/>
              <a:t> </a:t>
            </a:r>
            <a:r>
              <a:rPr lang="en-US" sz="2400" dirty="0" err="1"/>
              <a:t>aplikasi</a:t>
            </a:r>
            <a:r>
              <a:rPr lang="en-US" sz="2400" dirty="0"/>
              <a:t> IoT </a:t>
            </a:r>
            <a:r>
              <a:rPr lang="en-US" sz="2400" dirty="0" err="1"/>
              <a:t>butuh</a:t>
            </a:r>
            <a:r>
              <a:rPr lang="en-US" sz="2400" dirty="0"/>
              <a:t>: </a:t>
            </a:r>
            <a:r>
              <a:rPr lang="en-US" sz="2400" i="1" dirty="0"/>
              <a:t>confidentiality</a:t>
            </a:r>
            <a:r>
              <a:rPr lang="en-US" sz="2400" dirty="0"/>
              <a:t> + </a:t>
            </a:r>
            <a:r>
              <a:rPr lang="en-US" sz="2400" i="1" dirty="0"/>
              <a:t>integrity</a:t>
            </a:r>
            <a:r>
              <a:rPr lang="en-US" sz="2400" dirty="0"/>
              <a:t> → AEAD   </a:t>
            </a:r>
          </a:p>
          <a:p>
            <a:pPr marL="0" indent="0">
              <a:buNone/>
            </a:pPr>
            <a:r>
              <a:rPr lang="en-US" sz="2400" dirty="0"/>
              <a:t>       (</a:t>
            </a:r>
            <a:r>
              <a:rPr lang="en-US" sz="2400" i="1" dirty="0"/>
              <a:t>Authenticated Encryption with Associated Data</a:t>
            </a:r>
            <a:r>
              <a:rPr lang="en-US" sz="2400" dirty="0"/>
              <a:t>)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standar</a:t>
            </a:r>
            <a:r>
              <a:rPr lang="en-US" sz="2400" dirty="0"/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274B1-B485-0B0B-B5AD-F493EB6B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78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DD7B4-ADA7-7A85-2F0D-DA2481D66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Authenticated Encryption (AE)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8C919-B2AE-11EE-3A23-8C78E0786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94017" cy="4351338"/>
          </a:xfrm>
        </p:spPr>
        <p:txBody>
          <a:bodyPr/>
          <a:lstStyle/>
          <a:p>
            <a:r>
              <a:rPr lang="en-US" sz="2400" i="1" dirty="0"/>
              <a:t>Authenticated Encryption </a:t>
            </a:r>
            <a:r>
              <a:rPr lang="en-US" sz="2400" dirty="0"/>
              <a:t>(AE)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i="1" dirty="0" err="1"/>
              <a:t>kelas</a:t>
            </a:r>
            <a:r>
              <a:rPr lang="en-US" sz="2400" i="1" dirty="0"/>
              <a:t> </a:t>
            </a:r>
            <a:r>
              <a:rPr lang="en-US" sz="2400" i="1" dirty="0" err="1"/>
              <a:t>skema</a:t>
            </a:r>
            <a:r>
              <a:rPr lang="en-US" sz="2400" i="1" dirty="0"/>
              <a:t> kriptografi </a:t>
            </a:r>
            <a:r>
              <a:rPr lang="en-US" sz="2400" i="1" dirty="0" err="1"/>
              <a:t>simetris</a:t>
            </a:r>
            <a:r>
              <a:rPr lang="en-US" sz="2400" dirty="0"/>
              <a:t> yang </a:t>
            </a:r>
            <a:r>
              <a:rPr lang="en-US" sz="2400" dirty="0" err="1"/>
              <a:t>menggabungkan</a:t>
            </a:r>
            <a:r>
              <a:rPr lang="en-US" sz="2400" dirty="0"/>
              <a:t> dua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/>
              <a:t>utama</a:t>
            </a:r>
            <a:r>
              <a:rPr lang="en-US" sz="2400" dirty="0"/>
              <a:t>:</a:t>
            </a:r>
          </a:p>
          <a:p>
            <a:pPr marL="511175" indent="-279400"/>
            <a:r>
              <a:rPr lang="en-US" sz="2000" i="1" dirty="0"/>
              <a:t>Confidentiality</a:t>
            </a:r>
            <a:r>
              <a:rPr lang="en-US" sz="2000" dirty="0"/>
              <a:t> — </a:t>
            </a:r>
            <a:r>
              <a:rPr lang="en-US" sz="2000" dirty="0" err="1"/>
              <a:t>menjaga</a:t>
            </a:r>
            <a:r>
              <a:rPr lang="en-US" sz="2000" dirty="0"/>
              <a:t> </a:t>
            </a:r>
            <a:r>
              <a:rPr lang="en-US" sz="2000" dirty="0" err="1"/>
              <a:t>kerahasiaan</a:t>
            </a:r>
            <a:r>
              <a:rPr lang="en-US" sz="2000" dirty="0"/>
              <a:t> (data </a:t>
            </a:r>
            <a:r>
              <a:rPr lang="en-US" sz="2000" dirty="0" err="1"/>
              <a:t>dienkripsi</a:t>
            </a:r>
            <a:r>
              <a:rPr lang="en-US" sz="2000" dirty="0"/>
              <a:t>).</a:t>
            </a:r>
          </a:p>
          <a:p>
            <a:pPr marL="511175" indent="-279400"/>
            <a:r>
              <a:rPr lang="en-US" sz="2000" i="1" dirty="0"/>
              <a:t>Integrity &amp; Authenticity </a:t>
            </a:r>
            <a:r>
              <a:rPr lang="en-US" sz="2000" dirty="0"/>
              <a:t>— </a:t>
            </a:r>
            <a:r>
              <a:rPr lang="en-US" sz="2000" dirty="0" err="1"/>
              <a:t>memastikan</a:t>
            </a:r>
            <a:r>
              <a:rPr lang="en-US" sz="2000" dirty="0"/>
              <a:t> data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diubah</a:t>
            </a:r>
            <a:r>
              <a:rPr lang="en-US" sz="2000" dirty="0"/>
              <a:t> dan </a:t>
            </a:r>
            <a:r>
              <a:rPr lang="en-US" sz="2000" dirty="0" err="1"/>
              <a:t>berasal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pihak</a:t>
            </a:r>
            <a:r>
              <a:rPr lang="en-US" sz="2000" dirty="0"/>
              <a:t> yang </a:t>
            </a:r>
            <a:r>
              <a:rPr lang="en-US" sz="2000" dirty="0" err="1"/>
              <a:t>benar</a:t>
            </a:r>
            <a:r>
              <a:rPr lang="en-US" sz="2000" dirty="0"/>
              <a:t>.</a:t>
            </a:r>
          </a:p>
          <a:p>
            <a:endParaRPr lang="en-US" dirty="0"/>
          </a:p>
          <a:p>
            <a:r>
              <a:rPr lang="en-US" sz="2400" dirty="0"/>
              <a:t>AE </a:t>
            </a:r>
            <a:r>
              <a:rPr lang="en-US" sz="2400" dirty="0" err="1"/>
              <a:t>menyatukan</a:t>
            </a:r>
            <a:r>
              <a:rPr lang="en-US" sz="2400" dirty="0"/>
              <a:t> </a:t>
            </a:r>
            <a:r>
              <a:rPr lang="en-US" sz="2400" i="1" dirty="0"/>
              <a:t>encryption</a:t>
            </a:r>
            <a:r>
              <a:rPr lang="en-US" sz="2400" dirty="0"/>
              <a:t> + </a:t>
            </a:r>
            <a:r>
              <a:rPr lang="en-US" sz="2400" i="1" dirty="0"/>
              <a:t>authentication</a:t>
            </a:r>
            <a:r>
              <a:rPr lang="en-US" sz="2400" dirty="0"/>
              <a:t> (MAC)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skema</a:t>
            </a:r>
            <a:r>
              <a:rPr lang="en-US" sz="2400" dirty="0"/>
              <a:t> yang </a:t>
            </a:r>
            <a:r>
              <a:rPr lang="en-US" sz="2400" dirty="0" err="1"/>
              <a:t>aman</a:t>
            </a:r>
            <a:r>
              <a:rPr lang="en-US" sz="2400" dirty="0"/>
              <a:t>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617CE-B6C4-2DF8-CFDB-74F7B94DB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099" y="4397780"/>
            <a:ext cx="4239242" cy="1914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DF8BC9-9C80-305E-2D82-F669B36750B4}"/>
              </a:ext>
            </a:extLst>
          </p:cNvPr>
          <p:cNvSpPr txBox="1"/>
          <p:nvPr/>
        </p:nvSpPr>
        <p:spPr>
          <a:xfrm>
            <a:off x="7826644" y="4990454"/>
            <a:ext cx="18659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= </a:t>
            </a:r>
            <a:r>
              <a:rPr lang="en-US" dirty="0" err="1"/>
              <a:t>Plainteks</a:t>
            </a:r>
            <a:endParaRPr lang="en-US" dirty="0"/>
          </a:p>
          <a:p>
            <a:r>
              <a:rPr lang="en-US" dirty="0"/>
              <a:t>K = </a:t>
            </a:r>
            <a:r>
              <a:rPr lang="en-US" dirty="0" err="1"/>
              <a:t>Kunci</a:t>
            </a:r>
            <a:endParaRPr lang="en-US" dirty="0"/>
          </a:p>
          <a:p>
            <a:r>
              <a:rPr lang="en-US" dirty="0"/>
              <a:t>C = </a:t>
            </a:r>
            <a:r>
              <a:rPr lang="en-US" dirty="0" err="1"/>
              <a:t>Cipherteks</a:t>
            </a:r>
            <a:endParaRPr lang="en-US" dirty="0"/>
          </a:p>
          <a:p>
            <a:r>
              <a:rPr lang="en-US" dirty="0"/>
              <a:t>T = Tag </a:t>
            </a:r>
            <a:r>
              <a:rPr lang="en-US" dirty="0" err="1"/>
              <a:t>otentikasi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583B1-2F3E-1C9E-008B-1DC44960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63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7D46E-88E4-9EAF-F53D-E7EB10D55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8454"/>
            <a:ext cx="10515600" cy="5758509"/>
          </a:xfrm>
        </p:spPr>
        <p:txBody>
          <a:bodyPr/>
          <a:lstStyle/>
          <a:p>
            <a:r>
              <a:rPr lang="en-US" dirty="0" err="1"/>
              <a:t>Bermacam-macam</a:t>
            </a:r>
            <a:r>
              <a:rPr lang="en-US" dirty="0"/>
              <a:t> </a:t>
            </a:r>
            <a:r>
              <a:rPr lang="en-US" dirty="0" err="1"/>
              <a:t>skema</a:t>
            </a:r>
            <a:r>
              <a:rPr lang="en-US" dirty="0"/>
              <a:t> AE:</a:t>
            </a:r>
          </a:p>
        </p:txBody>
      </p:sp>
      <p:pic>
        <p:nvPicPr>
          <p:cNvPr id="9" name="Picture 8" descr="A diagram of a computer program&#10;&#10;AI-generated content may be incorrect.">
            <a:extLst>
              <a:ext uri="{FF2B5EF4-FFF2-40B4-BE49-F238E27FC236}">
                <a16:creationId xmlns:a16="http://schemas.microsoft.com/office/drawing/2014/main" id="{C26D3F34-7132-A9EB-635A-C3D30C9BE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943" y="1709949"/>
            <a:ext cx="3702857" cy="4228571"/>
          </a:xfrm>
          <a:prstGeom prst="rect">
            <a:avLst/>
          </a:prstGeom>
        </p:spPr>
      </p:pic>
      <p:pic>
        <p:nvPicPr>
          <p:cNvPr id="11" name="Picture 10" descr="A diagram of a computer network&#10;&#10;AI-generated content may be incorrect.">
            <a:extLst>
              <a:ext uri="{FF2B5EF4-FFF2-40B4-BE49-F238E27FC236}">
                <a16:creationId xmlns:a16="http://schemas.microsoft.com/office/drawing/2014/main" id="{12C670C7-69B8-A67F-5C78-293140875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22" y="1050306"/>
            <a:ext cx="3341394" cy="2600971"/>
          </a:xfrm>
          <a:prstGeom prst="rect">
            <a:avLst/>
          </a:prstGeom>
        </p:spPr>
      </p:pic>
      <p:pic>
        <p:nvPicPr>
          <p:cNvPr id="13" name="Picture 12" descr="A diagram of a computer process&#10;&#10;AI-generated content may be incorrect.">
            <a:extLst>
              <a:ext uri="{FF2B5EF4-FFF2-40B4-BE49-F238E27FC236}">
                <a16:creationId xmlns:a16="http://schemas.microsoft.com/office/drawing/2014/main" id="{1678B324-7B24-FE60-4B77-9A367CD54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43" y="4283129"/>
            <a:ext cx="3702857" cy="23406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57D4C6-928E-BBF5-33CE-6EE6461E7747}"/>
              </a:ext>
            </a:extLst>
          </p:cNvPr>
          <p:cNvSpPr txBox="1"/>
          <p:nvPr/>
        </p:nvSpPr>
        <p:spPr>
          <a:xfrm>
            <a:off x="1173217" y="1050306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3E394-F060-8910-5F02-5C5F7F163D88}"/>
              </a:ext>
            </a:extLst>
          </p:cNvPr>
          <p:cNvSpPr txBox="1"/>
          <p:nvPr/>
        </p:nvSpPr>
        <p:spPr>
          <a:xfrm>
            <a:off x="1173217" y="4288081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6FEFD-68C2-2FA9-74A9-FCAC12AA7872}"/>
              </a:ext>
            </a:extLst>
          </p:cNvPr>
          <p:cNvSpPr txBox="1"/>
          <p:nvPr/>
        </p:nvSpPr>
        <p:spPr>
          <a:xfrm>
            <a:off x="6653700" y="1720226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D7EE5A-464C-5F74-61A7-5AC87315EE66}"/>
              </a:ext>
            </a:extLst>
          </p:cNvPr>
          <p:cNvSpPr txBox="1"/>
          <p:nvPr/>
        </p:nvSpPr>
        <p:spPr>
          <a:xfrm>
            <a:off x="8741045" y="6215713"/>
            <a:ext cx="2874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: Wikipedia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36A1E57-466E-7965-CCD0-437A7970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88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C0EE3-1969-6D96-639E-E4C833E1C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Authenticated Encryption with Associated Data (AEAD).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29354-7ECF-DA47-99DF-B589320CF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831"/>
            <a:ext cx="10515600" cy="5114440"/>
          </a:xfrm>
        </p:spPr>
        <p:txBody>
          <a:bodyPr>
            <a:normAutofit/>
          </a:bodyPr>
          <a:lstStyle/>
          <a:p>
            <a:r>
              <a:rPr lang="en-US" sz="2400" dirty="0"/>
              <a:t>AEAD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perluasan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AE yang </a:t>
            </a:r>
            <a:r>
              <a:rPr lang="en-US" sz="2400" dirty="0" err="1"/>
              <a:t>memungkinkan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melampirkan</a:t>
            </a:r>
            <a:r>
              <a:rPr lang="en-US" sz="2400" dirty="0"/>
              <a:t> data </a:t>
            </a:r>
            <a:r>
              <a:rPr lang="en-US" sz="2400" dirty="0" err="1"/>
              <a:t>teks</a:t>
            </a:r>
            <a:r>
              <a:rPr lang="en-US" sz="2400" dirty="0"/>
              <a:t> </a:t>
            </a:r>
            <a:r>
              <a:rPr lang="en-US" sz="2400" dirty="0" err="1"/>
              <a:t>tambahan</a:t>
            </a:r>
            <a:r>
              <a:rPr lang="en-US" sz="2400" dirty="0"/>
              <a:t> (yang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terenkripsi</a:t>
            </a:r>
            <a:r>
              <a:rPr lang="en-US" sz="2400" dirty="0"/>
              <a:t>) </a:t>
            </a:r>
            <a:r>
              <a:rPr lang="en-US" sz="2400" dirty="0" err="1"/>
              <a:t>ke</a:t>
            </a:r>
            <a:r>
              <a:rPr lang="en-US" sz="2400" dirty="0"/>
              <a:t> ciphertext </a:t>
            </a:r>
            <a:r>
              <a:rPr lang="en-US" sz="2400" dirty="0" err="1"/>
              <a:t>sedemikian</a:t>
            </a:r>
            <a:r>
              <a:rPr lang="en-US" sz="2400" dirty="0"/>
              <a:t>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jika</a:t>
            </a:r>
            <a:r>
              <a:rPr lang="en-US" sz="2400" dirty="0"/>
              <a:t> data </a:t>
            </a:r>
            <a:r>
              <a:rPr lang="en-US" sz="2400" dirty="0" err="1"/>
              <a:t>teks</a:t>
            </a:r>
            <a:r>
              <a:rPr lang="en-US" sz="2400" dirty="0"/>
              <a:t> </a:t>
            </a:r>
            <a:r>
              <a:rPr lang="en-US" sz="2400" dirty="0" err="1"/>
              <a:t>tambahan</a:t>
            </a:r>
            <a:r>
              <a:rPr lang="en-US" sz="2400" dirty="0"/>
              <a:t> </a:t>
            </a:r>
            <a:r>
              <a:rPr lang="en-US" sz="2400" dirty="0" err="1"/>
              <a:t>rusak</a:t>
            </a:r>
            <a:r>
              <a:rPr lang="en-US" sz="2400" dirty="0"/>
              <a:t>/</a:t>
            </a:r>
            <a:r>
              <a:rPr lang="en-US" sz="2400" dirty="0" err="1"/>
              <a:t>dimanipulasi</a:t>
            </a:r>
            <a:r>
              <a:rPr lang="en-US" sz="2400" dirty="0"/>
              <a:t>, tag </a:t>
            </a:r>
            <a:r>
              <a:rPr lang="en-US" sz="2400" dirty="0" err="1"/>
              <a:t>autentikasi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tervalidasi</a:t>
            </a:r>
            <a:r>
              <a:rPr lang="en-US" sz="2400" dirty="0"/>
              <a:t> dan </a:t>
            </a:r>
            <a:r>
              <a:rPr lang="en-US" sz="2400" i="1" dirty="0"/>
              <a:t>ciphertext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didekripsi</a:t>
            </a:r>
            <a:r>
              <a:rPr lang="en-US" sz="2400" dirty="0"/>
              <a:t>. Data </a:t>
            </a:r>
            <a:r>
              <a:rPr lang="en-US" sz="2400" dirty="0" err="1"/>
              <a:t>teks</a:t>
            </a:r>
            <a:r>
              <a:rPr lang="en-US" sz="2400" dirty="0"/>
              <a:t> </a:t>
            </a:r>
            <a:r>
              <a:rPr lang="en-US" sz="2400" dirty="0" err="1"/>
              <a:t>biasa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AEAD </a:t>
            </a:r>
            <a:r>
              <a:rPr lang="en-US" sz="2400" dirty="0" err="1"/>
              <a:t>disebut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AD (</a:t>
            </a:r>
            <a:r>
              <a:rPr lang="en-US" sz="2400" i="1" dirty="0"/>
              <a:t>Associated Data</a:t>
            </a:r>
            <a:r>
              <a:rPr lang="en-US" sz="2400" dirty="0"/>
              <a:t>)</a:t>
            </a:r>
          </a:p>
          <a:p>
            <a:r>
              <a:rPr lang="en-US" sz="2400" dirty="0"/>
              <a:t>Jadi, AEAD </a:t>
            </a:r>
            <a:r>
              <a:rPr lang="en-US" sz="2400" dirty="0" err="1"/>
              <a:t>menyediakan</a:t>
            </a:r>
            <a:r>
              <a:rPr lang="en-US" sz="2400" dirty="0"/>
              <a:t>:</a:t>
            </a:r>
          </a:p>
          <a:p>
            <a:pPr marL="573088" indent="-293688"/>
            <a:r>
              <a:rPr lang="en-US" sz="2200" dirty="0" err="1"/>
              <a:t>Enkripsi</a:t>
            </a:r>
            <a:r>
              <a:rPr lang="en-US" sz="2200" dirty="0"/>
              <a:t> (</a:t>
            </a:r>
            <a:r>
              <a:rPr lang="en-US" sz="2200" i="1" dirty="0"/>
              <a:t>confidentiality</a:t>
            </a:r>
            <a:r>
              <a:rPr lang="en-US" sz="2200" dirty="0"/>
              <a:t>)</a:t>
            </a:r>
          </a:p>
          <a:p>
            <a:pPr marL="573088" indent="-293688"/>
            <a:r>
              <a:rPr lang="en-US" sz="2200" dirty="0" err="1"/>
              <a:t>Autentikasi</a:t>
            </a:r>
            <a:r>
              <a:rPr lang="en-US" sz="2200" dirty="0"/>
              <a:t> &amp; </a:t>
            </a:r>
            <a:r>
              <a:rPr lang="en-US" sz="2200" dirty="0" err="1"/>
              <a:t>integritas</a:t>
            </a:r>
            <a:r>
              <a:rPr lang="en-US" sz="2200" dirty="0"/>
              <a:t> (</a:t>
            </a:r>
            <a:r>
              <a:rPr lang="en-US" sz="2200" i="1" dirty="0"/>
              <a:t>authentication</a:t>
            </a:r>
            <a:r>
              <a:rPr lang="en-US" sz="2200" dirty="0"/>
              <a:t> + </a:t>
            </a:r>
            <a:r>
              <a:rPr lang="en-US" sz="2200" i="1" dirty="0"/>
              <a:t>integrity</a:t>
            </a:r>
            <a:r>
              <a:rPr lang="en-US" sz="2200" dirty="0"/>
              <a:t>)</a:t>
            </a:r>
          </a:p>
          <a:p>
            <a:pPr marL="573088" indent="-293688"/>
            <a:r>
              <a:rPr lang="en-US" sz="2200" dirty="0" err="1"/>
              <a:t>Autentikasi</a:t>
            </a:r>
            <a:r>
              <a:rPr lang="en-US" sz="2200" dirty="0"/>
              <a:t> </a:t>
            </a:r>
            <a:r>
              <a:rPr lang="en-US" sz="2200" dirty="0" err="1"/>
              <a:t>untuk</a:t>
            </a:r>
            <a:r>
              <a:rPr lang="en-US" sz="2200" dirty="0"/>
              <a:t> data </a:t>
            </a:r>
            <a:r>
              <a:rPr lang="en-US" sz="2200" dirty="0" err="1"/>
              <a:t>tambahan</a:t>
            </a:r>
            <a:r>
              <a:rPr lang="en-US" sz="2200" dirty="0"/>
              <a:t> (</a:t>
            </a:r>
            <a:r>
              <a:rPr lang="en-US" sz="2200" i="1" dirty="0"/>
              <a:t>Associated Data </a:t>
            </a:r>
            <a:r>
              <a:rPr lang="en-US" sz="2200" dirty="0"/>
              <a:t>/ AD)</a:t>
            </a:r>
            <a:br>
              <a:rPr lang="en-US" sz="2000" dirty="0"/>
            </a:br>
            <a:r>
              <a:rPr lang="en-US" sz="2000" dirty="0"/>
              <a:t>→ data yang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dienkripsi</a:t>
            </a:r>
            <a:r>
              <a:rPr lang="en-US" sz="2000" dirty="0"/>
              <a:t> </a:t>
            </a:r>
            <a:r>
              <a:rPr lang="en-US" sz="2000" dirty="0" err="1"/>
              <a:t>tetapi</a:t>
            </a:r>
            <a:r>
              <a:rPr lang="en-US" sz="2000" dirty="0"/>
              <a:t> </a:t>
            </a:r>
            <a:r>
              <a:rPr lang="en-US" sz="2000" dirty="0" err="1"/>
              <a:t>tetap</a:t>
            </a:r>
            <a:r>
              <a:rPr lang="en-US" sz="2000" dirty="0"/>
              <a:t> </a:t>
            </a:r>
            <a:r>
              <a:rPr lang="en-US" sz="2000" dirty="0" err="1"/>
              <a:t>dilindungi</a:t>
            </a:r>
            <a:r>
              <a:rPr lang="en-US" sz="2000" dirty="0"/>
              <a:t> </a:t>
            </a:r>
            <a:r>
              <a:rPr lang="en-US" sz="2000" dirty="0" err="1"/>
              <a:t>integritasnya</a:t>
            </a:r>
            <a:r>
              <a:rPr lang="en-US" sz="2000" dirty="0"/>
              <a:t>.</a:t>
            </a:r>
          </a:p>
          <a:p>
            <a:pPr marL="573088" indent="-293688"/>
            <a:endParaRPr lang="en-US" sz="2400" dirty="0"/>
          </a:p>
          <a:p>
            <a:r>
              <a:rPr lang="en-US" sz="2400" dirty="0" err="1"/>
              <a:t>Dengan</a:t>
            </a:r>
            <a:r>
              <a:rPr lang="en-US" sz="2400" dirty="0"/>
              <a:t> AEAD,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mendapatkan</a:t>
            </a:r>
            <a:r>
              <a:rPr lang="en-US" sz="2400" dirty="0"/>
              <a:t> dua </a:t>
            </a:r>
            <a:r>
              <a:rPr lang="en-US" sz="2400" dirty="0" err="1"/>
              <a:t>perlindungan</a:t>
            </a:r>
            <a:r>
              <a:rPr lang="en-US" sz="2400" dirty="0"/>
              <a:t> </a:t>
            </a:r>
            <a:r>
              <a:rPr lang="en-US" sz="2400" dirty="0" err="1"/>
              <a:t>sekaligus</a:t>
            </a:r>
            <a:r>
              <a:rPr lang="en-US" sz="2400" dirty="0"/>
              <a:t>: data </a:t>
            </a:r>
            <a:r>
              <a:rPr lang="en-US" sz="2400" dirty="0" err="1"/>
              <a:t>tetap</a:t>
            </a:r>
            <a:r>
              <a:rPr lang="en-US" sz="2400" dirty="0"/>
              <a:t> </a:t>
            </a:r>
            <a:r>
              <a:rPr lang="en-US" sz="2400" dirty="0" err="1"/>
              <a:t>rahasia</a:t>
            </a:r>
            <a:r>
              <a:rPr lang="en-US" sz="2400" dirty="0"/>
              <a:t> </a:t>
            </a:r>
            <a:r>
              <a:rPr lang="en-US" sz="2400" i="1" dirty="0"/>
              <a:t>dan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dimodifikasi</a:t>
            </a:r>
            <a:r>
              <a:rPr lang="en-US" sz="2400" dirty="0"/>
              <a:t> / </a:t>
            </a:r>
            <a:r>
              <a:rPr lang="en-US" sz="2400" dirty="0" err="1"/>
              <a:t>dipalsukan</a:t>
            </a:r>
            <a:r>
              <a:rPr lang="en-US" sz="2400" dirty="0"/>
              <a:t>.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561E9-4B79-1E8D-16D9-9C1CC5CD2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BFF36-23E6-47EC-8C0D-14D6A90FCE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1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1829</Words>
  <Application>Microsoft Office PowerPoint</Application>
  <PresentationFormat>Widescreen</PresentationFormat>
  <Paragraphs>265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Aptos</vt:lpstr>
      <vt:lpstr>Aptos Display</vt:lpstr>
      <vt:lpstr>Arial</vt:lpstr>
      <vt:lpstr>Calibri</vt:lpstr>
      <vt:lpstr>Courier New</vt:lpstr>
      <vt:lpstr>Office Theme</vt:lpstr>
      <vt:lpstr>Kriptografi Bobot Ringan (Lightweight Cryptography)</vt:lpstr>
      <vt:lpstr>Lightweight Cryptography (LWC)</vt:lpstr>
      <vt:lpstr>PowerPoint Presentation</vt:lpstr>
      <vt:lpstr>PowerPoint Presentation</vt:lpstr>
      <vt:lpstr>Mengapa Lightweight Cryptography Dibutuhkan?</vt:lpstr>
      <vt:lpstr>Karakteristik Lightweight Cryptography</vt:lpstr>
      <vt:lpstr>Authenticated Encryption (AE)</vt:lpstr>
      <vt:lpstr>PowerPoint Presentation</vt:lpstr>
      <vt:lpstr>Authenticated Encryption with Associated Data (AEAD).</vt:lpstr>
      <vt:lpstr>PowerPoint Presentation</vt:lpstr>
      <vt:lpstr>PowerPoint Presentation</vt:lpstr>
      <vt:lpstr>Klasifikasi Lightweight Cryptography</vt:lpstr>
      <vt:lpstr>PowerPoint Presentation</vt:lpstr>
      <vt:lpstr>PowerPoint Presentation</vt:lpstr>
      <vt:lpstr>PowerPoint Presentation</vt:lpstr>
      <vt:lpstr>Mengapa tidak ada LWC untuk Public-Key Cryptography?</vt:lpstr>
      <vt:lpstr>PowerPoint Presentation</vt:lpstr>
      <vt:lpstr>PowerPoint Presentation</vt:lpstr>
      <vt:lpstr>NIST Lightweight Cryptography Standard (2023)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ASCON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Referensi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 Ir. Rinaldi, M.T.</dc:creator>
  <cp:lastModifiedBy>Dr. Ir. Rinaldi, M.T.</cp:lastModifiedBy>
  <cp:revision>4</cp:revision>
  <dcterms:created xsi:type="dcterms:W3CDTF">2025-11-23T03:56:14Z</dcterms:created>
  <dcterms:modified xsi:type="dcterms:W3CDTF">2025-11-23T10:00:01Z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2025-11-23T06:26:16Z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44bce1f2-1739-49a1-a663-6af3b33a84a0</vt:lpwstr>
  </property>
  <property fmtid="{D5CDD505-2E9C-101B-9397-08002B2CF9AE}" pid="8" name="MSIP_Label_38b525e5-f3da-4501-8f1e-526b6769fc56_ContentBits">
    <vt:lpwstr>0</vt:lpwstr>
  </property>
  <property fmtid="{D5CDD505-2E9C-101B-9397-08002B2CF9AE}" pid="9" name="MSIP_Label_38b525e5-f3da-4501-8f1e-526b6769fc56_Tag">
    <vt:lpwstr>10, 3, 0, 1</vt:lpwstr>
  </property>
</Properties>
</file>