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368" r:id="rId4"/>
    <p:sldId id="358" r:id="rId5"/>
    <p:sldId id="359" r:id="rId6"/>
    <p:sldId id="360" r:id="rId7"/>
    <p:sldId id="350" r:id="rId8"/>
    <p:sldId id="357" r:id="rId9"/>
    <p:sldId id="281" r:id="rId10"/>
    <p:sldId id="283" r:id="rId11"/>
    <p:sldId id="361" r:id="rId12"/>
    <p:sldId id="258" r:id="rId13"/>
    <p:sldId id="284" r:id="rId14"/>
    <p:sldId id="262" r:id="rId15"/>
    <p:sldId id="263" r:id="rId16"/>
    <p:sldId id="265" r:id="rId17"/>
    <p:sldId id="269" r:id="rId18"/>
    <p:sldId id="267" r:id="rId19"/>
    <p:sldId id="373" r:id="rId20"/>
    <p:sldId id="374" r:id="rId21"/>
    <p:sldId id="294" r:id="rId22"/>
    <p:sldId id="280" r:id="rId23"/>
    <p:sldId id="369" r:id="rId24"/>
    <p:sldId id="363" r:id="rId25"/>
    <p:sldId id="364" r:id="rId26"/>
    <p:sldId id="296" r:id="rId27"/>
    <p:sldId id="297" r:id="rId28"/>
    <p:sldId id="365" r:id="rId29"/>
    <p:sldId id="299" r:id="rId30"/>
    <p:sldId id="366" r:id="rId31"/>
    <p:sldId id="367" r:id="rId32"/>
    <p:sldId id="287" r:id="rId33"/>
    <p:sldId id="288" r:id="rId34"/>
    <p:sldId id="272" r:id="rId35"/>
    <p:sldId id="362" r:id="rId36"/>
    <p:sldId id="279" r:id="rId37"/>
    <p:sldId id="266" r:id="rId38"/>
    <p:sldId id="274" r:id="rId39"/>
    <p:sldId id="271" r:id="rId40"/>
    <p:sldId id="304" r:id="rId41"/>
    <p:sldId id="275" r:id="rId42"/>
    <p:sldId id="277" r:id="rId43"/>
    <p:sldId id="370" r:id="rId44"/>
    <p:sldId id="371" r:id="rId45"/>
    <p:sldId id="37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3E7C-B4D0-4B68-97AF-1F5A075C94AC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055D-FFDE-4AD9-BF4D-AD85E71C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F4B3FC0-A17A-3EB9-43D1-2B1470A19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8FC9DC-C2F4-4CB1-9C5F-7A8D25A6F51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F57B75-C192-E17A-B086-3F9E6ED1A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9D8F6F6-D7D7-111A-581B-F5E4A76F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A508414D-22B4-0637-2259-79E78E8B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C8694B14-BE2B-A796-2090-BE2737E5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F0921549-5DD6-D821-B35F-57318096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0182D9FD-4EF3-BAED-4A13-906303928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2E3B3FF-FBD6-C870-CA06-1C60B20B2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430529-BBFE-4025-974B-76CA4413176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D924510-FCBA-7B08-91E7-496F6A956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46D4715-021D-8267-47DF-5A0EC9D21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Server “</a:t>
            </a:r>
            <a:r>
              <a:rPr lang="en-US" altLang="en-US" i="1"/>
              <a:t>Hello Request</a:t>
            </a:r>
            <a:r>
              <a:rPr lang="en-US" altLang="en-US"/>
              <a:t>”- ask client to restart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hello includes some random data for creating the master secret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0826BD9-EB80-21CC-5C6D-200995A3C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EDDB0B-5FE4-49EF-ADE3-0353A837A543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3F2AA6F-C25D-E761-DB12-D3C3393B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217E303-4928-D49E-DA82-8004DD46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4B7F7217-B258-08E6-C63C-7F359EFE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94DB2571-2C6E-F7B9-91CA-1E3C128D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A4909B78-2BC5-CE7F-5E07-6FCDF69C4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3B2843E7-A102-7103-6881-AAF318006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6E262D2-81DE-4BBE-7580-70D4E3F58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62796-DC94-497A-9FEA-D7F6B2DDE8A6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03BF6AC-CA60-7637-3579-C892A97C4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75F7A45-3E37-5458-1B66-CF8B908E8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PKCS standards from RSA for RSA certificates</a:t>
            </a:r>
          </a:p>
          <a:p>
            <a:pPr eaLnBrk="1" hangingPunct="1"/>
            <a:r>
              <a:rPr lang="en-US" altLang="en-US"/>
              <a:t>	PKCS #10 cert requests</a:t>
            </a:r>
          </a:p>
          <a:p>
            <a:pPr eaLnBrk="1" hangingPunct="1"/>
            <a:r>
              <a:rPr lang="en-US" altLang="en-US"/>
              <a:t>	PKCS #9 cert attributes</a:t>
            </a:r>
          </a:p>
          <a:p>
            <a:pPr eaLnBrk="1" hangingPunct="1"/>
            <a:r>
              <a:rPr lang="en-US" altLang="en-US"/>
              <a:t>	PKCS #7 cert chain format</a:t>
            </a:r>
          </a:p>
          <a:p>
            <a:pPr eaLnBrk="1" hangingPunct="1"/>
            <a:r>
              <a:rPr lang="en-US" altLang="en-US"/>
              <a:t>		application/x-pkcs7-mime</a:t>
            </a:r>
          </a:p>
          <a:p>
            <a:pPr eaLnBrk="1" hangingPunct="1"/>
            <a:r>
              <a:rPr lang="en-US" altLang="en-US"/>
              <a:t>		used to load CA chain into browser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8CBFF6E-F3CE-438B-D003-43523DA94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9D4948-AD38-4591-B915-45524C54A07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3A02920-E2A2-9575-92FA-E49CB694E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C8B1AB7-814B-7C67-87D5-E19EFAF39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50E5AC7-4059-D0DC-9F9C-6E28282C2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97F316-1D14-42A7-B850-088EBE2C059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C7A0C3D-B6EC-029F-F608-424B2823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13DDF1D-E810-63B5-98E9-FEB307A1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5E37A17A-33C5-7724-BDAD-CDF295E0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5">
            <a:extLst>
              <a:ext uri="{FF2B5EF4-FFF2-40B4-BE49-F238E27FC236}">
                <a16:creationId xmlns:a16="http://schemas.microsoft.com/office/drawing/2014/main" id="{5D75553B-BBE4-B314-F796-783F2231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Rectangle 6">
            <a:extLst>
              <a:ext uri="{FF2B5EF4-FFF2-40B4-BE49-F238E27FC236}">
                <a16:creationId xmlns:a16="http://schemas.microsoft.com/office/drawing/2014/main" id="{3AD7E3E1-FCF4-1D21-09D0-C52EA2573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0728" name="Rectangle 7">
            <a:extLst>
              <a:ext uri="{FF2B5EF4-FFF2-40B4-BE49-F238E27FC236}">
                <a16:creationId xmlns:a16="http://schemas.microsoft.com/office/drawing/2014/main" id="{806773E2-FFA5-9228-C2A8-24D4BDE1C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E535CDF-C3B5-CB05-90CB-001EBCE83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FD2A0A-3F4B-4643-8830-9DE1E19725B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FEE1B9B-992A-22E6-2547-282B3046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D6A159F-8F3B-55F6-767D-ED59D6E2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D499ACC9-1ABC-475C-8307-65E4113D6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759AB4BD-4019-F5DB-76AD-96F99FBC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480838D6-300E-F043-FFA8-61B1E300D4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2776" name="Rectangle 7">
            <a:extLst>
              <a:ext uri="{FF2B5EF4-FFF2-40B4-BE49-F238E27FC236}">
                <a16:creationId xmlns:a16="http://schemas.microsoft.com/office/drawing/2014/main" id="{AC0CA422-93D2-BC19-A612-C42C96D0A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FEB1D9-596D-3535-A80D-2D75C3960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3A4A10-0004-41AF-B370-9B8C366C933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004366-A7C9-3BAB-0A36-A4E11C1B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85146DD-C277-7367-61A0-CC0AF7E2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12548F03-4AA4-9FEE-9338-8425457A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43BA93B9-B429-486A-FA5A-3778392A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6">
            <a:extLst>
              <a:ext uri="{FF2B5EF4-FFF2-40B4-BE49-F238E27FC236}">
                <a16:creationId xmlns:a16="http://schemas.microsoft.com/office/drawing/2014/main" id="{60092EFC-DEBC-2622-3C7A-F655B9B58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4824" name="Rectangle 7">
            <a:extLst>
              <a:ext uri="{FF2B5EF4-FFF2-40B4-BE49-F238E27FC236}">
                <a16:creationId xmlns:a16="http://schemas.microsoft.com/office/drawing/2014/main" id="{03D64C6C-B1ED-DA3F-4A9B-F9DB7D19B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F648688-A076-C7BF-A921-5D84B147C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A34D0E-0D5C-45A4-8521-45D500674BE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A0E37E7-FC60-56B1-0053-5927B8D3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54CBF0-00F7-C1A0-A741-C54AC9C8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3A518FAE-0BC1-CEB9-7A66-17264B36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B3118F85-852B-EC5C-6D08-DE9D5E5C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43C3E2F0-96C2-3583-27C7-3D08E143C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20B03900-22C0-A91F-1F3C-086E6181C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135F-0E04-4BA0-B7D9-61BC083F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1293D-8D71-4C43-B617-F80FE1F84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FA3-460B-4F9E-A1A7-D9D2082D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42-28FC-4FFD-B7DE-6802CF398941}" type="datetime1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EC76-D807-4027-BBB9-E9B6992F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C7DC-8935-41D6-ABD8-670541F0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7795-9B1D-4B08-B47E-B752D99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970B2-D945-4EB9-B441-274F12DB6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4F1-9637-444B-800A-FE02BC4B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BDA-63E3-47C0-949F-FF4E8E1EECDA}" type="datetime1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C430-09EE-440F-BADA-C31033F5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951E1-DCC5-438D-8431-394A1DC4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59257-4F81-4920-9923-2C659AEC4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8F91C-FDAA-467F-AF6B-E4952C9AB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49A0-8E9C-4205-801A-688BE2FE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7C70-AAD2-4FC5-BCD7-5C2BF77411E2}" type="datetime1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D976-2068-4308-9520-AC66ADF2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0F80-B7F9-460D-8E6F-C1A2896B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8E5D-77BD-46DD-A262-8E2F3AA7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3921-9A0D-4F5D-BBF8-C66ED3FA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D15C-583B-4E82-BCFB-CEEE3915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F0B0-D28B-4725-9BDE-24E0436E7BB9}" type="datetime1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E2270-B443-4015-AEB0-DCE7BEDF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C84A-0431-40E5-A338-850FA6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DC1C-3B18-4AC5-9353-F7321CFA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8CD0-7A60-4825-A977-1174A8B2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BE39-80FA-4B7D-81E5-E4A0B54E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668-DA7A-45DB-9CFE-3E7149482F8B}" type="datetime1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D4370-0DAC-4A0C-AFC0-35510A27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695F-BB96-471F-BCE0-7C059F3D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645D-7FE4-4C12-9BCD-A0E15D2B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9C98-9A22-4538-B42C-BE2388441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8925-A398-4B02-A151-90E3D148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DDF9-7EB2-4F32-A2DC-BE3044BD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D3D9-32E5-418E-B33E-B8B009B440F6}" type="datetime1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7B09-78E4-4BE6-A4E8-ACEDA234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0A344-668E-41F9-8199-DA5CABF8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F39A-0E01-4AC7-9C2C-1F97032E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2ED48-EEA8-4E25-BC01-AE6BCF3A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6E5C2-4084-4B63-B25B-1911286D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96DAA-74E4-422F-89EA-9FA5C3302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FA47F-D01A-4661-932A-E12A28986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4351B-A3D3-47E0-99D3-7739433F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1DB7-DA81-4D48-888F-99E3B062CC89}" type="datetime1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8C2A2-CD66-4CE7-8313-CFB91271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26DE9-A800-43B6-861A-FCE5CEB6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349B-66F3-49BF-87F0-FD67EBD8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DCAD1-4B3C-4140-87C8-C8A0D875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7E2F-EA00-47B6-8230-DFE556893996}" type="datetime1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2D30-4CE4-47C2-8370-2DB028FE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A2A9B-2E30-4BC9-BB7D-9F1A8916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2CBCB-2285-455E-8890-33F12080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4D67-417E-4A43-8C5E-4DBF13740D8E}" type="datetime1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0FFA9-A6D3-44F1-88B7-AB4A594B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EC9B-AC07-4430-A733-69A278F7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2E6B-379B-4F09-9EB3-BAC49506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ACB6-1FFB-4144-8BA6-89E8519F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98036-B295-4B3A-9E3C-715A896E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2031C-BCAF-41F5-8E7A-D90E9D55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4FD-2E57-494D-A265-21C7A4DE19D2}" type="datetime1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69DA9-7E7C-40B4-B65B-B1CF65EE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073F-AA30-443E-B64C-F88CE428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7F26-257D-4E38-9D42-F3EA38B1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4F717-1EA7-461F-A702-009BCC8A8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2DEAB-1C70-4BCB-B5A0-2CD1B1B62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80A1-521B-4D94-B39D-58407AEC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4C8-DC21-4BCF-952A-F3688B1BECA2}" type="datetime1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98A77-685E-49DE-8955-FAEA7296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80700-4C12-48F2-96F9-9EE6A5B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D8FC4-D7C7-4CBD-BD0D-F78E9AB5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AAEF8-AD3E-4A62-9A10-702E7530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B793-B904-43EA-B432-0D25F1905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5B40-8BB5-490C-8857-DB82B980592E}" type="datetime1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02D6-A5C2-4C32-BA94-8CC6B11D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8252-7F3B-4EDB-BF1D-592D37CF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yokonfig.com/2021/12/pengertian-tcpip-beserta-fungs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sl.org/" TargetMode="External"/><Relationship Id="rId2" Type="http://schemas.openxmlformats.org/officeDocument/2006/relationships/hyperlink" Target="http://www.ietf.org/rfc/rfc2246.tx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tf.org/rfc/rfc22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penssl.org/3.5/man1/openssl/?utm_source=chatgp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3A1F6FD-4D25-4658-B5BA-A0FD89FE12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11300" y="2293257"/>
            <a:ext cx="9867900" cy="16283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Secure Socket Layer (SSL) dan</a:t>
            </a:r>
            <a:br>
              <a:rPr lang="en-US" altLang="en-US" b="1" i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Tranport</a:t>
            </a: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 Layer Security (TLS)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0B4C1A-BAC7-4639-B67B-76D41A0532EA}"/>
              </a:ext>
            </a:extLst>
          </p:cNvPr>
          <p:cNvSpPr txBox="1">
            <a:spLocks/>
          </p:cNvSpPr>
          <p:nvPr/>
        </p:nvSpPr>
        <p:spPr bwMode="auto">
          <a:xfrm>
            <a:off x="1951831" y="4167821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b="1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Elektro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- 2025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98032EF-3DB6-4550-8096-A607718E95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9517" y="1452425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8A12B-E1FC-6DF0-068A-7E87E8D2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949414-86B7-8712-38A1-C300C803CF9E}"/>
              </a:ext>
            </a:extLst>
          </p:cNvPr>
          <p:cNvSpPr/>
          <p:nvPr/>
        </p:nvSpPr>
        <p:spPr>
          <a:xfrm>
            <a:off x="847073" y="1509823"/>
            <a:ext cx="1034890" cy="1467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D47D8-2E59-983C-A700-1AFFBFA6A4DF}"/>
              </a:ext>
            </a:extLst>
          </p:cNvPr>
          <p:cNvSpPr/>
          <p:nvPr/>
        </p:nvSpPr>
        <p:spPr>
          <a:xfrm>
            <a:off x="10590028" y="1509823"/>
            <a:ext cx="1392855" cy="1467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06F7FA0-900C-B255-D9F5-79451A6E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14" y="629247"/>
            <a:ext cx="7437363" cy="5280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148DC-D671-37F6-4CC6-F6FDF2F2A525}"/>
              </a:ext>
            </a:extLst>
          </p:cNvPr>
          <p:cNvSpPr txBox="1"/>
          <p:nvPr/>
        </p:nvSpPr>
        <p:spPr>
          <a:xfrm>
            <a:off x="2189406" y="6228753"/>
            <a:ext cx="883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https://www.ayokonfig.com/2021/12/pengertian-tcpip-beserta-fungsi.html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95C38-CEB4-04D6-FB70-13A02113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64A6A3-F1FD-479C-B4F1-DC1D01D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1417982"/>
            <a:ext cx="10525540" cy="53230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Kebanyakan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di Internet </a:t>
            </a:r>
            <a:r>
              <a:rPr lang="en-US" altLang="en-US" sz="24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bertanggung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merutekan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lintasan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menyusunnya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tiba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Jika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hilang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meminta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Terlihat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TCP/IP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bagus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ditransmisikan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TCP/IP</a:t>
            </a:r>
            <a:r>
              <a:rPr lang="en-US" altLang="en-US" sz="2400" dirty="0">
                <a:cs typeface="Times New Roman" panose="02020603050405020304" pitchFamily="18" charset="0"/>
              </a:rPr>
              <a:t> 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diubah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man-in-the-middle attack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6803D119-A588-46B9-8942-6789F9E3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703" y="34290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dirty="0">
                <a:latin typeface="+mn-lt"/>
              </a:rPr>
              <a:t>Cara </a:t>
            </a:r>
            <a:r>
              <a:rPr lang="en-US" altLang="en-US" dirty="0" err="1">
                <a:latin typeface="+mn-lt"/>
              </a:rPr>
              <a:t>kerja</a:t>
            </a:r>
            <a:r>
              <a:rPr lang="en-US" altLang="en-US" dirty="0">
                <a:latin typeface="+mn-lt"/>
              </a:rPr>
              <a:t> TCP/IP 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D21E-6026-B5BF-1A97-F50375B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16959"/>
            <a:ext cx="4673600" cy="14460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F599A-DE19-ED64-8DE9-68B64A6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345372-9721-40AF-9932-1C65609E8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Keamanan</a:t>
            </a:r>
            <a:r>
              <a:rPr lang="en-US" altLang="en-US" b="1" dirty="0"/>
              <a:t> Web</a:t>
            </a:r>
            <a:endParaRPr lang="en-GB" altLang="en-US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2310B6-389E-4F3A-9237-7CEB713FA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browsing web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bertindak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mengamankan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sz="2400" i="1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Application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Transport. 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seolah-olah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berlaku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security layer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15996891-C94E-F982-6A17-FB437B870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390845"/>
              </p:ext>
            </p:extLst>
          </p:nvPr>
        </p:nvGraphicFramePr>
        <p:xfrm>
          <a:off x="2849526" y="4273934"/>
          <a:ext cx="6097181" cy="258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3608" imgH="2389501" progId="Word.Document.8">
                  <p:embed/>
                </p:oleObj>
              </mc:Choice>
              <mc:Fallback>
                <p:oleObj name="Document" r:id="rId2" imgW="5653608" imgH="2389501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3B76A11-F565-48FC-8F5F-DAB06E5FB0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26" y="4273934"/>
                        <a:ext cx="6097181" cy="2584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34CF5-DBF2-68C1-8508-EB148A7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208D-4158-5092-580A-F34452E5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84"/>
            <a:ext cx="10515600" cy="43593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 kali oleh </a:t>
            </a:r>
            <a:r>
              <a:rPr lang="en-US" altLang="en-US" i="1" dirty="0">
                <a:cs typeface="Times New Roman" panose="02020603050405020304" pitchFamily="18" charset="0"/>
              </a:rPr>
              <a:t>Netscape </a:t>
            </a:r>
            <a:r>
              <a:rPr lang="en-US" altLang="en-US" i="1" dirty="0" err="1">
                <a:cs typeface="Times New Roman" panose="02020603050405020304" pitchFamily="18" charset="0"/>
              </a:rPr>
              <a:t>Communations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1994.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SSL </a:t>
            </a:r>
            <a:r>
              <a:rPr lang="en-US" altLang="en-US" dirty="0" err="1">
                <a:cs typeface="Times New Roman" panose="02020603050405020304" pitchFamily="18" charset="0"/>
              </a:rPr>
              <a:t>didefinisikan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RFC2246: </a:t>
            </a:r>
            <a:r>
              <a:rPr lang="en-US" altLang="en-US" dirty="0">
                <a:cs typeface="Times New Roman" panose="02020603050405020304" pitchFamily="18" charset="0"/>
                <a:hlinkClick r:id="rId2"/>
              </a:rPr>
              <a:t>http://www.ietf.org/rfc/rfc2246.txt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open-source</a:t>
            </a:r>
            <a:r>
              <a:rPr lang="en-US" altLang="en-US" dirty="0">
                <a:cs typeface="Times New Roman" panose="02020603050405020304" pitchFamily="18" charset="0"/>
              </a:rPr>
              <a:t> SSL </a:t>
            </a:r>
            <a:r>
              <a:rPr lang="en-US" altLang="en-US" dirty="0" err="1"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cs typeface="Times New Roman" panose="02020603050405020304" pitchFamily="18" charset="0"/>
              </a:rPr>
              <a:t> di: </a:t>
            </a:r>
            <a:r>
              <a:rPr lang="en-US" altLang="en-US" dirty="0">
                <a:cs typeface="Times New Roman" panose="02020603050405020304" pitchFamily="18" charset="0"/>
                <a:hlinkClick r:id="rId3"/>
              </a:rPr>
              <a:t>http://www.openssl.org/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0B6D5-C58B-9857-465C-45C0165F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64A6A3-F1FD-479C-B4F1-DC1D01D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1417982"/>
            <a:ext cx="10525540" cy="53230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Kebanyakan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di Internet </a:t>
            </a:r>
            <a:r>
              <a:rPr lang="en-US" altLang="en-US" sz="24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bertanggung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merutekan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lintasan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menyusunnya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tiba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hilang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meminta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6803D119-A588-46B9-8942-6789F9E3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703" y="34290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dirty="0">
                <a:latin typeface="+mn-lt"/>
              </a:rPr>
              <a:t>Cara </a:t>
            </a:r>
            <a:r>
              <a:rPr lang="en-US" altLang="en-US" dirty="0" err="1">
                <a:latin typeface="+mn-lt"/>
              </a:rPr>
              <a:t>kerja</a:t>
            </a:r>
            <a:r>
              <a:rPr lang="en-US" altLang="en-US" dirty="0">
                <a:latin typeface="+mn-lt"/>
              </a:rPr>
              <a:t> TCP/IP 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D21E-6026-B5BF-1A97-F50375B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04" y="1181100"/>
            <a:ext cx="4930943" cy="15256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1C1D3-9DB4-540D-EDC7-A0BEE8A9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9AF0B06-D57D-4219-A40B-3FB02D255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101" y="501583"/>
            <a:ext cx="10817797" cy="6356417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membangun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hubungan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connection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dua </a:t>
            </a:r>
            <a:r>
              <a:rPr lang="en-US" altLang="en-US" sz="2400" dirty="0" err="1">
                <a:cs typeface="Times New Roman" panose="02020603050405020304" pitchFamily="18" charset="0"/>
              </a:rPr>
              <a:t>entitas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dijamin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keamanannya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dicatat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client-server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browser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website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memulai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sedangkan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respon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permintaan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bekerja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kalau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diaktifkan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dahulu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meng-</a:t>
            </a:r>
            <a:r>
              <a:rPr lang="en-US" altLang="en-US" sz="2400" dirty="0" err="1">
                <a:cs typeface="Times New Roman" panose="02020603050405020304" pitchFamily="18" charset="0"/>
              </a:rPr>
              <a:t>klik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tombol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disediakan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 server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  <a:p>
            <a:pPr eaLnBrk="1" hangingPunct="1"/>
            <a:endParaRPr lang="en-GB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E8522-5E7F-B9BC-3C4E-C51716A5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1262"/>
            <a:ext cx="4949372" cy="19177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C344B-364A-CA98-FD4B-9CEB1AE2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28AD54-0209-40B7-9DAF-53D542598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Komponen</a:t>
            </a:r>
            <a:r>
              <a:rPr lang="en-US" altLang="en-US" b="1" dirty="0"/>
              <a:t> SSL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94ADA-17DD-4537-B9E5-153F6C7CBCF0}"/>
              </a:ext>
            </a:extLst>
          </p:cNvPr>
          <p:cNvSpPr/>
          <p:nvPr/>
        </p:nvSpPr>
        <p:spPr>
          <a:xfrm>
            <a:off x="993914" y="1874728"/>
            <a:ext cx="10286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ea typeface="Times New Roman" panose="02020603050405020304" pitchFamily="18" charset="0"/>
              </a:rPr>
              <a:t>SSL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disusun</a:t>
            </a:r>
            <a:r>
              <a:rPr lang="en-US" sz="2800" dirty="0">
                <a:ea typeface="Times New Roman" panose="02020603050405020304" pitchFamily="18" charset="0"/>
              </a:rPr>
              <a:t> oleh </a:t>
            </a:r>
            <a:r>
              <a:rPr lang="en-US" sz="2800" dirty="0" err="1">
                <a:ea typeface="Times New Roman" panose="02020603050405020304" pitchFamily="18" charset="0"/>
              </a:rPr>
              <a:t>dua</a:t>
            </a:r>
            <a:r>
              <a:rPr lang="en-US" sz="2800" dirty="0">
                <a:ea typeface="Times New Roman" panose="02020603050405020304" pitchFamily="18" charset="0"/>
              </a:rPr>
              <a:t> sub-protocol (</a:t>
            </a:r>
            <a:r>
              <a:rPr lang="en-US" sz="2800" i="1" dirty="0">
                <a:ea typeface="Times New Roman" panose="02020603050405020304" pitchFamily="18" charset="0"/>
              </a:rPr>
              <a:t>layer</a:t>
            </a:r>
            <a:r>
              <a:rPr lang="en-US" sz="2800" dirty="0">
                <a:ea typeface="Times New Roman" panose="02020603050405020304" pitchFamily="18" charset="0"/>
              </a:rPr>
              <a:t>):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800" i="1" dirty="0">
                <a:ea typeface="Times New Roman" panose="02020603050405020304" pitchFamily="18" charset="0"/>
              </a:rPr>
              <a:t> SSL handshaking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sub-</a:t>
            </a:r>
            <a:r>
              <a:rPr lang="en-US" sz="2800" dirty="0" err="1">
                <a:ea typeface="Times New Roman" panose="02020603050405020304" pitchFamily="18" charset="0"/>
              </a:rPr>
              <a:t>protokol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membangun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koneksi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a typeface="Times New Roman" panose="02020603050405020304" pitchFamily="18" charset="0"/>
              </a:rPr>
              <a:t>kanal</a:t>
            </a:r>
            <a:r>
              <a:rPr lang="en-US" sz="2800" dirty="0">
                <a:ea typeface="Times New Roman" panose="02020603050405020304" pitchFamily="18" charset="0"/>
              </a:rPr>
              <a:t>) yang </a:t>
            </a:r>
            <a:r>
              <a:rPr lang="en-US" sz="2800" dirty="0" err="1">
                <a:ea typeface="Times New Roman" panose="02020603050405020304" pitchFamily="18" charset="0"/>
              </a:rPr>
              <a:t>aman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berkomunikasi</a:t>
            </a:r>
            <a:r>
              <a:rPr lang="en-US" sz="2800" dirty="0">
                <a:ea typeface="Times New Roman" panose="02020603050405020304" pitchFamily="18" charset="0"/>
              </a:rPr>
              <a:t>,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685800" algn="l"/>
              </a:tabLst>
            </a:pPr>
            <a:r>
              <a:rPr lang="en-US" sz="2800" i="1" dirty="0">
                <a:ea typeface="Times New Roman" panose="02020603050405020304" pitchFamily="18" charset="0"/>
              </a:rPr>
              <a:t>SSL record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sub-</a:t>
            </a:r>
            <a:r>
              <a:rPr lang="en-US" sz="2800" dirty="0" err="1">
                <a:ea typeface="Times New Roman" panose="02020603050405020304" pitchFamily="18" charset="0"/>
              </a:rPr>
              <a:t>protokol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menggunakan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kanal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sudah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aman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r>
              <a:rPr lang="en-US" sz="2800" i="1" dirty="0">
                <a:ea typeface="Times New Roman" panose="02020603050405020304" pitchFamily="18" charset="0"/>
              </a:rPr>
              <a:t>SSL Record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membungkus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seluruh</a:t>
            </a:r>
            <a:r>
              <a:rPr lang="en-US" sz="2800" dirty="0">
                <a:ea typeface="Times New Roman" panose="02020603050405020304" pitchFamily="18" charset="0"/>
              </a:rPr>
              <a:t> data yang </a:t>
            </a:r>
            <a:r>
              <a:rPr lang="en-US" sz="2800" dirty="0" err="1">
                <a:ea typeface="Times New Roman" panose="02020603050405020304" pitchFamily="18" charset="0"/>
              </a:rPr>
              <a:t>dikirim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selama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koneksi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CBEB9-7ED7-A271-43C4-9F26631A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83684E-5751-4DD6-82AF-44A66432E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 handshaking</a:t>
            </a:r>
            <a:endParaRPr lang="en-GB" altLang="en-US" sz="36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94BB61F-DA45-4FD5-A647-84E336413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sv-SE" altLang="en-US" dirty="0"/>
              <a:t>Merupakan bagian yang paling kompleks di dalam SSL.</a:t>
            </a:r>
          </a:p>
          <a:p>
            <a:pPr eaLnBrk="1" hangingPunct="1"/>
            <a:r>
              <a:rPr lang="sv-SE" altLang="en-US" dirty="0"/>
              <a:t>Proses yang dilakukan di dalam sub-protokol handshaking: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</a:t>
            </a:r>
            <a:r>
              <a:rPr lang="sv-SE" altLang="en-US" i="1" dirty="0"/>
              <a:t>Say</a:t>
            </a:r>
            <a:r>
              <a:rPr lang="sv-SE" altLang="en-US" dirty="0"/>
              <a:t>  ’helllo’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</a:t>
            </a:r>
            <a:r>
              <a:rPr lang="sv-SE" altLang="en-US" i="1" dirty="0"/>
              <a:t>Client</a:t>
            </a:r>
            <a:r>
              <a:rPr lang="sv-SE" altLang="en-US" dirty="0"/>
              <a:t> dan </a:t>
            </a:r>
            <a:r>
              <a:rPr lang="sv-SE" altLang="en-US" i="1" dirty="0"/>
              <a:t>server</a:t>
            </a:r>
            <a:r>
              <a:rPr lang="sv-SE" altLang="en-US" dirty="0"/>
              <a:t> melakukan otentikasi satu sama lain (opsional)</a:t>
            </a:r>
          </a:p>
          <a:p>
            <a:pPr marL="465138" indent="-465138" eaLnBrk="1" hangingPunct="1">
              <a:buNone/>
              <a:tabLst>
                <a:tab pos="406400" algn="l"/>
              </a:tabLst>
            </a:pPr>
            <a:r>
              <a:rPr lang="sv-SE" altLang="en-US" dirty="0"/>
              <a:t>   -  Menggunakan kunci publik untuk membentuk kunci rahasia (untuk enkripsi dan dekripsi pesan dengan algoritma simetri) 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Menegosiasikan algoritma enkripsi, fungsi hash, MAC, kompresi</a:t>
            </a:r>
          </a:p>
          <a:p>
            <a:pPr eaLnBrk="1" hangingPunct="1"/>
            <a:endParaRPr lang="sv-SE" altLang="en-US" dirty="0"/>
          </a:p>
          <a:p>
            <a:pPr eaLnBrk="1" hangingPunct="1"/>
            <a:r>
              <a:rPr lang="sv-SE" altLang="en-US" dirty="0"/>
              <a:t>Subprotokol </a:t>
            </a:r>
            <a:r>
              <a:rPr lang="sv-SE" altLang="en-US" i="1" dirty="0"/>
              <a:t>handshaking</a:t>
            </a:r>
            <a:r>
              <a:rPr lang="sv-SE" altLang="en-US" dirty="0"/>
              <a:t> dilakukan sebelum data ditransmisikan antara client dan server</a:t>
            </a:r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AEDDC-CED0-0F92-D6C0-F6603807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>
            <a:extLst>
              <a:ext uri="{FF2B5EF4-FFF2-40B4-BE49-F238E27FC236}">
                <a16:creationId xmlns:a16="http://schemas.microsoft.com/office/drawing/2014/main" id="{553A5AD5-BA08-4F2B-9CC4-59E7561AFBB7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319979121"/>
              </p:ext>
            </p:extLst>
          </p:nvPr>
        </p:nvGraphicFramePr>
        <p:xfrm>
          <a:off x="5633753" y="0"/>
          <a:ext cx="5294242" cy="656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6590476" imgH="8171429" progId="">
                  <p:embed/>
                </p:oleObj>
              </mc:Choice>
              <mc:Fallback>
                <p:oleObj name="PBrush" r:id="rId2" imgW="6590476" imgH="8171429" progId="">
                  <p:embed/>
                  <p:pic>
                    <p:nvPicPr>
                      <p:cNvPr id="13314" name="Object 4">
                        <a:extLst>
                          <a:ext uri="{FF2B5EF4-FFF2-40B4-BE49-F238E27FC236}">
                            <a16:creationId xmlns:a16="http://schemas.microsoft.com/office/drawing/2014/main" id="{553A5AD5-BA08-4F2B-9CC4-59E7561AF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753" y="0"/>
                        <a:ext cx="5294242" cy="656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FEC1320-94B4-C7F5-4E88-B69F5F524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129" y="292913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 handshaking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0142B-CEE8-0A52-B5F2-E502EE6C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CCB406F-0FA0-6595-A23F-F726D0B34C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701" y="225680"/>
            <a:ext cx="1141141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ClientHello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Klien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ClientHello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berisi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versi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maksimal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didukung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daftar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cipher suites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didukung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daftar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ekstensi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(SNI, ALPN, supported groups/curves), dan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ClientRandom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(32 bytes random).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ServerHello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merespons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ServerHello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memilih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versi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cipher suite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ServerRando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ServerCertificate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X.509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membuktikan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identitasnya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Klien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memverifikasi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dipercaya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ServerKeyExchange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jika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diperlukan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Jika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Diffie-Hellman (ECDH/DHE), 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parameter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publik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diperlukan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menghasilkan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shared secret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Opsional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CertificateRequest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Jika 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meminta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autentikasi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klien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ServerHelloDone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Menandakan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selesai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tahap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hello/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FA48-58FE-5E6F-93BA-D1BFA9E9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2B7D5E-44D1-432B-953D-2E4B895AB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4" y="1114366"/>
            <a:ext cx="6925585" cy="4328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19BE4-6042-44B8-7EB1-DD2BA26B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2CFB-EB5E-B21E-6A8D-D0F6B424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 b="1" dirty="0"/>
              <a:t> </a:t>
            </a:r>
            <a:r>
              <a:rPr lang="en-US" altLang="en-US" sz="2400" b="1" dirty="0" err="1"/>
              <a:t>ClientCertificate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opsional</a:t>
            </a:r>
            <a:r>
              <a:rPr lang="en-US" altLang="en-US" sz="2400" dirty="0"/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/>
              <a:t>Jika </a:t>
            </a:r>
            <a:r>
              <a:rPr lang="en-US" altLang="en-US" sz="2200" dirty="0" err="1"/>
              <a:t>diminta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klien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kirim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sertifikatnya</a:t>
            </a:r>
            <a:r>
              <a:rPr lang="en-US" altLang="en-US" sz="2200" dirty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/>
              <a:t>ClientKeyExchange</a:t>
            </a:r>
            <a:endParaRPr lang="en-US" altLang="en-US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/>
              <a:t>Klien </a:t>
            </a:r>
            <a:r>
              <a:rPr lang="en-US" altLang="en-US" sz="2200" dirty="0" err="1"/>
              <a:t>mengirim</a:t>
            </a:r>
            <a:r>
              <a:rPr lang="en-US" altLang="en-US" sz="2200" dirty="0"/>
              <a:t> public key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i="1" dirty="0"/>
              <a:t>key-exchange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contoh</a:t>
            </a:r>
            <a:r>
              <a:rPr lang="en-US" altLang="en-US" sz="2200" dirty="0"/>
              <a:t>: client ECDH public key) </a:t>
            </a:r>
            <a:r>
              <a:rPr lang="en-US" altLang="en-US" sz="2200" dirty="0" err="1"/>
              <a:t>atau</a:t>
            </a:r>
            <a:r>
              <a:rPr lang="en-US" altLang="en-US" sz="2200" dirty="0"/>
              <a:t>, pada </a:t>
            </a:r>
            <a:r>
              <a:rPr lang="en-US" altLang="en-US" sz="2200" dirty="0" err="1"/>
              <a:t>metode</a:t>
            </a:r>
            <a:r>
              <a:rPr lang="en-US" altLang="en-US" sz="2200" dirty="0"/>
              <a:t> RSA (yang di TLS1.2 juga </a:t>
            </a:r>
            <a:r>
              <a:rPr lang="en-US" altLang="en-US" sz="2200" dirty="0" err="1"/>
              <a:t>dipakai</a:t>
            </a:r>
            <a:r>
              <a:rPr lang="en-US" altLang="en-US" sz="2200" dirty="0"/>
              <a:t>), </a:t>
            </a:r>
            <a:r>
              <a:rPr lang="en-US" altLang="en-US" sz="2200" dirty="0" err="1"/>
              <a:t>klien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mengenkripsi</a:t>
            </a:r>
            <a:r>
              <a:rPr lang="en-US" altLang="en-US" sz="2200" dirty="0"/>
              <a:t> </a:t>
            </a:r>
            <a:r>
              <a:rPr lang="en-US" altLang="en-US" sz="2200" i="1" dirty="0"/>
              <a:t>premaster secret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public key server.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/>
              <a:t>CertificateVerify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klien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mengautentikasi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diri</a:t>
            </a:r>
            <a:r>
              <a:rPr lang="en-US" altLang="en-US" sz="2400" dirty="0"/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/>
              <a:t>Klien </a:t>
            </a:r>
            <a:r>
              <a:rPr lang="en-US" altLang="en-US" sz="2000" dirty="0" err="1"/>
              <a:t>menandatangani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transkrip</a:t>
            </a:r>
            <a:r>
              <a:rPr lang="en-US" altLang="en-US" sz="2000" dirty="0"/>
              <a:t> </a:t>
            </a:r>
            <a:r>
              <a:rPr lang="en-US" altLang="en-US" sz="2000" i="1" dirty="0"/>
              <a:t>handshake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membuktikan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kepemilikan</a:t>
            </a:r>
            <a:r>
              <a:rPr lang="en-US" altLang="en-US" sz="2000" dirty="0"/>
              <a:t> private key.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/>
              <a:t>ChangeCipherSpec</a:t>
            </a:r>
            <a:r>
              <a:rPr lang="en-US" altLang="en-US" sz="2400" dirty="0"/>
              <a:t> + </a:t>
            </a:r>
            <a:r>
              <a:rPr lang="en-US" altLang="en-US" sz="2400" b="1" dirty="0"/>
              <a:t>Finished</a:t>
            </a:r>
            <a:endParaRPr lang="en-US" altLang="en-US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/>
              <a:t>Pesan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ChangeCipherSpec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mengindikasikan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terenkripsi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kunci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baru</a:t>
            </a:r>
            <a:r>
              <a:rPr lang="en-US" altLang="en-US" sz="2000" dirty="0"/>
              <a:t>. </a:t>
            </a:r>
            <a:r>
              <a:rPr lang="en-US" altLang="en-US" sz="2000" i="1" dirty="0"/>
              <a:t>Finished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pertama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terenkripsi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berisi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verifikasi</a:t>
            </a:r>
            <a:r>
              <a:rPr lang="en-US" altLang="en-US" sz="2000" dirty="0"/>
              <a:t> integrity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seluruh</a:t>
            </a:r>
            <a:r>
              <a:rPr lang="en-US" altLang="en-US" sz="2000" dirty="0"/>
              <a:t> handshake. Jika </a:t>
            </a:r>
            <a:r>
              <a:rPr lang="en-US" altLang="en-US" sz="2000" dirty="0" err="1"/>
              <a:t>verifikasi</a:t>
            </a:r>
            <a:r>
              <a:rPr lang="en-US" altLang="en-US" sz="2000" dirty="0"/>
              <a:t> Finished </a:t>
            </a:r>
            <a:r>
              <a:rPr lang="en-US" altLang="en-US" sz="2000" dirty="0" err="1"/>
              <a:t>berhasil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kedua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pihak</a:t>
            </a:r>
            <a:r>
              <a:rPr lang="en-US" altLang="en-US" sz="2000" dirty="0"/>
              <a:t>, handshake </a:t>
            </a:r>
            <a:r>
              <a:rPr lang="en-US" altLang="en-US" sz="2000" dirty="0" err="1"/>
              <a:t>berhasil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aplikasi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kirim</a:t>
            </a:r>
            <a:r>
              <a:rPr lang="en-US" altLang="en-US" sz="2000" dirty="0"/>
              <a:t> data </a:t>
            </a:r>
            <a:r>
              <a:rPr lang="en-US" altLang="en-US" sz="2000" dirty="0" err="1"/>
              <a:t>melalui</a:t>
            </a:r>
            <a:r>
              <a:rPr lang="en-US" altLang="en-US" sz="2000" dirty="0"/>
              <a:t> </a:t>
            </a:r>
            <a:r>
              <a:rPr lang="en-US" altLang="en-US" sz="2000" b="1" dirty="0"/>
              <a:t>Record Protocol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terenkripsi</a:t>
            </a:r>
            <a:r>
              <a:rPr lang="en-US" alt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0FB84-6673-54D3-D247-C8CC44FD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7AB2D829-B08F-9CFA-2507-8B67C0DE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85F2C25-F4F4-FFFC-7EE2-15CAAD36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9E7F0964-4648-1506-2E88-5E392ECC7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151" y="187944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SSL Messages</a:t>
            </a:r>
          </a:p>
        </p:txBody>
      </p:sp>
      <p:graphicFrame>
        <p:nvGraphicFramePr>
          <p:cNvPr id="16391" name="Object 5">
            <a:extLst>
              <a:ext uri="{FF2B5EF4-FFF2-40B4-BE49-F238E27FC236}">
                <a16:creationId xmlns:a16="http://schemas.microsoft.com/office/drawing/2014/main" id="{3E5942E6-7886-B9D7-2FE6-4CB274DCD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4" y="1747839"/>
          <a:ext cx="4725987" cy="365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249008" imgH="4057143" progId="Paint.Picture">
                  <p:embed/>
                </p:oleObj>
              </mc:Choice>
              <mc:Fallback>
                <p:oleObj name="Bitmap Image" r:id="rId3" imgW="5249008" imgH="4057143" progId="Paint.Picture">
                  <p:embed/>
                  <p:pic>
                    <p:nvPicPr>
                      <p:cNvPr id="16391" name="Object 5">
                        <a:extLst>
                          <a:ext uri="{FF2B5EF4-FFF2-40B4-BE49-F238E27FC236}">
                            <a16:creationId xmlns:a16="http://schemas.microsoft.com/office/drawing/2014/main" id="{3E5942E6-7886-B9D7-2FE6-4CB274DC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4" y="1747839"/>
                        <a:ext cx="4725987" cy="3652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6">
            <a:extLst>
              <a:ext uri="{FF2B5EF4-FFF2-40B4-BE49-F238E27FC236}">
                <a16:creationId xmlns:a16="http://schemas.microsoft.com/office/drawing/2014/main" id="{A397E069-017C-EB73-C2C4-A1ECB06D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4" y="1753223"/>
            <a:ext cx="182902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OFFER CIPHER SUITE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MENU TO SERVER</a:t>
            </a:r>
          </a:p>
        </p:txBody>
      </p:sp>
      <p:sp>
        <p:nvSpPr>
          <p:cNvPr id="16393" name="Rectangle 7">
            <a:extLst>
              <a:ext uri="{FF2B5EF4-FFF2-40B4-BE49-F238E27FC236}">
                <a16:creationId xmlns:a16="http://schemas.microsoft.com/office/drawing/2014/main" id="{A7A26240-CD51-1131-B73A-037CC0C2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21" y="1806662"/>
            <a:ext cx="205646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SELECT A CIPHER SUITE</a:t>
            </a:r>
          </a:p>
        </p:txBody>
      </p:sp>
      <p:sp>
        <p:nvSpPr>
          <p:cNvPr id="16394" name="Rectangle 8">
            <a:extLst>
              <a:ext uri="{FF2B5EF4-FFF2-40B4-BE49-F238E27FC236}">
                <a16:creationId xmlns:a16="http://schemas.microsoft.com/office/drawing/2014/main" id="{62A742FA-242A-A192-A1ED-4FC19177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2196136"/>
            <a:ext cx="203151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CERTIFICATE AND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CHAIN TO CA ROOT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:a16="http://schemas.microsoft.com/office/drawing/2014/main" id="{CCEE20D7-035E-EB29-7857-F12FB4D5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27" y="1336325"/>
            <a:ext cx="176509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CLIENT SIDE</a:t>
            </a:r>
            <a:endParaRPr lang="en-US" altLang="en-US" sz="1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Rectangle 10">
            <a:extLst>
              <a:ext uri="{FF2B5EF4-FFF2-40B4-BE49-F238E27FC236}">
                <a16:creationId xmlns:a16="http://schemas.microsoft.com/office/drawing/2014/main" id="{D3D7D664-016D-EA30-5BDC-B63C7A78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704" y="1323625"/>
            <a:ext cx="190936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SERVER SIDE</a:t>
            </a:r>
          </a:p>
        </p:txBody>
      </p:sp>
      <p:sp>
        <p:nvSpPr>
          <p:cNvPr id="16397" name="Rectangle 11">
            <a:extLst>
              <a:ext uri="{FF2B5EF4-FFF2-40B4-BE49-F238E27FC236}">
                <a16:creationId xmlns:a16="http://schemas.microsoft.com/office/drawing/2014/main" id="{3E77D3B5-157A-1CB7-2C17-3000F6CC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1" y="2813673"/>
            <a:ext cx="183954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PUBLIC KEY TO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 SYMM KEY</a:t>
            </a:r>
          </a:p>
        </p:txBody>
      </p:sp>
      <p:sp>
        <p:nvSpPr>
          <p:cNvPr id="16398" name="Rectangle 12">
            <a:extLst>
              <a:ext uri="{FF2B5EF4-FFF2-40B4-BE49-F238E27FC236}">
                <a16:creationId xmlns:a16="http://schemas.microsoft.com/office/drawing/2014/main" id="{7FF835DF-EA8F-E400-E046-BF477A26E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50" y="3285161"/>
            <a:ext cx="19174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SERVER NEGOTIATION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FINISHED</a:t>
            </a:r>
          </a:p>
        </p:txBody>
      </p:sp>
      <p:sp>
        <p:nvSpPr>
          <p:cNvPr id="16399" name="Line 13">
            <a:extLst>
              <a:ext uri="{FF2B5EF4-FFF2-40B4-BE49-F238E27FC236}">
                <a16:creationId xmlns:a16="http://schemas.microsoft.com/office/drawing/2014/main" id="{82CA44F7-2B9E-12A0-6576-CDF32BB32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3413" y="1979614"/>
            <a:ext cx="260350" cy="358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0" name="Line 14">
            <a:extLst>
              <a:ext uri="{FF2B5EF4-FFF2-40B4-BE49-F238E27FC236}">
                <a16:creationId xmlns:a16="http://schemas.microsoft.com/office/drawing/2014/main" id="{472116D4-B9C2-CB69-3A33-EF32B8CB3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1988" y="2430463"/>
            <a:ext cx="247650" cy="246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1" name="Line 15">
            <a:extLst>
              <a:ext uri="{FF2B5EF4-FFF2-40B4-BE49-F238E27FC236}">
                <a16:creationId xmlns:a16="http://schemas.microsoft.com/office/drawing/2014/main" id="{410DF7F0-FEC7-EBF3-0B20-DEBAB7BE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03530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2" name="Line 16">
            <a:extLst>
              <a:ext uri="{FF2B5EF4-FFF2-40B4-BE49-F238E27FC236}">
                <a16:creationId xmlns:a16="http://schemas.microsoft.com/office/drawing/2014/main" id="{E9969E40-9EB9-27B2-A04C-93D763644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405188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3" name="Line 17">
            <a:extLst>
              <a:ext uri="{FF2B5EF4-FFF2-40B4-BE49-F238E27FC236}">
                <a16:creationId xmlns:a16="http://schemas.microsoft.com/office/drawing/2014/main" id="{CDEA9981-EC72-D2B0-2697-F2616C827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7913" y="1982788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4" name="Rectangle 18">
            <a:extLst>
              <a:ext uri="{FF2B5EF4-FFF2-40B4-BE49-F238E27FC236}">
                <a16:creationId xmlns:a16="http://schemas.microsoft.com/office/drawing/2014/main" id="{FCDA346F-3662-79E6-BC3A-C6E143B6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3347073"/>
            <a:ext cx="15972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ENCRYPTED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SYMMETRIC KEY</a:t>
            </a:r>
          </a:p>
        </p:txBody>
      </p:sp>
      <p:sp>
        <p:nvSpPr>
          <p:cNvPr id="16405" name="Line 19">
            <a:extLst>
              <a:ext uri="{FF2B5EF4-FFF2-40B4-BE49-F238E27FC236}">
                <a16:creationId xmlns:a16="http://schemas.microsoft.com/office/drawing/2014/main" id="{A0FE4493-C31D-DCEA-7790-CA8A0CB65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3705225"/>
            <a:ext cx="6064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6" name="Text Box 20">
            <a:extLst>
              <a:ext uri="{FF2B5EF4-FFF2-40B4-BE49-F238E27FC236}">
                <a16:creationId xmlns:a16="http://schemas.microsoft.com/office/drawing/2014/main" id="{0A4276D6-DA2D-DF2D-B1BD-71161CDD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58008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  <a:endParaRPr lang="en-US" altLang="en-US" sz="12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407" name="Rectangle 21">
            <a:extLst>
              <a:ext uri="{FF2B5EF4-FFF2-40B4-BE49-F238E27FC236}">
                <a16:creationId xmlns:a16="http://schemas.microsoft.com/office/drawing/2014/main" id="{453219B4-F380-55B4-6FB4-90A18E82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816973"/>
            <a:ext cx="118853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ACTIVATE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16408" name="Line 22">
            <a:extLst>
              <a:ext uri="{FF2B5EF4-FFF2-40B4-BE49-F238E27FC236}">
                <a16:creationId xmlns:a16="http://schemas.microsoft.com/office/drawing/2014/main" id="{D6659EF7-AA91-78F9-F369-A36BC4A02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326" y="4092575"/>
            <a:ext cx="86677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9" name="Rectangle 23">
            <a:extLst>
              <a:ext uri="{FF2B5EF4-FFF2-40B4-BE49-F238E27FC236}">
                <a16:creationId xmlns:a16="http://schemas.microsoft.com/office/drawing/2014/main" id="{67509A64-6738-43DE-9AB9-4350DC74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4" y="4288461"/>
            <a:ext cx="14875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CLIENT PORTION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16410" name="Line 24">
            <a:extLst>
              <a:ext uri="{FF2B5EF4-FFF2-40B4-BE49-F238E27FC236}">
                <a16:creationId xmlns:a16="http://schemas.microsoft.com/office/drawing/2014/main" id="{E14120A5-6CEA-31EB-E90C-541F88F9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6" y="4438650"/>
            <a:ext cx="568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1" name="Rectangle 25">
            <a:extLst>
              <a:ext uri="{FF2B5EF4-FFF2-40B4-BE49-F238E27FC236}">
                <a16:creationId xmlns:a16="http://schemas.microsoft.com/office/drawing/2014/main" id="{75E82601-5357-0A2C-8D7F-CADDD35D5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067" y="4267287"/>
            <a:ext cx="243220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( SERVER CHECKS OPTIONS )</a:t>
            </a:r>
          </a:p>
        </p:txBody>
      </p:sp>
      <p:sp>
        <p:nvSpPr>
          <p:cNvPr id="16412" name="Rectangle 26">
            <a:extLst>
              <a:ext uri="{FF2B5EF4-FFF2-40B4-BE49-F238E27FC236}">
                <a16:creationId xmlns:a16="http://schemas.microsoft.com/office/drawing/2014/main" id="{EC58081A-6CCC-7E46-7B0F-A5BD4C9E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951" y="4545636"/>
            <a:ext cx="156138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ACTIVATESERVER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16413" name="Line 27">
            <a:extLst>
              <a:ext uri="{FF2B5EF4-FFF2-40B4-BE49-F238E27FC236}">
                <a16:creationId xmlns:a16="http://schemas.microsoft.com/office/drawing/2014/main" id="{7AE55947-2382-A38F-8A67-974E5B6C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1350" y="476885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4" name="Rectangle 28">
            <a:extLst>
              <a:ext uri="{FF2B5EF4-FFF2-40B4-BE49-F238E27FC236}">
                <a16:creationId xmlns:a16="http://schemas.microsoft.com/office/drawing/2014/main" id="{6B1D91F3-BE0D-2C29-75FA-4F99F4A4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4" y="5029823"/>
            <a:ext cx="15601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SERVER PORTION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16415" name="Line 29">
            <a:extLst>
              <a:ext uri="{FF2B5EF4-FFF2-40B4-BE49-F238E27FC236}">
                <a16:creationId xmlns:a16="http://schemas.microsoft.com/office/drawing/2014/main" id="{B076B0F3-0405-91FF-BD0D-6B1370CED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6438" y="515620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6" name="Rectangle 30">
            <a:extLst>
              <a:ext uri="{FF2B5EF4-FFF2-40B4-BE49-F238E27FC236}">
                <a16:creationId xmlns:a16="http://schemas.microsoft.com/office/drawing/2014/main" id="{BE5D380F-F0AF-ECEC-6368-82E4D20D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403" y="4997537"/>
            <a:ext cx="23596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chemeClr val="hlink"/>
                </a:solidFill>
                <a:latin typeface="Arial" panose="020B0604020202020204" pitchFamily="34" charset="0"/>
              </a:rPr>
              <a:t>( 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CLIENT CHECKS OPTIONS )</a:t>
            </a:r>
          </a:p>
        </p:txBody>
      </p:sp>
      <p:sp>
        <p:nvSpPr>
          <p:cNvPr id="16417" name="Rectangle 31">
            <a:extLst>
              <a:ext uri="{FF2B5EF4-FFF2-40B4-BE49-F238E27FC236}">
                <a16:creationId xmlns:a16="http://schemas.microsoft.com/office/drawing/2014/main" id="{CA8EC918-BB3F-5B30-065F-08B44723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588" y="5442037"/>
            <a:ext cx="435907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NOW THE PARTIES CAN USE SYMMETRIC ENCRYPTION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62E39-3289-D9A3-DA16-FE4BD43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2C64F7A3-084A-34E1-232E-02A1F5420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599" y="136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Client Hello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CDBDFBA6-0276-7D96-5267-0183B66BF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0483"/>
            <a:ext cx="10932887" cy="5388429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dirty="0"/>
              <a:t>Protocol version</a:t>
            </a:r>
          </a:p>
          <a:p>
            <a:pPr lvl="2" eaLnBrk="1" hangingPunct="1"/>
            <a:r>
              <a:rPr lang="en-US" altLang="en-US" sz="2400" dirty="0"/>
              <a:t>SSLv3(major=3, minor=0)</a:t>
            </a:r>
          </a:p>
          <a:p>
            <a:pPr lvl="2" eaLnBrk="1" hangingPunct="1"/>
            <a:r>
              <a:rPr lang="en-US" altLang="en-US" sz="2400" dirty="0"/>
              <a:t>TLS (major=3, minor=1)</a:t>
            </a:r>
          </a:p>
          <a:p>
            <a:pPr lvl="1" eaLnBrk="1" hangingPunct="1"/>
            <a:r>
              <a:rPr lang="en-US" altLang="en-US" dirty="0"/>
              <a:t>Random Number </a:t>
            </a:r>
          </a:p>
          <a:p>
            <a:pPr lvl="2" eaLnBrk="1" hangingPunct="1"/>
            <a:r>
              <a:rPr lang="en-US" altLang="en-US" sz="2400" dirty="0"/>
              <a:t>32 bytes</a:t>
            </a:r>
          </a:p>
          <a:p>
            <a:pPr lvl="2" eaLnBrk="1" hangingPunct="1"/>
            <a:r>
              <a:rPr lang="en-US" altLang="en-US" sz="2400" dirty="0"/>
              <a:t>First 4 bytes, time of the day in seconds, other 28 bytes random </a:t>
            </a:r>
          </a:p>
          <a:p>
            <a:pPr lvl="2" eaLnBrk="1" hangingPunct="1"/>
            <a:r>
              <a:rPr lang="en-US" altLang="en-US" sz="2400" dirty="0"/>
              <a:t>Prevents replay attack</a:t>
            </a:r>
          </a:p>
          <a:p>
            <a:pPr lvl="1" eaLnBrk="1" hangingPunct="1"/>
            <a:r>
              <a:rPr lang="en-US" altLang="en-US" dirty="0"/>
              <a:t>Session ID</a:t>
            </a:r>
          </a:p>
          <a:p>
            <a:pPr lvl="2" eaLnBrk="1" hangingPunct="1"/>
            <a:r>
              <a:rPr lang="en-US" altLang="en-US" sz="2400" dirty="0"/>
              <a:t>32 bytes – indicates the use of previous cryptographic material</a:t>
            </a:r>
          </a:p>
          <a:p>
            <a:pPr lvl="1" eaLnBrk="1" hangingPunct="1"/>
            <a:r>
              <a:rPr lang="en-US" altLang="en-US" dirty="0" err="1"/>
              <a:t>CipherSuite</a:t>
            </a:r>
            <a:r>
              <a:rPr lang="en-US" altLang="en-US" dirty="0"/>
              <a:t> </a:t>
            </a:r>
            <a:r>
              <a:rPr lang="en-US" altLang="en-US" dirty="0" err="1"/>
              <a:t>cipher_suites</a:t>
            </a:r>
            <a:endParaRPr lang="en-US" altLang="en-US" dirty="0"/>
          </a:p>
          <a:p>
            <a:pPr marL="914400" lvl="1" indent="174625"/>
            <a:r>
              <a:rPr lang="en-US" altLang="en-US" dirty="0"/>
              <a:t> Cryptographic algorithms supported by the client (e.g., RSA or Diffie-Hellman)</a:t>
            </a:r>
          </a:p>
          <a:p>
            <a:pPr lvl="1" eaLnBrk="1" hangingPunct="1"/>
            <a:r>
              <a:rPr lang="en-US" altLang="en-US" dirty="0"/>
              <a:t>Compression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CA49C-9E12-CE40-CB3A-139F59CA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BF563B-7F86-040F-B6CB-B675084C2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24800" cy="44577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struct {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ProtocolVersion</a:t>
            </a:r>
            <a:r>
              <a:rPr lang="en-US" altLang="en-US" dirty="0"/>
              <a:t> </a:t>
            </a:r>
            <a:r>
              <a:rPr lang="en-US" altLang="en-US" dirty="0" err="1"/>
              <a:t>client_version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Random </a:t>
            </a:r>
            <a:r>
              <a:rPr lang="en-US" altLang="en-US" dirty="0" err="1"/>
              <a:t>random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SessionID</a:t>
            </a:r>
            <a:r>
              <a:rPr lang="en-US" altLang="en-US" dirty="0"/>
              <a:t> </a:t>
            </a:r>
            <a:r>
              <a:rPr lang="en-US" altLang="en-US" dirty="0" err="1"/>
              <a:t>session_id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CipherSuite</a:t>
            </a:r>
            <a:r>
              <a:rPr lang="en-US" altLang="en-US" dirty="0"/>
              <a:t> </a:t>
            </a:r>
            <a:r>
              <a:rPr lang="en-US" altLang="en-US" dirty="0" err="1"/>
              <a:t>cipher_suites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CompressionMethod</a:t>
            </a:r>
            <a:r>
              <a:rPr lang="en-US" altLang="en-US" dirty="0"/>
              <a:t> </a:t>
            </a:r>
            <a:r>
              <a:rPr lang="en-US" altLang="en-US" dirty="0" err="1"/>
              <a:t>compression_methods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} </a:t>
            </a:r>
            <a:r>
              <a:rPr lang="en-US" altLang="en-US" dirty="0" err="1"/>
              <a:t>ClientHello</a:t>
            </a:r>
            <a:endParaRPr lang="en-US" altLang="en-US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5847A31-140C-6F59-09A4-6601C6984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ClientHello (RFC)</a:t>
            </a: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6BB7F907-D7B5-BEB4-D019-D4E51A4C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1600200"/>
            <a:ext cx="2768600" cy="533400"/>
          </a:xfrm>
          <a:prstGeom prst="wedgeRectCallout">
            <a:avLst>
              <a:gd name="adj1" fmla="val -50574"/>
              <a:gd name="adj2" fmla="val 8660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Highest version of the protocol supported by the client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D19FB661-256E-AA4B-9B86-ADFD217C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693988"/>
            <a:ext cx="2768600" cy="533400"/>
          </a:xfrm>
          <a:prstGeom prst="wedgeRectCallout">
            <a:avLst>
              <a:gd name="adj1" fmla="val -61125"/>
              <a:gd name="adj2" fmla="val 5803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Session id (if the client wants to resume an old session) 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472C1E25-5320-B7D7-6866-C06474DE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3403600"/>
            <a:ext cx="2768600" cy="762000"/>
          </a:xfrm>
          <a:prstGeom prst="wedgeRectCallout">
            <a:avLst>
              <a:gd name="adj1" fmla="val -70755"/>
              <a:gd name="adj2" fmla="val 1895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Cryptographic algorithms supported by the client (e.g., RSA or Diffie-Hellman)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998E3-FF79-BC60-A0ED-FACFBAF6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5BCBA432-9905-3F0B-06C9-833AD11B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259761"/>
            <a:ext cx="73183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1B11930-95B4-3349-0773-52576519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946229"/>
            <a:ext cx="122555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10C5BB6F-8007-AE7F-2A90-5BE3FF97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6" y="2266779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238B1519-C782-F56B-4792-1CF110F7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2604917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E28B80A3-2223-A0FF-5B17-9A7DBDE9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2258842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Rectangle 7">
            <a:extLst>
              <a:ext uri="{FF2B5EF4-FFF2-40B4-BE49-F238E27FC236}">
                <a16:creationId xmlns:a16="http://schemas.microsoft.com/office/drawing/2014/main" id="{6B87B695-6FEC-ADA7-5F42-6D23D743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8">
            <a:extLst>
              <a:ext uri="{FF2B5EF4-FFF2-40B4-BE49-F238E27FC236}">
                <a16:creationId xmlns:a16="http://schemas.microsoft.com/office/drawing/2014/main" id="{9F80BD7A-0C16-F8FF-FDE9-3ABB1819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Rectangle 9">
            <a:extLst>
              <a:ext uri="{FF2B5EF4-FFF2-40B4-BE49-F238E27FC236}">
                <a16:creationId xmlns:a16="http://schemas.microsoft.com/office/drawing/2014/main" id="{69E54FE0-8A41-49C9-A0C4-1D5F10BC4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3288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Client Hello - Cipher Suites</a:t>
            </a:r>
          </a:p>
        </p:txBody>
      </p:sp>
      <p:sp>
        <p:nvSpPr>
          <p:cNvPr id="20492" name="Text Box 10">
            <a:extLst>
              <a:ext uri="{FF2B5EF4-FFF2-40B4-BE49-F238E27FC236}">
                <a16:creationId xmlns:a16="http://schemas.microsoft.com/office/drawing/2014/main" id="{6C55C3DB-8EB6-981E-A67B-6AA7E4F4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1322475"/>
            <a:ext cx="240014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INITIAL (NULL) CIPHER SUITE</a:t>
            </a:r>
          </a:p>
        </p:txBody>
      </p:sp>
      <p:sp>
        <p:nvSpPr>
          <p:cNvPr id="20493" name="Text Box 11">
            <a:extLst>
              <a:ext uri="{FF2B5EF4-FFF2-40B4-BE49-F238E27FC236}">
                <a16:creationId xmlns:a16="http://schemas.microsoft.com/office/drawing/2014/main" id="{7D6A813B-FB94-9C36-DD09-FF3FCC25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722" y="1762748"/>
            <a:ext cx="112530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PUBLIC-KEY</a:t>
            </a:r>
          </a:p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4" name="Rectangle 12">
            <a:extLst>
              <a:ext uri="{FF2B5EF4-FFF2-40B4-BE49-F238E27FC236}">
                <a16:creationId xmlns:a16="http://schemas.microsoft.com/office/drawing/2014/main" id="{F38DF282-9431-C885-E0BF-7FB7F024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340" y="1762748"/>
            <a:ext cx="111889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SYMMETRIC</a:t>
            </a:r>
          </a:p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5" name="Rectangle 13">
            <a:extLst>
              <a:ext uri="{FF2B5EF4-FFF2-40B4-BE49-F238E27FC236}">
                <a16:creationId xmlns:a16="http://schemas.microsoft.com/office/drawing/2014/main" id="{84CCD315-4761-8DEB-FB02-F6A0A1D9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28" y="1727823"/>
            <a:ext cx="111889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HASH</a:t>
            </a:r>
          </a:p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6" name="Line 14">
            <a:extLst>
              <a:ext uri="{FF2B5EF4-FFF2-40B4-BE49-F238E27FC236}">
                <a16:creationId xmlns:a16="http://schemas.microsoft.com/office/drawing/2014/main" id="{FE81B817-7E2C-D417-1F91-D6BFC3168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2165350"/>
            <a:ext cx="296862" cy="1857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7" name="Line 15">
            <a:extLst>
              <a:ext uri="{FF2B5EF4-FFF2-40B4-BE49-F238E27FC236}">
                <a16:creationId xmlns:a16="http://schemas.microsoft.com/office/drawing/2014/main" id="{9F8FD925-5724-E0F2-2ED7-735A9EA9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2178050"/>
            <a:ext cx="779462" cy="8778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8" name="Line 16">
            <a:extLst>
              <a:ext uri="{FF2B5EF4-FFF2-40B4-BE49-F238E27FC236}">
                <a16:creationId xmlns:a16="http://schemas.microsoft.com/office/drawing/2014/main" id="{557C86CB-0F95-3116-6A3D-42A1362D7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588" y="2201864"/>
            <a:ext cx="284162" cy="11636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9" name="Line 17">
            <a:extLst>
              <a:ext uri="{FF2B5EF4-FFF2-40B4-BE49-F238E27FC236}">
                <a16:creationId xmlns:a16="http://schemas.microsoft.com/office/drawing/2014/main" id="{08E09B1A-9D28-F9F9-8FCD-DF68F1C5A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950" y="1941514"/>
            <a:ext cx="655638" cy="396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0" name="Line 18">
            <a:extLst>
              <a:ext uri="{FF2B5EF4-FFF2-40B4-BE49-F238E27FC236}">
                <a16:creationId xmlns:a16="http://schemas.microsoft.com/office/drawing/2014/main" id="{52061FE2-B852-5735-EFAF-8BA5E35E3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4" y="2090739"/>
            <a:ext cx="606425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1" name="Line 19">
            <a:extLst>
              <a:ext uri="{FF2B5EF4-FFF2-40B4-BE49-F238E27FC236}">
                <a16:creationId xmlns:a16="http://schemas.microsoft.com/office/drawing/2014/main" id="{7620E270-A62A-7872-D077-CFFCDF00D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5964" y="1595439"/>
            <a:ext cx="630237" cy="185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2" name="Line 20">
            <a:extLst>
              <a:ext uri="{FF2B5EF4-FFF2-40B4-BE49-F238E27FC236}">
                <a16:creationId xmlns:a16="http://schemas.microsoft.com/office/drawing/2014/main" id="{86B351FC-2E9C-E558-2E69-51B8AD15B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7588" y="1584325"/>
            <a:ext cx="234950" cy="2095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3" name="Line 21">
            <a:extLst>
              <a:ext uri="{FF2B5EF4-FFF2-40B4-BE49-F238E27FC236}">
                <a16:creationId xmlns:a16="http://schemas.microsoft.com/office/drawing/2014/main" id="{5A5BFFA0-4E12-E684-7E2B-3205D06CA8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8514" y="1584325"/>
            <a:ext cx="593725" cy="184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4" name="Text Box 22">
            <a:extLst>
              <a:ext uri="{FF2B5EF4-FFF2-40B4-BE49-F238E27FC236}">
                <a16:creationId xmlns:a16="http://schemas.microsoft.com/office/drawing/2014/main" id="{B5880EFA-0660-8054-E2E0-CB98B5F4A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343773"/>
            <a:ext cx="232275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CIPHER SUITE CODES USED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IN SSL MESSAGES</a:t>
            </a:r>
          </a:p>
        </p:txBody>
      </p:sp>
      <p:sp>
        <p:nvSpPr>
          <p:cNvPr id="20505" name="Line 23">
            <a:extLst>
              <a:ext uri="{FF2B5EF4-FFF2-40B4-BE49-F238E27FC236}">
                <a16:creationId xmlns:a16="http://schemas.microsoft.com/office/drawing/2014/main" id="{0D6558E4-8A98-C0DE-8A08-EE3A51A10F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1451" y="2486025"/>
            <a:ext cx="7921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6" name="Line 24">
            <a:extLst>
              <a:ext uri="{FF2B5EF4-FFF2-40B4-BE49-F238E27FC236}">
                <a16:creationId xmlns:a16="http://schemas.microsoft.com/office/drawing/2014/main" id="{C2AC9892-5CBF-3AB0-F74B-166E76C1F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2709863"/>
            <a:ext cx="222250" cy="3095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7" name="Rectangle 25">
            <a:extLst>
              <a:ext uri="{FF2B5EF4-FFF2-40B4-BE49-F238E27FC236}">
                <a16:creationId xmlns:a16="http://schemas.microsoft.com/office/drawing/2014/main" id="{A4FB870D-AF40-52E6-8FFC-2047B2FE7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1326989"/>
            <a:ext cx="5461000" cy="44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SSL_NULL_WITH_NULL_NULL = { 0, 0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SSL_RSA_WITH_NULL_MD5 = { 0, 1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SSL_RSA_WITH_NULL_SHA = { 0, 2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SSL_RSA_EXPORT_WITH_RC4_40_MD5 = { 0, 3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SSL_RSA_WITH_RC4_128_MD5 = { 0, 4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SSL_RSA_WITH_RC4_128_SHA = { 0, 5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SSL_RSA_EXPORT_WITH_RC2_CBC_40_MD5 = { 0, 6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SSL_RSA_WITH_IDEA_CBC_SHA = { 0, 7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SSL_RSA_EXPORT_WITH_DES40_CBC_SHA = { 0, 8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SSL_RSA_WITH_DES_CBC_SHA = { 0, 9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SSL_RSA_WITH_3DES_EDE_CBC_SHA = { 0, 10 }</a:t>
            </a:r>
            <a:r>
              <a:rPr lang="en-US" altLang="en-US" sz="10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76E07-947D-BC39-2869-5E789318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E7121A66-CC89-566B-5CC4-2FB82925B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Server Hello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0B4C070-AF50-F777-7D61-65F4F7271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056" y="1494971"/>
            <a:ext cx="9445172" cy="49979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Random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Protects against handshake replay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Session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Provided to the client for later resumption of the session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Cipher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Usually picks client’s best preference – No obligation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Compression method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6D33A-60AF-1D10-BDE0-6A5BA959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02A2A379-10C2-DBEB-36CC-98A9B5662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Certificates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C2882259-6486-8CE3-84F6-C34976D1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Sequence of X.509 certificates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Server’s, CA’s,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X.509 Certificate associates public key with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Certification Authority (CA) creates certificate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Adheres to policies and verifies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Signs certificate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User of Certificate must ensure it is valid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51769-A091-6E71-EB01-E9FB70E0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B7615D2D-3E11-8F5A-DECD-1C49FEEB5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Validating a Certificate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19432E0-B34A-565C-0075-9791714FD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Must recognize accepted CA in certificate chain</a:t>
            </a:r>
          </a:p>
          <a:p>
            <a:pPr lvl="1" eaLnBrk="1" hangingPunct="1"/>
            <a:r>
              <a:rPr lang="en-US" altLang="en-US" dirty="0"/>
              <a:t>One CA may issue certificate for another CA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Must verify that certificate has not been revoked</a:t>
            </a:r>
          </a:p>
          <a:p>
            <a:pPr lvl="1" eaLnBrk="1" hangingPunct="1"/>
            <a:r>
              <a:rPr lang="en-US" altLang="en-US" dirty="0"/>
              <a:t>CA publishes Certificate Revocation List (CRL)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ADDF7-4732-F0F5-BEAF-E9C3FF4E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ACCF36A9-AF71-101C-7046-1C35F3589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Client Key Exchange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975DCDEF-091A-B153-1572-1E5F7DBAE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Premaster secret</a:t>
            </a:r>
          </a:p>
          <a:p>
            <a:pPr lvl="1"/>
            <a:r>
              <a:rPr lang="en-US" altLang="en-US" dirty="0"/>
              <a:t>Created by client; used to “seed” calculation of encryption parameters</a:t>
            </a:r>
          </a:p>
          <a:p>
            <a:pPr lvl="1"/>
            <a:r>
              <a:rPr lang="en-US" altLang="en-US" dirty="0"/>
              <a:t>2 bytes of SSL version + 46 random bytes</a:t>
            </a:r>
          </a:p>
          <a:p>
            <a:pPr lvl="1"/>
            <a:r>
              <a:rPr lang="en-US" altLang="en-US" dirty="0"/>
              <a:t>Sent encrypted to server using server’s public key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7654" name="Line 4">
            <a:extLst>
              <a:ext uri="{FF2B5EF4-FFF2-40B4-BE49-F238E27FC236}">
                <a16:creationId xmlns:a16="http://schemas.microsoft.com/office/drawing/2014/main" id="{3DA14208-282C-E04F-F436-C1264AF25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0171" y="29718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5">
            <a:extLst>
              <a:ext uri="{FF2B5EF4-FFF2-40B4-BE49-F238E27FC236}">
                <a16:creationId xmlns:a16="http://schemas.microsoft.com/office/drawing/2014/main" id="{48DA90E6-C1F0-F9BC-D778-56393C1C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972" y="4935537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This is where the attack happened in SSLv2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B7ED4-91DC-76B3-3FC4-6F573F63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26B9C9BE-10CD-58C2-17B9-C71079DCA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Change Cipher Spec &amp; Finished Messages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3AF35EB-2C2D-B7CA-CF30-60284FB1A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Change Cipher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Switch to newly negotiated algorithms and key material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First message encrypted with new crypto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Digest of negotiated master secret,  the ensemble of handshake messages, sender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HMAC approach of nested hashing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36357-2326-042D-1589-E4CA4F48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EB9-ABDF-3015-DED5-9510AC32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D6A1-843B-AF51-365C-85D7DAAC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John Mitchell, </a:t>
            </a:r>
            <a:r>
              <a:rPr lang="en-US" i="1" dirty="0"/>
              <a:t>SSL / TLS Case Study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SMU-CSE 5349/7349, </a:t>
            </a:r>
            <a:r>
              <a:rPr lang="en-US" i="1" dirty="0"/>
              <a:t>SSL/TLS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D987-6804-1052-B607-38F32054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A20C2E70-0065-4830-320C-3A675F05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27C10374-D92D-6FA0-ACFD-407070E9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5645AD86-D951-CF72-2E4D-4B776573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057" y="301626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SSL Encryption</a:t>
            </a:r>
          </a:p>
        </p:txBody>
      </p:sp>
      <p:sp>
        <p:nvSpPr>
          <p:cNvPr id="29703" name="Rectangle 5">
            <a:extLst>
              <a:ext uri="{FF2B5EF4-FFF2-40B4-BE49-F238E27FC236}">
                <a16:creationId xmlns:a16="http://schemas.microsoft.com/office/drawing/2014/main" id="{4DEB1628-878B-2644-4963-182F4ED62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2314" y="1484313"/>
            <a:ext cx="9583057" cy="434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>
            <a:normAutofit/>
          </a:bodyPr>
          <a:lstStyle/>
          <a:p>
            <a:pPr>
              <a:spcBef>
                <a:spcPts val="500"/>
              </a:spcBef>
            </a:pPr>
            <a:r>
              <a:rPr lang="en-US" altLang="en-US" dirty="0"/>
              <a:t>Master secret</a:t>
            </a:r>
          </a:p>
          <a:p>
            <a:pPr lvl="1"/>
            <a:r>
              <a:rPr lang="en-US" altLang="en-US" dirty="0"/>
              <a:t>Generated by both parties from premaster secret and random values generated by both client and server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Key material</a:t>
            </a:r>
          </a:p>
          <a:p>
            <a:pPr lvl="1"/>
            <a:r>
              <a:rPr lang="en-US" altLang="en-US" dirty="0"/>
              <a:t>Generated from the master secret and shared random values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Encryption keys</a:t>
            </a:r>
          </a:p>
          <a:p>
            <a:pPr lvl="1"/>
            <a:r>
              <a:rPr lang="en-US" altLang="en-US" dirty="0"/>
              <a:t>Extracted from the key material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7776C-1189-44E1-BD32-4C60999F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60C8BAA6-BA1A-68AC-7BCC-777552A9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7940F91A-B5BB-AFEB-0391-E30F5784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2DA967DA-1ADF-F645-31D3-3B1FCD1FE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828" y="215816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Generating the Master Secret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31751" name="Object 5">
            <a:extLst>
              <a:ext uri="{FF2B5EF4-FFF2-40B4-BE49-F238E27FC236}">
                <a16:creationId xmlns:a16="http://schemas.microsoft.com/office/drawing/2014/main" id="{67705D7A-A461-6B68-B2C2-718C862E2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317625"/>
          <a:ext cx="4487862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71429" imgH="4048690" progId="Paint.Picture">
                  <p:embed/>
                </p:oleObj>
              </mc:Choice>
              <mc:Fallback>
                <p:oleObj name="Bitmap Image" r:id="rId3" imgW="3971429" imgH="4048690" progId="Paint.Picture">
                  <p:embed/>
                  <p:pic>
                    <p:nvPicPr>
                      <p:cNvPr id="31751" name="Object 5">
                        <a:extLst>
                          <a:ext uri="{FF2B5EF4-FFF2-40B4-BE49-F238E27FC236}">
                            <a16:creationId xmlns:a16="http://schemas.microsoft.com/office/drawing/2014/main" id="{67705D7A-A461-6B68-B2C2-718C862E2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317625"/>
                        <a:ext cx="4487862" cy="457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6">
            <a:extLst>
              <a:ext uri="{FF2B5EF4-FFF2-40B4-BE49-F238E27FC236}">
                <a16:creationId xmlns:a16="http://schemas.microsoft.com/office/drawing/2014/main" id="{69815E10-F6FC-D868-091C-CB436B07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488" y="5738900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31753" name="Text Box 7">
            <a:extLst>
              <a:ext uri="{FF2B5EF4-FFF2-40B4-BE49-F238E27FC236}">
                <a16:creationId xmlns:a16="http://schemas.microsoft.com/office/drawing/2014/main" id="{3D21C0D9-5B25-632F-3F4B-90760EAA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1464893"/>
            <a:ext cx="2484655" cy="23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SERVER’S PUBLIC KEY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IS SENT BY SERVER IN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ServerKeyExchange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CLIENT GENERATES THE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PREMASTER SECRET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ENCRYPTS WITH PUBLIC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KEY OF SERVER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CLIENT SENDS PREMASTER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IN ClientKeyExchange</a:t>
            </a:r>
          </a:p>
        </p:txBody>
      </p:sp>
      <p:sp>
        <p:nvSpPr>
          <p:cNvPr id="31754" name="Rectangle 8">
            <a:extLst>
              <a:ext uri="{FF2B5EF4-FFF2-40B4-BE49-F238E27FC236}">
                <a16:creationId xmlns:a16="http://schemas.microsoft.com/office/drawing/2014/main" id="{4F3AFA7E-CF89-FB9F-D24D-E2D24C90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3148636"/>
            <a:ext cx="144956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SENT BY CLIENT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 ClientHello</a:t>
            </a:r>
          </a:p>
        </p:txBody>
      </p:sp>
      <p:sp>
        <p:nvSpPr>
          <p:cNvPr id="31755" name="Line 9">
            <a:extLst>
              <a:ext uri="{FF2B5EF4-FFF2-40B4-BE49-F238E27FC236}">
                <a16:creationId xmlns:a16="http://schemas.microsoft.com/office/drawing/2014/main" id="{44B6A580-2D52-8BC7-2550-45D2C94E0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088" y="2400301"/>
            <a:ext cx="2101850" cy="854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6" name="Rectangle 10">
            <a:extLst>
              <a:ext uri="{FF2B5EF4-FFF2-40B4-BE49-F238E27FC236}">
                <a16:creationId xmlns:a16="http://schemas.microsoft.com/office/drawing/2014/main" id="{A4D4D460-D455-DB33-A997-8137D1FB2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647" y="2527923"/>
            <a:ext cx="152214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SENT BY SERVER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 ServerHello</a:t>
            </a:r>
          </a:p>
        </p:txBody>
      </p:sp>
      <p:sp>
        <p:nvSpPr>
          <p:cNvPr id="31757" name="Line 11">
            <a:extLst>
              <a:ext uri="{FF2B5EF4-FFF2-40B4-BE49-F238E27FC236}">
                <a16:creationId xmlns:a16="http://schemas.microsoft.com/office/drawing/2014/main" id="{6B2505E4-1417-997A-5E9E-2EEA49A484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9351" y="2425700"/>
            <a:ext cx="688975" cy="693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8" name="Line 12">
            <a:extLst>
              <a:ext uri="{FF2B5EF4-FFF2-40B4-BE49-F238E27FC236}">
                <a16:creationId xmlns:a16="http://schemas.microsoft.com/office/drawing/2014/main" id="{C3D7CAA4-5226-400E-497B-03FA5E3C1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3100" y="2424113"/>
            <a:ext cx="554038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9" name="Rectangle 13">
            <a:extLst>
              <a:ext uri="{FF2B5EF4-FFF2-40B4-BE49-F238E27FC236}">
                <a16:creationId xmlns:a16="http://schemas.microsoft.com/office/drawing/2014/main" id="{B4923B2E-C64B-C6C3-B26F-202C97D4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801759"/>
            <a:ext cx="218649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MASTER SECRET IS 3 MD5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HASHES CONCATENATED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TOGETHER = 384 BITS</a:t>
            </a:r>
          </a:p>
        </p:txBody>
      </p:sp>
      <p:sp>
        <p:nvSpPr>
          <p:cNvPr id="31760" name="Line 14">
            <a:extLst>
              <a:ext uri="{FF2B5EF4-FFF2-40B4-BE49-F238E27FC236}">
                <a16:creationId xmlns:a16="http://schemas.microsoft.com/office/drawing/2014/main" id="{E83EA301-64A8-1F3E-F25A-722B31FEDC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8250" y="5334001"/>
            <a:ext cx="565150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ADC1-2A43-74FC-7E6E-6A7D208D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5CE18744-013C-85D8-F98F-1E424104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79188FEB-D726-6F64-0A97-8ACBD702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EDECC7F-64D5-082F-447E-1ECC33B32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060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Generation of Key Material </a:t>
            </a:r>
          </a:p>
        </p:txBody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1255CB9D-90C0-D3F2-F66E-3542F1B8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63" y="57627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</a:p>
        </p:txBody>
      </p:sp>
      <p:graphicFrame>
        <p:nvGraphicFramePr>
          <p:cNvPr id="33800" name="Object 6">
            <a:extLst>
              <a:ext uri="{FF2B5EF4-FFF2-40B4-BE49-F238E27FC236}">
                <a16:creationId xmlns:a16="http://schemas.microsoft.com/office/drawing/2014/main" id="{7D3F220B-6557-A7D7-DFB1-FC9CE85C6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3388" y="1276350"/>
          <a:ext cx="3930650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704762" imgH="4304762" progId="Paint.Picture">
                  <p:embed/>
                </p:oleObj>
              </mc:Choice>
              <mc:Fallback>
                <p:oleObj name="Bitmap Image" r:id="rId3" imgW="3704762" imgH="4304762" progId="Paint.Picture">
                  <p:embed/>
                  <p:pic>
                    <p:nvPicPr>
                      <p:cNvPr id="33800" name="Object 6">
                        <a:extLst>
                          <a:ext uri="{FF2B5EF4-FFF2-40B4-BE49-F238E27FC236}">
                            <a16:creationId xmlns:a16="http://schemas.microsoft.com/office/drawing/2014/main" id="{7D3F220B-6557-A7D7-DFB1-FC9CE85C6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1276350"/>
                        <a:ext cx="3930650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7">
            <a:extLst>
              <a:ext uri="{FF2B5EF4-FFF2-40B4-BE49-F238E27FC236}">
                <a16:creationId xmlns:a16="http://schemas.microsoft.com/office/drawing/2014/main" id="{2992D21E-9EF0-C37E-2B33-506C2E5D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1911477"/>
            <a:ext cx="1938031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JUST LIKE FORMING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THE MASTER SECRET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EXCEPT THE MASTER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IS USED HERE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INSTEAD OF THE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PREMASTER SECRET</a:t>
            </a:r>
          </a:p>
        </p:txBody>
      </p:sp>
      <p:sp>
        <p:nvSpPr>
          <p:cNvPr id="33802" name="Line 8">
            <a:extLst>
              <a:ext uri="{FF2B5EF4-FFF2-40B4-BE49-F238E27FC236}">
                <a16:creationId xmlns:a16="http://schemas.microsoft.com/office/drawing/2014/main" id="{1F5E9441-2372-A900-E0A4-2050974AB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6" y="2733676"/>
            <a:ext cx="568325" cy="16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3" name="Line 9">
            <a:extLst>
              <a:ext uri="{FF2B5EF4-FFF2-40B4-BE49-F238E27FC236}">
                <a16:creationId xmlns:a16="http://schemas.microsoft.com/office/drawing/2014/main" id="{B7BEC0D0-09D0-C267-453B-E664BF473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5" y="2944813"/>
            <a:ext cx="1176338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4" name="Line 10">
            <a:extLst>
              <a:ext uri="{FF2B5EF4-FFF2-40B4-BE49-F238E27FC236}">
                <a16:creationId xmlns:a16="http://schemas.microsoft.com/office/drawing/2014/main" id="{7CA3EF7E-5ECE-DBA3-586E-4233F77EC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8564" y="1546226"/>
            <a:ext cx="854075" cy="1050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5" name="Text Box 11">
            <a:extLst>
              <a:ext uri="{FF2B5EF4-FFF2-40B4-BE49-F238E27FC236}">
                <a16:creationId xmlns:a16="http://schemas.microsoft.com/office/drawing/2014/main" id="{C5CA2B4D-D9C3-73E8-8D69-731583B7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00" y="2408017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. . .</a:t>
            </a:r>
            <a:endParaRPr lang="en-US" altLang="en-US" sz="12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0BF50-E92A-F20D-BC29-764B2B6F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316AC150-BF5B-783E-8F92-3B7283EB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9541CCC-4EE6-66B4-8B14-C13D88D6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4B2E8FA-EE44-DB60-8E69-E3F0CCBE3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Obtaining Keys from the Key Material</a:t>
            </a:r>
            <a:r>
              <a:rPr lang="en-US" altLang="en-US" dirty="0"/>
              <a:t> </a:t>
            </a:r>
          </a:p>
        </p:txBody>
      </p:sp>
      <p:sp>
        <p:nvSpPr>
          <p:cNvPr id="35847" name="Rectangle 5">
            <a:extLst>
              <a:ext uri="{FF2B5EF4-FFF2-40B4-BE49-F238E27FC236}">
                <a16:creationId xmlns:a16="http://schemas.microsoft.com/office/drawing/2014/main" id="{4A952F73-C2BE-7C99-35D3-FCB19E04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63" y="57627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</a:p>
        </p:txBody>
      </p:sp>
      <p:graphicFrame>
        <p:nvGraphicFramePr>
          <p:cNvPr id="35848" name="Object 6">
            <a:extLst>
              <a:ext uri="{FF2B5EF4-FFF2-40B4-BE49-F238E27FC236}">
                <a16:creationId xmlns:a16="http://schemas.microsoft.com/office/drawing/2014/main" id="{0C24323F-15AA-6630-623A-984FB7957A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76" y="1698626"/>
          <a:ext cx="656272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791744" imgH="1333333" progId="Paint.Picture">
                  <p:embed/>
                </p:oleObj>
              </mc:Choice>
              <mc:Fallback>
                <p:oleObj name="Bitmap Image" r:id="rId3" imgW="4791744" imgH="1333333" progId="Paint.Picture">
                  <p:embed/>
                  <p:pic>
                    <p:nvPicPr>
                      <p:cNvPr id="35848" name="Object 6">
                        <a:extLst>
                          <a:ext uri="{FF2B5EF4-FFF2-40B4-BE49-F238E27FC236}">
                            <a16:creationId xmlns:a16="http://schemas.microsoft.com/office/drawing/2014/main" id="{0C24323F-15AA-6630-623A-984FB7957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6" y="1698626"/>
                        <a:ext cx="656272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7">
            <a:extLst>
              <a:ext uri="{FF2B5EF4-FFF2-40B4-BE49-F238E27FC236}">
                <a16:creationId xmlns:a16="http://schemas.microsoft.com/office/drawing/2014/main" id="{DBFE6D87-81CF-18D1-4D2F-A41F6B17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356" y="3958796"/>
            <a:ext cx="2131802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VALUES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INCLUDED IN MESSAGE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AUTHENTICATION CODES</a:t>
            </a:r>
          </a:p>
        </p:txBody>
      </p:sp>
      <p:sp>
        <p:nvSpPr>
          <p:cNvPr id="35850" name="AutoShape 8">
            <a:extLst>
              <a:ext uri="{FF2B5EF4-FFF2-40B4-BE49-F238E27FC236}">
                <a16:creationId xmlns:a16="http://schemas.microsoft.com/office/drawing/2014/main" id="{797D192C-9E77-5936-C31B-261DEFEFBF57}"/>
              </a:ext>
            </a:extLst>
          </p:cNvPr>
          <p:cNvSpPr>
            <a:spLocks/>
          </p:cNvSpPr>
          <p:nvPr/>
        </p:nvSpPr>
        <p:spPr bwMode="auto">
          <a:xfrm rot="5400000">
            <a:off x="3174708" y="2677320"/>
            <a:ext cx="1559510" cy="2016125"/>
          </a:xfrm>
          <a:prstGeom prst="rightBrace">
            <a:avLst>
              <a:gd name="adj1" fmla="val 97095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851" name="AutoShape 9">
            <a:extLst>
              <a:ext uri="{FF2B5EF4-FFF2-40B4-BE49-F238E27FC236}">
                <a16:creationId xmlns:a16="http://schemas.microsoft.com/office/drawing/2014/main" id="{3447BD85-31E6-710B-8723-F2E779B9DB03}"/>
              </a:ext>
            </a:extLst>
          </p:cNvPr>
          <p:cNvSpPr>
            <a:spLocks/>
          </p:cNvSpPr>
          <p:nvPr/>
        </p:nvSpPr>
        <p:spPr bwMode="auto">
          <a:xfrm rot="5400000">
            <a:off x="8114507" y="3438012"/>
            <a:ext cx="149225" cy="524902"/>
          </a:xfrm>
          <a:prstGeom prst="rightBrace">
            <a:avLst>
              <a:gd name="adj1" fmla="val 76684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Rectangle 10">
            <a:extLst>
              <a:ext uri="{FF2B5EF4-FFF2-40B4-BE49-F238E27FC236}">
                <a16:creationId xmlns:a16="http://schemas.microsoft.com/office/drawing/2014/main" id="{485CF15B-431E-CBCC-A824-0FF0FF1C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622" y="3988423"/>
            <a:ext cx="22913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INITIALIZATION VECTORS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FOR DES CBC ENCRYPTION</a:t>
            </a:r>
          </a:p>
        </p:txBody>
      </p:sp>
      <p:sp>
        <p:nvSpPr>
          <p:cNvPr id="35853" name="AutoShape 11">
            <a:extLst>
              <a:ext uri="{FF2B5EF4-FFF2-40B4-BE49-F238E27FC236}">
                <a16:creationId xmlns:a16="http://schemas.microsoft.com/office/drawing/2014/main" id="{371D66EB-00C3-62FE-EEB4-C20828F7F131}"/>
              </a:ext>
            </a:extLst>
          </p:cNvPr>
          <p:cNvSpPr>
            <a:spLocks/>
          </p:cNvSpPr>
          <p:nvPr/>
        </p:nvSpPr>
        <p:spPr bwMode="auto">
          <a:xfrm rot="5400000">
            <a:off x="6090445" y="3429719"/>
            <a:ext cx="187325" cy="538315"/>
          </a:xfrm>
          <a:prstGeom prst="rightBrace">
            <a:avLst>
              <a:gd name="adj1" fmla="val 91314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Rectangle 12">
            <a:extLst>
              <a:ext uri="{FF2B5EF4-FFF2-40B4-BE49-F238E27FC236}">
                <a16:creationId xmlns:a16="http://schemas.microsoft.com/office/drawing/2014/main" id="{E5E45137-48FD-B073-9FE1-3395D18E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693" y="3981537"/>
            <a:ext cx="1570943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SYMMETRIC KEYS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6F444-7B6D-BA96-AB05-8D27B21D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0D8E5FF2-0137-4144-BB56-F535DD3A8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sini</a:t>
            </a:r>
            <a:r>
              <a:rPr lang="en-US" altLang="en-US" dirty="0">
                <a:cs typeface="Times New Roman" panose="02020603050405020304" pitchFamily="18" charset="0"/>
              </a:rPr>
              <a:t>, proses </a:t>
            </a:r>
            <a:r>
              <a:rPr lang="en-US" altLang="en-US" dirty="0" err="1">
                <a:cs typeface="Times New Roman" panose="02020603050405020304" pitchFamily="18" charset="0"/>
              </a:rPr>
              <a:t>pembentukan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kanal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sub-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terbentuk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http://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URL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https://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http secure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9D12F-EA9A-5C8F-FB90-B5DAFF98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0ED09AA-26F0-46C6-B6DD-B98DEB6E6E5C}"/>
              </a:ext>
            </a:extLst>
          </p:cNvPr>
          <p:cNvSpPr/>
          <p:nvPr/>
        </p:nvSpPr>
        <p:spPr>
          <a:xfrm>
            <a:off x="685800" y="488042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43655-3EA1-6B3B-470C-70938DEB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9"/>
            <a:ext cx="12192000" cy="62488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E2CB25-2350-4276-AB7E-85F264549B63}"/>
              </a:ext>
            </a:extLst>
          </p:cNvPr>
          <p:cNvSpPr/>
          <p:nvPr/>
        </p:nvSpPr>
        <p:spPr>
          <a:xfrm>
            <a:off x="2423886" y="0"/>
            <a:ext cx="566057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41441-416A-D7C4-1B29-845D2D79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6C8F11B-41EC-4E0E-998C-7CE8E190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" y="1207603"/>
            <a:ext cx="10498211" cy="4199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1EF70-8C0E-1A1F-37C4-8D1A03B0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FB33EC5-E9AE-4672-9B79-ABB213CE2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SSL record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1985831D-97B4-4ED2-A5AA-0B2018002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24068"/>
              </p:ext>
            </p:extLst>
          </p:nvPr>
        </p:nvGraphicFramePr>
        <p:xfrm>
          <a:off x="1921566" y="1812236"/>
          <a:ext cx="739140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10860016" imgH="6516010" progId="">
                  <p:embed/>
                </p:oleObj>
              </mc:Choice>
              <mc:Fallback>
                <p:oleObj name="PBrush" r:id="rId2" imgW="10860016" imgH="6516010" progId="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1985831D-97B4-4ED2-A5AA-0B2018002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66" y="1812236"/>
                        <a:ext cx="739140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399AF-C8B5-450F-79E2-B362049A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9B5B2A-F7F8-43C8-9817-79BB48F7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dirty="0"/>
              <a:t>SSL Record Format</a:t>
            </a:r>
            <a:endParaRPr lang="en-GB" altLang="en-US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199D7159-93B3-4E9B-8927-86BE96418F4B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96985799"/>
              </p:ext>
            </p:extLst>
          </p:nvPr>
        </p:nvGraphicFramePr>
        <p:xfrm>
          <a:off x="1418772" y="1690688"/>
          <a:ext cx="525462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6838095" imgH="5772956" progId="">
                  <p:embed/>
                </p:oleObj>
              </mc:Choice>
              <mc:Fallback>
                <p:oleObj name="PBrush" r:id="rId2" imgW="6838095" imgH="5772956" progId="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199D7159-93B3-4E9B-8927-86BE9641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72" y="1690688"/>
                        <a:ext cx="5254625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75A1C-CADF-1E82-4148-42F59D71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03F7E8A-51AF-47EE-B167-8CA3CCF9B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4947" y="999460"/>
            <a:ext cx="10336695" cy="50203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Di </a:t>
            </a:r>
            <a:r>
              <a:rPr lang="en-US" altLang="en-US" sz="2400" dirty="0" err="1">
                <a:cs typeface="Times New Roman" panose="02020603050405020304" pitchFamily="18" charset="0"/>
              </a:rPr>
              <a:t>tempat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sub-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Record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berkebalikan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mendekripsi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mengotentikasinya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MAC</a:t>
            </a:r>
            <a:r>
              <a:rPr lang="en-US" altLang="en-US" sz="2400" dirty="0">
                <a:cs typeface="Times New Roman" panose="02020603050405020304" pitchFamily="18" charset="0"/>
              </a:rPr>
              <a:t>), men-</a:t>
            </a:r>
            <a:r>
              <a:rPr lang="en-US" altLang="en-US" sz="2400" dirty="0" err="1">
                <a:cs typeface="Times New Roman" panose="02020603050405020304" pitchFamily="18" charset="0"/>
              </a:rPr>
              <a:t>dekompresinya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merakitnya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SSL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lambat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Piranti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keras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kartu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peripheral component interconnect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PCI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dipasang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 server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memproses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transaksi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cepat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mengurangi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pemrosesan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7BA0B-996E-F51C-688B-CDE22F31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075E6034-AAAA-804D-151B-2FA84A82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D344A5B-590F-4C17-972A-6A858B761338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6685DCC-079F-22F6-4D5F-2F3270743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74" y="41828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Protokol</a:t>
            </a:r>
            <a:endParaRPr lang="en-GB" altLang="en-US" b="1" dirty="0">
              <a:latin typeface="+mn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9202724-1AE1-0914-4C68-3184B8E7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8D023-FFA2-0A9B-B89A-538D33670A0F}"/>
              </a:ext>
            </a:extLst>
          </p:cNvPr>
          <p:cNvSpPr txBox="1"/>
          <p:nvPr/>
        </p:nvSpPr>
        <p:spPr>
          <a:xfrm>
            <a:off x="879844" y="1743850"/>
            <a:ext cx="103676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aturan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rangkaian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langkah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-Langkah,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melibatkan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orang,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dibuat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menyelesaikan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kegiatan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Orang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berpartisipasi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memerlukan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berbagi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membangkitkan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rangkaian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acak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meyakinkan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identitas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orang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otentikasi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mengenkripsi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dekripsi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pesan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dll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05D97EA8-8F7C-008D-5571-80BDD1B02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SSL Overhead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D823A50B-29AC-0AF4-FA10-F71F7F653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2-10 times slower than a TCP session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Where do we lose time</a:t>
            </a:r>
          </a:p>
          <a:p>
            <a:pPr lvl="1" eaLnBrk="1" hangingPunct="1"/>
            <a:r>
              <a:rPr lang="en-US" altLang="en-US" dirty="0"/>
              <a:t>Handshake phase</a:t>
            </a:r>
          </a:p>
          <a:p>
            <a:pPr lvl="2" eaLnBrk="1" hangingPunct="1"/>
            <a:r>
              <a:rPr lang="en-US" altLang="en-US" dirty="0"/>
              <a:t>Client does public-key encryption</a:t>
            </a:r>
          </a:p>
          <a:p>
            <a:pPr lvl="2" eaLnBrk="1" hangingPunct="1"/>
            <a:r>
              <a:rPr lang="en-US" altLang="en-US" dirty="0"/>
              <a:t>Server does private-key encryption (still public-key cryptography)</a:t>
            </a:r>
          </a:p>
          <a:p>
            <a:pPr lvl="2" eaLnBrk="1" hangingPunct="1"/>
            <a:r>
              <a:rPr lang="en-US" altLang="en-US" dirty="0"/>
              <a:t>Usually clients have to wait on servers to finish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Data Transfer phase</a:t>
            </a:r>
          </a:p>
          <a:p>
            <a:pPr lvl="2" eaLnBrk="1" hangingPunct="1"/>
            <a:r>
              <a:rPr lang="en-US" altLang="en-US" dirty="0"/>
              <a:t>Symmetric key encryption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3B9DF-C8F4-9F80-A941-F1A49CC4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C034C5-4EAB-435C-9A47-9454B147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i="1" dirty="0"/>
              <a:t>TLS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A70FCE-251D-461A-B6A9-7B94C233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417" y="1835426"/>
            <a:ext cx="10151166" cy="451567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1996, </a:t>
            </a:r>
            <a:r>
              <a:rPr lang="en-US" altLang="en-US" i="1" dirty="0">
                <a:cs typeface="Times New Roman" panose="02020603050405020304" pitchFamily="18" charset="0"/>
              </a:rPr>
              <a:t>Netscape Communications Corp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mengajukan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IETF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Internet Engineering Task Force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standardisasi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dijelaskan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RFC</a:t>
            </a:r>
            <a:r>
              <a:rPr lang="en-US" altLang="en-US" dirty="0">
                <a:cs typeface="Times New Roman" panose="02020603050405020304" pitchFamily="18" charset="0"/>
              </a:rPr>
              <a:t> 2246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lanjut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kunjungi</a:t>
            </a:r>
            <a:r>
              <a:rPr lang="en-US" altLang="en-US" dirty="0">
                <a:cs typeface="Times New Roman" panose="02020603050405020304" pitchFamily="18" charset="0"/>
              </a:rPr>
              <a:t> situs </a:t>
            </a:r>
            <a:r>
              <a:rPr lang="en-US" altLang="en-US" i="1" dirty="0">
                <a:cs typeface="Times New Roman" panose="02020603050405020304" pitchFamily="18" charset="0"/>
              </a:rPr>
              <a:t>IETF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  <a:hlinkClick r:id="rId2"/>
              </a:rPr>
              <a:t>www.ietf.org/rfc/rfc22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3.1, dan </a:t>
            </a:r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1999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3157F-CB0B-8195-C044-5FEA8C0A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4D9158-E5E1-4040-A8B8-60FFB5F60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399" y="495300"/>
            <a:ext cx="7772400" cy="1143000"/>
          </a:xfrm>
        </p:spPr>
        <p:txBody>
          <a:bodyPr/>
          <a:lstStyle/>
          <a:p>
            <a:pPr algn="l" eaLnBrk="1" hangingPunct="1"/>
            <a:r>
              <a:rPr lang="sv-SE" altLang="en-US" i="1" dirty="0"/>
              <a:t>Transport Layer Security </a:t>
            </a:r>
            <a:r>
              <a:rPr lang="sv-SE" altLang="en-US" dirty="0"/>
              <a:t>(TLS)</a:t>
            </a:r>
            <a:endParaRPr lang="sv-SE" altLang="en-US" i="1" noProof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7B17123-C1A2-4EEA-B7D9-549CF0A52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399" y="1676399"/>
            <a:ext cx="9680713" cy="476415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en-US" dirty="0"/>
              <a:t>The same record format as the SSL record format.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Defined in RFC 2246.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Similar to SSL v3.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Differences in the: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version number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message authentication code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pseudorandom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alert codes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cipher suites 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client certificate types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certificate_verify and finished message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cryptographic computations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padding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v-SE" altLang="en-US" sz="1600" dirty="0"/>
          </a:p>
          <a:p>
            <a:pPr lvl="1" eaLnBrk="1" hangingPunct="1">
              <a:lnSpc>
                <a:spcPct val="90000"/>
              </a:lnSpc>
            </a:pPr>
            <a:endParaRPr lang="sv-SE" altLang="en-US" noProof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28A06-52A9-E59A-0DFD-43704753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8C1F-A89B-5BB3-A2A9-20FA04FF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OpenSSL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61EB-1A10-E684-9B26-7667595A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OpenSSL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toolkit</a:t>
            </a:r>
            <a:r>
              <a:rPr lang="en-US" sz="2400" dirty="0"/>
              <a:t> kriptografi </a:t>
            </a:r>
            <a:r>
              <a:rPr lang="en-US" sz="2400" i="1" dirty="0"/>
              <a:t>open-source</a:t>
            </a:r>
            <a:r>
              <a:rPr lang="en-US" sz="2400" dirty="0"/>
              <a:t> yang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SSL/TLS</a:t>
            </a:r>
          </a:p>
          <a:p>
            <a:endParaRPr lang="en-US" sz="2400" dirty="0"/>
          </a:p>
          <a:p>
            <a:r>
              <a:rPr lang="en-US" sz="2400" dirty="0"/>
              <a:t>OpenSSL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kriptografi </a:t>
            </a:r>
            <a:r>
              <a:rPr lang="en-US" sz="2400" dirty="0" err="1"/>
              <a:t>dasar</a:t>
            </a:r>
            <a:r>
              <a:rPr lang="en-US" sz="2400" dirty="0"/>
              <a:t> (</a:t>
            </a:r>
            <a:r>
              <a:rPr lang="en-US" sz="2400" dirty="0" err="1"/>
              <a:t>enkripsi</a:t>
            </a:r>
            <a:r>
              <a:rPr lang="en-US" sz="2400" dirty="0"/>
              <a:t>, hashing,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,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, X.509 certificates, </a:t>
            </a:r>
            <a:r>
              <a:rPr lang="en-US" sz="2400" dirty="0" err="1"/>
              <a:t>dll</a:t>
            </a:r>
            <a:r>
              <a:rPr lang="en-US" sz="2400" dirty="0"/>
              <a:t>.). </a:t>
            </a:r>
          </a:p>
          <a:p>
            <a:endParaRPr lang="en-US" sz="2400" dirty="0"/>
          </a:p>
          <a:p>
            <a:r>
              <a:rPr lang="en-US" sz="2400" dirty="0"/>
              <a:t>Paket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(</a:t>
            </a:r>
            <a:r>
              <a:rPr lang="en-US" sz="2400" dirty="0" err="1"/>
              <a:t>libcrypto</a:t>
            </a:r>
            <a:r>
              <a:rPr lang="en-US" sz="2400" dirty="0"/>
              <a:t>, </a:t>
            </a:r>
            <a:r>
              <a:rPr lang="en-US" sz="2400" dirty="0" err="1"/>
              <a:t>libssl</a:t>
            </a:r>
            <a:r>
              <a:rPr lang="en-US" sz="2400" dirty="0"/>
              <a:t>) dan </a:t>
            </a:r>
            <a:r>
              <a:rPr lang="en-US" sz="2400" dirty="0" err="1"/>
              <a:t>utilitas</a:t>
            </a:r>
            <a:r>
              <a:rPr lang="en-US" sz="2400" dirty="0"/>
              <a:t> baris-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 err="1"/>
              <a:t>openssl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kriptografi.</a:t>
            </a:r>
          </a:p>
          <a:p>
            <a:endParaRPr lang="en-US" sz="2400" dirty="0"/>
          </a:p>
          <a:p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fork </a:t>
            </a:r>
            <a:r>
              <a:rPr lang="en-US" sz="2400" dirty="0" err="1"/>
              <a:t>SSLeay</a:t>
            </a:r>
            <a:r>
              <a:rPr lang="en-US" sz="2400" dirty="0"/>
              <a:t> (</a:t>
            </a:r>
            <a:r>
              <a:rPr lang="en-US" sz="2400" dirty="0" err="1"/>
              <a:t>akhir</a:t>
            </a:r>
            <a:r>
              <a:rPr lang="en-US" sz="2400" dirty="0"/>
              <a:t> 1990-an).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TLS/SSL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(web server, mail server, </a:t>
            </a:r>
            <a:r>
              <a:rPr lang="en-US" sz="2400" dirty="0" err="1"/>
              <a:t>perangkat</a:t>
            </a:r>
            <a:r>
              <a:rPr lang="en-US" sz="2400" dirty="0"/>
              <a:t> IoT, library lain).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FFD92-70DB-51B3-E6D7-7F68F4F4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7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CABF-966B-499D-5814-31B1A25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971"/>
            <a:ext cx="10515600" cy="5189992"/>
          </a:xfrm>
        </p:spPr>
        <p:txBody>
          <a:bodyPr>
            <a:normAutofit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OpenSSL</a:t>
            </a:r>
          </a:p>
          <a:p>
            <a:pPr marL="739775" indent="-508000">
              <a:buFont typeface="+mj-lt"/>
              <a:buAutoNum type="arabicPeriod"/>
            </a:pPr>
            <a:r>
              <a:rPr lang="en-US" sz="2400" dirty="0" err="1"/>
              <a:t>libcrypto</a:t>
            </a:r>
            <a:r>
              <a:rPr lang="en-US" sz="2400" dirty="0"/>
              <a:t> —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kriptografi (AES, RSA, SHA, HMAC, </a:t>
            </a:r>
            <a:r>
              <a:rPr lang="en-US" sz="2400" dirty="0" err="1"/>
              <a:t>dsb</a:t>
            </a:r>
            <a:r>
              <a:rPr lang="en-US" sz="2400" dirty="0"/>
              <a:t>.)</a:t>
            </a:r>
          </a:p>
          <a:p>
            <a:pPr marL="739775" indent="-508000">
              <a:buFont typeface="+mj-lt"/>
              <a:buAutoNum type="arabicPeriod"/>
            </a:pPr>
            <a:endParaRPr lang="en-US" sz="2400" dirty="0"/>
          </a:p>
          <a:p>
            <a:pPr marL="739775" indent="-508000">
              <a:buFont typeface="+mj-lt"/>
              <a:buAutoNum type="arabicPeriod"/>
            </a:pPr>
            <a:r>
              <a:rPr lang="en-US" sz="2400" dirty="0" err="1"/>
              <a:t>libssl</a:t>
            </a:r>
            <a:r>
              <a:rPr lang="en-US" sz="2400" dirty="0"/>
              <a:t> —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SSL/TLS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libcrypto</a:t>
            </a:r>
            <a:endParaRPr lang="en-US" sz="2400" dirty="0"/>
          </a:p>
          <a:p>
            <a:pPr marL="739775" indent="-508000">
              <a:buFont typeface="+mj-lt"/>
              <a:buAutoNum type="arabicPeriod"/>
            </a:pPr>
            <a:endParaRPr lang="en-US" sz="2400" dirty="0"/>
          </a:p>
          <a:p>
            <a:pPr marL="739775" indent="-508000">
              <a:buFont typeface="+mj-lt"/>
              <a:buAutoNum type="arabicPeriod"/>
            </a:pPr>
            <a:r>
              <a:rPr lang="en-US" sz="2400" dirty="0" err="1"/>
              <a:t>openssl</a:t>
            </a:r>
            <a:r>
              <a:rPr lang="en-US" sz="2400" dirty="0"/>
              <a:t> (CLI) — program command-line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, CSR,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mengonversi</a:t>
            </a:r>
            <a:r>
              <a:rPr lang="en-US" sz="2400" dirty="0"/>
              <a:t> format, debugging TLS,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</a:p>
          <a:p>
            <a:endParaRPr lang="en-US" dirty="0"/>
          </a:p>
          <a:p>
            <a:r>
              <a:rPr lang="en-US" dirty="0"/>
              <a:t>OpenSSL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Apache License 2.0 —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dan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model </a:t>
            </a:r>
            <a:r>
              <a:rPr lang="en-US" dirty="0" err="1"/>
              <a:t>lisensi</a:t>
            </a:r>
            <a:r>
              <a:rPr lang="en-US" dirty="0"/>
              <a:t> 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D776-E02C-1EEF-02D6-AB1A7F9F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5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7D2B-3249-4763-E3ED-E3C51827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Cara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OpenSSL </a:t>
            </a:r>
          </a:p>
          <a:p>
            <a:r>
              <a:rPr lang="en-US" sz="2400" dirty="0"/>
              <a:t>Dari CLI: </a:t>
            </a:r>
            <a:r>
              <a:rPr lang="en-US" sz="2400" dirty="0" err="1"/>
              <a:t>membuat</a:t>
            </a:r>
            <a:r>
              <a:rPr lang="en-US" sz="2400" dirty="0"/>
              <a:t> private key, certificate signing request (CSR), self-signed cert, </a:t>
            </a:r>
            <a:r>
              <a:rPr lang="en-US" sz="2400" dirty="0" err="1"/>
              <a:t>konversi</a:t>
            </a:r>
            <a:r>
              <a:rPr lang="en-US" sz="2400" dirty="0"/>
              <a:t> format (PEM/DER/PFX), </a:t>
            </a:r>
            <a:r>
              <a:rPr lang="en-US" sz="2400" dirty="0" err="1"/>
              <a:t>memeriksa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dirty="0" err="1"/>
              <a:t>koneksi</a:t>
            </a:r>
            <a:r>
              <a:rPr lang="en-US" sz="2400" dirty="0"/>
              <a:t> TLS, </a:t>
            </a:r>
            <a:r>
              <a:rPr lang="en-US" sz="2400" dirty="0" err="1"/>
              <a:t>dsb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71D6A-6057-95D8-6023-DFE9238717AC}"/>
              </a:ext>
            </a:extLst>
          </p:cNvPr>
          <p:cNvSpPr txBox="1"/>
          <p:nvPr/>
        </p:nvSpPr>
        <p:spPr>
          <a:xfrm>
            <a:off x="1103086" y="3199510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private key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genpkey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-algorithm RSA -out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pkeyopt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rsa_keygen_bits:2048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CSR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req -new -key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req.csr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lihat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sertifikat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x509 -in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cert.pem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-text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A584A-9E26-CF42-1E7A-2A4E7FD1FCF2}"/>
              </a:ext>
            </a:extLst>
          </p:cNvPr>
          <p:cNvSpPr txBox="1"/>
          <p:nvPr/>
        </p:nvSpPr>
        <p:spPr>
          <a:xfrm>
            <a:off x="1008743" y="5761464"/>
            <a:ext cx="10174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Dokumentasi</a:t>
            </a:r>
            <a:r>
              <a:rPr lang="en-US" sz="2400" dirty="0"/>
              <a:t> CLI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di manual OpenSSL: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https://docs.openssl.org/3.5/man1/openssl/?utm_source=chatgpt.com</a:t>
            </a:r>
            <a:r>
              <a:rPr lang="en-US" sz="24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AD43E7-C7D2-C71F-2802-D110AC61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DB8D-8DC3-4F50-B5CD-1AFFC82C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9" y="923261"/>
            <a:ext cx="9679134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: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Secure Socket Layer (SSL)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IPSec (Internet Protocol Security)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Kerberos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Transport Layer Security (TLS)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4D827DC2-1A28-0CF5-33A3-F64AA1B4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2163A9E-E0BB-4928-A371-C64CC2C567C7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200094-DFB5-1331-49B5-F9AA13CF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DF5C844-82E7-E5CA-3DCF-26750E7E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3D01F02-2B3C-4E0C-BA45-DA85B263028D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5F84C-BBA4-4F8D-9D82-E8BEA22584B2}"/>
              </a:ext>
            </a:extLst>
          </p:cNvPr>
          <p:cNvSpPr/>
          <p:nvPr/>
        </p:nvSpPr>
        <p:spPr>
          <a:xfrm>
            <a:off x="698183" y="982176"/>
            <a:ext cx="10795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Contoh-contoh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: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Secure Socket Layer (SSL)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IPSec (Internet Protocol Security)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Kerberos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Transport Layer Security (TLS)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dibangun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melibatkan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>
                <a:ea typeface="Times New Roman" panose="02020603050405020304" pitchFamily="18" charset="0"/>
              </a:rPr>
              <a:t>Sebagian </a:t>
            </a:r>
            <a:r>
              <a:rPr lang="en-US" sz="2400" dirty="0" err="1">
                <a:ea typeface="Times New Roman" panose="02020603050405020304" pitchFamily="18" charset="0"/>
              </a:rPr>
              <a:t>besar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dirancang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dipakai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a typeface="Times New Roman" panose="02020603050405020304" pitchFamily="18" charset="0"/>
              </a:rPr>
              <a:t>entitas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berkomunikasi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</a:t>
            </a:r>
            <a:r>
              <a:rPr lang="en-US" sz="2400" dirty="0">
                <a:ea typeface="Times New Roman" panose="02020603050405020304" pitchFamily="18" charset="0"/>
              </a:rPr>
              <a:t> juga </a:t>
            </a:r>
            <a:r>
              <a:rPr lang="en-US" sz="2400" dirty="0" err="1"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dirancang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dipakai</a:t>
            </a:r>
            <a:r>
              <a:rPr lang="en-US" sz="2400" dirty="0">
                <a:ea typeface="Times New Roman" panose="02020603050405020304" pitchFamily="18" charset="0"/>
              </a:rPr>
              <a:t> oleh </a:t>
            </a:r>
            <a:r>
              <a:rPr lang="en-US" sz="2400" dirty="0" err="1">
                <a:ea typeface="Times New Roman" panose="02020603050405020304" pitchFamily="18" charset="0"/>
              </a:rPr>
              <a:t>lebih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a typeface="Times New Roman" panose="02020603050405020304" pitchFamily="18" charset="0"/>
              </a:rPr>
              <a:t>entitas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aplikasi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teleconferencing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0294357-91FE-30D6-62C4-7DFC3E08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3C0A4F-817E-1AB8-6B7F-FAA74D8B3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Apakah</a:t>
            </a:r>
            <a:r>
              <a:rPr lang="en-US" altLang="en-US" b="1" dirty="0">
                <a:latin typeface="+mn-lt"/>
              </a:rPr>
              <a:t> SSL / TLS </a:t>
            </a:r>
            <a:r>
              <a:rPr lang="en-US" altLang="en-US" b="1" dirty="0" err="1">
                <a:latin typeface="+mn-lt"/>
              </a:rPr>
              <a:t>itu</a:t>
            </a:r>
            <a:r>
              <a:rPr lang="en-US" altLang="en-US" b="1" dirty="0">
                <a:latin typeface="+mn-lt"/>
              </a:rPr>
              <a:t>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FE081F6-1231-285C-6B03-2F295C6E1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90688"/>
            <a:ext cx="10515599" cy="4802187"/>
          </a:xfrm>
        </p:spPr>
        <p:txBody>
          <a:bodyPr/>
          <a:lstStyle/>
          <a:p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i="1" dirty="0"/>
              <a:t>Transport Layer Security </a:t>
            </a:r>
            <a:r>
              <a:rPr lang="en-US" altLang="en-US" dirty="0"/>
              <a:t>(TLS)</a:t>
            </a:r>
          </a:p>
          <a:p>
            <a:pPr lvl="1"/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i="1" dirty="0"/>
              <a:t>de facto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Internet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Tujuan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 </a:t>
            </a:r>
            <a:r>
              <a:rPr lang="en-US" altLang="en-US" dirty="0" err="1"/>
              <a:t>protokol</a:t>
            </a:r>
            <a:r>
              <a:rPr lang="en-US" altLang="en-US" dirty="0"/>
              <a:t> TLS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privasi</a:t>
            </a:r>
            <a:r>
              <a:rPr lang="en-US" altLang="en-US" dirty="0"/>
              <a:t> dan </a:t>
            </a:r>
            <a:r>
              <a:rPr lang="en-US" altLang="en-US" dirty="0" err="1"/>
              <a:t>integritas</a:t>
            </a:r>
            <a:r>
              <a:rPr lang="en-US" altLang="en-US" dirty="0"/>
              <a:t> data </a:t>
            </a:r>
            <a:r>
              <a:rPr lang="en-US" altLang="en-US" dirty="0" err="1"/>
              <a:t>antara</a:t>
            </a:r>
            <a:r>
              <a:rPr lang="en-US" altLang="en-US" dirty="0"/>
              <a:t> dua </a:t>
            </a:r>
            <a:r>
              <a:rPr lang="en-US" altLang="en-US" dirty="0" err="1"/>
              <a:t>aplikasi</a:t>
            </a:r>
            <a:r>
              <a:rPr lang="en-US" altLang="en-US" dirty="0"/>
              <a:t> yang </a:t>
            </a:r>
            <a:r>
              <a:rPr lang="en-US" altLang="en-US" dirty="0" err="1"/>
              <a:t>berkomunikasi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praktiknya</a:t>
            </a:r>
            <a:r>
              <a:rPr lang="en-US" altLang="en-US" dirty="0"/>
              <a:t>,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melindungi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yang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browser dan server Web</a:t>
            </a:r>
          </a:p>
          <a:p>
            <a:endParaRPr lang="en-US" altLang="en-US" dirty="0"/>
          </a:p>
          <a:p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i="1" dirty="0"/>
              <a:t>Secure Sockets Layers </a:t>
            </a:r>
            <a:r>
              <a:rPr lang="en-US" altLang="en-US" dirty="0"/>
              <a:t>(SSL) </a:t>
            </a:r>
            <a:r>
              <a:rPr lang="en-US" altLang="en-US" dirty="0" err="1"/>
              <a:t>versi</a:t>
            </a:r>
            <a:r>
              <a:rPr lang="en-US" altLang="en-US" dirty="0"/>
              <a:t> 3.0</a:t>
            </a:r>
          </a:p>
          <a:p>
            <a:pPr lvl="1"/>
            <a:r>
              <a:rPr lang="sv-SE" altLang="en-US" dirty="0"/>
              <a:t>Desain protokol yang sama, algoritma yang berbeda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Di-</a:t>
            </a:r>
            <a:r>
              <a:rPr lang="en-US" altLang="en-US" i="1" dirty="0"/>
              <a:t>deploy</a:t>
            </a:r>
            <a:r>
              <a:rPr lang="en-US" altLang="en-US" dirty="0"/>
              <a:t> pada hamper </a:t>
            </a:r>
            <a:r>
              <a:rPr lang="en-US" altLang="en-US" dirty="0" err="1"/>
              <a:t>setiap</a:t>
            </a:r>
            <a:r>
              <a:rPr lang="en-US" altLang="en-US" dirty="0"/>
              <a:t> web browser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F00B1-0B9D-2E78-67AF-B3AD82E5E639}"/>
              </a:ext>
            </a:extLst>
          </p:cNvPr>
          <p:cNvSpPr txBox="1"/>
          <p:nvPr/>
        </p:nvSpPr>
        <p:spPr>
          <a:xfrm>
            <a:off x="5907314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en-US" sz="1800" dirty="0" err="1">
                <a:solidFill>
                  <a:schemeClr val="tx2"/>
                </a:solidFill>
                <a:latin typeface="Arial" panose="020B0604020202020204" pitchFamily="34" charset="0"/>
              </a:rPr>
              <a:t>Sumber</a:t>
            </a:r>
            <a:r>
              <a:rPr kumimoji="1"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: John Mitchell, SSL / TLS Case Study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3217C-552D-FA90-2D6B-BEB09806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D6CE907-B2F2-7145-20B9-EE3E68572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Sejarah </a:t>
            </a:r>
            <a:r>
              <a:rPr lang="en-US" altLang="en-US" b="1" dirty="0" err="1">
                <a:latin typeface="+mn-lt"/>
              </a:rPr>
              <a:t>Protokol</a:t>
            </a:r>
            <a:r>
              <a:rPr lang="en-US" altLang="en-US" b="1" dirty="0">
                <a:latin typeface="+mn-lt"/>
              </a:rPr>
              <a:t> SSL/TLS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3DAF244-332C-248B-6CD6-31EEA095D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314" y="1527629"/>
            <a:ext cx="10272486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 SSL 1.0</a:t>
            </a:r>
          </a:p>
          <a:p>
            <a:pPr marL="973138" indent="-515938">
              <a:lnSpc>
                <a:spcPct val="90000"/>
              </a:lnSpc>
            </a:pPr>
            <a:r>
              <a:rPr lang="en-US" altLang="en-US" sz="2600" dirty="0"/>
              <a:t>Desain internal Netscape, </a:t>
            </a:r>
            <a:r>
              <a:rPr lang="en-US" altLang="en-US" sz="2600" dirty="0" err="1"/>
              <a:t>awal</a:t>
            </a:r>
            <a:r>
              <a:rPr lang="en-US" altLang="en-US" sz="2600" dirty="0"/>
              <a:t> 1994?</a:t>
            </a:r>
          </a:p>
          <a:p>
            <a:pPr marL="973138" lvl="1" indent="-515938"/>
            <a:r>
              <a:rPr lang="en-US" altLang="en-US" sz="2600" dirty="0" err="1"/>
              <a:t>Hilang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kabar</a:t>
            </a:r>
            <a:r>
              <a:rPr lang="en-US" altLang="en-US" sz="26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3000" dirty="0"/>
              <a:t>SSL 2.0</a:t>
            </a:r>
          </a:p>
          <a:p>
            <a:pPr marL="1030288" indent="-522288">
              <a:lnSpc>
                <a:spcPct val="90000"/>
              </a:lnSpc>
            </a:pPr>
            <a:r>
              <a:rPr lang="en-US" altLang="en-US" sz="2600" dirty="0" err="1"/>
              <a:t>Diterbitkan</a:t>
            </a:r>
            <a:r>
              <a:rPr lang="en-US" altLang="en-US" sz="2600" dirty="0"/>
              <a:t> oleh Netscape, November 1994</a:t>
            </a:r>
          </a:p>
          <a:p>
            <a:pPr marL="1030288" indent="-522288">
              <a:lnSpc>
                <a:spcPct val="90000"/>
              </a:lnSpc>
            </a:pPr>
            <a:r>
              <a:rPr lang="en-US" altLang="en-US" sz="2600" dirty="0" err="1"/>
              <a:t>Beberapa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masalah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keamanan</a:t>
            </a: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3000" dirty="0"/>
              <a:t>SSL 3.0</a:t>
            </a:r>
          </a:p>
          <a:p>
            <a:pPr marL="973138" indent="-508000">
              <a:lnSpc>
                <a:spcPct val="90000"/>
              </a:lnSpc>
            </a:pPr>
            <a:r>
              <a:rPr lang="en-US" altLang="en-US" sz="2600" dirty="0" err="1"/>
              <a:t>Dirancang</a:t>
            </a:r>
            <a:r>
              <a:rPr lang="en-US" altLang="en-US" sz="2600" dirty="0"/>
              <a:t> oleh Netscape dan Paul Kocher, November 1996</a:t>
            </a:r>
          </a:p>
          <a:p>
            <a:pPr marL="508000" indent="-508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TLS 1.0</a:t>
            </a:r>
          </a:p>
          <a:p>
            <a:pPr marL="1030288" indent="-565150">
              <a:lnSpc>
                <a:spcPct val="90000"/>
              </a:lnSpc>
            </a:pPr>
            <a:r>
              <a:rPr lang="en-US" altLang="en-US" dirty="0" err="1"/>
              <a:t>Standar</a:t>
            </a:r>
            <a:r>
              <a:rPr lang="en-US" altLang="en-US" dirty="0"/>
              <a:t> internet </a:t>
            </a:r>
            <a:r>
              <a:rPr lang="en-US" altLang="en-US" dirty="0" err="1"/>
              <a:t>berdasarkan</a:t>
            </a:r>
            <a:r>
              <a:rPr lang="en-US" altLang="en-US" dirty="0"/>
              <a:t> SSL 3.0, </a:t>
            </a:r>
            <a:r>
              <a:rPr lang="en-US" altLang="en-US" dirty="0" err="1"/>
              <a:t>Januari</a:t>
            </a:r>
            <a:r>
              <a:rPr lang="en-US" altLang="en-US" dirty="0"/>
              <a:t> 1999</a:t>
            </a:r>
          </a:p>
          <a:p>
            <a:pPr marL="1030288" indent="-565150">
              <a:lnSpc>
                <a:spcPct val="90000"/>
              </a:lnSpc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SSL 3.0</a:t>
            </a:r>
          </a:p>
          <a:p>
            <a:pPr marL="508000" indent="-508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TLS 1.1 (2006),  TLS 1.2 (2008), TLS 1.3 (2018).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51784-4566-85A8-3B52-D2F9A689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34B8-FA27-59A0-31A4-E16FBEBD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69E0-01A2-6D57-0C91-18826484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i="1" dirty="0"/>
              <a:t>Transmission Control Protocol/Internet Protocol </a:t>
            </a:r>
            <a:r>
              <a:rPr lang="en-US" sz="2400" dirty="0"/>
              <a:t>(TCP/IP)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standard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 (WAN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Internet).</a:t>
            </a: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2219B3-2014-136A-F4D3-D944E57E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31" y="2812460"/>
            <a:ext cx="5163769" cy="37840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B678C-19A6-9BD4-F4E9-2877EB23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2613</Words>
  <Application>Microsoft Office PowerPoint</Application>
  <PresentationFormat>Widescreen</PresentationFormat>
  <Paragraphs>453</Paragraphs>
  <Slides>45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Monotype Sorts</vt:lpstr>
      <vt:lpstr>Symbol</vt:lpstr>
      <vt:lpstr>Times New Roman</vt:lpstr>
      <vt:lpstr>Wingdings</vt:lpstr>
      <vt:lpstr>Office Theme</vt:lpstr>
      <vt:lpstr>Document</vt:lpstr>
      <vt:lpstr>PBrush</vt:lpstr>
      <vt:lpstr>Bitmap Image</vt:lpstr>
      <vt:lpstr>Secure Socket Layer (SSL) dan Tranport Layer Security (TLS)</vt:lpstr>
      <vt:lpstr>PowerPoint Presentation</vt:lpstr>
      <vt:lpstr>Referensi</vt:lpstr>
      <vt:lpstr>Protokol</vt:lpstr>
      <vt:lpstr>PowerPoint Presentation</vt:lpstr>
      <vt:lpstr>PowerPoint Presentation</vt:lpstr>
      <vt:lpstr>Apakah SSL / TLS itu?</vt:lpstr>
      <vt:lpstr>Sejarah Protokol SSL/TLS</vt:lpstr>
      <vt:lpstr>TCP/IP</vt:lpstr>
      <vt:lpstr>PowerPoint Presentation</vt:lpstr>
      <vt:lpstr>Cara kerja TCP/IP </vt:lpstr>
      <vt:lpstr>Keamanan Web</vt:lpstr>
      <vt:lpstr>PowerPoint Presentation</vt:lpstr>
      <vt:lpstr>Cara kerja TCP/IP </vt:lpstr>
      <vt:lpstr>PowerPoint Presentation</vt:lpstr>
      <vt:lpstr>Komponen SSL</vt:lpstr>
      <vt:lpstr>Sub-protokol handshaking</vt:lpstr>
      <vt:lpstr>Sub-protokol handshaking</vt:lpstr>
      <vt:lpstr>PowerPoint Presentation</vt:lpstr>
      <vt:lpstr>PowerPoint Presentation</vt:lpstr>
      <vt:lpstr>SSL Messages</vt:lpstr>
      <vt:lpstr>Client Hello</vt:lpstr>
      <vt:lpstr>ClientHello (RFC)</vt:lpstr>
      <vt:lpstr>Client Hello - Cipher Suites</vt:lpstr>
      <vt:lpstr>Server Hello</vt:lpstr>
      <vt:lpstr>Certificates</vt:lpstr>
      <vt:lpstr>Validating a Certificate</vt:lpstr>
      <vt:lpstr>Client Key Exchange</vt:lpstr>
      <vt:lpstr>Change Cipher Spec &amp; Finished Messages</vt:lpstr>
      <vt:lpstr>SSL Encryption</vt:lpstr>
      <vt:lpstr>Generating the Master Secret </vt:lpstr>
      <vt:lpstr>Generation of Key Material </vt:lpstr>
      <vt:lpstr>Obtaining Keys from the Key Material </vt:lpstr>
      <vt:lpstr>PowerPoint Presentation</vt:lpstr>
      <vt:lpstr>PowerPoint Presentation</vt:lpstr>
      <vt:lpstr>PowerPoint Presentation</vt:lpstr>
      <vt:lpstr>Sub-protokol SSL record</vt:lpstr>
      <vt:lpstr>SSL Record Format</vt:lpstr>
      <vt:lpstr>PowerPoint Presentation</vt:lpstr>
      <vt:lpstr>SSL Overhead</vt:lpstr>
      <vt:lpstr>TLS (Transport Layer Security) </vt:lpstr>
      <vt:lpstr>Transport Layer Security (TLS)</vt:lpstr>
      <vt:lpstr>OpenSSL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26</cp:revision>
  <dcterms:created xsi:type="dcterms:W3CDTF">2020-04-06T12:53:53Z</dcterms:created>
  <dcterms:modified xsi:type="dcterms:W3CDTF">2025-11-16T10:36:59Z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2023-04-04T07:44:23Z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0c287304-804e-4c9c-9ca0-d8e643650fc0</vt:lpwstr>
  </property>
  <property fmtid="{D5CDD505-2E9C-101B-9397-08002B2CF9AE}" pid="8" name="MSIP_Label_38b525e5-f3da-4501-8f1e-526b6769fc56_ContentBits">
    <vt:lpwstr>0</vt:lpwstr>
  </property>
</Properties>
</file>