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8" r:id="rId3"/>
    <p:sldId id="309" r:id="rId4"/>
    <p:sldId id="259" r:id="rId5"/>
    <p:sldId id="353" r:id="rId6"/>
    <p:sldId id="354" r:id="rId7"/>
    <p:sldId id="260" r:id="rId8"/>
    <p:sldId id="313" r:id="rId9"/>
    <p:sldId id="262" r:id="rId10"/>
    <p:sldId id="355" r:id="rId11"/>
    <p:sldId id="264" r:id="rId12"/>
    <p:sldId id="266" r:id="rId13"/>
    <p:sldId id="267" r:id="rId14"/>
    <p:sldId id="314" r:id="rId15"/>
    <p:sldId id="368" r:id="rId16"/>
    <p:sldId id="369" r:id="rId17"/>
    <p:sldId id="370" r:id="rId18"/>
    <p:sldId id="372" r:id="rId19"/>
    <p:sldId id="371" r:id="rId20"/>
    <p:sldId id="373" r:id="rId21"/>
    <p:sldId id="374" r:id="rId22"/>
    <p:sldId id="375" r:id="rId23"/>
    <p:sldId id="312" r:id="rId24"/>
    <p:sldId id="376" r:id="rId25"/>
    <p:sldId id="363" r:id="rId26"/>
    <p:sldId id="364" r:id="rId27"/>
    <p:sldId id="365" r:id="rId28"/>
    <p:sldId id="274" r:id="rId29"/>
    <p:sldId id="275" r:id="rId30"/>
    <p:sldId id="379" r:id="rId31"/>
    <p:sldId id="331" r:id="rId32"/>
    <p:sldId id="333" r:id="rId33"/>
    <p:sldId id="377" r:id="rId34"/>
    <p:sldId id="378" r:id="rId35"/>
    <p:sldId id="3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CC02-BF20-4B73-84B9-571667C149C3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2A5-C6E2-4135-8037-9A8AB3CAB6E5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F2CF-B4B1-4E12-8D8C-8871C6B7301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4B69-05A0-4A9F-A4A0-29FFEDD3B1EA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A99F-A1F5-4FDE-9F63-741697BB9E97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A98C-1FDC-45CF-91B7-3363A7E0F729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5F0C-F50C-4A01-B68E-FA40D8A8E3CA}" type="datetime1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FA9B-2CB6-48CB-BB09-DBD90F8E355F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A321-A4BA-4E49-B344-4B432A59BA29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AA57-C650-4DB8-BEED-2B6DCEFF5679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ADEB-7351-47F6-9057-69DA66A24B7B}" type="datetime1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87E1-C62C-4BDB-80F5-390D056854E9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Munir/II4021 Kriptografi/ Prodi STI-ITB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466" y="3825374"/>
            <a:ext cx="9144000" cy="21030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Oleh: Dr. Ir. Rinaldi, M.T</a:t>
            </a:r>
          </a:p>
          <a:p>
            <a:endParaRPr lang="en-US" sz="2800" b="1" dirty="0"/>
          </a:p>
          <a:p>
            <a:r>
              <a:rPr lang="en-US" sz="2800" dirty="0"/>
              <a:t>Program Studi Teknik </a:t>
            </a:r>
            <a:r>
              <a:rPr lang="en-US" sz="2800" dirty="0" err="1"/>
              <a:t>Informatika</a:t>
            </a:r>
            <a:endParaRPr lang="en-US" sz="2800" dirty="0"/>
          </a:p>
          <a:p>
            <a:r>
              <a:rPr lang="en-US" sz="2800" dirty="0"/>
              <a:t>STEI-ITB</a:t>
            </a:r>
          </a:p>
          <a:p>
            <a:r>
              <a:rPr lang="en-US" sz="2800" dirty="0"/>
              <a:t>2025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7" y="-33129"/>
            <a:ext cx="4220033" cy="1939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A3BAC-991E-D843-C423-6DEAFEBA32A2}"/>
              </a:ext>
            </a:extLst>
          </p:cNvPr>
          <p:cNvSpPr txBox="1"/>
          <p:nvPr/>
        </p:nvSpPr>
        <p:spPr>
          <a:xfrm>
            <a:off x="4122775" y="1630350"/>
            <a:ext cx="424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Bahan Kuliah IF4020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5" y="1495277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9127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 yang </a:t>
            </a:r>
            <a:r>
              <a:rPr lang="en-US" sz="2800" dirty="0" err="1"/>
              <a:t>dikeluarkan</a:t>
            </a:r>
            <a:r>
              <a:rPr lang="en-US" sz="2800" dirty="0"/>
              <a:t> oleh CA </a:t>
            </a:r>
            <a:r>
              <a:rPr lang="en-US" sz="2800" dirty="0" err="1"/>
              <a:t>untuk</a:t>
            </a:r>
            <a:r>
              <a:rPr lang="en-US" sz="2800" dirty="0"/>
              <a:t> Alice: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07FCF-B9B2-C856-1A7E-CE3D37E5F757}"/>
              </a:ext>
            </a:extLst>
          </p:cNvPr>
          <p:cNvSpPr txBox="1"/>
          <p:nvPr/>
        </p:nvSpPr>
        <p:spPr>
          <a:xfrm>
            <a:off x="414670" y="5156791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E94C5-5916-0769-CFD4-07E6F92521D7}"/>
              </a:ext>
            </a:extLst>
          </p:cNvPr>
          <p:cNvCxnSpPr/>
          <p:nvPr/>
        </p:nvCxnSpPr>
        <p:spPr>
          <a:xfrm>
            <a:off x="2182013" y="5362722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20999" imgH="4797312" progId="Word.Document.12">
                  <p:embed/>
                </p:oleObj>
              </mc:Choice>
              <mc:Fallback>
                <p:oleObj name="Document" r:id="rId2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42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r>
              <a:rPr lang="en-US" sz="2400" dirty="0"/>
              <a:t>  *)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43AB6-3CB8-2B97-AF5A-5491B0EB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2" y="1124076"/>
            <a:ext cx="10410448" cy="5232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4C7E3-5C41-97C3-09B2-336A3FDBD0E6}"/>
              </a:ext>
            </a:extLst>
          </p:cNvPr>
          <p:cNvSpPr txBox="1"/>
          <p:nvPr/>
        </p:nvSpPr>
        <p:spPr>
          <a:xfrm>
            <a:off x="7104185" y="6365433"/>
            <a:ext cx="404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Menggunakan</a:t>
            </a:r>
            <a:r>
              <a:rPr lang="en-US" dirty="0"/>
              <a:t> browser Microsoft Edge</a:t>
            </a:r>
          </a:p>
        </p:txBody>
      </p:sp>
    </p:spTree>
    <p:extLst>
      <p:ext uri="{BB962C8B-B14F-4D97-AF65-F5344CB8AC3E}">
        <p14:creationId xmlns:p14="http://schemas.microsoft.com/office/powerpoint/2010/main" val="50244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D3EDE-5CF7-57D9-33C1-2F93684E9F74}"/>
              </a:ext>
            </a:extLst>
          </p:cNvPr>
          <p:cNvSpPr txBox="1"/>
          <p:nvPr/>
        </p:nvSpPr>
        <p:spPr>
          <a:xfrm>
            <a:off x="460555" y="413712"/>
            <a:ext cx="46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gambok</a:t>
            </a:r>
            <a:r>
              <a:rPr lang="en-US" sz="2400" dirty="0"/>
              <a:t> pada Alamat URL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10F08-6050-8529-BA30-2C84B8375516}"/>
              </a:ext>
            </a:extLst>
          </p:cNvPr>
          <p:cNvSpPr txBox="1"/>
          <p:nvPr/>
        </p:nvSpPr>
        <p:spPr>
          <a:xfrm>
            <a:off x="697673" y="3403459"/>
            <a:ext cx="348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Connection is secure: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E347D8-3C63-C921-F9C5-04C6445F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03" y="1039280"/>
            <a:ext cx="3714750" cy="2200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1A4E7C-189A-053F-106B-255C825E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98" y="329039"/>
            <a:ext cx="6870112" cy="555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ACEDF-9D33-E594-9952-7EDACDA3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87" y="3895924"/>
            <a:ext cx="4508935" cy="26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F0AA-389F-DC0D-15AA-E97F0EE9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 err="1"/>
              <a:t>Klik</a:t>
            </a:r>
            <a:r>
              <a:rPr lang="en-US" sz="2400" dirty="0"/>
              <a:t> icon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3C03-F17B-5618-8B00-54A6E112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6F223-BDA4-0F06-FE65-BCD0DE1E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1176337"/>
            <a:ext cx="643611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84AD-B532-51F3-D86F-2D14C973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/>
          </a:bodyPr>
          <a:lstStyle/>
          <a:p>
            <a:r>
              <a:rPr lang="en-US" sz="2400" dirty="0" err="1"/>
              <a:t>Klik</a:t>
            </a:r>
            <a:r>
              <a:rPr lang="en-US" sz="2400" dirty="0"/>
              <a:t> details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field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C2186-7AA2-C115-C6C6-F6ADCEB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B1D05-9278-AD2D-D2D7-22DD04B7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12" y="923924"/>
            <a:ext cx="5637921" cy="56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03241-A5D0-BF4A-FD2C-5B5789B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A0F8E-81ED-C029-B200-348A271396DB}"/>
              </a:ext>
            </a:extLst>
          </p:cNvPr>
          <p:cNvSpPr txBox="1"/>
          <p:nvPr/>
        </p:nvSpPr>
        <p:spPr>
          <a:xfrm>
            <a:off x="2512255" y="1187106"/>
            <a:ext cx="67724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Modulus (2048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Public Exponent (17 bits):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01 00 01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0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publik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server, Client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mengotentikasi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server yang </a:t>
            </a:r>
            <a:r>
              <a:rPr lang="en-US" sz="2400" dirty="0" err="1"/>
              <a:t>dituju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server yang valid.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D1 2F 92 05 23 F2 A3 C8 7D 91 11 B0 5F 48 C3 4E 8E AA B2 21 68 90 1C 69 D9 E6 68 53 C1 D4 D6 E6 C2 04 A4 AA 65 15 F7 8A 75 C5 D3 84 D4 FC 55 2F 72 E9 82 CC D4 62 F7 80 DA 3A 4C 70 2A 37 75 4F DE 38 33 FC 09 F2 21 38 D4 B8 EF 51 FD FC FA A0 21 61 32 F0 47 B4 2E 0F 3B AA 18 EF 7C 97 0F 4C 1F E3 67 88 08 BA E7 16 2A AF 73 D3 F7 50 2A 13 FD 9E CB 7E 63 A8 6D 00 D0 7F D3 0B 6F 71 41 4A 10 F2 A9 DA 76 E7 5A 49 0E 77 04 9C 27 D6 3D FA 32 38 17 DB 3D 2B 8D 65 69 BC 54 17 D3 45 9F 99 95 0A CD 67 A0 A7 39 42 74 62 B5 6D 15 0B 06 AA 3A C9 F3 E3 3D E3 42 95 BE 92 5D 37 87 73 A4 E7 61 76 C1 62 7F C0 00 DE 83 DE 61 89 CD 7F 2C D1 90 EB 3B 61 DD D4 51 97 B3 D7 DE 3E 9E BE EE 50 9E 77 7F 5C 3F 33 EA DD 11 E3 3B 93 B1 43 8D 2A A0 D8 25 0B 56 86 7F DD BA 40 5F 39 55 22 82 9B </a:t>
            </a:r>
          </a:p>
          <a:p>
            <a:pPr algn="just">
              <a:lnSpc>
                <a:spcPct val="150000"/>
              </a:lnSpc>
            </a:pPr>
            <a:br>
              <a:rPr lang="en-US" sz="1600" dirty="0"/>
            </a:b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997226" y="512841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Exponent (17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010001      (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hexadecimal,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decimal = 65537)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49485" y="546800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34448" y="5676340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44634" cy="86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D862B-D58D-26C9-F78D-36EFB689101F}"/>
              </a:ext>
            </a:extLst>
          </p:cNvPr>
          <p:cNvSpPr txBox="1"/>
          <p:nvPr/>
        </p:nvSpPr>
        <p:spPr>
          <a:xfrm>
            <a:off x="4265666" y="1165845"/>
            <a:ext cx="60983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42 9B B7 04 DE 1E 3D 51 8B 65 71 23 42 F4 2E 84</a:t>
            </a:r>
          </a:p>
          <a:p>
            <a:r>
              <a:rPr lang="en-US" dirty="0"/>
              <a:t>64 D5 0D 8D D5 79 AF F0 1C 0D AC 40 BF C5 E8 E5</a:t>
            </a:r>
          </a:p>
          <a:p>
            <a:r>
              <a:rPr lang="en-US" dirty="0"/>
              <a:t>C2 68 63 2E D4 36 20 33 58 AB DD 62 63 62 4D 64</a:t>
            </a:r>
          </a:p>
          <a:p>
            <a:r>
              <a:rPr lang="en-US" dirty="0"/>
              <a:t>BF 72 1A 4B 0C A5 3C 32 17 52 A8 07 B8 6C C3 F6</a:t>
            </a:r>
          </a:p>
          <a:p>
            <a:r>
              <a:rPr lang="en-US" dirty="0"/>
              <a:t>34 CD 7E D2 A3 8E 67 1F DE 08 5B BA 89 34 B1 8B</a:t>
            </a:r>
          </a:p>
          <a:p>
            <a:r>
              <a:rPr lang="en-US" dirty="0"/>
              <a:t>0D E3 6D B1 33 2C 29 F4 A4 71 EC 45 EF C3 7A 18</a:t>
            </a:r>
          </a:p>
          <a:p>
            <a:r>
              <a:rPr lang="en-US" dirty="0"/>
              <a:t>60 C7 35 17 92 42 99 71 23 C7 5E F2 37 F5 EA C1</a:t>
            </a:r>
          </a:p>
          <a:p>
            <a:r>
              <a:rPr lang="en-US" dirty="0"/>
              <a:t>98 3C 56 28 DF C8 67 73 63 FE 3B 8E 04 8F BD F9</a:t>
            </a:r>
          </a:p>
          <a:p>
            <a:r>
              <a:rPr lang="en-US" dirty="0"/>
              <a:t>BE 71 55 E5 0F 80 25 0F E6 70 7F 3A 90 C6 62 1F</a:t>
            </a:r>
          </a:p>
          <a:p>
            <a:r>
              <a:rPr lang="en-US" dirty="0"/>
              <a:t>0A 99 F5 72 93 5F 45 3D 53 44 E0 CA 92 63 B5 DE</a:t>
            </a:r>
          </a:p>
          <a:p>
            <a:r>
              <a:rPr lang="en-US" dirty="0"/>
              <a:t>7D B3 94 C8 05 33 A9 7D 6C 8F D8 A9 F4 89 75 87</a:t>
            </a:r>
          </a:p>
          <a:p>
            <a:r>
              <a:rPr lang="en-US" dirty="0"/>
              <a:t>8E 83 3A 52 F8 ED 7D 75 D1 68 99 5D A7 6C 5C 79</a:t>
            </a:r>
          </a:p>
          <a:p>
            <a:r>
              <a:rPr lang="en-US" dirty="0"/>
              <a:t>59 2A F9 6E 95 B1 93 B8 4A 04 39 27 E4 08 15 A8</a:t>
            </a:r>
          </a:p>
          <a:p>
            <a:r>
              <a:rPr lang="en-US" dirty="0"/>
              <a:t>66 D7 21 09 E7 EF D5 9B 87 67 5B B2 5B B8 94 BC</a:t>
            </a:r>
          </a:p>
          <a:p>
            <a:r>
              <a:rPr lang="en-US" dirty="0"/>
              <a:t>4D 70 13 AC 6C 0F D5 9B A8 DC 68 FE 14 11 35 F8</a:t>
            </a:r>
          </a:p>
          <a:p>
            <a:r>
              <a:rPr lang="en-US" dirty="0"/>
              <a:t>AA 6C 72 58 C8 99 2F 24 56 C7 B8 C5 94 3D 67 3E</a:t>
            </a:r>
          </a:p>
        </p:txBody>
      </p:sp>
    </p:spTree>
    <p:extLst>
      <p:ext uri="{BB962C8B-B14F-4D97-AF65-F5344CB8AC3E}">
        <p14:creationId xmlns:p14="http://schemas.microsoft.com/office/powerpoint/2010/main" val="159474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8E5F-BAB9-E9DF-8799-1F283F58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21"/>
            <a:ext cx="10515600" cy="405274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CA: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3021-250E-5797-B7B2-9436D3F4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B2B79-2651-1CCC-FFA3-95D93289D8E6}"/>
              </a:ext>
            </a:extLst>
          </p:cNvPr>
          <p:cNvSpPr txBox="1"/>
          <p:nvPr/>
        </p:nvSpPr>
        <p:spPr>
          <a:xfrm>
            <a:off x="3581401" y="160508"/>
            <a:ext cx="831400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Modulus (2048 bits):</a:t>
            </a:r>
          </a:p>
          <a:p>
            <a:r>
              <a:rPr lang="en-US" sz="2000" dirty="0"/>
              <a:t>AD 1E 66 CC 7F 9D E4 EB 7F 83 17 27 3D 11 D9 F2</a:t>
            </a:r>
          </a:p>
          <a:p>
            <a:r>
              <a:rPr lang="en-US" sz="2000" dirty="0"/>
              <a:t>53 20 37 CD F0 0C 14 02 EE E1 CB 88 08 D2 FA 7B</a:t>
            </a:r>
          </a:p>
          <a:p>
            <a:r>
              <a:rPr lang="en-US" sz="2000" dirty="0"/>
              <a:t>3B C2 C0 00 7C 76 87 76 DB 7F CC 25 FA 91 8C 4B</a:t>
            </a:r>
          </a:p>
          <a:p>
            <a:r>
              <a:rPr lang="en-US" sz="2000" dirty="0"/>
              <a:t>16 89 2B D7 DF 0C 30 83 EB 71 6A A8 50 6A 13 D7</a:t>
            </a:r>
          </a:p>
          <a:p>
            <a:r>
              <a:rPr lang="en-US" sz="2000" dirty="0"/>
              <a:t>93 9A 8D D1 92 04 21 96 EE 79 6B 4E 0B B1 74 4B</a:t>
            </a:r>
          </a:p>
          <a:p>
            <a:r>
              <a:rPr lang="en-US" sz="2000" dirty="0"/>
              <a:t>70 AE 9C AE 40 4E 3B 47 63 76 89 F2 6E 68 6B 7C</a:t>
            </a:r>
          </a:p>
          <a:p>
            <a:r>
              <a:rPr lang="en-US" sz="2000" dirty="0"/>
              <a:t>6A ED 06 A6 2F 6D 16 AD C5 E9 E4 BF 44 A0 E1 FA</a:t>
            </a:r>
          </a:p>
          <a:p>
            <a:r>
              <a:rPr lang="en-US" sz="2000" dirty="0"/>
              <a:t>E1 46 5E 30 62 1E 1D 9D 6D 0B 39 54 46 85 BB 75</a:t>
            </a:r>
          </a:p>
          <a:p>
            <a:r>
              <a:rPr lang="en-US" sz="2000" dirty="0"/>
              <a:t>1B 94 35 F7 39 BD 0A A3 25 AB B2 E5 51 D0 04 FB</a:t>
            </a:r>
          </a:p>
          <a:p>
            <a:r>
              <a:rPr lang="en-US" sz="2000" dirty="0"/>
              <a:t>A7 77 6B 9F BE A6 97 C6 72 75 8B 99 B1 15 11 C2</a:t>
            </a:r>
          </a:p>
          <a:p>
            <a:r>
              <a:rPr lang="en-US" sz="2000" dirty="0"/>
              <a:t>C7 3C 09 DB 97 EF E2 29 AB 90 A5 09 54 D4 C8 BE</a:t>
            </a:r>
          </a:p>
          <a:p>
            <a:r>
              <a:rPr lang="en-US" sz="2000" dirty="0"/>
              <a:t>C0 40 67 8C 4E 6D 2B C4 3B EF C9 DA 5E 71 7E 0E</a:t>
            </a:r>
          </a:p>
          <a:p>
            <a:r>
              <a:rPr lang="en-US" sz="2000" dirty="0"/>
              <a:t>C7 9D 40 9E CD 12 2F 9B 42 8A 27 4C 71 33 F6 BC</a:t>
            </a:r>
          </a:p>
          <a:p>
            <a:r>
              <a:rPr lang="en-US" sz="2000" dirty="0"/>
              <a:t>9E 11 C5 07 B9 04 EF EE 70 29 6B FC C2 A9 EB 39</a:t>
            </a:r>
          </a:p>
          <a:p>
            <a:r>
              <a:rPr lang="en-US" sz="2000" dirty="0"/>
              <a:t>95 79 F5 A4 CB 38 2D 92 77 49 58 1B 91 32 E3 F9</a:t>
            </a:r>
          </a:p>
          <a:p>
            <a:r>
              <a:rPr lang="en-US" sz="2000" dirty="0"/>
              <a:t>16 C1 A2 FF EE 8B 04 D7 B6 40 44 59 AC 2F 64 7F</a:t>
            </a:r>
          </a:p>
          <a:p>
            <a:endParaRPr lang="en-US" sz="2000" dirty="0"/>
          </a:p>
          <a:p>
            <a:r>
              <a:rPr lang="en-US" sz="2000" dirty="0"/>
              <a:t>  Public Exponent (17 bits):</a:t>
            </a:r>
          </a:p>
          <a:p>
            <a:r>
              <a:rPr lang="en-US" sz="2000" dirty="0"/>
              <a:t>  01 00 01</a:t>
            </a:r>
          </a:p>
        </p:txBody>
      </p:sp>
    </p:spTree>
    <p:extLst>
      <p:ext uri="{BB962C8B-B14F-4D97-AF65-F5344CB8AC3E}">
        <p14:creationId xmlns:p14="http://schemas.microsoft.com/office/powerpoint/2010/main" val="316587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DigiCert EV RSA CA G2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016E5-4BFB-6708-C65C-E2D44FBE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69" y="2520156"/>
            <a:ext cx="49053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C43AB-6087-8194-F580-8213E4DE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CE1ABBC4-04FF-CB8F-E5E4-588C8883D0AE}"/>
              </a:ext>
            </a:extLst>
          </p:cNvPr>
          <p:cNvGrpSpPr>
            <a:grpSpLocks/>
          </p:cNvGrpSpPr>
          <p:nvPr/>
        </p:nvGrpSpPr>
        <p:grpSpPr bwMode="auto">
          <a:xfrm>
            <a:off x="2163518" y="1052512"/>
            <a:ext cx="7632700" cy="4752975"/>
            <a:chOff x="476" y="1162"/>
            <a:chExt cx="4808" cy="2994"/>
          </a:xfrm>
        </p:grpSpPr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7D1A0F37-8FF8-EB63-476F-72A97C35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62"/>
              <a:ext cx="4808" cy="299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06541B6C-4680-B5C2-CCC6-3E7E4992F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525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1CD2DBB-5365-BA56-6C54-060CFC7F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98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generated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375C6F69-AEC4-3455-B4FC-669ABF714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842"/>
              <a:ext cx="1179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issued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2F3104A-734B-BD03-57B9-50EA1508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10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in use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CDDF1D6-E2C6-ED47-94C7-2883FE1D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341"/>
              <a:ext cx="953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Private key</a:t>
              </a:r>
            </a:p>
            <a:p>
              <a:pPr algn="ctr"/>
              <a:r>
                <a:rPr lang="en-US" altLang="en-US"/>
                <a:t>compromised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CFC518-EFA3-64BD-9C65-CD7BD4F8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203"/>
              <a:ext cx="771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</a:t>
              </a:r>
            </a:p>
            <a:p>
              <a:pPr algn="ctr"/>
              <a:r>
                <a:rPr lang="en-US" altLang="en-US"/>
                <a:t>revoked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788D1FCF-5342-78BB-7514-6D565ADF2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67"/>
              <a:ext cx="1270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Certificate expires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E468CE96-F900-6E87-D8E9-540D2B4B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612"/>
              <a:ext cx="1951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Key pair lifetime exceeded?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0D666BBD-28E6-3139-C685-AB940BE2F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387"/>
              <a:ext cx="726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New key</a:t>
              </a:r>
            </a:p>
            <a:p>
              <a:pPr algn="ctr"/>
              <a:r>
                <a:rPr lang="en-US" altLang="en-US"/>
                <a:t>pair</a:t>
              </a:r>
            </a:p>
            <a:p>
              <a:pPr algn="ctr"/>
              <a:r>
                <a:rPr lang="en-US" altLang="en-US"/>
                <a:t>generated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A3E09C9-8594-056C-B1A7-5727597D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659"/>
              <a:ext cx="726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Re-certify</a:t>
              </a: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B0BAEB25-DB4A-501B-84E0-952177586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069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EC89046A-8518-99D0-BD5B-116703BC5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704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6B48144C-B4CA-B5FD-DF65-47FCD5F8B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294"/>
              <a:ext cx="0" cy="3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9816625A-8163-75FE-8284-AF25ACD2D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568"/>
              <a:ext cx="5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D1AA9651-646B-73FA-601D-3387CC51E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840"/>
              <a:ext cx="0" cy="3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EA6430A3-D36A-BA37-FF0D-E5D8F77B7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884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7DE20A61-E159-62B2-55F6-46F6AA05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5" y="4020"/>
              <a:ext cx="21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7">
              <a:extLst>
                <a:ext uri="{FF2B5EF4-FFF2-40B4-BE49-F238E27FC236}">
                  <a16:creationId xmlns:a16="http://schemas.microsoft.com/office/drawing/2014/main" id="{3C110E70-4CB4-1424-6BFB-8A2E7C2D0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931"/>
              <a:ext cx="0" cy="10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4E26F055-762A-8EC3-26B8-391CF4FF8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1979"/>
              <a:ext cx="0" cy="6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9C5A7001-CC5F-328A-1F82-580B692DC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2" y="1979"/>
              <a:ext cx="0" cy="4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2E1367F7-8B27-C14A-0998-8B6432568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979"/>
              <a:ext cx="154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BE4D3D-4E5D-5ACD-A5A8-9DB9DE9C6F44}"/>
              </a:ext>
            </a:extLst>
          </p:cNvPr>
          <p:cNvSpPr txBox="1"/>
          <p:nvPr/>
        </p:nvSpPr>
        <p:spPr>
          <a:xfrm flipH="1">
            <a:off x="3636254" y="319793"/>
            <a:ext cx="615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127891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C418-1A27-75B8-FB83-4E93C598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webserver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7F243-0B86-C637-7A2E-36ED6A18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E91A-DCC0-82E5-D261-48752C86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01" y="1084826"/>
            <a:ext cx="8030820" cy="5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0673E-4199-7BB4-F52F-FB25D7D2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23F0-0869-4631-E804-D1A69B75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2" y="136525"/>
            <a:ext cx="4571196" cy="2610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75591-8A97-7607-BE60-B1238E98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92" y="737329"/>
            <a:ext cx="5773495" cy="56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80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01251-94D2-FFC0-D9C1-1B7066083C87}"/>
              </a:ext>
            </a:extLst>
          </p:cNvPr>
          <p:cNvSpPr txBox="1"/>
          <p:nvPr/>
        </p:nvSpPr>
        <p:spPr>
          <a:xfrm>
            <a:off x="361507" y="53907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9DB8A2-CB3B-B6CF-A6AA-BA23F12FA68E}"/>
              </a:ext>
            </a:extLst>
          </p:cNvPr>
          <p:cNvCxnSpPr>
            <a:stCxn id="6" idx="3"/>
          </p:cNvCxnSpPr>
          <p:nvPr/>
        </p:nvCxnSpPr>
        <p:spPr>
          <a:xfrm>
            <a:off x="2128850" y="5575373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Digicert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www.digicert.com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4E0F-4C89-8FAB-C19F-89F871BD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1" y="1517634"/>
            <a:ext cx="10391335" cy="51594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sbb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2429</Words>
  <Application>Microsoft Office PowerPoint</Application>
  <PresentationFormat>Widescreen</PresentationFormat>
  <Paragraphs>295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Mincho</vt:lpstr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system-ui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PowerPoint Presentation</vt:lpstr>
      <vt:lpstr>Dimana Sertifikat Digital Digunakan?</vt:lpstr>
      <vt:lpstr>Bagaimana Sertifikat Digital Digunakan untuk Enkripsi Pesan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40</cp:revision>
  <dcterms:created xsi:type="dcterms:W3CDTF">2020-04-02T09:06:24Z</dcterms:created>
  <dcterms:modified xsi:type="dcterms:W3CDTF">2025-11-13T03:47:30Z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2023-04-01T04:59:58Z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1d081280-91b7-44ac-89de-0cf8dbfeae73</vt:lpwstr>
  </property>
  <property fmtid="{D5CDD505-2E9C-101B-9397-08002B2CF9AE}" pid="8" name="MSIP_Label_38b525e5-f3da-4501-8f1e-526b6769fc56_ContentBits">
    <vt:lpwstr>0</vt:lpwstr>
  </property>
</Properties>
</file>