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4" r:id="rId10"/>
    <p:sldId id="272" r:id="rId11"/>
    <p:sldId id="271" r:id="rId12"/>
    <p:sldId id="273" r:id="rId13"/>
    <p:sldId id="265" r:id="rId14"/>
    <p:sldId id="266" r:id="rId15"/>
    <p:sldId id="267" r:id="rId16"/>
    <p:sldId id="270" r:id="rId17"/>
    <p:sldId id="274" r:id="rId18"/>
    <p:sldId id="275" r:id="rId19"/>
    <p:sldId id="276" r:id="rId20"/>
    <p:sldId id="277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F980F-E9C5-4D74-B5D7-4E1789E100A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0B20F-C4F0-4556-BA43-17AE37B15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0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78321-CD58-4F47-8EA0-A91D872A9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8998B-97FE-426A-ACE0-DFCD90D23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676F7-349C-4F59-80E3-BA7E2657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43792-9BAC-48C3-A85C-40976202DAAD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04D8E-36A8-42E7-8BE4-72B1D1DE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8415B-B664-432F-AB4F-52E42A95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8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126E3-57D3-4FB3-BB2A-A7362D94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6E22C-26F2-4FDD-B309-68C667031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6B9D0-CF02-42EE-89DA-F09D9FCED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D61B-0580-4DB7-ADB1-0A948D4AA21C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7999-D9CF-4010-BCC0-929C408B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25CA2-ED7E-45C7-BAA0-CE031DE3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1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F59F0-06DB-40B6-AF91-55C27BE07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602EC-6347-4336-8202-638402FB9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A5087-0B64-4368-A957-5CC02CF4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150B-742E-41FC-BB43-A0FA1333E947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DC5F2-79EA-4920-8A25-D27B4285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58A48-A943-4A3F-B8B5-5D26160C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85E49-A757-4BC6-9ABC-B4074952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66EB8-AFBB-4B2C-AFF7-B26F669A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663B0-89E1-4FB7-B92D-E04F512E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FCDF-7D9F-4687-B1BA-A2B1CCBE97DD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10D9E-E9E6-4E8C-8CCE-513BDA789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5E62-0186-41D8-8C6E-4E600B33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9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36E3-1678-400C-BAC8-82C4D7931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7238-A235-4A14-B016-5FEDBE119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53287-D361-44C0-BD2D-8A258B95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F842E-164A-4F3A-9EE0-9B16655AADC5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0D736-308C-4A60-B24D-1878DC0F6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2921-26F7-4DFB-85E5-71372DB7F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5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3B3A-4E7A-42C4-9B97-24F5B0BC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C8A62-764B-46C2-8E41-954A61388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D8C64-6B1D-46FC-A0B1-672BCC35B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C053B-3977-4FC9-A75C-A6241E0A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8E0C-8476-43E9-8B31-E6B227E52AFC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EF5E9-B18B-40DD-85F2-74C796E7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D4079-0F5E-497C-A69A-D35950B9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0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34F-369B-416D-B9D5-A5373EFB5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180BF-EE84-4DFC-888E-3A4A147F0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254DA-B031-40B2-875B-20B3432CF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AEA3D-7294-4433-9771-4DB003657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903B5-7312-4D35-9017-A4BD0942C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9535B-73AB-489B-8FD2-D7A10DC0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0164-1E9D-4DCE-9C74-39DAD2245C19}" type="datetime1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4BC3C0-A35C-4E77-86DC-636A8232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C403B8-8B9C-4364-B7EA-DFF83C71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6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94693-2FD9-4794-8C9C-7965AB01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CF9EA3-D277-43B4-A5C7-1BCF1441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4138-DF94-462B-907B-BBC478240DD5}" type="datetime1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BD37C-89EA-42BA-8B4C-C51C8346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FEFFC-F749-4B08-B345-F8015297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3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66B90-2493-45CE-92A2-8E0E278F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C4B7-AE4F-4DF5-8876-C91E6398B217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CAE4F-C791-4F82-8E17-F6743E903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1329-4A8C-4155-915A-B2FB5D00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7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A3F1-3A01-4839-8962-63E1646F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1C6FB-A7B2-4A81-8C5D-FEF21E589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D3EE2-9987-435F-90B0-DAF3DEC04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43E11-B981-4207-8E7C-79E50C7B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69DA-31F0-4CF6-84FB-83A106E5AC36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3CAB5-9CE2-4C68-913B-85C89C91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369E3-0DB7-456C-9366-E61AF242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FB76D-A43C-4A91-A29C-63C56BF2D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8E9FCD-5993-4FE0-A9FD-DB898CA46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F93D3-0554-48FA-8C66-162FFF6B2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AB60A-2555-4C10-9B07-967478904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EBC9-91DA-4603-8AC7-CDB713B862FB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FF367-7EE1-48E1-BA83-CD114F2A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Kriptografi/Informatika-ITB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7C63D-7160-49D3-BD49-72E4E85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7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11D9EC-AC95-46FC-92FA-80FD162B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B3837-9E0A-434F-A89A-E63FE0F6C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2517-2D10-459E-BF90-3F1B36A515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2D41-06A0-42A0-9F56-BEB8BAD52748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50F5C-F0F7-48CF-9970-4020DDB8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Kriptografi/Informatika-ITB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720BF-8173-44DA-8AD2-2BFBEF354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B05DA-C4CC-4C50-88F9-D2B245524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1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8gwifi.org/DSAFunctionality?keysize=51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8gwifi.org/ecsignverify.js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ignx.wondershare.com/knowledge/digital-signature-algorithm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DBA8F9A-AF0C-451F-B8F2-D9A3948AA3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8456" y="1122363"/>
            <a:ext cx="10789715" cy="2387600"/>
          </a:xfrm>
          <a:ln w="9525" cmpd="sng"/>
          <a:extLs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Digital Signature Algorithm (DSA) dan Elliptic Curve DSA (ECDSA)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EB66E5F-560D-4A03-896A-7FB7283FE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669" y="3716476"/>
            <a:ext cx="9144000" cy="2552769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2800" b="1" dirty="0"/>
              <a:t>Oleh: Dr. Ir. Rinaldi, M.T</a:t>
            </a:r>
          </a:p>
          <a:p>
            <a:endParaRPr lang="en-US" sz="2800" dirty="0"/>
          </a:p>
          <a:p>
            <a:r>
              <a:rPr lang="en-US" sz="2800" dirty="0"/>
              <a:t>Program </a:t>
            </a:r>
            <a:r>
              <a:rPr lang="en-US" sz="2800" dirty="0" err="1"/>
              <a:t>Studi</a:t>
            </a:r>
            <a:r>
              <a:rPr lang="en-US" sz="2800" dirty="0"/>
              <a:t> Teknik </a:t>
            </a:r>
            <a:r>
              <a:rPr lang="en-US" sz="2800" dirty="0" err="1"/>
              <a:t>Informatika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2024</a:t>
            </a:r>
          </a:p>
          <a:p>
            <a:endParaRPr lang="en-US" dirty="0"/>
          </a:p>
        </p:txBody>
      </p:sp>
      <p:pic>
        <p:nvPicPr>
          <p:cNvPr id="3" name="Picture 2" descr="A screenshot of a video game&#10;&#10;Description automatically generated">
            <a:extLst>
              <a:ext uri="{FF2B5EF4-FFF2-40B4-BE49-F238E27FC236}">
                <a16:creationId xmlns:a16="http://schemas.microsoft.com/office/drawing/2014/main" id="{0A8684DA-3B8A-46DC-8432-15A2E6499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924" y="4479924"/>
            <a:ext cx="3592263" cy="21558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027832-6941-67E9-1A88-18AF1DACFAE8}"/>
              </a:ext>
            </a:extLst>
          </p:cNvPr>
          <p:cNvSpPr txBox="1"/>
          <p:nvPr/>
        </p:nvSpPr>
        <p:spPr>
          <a:xfrm>
            <a:off x="3047143" y="1122363"/>
            <a:ext cx="6097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Bahan Kuliah 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834F4-A02B-617D-921A-14922C6B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4B3D-8D26-0768-7089-B17766D7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9440"/>
          </a:xfrm>
        </p:spPr>
        <p:txBody>
          <a:bodyPr/>
          <a:lstStyle/>
          <a:p>
            <a:r>
              <a:rPr lang="en-US" dirty="0" err="1"/>
              <a:t>Ringkasan</a:t>
            </a:r>
            <a:r>
              <a:rPr lang="en-US" dirty="0"/>
              <a:t> DSA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AACAD8-32AD-C6BC-1A64-8CFAB929E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0" y="1138463"/>
            <a:ext cx="7606672" cy="5443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6FBDAE-7AB0-98B6-3AE6-53674E4C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6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37F463-1396-622A-C926-0D2961FD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963" y="814534"/>
            <a:ext cx="8598232" cy="478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C161C-121C-F43A-D65F-4F9D1EDB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2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CDD7F-F32E-6369-47CC-BF63EE31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54391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Perbandingan</a:t>
            </a:r>
            <a:r>
              <a:rPr lang="en-US" dirty="0"/>
              <a:t> DSA </a:t>
            </a:r>
            <a:r>
              <a:rPr lang="en-US" dirty="0" err="1"/>
              <a:t>dengan</a:t>
            </a:r>
            <a:r>
              <a:rPr lang="en-US" dirty="0"/>
              <a:t> RSA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digital 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B075ABA-872E-D3E7-88C5-A3A3C8F63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751" y="1309756"/>
            <a:ext cx="8101568" cy="457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2789C9-05DF-97B5-C274-AB47BC73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7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>
            <a:extLst>
              <a:ext uri="{FF2B5EF4-FFF2-40B4-BE49-F238E27FC236}">
                <a16:creationId xmlns:a16="http://schemas.microsoft.com/office/drawing/2014/main" id="{F448A531-FCA4-4C5C-A0D3-6DCE0838B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Perhitungan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DSA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A11F7C-3E6C-453B-B5E3-2640F3BAE282}"/>
              </a:ext>
            </a:extLst>
          </p:cNvPr>
          <p:cNvSpPr/>
          <p:nvPr/>
        </p:nvSpPr>
        <p:spPr>
          <a:xfrm>
            <a:off x="838200" y="1690687"/>
            <a:ext cx="1061167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 indent="-457200">
              <a:spcBef>
                <a:spcPts val="1200"/>
              </a:spcBef>
              <a:spcAft>
                <a:spcPts val="0"/>
              </a:spcAft>
            </a:pPr>
            <a:r>
              <a:rPr lang="en-US" sz="2800" b="1" i="1" dirty="0">
                <a:effectLst/>
                <a:ea typeface="Times New Roman" panose="02020603050405020304" pitchFamily="18" charset="0"/>
              </a:rPr>
              <a:t>A.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Prosedur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Pembangkitan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Sepasang</a:t>
            </a:r>
            <a:r>
              <a:rPr lang="en-US" sz="2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ea typeface="Times New Roman" panose="02020603050405020304" pitchFamily="18" charset="0"/>
              </a:rPr>
              <a:t>Kunci</a:t>
            </a:r>
            <a:endParaRPr lang="en-US" sz="2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Pilih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1)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0.</a:t>
            </a: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59419</a:t>
            </a: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3301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(59419 – 1) mod 3301 = 0 ) </a:t>
            </a: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 – 1)/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 – 1)/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&gt; 1.</a:t>
            </a: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100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(59419 – 1)/3301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mod (59419) = 18870	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100)</a:t>
            </a:r>
          </a:p>
          <a:p>
            <a:pPr marL="514350" marR="0" lvl="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&lt;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1600200" marR="0" indent="-685800">
              <a:spcBef>
                <a:spcPts val="60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3223</a:t>
            </a:r>
          </a:p>
          <a:p>
            <a:pPr marL="457200" marR="0" lvl="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Times New Roman" panose="02020603050405020304" pitchFamily="18" charset="0"/>
              </a:rPr>
              <a:t>x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 	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18870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3223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mod 59419 = 29245       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cek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Wolframalpha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Wingdings" panose="05000000000000000000" pitchFamily="2" charset="2"/>
              </a:rPr>
              <a:t> )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E56D07-EC4C-F339-838D-D1934865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3B6222-9F10-45E0-8EFD-5C2899E4C05C}"/>
              </a:ext>
            </a:extLst>
          </p:cNvPr>
          <p:cNvSpPr/>
          <p:nvPr/>
        </p:nvSpPr>
        <p:spPr>
          <a:xfrm>
            <a:off x="1013791" y="821841"/>
            <a:ext cx="10972799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marR="0" indent="-1600200">
              <a:spcBef>
                <a:spcPts val="600"/>
              </a:spcBef>
              <a:spcAft>
                <a:spcPts val="0"/>
              </a:spcAft>
            </a:pPr>
            <a:r>
              <a:rPr lang="en-US" sz="2800" b="1" i="1" dirty="0">
                <a:ea typeface="Times New Roman" panose="02020603050405020304" pitchFamily="18" charset="0"/>
              </a:rPr>
              <a:t>B. </a:t>
            </a:r>
            <a:r>
              <a:rPr lang="en-US" sz="2800" b="1" i="1" dirty="0" err="1">
                <a:ea typeface="Times New Roman" panose="02020603050405020304" pitchFamily="18" charset="0"/>
              </a:rPr>
              <a:t>Prosedur</a:t>
            </a:r>
            <a:r>
              <a:rPr lang="en-US" sz="2800" b="1" i="1" dirty="0"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a typeface="Times New Roman" panose="02020603050405020304" pitchFamily="18" charset="0"/>
              </a:rPr>
              <a:t>Pembangkitan</a:t>
            </a:r>
            <a:r>
              <a:rPr lang="en-US" sz="2800" b="1" i="1" dirty="0"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a typeface="Times New Roman" panose="02020603050405020304" pitchFamily="18" charset="0"/>
              </a:rPr>
              <a:t>Tanda-tangan</a:t>
            </a:r>
            <a:r>
              <a:rPr lang="en-US" sz="2800" b="1" i="1" dirty="0">
                <a:ea typeface="Times New Roman" panose="02020603050405020304" pitchFamily="18" charset="0"/>
              </a:rPr>
              <a:t> (Signing)</a:t>
            </a:r>
            <a:endParaRPr lang="en-US" sz="2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nilai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hash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misalkan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4321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Tentukan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bilangan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acak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k</a:t>
            </a:r>
            <a:r>
              <a:rPr lang="en-US" sz="2800" dirty="0">
                <a:ea typeface="Times New Roman" panose="02020603050405020304" pitchFamily="18" charset="0"/>
              </a:rPr>
              <a:t> &lt;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997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2907 (mod 3301)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 digital, 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i="1" dirty="0">
                <a:ea typeface="Times New Roman" panose="02020603050405020304" pitchFamily="18" charset="0"/>
              </a:rPr>
              <a:t>s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sebagai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berikut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8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i="1" baseline="300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(18870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997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mod 3301) =  848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+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(2907 (4321 + 3223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848)) mod 3301 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  = 7957694475 mod 3301 = 183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Kirim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, (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s) = (848, 183)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E67DFC-E699-4A97-BE3A-C191C114E9F7}"/>
              </a:ext>
            </a:extLst>
          </p:cNvPr>
          <p:cNvSpPr/>
          <p:nvPr/>
        </p:nvSpPr>
        <p:spPr>
          <a:xfrm>
            <a:off x="5555974" y="2280887"/>
            <a:ext cx="62815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indent="22860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parameter </a:t>
            </a:r>
            <a:r>
              <a:rPr lang="en-US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publik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: (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 =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 59419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q =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3301,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g =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18870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)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	parameter </a:t>
            </a:r>
            <a:r>
              <a:rPr lang="en-US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privat</a:t>
            </a: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: </a:t>
            </a:r>
            <a:r>
              <a:rPr lang="en-US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x = 3223</a:t>
            </a:r>
            <a:endParaRPr lang="en-US" b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3AA7E8-D8AC-44A4-8A7B-43C169BFAD8D}"/>
              </a:ext>
            </a:extLst>
          </p:cNvPr>
          <p:cNvSpPr/>
          <p:nvPr/>
        </p:nvSpPr>
        <p:spPr>
          <a:xfrm>
            <a:off x="6470374" y="2280887"/>
            <a:ext cx="5098774" cy="64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A87C5-DA5E-F52F-FD4D-B403A064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A3F28D-DD64-486D-91AB-9488D25DF8C7}"/>
              </a:ext>
            </a:extLst>
          </p:cNvPr>
          <p:cNvSpPr/>
          <p:nvPr/>
        </p:nvSpPr>
        <p:spPr>
          <a:xfrm>
            <a:off x="977232" y="639552"/>
            <a:ext cx="11036091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i="1" kern="0" dirty="0"/>
              <a:t>C. </a:t>
            </a:r>
            <a:r>
              <a:rPr lang="en-US" sz="2800" b="1" i="1" kern="0" dirty="0" err="1"/>
              <a:t>Prosedur</a:t>
            </a:r>
            <a:r>
              <a:rPr lang="en-US" sz="2800" b="1" i="1" kern="0" dirty="0"/>
              <a:t> </a:t>
            </a:r>
            <a:r>
              <a:rPr lang="en-US" sz="2800" b="1" i="1" kern="0" dirty="0" err="1"/>
              <a:t>Verifikasi</a:t>
            </a:r>
            <a:r>
              <a:rPr lang="en-US" sz="2800" b="1" i="1" kern="0" dirty="0"/>
              <a:t> Tanda-</a:t>
            </a:r>
            <a:r>
              <a:rPr lang="en-US" sz="2800" b="1" i="1" kern="0" dirty="0" err="1"/>
              <a:t>tangan</a:t>
            </a:r>
            <a:endParaRPr lang="en-US" sz="2800" b="1" kern="0" dirty="0">
              <a:effectLst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nilai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hash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pesan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m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misalkan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4321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Verifikasi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, (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ea typeface="Times New Roman" panose="02020603050405020304" pitchFamily="18" charset="0"/>
              </a:rPr>
              <a:t>s</a:t>
            </a:r>
            <a:r>
              <a:rPr lang="en-US" sz="2800" dirty="0">
                <a:ea typeface="Times New Roman" panose="02020603050405020304" pitchFamily="18" charset="0"/>
              </a:rPr>
              <a:t>) = </a:t>
            </a:r>
            <a:r>
              <a:rPr lang="en-US" sz="2600" dirty="0">
                <a:ea typeface="Times New Roman" panose="02020603050405020304" pitchFamily="18" charset="0"/>
              </a:rPr>
              <a:t>(848, 183), </a:t>
            </a:r>
            <a:r>
              <a:rPr lang="en-US" sz="2800" dirty="0" err="1">
                <a:ea typeface="Times New Roman" panose="02020603050405020304" pitchFamily="18" charset="0"/>
              </a:rPr>
              <a:t>sebagai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berikut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469 (mod 3301)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mod q = 469 mod 3301 = 469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(4321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469)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2026549 mod 3301 = 3036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(848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469) =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397712 mod 3301 = 1592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v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= ((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8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 = (18870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3086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 29245</a:t>
            </a:r>
            <a:r>
              <a:rPr lang="en-US" sz="2800" baseline="300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1592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) mod 3301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              =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3036 848 mod 3301 = 848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Karena </a:t>
            </a:r>
            <a:r>
              <a:rPr lang="en-US" sz="2800" i="1" dirty="0">
                <a:ea typeface="Times New Roman" panose="02020603050405020304" pitchFamily="18" charset="0"/>
              </a:rPr>
              <a:t>v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ea typeface="Times New Roman" panose="02020603050405020304" pitchFamily="18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maka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tanda-tangan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sah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050BCD-DEA7-4CB4-9933-5203D5CBF3F4}"/>
              </a:ext>
            </a:extLst>
          </p:cNvPr>
          <p:cNvSpPr/>
          <p:nvPr/>
        </p:nvSpPr>
        <p:spPr>
          <a:xfrm>
            <a:off x="6758150" y="2699762"/>
            <a:ext cx="569660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indent="-3175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parameter </a:t>
            </a:r>
            <a:r>
              <a:rPr lang="en-US" sz="2000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publik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: (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 =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 59419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q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3301, </a:t>
            </a:r>
          </a:p>
          <a:p>
            <a:pPr marL="685800" marR="0" indent="-3175"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                                  g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18870</a:t>
            </a:r>
            <a:r>
              <a:rPr lang="en-US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, y = </a:t>
            </a:r>
            <a:r>
              <a:rPr lang="en-US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29245)</a:t>
            </a: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70C0"/>
                </a:solidFill>
                <a:ea typeface="Times New Roman" panose="02020603050405020304" pitchFamily="18" charset="0"/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F903E6-E4E8-478D-8714-88E4DDF17E01}"/>
              </a:ext>
            </a:extLst>
          </p:cNvPr>
          <p:cNvSpPr/>
          <p:nvPr/>
        </p:nvSpPr>
        <p:spPr>
          <a:xfrm>
            <a:off x="7302233" y="2699762"/>
            <a:ext cx="4608443" cy="677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677F2-FA22-F114-2210-FB227A2E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AC598-B4FB-CF70-226B-BF254B879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610"/>
            <a:ext cx="10515600" cy="567052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Kalkulator</a:t>
            </a:r>
            <a:r>
              <a:rPr lang="en-US" dirty="0"/>
              <a:t> DSA online: </a:t>
            </a:r>
            <a:r>
              <a:rPr lang="en-US" dirty="0">
                <a:hlinkClick r:id="rId2"/>
              </a:rPr>
              <a:t>https://8gwifi.org/DSAFunctionality?keysize=512</a:t>
            </a:r>
            <a:r>
              <a:rPr lang="en-US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00E0AB-8B2E-BC17-49C5-A7A5D53AF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26621"/>
            <a:ext cx="9937703" cy="579485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A35778-B224-A178-6D0F-846C2B19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92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A3E6-0FF4-154F-3379-C00D9E0F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ECDSA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5FE99-9940-9E44-B08A-81180921B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943"/>
            <a:ext cx="10515600" cy="4711020"/>
          </a:xfrm>
        </p:spPr>
        <p:txBody>
          <a:bodyPr>
            <a:normAutofit fontScale="92500"/>
          </a:bodyPr>
          <a:lstStyle/>
          <a:p>
            <a:r>
              <a:rPr lang="en-US" dirty="0"/>
              <a:t>ECDSA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DSA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elliptic,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nama Elliptic Curve Digital Signature Algorithm</a:t>
            </a:r>
          </a:p>
          <a:p>
            <a:endParaRPr lang="en-US" dirty="0"/>
          </a:p>
          <a:p>
            <a:r>
              <a:rPr lang="en-US" dirty="0" err="1"/>
              <a:t>Besaran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ECDSA</a:t>
            </a:r>
          </a:p>
          <a:p>
            <a:pPr marL="0" indent="0"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elliptic </a:t>
            </a:r>
            <a:r>
              <a:rPr lang="da-DK" dirty="0"/>
              <a:t>y</a:t>
            </a:r>
            <a:r>
              <a:rPr lang="da-DK" baseline="30000" dirty="0"/>
              <a:t>2</a:t>
            </a:r>
            <a:r>
              <a:rPr lang="da-DK" dirty="0"/>
              <a:t>  = x</a:t>
            </a:r>
            <a:r>
              <a:rPr lang="da-DK" baseline="30000" dirty="0"/>
              <a:t>3</a:t>
            </a:r>
            <a:r>
              <a:rPr lang="da-DK" dirty="0"/>
              <a:t> + ax + b  (mod p)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dirty="0" err="1"/>
              <a:t>Titik</a:t>
            </a:r>
            <a:r>
              <a:rPr lang="en-US" dirty="0"/>
              <a:t> basis G (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di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kurav</a:t>
            </a:r>
            <a:r>
              <a:rPr lang="en-US" dirty="0"/>
              <a:t> elliptic)</a:t>
            </a:r>
          </a:p>
          <a:p>
            <a:pPr marL="0" indent="0">
              <a:buNone/>
            </a:pPr>
            <a:r>
              <a:rPr lang="en-US" dirty="0"/>
              <a:t>	3.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n,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nG</a:t>
            </a:r>
            <a:r>
              <a:rPr lang="en-US" dirty="0"/>
              <a:t> = O, 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di infinity</a:t>
            </a:r>
          </a:p>
          <a:p>
            <a:pPr marL="0" indent="0">
              <a:buNone/>
            </a:pPr>
            <a:r>
              <a:rPr lang="en-US" dirty="0"/>
              <a:t>	4.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d</a:t>
            </a:r>
          </a:p>
          <a:p>
            <a:pPr marL="0" indent="0">
              <a:buNone/>
            </a:pPr>
            <a:r>
              <a:rPr lang="en-US" dirty="0"/>
              <a:t>	5.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titik</a:t>
            </a:r>
            <a:r>
              <a:rPr lang="en-US" dirty="0"/>
              <a:t> Q = </a:t>
            </a:r>
            <a:r>
              <a:rPr lang="en-US" dirty="0" err="1"/>
              <a:t>dG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6. </a:t>
            </a:r>
            <a:r>
              <a:rPr lang="en-US" dirty="0" err="1"/>
              <a:t>Pesan</a:t>
            </a:r>
            <a:r>
              <a:rPr lang="en-US" dirty="0"/>
              <a:t>, 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1CC55-1711-7A7D-B323-B7D57F42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7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12648-F6CB-26C2-CFCF-C96C2EC3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Pembangkitan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digital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D78DD-434F-FC80-F2F8-2EF3D46D8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k, 1 ≤ k ≤ n - 1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kG</a:t>
            </a:r>
            <a:r>
              <a:rPr lang="en-US" dirty="0"/>
              <a:t> = (x</a:t>
            </a:r>
            <a:r>
              <a:rPr lang="en-US" baseline="-25000" dirty="0"/>
              <a:t>1</a:t>
            </a:r>
            <a:r>
              <a:rPr lang="en-US" dirty="0"/>
              <a:t>, y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r = x</a:t>
            </a:r>
            <a:r>
              <a:rPr lang="en-US" baseline="-25000" dirty="0"/>
              <a:t>1</a:t>
            </a:r>
            <a:r>
              <a:rPr lang="en-US" dirty="0"/>
              <a:t> mod 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k</a:t>
            </a:r>
            <a:r>
              <a:rPr lang="en-US" baseline="30000" dirty="0"/>
              <a:t>–1  </a:t>
            </a:r>
            <a:r>
              <a:rPr lang="en-US" dirty="0"/>
              <a:t> mod 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e = HASH(m), 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, HASH </a:t>
            </a:r>
            <a:r>
              <a:rPr lang="en-US" dirty="0" err="1"/>
              <a:t>adalahfungsi</a:t>
            </a:r>
            <a:r>
              <a:rPr lang="en-US" dirty="0"/>
              <a:t> hash yang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misalmya</a:t>
            </a:r>
            <a:r>
              <a:rPr lang="en-US" dirty="0"/>
              <a:t> SHA-1, SHA-2,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Hitung</a:t>
            </a:r>
            <a:r>
              <a:rPr lang="en-US" dirty="0"/>
              <a:t> s = k</a:t>
            </a:r>
            <a:r>
              <a:rPr lang="en-US" baseline="30000" dirty="0"/>
              <a:t> –1  </a:t>
            </a:r>
            <a:r>
              <a:rPr lang="en-US" dirty="0"/>
              <a:t>(e + dr) mod p, 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pengirim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Tanda-</a:t>
            </a:r>
            <a:r>
              <a:rPr lang="en-US" dirty="0" err="1"/>
              <a:t>tangan</a:t>
            </a:r>
            <a:r>
              <a:rPr lang="en-US" dirty="0"/>
              <a:t> digital </a:t>
            </a:r>
            <a:r>
              <a:rPr lang="en-US" dirty="0" err="1"/>
              <a:t>adalah</a:t>
            </a:r>
            <a:r>
              <a:rPr lang="en-US" dirty="0"/>
              <a:t> (r, 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 + (r, s)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6D1B8-62F9-0055-911F-D1C3C465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01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D9413-37CF-EEAA-0098-612010CD4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72767-9F9E-230F-7F61-B23CFF53E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memverifikasi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r dan s </a:t>
            </a:r>
            <a:r>
              <a:rPr lang="en-US" dirty="0" err="1"/>
              <a:t>terdapat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n-1]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e = HASH(m). 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w = s</a:t>
            </a:r>
            <a:r>
              <a:rPr lang="en-US" baseline="30000" dirty="0"/>
              <a:t>–1 </a:t>
            </a:r>
            <a:r>
              <a:rPr lang="en-US" dirty="0"/>
              <a:t>mod n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u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 err="1"/>
              <a:t>ew</a:t>
            </a:r>
            <a:r>
              <a:rPr lang="en-US" dirty="0"/>
              <a:t> mod n dan  u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 err="1"/>
              <a:t>rw</a:t>
            </a:r>
            <a:r>
              <a:rPr lang="en-US" dirty="0"/>
              <a:t> mod n.</a:t>
            </a:r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(x</a:t>
            </a:r>
            <a:r>
              <a:rPr lang="en-US" baseline="-25000" dirty="0"/>
              <a:t>1</a:t>
            </a:r>
            <a:r>
              <a:rPr lang="en-US" dirty="0"/>
              <a:t>,y</a:t>
            </a:r>
            <a:r>
              <a:rPr lang="en-US" baseline="-25000" dirty="0"/>
              <a:t>1</a:t>
            </a:r>
            <a:r>
              <a:rPr lang="en-US" dirty="0"/>
              <a:t>) = u</a:t>
            </a:r>
            <a:r>
              <a:rPr lang="en-US" baseline="-25000" dirty="0"/>
              <a:t>1</a:t>
            </a:r>
            <a:r>
              <a:rPr lang="en-US" dirty="0"/>
              <a:t>G + u</a:t>
            </a:r>
            <a:r>
              <a:rPr lang="en-US" baseline="-25000" dirty="0"/>
              <a:t>2</a:t>
            </a:r>
            <a:r>
              <a:rPr lang="en-US" dirty="0"/>
              <a:t>Q. </a:t>
            </a:r>
          </a:p>
          <a:p>
            <a:pPr marL="514350" indent="-514350">
              <a:buAutoNum type="arabicPeriod"/>
            </a:pPr>
            <a:r>
              <a:rPr lang="en-US" dirty="0"/>
              <a:t>Tanda-</a:t>
            </a:r>
            <a:r>
              <a:rPr lang="en-US" dirty="0" err="1"/>
              <a:t>tangan</a:t>
            </a:r>
            <a:r>
              <a:rPr lang="en-US" dirty="0"/>
              <a:t> valid </a:t>
            </a:r>
            <a:r>
              <a:rPr lang="en-US" dirty="0" err="1"/>
              <a:t>jika</a:t>
            </a:r>
            <a:r>
              <a:rPr lang="en-US" dirty="0"/>
              <a:t> r = x</a:t>
            </a:r>
            <a:r>
              <a:rPr lang="en-US" baseline="-25000" dirty="0"/>
              <a:t>1</a:t>
            </a:r>
            <a:r>
              <a:rPr lang="en-US" dirty="0"/>
              <a:t> mod n, invalid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F4C6D-3876-E7E7-2262-C3E662C5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4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7C53EE65-95A6-4EEE-9B65-5B09BBEC0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Pendahuluan</a:t>
            </a:r>
            <a:endParaRPr lang="en-GB" altLang="en-US" dirty="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EF23891-585F-4AF8-B9C4-5826281E4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DSS (Digital Signature Standard)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bakuan</a:t>
            </a:r>
            <a:r>
              <a:rPr lang="en-US" altLang="en-US" dirty="0"/>
              <a:t> (standard)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tanda-tangan</a:t>
            </a:r>
            <a:r>
              <a:rPr lang="en-US" altLang="en-US" dirty="0"/>
              <a:t> digital.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Diresmikan</a:t>
            </a:r>
            <a:r>
              <a:rPr lang="en-US" altLang="en-US" dirty="0"/>
              <a:t> p</a:t>
            </a:r>
            <a:r>
              <a:rPr lang="en-US" altLang="en-US" dirty="0">
                <a:cs typeface="Times New Roman" panose="02020603050405020304" pitchFamily="18" charset="0"/>
              </a:rPr>
              <a:t>ada </a:t>
            </a:r>
            <a:r>
              <a:rPr lang="en-US" altLang="en-US" dirty="0" err="1">
                <a:cs typeface="Times New Roman" panose="02020603050405020304" pitchFamily="18" charset="0"/>
              </a:rPr>
              <a:t>bulan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Agustus</a:t>
            </a:r>
            <a:r>
              <a:rPr lang="en-US" altLang="en-US" dirty="0">
                <a:cs typeface="Times New Roman" panose="02020603050405020304" pitchFamily="18" charset="0"/>
              </a:rPr>
              <a:t> 1991 oleh NIST (</a:t>
            </a:r>
            <a:r>
              <a:rPr lang="en-US" altLang="en-US" i="1" dirty="0">
                <a:cs typeface="Times New Roman" panose="02020603050405020304" pitchFamily="18" charset="0"/>
              </a:rPr>
              <a:t>The National Institute of Standard and Technology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komponen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digital: </a:t>
            </a:r>
            <a:r>
              <a:rPr lang="en-US" altLang="en-US" i="1" dirty="0">
                <a:cs typeface="Times New Roman" panose="02020603050405020304" pitchFamily="18" charset="0"/>
              </a:rPr>
              <a:t>Digital Signature Algorithm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standard: </a:t>
            </a:r>
            <a:r>
              <a:rPr lang="en-US" altLang="en-US" i="1" dirty="0">
                <a:cs typeface="Times New Roman" panose="02020603050405020304" pitchFamily="18" charset="0"/>
              </a:rPr>
              <a:t>Secure Hash Algorithm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SHA-1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C0803F-50BD-B31A-94D8-7230E9EA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089FB0-4472-F79C-4814-C0E4BDAC2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79" y="679816"/>
            <a:ext cx="10421257" cy="58590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17B580-E4A4-1C0B-B6A3-7271CAE3E03A}"/>
              </a:ext>
            </a:extLst>
          </p:cNvPr>
          <p:cNvSpPr txBox="1"/>
          <p:nvPr/>
        </p:nvSpPr>
        <p:spPr>
          <a:xfrm>
            <a:off x="681679" y="18971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https://8gwifi.org/ecsignverify.jsp</a:t>
            </a:r>
            <a:r>
              <a:rPr lang="en-US" dirty="0"/>
              <a:t>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EB32A-84FB-6AB5-8464-57E67C36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5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34594-DB9B-401D-B0F6-ED4F3B825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 BELAJAR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A4D8DD-9696-A902-C9F6-D4FFD37D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9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4DF564AC-0A67-4826-A3BD-C90C9F952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i="1" dirty="0">
                <a:cs typeface="Times New Roman" panose="02020603050405020304" pitchFamily="18" charset="0"/>
              </a:rPr>
              <a:t>Digital Signature Algorithm</a:t>
            </a:r>
            <a:r>
              <a:rPr lang="en-US" altLang="en-US" sz="3600" b="1" dirty="0">
                <a:cs typeface="Times New Roman" panose="02020603050405020304" pitchFamily="18" charset="0"/>
              </a:rPr>
              <a:t> (</a:t>
            </a:r>
            <a:r>
              <a:rPr lang="en-US" altLang="en-US" sz="3600" b="1" i="1" dirty="0">
                <a:cs typeface="Times New Roman" panose="02020603050405020304" pitchFamily="18" charset="0"/>
              </a:rPr>
              <a:t>DSA</a:t>
            </a:r>
            <a:r>
              <a:rPr lang="en-US" altLang="en-US" sz="3600" b="1" dirty="0">
                <a:cs typeface="Times New Roman" panose="02020603050405020304" pitchFamily="18" charset="0"/>
              </a:rPr>
              <a:t>)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76695CF-16CD-4E38-85A6-19AC01F0F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termasuk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; </a:t>
            </a: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dispesifikasikan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khusus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digital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utama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 (</a:t>
            </a:r>
            <a:r>
              <a:rPr lang="en-US" altLang="en-US" i="1" dirty="0">
                <a:cs typeface="Times New Roman" panose="02020603050405020304" pitchFamily="18" charset="0"/>
              </a:rPr>
              <a:t>signature generation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2. </a:t>
            </a:r>
            <a:r>
              <a:rPr lang="en-US" altLang="en-US" dirty="0" err="1">
                <a:cs typeface="Times New Roman" panose="02020603050405020304" pitchFamily="18" charset="0"/>
              </a:rPr>
              <a:t>Pemeriksaan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keabsahan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signature verification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6017F5-288A-1CA6-2B34-72246101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120C014E-9F8E-49E0-AB0D-986191A82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735496"/>
            <a:ext cx="10880035" cy="544146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 </a:t>
            </a:r>
            <a:r>
              <a:rPr lang="en-US" altLang="en-US" dirty="0" err="1">
                <a:cs typeface="Times New Roman" panose="02020603050405020304" pitchFamily="18" charset="0"/>
              </a:rPr>
              <a:t>dikembangkan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i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Pembentukan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sedangkan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verifikasi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DSA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SHA-1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Secure Hash Algorithm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berukuran</a:t>
            </a:r>
            <a:r>
              <a:rPr lang="en-US" altLang="en-US" dirty="0">
                <a:cs typeface="Times New Roman" panose="02020603050405020304" pitchFamily="18" charset="0"/>
              </a:rPr>
              <a:t> 160 bit (SHA-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5E5EA5-C515-C4FA-F010-1CC9C2B1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AA0BBA-ED4F-41B3-B03C-E7085D359318}"/>
              </a:ext>
            </a:extLst>
          </p:cNvPr>
          <p:cNvSpPr/>
          <p:nvPr/>
        </p:nvSpPr>
        <p:spPr>
          <a:xfrm>
            <a:off x="2143538" y="6031468"/>
            <a:ext cx="8501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 </a:t>
            </a:r>
            <a:r>
              <a:rPr lang="en-US" dirty="0">
                <a:hlinkClick r:id="rId2"/>
              </a:rPr>
              <a:t>https://signx.wondershare.com/knowledge/digital-signature-algorithm.html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4B3604-F7A2-4B46-8BA4-4ED6E3C5F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538" y="527259"/>
            <a:ext cx="8003795" cy="536506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A65843-4082-E706-25D6-C590A329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17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E3B40ACA-4EF5-428D-BBBB-4E818F7AEF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Parameter DSA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7547-2995-4D15-A23C-E7B21D884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p,</a:t>
            </a:r>
            <a:r>
              <a:rPr lang="en-US" dirty="0"/>
              <a:t>  </a:t>
            </a:r>
            <a:r>
              <a:rPr lang="en-US" dirty="0" err="1"/>
              <a:t>bilangan</a:t>
            </a:r>
            <a:r>
              <a:rPr lang="en-US" dirty="0"/>
              <a:t> prima,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 bit, 512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1024 dan </a:t>
            </a:r>
            <a:r>
              <a:rPr lang="en-US" i="1" dirty="0"/>
              <a:t>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kelipatan</a:t>
            </a:r>
            <a:r>
              <a:rPr lang="en-US" dirty="0"/>
              <a:t> 64.   Parameter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q,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160 bit,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– 1. </a:t>
            </a:r>
            <a:r>
              <a:rPr lang="en-US" dirty="0" err="1"/>
              <a:t>Dengan</a:t>
            </a:r>
            <a:r>
              <a:rPr lang="en-US" dirty="0"/>
              <a:t> kata lain, (</a:t>
            </a:r>
            <a:r>
              <a:rPr lang="en-US" i="1" dirty="0"/>
              <a:t>p</a:t>
            </a:r>
            <a:r>
              <a:rPr lang="en-US" dirty="0"/>
              <a:t> – 1) mod </a:t>
            </a:r>
            <a:r>
              <a:rPr lang="en-US" i="1" dirty="0"/>
              <a:t>q</a:t>
            </a:r>
            <a:r>
              <a:rPr lang="en-US" dirty="0"/>
              <a:t> = 0. Parameter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g</a:t>
            </a:r>
            <a:r>
              <a:rPr lang="en-US" dirty="0"/>
              <a:t> = </a:t>
            </a:r>
            <a:r>
              <a:rPr lang="en-US" i="1" dirty="0"/>
              <a:t>h</a:t>
            </a:r>
            <a:r>
              <a:rPr lang="en-US" baseline="30000" dirty="0"/>
              <a:t>(</a:t>
            </a:r>
            <a:r>
              <a:rPr lang="en-US" i="1" baseline="30000" dirty="0"/>
              <a:t>p</a:t>
            </a:r>
            <a:r>
              <a:rPr lang="en-US" baseline="30000" dirty="0"/>
              <a:t> – 1)/</a:t>
            </a:r>
            <a:r>
              <a:rPr lang="en-US" i="1" baseline="30000" dirty="0"/>
              <a:t>q</a:t>
            </a:r>
            <a:r>
              <a:rPr lang="en-US" dirty="0"/>
              <a:t> mod </a:t>
            </a:r>
            <a:r>
              <a:rPr lang="en-US" i="1" dirty="0"/>
              <a:t>p</a:t>
            </a:r>
            <a:r>
              <a:rPr lang="en-US" dirty="0"/>
              <a:t>,  </a:t>
            </a:r>
            <a:r>
              <a:rPr lang="en-US" i="1" dirty="0"/>
              <a:t>h</a:t>
            </a:r>
            <a:r>
              <a:rPr lang="en-US" dirty="0"/>
              <a:t> &lt; </a:t>
            </a:r>
            <a:r>
              <a:rPr lang="en-US" i="1" dirty="0"/>
              <a:t>p</a:t>
            </a:r>
            <a:r>
              <a:rPr lang="en-US" dirty="0"/>
              <a:t> – 1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h</a:t>
            </a:r>
            <a:r>
              <a:rPr lang="en-US" baseline="30000" dirty="0"/>
              <a:t>(</a:t>
            </a:r>
            <a:r>
              <a:rPr lang="en-US" i="1" baseline="30000" dirty="0"/>
              <a:t>p</a:t>
            </a:r>
            <a:r>
              <a:rPr lang="en-US" baseline="30000" dirty="0"/>
              <a:t> – 1)/</a:t>
            </a:r>
            <a:r>
              <a:rPr lang="en-US" i="1" baseline="30000" dirty="0"/>
              <a:t>q</a:t>
            </a:r>
            <a:r>
              <a:rPr lang="en-US" dirty="0"/>
              <a:t> mod </a:t>
            </a:r>
            <a:r>
              <a:rPr lang="en-US" i="1" dirty="0"/>
              <a:t>p</a:t>
            </a:r>
            <a:r>
              <a:rPr lang="en-US" dirty="0"/>
              <a:t> &gt; 1. Parameter </a:t>
            </a:r>
            <a:r>
              <a:rPr lang="en-US" i="1" dirty="0"/>
              <a:t>g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 err="1"/>
              <a:t>g</a:t>
            </a:r>
            <a:r>
              <a:rPr lang="en-US" i="1" baseline="30000" dirty="0" err="1"/>
              <a:t>x</a:t>
            </a:r>
            <a:r>
              <a:rPr lang="en-US" i="1" dirty="0"/>
              <a:t> </a:t>
            </a:r>
            <a:r>
              <a:rPr lang="en-US" dirty="0"/>
              <a:t>mod </a:t>
            </a:r>
            <a:r>
              <a:rPr lang="en-US" i="1" dirty="0"/>
              <a:t>p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m,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tanda-tangan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C9C63E-DC8E-0153-AEC8-7EBCEF30E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18C829B5-9906-4AF0-827F-2E2F20214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Sepasang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04EAEF-7A54-42A4-9C6A-1020C0C2984F}"/>
              </a:ext>
            </a:extLst>
          </p:cNvPr>
          <p:cNvSpPr/>
          <p:nvPr/>
        </p:nvSpPr>
        <p:spPr>
          <a:xfrm>
            <a:off x="960782" y="1724313"/>
            <a:ext cx="10608365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Pilih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bilangan</a:t>
            </a:r>
            <a:r>
              <a:rPr lang="en-US" sz="2800" dirty="0">
                <a:ea typeface="Times New Roman" panose="02020603050405020304" pitchFamily="18" charset="0"/>
              </a:rPr>
              <a:t> prima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dan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 (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– 1) mod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= 0.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g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baseline="30000" dirty="0">
                <a:ea typeface="Times New Roman" panose="02020603050405020304" pitchFamily="18" charset="0"/>
              </a:rPr>
              <a:t>(</a:t>
            </a:r>
            <a:r>
              <a:rPr lang="en-US" sz="2800" i="1" baseline="30000" dirty="0">
                <a:ea typeface="Times New Roman" panose="02020603050405020304" pitchFamily="18" charset="0"/>
              </a:rPr>
              <a:t>p</a:t>
            </a:r>
            <a:r>
              <a:rPr lang="en-US" sz="2800" baseline="30000" dirty="0">
                <a:ea typeface="Times New Roman" panose="02020603050405020304" pitchFamily="18" charset="0"/>
              </a:rPr>
              <a:t> – 1)/</a:t>
            </a:r>
            <a:r>
              <a:rPr lang="en-US" sz="2800" i="1" baseline="30000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1 &lt;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dirty="0">
                <a:ea typeface="Times New Roman" panose="02020603050405020304" pitchFamily="18" charset="0"/>
              </a:rPr>
              <a:t> &lt;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– 1 dan </a:t>
            </a:r>
            <a:r>
              <a:rPr lang="en-US" sz="2800" i="1" dirty="0">
                <a:ea typeface="Times New Roman" panose="02020603050405020304" pitchFamily="18" charset="0"/>
              </a:rPr>
              <a:t>h</a:t>
            </a:r>
            <a:r>
              <a:rPr lang="en-US" sz="2800" baseline="30000" dirty="0">
                <a:ea typeface="Times New Roman" panose="02020603050405020304" pitchFamily="18" charset="0"/>
              </a:rPr>
              <a:t>(</a:t>
            </a:r>
            <a:r>
              <a:rPr lang="en-US" sz="2800" i="1" baseline="30000" dirty="0">
                <a:ea typeface="Times New Roman" panose="02020603050405020304" pitchFamily="18" charset="0"/>
              </a:rPr>
              <a:t>p</a:t>
            </a:r>
            <a:r>
              <a:rPr lang="en-US" sz="2800" baseline="30000" dirty="0">
                <a:ea typeface="Times New Roman" panose="02020603050405020304" pitchFamily="18" charset="0"/>
              </a:rPr>
              <a:t> – 1)/</a:t>
            </a:r>
            <a:r>
              <a:rPr lang="en-US" sz="2800" i="1" baseline="30000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 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 &gt; 1.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Tentukan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kunci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privat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x</a:t>
            </a:r>
            <a:r>
              <a:rPr lang="en-US" sz="2800" dirty="0">
                <a:ea typeface="Times New Roman" panose="02020603050405020304" pitchFamily="18" charset="0"/>
              </a:rPr>
              <a:t>, yang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x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dalam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hal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ini</a:t>
            </a:r>
            <a:r>
              <a:rPr lang="en-US" sz="2800" dirty="0">
                <a:ea typeface="Times New Roman" panose="02020603050405020304" pitchFamily="18" charset="0"/>
              </a:rPr>
              <a:t>  0 &lt; </a:t>
            </a:r>
            <a:r>
              <a:rPr lang="en-US" sz="2800" i="1" dirty="0">
                <a:ea typeface="Times New Roman" panose="02020603050405020304" pitchFamily="18" charset="0"/>
              </a:rPr>
              <a:t>x </a:t>
            </a:r>
            <a:r>
              <a:rPr lang="en-US" sz="2800" dirty="0">
                <a:ea typeface="Times New Roman" panose="02020603050405020304" pitchFamily="18" charset="0"/>
              </a:rPr>
              <a:t>&lt; </a:t>
            </a:r>
            <a:r>
              <a:rPr lang="en-US" sz="2800" i="1" dirty="0">
                <a:ea typeface="Times New Roman" panose="02020603050405020304" pitchFamily="18" charset="0"/>
              </a:rPr>
              <a:t>q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a typeface="Times New Roman" panose="02020603050405020304" pitchFamily="18" charset="0"/>
              </a:rPr>
              <a:t>Hitung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kunci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publik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y</a:t>
            </a:r>
            <a:r>
              <a:rPr lang="en-US" sz="2800" dirty="0">
                <a:ea typeface="Times New Roman" panose="02020603050405020304" pitchFamily="18" charset="0"/>
              </a:rPr>
              <a:t> = </a:t>
            </a:r>
            <a:r>
              <a:rPr lang="en-US" sz="2800" i="1" dirty="0" err="1">
                <a:ea typeface="Times New Roman" panose="02020603050405020304" pitchFamily="18" charset="0"/>
              </a:rPr>
              <a:t>g</a:t>
            </a:r>
            <a:r>
              <a:rPr lang="en-US" sz="2800" i="1" baseline="30000" dirty="0" err="1">
                <a:ea typeface="Times New Roman" panose="02020603050405020304" pitchFamily="18" charset="0"/>
              </a:rPr>
              <a:t>x</a:t>
            </a:r>
            <a:r>
              <a:rPr lang="en-US" sz="2800" i="1" dirty="0">
                <a:ea typeface="Times New Roman" panose="02020603050405020304" pitchFamily="18" charset="0"/>
              </a:rPr>
              <a:t> </a:t>
            </a:r>
            <a:r>
              <a:rPr lang="en-US" sz="2800" dirty="0">
                <a:ea typeface="Times New Roman" panose="02020603050405020304" pitchFamily="18" charset="0"/>
              </a:rPr>
              <a:t>mod </a:t>
            </a:r>
            <a:r>
              <a:rPr lang="en-US" sz="2800" i="1" dirty="0">
                <a:ea typeface="Times New Roman" panose="02020603050405020304" pitchFamily="18" charset="0"/>
              </a:rPr>
              <a:t>p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 err="1">
                <a:ea typeface="Times New Roman" panose="02020603050405020304" pitchFamily="18" charset="0"/>
              </a:rPr>
              <a:t>Prosedur</a:t>
            </a:r>
            <a:r>
              <a:rPr lang="en-US" sz="2800" dirty="0">
                <a:ea typeface="Times New Roman" panose="02020603050405020304" pitchFamily="18" charset="0"/>
              </a:rPr>
              <a:t> di </a:t>
            </a:r>
            <a:r>
              <a:rPr lang="en-US" sz="2800" dirty="0" err="1">
                <a:ea typeface="Times New Roman" panose="02020603050405020304" pitchFamily="18" charset="0"/>
              </a:rPr>
              <a:t>atas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menghasilkan</a:t>
            </a:r>
            <a:r>
              <a:rPr lang="en-US" sz="2800" dirty="0"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68580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parameter </a:t>
            </a:r>
            <a:r>
              <a:rPr lang="en-US" sz="2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publik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: (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	parameter </a:t>
            </a:r>
            <a:r>
              <a:rPr lang="en-US" sz="2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privat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: </a:t>
            </a:r>
            <a:r>
              <a:rPr lang="en-US" sz="28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endParaRPr lang="en-US" sz="2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F448EA-8E7C-01E5-D815-79C1B67B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379CDF49-9656-4E9C-AE8F-BFE4C278B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>
                <a:cs typeface="Times New Roman" panose="02020603050405020304" pitchFamily="18" charset="0"/>
              </a:rPr>
              <a:t>Pembangkitan Tanda-tangan (</a:t>
            </a:r>
            <a:r>
              <a:rPr lang="en-US" altLang="en-US" b="1" i="1">
                <a:cs typeface="Times New Roman" panose="02020603050405020304" pitchFamily="18" charset="0"/>
              </a:rPr>
              <a:t>Signing</a:t>
            </a:r>
            <a:r>
              <a:rPr lang="en-US" altLang="en-US" b="1">
                <a:cs typeface="Times New Roman" panose="02020603050405020304" pitchFamily="18" charset="0"/>
              </a:rPr>
              <a:t>)</a:t>
            </a:r>
            <a:r>
              <a:rPr lang="en-GB" altLang="en-US"/>
              <a:t> 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3ED378-B4E7-42DC-8229-635B8622D4F3}"/>
              </a:ext>
            </a:extLst>
          </p:cNvPr>
          <p:cNvSpPr/>
          <p:nvPr/>
        </p:nvSpPr>
        <p:spPr>
          <a:xfrm>
            <a:off x="930963" y="1690688"/>
            <a:ext cx="73406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Hitung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message digest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dengan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fungsi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hash</a:t>
            </a:r>
            <a:r>
              <a:rPr lang="en-US" sz="2500" dirty="0">
                <a:ea typeface="Times New Roman" panose="02020603050405020304" pitchFamily="18" charset="0"/>
              </a:rPr>
              <a:t> SHA-1, </a:t>
            </a:r>
            <a:r>
              <a:rPr lang="en-US" sz="2500" i="1" dirty="0">
                <a:ea typeface="Times New Roman" panose="02020603050405020304" pitchFamily="18" charset="0"/>
              </a:rPr>
              <a:t>H</a:t>
            </a:r>
            <a:r>
              <a:rPr lang="en-US" sz="2500" dirty="0">
                <a:ea typeface="Times New Roman" panose="02020603050405020304" pitchFamily="18" charset="0"/>
              </a:rPr>
              <a:t>(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Tentukan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bilangan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acak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k</a:t>
            </a:r>
            <a:r>
              <a:rPr lang="en-US" sz="2500" dirty="0">
                <a:ea typeface="Times New Roman" panose="02020603050405020304" pitchFamily="18" charset="0"/>
              </a:rPr>
              <a:t>,    0 &lt; </a:t>
            </a:r>
            <a:r>
              <a:rPr lang="en-US" sz="2500" i="1" dirty="0">
                <a:ea typeface="Times New Roman" panose="02020603050405020304" pitchFamily="18" charset="0"/>
              </a:rPr>
              <a:t>k</a:t>
            </a:r>
            <a:r>
              <a:rPr lang="en-US" sz="2500" dirty="0">
                <a:ea typeface="Times New Roman" panose="02020603050405020304" pitchFamily="18" charset="0"/>
              </a:rPr>
              <a:t> &lt; </a:t>
            </a:r>
            <a:r>
              <a:rPr lang="en-US" sz="2500" i="1" dirty="0">
                <a:ea typeface="Times New Roman" panose="02020603050405020304" pitchFamily="18" charset="0"/>
              </a:rPr>
              <a:t>q</a:t>
            </a:r>
            <a:r>
              <a:rPr lang="en-US" sz="2500" dirty="0"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Tanda-tangan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dari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adalah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bilangan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 dan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. </a:t>
            </a:r>
            <a:r>
              <a:rPr lang="en-US" sz="2500" dirty="0" err="1">
                <a:ea typeface="Times New Roman" panose="02020603050405020304" pitchFamily="18" charset="0"/>
              </a:rPr>
              <a:t>Hitung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 dan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sebagai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berikut</a:t>
            </a:r>
            <a:r>
              <a:rPr lang="en-US" sz="2500" dirty="0">
                <a:ea typeface="Times New Roman" panose="02020603050405020304" pitchFamily="18" charset="0"/>
              </a:rPr>
              <a:t> (</a:t>
            </a:r>
            <a:r>
              <a:rPr lang="en-US" sz="2500" dirty="0" err="1">
                <a:ea typeface="Times New Roman" panose="02020603050405020304" pitchFamily="18" charset="0"/>
              </a:rPr>
              <a:t>kunci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privat</a:t>
            </a:r>
            <a:r>
              <a:rPr lang="en-US" sz="2500" dirty="0">
                <a:ea typeface="Times New Roman" panose="02020603050405020304" pitchFamily="18" charset="0"/>
              </a:rPr>
              <a:t> = </a:t>
            </a:r>
            <a:r>
              <a:rPr lang="en-US" sz="2500" i="1" dirty="0">
                <a:ea typeface="Times New Roman" panose="02020603050405020304" pitchFamily="18" charset="0"/>
              </a:rPr>
              <a:t>x</a:t>
            </a:r>
            <a:r>
              <a:rPr lang="en-US" sz="2500" dirty="0">
                <a:ea typeface="Times New Roman" panose="02020603050405020304" pitchFamily="18" charset="0"/>
              </a:rPr>
              <a:t>):</a:t>
            </a:r>
            <a:endParaRPr lang="en-US" sz="25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5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500" i="1" baseline="300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k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5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= 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k </a:t>
            </a:r>
            <a:r>
              <a:rPr lang="en-US" sz="25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–1 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 +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500" dirty="0">
                <a:solidFill>
                  <a:srgbClr val="FF0000"/>
                </a:solidFill>
                <a:ea typeface="Times New Roman" panose="02020603050405020304" pitchFamily="18" charset="0"/>
              </a:rPr>
              <a:t>)) mod </a:t>
            </a:r>
            <a:r>
              <a:rPr lang="en-US" sz="25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5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500" dirty="0" err="1">
                <a:ea typeface="Times New Roman" panose="02020603050405020304" pitchFamily="18" charset="0"/>
              </a:rPr>
              <a:t>Kirim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pesan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i="1" dirty="0">
                <a:ea typeface="Times New Roman" panose="02020603050405020304" pitchFamily="18" charset="0"/>
              </a:rPr>
              <a:t>m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beserta</a:t>
            </a:r>
            <a:r>
              <a:rPr lang="en-US" sz="2500" dirty="0"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a typeface="Times New Roman" panose="02020603050405020304" pitchFamily="18" charset="0"/>
              </a:rPr>
              <a:t>tanda-tangan</a:t>
            </a:r>
            <a:r>
              <a:rPr lang="en-US" sz="2500" dirty="0">
                <a:ea typeface="Times New Roman" panose="02020603050405020304" pitchFamily="18" charset="0"/>
              </a:rPr>
              <a:t> (</a:t>
            </a:r>
            <a:r>
              <a:rPr lang="en-US" sz="2500" i="1" dirty="0">
                <a:ea typeface="Times New Roman" panose="02020603050405020304" pitchFamily="18" charset="0"/>
              </a:rPr>
              <a:t>r</a:t>
            </a:r>
            <a:r>
              <a:rPr lang="en-US" sz="2500" dirty="0">
                <a:ea typeface="Times New Roman" panose="02020603050405020304" pitchFamily="18" charset="0"/>
              </a:rPr>
              <a:t>, </a:t>
            </a:r>
            <a:r>
              <a:rPr lang="en-US" sz="2500" i="1" dirty="0">
                <a:ea typeface="Times New Roman" panose="02020603050405020304" pitchFamily="18" charset="0"/>
              </a:rPr>
              <a:t>s</a:t>
            </a:r>
            <a:r>
              <a:rPr lang="en-US" sz="2500" dirty="0">
                <a:ea typeface="Times New Roman" panose="02020603050405020304" pitchFamily="18" charset="0"/>
              </a:rPr>
              <a:t>)</a:t>
            </a:r>
            <a:endParaRPr lang="en-US" sz="25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BFA973-61E5-47A3-BB83-B0B329D81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4790" y="1690688"/>
            <a:ext cx="3491899" cy="44790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78D2C-BEA5-E9F0-02B2-EB279376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F9EF4C94-1261-4906-9549-898D4C6C9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Verifikasi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Keabsahan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Tanda-tangan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Verifying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B151CC-EC7B-44F0-9B5D-01648FCB2D22}"/>
              </a:ext>
            </a:extLst>
          </p:cNvPr>
          <p:cNvSpPr/>
          <p:nvPr/>
        </p:nvSpPr>
        <p:spPr>
          <a:xfrm>
            <a:off x="934049" y="1555036"/>
            <a:ext cx="709322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Hitung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message digest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pesan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m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dengan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fungsi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hash</a:t>
            </a:r>
            <a:r>
              <a:rPr lang="en-US" sz="2600" dirty="0">
                <a:ea typeface="Times New Roman" panose="02020603050405020304" pitchFamily="18" charset="0"/>
              </a:rPr>
              <a:t> SHA-1, </a:t>
            </a:r>
            <a:r>
              <a:rPr lang="en-US" sz="2600" i="1" dirty="0">
                <a:ea typeface="Times New Roman" panose="02020603050405020304" pitchFamily="18" charset="0"/>
              </a:rPr>
              <a:t>H</a:t>
            </a:r>
            <a:r>
              <a:rPr lang="en-US" sz="2600" dirty="0">
                <a:ea typeface="Times New Roman" panose="02020603050405020304" pitchFamily="18" charset="0"/>
              </a:rPr>
              <a:t>(</a:t>
            </a:r>
            <a:r>
              <a:rPr lang="en-US" sz="2600" i="1" dirty="0">
                <a:ea typeface="Times New Roman" panose="02020603050405020304" pitchFamily="18" charset="0"/>
              </a:rPr>
              <a:t>m</a:t>
            </a:r>
            <a:r>
              <a:rPr lang="en-US" sz="2600" dirty="0">
                <a:ea typeface="Times New Roman" panose="02020603050405020304" pitchFamily="18" charset="0"/>
              </a:rPr>
              <a:t>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76250" algn="l"/>
              </a:tabLst>
            </a:pPr>
            <a:endParaRPr lang="en-US" sz="2600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Verifikasi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tanda-tangan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i="1" dirty="0">
                <a:ea typeface="Times New Roman" panose="02020603050405020304" pitchFamily="18" charset="0"/>
              </a:rPr>
              <a:t>r</a:t>
            </a:r>
            <a:r>
              <a:rPr lang="en-US" sz="2600" dirty="0">
                <a:ea typeface="Times New Roman" panose="02020603050405020304" pitchFamily="18" charset="0"/>
              </a:rPr>
              <a:t> dan </a:t>
            </a:r>
            <a:r>
              <a:rPr lang="en-US" sz="2600" i="1" dirty="0">
                <a:ea typeface="Times New Roman" panose="02020603050405020304" pitchFamily="18" charset="0"/>
              </a:rPr>
              <a:t>s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ea typeface="Times New Roman" panose="02020603050405020304" pitchFamily="18" charset="0"/>
              </a:rPr>
              <a:t>sebagai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berikut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a typeface="Times New Roman" panose="02020603050405020304" pitchFamily="18" charset="0"/>
              </a:rPr>
              <a:t>kunci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publik</a:t>
            </a:r>
            <a:r>
              <a:rPr lang="en-US" sz="2400" dirty="0"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a typeface="Times New Roman" panose="02020603050405020304" pitchFamily="18" charset="0"/>
              </a:rPr>
              <a:t>y</a:t>
            </a:r>
            <a:r>
              <a:rPr lang="en-US" sz="2400" dirty="0">
                <a:ea typeface="Times New Roman" panose="02020603050405020304" pitchFamily="18" charset="0"/>
              </a:rPr>
              <a:t>): </a:t>
            </a:r>
            <a:r>
              <a:rPr lang="en-US" sz="2600" dirty="0">
                <a:ea typeface="Times New Roman" panose="02020603050405020304" pitchFamily="18" charset="0"/>
              </a:rPr>
              <a:t>:</a:t>
            </a:r>
            <a:endParaRPr lang="en-US" sz="2600" dirty="0"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=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s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– 1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H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m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914400" marR="0">
              <a:spcBef>
                <a:spcPts val="600"/>
              </a:spcBef>
              <a:spcAft>
                <a:spcPts val="0"/>
              </a:spcAft>
            </a:pP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-25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= 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r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	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v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= ((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g</a:t>
            </a:r>
            <a:r>
              <a:rPr lang="en-US" sz="26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y</a:t>
            </a:r>
            <a:r>
              <a:rPr lang="en-US" sz="2600" i="1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u</a:t>
            </a:r>
            <a:r>
              <a:rPr lang="en-US" sz="26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</a:rPr>
              <a:t>q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26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tabLst>
                <a:tab pos="476250" algn="l"/>
              </a:tabLst>
            </a:pPr>
            <a:r>
              <a:rPr lang="en-US" sz="2600" dirty="0" err="1">
                <a:ea typeface="Times New Roman" panose="02020603050405020304" pitchFamily="18" charset="0"/>
              </a:rPr>
              <a:t>Jika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a typeface="Times New Roman" panose="02020603050405020304" pitchFamily="18" charset="0"/>
              </a:rPr>
              <a:t>v</a:t>
            </a:r>
            <a:r>
              <a:rPr lang="en-US" sz="2600" dirty="0">
                <a:ea typeface="Times New Roman" panose="02020603050405020304" pitchFamily="18" charset="0"/>
              </a:rPr>
              <a:t> = </a:t>
            </a:r>
            <a:r>
              <a:rPr lang="en-US" sz="2600" i="1" dirty="0">
                <a:ea typeface="Times New Roman" panose="02020603050405020304" pitchFamily="18" charset="0"/>
              </a:rPr>
              <a:t>r</a:t>
            </a:r>
            <a:r>
              <a:rPr lang="en-US" sz="2600" dirty="0">
                <a:ea typeface="Times New Roman" panose="02020603050405020304" pitchFamily="18" charset="0"/>
              </a:rPr>
              <a:t>, </a:t>
            </a:r>
            <a:r>
              <a:rPr lang="en-US" sz="2600" dirty="0" err="1">
                <a:ea typeface="Times New Roman" panose="02020603050405020304" pitchFamily="18" charset="0"/>
              </a:rPr>
              <a:t>maka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tanda-tangan</a:t>
            </a:r>
            <a:r>
              <a:rPr lang="en-US" sz="2600" dirty="0">
                <a:ea typeface="Times New Roman" panose="02020603050405020304" pitchFamily="18" charset="0"/>
              </a:rPr>
              <a:t> digital </a:t>
            </a:r>
            <a:r>
              <a:rPr lang="en-US" sz="2600" dirty="0" err="1">
                <a:ea typeface="Times New Roman" panose="02020603050405020304" pitchFamily="18" charset="0"/>
              </a:rPr>
              <a:t>sah</a:t>
            </a:r>
            <a:r>
              <a:rPr lang="en-US" sz="2600" dirty="0">
                <a:ea typeface="Times New Roman" panose="02020603050405020304" pitchFamily="18" charset="0"/>
              </a:rPr>
              <a:t> (</a:t>
            </a:r>
            <a:r>
              <a:rPr lang="en-US" sz="2600" dirty="0" err="1">
                <a:ea typeface="Times New Roman" panose="02020603050405020304" pitchFamily="18" charset="0"/>
              </a:rPr>
              <a:t>terverifikasi</a:t>
            </a:r>
            <a:r>
              <a:rPr lang="en-US" sz="2600" dirty="0">
                <a:ea typeface="Times New Roman" panose="02020603050405020304" pitchFamily="18" charset="0"/>
              </a:rPr>
              <a:t>), </a:t>
            </a:r>
            <a:r>
              <a:rPr lang="en-US" sz="2600" dirty="0" err="1">
                <a:ea typeface="Times New Roman" panose="02020603050405020304" pitchFamily="18" charset="0"/>
              </a:rPr>
              <a:t>sebaliknya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tidak</a:t>
            </a:r>
            <a:r>
              <a:rPr lang="en-US" sz="2600" dirty="0"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</a:rPr>
              <a:t>sah</a:t>
            </a:r>
            <a:r>
              <a:rPr lang="en-US" sz="2600" dirty="0">
                <a:ea typeface="Times New Roman" panose="02020603050405020304" pitchFamily="18" charset="0"/>
              </a:rPr>
              <a:t>.</a:t>
            </a:r>
            <a:endParaRPr lang="en-US" sz="26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22286A-D7D5-4E4B-9A83-69EAED339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6222" y="1690688"/>
            <a:ext cx="3494853" cy="456728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FCA329-CC8A-1A84-4B8E-4B209B753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05DA-C4CC-4C50-88F9-D2B24552491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1449</Words>
  <Application>Microsoft Office PowerPoint</Application>
  <PresentationFormat>Widescreen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Times New Roman</vt:lpstr>
      <vt:lpstr>Office Theme</vt:lpstr>
      <vt:lpstr>Digital Signature Algorithm (DSA) dan Elliptic Curve DSA (ECDSA)</vt:lpstr>
      <vt:lpstr>Pendahuluan</vt:lpstr>
      <vt:lpstr>Digital Signature Algorithm (DSA)</vt:lpstr>
      <vt:lpstr>PowerPoint Presentation</vt:lpstr>
      <vt:lpstr>PowerPoint Presentation</vt:lpstr>
      <vt:lpstr>Parameter DSA</vt:lpstr>
      <vt:lpstr>Pembangkitan Sepasang Kunci</vt:lpstr>
      <vt:lpstr>Pembangkitan Tanda-tangan (Signing) </vt:lpstr>
      <vt:lpstr>Verifikasi Keabsahan Tanda-tangan (Verifying)</vt:lpstr>
      <vt:lpstr>Ringkasan DSA</vt:lpstr>
      <vt:lpstr>PowerPoint Presentation</vt:lpstr>
      <vt:lpstr>PowerPoint Presentation</vt:lpstr>
      <vt:lpstr>Contoh Perhitungan DSA</vt:lpstr>
      <vt:lpstr>PowerPoint Presentation</vt:lpstr>
      <vt:lpstr>PowerPoint Presentation</vt:lpstr>
      <vt:lpstr>PowerPoint Presentation</vt:lpstr>
      <vt:lpstr>ECDSA</vt:lpstr>
      <vt:lpstr>1. Pembangkitan tanda tangan digital</vt:lpstr>
      <vt:lpstr>2. Verifikasi tanda-tangan </vt:lpstr>
      <vt:lpstr>PowerPoint Presentation</vt:lpstr>
      <vt:lpstr>SELAMAT 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36</cp:revision>
  <dcterms:created xsi:type="dcterms:W3CDTF">2020-03-27T08:48:55Z</dcterms:created>
  <dcterms:modified xsi:type="dcterms:W3CDTF">2025-11-03T09:21:17Z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2024-04-22T05:59:15Z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1fcbec4e-c63f-4b95-aa25-7391f71ac5a3</vt:lpwstr>
  </property>
  <property fmtid="{D5CDD505-2E9C-101B-9397-08002B2CF9AE}" pid="8" name="MSIP_Label_38b525e5-f3da-4501-8f1e-526b6769fc56_ContentBits">
    <vt:lpwstr>0</vt:lpwstr>
  </property>
</Properties>
</file>