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87" r:id="rId3"/>
    <p:sldId id="258" r:id="rId4"/>
    <p:sldId id="262" r:id="rId5"/>
    <p:sldId id="288" r:id="rId6"/>
    <p:sldId id="259" r:id="rId7"/>
    <p:sldId id="292" r:id="rId8"/>
    <p:sldId id="293" r:id="rId9"/>
    <p:sldId id="294" r:id="rId10"/>
    <p:sldId id="296" r:id="rId11"/>
    <p:sldId id="297" r:id="rId12"/>
    <p:sldId id="260" r:id="rId13"/>
    <p:sldId id="290" r:id="rId14"/>
    <p:sldId id="261" r:id="rId15"/>
    <p:sldId id="295" r:id="rId16"/>
    <p:sldId id="299" r:id="rId17"/>
    <p:sldId id="300" r:id="rId18"/>
    <p:sldId id="301" r:id="rId19"/>
    <p:sldId id="302" r:id="rId20"/>
    <p:sldId id="291" r:id="rId21"/>
    <p:sldId id="298" r:id="rId22"/>
    <p:sldId id="28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5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158F6-BB6B-4E0E-8BC0-7BB2DD2979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0FCBE-4BC3-4845-BBBD-39DBDCD10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65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07D7B-0E78-4944-88CD-65A9D0DE8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FA44F-2952-49BC-9354-97E7E5B29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F5D2D-8E36-4FF5-9260-DCC692B3C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D5B49-1CB4-41A1-BE84-DD0278665CB6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CEFA6-3665-4E26-B9C1-5EAA1D48A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B9FEF-F82C-44C3-B5D7-471C7F342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36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E8731-02DB-4907-8893-231D3A7E7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968626-0AF8-4DDC-BFCE-C1C887D18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E2B03-1B5C-4799-A966-222C81D19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AE0-0DBC-4B70-A463-926CB1D31D44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52E6F-4ED8-48C6-9B07-A0B271204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9B6D0-55E0-43D1-A7D6-33213F63C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2CA3B6-7B6A-4360-AB7E-E08BF68AF3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5FC863-50CE-4B0D-AF38-4F4A75FEF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7537A-0404-4E9F-A3A4-D1632353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84D7-F8FB-40D9-BA13-3EECE48984D5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F3F61-9F2F-4A2A-B52C-C5E023D9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1CF01-38A3-445A-8977-253277B7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55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2E89F-D0C9-4F8B-B737-0178D143B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1624F-1690-4F95-B5F5-0800FCC12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C195A-F798-4A7A-8DC9-D4D730244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90B4-475A-4895-AC76-5B2C1345096C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E63AC-24A6-4CDD-8B86-E56FFD634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80AC9-8C4D-4323-9F40-647DC706E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6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7DAEE-24E4-4F47-B5FF-C61EA5034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71F3A0-3D7D-4B69-BB1B-86085D935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C05D-0CF9-4975-AFB9-258E168F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37963-10B4-4B2E-AB63-B77DAB313C48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31E7F-81DE-4927-913B-BB60ED71B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8CE8E-E196-4CF7-AA21-8E2AE20D9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85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802C4-72AF-470A-988C-8126CBDC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ED809-2534-402C-A42D-FE3EA323CB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DB4C11-09AE-4E80-86D1-3B8DFD298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4DA1B-A84B-4C6B-8C8F-62344907C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61FDB-2AFA-4FDE-A354-255C843E3D71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1B384-33A6-471D-A791-C736EFDB0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96A3AB-D1A4-4AC3-AA9F-72744ABF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60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3D140-EF8F-4F8D-9440-C14B27DEB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98049-00C3-4FA2-8521-AA9FECD63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E7704A-2253-4EDB-98D4-49DE8108A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1735FF-036E-424C-9774-AAD7738941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01F9EE-1E4C-40D7-B799-43634E689B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FA2640-D54C-4E49-BF8B-E15EE35B1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374B-209C-4B3B-A346-2443C1FC3D8F}" type="datetime1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F1AADB-5E50-4D8F-835A-990BD496B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96D7E8-C8EE-4A5E-959C-BC026A21B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1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B877-AAF0-491F-8171-932D4D3BD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DE68B6-C0B9-4DC2-A481-1F1DC70C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F49A-4CAB-4CBE-B375-8CA5D32E607F}" type="datetime1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C0E1A-01D7-4861-8D19-2301104EA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BB606E-3012-43C0-8EF1-917680094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5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BF64AC-0FBB-4F16-AEBC-6517371A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E27-D6A4-44BE-9DA1-4E36355D25DE}" type="datetime1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76F334-B6E7-48FE-B20B-1CAB5B293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46688F-5A70-4EF7-A667-631843977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4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A8D96-141D-43CE-8E3C-478A37720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4CA29-2686-4DB1-BDF7-2F648B9B2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BFAF49-487E-4958-8F19-E4DC8B8B7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137B3-1EE6-4A01-A7E9-4E64A9538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40D1-D1D5-4ED9-B6F0-6AA40C1109A4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CBD8D2-F4A6-4CBE-A319-B6CBA98EA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7E43F2-5900-429F-9DE6-36D04E66B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8DEB4-38E4-4C3D-9D86-FBAFC89DC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54A1B3-6FE5-4F93-9D14-FD70EDFCDA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64291-B695-40B4-9469-6E400C9E8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A218AA-F8D8-4D91-A5B1-936397FE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5967D-AF0B-42B2-BF23-C0AE26747596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48D9C-52F7-4C8C-8237-7CC3290E8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7F51A6-CF13-4BB8-B0B1-8A5C6A723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0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7B14F-0852-4CDF-8301-1BF5014B3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024709-B95C-46A2-BB8B-9E8C338ED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658A3-9C5E-424E-86AC-F1F92315F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4486A-A424-4730-9D6B-BAA02880FC30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23435-5100-49C2-807B-A526C0CC5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616DB-400A-40D6-835B-5C612AB57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2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formatter.com/hmac-generator.html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formatter.com/hmac-generator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4974" y="159702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FF0000"/>
                </a:solidFill>
              </a:rPr>
              <a:t>MAC </a:t>
            </a:r>
            <a:br>
              <a:rPr lang="en-US" altLang="en-US" b="1" dirty="0"/>
            </a:b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i="1" dirty="0">
                <a:solidFill>
                  <a:srgbClr val="FF0000"/>
                </a:solidFill>
              </a:rPr>
              <a:t>Message Authentication Code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23" name="Picture 22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73BB6116-B569-4F7C-8855-4B87B8E27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562" y="0"/>
            <a:ext cx="6109883" cy="2387600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EFC4DE91-EE96-4F3A-9BAB-C2AE412ECE8A}"/>
              </a:ext>
            </a:extLst>
          </p:cNvPr>
          <p:cNvSpPr txBox="1">
            <a:spLocks/>
          </p:cNvSpPr>
          <p:nvPr/>
        </p:nvSpPr>
        <p:spPr bwMode="auto">
          <a:xfrm>
            <a:off x="1951831" y="4167821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b="1" kern="0" dirty="0"/>
              <a:t>Oleh: 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Studi Teknik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 – 2025</a:t>
            </a:r>
          </a:p>
          <a:p>
            <a:pPr algn="ctr">
              <a:defRPr/>
            </a:pPr>
            <a:endParaRPr lang="en-US" kern="0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72C5FE0-27DA-4A0A-BA8E-016C390ACB8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8555" y="1512411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IF4020 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467F74-3548-1E28-403B-FB477FC52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ADFDC-D40C-C16D-7BD8-3B53B661A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Algoritma</a:t>
            </a:r>
            <a:r>
              <a:rPr lang="en-US" dirty="0"/>
              <a:t> MAC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C1A58-2F77-13D7-D24D-620D56075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Sebagaimana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hash, MAC </a:t>
            </a:r>
            <a:r>
              <a:rPr lang="en-US" sz="2400" dirty="0" err="1"/>
              <a:t>dihasilkan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oleh </a:t>
            </a:r>
            <a:r>
              <a:rPr lang="en-US" sz="2400" dirty="0" err="1"/>
              <a:t>algoritma</a:t>
            </a:r>
            <a:r>
              <a:rPr lang="en-US" sz="2400" dirty="0"/>
              <a:t> yang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kompresi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i="1" dirty="0"/>
              <a:t>irreversible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Algoritma</a:t>
            </a:r>
            <a:r>
              <a:rPr lang="en-US" sz="2400" dirty="0"/>
              <a:t> MAC </a:t>
            </a:r>
            <a:r>
              <a:rPr lang="en-US" sz="2400" dirty="0" err="1"/>
              <a:t>dalah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banyak-ke-satu</a:t>
            </a:r>
            <a:r>
              <a:rPr lang="en-US" sz="2400" dirty="0"/>
              <a:t> (many-to-one function), 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potensial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MAC yang </a:t>
            </a:r>
            <a:r>
              <a:rPr lang="en-US" sz="2400" dirty="0" err="1"/>
              <a:t>sama</a:t>
            </a:r>
            <a:endParaRPr lang="en-US" sz="2400" dirty="0"/>
          </a:p>
          <a:p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dua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MAC yang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sangat </a:t>
            </a:r>
            <a:r>
              <a:rPr lang="en-US" sz="2400" dirty="0" err="1"/>
              <a:t>sulit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Persyaratan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MAC:</a:t>
            </a:r>
          </a:p>
          <a:p>
            <a:pPr marL="576263" indent="-576263">
              <a:buNone/>
            </a:pPr>
            <a:r>
              <a:rPr lang="en-US" sz="2400" dirty="0"/>
              <a:t>    1.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dan MAC, </a:t>
            </a:r>
            <a:r>
              <a:rPr lang="en-US" sz="2400" dirty="0" err="1"/>
              <a:t>maka</a:t>
            </a:r>
            <a:r>
              <a:rPr lang="en-US" sz="2400" dirty="0"/>
              <a:t> sangat </a:t>
            </a:r>
            <a:r>
              <a:rPr lang="en-US" sz="2400" dirty="0" err="1"/>
              <a:t>sukar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lain yang </a:t>
            </a:r>
            <a:r>
              <a:rPr lang="en-US" sz="2400" dirty="0" err="1"/>
              <a:t>memiliki</a:t>
            </a:r>
            <a:r>
              <a:rPr lang="en-US" sz="2400" dirty="0"/>
              <a:t> MAC yang </a:t>
            </a:r>
            <a:r>
              <a:rPr lang="en-US" sz="2400" dirty="0" err="1"/>
              <a:t>sama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    2. MAC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seharusnya</a:t>
            </a:r>
            <a:r>
              <a:rPr lang="en-US" sz="2400" dirty="0"/>
              <a:t> </a:t>
            </a:r>
            <a:r>
              <a:rPr lang="en-US" sz="2400" dirty="0" err="1"/>
              <a:t>terdistribusi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i="1" dirty="0"/>
              <a:t>uniform</a:t>
            </a:r>
          </a:p>
          <a:p>
            <a:pPr marL="0" indent="0">
              <a:buNone/>
            </a:pPr>
            <a:r>
              <a:rPr lang="en-US" sz="2400" dirty="0"/>
              <a:t>    3. MAC </a:t>
            </a:r>
            <a:r>
              <a:rPr lang="en-US" sz="2400" dirty="0" err="1"/>
              <a:t>seharusnya</a:t>
            </a:r>
            <a:r>
              <a:rPr lang="en-US" sz="2400" dirty="0"/>
              <a:t> </a:t>
            </a:r>
            <a:r>
              <a:rPr lang="en-US" sz="2400" dirty="0" err="1"/>
              <a:t>bergantung</a:t>
            </a:r>
            <a:r>
              <a:rPr lang="en-US" sz="2400" dirty="0"/>
              <a:t> rata pada </a:t>
            </a:r>
            <a:r>
              <a:rPr lang="en-US" sz="2400" dirty="0" err="1"/>
              <a:t>semua</a:t>
            </a:r>
            <a:r>
              <a:rPr lang="en-US" sz="2400" dirty="0"/>
              <a:t> bit-bit </a:t>
            </a:r>
            <a:r>
              <a:rPr lang="en-US" sz="2400" dirty="0" err="1"/>
              <a:t>pesan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DBF355-4E41-C898-AEA4-82B0BD80B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55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EAC77-0AA3-6E21-4031-FA1B48264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8806"/>
            <a:ext cx="10515600" cy="5178157"/>
          </a:xfrm>
        </p:spPr>
        <p:txBody>
          <a:bodyPr/>
          <a:lstStyle/>
          <a:p>
            <a:r>
              <a:rPr lang="en-US" sz="2800" dirty="0"/>
              <a:t>MAC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dihasilkan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: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400" dirty="0"/>
              <a:t>1.   </a:t>
            </a:r>
            <a:r>
              <a:rPr lang="en-US" sz="2400" dirty="0" err="1"/>
              <a:t>Algoritma</a:t>
            </a:r>
            <a:r>
              <a:rPr lang="en-US" sz="2400" dirty="0"/>
              <a:t> MAC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i="1" dirty="0"/>
              <a:t>block cipher</a:t>
            </a:r>
          </a:p>
          <a:p>
            <a:pPr marL="0" indent="0">
              <a:buNone/>
            </a:pPr>
            <a:r>
              <a:rPr lang="en-US" sz="2400" dirty="0"/>
              <a:t>	2.   </a:t>
            </a:r>
            <a:r>
              <a:rPr lang="en-US" sz="2400" dirty="0" err="1"/>
              <a:t>Algoritma</a:t>
            </a:r>
            <a:r>
              <a:rPr lang="en-US" sz="2400" dirty="0"/>
              <a:t> MAC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i="1" dirty="0"/>
              <a:t>hash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arah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EBEB9-7C46-2E8A-D174-00A759C92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8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8ADB5E7D-203F-449E-B1F8-200DD350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1BA494-EDF7-49FC-87CC-AFF3C1AE2BEB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GB" altLang="en-US" sz="1400" dirty="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37AED1C2-A184-4D01-AB5A-C4AFABCB09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Algoritma</a:t>
            </a:r>
            <a:r>
              <a:rPr lang="en-US" altLang="en-US" b="1" dirty="0"/>
              <a:t> MAC</a:t>
            </a:r>
            <a:endParaRPr lang="en-GB" altLang="en-US" b="1" dirty="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FA1A2D5-64EB-46B9-BA04-18DB22043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dirty="0">
                <a:cs typeface="Times New Roman" panose="02020603050405020304" pitchFamily="18" charset="0"/>
              </a:rPr>
              <a:t>(a)  </a:t>
            </a:r>
            <a:r>
              <a:rPr lang="en-US" altLang="en-US" b="1" dirty="0" err="1"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cs typeface="Times New Roman" panose="02020603050405020304" pitchFamily="18" charset="0"/>
              </a:rPr>
              <a:t> MAC </a:t>
            </a:r>
            <a:r>
              <a:rPr lang="en-US" altLang="en-US" b="1" dirty="0" err="1">
                <a:cs typeface="Times New Roman" panose="02020603050405020304" pitchFamily="18" charset="0"/>
              </a:rPr>
              <a:t>berbasis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cs typeface="Times New Roman" panose="02020603050405020304" pitchFamily="18" charset="0"/>
              </a:rPr>
              <a:t>block cipher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dibangkitkan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block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mode </a:t>
            </a:r>
            <a:r>
              <a:rPr lang="en-US" altLang="en-US" i="1" dirty="0">
                <a:cs typeface="Times New Roman" panose="02020603050405020304" pitchFamily="18" charset="0"/>
              </a:rPr>
              <a:t>CBC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CFB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Nilai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cs typeface="Times New Roman" panose="02020603050405020304" pitchFamily="18" charset="0"/>
              </a:rPr>
              <a:t>nya</a:t>
            </a:r>
            <a:r>
              <a:rPr lang="en-US" altLang="en-US" dirty="0">
                <a:cs typeface="Times New Roman" panose="02020603050405020304" pitchFamily="18" charset="0"/>
              </a:rPr>
              <a:t> (yang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hasil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terakhir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1FDB943-4F68-477E-97A3-5DB74E375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4058" y="383601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>
            <a:extLst>
              <a:ext uri="{FF2B5EF4-FFF2-40B4-BE49-F238E27FC236}">
                <a16:creationId xmlns:a16="http://schemas.microsoft.com/office/drawing/2014/main" id="{F333C10C-A1A8-47B9-91B1-28AE31EF2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380" y="3429001"/>
            <a:ext cx="8396502" cy="3225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2D5F58F4-B5CC-4E0A-869E-8D92FCFADB43}"/>
              </a:ext>
            </a:extLst>
          </p:cNvPr>
          <p:cNvSpPr/>
          <p:nvPr/>
        </p:nvSpPr>
        <p:spPr>
          <a:xfrm>
            <a:off x="8401000" y="6086177"/>
            <a:ext cx="1932879" cy="577151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FAE4D4-4083-47A9-9DCD-C828012F829D}"/>
              </a:ext>
            </a:extLst>
          </p:cNvPr>
          <p:cNvSpPr txBox="1"/>
          <p:nvPr/>
        </p:nvSpPr>
        <p:spPr>
          <a:xfrm>
            <a:off x="10153845" y="5959656"/>
            <a:ext cx="1092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MAC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i="1" baseline="-25000" dirty="0"/>
              <a:t>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362E7-87F8-475C-A7FB-3BF4AB872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1652"/>
            <a:ext cx="10515600" cy="5675312"/>
          </a:xfrm>
        </p:spPr>
        <p:txBody>
          <a:bodyPr/>
          <a:lstStyle/>
          <a:p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Misalkan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DES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sebagai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cipher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blok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maka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MAC =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ukuran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blok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= 64 bit, dan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rahasia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MAC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DES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panjangnya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56 bit.</a:t>
            </a:r>
          </a:p>
          <a:p>
            <a:endParaRPr lang="en-US" altLang="en-US" sz="2400" i="1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Data Authentication Algorithm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(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DAA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)</a:t>
            </a:r>
            <a:r>
              <a:rPr lang="en-US" altLang="en-US" sz="2400" b="1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algoritma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MAC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berbasis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DES-CBC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secara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luas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:</a:t>
            </a:r>
            <a:endParaRPr lang="en-GB" altLang="en-US" sz="2400" dirty="0"/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1A66359-2995-486E-96EE-12CC378555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5987" y="2772323"/>
            <a:ext cx="7698624" cy="373007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53B268-080D-9B44-2EE8-A0AF7BAC6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02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AB564D90-4610-492A-9212-F7CE0646D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7ECCEA-253C-4EB9-9818-59E577E66BE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C9E4FE65-7FEF-4154-8AE0-3A580DA685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536713"/>
            <a:ext cx="10781714" cy="564025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cs typeface="Times New Roman" panose="02020603050405020304" pitchFamily="18" charset="0"/>
              </a:rPr>
              <a:t>(</a:t>
            </a:r>
            <a:r>
              <a:rPr lang="en-US" altLang="en-US" b="1" dirty="0">
                <a:cs typeface="Times New Roman" panose="02020603050405020304" pitchFamily="18" charset="0"/>
              </a:rPr>
              <a:t>b)  </a:t>
            </a:r>
            <a:r>
              <a:rPr lang="en-US" altLang="en-US" b="1" dirty="0" err="1"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cs typeface="Times New Roman" panose="02020603050405020304" pitchFamily="18" charset="0"/>
              </a:rPr>
              <a:t> MAC </a:t>
            </a:r>
            <a:r>
              <a:rPr lang="en-US" altLang="en-US" b="1" dirty="0" err="1">
                <a:cs typeface="Times New Roman" panose="02020603050405020304" pitchFamily="18" charset="0"/>
              </a:rPr>
              <a:t>berbasis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fungsi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cs typeface="Times New Roman" panose="02020603050405020304" pitchFamily="18" charset="0"/>
              </a:rPr>
              <a:t>hash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satu-arah</a:t>
            </a:r>
            <a:r>
              <a:rPr lang="en-US" altLang="en-US" b="1" dirty="0">
                <a:cs typeface="Times New Roman" panose="02020603050405020304" pitchFamily="18" charset="0"/>
              </a:rPr>
              <a:t> 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hash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seperti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MD5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dan SHA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dapat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sebagai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MAC </a:t>
            </a:r>
          </a:p>
          <a:p>
            <a:pPr eaLnBrk="1" hangingPunct="1"/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Pesan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disambung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(</a:t>
            </a:r>
            <a:r>
              <a:rPr lang="en-US" altLang="en-US" sz="2400" i="1" dirty="0" err="1">
                <a:ea typeface="Times" panose="02020603050405020304" pitchFamily="18" charset="0"/>
                <a:cs typeface="Times" panose="02020603050405020304" pitchFamily="18" charset="0"/>
              </a:rPr>
              <a:t>concate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)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dengan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K,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lalu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dihitung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nilai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hash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dari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hasil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penggabungan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tersebut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dengan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dengan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hash H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seperti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MD5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atau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SHA</a:t>
            </a:r>
          </a:p>
          <a:p>
            <a:pPr eaLnBrk="1" hangingPunct="1"/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		MAC = H(M|K)                   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ket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: ‘|’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simbol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concatenation</a:t>
            </a:r>
          </a:p>
          <a:p>
            <a:pPr marL="0" indent="0" eaLnBrk="1" hangingPunct="1">
              <a:buNone/>
            </a:pPr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Panjang MAC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tergantung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dari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hash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. Jika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menggunakan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SHA-1,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maka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MAC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dihasilkan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160 bit          </a:t>
            </a:r>
          </a:p>
          <a:p>
            <a:pPr marL="0" indent="0" eaLnBrk="1" hangingPunct="1">
              <a:buNone/>
            </a:pPr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pPr indent="0" eaLnBrk="1" hangingPunct="1">
              <a:buNone/>
            </a:pPr>
            <a:endParaRPr lang="en-GB" alt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B7D246-0566-013F-DC1E-64C820196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15</a:t>
            </a:fld>
            <a:endParaRPr lang="en-US"/>
          </a:p>
        </p:txBody>
      </p:sp>
      <p:pic>
        <p:nvPicPr>
          <p:cNvPr id="52" name="Picture 51" descr="A close up of a clock&#10;&#10;Description automatically generated">
            <a:extLst>
              <a:ext uri="{FF2B5EF4-FFF2-40B4-BE49-F238E27FC236}">
                <a16:creationId xmlns:a16="http://schemas.microsoft.com/office/drawing/2014/main" id="{457A6278-0AF2-4917-BD48-6B1DB8C8C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186" y="1874394"/>
            <a:ext cx="6787283" cy="34016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C6128C-875D-DC45-F31E-042928AAEF30}"/>
              </a:ext>
            </a:extLst>
          </p:cNvPr>
          <p:cNvSpPr txBox="1"/>
          <p:nvPr/>
        </p:nvSpPr>
        <p:spPr>
          <a:xfrm>
            <a:off x="770206" y="615675"/>
            <a:ext cx="10287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Misalkan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Alice dan Bob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saling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bertukar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DATA. Alice dan Bob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telah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berbagi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sebuah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rahasia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KEY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. </a:t>
            </a:r>
            <a:endParaRPr lang="en-US" altLang="en-US" sz="2400" i="1" dirty="0"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8C1253-9B65-58B2-7D04-00FCA7EF7775}"/>
              </a:ext>
            </a:extLst>
          </p:cNvPr>
          <p:cNvSpPr txBox="1"/>
          <p:nvPr/>
        </p:nvSpPr>
        <p:spPr>
          <a:xfrm>
            <a:off x="1509368" y="3167390"/>
            <a:ext cx="8867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Alice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18B52D-67A6-4504-91D6-0550F8122EBA}"/>
              </a:ext>
            </a:extLst>
          </p:cNvPr>
          <p:cNvSpPr txBox="1"/>
          <p:nvPr/>
        </p:nvSpPr>
        <p:spPr>
          <a:xfrm>
            <a:off x="9602929" y="2905780"/>
            <a:ext cx="758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Bob</a:t>
            </a:r>
          </a:p>
        </p:txBody>
      </p:sp>
    </p:spTree>
    <p:extLst>
      <p:ext uri="{BB962C8B-B14F-4D97-AF65-F5344CB8AC3E}">
        <p14:creationId xmlns:p14="http://schemas.microsoft.com/office/powerpoint/2010/main" val="1357703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DEDED-0F95-E0EE-48D7-2524FBFFA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HMAC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FDDD9-D506-2A67-51C4-8AB13D387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779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HMAC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pembangkitan</a:t>
            </a:r>
            <a:r>
              <a:rPr lang="en-US" sz="2400" dirty="0"/>
              <a:t> MAC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hash dan </a:t>
            </a:r>
            <a:r>
              <a:rPr lang="en-US" sz="2400" dirty="0" err="1"/>
              <a:t>kunci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Dinotasikan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HMAC-x, x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hash yang </a:t>
            </a:r>
            <a:r>
              <a:rPr lang="en-US" sz="2400" dirty="0" err="1"/>
              <a:t>digunakan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HMAC-SHA1, HMAC-MD5, HMAC-SHA2, </a:t>
            </a:r>
            <a:r>
              <a:rPr lang="en-US" sz="2400" dirty="0" err="1"/>
              <a:t>dsb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Defenisi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RFC 2014: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640309-7F20-D838-CFE4-AA9AF5C05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16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E2A64A-331B-CB0A-C93E-66F1C53032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3340100"/>
            <a:ext cx="9429750" cy="31527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7B504A4-64B0-5F1B-E968-3BAD2D2B3309}"/>
              </a:ext>
            </a:extLst>
          </p:cNvPr>
          <p:cNvSpPr txBox="1"/>
          <p:nvPr/>
        </p:nvSpPr>
        <p:spPr>
          <a:xfrm>
            <a:off x="8610600" y="5691085"/>
            <a:ext cx="357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1323123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96270B-FF1A-B3AB-A698-ABA92F19D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4AE0D9-C9F8-5C29-3983-61D263C6A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392" y="136525"/>
            <a:ext cx="9793216" cy="60594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C4BB58-2F84-FAFD-6A4E-F0688AF24501}"/>
              </a:ext>
            </a:extLst>
          </p:cNvPr>
          <p:cNvSpPr txBox="1"/>
          <p:nvPr/>
        </p:nvSpPr>
        <p:spPr>
          <a:xfrm>
            <a:off x="8610600" y="6352143"/>
            <a:ext cx="357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1187579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44FE2D-03C0-4DE4-B39D-D3DFA113F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57D3C8-2015-4297-7CF7-40CAE9440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752427"/>
            <a:ext cx="10088147" cy="59690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24D0900-C203-B017-BE6A-32DBAF1DDF9E}"/>
              </a:ext>
            </a:extLst>
          </p:cNvPr>
          <p:cNvSpPr txBox="1"/>
          <p:nvPr/>
        </p:nvSpPr>
        <p:spPr>
          <a:xfrm>
            <a:off x="838200" y="136525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https://www.freeformatter.com/hmac-generator.html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17633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A5817-E1E8-4101-9846-64AA0DD29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43CF44-2B27-D9FF-F17A-C62F46B79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812" y="1533525"/>
            <a:ext cx="9096375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146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CA449BA0-6C48-4705-9366-5DE61A65F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31DA1B3-DFFE-475B-A411-349A7E72E18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25411022-D902-45CF-8E2B-95979E843F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Definisi</a:t>
            </a:r>
            <a:endParaRPr lang="en-GB" altLang="en-US" b="1" dirty="0"/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90103EC-45DD-4EC1-A747-314486BF5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515600" cy="46656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MAC (</a:t>
            </a:r>
            <a:r>
              <a:rPr lang="en-US" altLang="en-US" i="1" dirty="0"/>
              <a:t>message authentication code</a:t>
            </a:r>
            <a:r>
              <a:rPr lang="en-US" altLang="en-US" dirty="0"/>
              <a:t>): </a:t>
            </a:r>
            <a:r>
              <a:rPr lang="en-US" altLang="en-US" dirty="0" err="1"/>
              <a:t>kode</a:t>
            </a:r>
            <a:r>
              <a:rPr lang="en-US" altLang="en-US" dirty="0"/>
              <a:t> </a:t>
            </a:r>
            <a:r>
              <a:rPr lang="en-US" altLang="en-US" dirty="0" err="1"/>
              <a:t>kecil</a:t>
            </a:r>
            <a:r>
              <a:rPr lang="en-US" altLang="en-US" dirty="0"/>
              <a:t>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dirty="0" err="1"/>
              <a:t>tetap</a:t>
            </a:r>
            <a:r>
              <a:rPr lang="en-US" altLang="en-US" dirty="0"/>
              <a:t> (</a:t>
            </a:r>
            <a:r>
              <a:rPr lang="en-US" altLang="en-US" i="1" dirty="0"/>
              <a:t>fixed</a:t>
            </a:r>
            <a:r>
              <a:rPr lang="en-US" altLang="en-US" dirty="0"/>
              <a:t>) yang </a:t>
            </a:r>
            <a:r>
              <a:rPr lang="en-US" altLang="en-US" dirty="0" err="1"/>
              <a:t>dihasilkan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r>
              <a:rPr lang="en-US" altLang="en-US" dirty="0"/>
              <a:t> dan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mengotentikasi</a:t>
            </a:r>
            <a:r>
              <a:rPr lang="en-US" altLang="en-US" dirty="0"/>
              <a:t> </a:t>
            </a:r>
            <a:r>
              <a:rPr lang="en-US" altLang="en-US" dirty="0" err="1"/>
              <a:t>pengirim</a:t>
            </a:r>
            <a:r>
              <a:rPr lang="en-US" altLang="en-US" dirty="0"/>
              <a:t> dan </a:t>
            </a:r>
            <a:r>
              <a:rPr lang="en-US" altLang="en-US" dirty="0" err="1"/>
              <a:t>memeriksa</a:t>
            </a:r>
            <a:r>
              <a:rPr lang="en-US" altLang="en-US" dirty="0"/>
              <a:t> </a:t>
            </a:r>
            <a:r>
              <a:rPr lang="en-US" altLang="en-US" dirty="0" err="1"/>
              <a:t>integitas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r>
              <a:rPr lang="en-GB" altLang="en-US" i="1" dirty="0">
                <a:cs typeface="Times New Roman" panose="02020603050405020304" pitchFamily="18" charset="0"/>
              </a:rPr>
              <a:t>.</a:t>
            </a:r>
            <a:endParaRPr lang="en-US" altLang="en-US" dirty="0"/>
          </a:p>
          <a:p>
            <a:pPr>
              <a:buNone/>
            </a:pPr>
            <a:endParaRPr lang="en-US" altLang="en-US" i="1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MAC =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K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endParaRPr lang="en-US" altLang="en-US" dirty="0"/>
          </a:p>
          <a:p>
            <a:pPr>
              <a:buNone/>
            </a:pPr>
            <a:r>
              <a:rPr lang="en-US" altLang="en-US" i="1" dirty="0"/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MAC = </a:t>
            </a:r>
            <a:r>
              <a:rPr lang="en-US" altLang="en-US" dirty="0" err="1">
                <a:cs typeface="Times New Roman" panose="02020603050405020304" pitchFamily="18" charset="0"/>
              </a:rPr>
              <a:t>kode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rahasia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Nama </a:t>
            </a:r>
            <a:r>
              <a:rPr lang="en-US" altLang="en-US" dirty="0" err="1"/>
              <a:t>lainnya</a:t>
            </a:r>
            <a:r>
              <a:rPr lang="en-US" altLang="en-US" dirty="0"/>
              <a:t>: </a:t>
            </a:r>
            <a:r>
              <a:rPr lang="en-US" altLang="en-US" i="1" dirty="0"/>
              <a:t>Message Integrity Code </a:t>
            </a:r>
            <a:r>
              <a:rPr lang="en-US" altLang="en-US" dirty="0"/>
              <a:t>(MIC)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3DD85-B245-4227-8FDF-6811CAC75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4583"/>
            <a:ext cx="10515600" cy="529238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	M = </a:t>
            </a:r>
            <a:r>
              <a:rPr lang="en-US" i="1" dirty="0"/>
              <a:t>Halo, Bob!</a:t>
            </a:r>
          </a:p>
          <a:p>
            <a:pPr marL="0" indent="0">
              <a:buNone/>
            </a:pPr>
            <a:r>
              <a:rPr lang="en-US" dirty="0"/>
              <a:t>	K = 12345678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Fungsi</a:t>
            </a:r>
            <a:r>
              <a:rPr lang="en-US" dirty="0"/>
              <a:t> Hash: SHA-1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MAC = 6f8605c7c3a649a40abfb87b44aa21f356e931a0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82EB50-03D2-44C3-AE25-705715154B9A}"/>
              </a:ext>
            </a:extLst>
          </p:cNvPr>
          <p:cNvSpPr txBox="1"/>
          <p:nvPr/>
        </p:nvSpPr>
        <p:spPr>
          <a:xfrm>
            <a:off x="1302026" y="5019261"/>
            <a:ext cx="7213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MAC online </a:t>
            </a:r>
            <a:r>
              <a:rPr lang="en-US" dirty="0">
                <a:hlinkClick r:id="rId2"/>
              </a:rPr>
              <a:t>https://www.freeformatter.com/hmac-generator.html</a:t>
            </a:r>
            <a:r>
              <a:rPr lang="en-US" dirty="0"/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3C52E4-C9D4-A015-9221-6B750F438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84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5FD60-08DB-0024-7AAD-8DF9E3FF2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080" y="787791"/>
            <a:ext cx="4634131" cy="5318834"/>
          </a:xfrm>
        </p:spPr>
        <p:txBody>
          <a:bodyPr>
            <a:normAutofit/>
          </a:bodyPr>
          <a:lstStyle/>
          <a:p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MAC,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lain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mengotentikasi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endParaRPr lang="en-US" sz="2400" dirty="0"/>
          </a:p>
          <a:p>
            <a:r>
              <a:rPr lang="en-US" sz="2400" dirty="0"/>
              <a:t>(a)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hash dan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simetri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(b) </a:t>
            </a:r>
            <a:r>
              <a:rPr lang="en-US" sz="2400" dirty="0" err="1"/>
              <a:t>Menggunalan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(c)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rahasia</a:t>
            </a:r>
            <a:r>
              <a:rPr lang="en-US" sz="2400" dirty="0"/>
              <a:t> S yang </a:t>
            </a:r>
            <a:r>
              <a:rPr lang="en-US" sz="2400" dirty="0" err="1"/>
              <a:t>disepakati</a:t>
            </a:r>
            <a:r>
              <a:rPr lang="en-US" sz="2400" dirty="0"/>
              <a:t> oleh </a:t>
            </a:r>
            <a:r>
              <a:rPr lang="en-US" sz="2400" dirty="0" err="1"/>
              <a:t>pengirim</a:t>
            </a:r>
            <a:r>
              <a:rPr lang="en-US" sz="2400" dirty="0"/>
              <a:t> dan </a:t>
            </a:r>
            <a:r>
              <a:rPr lang="en-US" sz="2400" dirty="0" err="1"/>
              <a:t>penerima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243AC0-F6FF-0D5D-062A-93A5372A0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21</a:t>
            </a:fld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91CE411-4F60-72BD-50A8-E88A5AE8D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78" b="8948"/>
          <a:stretch>
            <a:fillRect/>
          </a:stretch>
        </p:blipFill>
        <p:spPr bwMode="auto">
          <a:xfrm>
            <a:off x="6253089" y="149970"/>
            <a:ext cx="5826125" cy="659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3578" b="8948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157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1DEDC-A7F9-4C88-915F-99045E3AE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4000" dirty="0"/>
              <a:t>SELAMAT BELAJAR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F3FC2-C15A-F9B2-1CB7-A5C4391F7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00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D077C8F1-1758-47AA-B39F-C278A7FBE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8E9DCEB-EAF7-470E-A38B-AD1381526F84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4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A98388-4366-49A8-BE3A-01BEA9036F5E}"/>
              </a:ext>
            </a:extLst>
          </p:cNvPr>
          <p:cNvSpPr txBox="1"/>
          <p:nvPr/>
        </p:nvSpPr>
        <p:spPr>
          <a:xfrm>
            <a:off x="1214255" y="308472"/>
            <a:ext cx="10063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Perbedaan</a:t>
            </a:r>
            <a:r>
              <a:rPr lang="en-US" sz="3600" dirty="0"/>
              <a:t> </a:t>
            </a:r>
            <a:r>
              <a:rPr lang="en-US" sz="3600" dirty="0" err="1"/>
              <a:t>Algoritma</a:t>
            </a:r>
            <a:r>
              <a:rPr lang="en-US" sz="3600" dirty="0"/>
              <a:t> MAC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Fungsi</a:t>
            </a:r>
            <a:r>
              <a:rPr lang="en-US" sz="3600" dirty="0"/>
              <a:t> Hash </a:t>
            </a:r>
            <a:r>
              <a:rPr lang="en-US" sz="3600" dirty="0" err="1"/>
              <a:t>biasa</a:t>
            </a:r>
            <a:endParaRPr lang="en-US" sz="3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EC4351-5C30-40DD-AF6B-E76900234061}"/>
              </a:ext>
            </a:extLst>
          </p:cNvPr>
          <p:cNvSpPr/>
          <p:nvPr/>
        </p:nvSpPr>
        <p:spPr>
          <a:xfrm>
            <a:off x="2263696" y="2385994"/>
            <a:ext cx="1895707" cy="1003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0E71CEE-0D30-4867-9575-286565CDEA08}"/>
              </a:ext>
            </a:extLst>
          </p:cNvPr>
          <p:cNvCxnSpPr>
            <a:endCxn id="5" idx="1"/>
          </p:cNvCxnSpPr>
          <p:nvPr/>
        </p:nvCxnSpPr>
        <p:spPr>
          <a:xfrm>
            <a:off x="1326995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0DF1A63-A6D5-4BBA-BA2D-53DAFC5D9DA6}"/>
              </a:ext>
            </a:extLst>
          </p:cNvPr>
          <p:cNvCxnSpPr/>
          <p:nvPr/>
        </p:nvCxnSpPr>
        <p:spPr>
          <a:xfrm>
            <a:off x="4180987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C60D9E-ACB0-4333-9E48-7D45D24106B3}"/>
              </a:ext>
            </a:extLst>
          </p:cNvPr>
          <p:cNvSpPr txBox="1"/>
          <p:nvPr/>
        </p:nvSpPr>
        <p:spPr>
          <a:xfrm>
            <a:off x="812968" y="2626189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5AB82E-AB84-47E5-A4B3-DB81547DE005}"/>
              </a:ext>
            </a:extLst>
          </p:cNvPr>
          <p:cNvSpPr txBox="1"/>
          <p:nvPr/>
        </p:nvSpPr>
        <p:spPr>
          <a:xfrm>
            <a:off x="5139272" y="251096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h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4F0A7-C4E3-4666-8CFA-2C92F9F4A0FC}"/>
              </a:ext>
            </a:extLst>
          </p:cNvPr>
          <p:cNvSpPr/>
          <p:nvPr/>
        </p:nvSpPr>
        <p:spPr>
          <a:xfrm>
            <a:off x="8248183" y="2385994"/>
            <a:ext cx="1895707" cy="1003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</a:rPr>
              <a:t>C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E89896D-BF00-42BA-A366-49F99B03D590}"/>
              </a:ext>
            </a:extLst>
          </p:cNvPr>
          <p:cNvCxnSpPr>
            <a:endCxn id="15" idx="1"/>
          </p:cNvCxnSpPr>
          <p:nvPr/>
        </p:nvCxnSpPr>
        <p:spPr>
          <a:xfrm>
            <a:off x="7311482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FADE177-7ACE-4E7E-800A-80BBAA729D84}"/>
              </a:ext>
            </a:extLst>
          </p:cNvPr>
          <p:cNvCxnSpPr/>
          <p:nvPr/>
        </p:nvCxnSpPr>
        <p:spPr>
          <a:xfrm>
            <a:off x="10165474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134C2CC-56AF-4E53-85AE-A2DFCA954D9C}"/>
              </a:ext>
            </a:extLst>
          </p:cNvPr>
          <p:cNvSpPr txBox="1"/>
          <p:nvPr/>
        </p:nvSpPr>
        <p:spPr>
          <a:xfrm>
            <a:off x="6797455" y="2626189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6E6C369-9E7F-4FEB-9230-8115CD8FB0CA}"/>
              </a:ext>
            </a:extLst>
          </p:cNvPr>
          <p:cNvSpPr txBox="1"/>
          <p:nvPr/>
        </p:nvSpPr>
        <p:spPr>
          <a:xfrm>
            <a:off x="11102175" y="2626189"/>
            <a:ext cx="88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MAC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1612CFC-B83C-42F5-896D-389E4530B1A3}"/>
              </a:ext>
            </a:extLst>
          </p:cNvPr>
          <p:cNvCxnSpPr>
            <a:endCxn id="15" idx="0"/>
          </p:cNvCxnSpPr>
          <p:nvPr/>
        </p:nvCxnSpPr>
        <p:spPr>
          <a:xfrm>
            <a:off x="9196036" y="1828800"/>
            <a:ext cx="1" cy="55719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7CD8540-FB3B-447D-A171-F929B63BDFF4}"/>
              </a:ext>
            </a:extLst>
          </p:cNvPr>
          <p:cNvSpPr txBox="1"/>
          <p:nvPr/>
        </p:nvSpPr>
        <p:spPr>
          <a:xfrm>
            <a:off x="9012043" y="1276555"/>
            <a:ext cx="563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115B91-7005-460B-BEE1-3032FAE7EC23}"/>
              </a:ext>
            </a:extLst>
          </p:cNvPr>
          <p:cNvSpPr/>
          <p:nvPr/>
        </p:nvSpPr>
        <p:spPr>
          <a:xfrm>
            <a:off x="8215152" y="3989464"/>
            <a:ext cx="20703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cs typeface="Times New Roman" panose="02020603050405020304" pitchFamily="18" charset="0"/>
              </a:rPr>
              <a:t>MAC = </a:t>
            </a:r>
            <a:r>
              <a:rPr lang="en-US" altLang="en-US" sz="2800" i="1" dirty="0">
                <a:cs typeface="Times New Roman" panose="02020603050405020304" pitchFamily="18" charset="0"/>
              </a:rPr>
              <a:t>C</a:t>
            </a:r>
            <a:r>
              <a:rPr lang="en-US" altLang="en-US" sz="2800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sz="2800" dirty="0">
                <a:cs typeface="Times New Roman" panose="02020603050405020304" pitchFamily="18" charset="0"/>
              </a:rPr>
              <a:t>(</a:t>
            </a:r>
            <a:r>
              <a:rPr lang="en-US" altLang="en-US" sz="2800" i="1" dirty="0">
                <a:cs typeface="Times New Roman" panose="02020603050405020304" pitchFamily="18" charset="0"/>
              </a:rPr>
              <a:t>M</a:t>
            </a:r>
            <a:r>
              <a:rPr lang="en-US" altLang="en-US" sz="2800" dirty="0">
                <a:cs typeface="Times New Roman" panose="02020603050405020304" pitchFamily="18" charset="0"/>
              </a:rPr>
              <a:t>)</a:t>
            </a:r>
            <a:endParaRPr lang="en-US" sz="28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26962E7-7537-45C9-AF11-84FF24383333}"/>
              </a:ext>
            </a:extLst>
          </p:cNvPr>
          <p:cNvSpPr/>
          <p:nvPr/>
        </p:nvSpPr>
        <p:spPr>
          <a:xfrm>
            <a:off x="2571532" y="3910435"/>
            <a:ext cx="14670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i="1" dirty="0">
                <a:cs typeface="Times New Roman" panose="02020603050405020304" pitchFamily="18" charset="0"/>
              </a:rPr>
              <a:t>h </a:t>
            </a:r>
            <a:r>
              <a:rPr lang="en-US" altLang="en-US" sz="2800" dirty="0">
                <a:cs typeface="Times New Roman" panose="02020603050405020304" pitchFamily="18" charset="0"/>
              </a:rPr>
              <a:t>= </a:t>
            </a:r>
            <a:r>
              <a:rPr lang="en-US" altLang="en-US" sz="2800" i="1" dirty="0">
                <a:cs typeface="Times New Roman" panose="02020603050405020304" pitchFamily="18" charset="0"/>
              </a:rPr>
              <a:t>H</a:t>
            </a:r>
            <a:r>
              <a:rPr lang="en-US" altLang="en-US" sz="2800" dirty="0">
                <a:cs typeface="Times New Roman" panose="02020603050405020304" pitchFamily="18" charset="0"/>
              </a:rPr>
              <a:t>(</a:t>
            </a:r>
            <a:r>
              <a:rPr lang="en-US" altLang="en-US" sz="2800" i="1" dirty="0">
                <a:cs typeface="Times New Roman" panose="02020603050405020304" pitchFamily="18" charset="0"/>
              </a:rPr>
              <a:t>M</a:t>
            </a:r>
            <a:r>
              <a:rPr lang="en-US" altLang="en-US" sz="2800" dirty="0">
                <a:cs typeface="Times New Roman" panose="02020603050405020304" pitchFamily="18" charset="0"/>
              </a:rPr>
              <a:t>)</a:t>
            </a:r>
            <a:endParaRPr lang="en-US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F7F6CA-88DD-4DF9-AD4E-3C577DCC3270}"/>
              </a:ext>
            </a:extLst>
          </p:cNvPr>
          <p:cNvSpPr txBox="1"/>
          <p:nvPr/>
        </p:nvSpPr>
        <p:spPr>
          <a:xfrm>
            <a:off x="1326995" y="4736343"/>
            <a:ext cx="4578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Message digest </a:t>
            </a:r>
            <a:r>
              <a:rPr lang="en-US" sz="2400" dirty="0" err="1">
                <a:solidFill>
                  <a:srgbClr val="FF0000"/>
                </a:solidFill>
              </a:rPr>
              <a:t>dengan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fungsi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hash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08A78E-22FD-459C-B3B5-791219CDE603}"/>
              </a:ext>
            </a:extLst>
          </p:cNvPr>
          <p:cNvSpPr txBox="1"/>
          <p:nvPr/>
        </p:nvSpPr>
        <p:spPr>
          <a:xfrm>
            <a:off x="7779832" y="4731466"/>
            <a:ext cx="3260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MAC </a:t>
            </a:r>
            <a:r>
              <a:rPr lang="en-US" sz="2400" dirty="0" err="1">
                <a:solidFill>
                  <a:srgbClr val="FF0000"/>
                </a:solidFill>
              </a:rPr>
              <a:t>dengan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fungsi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hash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0C3D56-AF8F-93E2-9705-C322EBB8FA6A}"/>
              </a:ext>
            </a:extLst>
          </p:cNvPr>
          <p:cNvSpPr txBox="1"/>
          <p:nvPr/>
        </p:nvSpPr>
        <p:spPr>
          <a:xfrm>
            <a:off x="1917763" y="5484561"/>
            <a:ext cx="30640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membutuhkan</a:t>
            </a:r>
            <a:r>
              <a:rPr lang="en-US" sz="2000" dirty="0"/>
              <a:t> </a:t>
            </a:r>
            <a:r>
              <a:rPr lang="en-US" sz="2000" dirty="0" err="1"/>
              <a:t>kunci</a:t>
            </a:r>
            <a:r>
              <a:rPr lang="en-US" sz="2000" dirty="0"/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8178F7-BF54-93CB-19DF-3519267E17AB}"/>
              </a:ext>
            </a:extLst>
          </p:cNvPr>
          <p:cNvSpPr txBox="1"/>
          <p:nvPr/>
        </p:nvSpPr>
        <p:spPr>
          <a:xfrm>
            <a:off x="8153400" y="5431311"/>
            <a:ext cx="2543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</a:t>
            </a:r>
            <a:r>
              <a:rPr lang="en-US" sz="2000" dirty="0" err="1"/>
              <a:t>membutuhkan</a:t>
            </a:r>
            <a:r>
              <a:rPr lang="en-US" sz="2000" dirty="0"/>
              <a:t> </a:t>
            </a:r>
            <a:r>
              <a:rPr lang="en-US" sz="2000" dirty="0" err="1"/>
              <a:t>kunci</a:t>
            </a:r>
            <a:r>
              <a:rPr lang="en-US" sz="2000" dirty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CBE2E8ED-3A1F-4F03-B8BA-70335815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297245-29F0-4666-B338-9E87843A8566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400"/>
          </a:p>
        </p:txBody>
      </p:sp>
      <p:pic>
        <p:nvPicPr>
          <p:cNvPr id="7172" name="Picture 4" descr="&#10;Picture 10                                                     00000002JAC-HG4                        ABA78158:">
            <a:extLst>
              <a:ext uri="{FF2B5EF4-FFF2-40B4-BE49-F238E27FC236}">
                <a16:creationId xmlns:a16="http://schemas.microsoft.com/office/drawing/2014/main" id="{385852D3-CFE9-4DEC-BBAC-1AE6E0851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405" y="1148576"/>
            <a:ext cx="7572671" cy="5709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6E5ECE5-73AA-4E96-A511-3B4010FC8955}"/>
              </a:ext>
            </a:extLst>
          </p:cNvPr>
          <p:cNvSpPr/>
          <p:nvPr/>
        </p:nvSpPr>
        <p:spPr>
          <a:xfrm>
            <a:off x="470209" y="1484211"/>
            <a:ext cx="342156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i="1" dirty="0">
                <a:cs typeface="Times New Roman" panose="02020603050405020304" pitchFamily="18" charset="0"/>
              </a:rPr>
              <a:t>MAC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dilekatkan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embed</a:t>
            </a:r>
            <a:r>
              <a:rPr lang="en-US" altLang="en-US" sz="2400" dirty="0">
                <a:cs typeface="Times New Roman" panose="02020603050405020304" pitchFamily="18" charset="0"/>
              </a:rPr>
              <a:t>)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sebagai</a:t>
            </a:r>
            <a:r>
              <a:rPr lang="en-US" altLang="en-US" sz="2400" dirty="0">
                <a:cs typeface="Times New Roman" panose="02020603050405020304" pitchFamily="18" charset="0"/>
              </a:rPr>
              <a:t> “signature”</a:t>
            </a: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i="1" dirty="0">
                <a:cs typeface="Times New Roman" panose="02020603050405020304" pitchFamily="18" charset="0"/>
              </a:rPr>
              <a:t>MAC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memeriksa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integritas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keaslian</a:t>
            </a:r>
            <a:r>
              <a:rPr lang="en-US" altLang="en-US" sz="2400" dirty="0">
                <a:cs typeface="Times New Roman" panose="02020603050405020304" pitchFamily="18" charset="0"/>
              </a:rPr>
              <a:t>) 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otentikasi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pengirim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dihitung</a:t>
            </a:r>
            <a:r>
              <a:rPr lang="en-US" altLang="en-US" sz="2400" dirty="0">
                <a:cs typeface="Times New Roman" panose="02020603050405020304" pitchFamily="18" charset="0"/>
              </a:rPr>
              <a:t> oleh </a:t>
            </a:r>
            <a:r>
              <a:rPr lang="en-US" altLang="en-US" sz="24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asli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FB3F48-8461-4339-8E31-32CB13A699C6}"/>
              </a:ext>
            </a:extLst>
          </p:cNvPr>
          <p:cNvCxnSpPr/>
          <p:nvPr/>
        </p:nvCxnSpPr>
        <p:spPr>
          <a:xfrm>
            <a:off x="8259417" y="496957"/>
            <a:ext cx="0" cy="551156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885EC9C-C307-4C59-82FE-58AA45ECBEA8}"/>
              </a:ext>
            </a:extLst>
          </p:cNvPr>
          <p:cNvSpPr txBox="1"/>
          <p:nvPr/>
        </p:nvSpPr>
        <p:spPr>
          <a:xfrm>
            <a:off x="5698273" y="361101"/>
            <a:ext cx="1181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SENDER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A2E026-A671-4FBA-935D-742CB0B4FA98}"/>
              </a:ext>
            </a:extLst>
          </p:cNvPr>
          <p:cNvSpPr txBox="1"/>
          <p:nvPr/>
        </p:nvSpPr>
        <p:spPr>
          <a:xfrm>
            <a:off x="9404880" y="361101"/>
            <a:ext cx="1381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RECEIVER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C46E92F0-A4BD-43A1-8A37-64DCA6F8D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322" y="735981"/>
            <a:ext cx="8391966" cy="5192608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9F0328-F910-970E-B3D6-635F879B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24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5C18C98A-4146-45FE-ACF2-841B2D92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637612-C825-4FA4-A912-53C803B30D3E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400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F49E781C-4F7D-44DB-9022-B084B31F6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Kegunaan</a:t>
            </a:r>
            <a:r>
              <a:rPr lang="en-US" altLang="en-US" b="1" dirty="0"/>
              <a:t> MAC</a:t>
            </a:r>
            <a:endParaRPr lang="en-GB" altLang="en-US" b="1" dirty="0"/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F0A260FA-7F8F-4232-85E5-A9D76FAA9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8989" y="1524542"/>
            <a:ext cx="11004395" cy="4642082"/>
          </a:xfrm>
        </p:spPr>
        <p:txBody>
          <a:bodyPr>
            <a:noAutofit/>
          </a:bodyPr>
          <a:lstStyle/>
          <a:p>
            <a:pPr marL="393700" indent="-393700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1.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message digest</a:t>
            </a:r>
            <a:r>
              <a:rPr lang="en-US" altLang="en-US" dirty="0">
                <a:cs typeface="Times New Roman" panose="02020603050405020304" pitchFamily="18" charset="0"/>
              </a:rPr>
              <a:t>, MAC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memeriksa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keaslian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dokumen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dsb</a:t>
            </a:r>
            <a:r>
              <a:rPr lang="en-US" altLang="en-US" dirty="0">
                <a:cs typeface="Times New Roman" panose="02020603050405020304" pitchFamily="18" charset="0"/>
              </a:rPr>
              <a:t>. (</a:t>
            </a:r>
            <a:r>
              <a:rPr lang="en-US" altLang="en-US" i="1" dirty="0">
                <a:cs typeface="Times New Roman" panose="02020603050405020304" pitchFamily="18" charset="0"/>
              </a:rPr>
              <a:t>cryptographic checksum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marL="858838" indent="-858838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Menjaga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integritas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keaslian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terhadap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perubahan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oleh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misalnya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akibat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serangan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hacker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, virus,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dsb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dirty="0">
                <a:cs typeface="Times New Roman" panose="02020603050405020304" pitchFamily="18" charset="0"/>
              </a:rPr>
              <a:t>Jika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dihitung</a:t>
            </a:r>
            <a:r>
              <a:rPr lang="en-US" altLang="en-US" sz="2400" dirty="0">
                <a:cs typeface="Times New Roman" panose="02020603050405020304" pitchFamily="18" charset="0"/>
              </a:rPr>
              <a:t>  oleh </a:t>
            </a:r>
            <a:r>
              <a:rPr lang="en-US" altLang="en-US" sz="24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=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melekat</a:t>
            </a:r>
            <a:r>
              <a:rPr lang="en-US" altLang="en-US" sz="2400" dirty="0"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berarti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asli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dirty="0">
                <a:cs typeface="Times New Roman" panose="02020603050405020304" pitchFamily="18" charset="0"/>
              </a:rPr>
              <a:t>Jika </a:t>
            </a:r>
            <a:r>
              <a:rPr lang="en-US" altLang="en-US" sz="2400" dirty="0" err="1">
                <a:cs typeface="Times New Roman" panose="02020603050405020304" pitchFamily="18" charset="0"/>
              </a:rPr>
              <a:t>pemilik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fungsi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hash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satu-arah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biasa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seperti</a:t>
            </a:r>
            <a:r>
              <a:rPr lang="en-US" altLang="en-US" sz="2400" dirty="0">
                <a:cs typeface="Times New Roman" panose="02020603050405020304" pitchFamily="18" charset="0"/>
              </a:rPr>
              <a:t> MD5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SHA),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message digest </a:t>
            </a:r>
            <a:r>
              <a:rPr lang="en-US" altLang="en-US" sz="2400" dirty="0">
                <a:cs typeface="Times New Roman" panose="02020603050405020304" pitchFamily="18" charset="0"/>
              </a:rPr>
              <a:t>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baru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dokumen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sudah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diubah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lalu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menggantinya</a:t>
            </a:r>
            <a:r>
              <a:rPr lang="en-US" altLang="en-US" sz="2400" dirty="0">
                <a:cs typeface="Times New Roman" panose="02020603050405020304" pitchFamily="18" charset="0"/>
              </a:rPr>
              <a:t>.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	</a:t>
            </a:r>
            <a:r>
              <a:rPr lang="en-US" altLang="en-US" sz="2400" dirty="0" err="1"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MAC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mengetahui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asli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menghitung</a:t>
            </a:r>
            <a:r>
              <a:rPr lang="en-US" altLang="en-US" sz="2400" dirty="0">
                <a:cs typeface="Times New Roman" panose="02020603050405020304" pitchFamily="18" charset="0"/>
              </a:rPr>
              <a:t> MAC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B57702-E71B-49A2-92DA-D108B52BA390}"/>
              </a:ext>
            </a:extLst>
          </p:cNvPr>
          <p:cNvSpPr txBox="1"/>
          <p:nvPr/>
        </p:nvSpPr>
        <p:spPr>
          <a:xfrm>
            <a:off x="496956" y="3677479"/>
            <a:ext cx="272484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Hacker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mengganti</a:t>
            </a:r>
            <a:r>
              <a:rPr lang="en-US" dirty="0"/>
              <a:t> file </a:t>
            </a:r>
          </a:p>
          <a:p>
            <a:r>
              <a:rPr lang="en-US" dirty="0" err="1"/>
              <a:t>dengan</a:t>
            </a:r>
            <a:r>
              <a:rPr lang="en-US" dirty="0"/>
              <a:t> file lain, </a:t>
            </a:r>
            <a:r>
              <a:rPr lang="en-US" dirty="0" err="1"/>
              <a:t>mengganti</a:t>
            </a:r>
            <a:endParaRPr lang="en-US" dirty="0"/>
          </a:p>
          <a:p>
            <a:r>
              <a:rPr lang="en-US" dirty="0" err="1"/>
              <a:t>nilai</a:t>
            </a:r>
            <a:r>
              <a:rPr lang="en-US" dirty="0"/>
              <a:t> MD5  </a:t>
            </a:r>
            <a:r>
              <a:rPr lang="en-US" dirty="0" err="1"/>
              <a:t>semula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</a:p>
          <a:p>
            <a:r>
              <a:rPr lang="en-US" dirty="0" err="1"/>
              <a:t>nilai</a:t>
            </a:r>
            <a:r>
              <a:rPr lang="en-US" dirty="0"/>
              <a:t> MD5 yang </a:t>
            </a:r>
            <a:r>
              <a:rPr lang="en-US" dirty="0" err="1"/>
              <a:t>baru</a:t>
            </a:r>
            <a:r>
              <a:rPr lang="en-US" dirty="0"/>
              <a:t>. </a:t>
            </a:r>
          </a:p>
          <a:p>
            <a:r>
              <a:rPr lang="en-US" dirty="0" err="1"/>
              <a:t>Pengunduh</a:t>
            </a:r>
            <a:r>
              <a:rPr lang="en-US" dirty="0"/>
              <a:t> file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endParaRPr lang="en-US" dirty="0"/>
          </a:p>
          <a:p>
            <a:r>
              <a:rPr lang="en-US" dirty="0" err="1"/>
              <a:t>menyadarinya</a:t>
            </a:r>
            <a:r>
              <a:rPr lang="en-US" dirty="0"/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508501-64F7-45F0-9F3B-ED3B509F9AB0}"/>
              </a:ext>
            </a:extLst>
          </p:cNvPr>
          <p:cNvSpPr/>
          <p:nvPr/>
        </p:nvSpPr>
        <p:spPr>
          <a:xfrm>
            <a:off x="496956" y="3677479"/>
            <a:ext cx="2724849" cy="17543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87D86A3-FEC7-493E-8BCE-85FCBC8396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557" y="214645"/>
            <a:ext cx="6809685" cy="6141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E57B71B-D338-4D28-B1C7-C9F7FBAB9890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3221805" y="4554642"/>
            <a:ext cx="2732946" cy="44110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398B5E-9A64-513D-CCD3-8ABAB7640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73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C15CB-5CFB-6234-3F2D-AA9DBC11A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7791"/>
            <a:ext cx="10515600" cy="53891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Mengotentikasi</a:t>
            </a:r>
            <a:r>
              <a:rPr lang="en-US" dirty="0"/>
              <a:t> </a:t>
            </a:r>
            <a:r>
              <a:rPr lang="en-US" dirty="0" err="1"/>
              <a:t>pengirim</a:t>
            </a:r>
            <a:r>
              <a:rPr lang="en-US" dirty="0"/>
              <a:t> </a:t>
            </a:r>
            <a:r>
              <a:rPr lang="en-US" dirty="0" err="1"/>
              <a:t>pesan</a:t>
            </a:r>
            <a:endParaRPr lang="en-US" dirty="0"/>
          </a:p>
          <a:p>
            <a:endParaRPr lang="en-US" dirty="0"/>
          </a:p>
          <a:p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memeriksa</a:t>
            </a:r>
            <a:r>
              <a:rPr lang="en-US" sz="2400" dirty="0"/>
              <a:t> </a:t>
            </a:r>
            <a:r>
              <a:rPr lang="en-US" sz="2400" dirty="0" err="1"/>
              <a:t>keaslian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MAC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mengotentikasi</a:t>
            </a:r>
            <a:r>
              <a:rPr lang="en-US" sz="2400" dirty="0"/>
              <a:t> </a:t>
            </a:r>
            <a:r>
              <a:rPr lang="en-US" sz="2400" dirty="0" err="1"/>
              <a:t>pengirim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memang</a:t>
            </a:r>
            <a:r>
              <a:rPr lang="en-US" sz="2400" dirty="0"/>
              <a:t> </a:t>
            </a:r>
            <a:r>
              <a:rPr lang="en-US" sz="2400" dirty="0" err="1"/>
              <a:t>berasal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pengirim</a:t>
            </a:r>
            <a:r>
              <a:rPr lang="en-US" sz="2400" dirty="0"/>
              <a:t> yang </a:t>
            </a:r>
            <a:r>
              <a:rPr lang="en-US" sz="2400" dirty="0" err="1"/>
              <a:t>sesunguhnya</a:t>
            </a:r>
            <a:r>
              <a:rPr lang="en-US" sz="2400" dirty="0"/>
              <a:t> (</a:t>
            </a:r>
            <a:r>
              <a:rPr lang="en-US" sz="2400" dirty="0" err="1"/>
              <a:t>asli</a:t>
            </a:r>
            <a:r>
              <a:rPr lang="en-US" sz="2400" dirty="0"/>
              <a:t>).</a:t>
            </a:r>
          </a:p>
          <a:p>
            <a:endParaRPr lang="en-US" sz="2400" dirty="0"/>
          </a:p>
          <a:p>
            <a:r>
              <a:rPr lang="en-US" sz="2400" dirty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pengirim</a:t>
            </a:r>
            <a:r>
              <a:rPr lang="en-US" sz="2400" dirty="0"/>
              <a:t> dan </a:t>
            </a:r>
            <a:r>
              <a:rPr lang="en-US" sz="2400" dirty="0" err="1"/>
              <a:t>penerima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K.</a:t>
            </a:r>
          </a:p>
          <a:p>
            <a:endParaRPr lang="en-US" sz="2400" dirty="0"/>
          </a:p>
          <a:p>
            <a:r>
              <a:rPr lang="en-US" sz="2400" dirty="0"/>
              <a:t>Jika K </a:t>
            </a:r>
            <a:r>
              <a:rPr lang="en-US" sz="2400" dirty="0" err="1"/>
              <a:t>pengirim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K </a:t>
            </a:r>
            <a:r>
              <a:rPr lang="en-US" sz="2400" dirty="0" err="1"/>
              <a:t>penerima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MAC yang </a:t>
            </a:r>
            <a:r>
              <a:rPr lang="en-US" sz="2400" dirty="0" err="1"/>
              <a:t>dihitung</a:t>
            </a:r>
            <a:r>
              <a:rPr lang="en-US" sz="2400" dirty="0"/>
              <a:t> oleh </a:t>
            </a:r>
            <a:r>
              <a:rPr lang="en-US" sz="2400" dirty="0" err="1"/>
              <a:t>penerima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pasti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MAC yang </a:t>
            </a:r>
            <a:r>
              <a:rPr lang="en-US" sz="2400" dirty="0" err="1"/>
              <a:t>melekat</a:t>
            </a:r>
            <a:r>
              <a:rPr lang="en-US" sz="2400" dirty="0"/>
              <a:t> pada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diterimanya</a:t>
            </a:r>
            <a:r>
              <a:rPr lang="en-US" sz="2400" dirty="0"/>
              <a:t>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236CD-11EF-609D-9039-5E338F075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10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1C677-3B42-D1D9-BCFF-DE3B209CF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Kapan </a:t>
            </a:r>
            <a:r>
              <a:rPr lang="en-US" dirty="0" err="1"/>
              <a:t>menggunakan</a:t>
            </a:r>
            <a:r>
              <a:rPr lang="en-US" dirty="0"/>
              <a:t> MAC?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43CBF-924C-75B0-866A-FF368548B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Bila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otentikasi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yang </a:t>
            </a:r>
            <a:r>
              <a:rPr lang="en-US" sz="2400" dirty="0" err="1"/>
              <a:t>diperlukan</a:t>
            </a:r>
            <a:r>
              <a:rPr lang="en-US" sz="2400" dirty="0"/>
              <a:t>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kerahasiaan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ditekankan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Namun</a:t>
            </a:r>
            <a:r>
              <a:rPr lang="en-US" sz="2400" dirty="0"/>
              <a:t>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dikombinasikan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dan </a:t>
            </a:r>
            <a:r>
              <a:rPr lang="en-US" sz="2400" dirty="0" err="1"/>
              <a:t>perhitungan</a:t>
            </a:r>
            <a:r>
              <a:rPr lang="en-US" sz="2400" dirty="0"/>
              <a:t> MAC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yang </a:t>
            </a:r>
            <a:r>
              <a:rPr lang="en-US" sz="2400" dirty="0" err="1"/>
              <a:t>terpisah</a:t>
            </a:r>
            <a:r>
              <a:rPr lang="en-US" sz="2400" dirty="0"/>
              <a:t>.</a:t>
            </a:r>
          </a:p>
          <a:p>
            <a:r>
              <a:rPr lang="en-US" sz="2400" dirty="0"/>
              <a:t>MAC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.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MAC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dicatat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MAC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“digital signature”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nir-penyangkalan</a:t>
            </a:r>
            <a:r>
              <a:rPr lang="en-US" sz="2400" dirty="0"/>
              <a:t> (</a:t>
            </a:r>
            <a:r>
              <a:rPr lang="en-US" sz="2400" i="1" dirty="0"/>
              <a:t>non-repudiation</a:t>
            </a:r>
            <a:r>
              <a:rPr lang="en-US" sz="2400" dirty="0"/>
              <a:t>).</a:t>
            </a:r>
          </a:p>
          <a:p>
            <a:endParaRPr lang="en-US" sz="2400" dirty="0"/>
          </a:p>
          <a:p>
            <a:r>
              <a:rPr lang="en-US" sz="2400" dirty="0"/>
              <a:t>Digital signature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dibahas</a:t>
            </a:r>
            <a:r>
              <a:rPr lang="en-US" sz="2400" dirty="0"/>
              <a:t> pada </a:t>
            </a:r>
            <a:r>
              <a:rPr lang="en-US" sz="2400" dirty="0" err="1"/>
              <a:t>pokok</a:t>
            </a:r>
            <a:r>
              <a:rPr lang="en-US" sz="2400" dirty="0"/>
              <a:t> </a:t>
            </a:r>
            <a:r>
              <a:rPr lang="en-US" sz="2400" dirty="0" err="1"/>
              <a:t>bahasan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endParaRPr lang="en-US" sz="2400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FEAA4A-A65D-A32E-6473-75417EDBD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77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953</Words>
  <Application>Microsoft Office PowerPoint</Application>
  <PresentationFormat>Widescreen</PresentationFormat>
  <Paragraphs>146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Times</vt:lpstr>
      <vt:lpstr>Times New Roman</vt:lpstr>
      <vt:lpstr>Wingdings</vt:lpstr>
      <vt:lpstr>Office Theme</vt:lpstr>
      <vt:lpstr>MAC  (Message Authentication Code)</vt:lpstr>
      <vt:lpstr>Definisi</vt:lpstr>
      <vt:lpstr>PowerPoint Presentation</vt:lpstr>
      <vt:lpstr>PowerPoint Presentation</vt:lpstr>
      <vt:lpstr>PowerPoint Presentation</vt:lpstr>
      <vt:lpstr>Kegunaan MAC</vt:lpstr>
      <vt:lpstr>PowerPoint Presentation</vt:lpstr>
      <vt:lpstr>PowerPoint Presentation</vt:lpstr>
      <vt:lpstr>Kapan menggunakan MAC? </vt:lpstr>
      <vt:lpstr>Algoritma MAC</vt:lpstr>
      <vt:lpstr>PowerPoint Presentation</vt:lpstr>
      <vt:lpstr>Algoritma MAC</vt:lpstr>
      <vt:lpstr>PowerPoint Presentation</vt:lpstr>
      <vt:lpstr>PowerPoint Presentation</vt:lpstr>
      <vt:lpstr>PowerPoint Presentation</vt:lpstr>
      <vt:lpstr>HMAC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Dr.Ir. Rinaldi Munir, MT</dc:creator>
  <cp:lastModifiedBy>Dr. Ir. Rinaldi, M.T.</cp:lastModifiedBy>
  <cp:revision>49</cp:revision>
  <dcterms:created xsi:type="dcterms:W3CDTF">2020-03-25T13:43:13Z</dcterms:created>
  <dcterms:modified xsi:type="dcterms:W3CDTF">2025-11-02T13:10:39Z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2024-04-17T13:09:07Z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15ab65c3-9b10-4a82-bae1-8024bcbc2d66</vt:lpwstr>
  </property>
  <property fmtid="{D5CDD505-2E9C-101B-9397-08002B2CF9AE}" pid="8" name="MSIP_Label_38b525e5-f3da-4501-8f1e-526b6769fc56_ContentBits">
    <vt:lpwstr>0</vt:lpwstr>
  </property>
</Properties>
</file>