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sldIdLst>
    <p:sldId id="288" r:id="rId2"/>
    <p:sldId id="257" r:id="rId3"/>
    <p:sldId id="258" r:id="rId4"/>
    <p:sldId id="259" r:id="rId5"/>
    <p:sldId id="260" r:id="rId6"/>
    <p:sldId id="261" r:id="rId7"/>
    <p:sldId id="262" r:id="rId8"/>
    <p:sldId id="263" r:id="rId9"/>
    <p:sldId id="264" r:id="rId10"/>
    <p:sldId id="265" r:id="rId11"/>
    <p:sldId id="282" r:id="rId12"/>
    <p:sldId id="269" r:id="rId13"/>
    <p:sldId id="279" r:id="rId14"/>
    <p:sldId id="270" r:id="rId15"/>
    <p:sldId id="271" r:id="rId16"/>
    <p:sldId id="272" r:id="rId17"/>
    <p:sldId id="273" r:id="rId18"/>
    <p:sldId id="274" r:id="rId19"/>
    <p:sldId id="275" r:id="rId20"/>
    <p:sldId id="276" r:id="rId21"/>
    <p:sldId id="284" r:id="rId22"/>
    <p:sldId id="277" r:id="rId23"/>
    <p:sldId id="283" r:id="rId24"/>
    <p:sldId id="280" r:id="rId25"/>
    <p:sldId id="281" r:id="rId26"/>
    <p:sldId id="285" r:id="rId27"/>
    <p:sldId id="287" r:id="rId28"/>
    <p:sldId id="289" r:id="rId29"/>
    <p:sldId id="267" r:id="rId30"/>
    <p:sldId id="278" r:id="rId31"/>
    <p:sldId id="292" r:id="rId32"/>
    <p:sldId id="268" r:id="rId33"/>
    <p:sldId id="293" r:id="rId34"/>
    <p:sldId id="294" r:id="rId35"/>
    <p:sldId id="295" r:id="rId36"/>
    <p:sldId id="296" r:id="rId37"/>
    <p:sldId id="297" r:id="rId38"/>
    <p:sldId id="298" r:id="rId39"/>
    <p:sldId id="302" r:id="rId40"/>
    <p:sldId id="303" r:id="rId41"/>
    <p:sldId id="301" r:id="rId42"/>
    <p:sldId id="304" r:id="rId43"/>
    <p:sldId id="290" r:id="rId44"/>
    <p:sldId id="469" r:id="rId45"/>
    <p:sldId id="470" r:id="rId46"/>
    <p:sldId id="472" r:id="rId47"/>
    <p:sldId id="473" r:id="rId48"/>
    <p:sldId id="471" r:id="rId49"/>
    <p:sldId id="448" r:id="rId50"/>
    <p:sldId id="449" r:id="rId51"/>
    <p:sldId id="450" r:id="rId52"/>
    <p:sldId id="451" r:id="rId53"/>
    <p:sldId id="452" r:id="rId54"/>
    <p:sldId id="453" r:id="rId55"/>
    <p:sldId id="454" r:id="rId56"/>
    <p:sldId id="455" r:id="rId57"/>
    <p:sldId id="456" r:id="rId58"/>
    <p:sldId id="457" r:id="rId59"/>
    <p:sldId id="458" r:id="rId60"/>
    <p:sldId id="459" r:id="rId61"/>
    <p:sldId id="460" r:id="rId62"/>
    <p:sldId id="461" r:id="rId63"/>
    <p:sldId id="462" r:id="rId64"/>
    <p:sldId id="463" r:id="rId65"/>
    <p:sldId id="299" r:id="rId66"/>
    <p:sldId id="305" r:id="rId67"/>
    <p:sldId id="300" r:id="rId68"/>
    <p:sldId id="464" r:id="rId69"/>
    <p:sldId id="465" r:id="rId70"/>
    <p:sldId id="466" r:id="rId71"/>
    <p:sldId id="467" r:id="rId72"/>
    <p:sldId id="307" r:id="rId73"/>
    <p:sldId id="306" r:id="rId74"/>
    <p:sldId id="468" r:id="rId75"/>
    <p:sldId id="286"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8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45B0EB-A706-4056-8773-2BD6B8E332AF}" type="datetimeFigureOut">
              <a:rPr lang="en-US" smtClean="0"/>
              <a:t>11/2/2025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6A8AE9-A0BD-47E9-9A75-0280E5940B95}" type="slidenum">
              <a:rPr lang="en-US" smtClean="0"/>
              <a:t>‹#›</a:t>
            </a:fld>
            <a:endParaRPr lang="en-US"/>
          </a:p>
        </p:txBody>
      </p:sp>
    </p:spTree>
    <p:extLst>
      <p:ext uri="{BB962C8B-B14F-4D97-AF65-F5344CB8AC3E}">
        <p14:creationId xmlns:p14="http://schemas.microsoft.com/office/powerpoint/2010/main" val="608061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C7240E6F-7C3C-44D3-9CCD-FE96646C1488}"/>
              </a:ext>
            </a:extLst>
          </p:cNvPr>
          <p:cNvSpPr>
            <a:spLocks noGrp="1" noRot="1" noChangeAspect="1" noTextEdit="1"/>
          </p:cNvSpPr>
          <p:nvPr>
            <p:ph type="sldImg"/>
          </p:nvPr>
        </p:nvSpPr>
        <p:spPr>
          <a:ln/>
        </p:spPr>
      </p:sp>
      <p:sp>
        <p:nvSpPr>
          <p:cNvPr id="22531" name="Notes Placeholder 2">
            <a:extLst>
              <a:ext uri="{FF2B5EF4-FFF2-40B4-BE49-F238E27FC236}">
                <a16:creationId xmlns:a16="http://schemas.microsoft.com/office/drawing/2014/main" id="{557E7941-A5F2-45DF-9170-8DF1E7D1FF0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2532" name="Slide Number Placeholder 3">
            <a:extLst>
              <a:ext uri="{FF2B5EF4-FFF2-40B4-BE49-F238E27FC236}">
                <a16:creationId xmlns:a16="http://schemas.microsoft.com/office/drawing/2014/main" id="{D7A09CB0-6D19-4741-8F93-2EAD6C62C27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E8249B7-9ED5-4F4A-A271-F7288125C468}" type="slidenum">
              <a:rPr lang="en-GB" altLang="en-US"/>
              <a:pPr>
                <a:spcBef>
                  <a:spcPct val="0"/>
                </a:spcBef>
              </a:pPr>
              <a:t>15</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BC1C5-7FC6-4A0D-9A8B-683B19B693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B3DB82-49A1-4657-ACF0-A016E4A72B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CE0D78-7EB8-4FDD-824A-D71F9FE63150}"/>
              </a:ext>
            </a:extLst>
          </p:cNvPr>
          <p:cNvSpPr>
            <a:spLocks noGrp="1"/>
          </p:cNvSpPr>
          <p:nvPr>
            <p:ph type="dt" sz="half" idx="10"/>
          </p:nvPr>
        </p:nvSpPr>
        <p:spPr/>
        <p:txBody>
          <a:bodyPr/>
          <a:lstStyle/>
          <a:p>
            <a:fld id="{CF2E015F-E70D-48B4-8967-7E534F22A155}" type="datetime1">
              <a:rPr lang="en-US" smtClean="0"/>
              <a:t>11/2/2025</a:t>
            </a:fld>
            <a:endParaRPr lang="en-US"/>
          </a:p>
        </p:txBody>
      </p:sp>
      <p:sp>
        <p:nvSpPr>
          <p:cNvPr id="5" name="Footer Placeholder 4">
            <a:extLst>
              <a:ext uri="{FF2B5EF4-FFF2-40B4-BE49-F238E27FC236}">
                <a16:creationId xmlns:a16="http://schemas.microsoft.com/office/drawing/2014/main" id="{A171FE28-E93C-49BB-9EF0-E6883D130340}"/>
              </a:ext>
            </a:extLst>
          </p:cNvPr>
          <p:cNvSpPr>
            <a:spLocks noGrp="1"/>
          </p:cNvSpPr>
          <p:nvPr>
            <p:ph type="ftr" sz="quarter" idx="11"/>
          </p:nvPr>
        </p:nvSpPr>
        <p:spPr/>
        <p:txBody>
          <a:bodyPr/>
          <a:lstStyle/>
          <a:p>
            <a:r>
              <a:rPr lang="it-IT"/>
              <a:t>Rinaldi Munir/II4021 Kriptografi</a:t>
            </a:r>
            <a:endParaRPr lang="en-US"/>
          </a:p>
        </p:txBody>
      </p:sp>
      <p:sp>
        <p:nvSpPr>
          <p:cNvPr id="6" name="Slide Number Placeholder 5">
            <a:extLst>
              <a:ext uri="{FF2B5EF4-FFF2-40B4-BE49-F238E27FC236}">
                <a16:creationId xmlns:a16="http://schemas.microsoft.com/office/drawing/2014/main" id="{7F4F38BC-304C-4CAF-AA8D-B39004E28F30}"/>
              </a:ext>
            </a:extLst>
          </p:cNvPr>
          <p:cNvSpPr>
            <a:spLocks noGrp="1"/>
          </p:cNvSpPr>
          <p:nvPr>
            <p:ph type="sldNum" sz="quarter" idx="12"/>
          </p:nvPr>
        </p:nvSpPr>
        <p:spPr/>
        <p:txBody>
          <a:bodyPr/>
          <a:lstStyle/>
          <a:p>
            <a:fld id="{345A03E5-24FE-4ADA-BBDF-5347EA54DF86}" type="slidenum">
              <a:rPr lang="en-US" smtClean="0"/>
              <a:t>‹#›</a:t>
            </a:fld>
            <a:endParaRPr lang="en-US"/>
          </a:p>
        </p:txBody>
      </p:sp>
    </p:spTree>
    <p:extLst>
      <p:ext uri="{BB962C8B-B14F-4D97-AF65-F5344CB8AC3E}">
        <p14:creationId xmlns:p14="http://schemas.microsoft.com/office/powerpoint/2010/main" val="870594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BB6FB-967B-4651-AD73-332EE332B5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675697-010D-48C5-8890-DB9B73935E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4F5C86-3CCC-49FD-9820-083ADBE93C36}"/>
              </a:ext>
            </a:extLst>
          </p:cNvPr>
          <p:cNvSpPr>
            <a:spLocks noGrp="1"/>
          </p:cNvSpPr>
          <p:nvPr>
            <p:ph type="dt" sz="half" idx="10"/>
          </p:nvPr>
        </p:nvSpPr>
        <p:spPr/>
        <p:txBody>
          <a:bodyPr/>
          <a:lstStyle/>
          <a:p>
            <a:fld id="{D34FDF0C-86CD-4F31-BA2C-FF18861F3B54}" type="datetime1">
              <a:rPr lang="en-US" smtClean="0"/>
              <a:t>11/2/2025</a:t>
            </a:fld>
            <a:endParaRPr lang="en-US"/>
          </a:p>
        </p:txBody>
      </p:sp>
      <p:sp>
        <p:nvSpPr>
          <p:cNvPr id="5" name="Footer Placeholder 4">
            <a:extLst>
              <a:ext uri="{FF2B5EF4-FFF2-40B4-BE49-F238E27FC236}">
                <a16:creationId xmlns:a16="http://schemas.microsoft.com/office/drawing/2014/main" id="{916EF899-BC94-4499-9BB5-A38069A6FF87}"/>
              </a:ext>
            </a:extLst>
          </p:cNvPr>
          <p:cNvSpPr>
            <a:spLocks noGrp="1"/>
          </p:cNvSpPr>
          <p:nvPr>
            <p:ph type="ftr" sz="quarter" idx="11"/>
          </p:nvPr>
        </p:nvSpPr>
        <p:spPr/>
        <p:txBody>
          <a:bodyPr/>
          <a:lstStyle/>
          <a:p>
            <a:r>
              <a:rPr lang="it-IT"/>
              <a:t>Rinaldi Munir/II4021 Kriptografi</a:t>
            </a:r>
            <a:endParaRPr lang="en-US"/>
          </a:p>
        </p:txBody>
      </p:sp>
      <p:sp>
        <p:nvSpPr>
          <p:cNvPr id="6" name="Slide Number Placeholder 5">
            <a:extLst>
              <a:ext uri="{FF2B5EF4-FFF2-40B4-BE49-F238E27FC236}">
                <a16:creationId xmlns:a16="http://schemas.microsoft.com/office/drawing/2014/main" id="{C3B0866D-3B2F-457B-AB5C-3C294ECD8459}"/>
              </a:ext>
            </a:extLst>
          </p:cNvPr>
          <p:cNvSpPr>
            <a:spLocks noGrp="1"/>
          </p:cNvSpPr>
          <p:nvPr>
            <p:ph type="sldNum" sz="quarter" idx="12"/>
          </p:nvPr>
        </p:nvSpPr>
        <p:spPr/>
        <p:txBody>
          <a:bodyPr/>
          <a:lstStyle/>
          <a:p>
            <a:fld id="{345A03E5-24FE-4ADA-BBDF-5347EA54DF86}" type="slidenum">
              <a:rPr lang="en-US" smtClean="0"/>
              <a:t>‹#›</a:t>
            </a:fld>
            <a:endParaRPr lang="en-US"/>
          </a:p>
        </p:txBody>
      </p:sp>
    </p:spTree>
    <p:extLst>
      <p:ext uri="{BB962C8B-B14F-4D97-AF65-F5344CB8AC3E}">
        <p14:creationId xmlns:p14="http://schemas.microsoft.com/office/powerpoint/2010/main" val="1037397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A94B7B-96F6-4EA3-8020-0BFFBB5FAB3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A862EFA-0E52-4BA9-B048-5BF7E01B495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5B6BDB-A352-497F-9E88-D59AD88AB594}"/>
              </a:ext>
            </a:extLst>
          </p:cNvPr>
          <p:cNvSpPr>
            <a:spLocks noGrp="1"/>
          </p:cNvSpPr>
          <p:nvPr>
            <p:ph type="dt" sz="half" idx="10"/>
          </p:nvPr>
        </p:nvSpPr>
        <p:spPr/>
        <p:txBody>
          <a:bodyPr/>
          <a:lstStyle/>
          <a:p>
            <a:fld id="{4E2A384D-A0DA-4B40-9C56-02CE8B4DE96C}" type="datetime1">
              <a:rPr lang="en-US" smtClean="0"/>
              <a:t>11/2/2025</a:t>
            </a:fld>
            <a:endParaRPr lang="en-US"/>
          </a:p>
        </p:txBody>
      </p:sp>
      <p:sp>
        <p:nvSpPr>
          <p:cNvPr id="5" name="Footer Placeholder 4">
            <a:extLst>
              <a:ext uri="{FF2B5EF4-FFF2-40B4-BE49-F238E27FC236}">
                <a16:creationId xmlns:a16="http://schemas.microsoft.com/office/drawing/2014/main" id="{83811A9A-4B65-4C22-A540-59CAB77967C2}"/>
              </a:ext>
            </a:extLst>
          </p:cNvPr>
          <p:cNvSpPr>
            <a:spLocks noGrp="1"/>
          </p:cNvSpPr>
          <p:nvPr>
            <p:ph type="ftr" sz="quarter" idx="11"/>
          </p:nvPr>
        </p:nvSpPr>
        <p:spPr/>
        <p:txBody>
          <a:bodyPr/>
          <a:lstStyle/>
          <a:p>
            <a:r>
              <a:rPr lang="it-IT"/>
              <a:t>Rinaldi Munir/II4021 Kriptografi</a:t>
            </a:r>
            <a:endParaRPr lang="en-US"/>
          </a:p>
        </p:txBody>
      </p:sp>
      <p:sp>
        <p:nvSpPr>
          <p:cNvPr id="6" name="Slide Number Placeholder 5">
            <a:extLst>
              <a:ext uri="{FF2B5EF4-FFF2-40B4-BE49-F238E27FC236}">
                <a16:creationId xmlns:a16="http://schemas.microsoft.com/office/drawing/2014/main" id="{11F8C724-C422-4F44-B926-754DAA5E55FC}"/>
              </a:ext>
            </a:extLst>
          </p:cNvPr>
          <p:cNvSpPr>
            <a:spLocks noGrp="1"/>
          </p:cNvSpPr>
          <p:nvPr>
            <p:ph type="sldNum" sz="quarter" idx="12"/>
          </p:nvPr>
        </p:nvSpPr>
        <p:spPr/>
        <p:txBody>
          <a:bodyPr/>
          <a:lstStyle/>
          <a:p>
            <a:fld id="{345A03E5-24FE-4ADA-BBDF-5347EA54DF86}" type="slidenum">
              <a:rPr lang="en-US" smtClean="0"/>
              <a:t>‹#›</a:t>
            </a:fld>
            <a:endParaRPr lang="en-US"/>
          </a:p>
        </p:txBody>
      </p:sp>
    </p:spTree>
    <p:extLst>
      <p:ext uri="{BB962C8B-B14F-4D97-AF65-F5344CB8AC3E}">
        <p14:creationId xmlns:p14="http://schemas.microsoft.com/office/powerpoint/2010/main" val="1622020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9E007-9865-4744-A2F9-7FDFFAA3DF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F74FC3-6694-4D02-B26A-77C1329319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7C1AA8-0F14-4681-A4C7-05B52512796B}"/>
              </a:ext>
            </a:extLst>
          </p:cNvPr>
          <p:cNvSpPr>
            <a:spLocks noGrp="1"/>
          </p:cNvSpPr>
          <p:nvPr>
            <p:ph type="dt" sz="half" idx="10"/>
          </p:nvPr>
        </p:nvSpPr>
        <p:spPr/>
        <p:txBody>
          <a:bodyPr/>
          <a:lstStyle/>
          <a:p>
            <a:fld id="{602CAAAD-6785-4234-9510-227A72CA7DCF}" type="datetime1">
              <a:rPr lang="en-US" smtClean="0"/>
              <a:t>11/2/2025</a:t>
            </a:fld>
            <a:endParaRPr lang="en-US"/>
          </a:p>
        </p:txBody>
      </p:sp>
      <p:sp>
        <p:nvSpPr>
          <p:cNvPr id="5" name="Footer Placeholder 4">
            <a:extLst>
              <a:ext uri="{FF2B5EF4-FFF2-40B4-BE49-F238E27FC236}">
                <a16:creationId xmlns:a16="http://schemas.microsoft.com/office/drawing/2014/main" id="{9633FE4A-A138-408D-A04C-20FF086D2C22}"/>
              </a:ext>
            </a:extLst>
          </p:cNvPr>
          <p:cNvSpPr>
            <a:spLocks noGrp="1"/>
          </p:cNvSpPr>
          <p:nvPr>
            <p:ph type="ftr" sz="quarter" idx="11"/>
          </p:nvPr>
        </p:nvSpPr>
        <p:spPr/>
        <p:txBody>
          <a:bodyPr/>
          <a:lstStyle/>
          <a:p>
            <a:r>
              <a:rPr lang="it-IT"/>
              <a:t>Rinaldi Munir/II4021 Kriptografi</a:t>
            </a:r>
            <a:endParaRPr lang="en-US"/>
          </a:p>
        </p:txBody>
      </p:sp>
      <p:sp>
        <p:nvSpPr>
          <p:cNvPr id="6" name="Slide Number Placeholder 5">
            <a:extLst>
              <a:ext uri="{FF2B5EF4-FFF2-40B4-BE49-F238E27FC236}">
                <a16:creationId xmlns:a16="http://schemas.microsoft.com/office/drawing/2014/main" id="{F03EF961-3EB4-439C-B463-42FF2BEBF134}"/>
              </a:ext>
            </a:extLst>
          </p:cNvPr>
          <p:cNvSpPr>
            <a:spLocks noGrp="1"/>
          </p:cNvSpPr>
          <p:nvPr>
            <p:ph type="sldNum" sz="quarter" idx="12"/>
          </p:nvPr>
        </p:nvSpPr>
        <p:spPr/>
        <p:txBody>
          <a:bodyPr/>
          <a:lstStyle/>
          <a:p>
            <a:fld id="{345A03E5-24FE-4ADA-BBDF-5347EA54DF86}" type="slidenum">
              <a:rPr lang="en-US" smtClean="0"/>
              <a:t>‹#›</a:t>
            </a:fld>
            <a:endParaRPr lang="en-US"/>
          </a:p>
        </p:txBody>
      </p:sp>
    </p:spTree>
    <p:extLst>
      <p:ext uri="{BB962C8B-B14F-4D97-AF65-F5344CB8AC3E}">
        <p14:creationId xmlns:p14="http://schemas.microsoft.com/office/powerpoint/2010/main" val="840364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BD871-5662-4E74-937A-6F6CA4D47F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912F6F-2232-495F-AD69-B586FA87E6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798F94-8B8D-43D4-BC14-15C909C79661}"/>
              </a:ext>
            </a:extLst>
          </p:cNvPr>
          <p:cNvSpPr>
            <a:spLocks noGrp="1"/>
          </p:cNvSpPr>
          <p:nvPr>
            <p:ph type="dt" sz="half" idx="10"/>
          </p:nvPr>
        </p:nvSpPr>
        <p:spPr/>
        <p:txBody>
          <a:bodyPr/>
          <a:lstStyle/>
          <a:p>
            <a:fld id="{2513B4FC-8926-4094-9222-58E4DC0D206F}" type="datetime1">
              <a:rPr lang="en-US" smtClean="0"/>
              <a:t>11/2/2025</a:t>
            </a:fld>
            <a:endParaRPr lang="en-US"/>
          </a:p>
        </p:txBody>
      </p:sp>
      <p:sp>
        <p:nvSpPr>
          <p:cNvPr id="5" name="Footer Placeholder 4">
            <a:extLst>
              <a:ext uri="{FF2B5EF4-FFF2-40B4-BE49-F238E27FC236}">
                <a16:creationId xmlns:a16="http://schemas.microsoft.com/office/drawing/2014/main" id="{CA8E47CA-609D-462D-A688-004CC76D4ED1}"/>
              </a:ext>
            </a:extLst>
          </p:cNvPr>
          <p:cNvSpPr>
            <a:spLocks noGrp="1"/>
          </p:cNvSpPr>
          <p:nvPr>
            <p:ph type="ftr" sz="quarter" idx="11"/>
          </p:nvPr>
        </p:nvSpPr>
        <p:spPr/>
        <p:txBody>
          <a:bodyPr/>
          <a:lstStyle/>
          <a:p>
            <a:r>
              <a:rPr lang="it-IT"/>
              <a:t>Rinaldi Munir/II4021 Kriptografi</a:t>
            </a:r>
            <a:endParaRPr lang="en-US"/>
          </a:p>
        </p:txBody>
      </p:sp>
      <p:sp>
        <p:nvSpPr>
          <p:cNvPr id="6" name="Slide Number Placeholder 5">
            <a:extLst>
              <a:ext uri="{FF2B5EF4-FFF2-40B4-BE49-F238E27FC236}">
                <a16:creationId xmlns:a16="http://schemas.microsoft.com/office/drawing/2014/main" id="{788CD742-9FA0-47C4-8C1A-090B3939D3AD}"/>
              </a:ext>
            </a:extLst>
          </p:cNvPr>
          <p:cNvSpPr>
            <a:spLocks noGrp="1"/>
          </p:cNvSpPr>
          <p:nvPr>
            <p:ph type="sldNum" sz="quarter" idx="12"/>
          </p:nvPr>
        </p:nvSpPr>
        <p:spPr/>
        <p:txBody>
          <a:bodyPr/>
          <a:lstStyle/>
          <a:p>
            <a:fld id="{345A03E5-24FE-4ADA-BBDF-5347EA54DF86}" type="slidenum">
              <a:rPr lang="en-US" smtClean="0"/>
              <a:t>‹#›</a:t>
            </a:fld>
            <a:endParaRPr lang="en-US"/>
          </a:p>
        </p:txBody>
      </p:sp>
    </p:spTree>
    <p:extLst>
      <p:ext uri="{BB962C8B-B14F-4D97-AF65-F5344CB8AC3E}">
        <p14:creationId xmlns:p14="http://schemas.microsoft.com/office/powerpoint/2010/main" val="2115604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C0E7D-E2E9-41BA-A574-B9D1AAD722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BD91F-513C-41BA-9E96-7FC40CC2CF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CF0B8F-200B-48AE-BD39-9560D126D4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DBB6A7-A1F5-440A-9F83-4617DA6CE0CD}"/>
              </a:ext>
            </a:extLst>
          </p:cNvPr>
          <p:cNvSpPr>
            <a:spLocks noGrp="1"/>
          </p:cNvSpPr>
          <p:nvPr>
            <p:ph type="dt" sz="half" idx="10"/>
          </p:nvPr>
        </p:nvSpPr>
        <p:spPr/>
        <p:txBody>
          <a:bodyPr/>
          <a:lstStyle/>
          <a:p>
            <a:fld id="{951D1A75-3B4F-497B-83E5-B1E3CF63CB72}" type="datetime1">
              <a:rPr lang="en-US" smtClean="0"/>
              <a:t>11/2/2025</a:t>
            </a:fld>
            <a:endParaRPr lang="en-US"/>
          </a:p>
        </p:txBody>
      </p:sp>
      <p:sp>
        <p:nvSpPr>
          <p:cNvPr id="6" name="Footer Placeholder 5">
            <a:extLst>
              <a:ext uri="{FF2B5EF4-FFF2-40B4-BE49-F238E27FC236}">
                <a16:creationId xmlns:a16="http://schemas.microsoft.com/office/drawing/2014/main" id="{007CC69F-871A-41F6-8E40-F9E809CBC8B9}"/>
              </a:ext>
            </a:extLst>
          </p:cNvPr>
          <p:cNvSpPr>
            <a:spLocks noGrp="1"/>
          </p:cNvSpPr>
          <p:nvPr>
            <p:ph type="ftr" sz="quarter" idx="11"/>
          </p:nvPr>
        </p:nvSpPr>
        <p:spPr/>
        <p:txBody>
          <a:bodyPr/>
          <a:lstStyle/>
          <a:p>
            <a:r>
              <a:rPr lang="it-IT"/>
              <a:t>Rinaldi Munir/II4021 Kriptografi</a:t>
            </a:r>
            <a:endParaRPr lang="en-US"/>
          </a:p>
        </p:txBody>
      </p:sp>
      <p:sp>
        <p:nvSpPr>
          <p:cNvPr id="7" name="Slide Number Placeholder 6">
            <a:extLst>
              <a:ext uri="{FF2B5EF4-FFF2-40B4-BE49-F238E27FC236}">
                <a16:creationId xmlns:a16="http://schemas.microsoft.com/office/drawing/2014/main" id="{F5D7BB72-96BF-417C-BEB0-61F30198E853}"/>
              </a:ext>
            </a:extLst>
          </p:cNvPr>
          <p:cNvSpPr>
            <a:spLocks noGrp="1"/>
          </p:cNvSpPr>
          <p:nvPr>
            <p:ph type="sldNum" sz="quarter" idx="12"/>
          </p:nvPr>
        </p:nvSpPr>
        <p:spPr/>
        <p:txBody>
          <a:bodyPr/>
          <a:lstStyle/>
          <a:p>
            <a:fld id="{345A03E5-24FE-4ADA-BBDF-5347EA54DF86}" type="slidenum">
              <a:rPr lang="en-US" smtClean="0"/>
              <a:t>‹#›</a:t>
            </a:fld>
            <a:endParaRPr lang="en-US"/>
          </a:p>
        </p:txBody>
      </p:sp>
    </p:spTree>
    <p:extLst>
      <p:ext uri="{BB962C8B-B14F-4D97-AF65-F5344CB8AC3E}">
        <p14:creationId xmlns:p14="http://schemas.microsoft.com/office/powerpoint/2010/main" val="1613287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36A0B-AA4B-445A-9E41-3673F6DDA45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C3551F-F14B-43F1-B7C5-ADC1B54C98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30D615-44D3-444A-BAC7-F9CD7FE3D4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56D721-6076-42FA-8F44-985FB51974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82DE35-892C-4BD0-8C8D-0543BF9239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11F56F-A8D4-4D07-B709-E0A229DAB621}"/>
              </a:ext>
            </a:extLst>
          </p:cNvPr>
          <p:cNvSpPr>
            <a:spLocks noGrp="1"/>
          </p:cNvSpPr>
          <p:nvPr>
            <p:ph type="dt" sz="half" idx="10"/>
          </p:nvPr>
        </p:nvSpPr>
        <p:spPr/>
        <p:txBody>
          <a:bodyPr/>
          <a:lstStyle/>
          <a:p>
            <a:fld id="{FB81C62A-0FDA-4A5B-92D7-62C5AB00C4C1}" type="datetime1">
              <a:rPr lang="en-US" smtClean="0"/>
              <a:t>11/2/2025</a:t>
            </a:fld>
            <a:endParaRPr lang="en-US"/>
          </a:p>
        </p:txBody>
      </p:sp>
      <p:sp>
        <p:nvSpPr>
          <p:cNvPr id="8" name="Footer Placeholder 7">
            <a:extLst>
              <a:ext uri="{FF2B5EF4-FFF2-40B4-BE49-F238E27FC236}">
                <a16:creationId xmlns:a16="http://schemas.microsoft.com/office/drawing/2014/main" id="{CB5C5E33-7834-4CAC-ADE9-6E750207FC1D}"/>
              </a:ext>
            </a:extLst>
          </p:cNvPr>
          <p:cNvSpPr>
            <a:spLocks noGrp="1"/>
          </p:cNvSpPr>
          <p:nvPr>
            <p:ph type="ftr" sz="quarter" idx="11"/>
          </p:nvPr>
        </p:nvSpPr>
        <p:spPr/>
        <p:txBody>
          <a:bodyPr/>
          <a:lstStyle/>
          <a:p>
            <a:r>
              <a:rPr lang="it-IT"/>
              <a:t>Rinaldi Munir/II4021 Kriptografi</a:t>
            </a:r>
            <a:endParaRPr lang="en-US"/>
          </a:p>
        </p:txBody>
      </p:sp>
      <p:sp>
        <p:nvSpPr>
          <p:cNvPr id="9" name="Slide Number Placeholder 8">
            <a:extLst>
              <a:ext uri="{FF2B5EF4-FFF2-40B4-BE49-F238E27FC236}">
                <a16:creationId xmlns:a16="http://schemas.microsoft.com/office/drawing/2014/main" id="{90F25C5A-1A7F-45A9-8596-FC7F21376E59}"/>
              </a:ext>
            </a:extLst>
          </p:cNvPr>
          <p:cNvSpPr>
            <a:spLocks noGrp="1"/>
          </p:cNvSpPr>
          <p:nvPr>
            <p:ph type="sldNum" sz="quarter" idx="12"/>
          </p:nvPr>
        </p:nvSpPr>
        <p:spPr/>
        <p:txBody>
          <a:bodyPr/>
          <a:lstStyle/>
          <a:p>
            <a:fld id="{345A03E5-24FE-4ADA-BBDF-5347EA54DF86}" type="slidenum">
              <a:rPr lang="en-US" smtClean="0"/>
              <a:t>‹#›</a:t>
            </a:fld>
            <a:endParaRPr lang="en-US"/>
          </a:p>
        </p:txBody>
      </p:sp>
    </p:spTree>
    <p:extLst>
      <p:ext uri="{BB962C8B-B14F-4D97-AF65-F5344CB8AC3E}">
        <p14:creationId xmlns:p14="http://schemas.microsoft.com/office/powerpoint/2010/main" val="3851044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D4617-25F9-43AE-BCB3-8740F42D86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23B1A3-7B56-41F2-B1E6-B503BB04D5E6}"/>
              </a:ext>
            </a:extLst>
          </p:cNvPr>
          <p:cNvSpPr>
            <a:spLocks noGrp="1"/>
          </p:cNvSpPr>
          <p:nvPr>
            <p:ph type="dt" sz="half" idx="10"/>
          </p:nvPr>
        </p:nvSpPr>
        <p:spPr/>
        <p:txBody>
          <a:bodyPr/>
          <a:lstStyle/>
          <a:p>
            <a:fld id="{3553C95E-B7B4-43A2-90F3-817BBCCF6270}" type="datetime1">
              <a:rPr lang="en-US" smtClean="0"/>
              <a:t>11/2/2025</a:t>
            </a:fld>
            <a:endParaRPr lang="en-US"/>
          </a:p>
        </p:txBody>
      </p:sp>
      <p:sp>
        <p:nvSpPr>
          <p:cNvPr id="4" name="Footer Placeholder 3">
            <a:extLst>
              <a:ext uri="{FF2B5EF4-FFF2-40B4-BE49-F238E27FC236}">
                <a16:creationId xmlns:a16="http://schemas.microsoft.com/office/drawing/2014/main" id="{94C5ACAD-E6ED-4222-9099-8EFE8923765B}"/>
              </a:ext>
            </a:extLst>
          </p:cNvPr>
          <p:cNvSpPr>
            <a:spLocks noGrp="1"/>
          </p:cNvSpPr>
          <p:nvPr>
            <p:ph type="ftr" sz="quarter" idx="11"/>
          </p:nvPr>
        </p:nvSpPr>
        <p:spPr/>
        <p:txBody>
          <a:bodyPr/>
          <a:lstStyle/>
          <a:p>
            <a:r>
              <a:rPr lang="it-IT"/>
              <a:t>Rinaldi Munir/II4021 Kriptografi</a:t>
            </a:r>
            <a:endParaRPr lang="en-US"/>
          </a:p>
        </p:txBody>
      </p:sp>
      <p:sp>
        <p:nvSpPr>
          <p:cNvPr id="5" name="Slide Number Placeholder 4">
            <a:extLst>
              <a:ext uri="{FF2B5EF4-FFF2-40B4-BE49-F238E27FC236}">
                <a16:creationId xmlns:a16="http://schemas.microsoft.com/office/drawing/2014/main" id="{AEEAD8C8-4EAD-4D61-833B-D30A1F4F6EF6}"/>
              </a:ext>
            </a:extLst>
          </p:cNvPr>
          <p:cNvSpPr>
            <a:spLocks noGrp="1"/>
          </p:cNvSpPr>
          <p:nvPr>
            <p:ph type="sldNum" sz="quarter" idx="12"/>
          </p:nvPr>
        </p:nvSpPr>
        <p:spPr/>
        <p:txBody>
          <a:bodyPr/>
          <a:lstStyle/>
          <a:p>
            <a:fld id="{345A03E5-24FE-4ADA-BBDF-5347EA54DF86}" type="slidenum">
              <a:rPr lang="en-US" smtClean="0"/>
              <a:t>‹#›</a:t>
            </a:fld>
            <a:endParaRPr lang="en-US"/>
          </a:p>
        </p:txBody>
      </p:sp>
    </p:spTree>
    <p:extLst>
      <p:ext uri="{BB962C8B-B14F-4D97-AF65-F5344CB8AC3E}">
        <p14:creationId xmlns:p14="http://schemas.microsoft.com/office/powerpoint/2010/main" val="1030885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E94B43-A0E2-4C6E-8BEA-13843854E817}"/>
              </a:ext>
            </a:extLst>
          </p:cNvPr>
          <p:cNvSpPr>
            <a:spLocks noGrp="1"/>
          </p:cNvSpPr>
          <p:nvPr>
            <p:ph type="dt" sz="half" idx="10"/>
          </p:nvPr>
        </p:nvSpPr>
        <p:spPr/>
        <p:txBody>
          <a:bodyPr/>
          <a:lstStyle/>
          <a:p>
            <a:fld id="{58D83E7D-85C4-40CE-8FF7-9D65D2C336CE}" type="datetime1">
              <a:rPr lang="en-US" smtClean="0"/>
              <a:t>11/2/2025</a:t>
            </a:fld>
            <a:endParaRPr lang="en-US"/>
          </a:p>
        </p:txBody>
      </p:sp>
      <p:sp>
        <p:nvSpPr>
          <p:cNvPr id="3" name="Footer Placeholder 2">
            <a:extLst>
              <a:ext uri="{FF2B5EF4-FFF2-40B4-BE49-F238E27FC236}">
                <a16:creationId xmlns:a16="http://schemas.microsoft.com/office/drawing/2014/main" id="{DCA69822-6A78-47BC-BE52-B8E526B28DD5}"/>
              </a:ext>
            </a:extLst>
          </p:cNvPr>
          <p:cNvSpPr>
            <a:spLocks noGrp="1"/>
          </p:cNvSpPr>
          <p:nvPr>
            <p:ph type="ftr" sz="quarter" idx="11"/>
          </p:nvPr>
        </p:nvSpPr>
        <p:spPr/>
        <p:txBody>
          <a:bodyPr/>
          <a:lstStyle/>
          <a:p>
            <a:r>
              <a:rPr lang="it-IT"/>
              <a:t>Rinaldi Munir/II4021 Kriptografi</a:t>
            </a:r>
            <a:endParaRPr lang="en-US"/>
          </a:p>
        </p:txBody>
      </p:sp>
      <p:sp>
        <p:nvSpPr>
          <p:cNvPr id="4" name="Slide Number Placeholder 3">
            <a:extLst>
              <a:ext uri="{FF2B5EF4-FFF2-40B4-BE49-F238E27FC236}">
                <a16:creationId xmlns:a16="http://schemas.microsoft.com/office/drawing/2014/main" id="{59A8E49B-9FDB-4514-AE8E-C0FED812D376}"/>
              </a:ext>
            </a:extLst>
          </p:cNvPr>
          <p:cNvSpPr>
            <a:spLocks noGrp="1"/>
          </p:cNvSpPr>
          <p:nvPr>
            <p:ph type="sldNum" sz="quarter" idx="12"/>
          </p:nvPr>
        </p:nvSpPr>
        <p:spPr/>
        <p:txBody>
          <a:bodyPr/>
          <a:lstStyle/>
          <a:p>
            <a:fld id="{345A03E5-24FE-4ADA-BBDF-5347EA54DF86}" type="slidenum">
              <a:rPr lang="en-US" smtClean="0"/>
              <a:t>‹#›</a:t>
            </a:fld>
            <a:endParaRPr lang="en-US"/>
          </a:p>
        </p:txBody>
      </p:sp>
    </p:spTree>
    <p:extLst>
      <p:ext uri="{BB962C8B-B14F-4D97-AF65-F5344CB8AC3E}">
        <p14:creationId xmlns:p14="http://schemas.microsoft.com/office/powerpoint/2010/main" val="455729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4F89A-75E6-4AAA-A17E-5C427D709B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7215CD-9C7E-49CF-B445-42EF43D601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DED0AC-BBB0-4701-BC66-24F05AEBE4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498280-2CCC-4D08-B4F5-36D2F593C337}"/>
              </a:ext>
            </a:extLst>
          </p:cNvPr>
          <p:cNvSpPr>
            <a:spLocks noGrp="1"/>
          </p:cNvSpPr>
          <p:nvPr>
            <p:ph type="dt" sz="half" idx="10"/>
          </p:nvPr>
        </p:nvSpPr>
        <p:spPr/>
        <p:txBody>
          <a:bodyPr/>
          <a:lstStyle/>
          <a:p>
            <a:fld id="{66226999-9A65-4B0B-A890-8E251CDB40EB}" type="datetime1">
              <a:rPr lang="en-US" smtClean="0"/>
              <a:t>11/2/2025</a:t>
            </a:fld>
            <a:endParaRPr lang="en-US"/>
          </a:p>
        </p:txBody>
      </p:sp>
      <p:sp>
        <p:nvSpPr>
          <p:cNvPr id="6" name="Footer Placeholder 5">
            <a:extLst>
              <a:ext uri="{FF2B5EF4-FFF2-40B4-BE49-F238E27FC236}">
                <a16:creationId xmlns:a16="http://schemas.microsoft.com/office/drawing/2014/main" id="{E6C14F37-8462-4BA8-B13D-AC31ABA520A6}"/>
              </a:ext>
            </a:extLst>
          </p:cNvPr>
          <p:cNvSpPr>
            <a:spLocks noGrp="1"/>
          </p:cNvSpPr>
          <p:nvPr>
            <p:ph type="ftr" sz="quarter" idx="11"/>
          </p:nvPr>
        </p:nvSpPr>
        <p:spPr/>
        <p:txBody>
          <a:bodyPr/>
          <a:lstStyle/>
          <a:p>
            <a:r>
              <a:rPr lang="it-IT"/>
              <a:t>Rinaldi Munir/II4021 Kriptografi</a:t>
            </a:r>
            <a:endParaRPr lang="en-US"/>
          </a:p>
        </p:txBody>
      </p:sp>
      <p:sp>
        <p:nvSpPr>
          <p:cNvPr id="7" name="Slide Number Placeholder 6">
            <a:extLst>
              <a:ext uri="{FF2B5EF4-FFF2-40B4-BE49-F238E27FC236}">
                <a16:creationId xmlns:a16="http://schemas.microsoft.com/office/drawing/2014/main" id="{B249CD86-2B15-4B7B-B28A-01F45353EFC5}"/>
              </a:ext>
            </a:extLst>
          </p:cNvPr>
          <p:cNvSpPr>
            <a:spLocks noGrp="1"/>
          </p:cNvSpPr>
          <p:nvPr>
            <p:ph type="sldNum" sz="quarter" idx="12"/>
          </p:nvPr>
        </p:nvSpPr>
        <p:spPr/>
        <p:txBody>
          <a:bodyPr/>
          <a:lstStyle/>
          <a:p>
            <a:fld id="{345A03E5-24FE-4ADA-BBDF-5347EA54DF86}" type="slidenum">
              <a:rPr lang="en-US" smtClean="0"/>
              <a:t>‹#›</a:t>
            </a:fld>
            <a:endParaRPr lang="en-US"/>
          </a:p>
        </p:txBody>
      </p:sp>
    </p:spTree>
    <p:extLst>
      <p:ext uri="{BB962C8B-B14F-4D97-AF65-F5344CB8AC3E}">
        <p14:creationId xmlns:p14="http://schemas.microsoft.com/office/powerpoint/2010/main" val="551695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4BA85-2DF8-49E2-BE42-0FA4437FCA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096FC4-3809-426E-BF1F-89BE850EE8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9744BCF-B9C7-43BF-8FDE-0FDCABEC73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340F0C-0515-440D-8C25-E65D6F54B178}"/>
              </a:ext>
            </a:extLst>
          </p:cNvPr>
          <p:cNvSpPr>
            <a:spLocks noGrp="1"/>
          </p:cNvSpPr>
          <p:nvPr>
            <p:ph type="dt" sz="half" idx="10"/>
          </p:nvPr>
        </p:nvSpPr>
        <p:spPr/>
        <p:txBody>
          <a:bodyPr/>
          <a:lstStyle/>
          <a:p>
            <a:fld id="{AD74C957-6625-4C01-AEDF-838A68333A24}" type="datetime1">
              <a:rPr lang="en-US" smtClean="0"/>
              <a:t>11/2/2025</a:t>
            </a:fld>
            <a:endParaRPr lang="en-US"/>
          </a:p>
        </p:txBody>
      </p:sp>
      <p:sp>
        <p:nvSpPr>
          <p:cNvPr id="6" name="Footer Placeholder 5">
            <a:extLst>
              <a:ext uri="{FF2B5EF4-FFF2-40B4-BE49-F238E27FC236}">
                <a16:creationId xmlns:a16="http://schemas.microsoft.com/office/drawing/2014/main" id="{E122BC21-D899-494C-A7CD-CFA253422E9C}"/>
              </a:ext>
            </a:extLst>
          </p:cNvPr>
          <p:cNvSpPr>
            <a:spLocks noGrp="1"/>
          </p:cNvSpPr>
          <p:nvPr>
            <p:ph type="ftr" sz="quarter" idx="11"/>
          </p:nvPr>
        </p:nvSpPr>
        <p:spPr/>
        <p:txBody>
          <a:bodyPr/>
          <a:lstStyle/>
          <a:p>
            <a:r>
              <a:rPr lang="it-IT"/>
              <a:t>Rinaldi Munir/II4021 Kriptografi</a:t>
            </a:r>
            <a:endParaRPr lang="en-US"/>
          </a:p>
        </p:txBody>
      </p:sp>
      <p:sp>
        <p:nvSpPr>
          <p:cNvPr id="7" name="Slide Number Placeholder 6">
            <a:extLst>
              <a:ext uri="{FF2B5EF4-FFF2-40B4-BE49-F238E27FC236}">
                <a16:creationId xmlns:a16="http://schemas.microsoft.com/office/drawing/2014/main" id="{E4C4FAD8-7BB4-4EC8-97C3-906F01C9C6BB}"/>
              </a:ext>
            </a:extLst>
          </p:cNvPr>
          <p:cNvSpPr>
            <a:spLocks noGrp="1"/>
          </p:cNvSpPr>
          <p:nvPr>
            <p:ph type="sldNum" sz="quarter" idx="12"/>
          </p:nvPr>
        </p:nvSpPr>
        <p:spPr/>
        <p:txBody>
          <a:bodyPr/>
          <a:lstStyle/>
          <a:p>
            <a:fld id="{345A03E5-24FE-4ADA-BBDF-5347EA54DF86}" type="slidenum">
              <a:rPr lang="en-US" smtClean="0"/>
              <a:t>‹#›</a:t>
            </a:fld>
            <a:endParaRPr lang="en-US"/>
          </a:p>
        </p:txBody>
      </p:sp>
    </p:spTree>
    <p:extLst>
      <p:ext uri="{BB962C8B-B14F-4D97-AF65-F5344CB8AC3E}">
        <p14:creationId xmlns:p14="http://schemas.microsoft.com/office/powerpoint/2010/main" val="3512760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F543AD-82CF-475E-B694-7399479E09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000762-BC26-48E1-99C1-7B9BBE18E2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497BAE-A17B-4AE6-ADE7-148A44DFA9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5A8FCD-67F0-40D9-8792-721D69E6EFCF}" type="datetime1">
              <a:rPr lang="en-US" smtClean="0"/>
              <a:t>11/2/2025</a:t>
            </a:fld>
            <a:endParaRPr lang="en-US"/>
          </a:p>
        </p:txBody>
      </p:sp>
      <p:sp>
        <p:nvSpPr>
          <p:cNvPr id="5" name="Footer Placeholder 4">
            <a:extLst>
              <a:ext uri="{FF2B5EF4-FFF2-40B4-BE49-F238E27FC236}">
                <a16:creationId xmlns:a16="http://schemas.microsoft.com/office/drawing/2014/main" id="{B5E89F09-7B74-4F7E-B30F-9EC4ECB2DF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Rinaldi Munir/II4021 Kriptografi</a:t>
            </a:r>
            <a:endParaRPr lang="en-US"/>
          </a:p>
        </p:txBody>
      </p:sp>
      <p:sp>
        <p:nvSpPr>
          <p:cNvPr id="6" name="Slide Number Placeholder 5">
            <a:extLst>
              <a:ext uri="{FF2B5EF4-FFF2-40B4-BE49-F238E27FC236}">
                <a16:creationId xmlns:a16="http://schemas.microsoft.com/office/drawing/2014/main" id="{9258DD97-43CB-44EE-B3C9-7D687E404C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5A03E5-24FE-4ADA-BBDF-5347EA54DF86}" type="slidenum">
              <a:rPr lang="en-US" smtClean="0"/>
              <a:t>‹#›</a:t>
            </a:fld>
            <a:endParaRPr lang="en-US"/>
          </a:p>
        </p:txBody>
      </p:sp>
    </p:spTree>
    <p:extLst>
      <p:ext uri="{BB962C8B-B14F-4D97-AF65-F5344CB8AC3E}">
        <p14:creationId xmlns:p14="http://schemas.microsoft.com/office/powerpoint/2010/main" val="11372764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2.png"/><Relationship Id="rId7" Type="http://schemas.openxmlformats.org/officeDocument/2006/relationships/oleObject" Target="../embeddings/oleObject2.bin"/><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2.png"/><Relationship Id="rId7" Type="http://schemas.openxmlformats.org/officeDocument/2006/relationships/oleObject" Target="../embeddings/oleObject3.bin"/><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image" Target="../media/image2.png"/><Relationship Id="rId7" Type="http://schemas.openxmlformats.org/officeDocument/2006/relationships/oleObject" Target="../embeddings/oleObject4.bin"/><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2.png"/><Relationship Id="rId7" Type="http://schemas.openxmlformats.org/officeDocument/2006/relationships/oleObject" Target="../embeddings/oleObject5.bin"/><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2.png"/><Relationship Id="rId7" Type="http://schemas.openxmlformats.org/officeDocument/2006/relationships/oleObject" Target="../embeddings/oleObject6.bin"/><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image" Target="../media/image2.png"/><Relationship Id="rId7" Type="http://schemas.openxmlformats.org/officeDocument/2006/relationships/oleObject" Target="../embeddings/oleObject7.bin"/><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image" Target="../media/image2.png"/><Relationship Id="rId7" Type="http://schemas.openxmlformats.org/officeDocument/2006/relationships/oleObject" Target="../embeddings/oleObject8.bin"/><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image" Target="../media/image2.png"/><Relationship Id="rId7" Type="http://schemas.openxmlformats.org/officeDocument/2006/relationships/oleObject" Target="../embeddings/oleObject9.bin"/><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image" Target="../media/image2.png"/><Relationship Id="rId7" Type="http://schemas.openxmlformats.org/officeDocument/2006/relationships/oleObject" Target="../embeddings/oleObject10.bin"/><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2.png"/><Relationship Id="rId7" Type="http://schemas.openxmlformats.org/officeDocument/2006/relationships/oleObject" Target="../embeddings/oleObject2.bin"/><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2.png"/><Relationship Id="rId7" Type="http://schemas.openxmlformats.org/officeDocument/2006/relationships/oleObject" Target="../embeddings/oleObject11.bin"/><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eprint.iacr.org/2005/075"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natmchugh.blogspot.com/2015/05/how-to-make-two-binaries-with-same-md5.html" TargetMode="External"/><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hyperlink" Target="http://www.faqs.org/rfcs/rfc3174.html"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9.emf"/><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oleObject" Target="../embeddings/oleObject13.bin"/><Relationship Id="rId5" Type="http://schemas.openxmlformats.org/officeDocument/2006/relationships/image" Target="../media/image28.wmf"/><Relationship Id="rId4" Type="http://schemas.openxmlformats.org/officeDocument/2006/relationships/oleObject" Target="../embeddings/oleObject12.bin"/></Relationships>
</file>

<file path=ppt/slides/_rels/slide39.xml.rels><?xml version="1.0" encoding="UTF-8" standalone="yes"?>
<Relationships xmlns="http://schemas.openxmlformats.org/package/2006/relationships"><Relationship Id="rId3" Type="http://schemas.openxmlformats.org/officeDocument/2006/relationships/hyperlink" Target="https://emn178.github.io/online-tools/sha1.html" TargetMode="External"/><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image" Target="../media/image2.png"/><Relationship Id="rId7" Type="http://schemas.openxmlformats.org/officeDocument/2006/relationships/oleObject" Target="../embeddings/oleObject1.bin"/><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www.sha1-online.com/"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hyperlink" Target="http://www.schneier.com/blog/archives/2005/02/sha_1broken.html" TargetMode="External"/><Relationship Id="rId4" Type="http://schemas.openxmlformats.org/officeDocument/2006/relationships/hyperlink" Target="http://eprint.iacr.org/2005/010"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www.ilmuhacking.com/cryptography/membuat-sha1-collision-file/"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infosecwriteups.com/breaking-down-sha-256-algorithm-2ce61d86f7a3" TargetMode="External"/><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infosecwriteups.com/breaking-down-sha-256-algorithm-2ce61d86f7a3" TargetMode="External"/><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hyperlink" Target="http://en.wikipedia.org/w/index.php?title=Florian_Mendel&amp;action=edit&amp;redlink=1" TargetMode="External"/><Relationship Id="rId2" Type="http://schemas.openxmlformats.org/officeDocument/2006/relationships/hyperlink" Target="http://en.wikipedia.org/w/index.php?title=Krystian_Matusiewicz&amp;action=edit&amp;redlink=1" TargetMode="External"/><Relationship Id="rId1" Type="http://schemas.openxmlformats.org/officeDocument/2006/relationships/slideLayout" Target="../slideLayouts/slideLayout2.xml"/><Relationship Id="rId5" Type="http://schemas.openxmlformats.org/officeDocument/2006/relationships/hyperlink" Target="http://en.wikipedia.org/w/index.php?title=Martin_Schl%C3%A4ffer&amp;action=edit&amp;redlink=1" TargetMode="External"/><Relationship Id="rId4" Type="http://schemas.openxmlformats.org/officeDocument/2006/relationships/hyperlink" Target="http://en.wikipedia.org/w/index.php?title=Christian_Rechberger&amp;action=edit&amp;redlink=1" TargetMode="External"/></Relationships>
</file>

<file path=ppt/slides/_rels/slide61.xml.rels><?xml version="1.0" encoding="UTF-8" standalone="yes"?>
<Relationships xmlns="http://schemas.openxmlformats.org/package/2006/relationships"><Relationship Id="rId2" Type="http://schemas.openxmlformats.org/officeDocument/2006/relationships/hyperlink" Target="http://en.wikipedia.org/w/index.php?title=Hongjun_Wu&amp;action=edit&amp;redlink=1"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en.wikipedia.org/w/index.php?title=Micha%C3%ABl_Peeter&amp;action=edit&amp;redlink=1" TargetMode="External"/><Relationship Id="rId2" Type="http://schemas.openxmlformats.org/officeDocument/2006/relationships/hyperlink" Target="http://en.wikipedia.org/w/index.php?title=Guido_Bertoni&amp;action=edit&amp;redlink=1" TargetMode="External"/><Relationship Id="rId1" Type="http://schemas.openxmlformats.org/officeDocument/2006/relationships/slideLayout" Target="../slideLayouts/slideLayout2.xml"/><Relationship Id="rId5" Type="http://schemas.openxmlformats.org/officeDocument/2006/relationships/hyperlink" Target="http://en.wikipedia.org/wiki/Cryptographic_hash_function" TargetMode="External"/><Relationship Id="rId4" Type="http://schemas.openxmlformats.org/officeDocument/2006/relationships/hyperlink" Target="http://en.wikipedia.org/w/index.php?title=Gilles_Van_Assche&amp;action=edit&amp;redlink=1" TargetMode="External"/></Relationships>
</file>

<file path=ppt/slides/_rels/slide63.xml.rels><?xml version="1.0" encoding="UTF-8" standalone="yes"?>
<Relationships xmlns="http://schemas.openxmlformats.org/package/2006/relationships"><Relationship Id="rId8" Type="http://schemas.openxmlformats.org/officeDocument/2006/relationships/hyperlink" Target="http://en.wikipedia.org/wiki/Jon_Callas" TargetMode="External"/><Relationship Id="rId3" Type="http://schemas.openxmlformats.org/officeDocument/2006/relationships/hyperlink" Target="http://en.wikipedia.org/wiki/Stefan_Lucks" TargetMode="External"/><Relationship Id="rId7" Type="http://schemas.openxmlformats.org/officeDocument/2006/relationships/hyperlink" Target="http://en.wikipedia.org/w/index.php?title=Tadayoshi_Kohno&amp;action=edit&amp;redlink=1" TargetMode="External"/><Relationship Id="rId2" Type="http://schemas.openxmlformats.org/officeDocument/2006/relationships/hyperlink" Target="http://en.wikipedia.org/wiki/Bruce_Schneier" TargetMode="External"/><Relationship Id="rId1" Type="http://schemas.openxmlformats.org/officeDocument/2006/relationships/slideLayout" Target="../slideLayouts/slideLayout2.xml"/><Relationship Id="rId6" Type="http://schemas.openxmlformats.org/officeDocument/2006/relationships/hyperlink" Target="http://en.wikipedia.org/wiki/Mihir_Bellare" TargetMode="External"/><Relationship Id="rId5" Type="http://schemas.openxmlformats.org/officeDocument/2006/relationships/hyperlink" Target="http://en.wikipedia.org/w/index.php?title=Doug_Whiting&amp;action=edit&amp;redlink=1" TargetMode="External"/><Relationship Id="rId10" Type="http://schemas.openxmlformats.org/officeDocument/2006/relationships/hyperlink" Target="http://en.wikipedia.org/wiki/Cryptographic_hash_function" TargetMode="External"/><Relationship Id="rId4" Type="http://schemas.openxmlformats.org/officeDocument/2006/relationships/hyperlink" Target="http://en.wikipedia.org/wiki/Niels_Ferguson" TargetMode="External"/><Relationship Id="rId9" Type="http://schemas.openxmlformats.org/officeDocument/2006/relationships/hyperlink" Target="http://en.wikipedia.org/w/index.php?title=Jesse_Walker_(programmer)&amp;action=edit&amp;redlink=1"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en.wikipedia.org/w/index.php?title=Guido_Bertoni&amp;action=edit&amp;redlink=1" TargetMode="External"/><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hyperlink" Target="http://en.wikipedia.org/w/index.php?title=Gilles_Van_Assche&amp;action=edit&amp;redlink=1" TargetMode="External"/><Relationship Id="rId4" Type="http://schemas.openxmlformats.org/officeDocument/2006/relationships/hyperlink" Target="http://en.wikipedia.org/w/index.php?title=Micha%C3%ABl_Peeter&amp;action=edit&amp;redlink=1"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keccak.noekeon.org/specs_summary.html"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emn178.github.io/online-tools/keccak_256.html" TargetMode="Externa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3AB659-41BB-269D-CB41-A3C62F184BC6}"/>
            </a:ext>
          </a:extLst>
        </p:cNvPr>
        <p:cNvGrpSpPr/>
        <p:nvPr/>
      </p:nvGrpSpPr>
      <p:grpSpPr>
        <a:xfrm>
          <a:off x="0" y="0"/>
          <a:ext cx="0" cy="0"/>
          <a:chOff x="0" y="0"/>
          <a:chExt cx="0" cy="0"/>
        </a:xfrm>
      </p:grpSpPr>
      <p:sp>
        <p:nvSpPr>
          <p:cNvPr id="4099" name="Rectangle 33">
            <a:extLst>
              <a:ext uri="{FF2B5EF4-FFF2-40B4-BE49-F238E27FC236}">
                <a16:creationId xmlns:a16="http://schemas.microsoft.com/office/drawing/2014/main" id="{DCDE3D50-3139-EBF1-4040-2BBBB2FDD11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DD8803BF-EAB8-4100-AD87-642FF84AD812}" type="slidenum">
              <a:rPr lang="en-GB" altLang="en-US" sz="1400">
                <a:latin typeface="Times New Roman" panose="02020603050405020304" pitchFamily="18" charset="0"/>
              </a:rPr>
              <a:pPr>
                <a:spcBef>
                  <a:spcPct val="0"/>
                </a:spcBef>
                <a:buSzTx/>
                <a:buFontTx/>
                <a:buNone/>
              </a:pPr>
              <a:t>1</a:t>
            </a:fld>
            <a:endParaRPr lang="en-GB" altLang="en-US" sz="1400">
              <a:latin typeface="Times New Roman" panose="02020603050405020304" pitchFamily="18" charset="0"/>
            </a:endParaRPr>
          </a:p>
        </p:txBody>
      </p:sp>
      <p:sp>
        <p:nvSpPr>
          <p:cNvPr id="4100" name="Rectangle 2">
            <a:extLst>
              <a:ext uri="{FF2B5EF4-FFF2-40B4-BE49-F238E27FC236}">
                <a16:creationId xmlns:a16="http://schemas.microsoft.com/office/drawing/2014/main" id="{03F90578-0E4B-F784-0935-02C5408C238D}"/>
              </a:ext>
            </a:extLst>
          </p:cNvPr>
          <p:cNvSpPr>
            <a:spLocks noGrp="1" noChangeArrowheads="1"/>
          </p:cNvSpPr>
          <p:nvPr>
            <p:ph type="ctrTitle"/>
          </p:nvPr>
        </p:nvSpPr>
        <p:spPr/>
        <p:txBody>
          <a:bodyPr/>
          <a:lstStyle/>
          <a:p>
            <a:pPr eaLnBrk="1" hangingPunct="1"/>
            <a:r>
              <a:rPr lang="en-US" altLang="en-US" b="1" dirty="0" err="1"/>
              <a:t>Beberapa</a:t>
            </a:r>
            <a:r>
              <a:rPr lang="en-US" altLang="en-US" b="1" dirty="0"/>
              <a:t> </a:t>
            </a:r>
            <a:r>
              <a:rPr lang="en-US" altLang="en-US" b="1" dirty="0" err="1"/>
              <a:t>Fungsi</a:t>
            </a:r>
            <a:r>
              <a:rPr lang="en-US" altLang="en-US" b="1" dirty="0"/>
              <a:t> Hash</a:t>
            </a:r>
            <a:endParaRPr lang="en-GB" altLang="en-US" b="1" dirty="0"/>
          </a:p>
        </p:txBody>
      </p:sp>
      <p:sp>
        <p:nvSpPr>
          <p:cNvPr id="4101" name="Rectangle 3">
            <a:extLst>
              <a:ext uri="{FF2B5EF4-FFF2-40B4-BE49-F238E27FC236}">
                <a16:creationId xmlns:a16="http://schemas.microsoft.com/office/drawing/2014/main" id="{FFA8B0BC-731D-3136-BD5F-14E09A82BAA6}"/>
              </a:ext>
            </a:extLst>
          </p:cNvPr>
          <p:cNvSpPr>
            <a:spLocks noGrp="1" noChangeArrowheads="1"/>
          </p:cNvSpPr>
          <p:nvPr>
            <p:ph type="subTitle" idx="1"/>
          </p:nvPr>
        </p:nvSpPr>
        <p:spPr>
          <a:xfrm>
            <a:off x="1524000" y="1122363"/>
            <a:ext cx="9144000" cy="573722"/>
          </a:xfrm>
        </p:spPr>
        <p:txBody>
          <a:bodyPr/>
          <a:lstStyle/>
          <a:p>
            <a:pPr eaLnBrk="1" hangingPunct="1"/>
            <a:r>
              <a:rPr lang="en-US" altLang="en-US" dirty="0"/>
              <a:t>Bahan </a:t>
            </a:r>
            <a:r>
              <a:rPr lang="en-US" altLang="en-US" dirty="0" err="1"/>
              <a:t>Kuliah</a:t>
            </a:r>
            <a:r>
              <a:rPr lang="en-US" altLang="en-US" dirty="0"/>
              <a:t>  IF4020 Kriptografi</a:t>
            </a:r>
            <a:endParaRPr lang="en-GB" altLang="en-US" dirty="0"/>
          </a:p>
          <a:p>
            <a:pPr eaLnBrk="1" hangingPunct="1"/>
            <a:endParaRPr lang="en-GB" altLang="en-US" dirty="0"/>
          </a:p>
        </p:txBody>
      </p:sp>
      <p:sp>
        <p:nvSpPr>
          <p:cNvPr id="9" name="Subtitle 2">
            <a:extLst>
              <a:ext uri="{FF2B5EF4-FFF2-40B4-BE49-F238E27FC236}">
                <a16:creationId xmlns:a16="http://schemas.microsoft.com/office/drawing/2014/main" id="{1447DDF2-5C71-3411-EF2F-D05126338C90}"/>
              </a:ext>
            </a:extLst>
          </p:cNvPr>
          <p:cNvSpPr txBox="1">
            <a:spLocks/>
          </p:cNvSpPr>
          <p:nvPr/>
        </p:nvSpPr>
        <p:spPr>
          <a:xfrm>
            <a:off x="2590800" y="3886200"/>
            <a:ext cx="7162800" cy="17526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solidFill>
                  <a:srgbClr val="FF0000"/>
                </a:solidFill>
              </a:rPr>
              <a:t>Oleh: Dr. Ir. Rinaldi&lt; M.T</a:t>
            </a:r>
          </a:p>
          <a:p>
            <a:endParaRPr lang="en-US" dirty="0"/>
          </a:p>
          <a:p>
            <a:r>
              <a:rPr lang="en-US" b="1" dirty="0"/>
              <a:t>Program Studi Teknik </a:t>
            </a:r>
            <a:r>
              <a:rPr lang="en-US" b="1" dirty="0" err="1"/>
              <a:t>Informatika</a:t>
            </a:r>
            <a:endParaRPr lang="en-US" b="1" dirty="0"/>
          </a:p>
          <a:p>
            <a:r>
              <a:rPr lang="en-US" b="1" dirty="0"/>
              <a:t>Sekolah Teknik Elektro dan </a:t>
            </a:r>
            <a:r>
              <a:rPr lang="en-US" b="1" dirty="0" err="1"/>
              <a:t>Informatika</a:t>
            </a:r>
            <a:r>
              <a:rPr lang="en-US" b="1" dirty="0"/>
              <a:t>(STEI)</a:t>
            </a:r>
          </a:p>
          <a:p>
            <a:r>
              <a:rPr lang="en-US" b="1" dirty="0"/>
              <a:t>ITB</a:t>
            </a:r>
          </a:p>
        </p:txBody>
      </p:sp>
    </p:spTree>
    <p:extLst>
      <p:ext uri="{BB962C8B-B14F-4D97-AF65-F5344CB8AC3E}">
        <p14:creationId xmlns:p14="http://schemas.microsoft.com/office/powerpoint/2010/main" val="1635700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Slide Number Placeholder 5">
            <a:extLst>
              <a:ext uri="{FF2B5EF4-FFF2-40B4-BE49-F238E27FC236}">
                <a16:creationId xmlns:a16="http://schemas.microsoft.com/office/drawing/2014/main" id="{E6B4446C-174B-4E99-87E2-BD295F14B62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A80B6E56-7BE5-4FE2-9407-F97B7D19C5D2}" type="slidenum">
              <a:rPr lang="en-GB" altLang="en-US" sz="1400">
                <a:latin typeface="Times New Roman" panose="02020603050405020304" pitchFamily="18" charset="0"/>
              </a:rPr>
              <a:pPr>
                <a:spcBef>
                  <a:spcPct val="0"/>
                </a:spcBef>
                <a:buSzTx/>
                <a:buFontTx/>
                <a:buNone/>
              </a:pPr>
              <a:t>10</a:t>
            </a:fld>
            <a:endParaRPr lang="en-GB" altLang="en-US" sz="1400">
              <a:latin typeface="Times New Roman" panose="02020603050405020304" pitchFamily="18" charset="0"/>
            </a:endParaRPr>
          </a:p>
        </p:txBody>
      </p:sp>
      <p:graphicFrame>
        <p:nvGraphicFramePr>
          <p:cNvPr id="12292" name="Object 4">
            <a:extLst>
              <a:ext uri="{FF2B5EF4-FFF2-40B4-BE49-F238E27FC236}">
                <a16:creationId xmlns:a16="http://schemas.microsoft.com/office/drawing/2014/main" id="{63DF0D86-6491-4519-BC50-B1E0B9A4C54C}"/>
              </a:ext>
            </a:extLst>
          </p:cNvPr>
          <p:cNvGraphicFramePr>
            <a:graphicFrameLocks noChangeAspect="1"/>
          </p:cNvGraphicFramePr>
          <p:nvPr>
            <p:extLst>
              <p:ext uri="{D42A27DB-BD31-4B8C-83A1-F6EECF244321}">
                <p14:modId xmlns:p14="http://schemas.microsoft.com/office/powerpoint/2010/main" val="2412902157"/>
              </p:ext>
            </p:extLst>
          </p:nvPr>
        </p:nvGraphicFramePr>
        <p:xfrm>
          <a:off x="384313" y="341312"/>
          <a:ext cx="4953000" cy="6175375"/>
        </p:xfrm>
        <a:graphic>
          <a:graphicData uri="http://schemas.openxmlformats.org/presentationml/2006/ole">
            <mc:AlternateContent xmlns:mc="http://schemas.openxmlformats.org/markup-compatibility/2006">
              <mc:Choice xmlns:v="urn:schemas-microsoft-com:vml" Requires="v">
                <p:oleObj name="VISIO" r:id="rId7" imgW="4326636" imgH="5383530" progId="Visio.Drawing.5">
                  <p:embed/>
                </p:oleObj>
              </mc:Choice>
              <mc:Fallback>
                <p:oleObj name="VISIO" r:id="rId7" imgW="4326636" imgH="5383530" progId="Visio.Drawing.5">
                  <p:embed/>
                  <p:pic>
                    <p:nvPicPr>
                      <p:cNvPr id="12292" name="Object 4">
                        <a:extLst>
                          <a:ext uri="{FF2B5EF4-FFF2-40B4-BE49-F238E27FC236}">
                            <a16:creationId xmlns:a16="http://schemas.microsoft.com/office/drawing/2014/main" id="{63DF0D86-6491-4519-BC50-B1E0B9A4C54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4313" y="341312"/>
                        <a:ext cx="4953000" cy="617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Rectangle 1">
            <a:extLst>
              <a:ext uri="{FF2B5EF4-FFF2-40B4-BE49-F238E27FC236}">
                <a16:creationId xmlns:a16="http://schemas.microsoft.com/office/drawing/2014/main" id="{EBCA91D7-0EE7-41F0-B6E7-74CE2C75A314}"/>
              </a:ext>
            </a:extLst>
          </p:cNvPr>
          <p:cNvSpPr/>
          <p:nvPr/>
        </p:nvSpPr>
        <p:spPr>
          <a:xfrm>
            <a:off x="5943600" y="572645"/>
            <a:ext cx="6096000" cy="5410712"/>
          </a:xfrm>
          <a:prstGeom prst="rect">
            <a:avLst/>
          </a:prstGeom>
        </p:spPr>
        <p:txBody>
          <a:bodyPr>
            <a:spAutoFit/>
          </a:bodyPr>
          <a:lstStyle/>
          <a:p>
            <a:pPr>
              <a:lnSpc>
                <a:spcPct val="90000"/>
              </a:lnSpc>
            </a:pPr>
            <a:r>
              <a:rPr lang="en-US" altLang="en-US" sz="2400" dirty="0">
                <a:solidFill>
                  <a:srgbClr val="030305"/>
                </a:solidFill>
                <a:cs typeface="Times New Roman" panose="02020603050405020304" pitchFamily="18" charset="0"/>
              </a:rPr>
              <a:t>Pada Gambar </a:t>
            </a:r>
            <a:r>
              <a:rPr lang="en-US" altLang="en-US" sz="2400" dirty="0" err="1">
                <a:solidFill>
                  <a:srgbClr val="030305"/>
                </a:solidFill>
                <a:cs typeface="Times New Roman" panose="02020603050405020304" pitchFamily="18" charset="0"/>
              </a:rPr>
              <a:t>tersebut</a:t>
            </a:r>
            <a:r>
              <a:rPr lang="en-US" altLang="en-US" sz="2400" dirty="0">
                <a:solidFill>
                  <a:srgbClr val="030305"/>
                </a:solidFill>
                <a:cs typeface="Times New Roman" panose="02020603050405020304" pitchFamily="18" charset="0"/>
              </a:rPr>
              <a:t>, </a:t>
            </a:r>
            <a:r>
              <a:rPr lang="en-US" altLang="en-US" sz="2400" i="1" dirty="0" err="1">
                <a:solidFill>
                  <a:srgbClr val="030305"/>
                </a:solidFill>
                <a:cs typeface="Times New Roman" panose="02020603050405020304" pitchFamily="18" charset="0"/>
              </a:rPr>
              <a:t>Y</a:t>
            </a:r>
            <a:r>
              <a:rPr lang="en-US" altLang="en-US" sz="2400" i="1" baseline="-30000" dirty="0" err="1">
                <a:solidFill>
                  <a:srgbClr val="030305"/>
                </a:solidFill>
                <a:cs typeface="Times New Roman" panose="02020603050405020304" pitchFamily="18" charset="0"/>
              </a:rPr>
              <a:t>q</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menyatakan</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blok</a:t>
            </a:r>
            <a:r>
              <a:rPr lang="en-US" altLang="en-US" sz="2400" dirty="0">
                <a:solidFill>
                  <a:srgbClr val="030305"/>
                </a:solidFill>
                <a:cs typeface="Times New Roman" panose="02020603050405020304" pitchFamily="18" charset="0"/>
              </a:rPr>
              <a:t> 512-bit </a:t>
            </a:r>
            <a:r>
              <a:rPr lang="en-US" altLang="en-US" sz="2400" dirty="0" err="1">
                <a:solidFill>
                  <a:srgbClr val="030305"/>
                </a:solidFill>
                <a:cs typeface="Times New Roman" panose="02020603050405020304" pitchFamily="18" charset="0"/>
              </a:rPr>
              <a:t>ke</a:t>
            </a:r>
            <a:r>
              <a:rPr lang="en-US" altLang="en-US" sz="2400" dirty="0">
                <a:solidFill>
                  <a:srgbClr val="030305"/>
                </a:solidFill>
                <a:cs typeface="Times New Roman" panose="02020603050405020304" pitchFamily="18" charset="0"/>
              </a:rPr>
              <a:t>-</a:t>
            </a:r>
            <a:r>
              <a:rPr lang="en-US" altLang="en-US" sz="2400" i="1" dirty="0">
                <a:solidFill>
                  <a:srgbClr val="030305"/>
                </a:solidFill>
                <a:cs typeface="Times New Roman" panose="02020603050405020304" pitchFamily="18" charset="0"/>
              </a:rPr>
              <a:t>q</a:t>
            </a:r>
            <a:endParaRPr lang="en-US" altLang="en-US" sz="2400" dirty="0">
              <a:solidFill>
                <a:srgbClr val="030305"/>
              </a:solidFill>
              <a:cs typeface="Times New Roman" panose="02020603050405020304" pitchFamily="18" charset="0"/>
            </a:endParaRPr>
          </a:p>
          <a:p>
            <a:pPr>
              <a:lnSpc>
                <a:spcPct val="90000"/>
              </a:lnSpc>
            </a:pPr>
            <a:endParaRPr lang="en-US" altLang="en-US" sz="2400" i="1" dirty="0">
              <a:solidFill>
                <a:srgbClr val="030305"/>
              </a:solidFill>
              <a:cs typeface="Times New Roman" panose="02020603050405020304" pitchFamily="18" charset="0"/>
            </a:endParaRPr>
          </a:p>
          <a:p>
            <a:pPr>
              <a:lnSpc>
                <a:spcPct val="90000"/>
              </a:lnSpc>
            </a:pPr>
            <a:r>
              <a:rPr lang="en-US" altLang="en-US" sz="2400" i="1" dirty="0" err="1">
                <a:solidFill>
                  <a:srgbClr val="030305"/>
                </a:solidFill>
                <a:cs typeface="Times New Roman" panose="02020603050405020304" pitchFamily="18" charset="0"/>
              </a:rPr>
              <a:t>MD</a:t>
            </a:r>
            <a:r>
              <a:rPr lang="en-US" altLang="en-US" sz="2400" i="1" baseline="-30000" dirty="0" err="1">
                <a:solidFill>
                  <a:srgbClr val="030305"/>
                </a:solidFill>
                <a:cs typeface="Times New Roman" panose="02020603050405020304" pitchFamily="18" charset="0"/>
              </a:rPr>
              <a:t>q</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adalah</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nilai</a:t>
            </a:r>
            <a:r>
              <a:rPr lang="en-US" altLang="en-US" sz="2400" dirty="0">
                <a:solidFill>
                  <a:srgbClr val="030305"/>
                </a:solidFill>
                <a:cs typeface="Times New Roman" panose="02020603050405020304" pitchFamily="18" charset="0"/>
              </a:rPr>
              <a:t> </a:t>
            </a:r>
            <a:r>
              <a:rPr lang="en-US" altLang="en-US" sz="2400" i="1" dirty="0">
                <a:solidFill>
                  <a:srgbClr val="030305"/>
                </a:solidFill>
                <a:cs typeface="Times New Roman" panose="02020603050405020304" pitchFamily="18" charset="0"/>
              </a:rPr>
              <a:t>message digest</a:t>
            </a:r>
            <a:r>
              <a:rPr lang="en-US" altLang="en-US" sz="2400" dirty="0">
                <a:solidFill>
                  <a:srgbClr val="030305"/>
                </a:solidFill>
                <a:cs typeface="Times New Roman" panose="02020603050405020304" pitchFamily="18" charset="0"/>
              </a:rPr>
              <a:t> 128-bit </a:t>
            </a:r>
            <a:r>
              <a:rPr lang="en-US" altLang="en-US" sz="2400" dirty="0" err="1">
                <a:solidFill>
                  <a:srgbClr val="030305"/>
                </a:solidFill>
                <a:cs typeface="Times New Roman" panose="02020603050405020304" pitchFamily="18" charset="0"/>
              </a:rPr>
              <a:t>dari</a:t>
            </a:r>
            <a:r>
              <a:rPr lang="en-US" altLang="en-US" sz="2400" dirty="0">
                <a:solidFill>
                  <a:srgbClr val="030305"/>
                </a:solidFill>
                <a:cs typeface="Times New Roman" panose="02020603050405020304" pitchFamily="18" charset="0"/>
              </a:rPr>
              <a:t> proses </a:t>
            </a:r>
            <a:r>
              <a:rPr lang="en-US" altLang="en-US" sz="2400" i="1" dirty="0">
                <a:solidFill>
                  <a:srgbClr val="030305"/>
                </a:solidFill>
                <a:cs typeface="Times New Roman" panose="02020603050405020304" pitchFamily="18" charset="0"/>
              </a:rPr>
              <a:t>H</a:t>
            </a:r>
            <a:r>
              <a:rPr lang="en-US" altLang="en-US" sz="2400" baseline="-30000" dirty="0">
                <a:solidFill>
                  <a:srgbClr val="030305"/>
                </a:solidFill>
                <a:cs typeface="Times New Roman" panose="02020603050405020304" pitchFamily="18" charset="0"/>
              </a:rPr>
              <a:t>MD5</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ke</a:t>
            </a:r>
            <a:r>
              <a:rPr lang="en-US" altLang="en-US" sz="2400" dirty="0">
                <a:solidFill>
                  <a:srgbClr val="030305"/>
                </a:solidFill>
                <a:cs typeface="Times New Roman" panose="02020603050405020304" pitchFamily="18" charset="0"/>
              </a:rPr>
              <a:t>-</a:t>
            </a:r>
            <a:r>
              <a:rPr lang="en-US" altLang="en-US" sz="2400" i="1" dirty="0">
                <a:solidFill>
                  <a:srgbClr val="030305"/>
                </a:solidFill>
                <a:cs typeface="Times New Roman" panose="02020603050405020304" pitchFamily="18" charset="0"/>
              </a:rPr>
              <a:t>q</a:t>
            </a:r>
            <a:r>
              <a:rPr lang="en-US" altLang="en-US" sz="2400" dirty="0">
                <a:solidFill>
                  <a:srgbClr val="030305"/>
                </a:solidFill>
                <a:cs typeface="Times New Roman" panose="02020603050405020304" pitchFamily="18" charset="0"/>
              </a:rPr>
              <a:t>. Pada </a:t>
            </a:r>
            <a:r>
              <a:rPr lang="en-US" altLang="en-US" sz="2400" dirty="0" err="1">
                <a:solidFill>
                  <a:srgbClr val="030305"/>
                </a:solidFill>
                <a:cs typeface="Times New Roman" panose="02020603050405020304" pitchFamily="18" charset="0"/>
              </a:rPr>
              <a:t>awal</a:t>
            </a:r>
            <a:r>
              <a:rPr lang="en-US" altLang="en-US" sz="2400" dirty="0">
                <a:solidFill>
                  <a:srgbClr val="030305"/>
                </a:solidFill>
                <a:cs typeface="Times New Roman" panose="02020603050405020304" pitchFamily="18" charset="0"/>
              </a:rPr>
              <a:t> proses, </a:t>
            </a:r>
            <a:r>
              <a:rPr lang="en-US" altLang="en-US" sz="2400" i="1" dirty="0" err="1">
                <a:solidFill>
                  <a:srgbClr val="030305"/>
                </a:solidFill>
                <a:cs typeface="Times New Roman" panose="02020603050405020304" pitchFamily="18" charset="0"/>
              </a:rPr>
              <a:t>MD</a:t>
            </a:r>
            <a:r>
              <a:rPr lang="en-US" altLang="en-US" sz="2400" i="1" baseline="-30000" dirty="0" err="1">
                <a:solidFill>
                  <a:srgbClr val="030305"/>
                </a:solidFill>
                <a:cs typeface="Times New Roman" panose="02020603050405020304" pitchFamily="18" charset="0"/>
              </a:rPr>
              <a:t>q</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berisi</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nilai</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inisialisasi</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penyangga</a:t>
            </a:r>
            <a:r>
              <a:rPr lang="en-US" altLang="en-US" sz="2400" dirty="0">
                <a:solidFill>
                  <a:srgbClr val="030305"/>
                </a:solidFill>
                <a:cs typeface="Times New Roman" panose="02020603050405020304" pitchFamily="18" charset="0"/>
              </a:rPr>
              <a:t> </a:t>
            </a:r>
            <a:r>
              <a:rPr lang="en-US" altLang="en-US" sz="2400" i="1" dirty="0">
                <a:solidFill>
                  <a:srgbClr val="030305"/>
                </a:solidFill>
                <a:cs typeface="Times New Roman" panose="02020603050405020304" pitchFamily="18" charset="0"/>
              </a:rPr>
              <a:t>MD</a:t>
            </a:r>
            <a:r>
              <a:rPr lang="en-US" altLang="en-US" sz="2400" dirty="0">
                <a:solidFill>
                  <a:srgbClr val="030305"/>
                </a:solidFill>
                <a:cs typeface="Times New Roman" panose="02020603050405020304" pitchFamily="18" charset="0"/>
              </a:rPr>
              <a:t>.</a:t>
            </a:r>
          </a:p>
          <a:p>
            <a:pPr>
              <a:lnSpc>
                <a:spcPct val="90000"/>
              </a:lnSpc>
            </a:pPr>
            <a:endParaRPr lang="en-US" altLang="en-US" sz="2400" dirty="0">
              <a:solidFill>
                <a:srgbClr val="030305"/>
              </a:solidFill>
              <a:cs typeface="Times New Roman" panose="02020603050405020304" pitchFamily="18" charset="0"/>
            </a:endParaRPr>
          </a:p>
          <a:p>
            <a:pPr>
              <a:lnSpc>
                <a:spcPct val="90000"/>
              </a:lnSpc>
            </a:pPr>
            <a:r>
              <a:rPr lang="en-US" altLang="en-US" sz="2400" dirty="0">
                <a:solidFill>
                  <a:srgbClr val="030305"/>
                </a:solidFill>
                <a:cs typeface="Times New Roman" panose="02020603050405020304" pitchFamily="18" charset="0"/>
              </a:rPr>
              <a:t>Proses </a:t>
            </a:r>
            <a:r>
              <a:rPr lang="en-US" altLang="en-US" sz="2400" i="1" dirty="0">
                <a:solidFill>
                  <a:srgbClr val="030305"/>
                </a:solidFill>
                <a:cs typeface="Times New Roman" panose="02020603050405020304" pitchFamily="18" charset="0"/>
              </a:rPr>
              <a:t>H</a:t>
            </a:r>
            <a:r>
              <a:rPr lang="en-US" altLang="en-US" sz="2400" baseline="-30000" dirty="0">
                <a:solidFill>
                  <a:srgbClr val="030305"/>
                </a:solidFill>
                <a:cs typeface="Times New Roman" panose="02020603050405020304" pitchFamily="18" charset="0"/>
              </a:rPr>
              <a:t>MD5</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terdiri</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dari</a:t>
            </a:r>
            <a:r>
              <a:rPr lang="en-US" altLang="en-US" sz="2400" dirty="0">
                <a:solidFill>
                  <a:srgbClr val="030305"/>
                </a:solidFill>
                <a:cs typeface="Times New Roman" panose="02020603050405020304" pitchFamily="18" charset="0"/>
              </a:rPr>
              <a:t> 4 </a:t>
            </a:r>
            <a:r>
              <a:rPr lang="en-US" altLang="en-US" sz="2400" dirty="0" err="1">
                <a:solidFill>
                  <a:srgbClr val="030305"/>
                </a:solidFill>
                <a:cs typeface="Times New Roman" panose="02020603050405020304" pitchFamily="18" charset="0"/>
              </a:rPr>
              <a:t>buah</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putaran</a:t>
            </a:r>
            <a:r>
              <a:rPr lang="en-US" altLang="en-US" sz="2400" dirty="0">
                <a:solidFill>
                  <a:srgbClr val="030305"/>
                </a:solidFill>
                <a:cs typeface="Times New Roman" panose="02020603050405020304" pitchFamily="18" charset="0"/>
              </a:rPr>
              <a:t>:</a:t>
            </a:r>
          </a:p>
          <a:p>
            <a:pPr marL="342900" indent="-342900">
              <a:lnSpc>
                <a:spcPct val="90000"/>
              </a:lnSpc>
              <a:buFont typeface="Arial" panose="020B0604020202020204" pitchFamily="34" charset="0"/>
              <a:buChar char="•"/>
            </a:pPr>
            <a:r>
              <a:rPr lang="en-US" altLang="en-US" sz="2400" dirty="0" err="1">
                <a:solidFill>
                  <a:srgbClr val="030305"/>
                </a:solidFill>
                <a:cs typeface="Times New Roman" panose="02020603050405020304" pitchFamily="18" charset="0"/>
              </a:rPr>
              <a:t>Setiap</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putaran</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melakukan</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operasi</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dasar</a:t>
            </a:r>
            <a:r>
              <a:rPr lang="en-US" altLang="en-US" sz="2400" i="1" dirty="0">
                <a:solidFill>
                  <a:srgbClr val="030305"/>
                </a:solidFill>
                <a:cs typeface="Times New Roman" panose="02020603050405020304" pitchFamily="18" charset="0"/>
              </a:rPr>
              <a:t> MD5</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sebanyak</a:t>
            </a:r>
            <a:r>
              <a:rPr lang="en-US" altLang="en-US" sz="2400" dirty="0">
                <a:solidFill>
                  <a:srgbClr val="030305"/>
                </a:solidFill>
                <a:cs typeface="Times New Roman" panose="02020603050405020304" pitchFamily="18" charset="0"/>
              </a:rPr>
              <a:t> 16 kali</a:t>
            </a:r>
          </a:p>
          <a:p>
            <a:pPr marL="342900" indent="-342900">
              <a:lnSpc>
                <a:spcPct val="90000"/>
              </a:lnSpc>
              <a:buFont typeface="Arial" panose="020B0604020202020204" pitchFamily="34" charset="0"/>
              <a:buChar char="•"/>
            </a:pPr>
            <a:r>
              <a:rPr lang="en-US" altLang="en-US" sz="2400" dirty="0" err="1">
                <a:solidFill>
                  <a:srgbClr val="030305"/>
                </a:solidFill>
                <a:cs typeface="Times New Roman" panose="02020603050405020304" pitchFamily="18" charset="0"/>
              </a:rPr>
              <a:t>Operasi</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dasar</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melibatkan</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fungsi</a:t>
            </a:r>
            <a:r>
              <a:rPr lang="en-US" altLang="en-US" sz="2400" dirty="0">
                <a:solidFill>
                  <a:srgbClr val="030305"/>
                </a:solidFill>
                <a:cs typeface="Times New Roman" panose="02020603050405020304" pitchFamily="18" charset="0"/>
              </a:rPr>
              <a:t> </a:t>
            </a:r>
            <a:r>
              <a:rPr lang="en-US" altLang="en-US" sz="2400" i="1" dirty="0" err="1">
                <a:solidFill>
                  <a:srgbClr val="030305"/>
                </a:solidFill>
                <a:cs typeface="Times New Roman" panose="02020603050405020304" pitchFamily="18" charset="0"/>
              </a:rPr>
              <a:t>f</a:t>
            </a:r>
            <a:r>
              <a:rPr lang="en-US" altLang="en-US" sz="2400" i="1" baseline="-30000" dirty="0" err="1">
                <a:solidFill>
                  <a:srgbClr val="030305"/>
                </a:solidFill>
                <a:cs typeface="Times New Roman" panose="02020603050405020304" pitchFamily="18" charset="0"/>
              </a:rPr>
              <a:t>F</a:t>
            </a:r>
            <a:r>
              <a:rPr lang="en-US" altLang="en-US" sz="2400" i="1" baseline="-30000" dirty="0">
                <a:solidFill>
                  <a:srgbClr val="030305"/>
                </a:solidFill>
                <a:cs typeface="Times New Roman" panose="02020603050405020304" pitchFamily="18" charset="0"/>
              </a:rPr>
              <a:t> </a:t>
            </a:r>
            <a:r>
              <a:rPr lang="en-US" altLang="en-US" sz="2400" dirty="0">
                <a:solidFill>
                  <a:srgbClr val="030305"/>
                </a:solidFill>
                <a:cs typeface="Times New Roman" panose="02020603050405020304" pitchFamily="18" charset="0"/>
              </a:rPr>
              <a:t>, </a:t>
            </a:r>
            <a:r>
              <a:rPr lang="en-US" altLang="en-US" sz="2400" i="1" dirty="0" err="1">
                <a:solidFill>
                  <a:srgbClr val="030305"/>
                </a:solidFill>
                <a:cs typeface="Times New Roman" panose="02020603050405020304" pitchFamily="18" charset="0"/>
              </a:rPr>
              <a:t>f</a:t>
            </a:r>
            <a:r>
              <a:rPr lang="en-US" altLang="en-US" sz="2400" i="1" baseline="-30000" dirty="0" err="1">
                <a:solidFill>
                  <a:srgbClr val="030305"/>
                </a:solidFill>
                <a:cs typeface="Times New Roman" panose="02020603050405020304" pitchFamily="18" charset="0"/>
              </a:rPr>
              <a:t>G</a:t>
            </a:r>
            <a:r>
              <a:rPr lang="en-US" altLang="en-US" sz="2400" i="1" baseline="-30000" dirty="0">
                <a:solidFill>
                  <a:srgbClr val="030305"/>
                </a:solidFill>
                <a:cs typeface="Times New Roman" panose="02020603050405020304" pitchFamily="18" charset="0"/>
              </a:rPr>
              <a:t> </a:t>
            </a:r>
            <a:r>
              <a:rPr lang="en-US" altLang="en-US" sz="2400" dirty="0">
                <a:solidFill>
                  <a:srgbClr val="030305"/>
                </a:solidFill>
                <a:cs typeface="Times New Roman" panose="02020603050405020304" pitchFamily="18" charset="0"/>
              </a:rPr>
              <a:t>, </a:t>
            </a:r>
            <a:r>
              <a:rPr lang="en-US" altLang="en-US" sz="2400" i="1" dirty="0" err="1">
                <a:solidFill>
                  <a:srgbClr val="030305"/>
                </a:solidFill>
                <a:cs typeface="Times New Roman" panose="02020603050405020304" pitchFamily="18" charset="0"/>
              </a:rPr>
              <a:t>f</a:t>
            </a:r>
            <a:r>
              <a:rPr lang="en-US" altLang="en-US" sz="2400" i="1" baseline="-30000" dirty="0" err="1">
                <a:solidFill>
                  <a:srgbClr val="030305"/>
                </a:solidFill>
                <a:cs typeface="Times New Roman" panose="02020603050405020304" pitchFamily="18" charset="0"/>
              </a:rPr>
              <a:t>H</a:t>
            </a:r>
            <a:r>
              <a:rPr lang="en-US" altLang="en-US" sz="2400" i="1" baseline="-30000" dirty="0">
                <a:solidFill>
                  <a:srgbClr val="030305"/>
                </a:solidFill>
                <a:cs typeface="Times New Roman" panose="02020603050405020304" pitchFamily="18" charset="0"/>
              </a:rPr>
              <a:t> </a:t>
            </a:r>
            <a:r>
              <a:rPr lang="en-US" altLang="en-US" sz="2400" dirty="0">
                <a:solidFill>
                  <a:srgbClr val="030305"/>
                </a:solidFill>
                <a:cs typeface="Times New Roman" panose="02020603050405020304" pitchFamily="18" charset="0"/>
              </a:rPr>
              <a:t>, dan </a:t>
            </a:r>
            <a:r>
              <a:rPr lang="en-US" altLang="en-US" sz="2400" i="1" dirty="0" err="1">
                <a:solidFill>
                  <a:srgbClr val="030305"/>
                </a:solidFill>
                <a:cs typeface="Times New Roman" panose="02020603050405020304" pitchFamily="18" charset="0"/>
              </a:rPr>
              <a:t>f</a:t>
            </a:r>
            <a:r>
              <a:rPr lang="en-US" altLang="en-US" sz="2400" i="1" baseline="-30000" dirty="0" err="1">
                <a:solidFill>
                  <a:srgbClr val="030305"/>
                </a:solidFill>
                <a:cs typeface="Times New Roman" panose="02020603050405020304" pitchFamily="18" charset="0"/>
              </a:rPr>
              <a:t>I</a:t>
            </a:r>
            <a:r>
              <a:rPr lang="en-US" altLang="en-US" sz="2400" dirty="0">
                <a:solidFill>
                  <a:srgbClr val="030305"/>
                </a:solidFill>
                <a:cs typeface="Times New Roman" panose="02020603050405020304" pitchFamily="18" charset="0"/>
              </a:rPr>
              <a:t> </a:t>
            </a:r>
          </a:p>
          <a:p>
            <a:pPr marL="342900" indent="-342900">
              <a:lnSpc>
                <a:spcPct val="90000"/>
              </a:lnSpc>
              <a:buFont typeface="Arial" panose="020B0604020202020204" pitchFamily="34" charset="0"/>
              <a:buChar char="•"/>
            </a:pPr>
            <a:r>
              <a:rPr lang="en-US" altLang="en-US" sz="2400" dirty="0" err="1">
                <a:solidFill>
                  <a:srgbClr val="030305"/>
                </a:solidFill>
                <a:cs typeface="Times New Roman" panose="02020603050405020304" pitchFamily="18" charset="0"/>
              </a:rPr>
              <a:t>Setiap</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operasi</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dasar</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memakai</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sebuah</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elemen</a:t>
            </a:r>
            <a:r>
              <a:rPr lang="en-US" altLang="en-US" sz="2400" dirty="0">
                <a:solidFill>
                  <a:srgbClr val="030305"/>
                </a:solidFill>
                <a:cs typeface="Times New Roman" panose="02020603050405020304" pitchFamily="18" charset="0"/>
              </a:rPr>
              <a:t> </a:t>
            </a:r>
            <a:r>
              <a:rPr lang="en-US" altLang="en-US" sz="2400" i="1" dirty="0">
                <a:solidFill>
                  <a:srgbClr val="030305"/>
                </a:solidFill>
                <a:cs typeface="Times New Roman" panose="02020603050405020304" pitchFamily="18" charset="0"/>
              </a:rPr>
              <a:t>T</a:t>
            </a:r>
          </a:p>
          <a:p>
            <a:pPr marL="342900" indent="-342900">
              <a:lnSpc>
                <a:spcPct val="90000"/>
              </a:lnSpc>
              <a:buFont typeface="Arial" panose="020B0604020202020204" pitchFamily="34" charset="0"/>
              <a:buChar char="•"/>
            </a:pPr>
            <a:r>
              <a:rPr lang="en-US" altLang="en-US" sz="2400" dirty="0" err="1">
                <a:solidFill>
                  <a:srgbClr val="030305"/>
                </a:solidFill>
                <a:cs typeface="Times New Roman" panose="02020603050405020304" pitchFamily="18" charset="0"/>
              </a:rPr>
              <a:t>Jadi</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setiap</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putaran</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memakai</a:t>
            </a:r>
            <a:r>
              <a:rPr lang="en-US" altLang="en-US" sz="2400" dirty="0">
                <a:solidFill>
                  <a:srgbClr val="030305"/>
                </a:solidFill>
                <a:cs typeface="Times New Roman" panose="02020603050405020304" pitchFamily="18" charset="0"/>
              </a:rPr>
              <a:t> 16 </a:t>
            </a:r>
            <a:r>
              <a:rPr lang="en-US" altLang="en-US" sz="2400" dirty="0" err="1">
                <a:solidFill>
                  <a:srgbClr val="030305"/>
                </a:solidFill>
                <a:cs typeface="Times New Roman" panose="02020603050405020304" pitchFamily="18" charset="0"/>
              </a:rPr>
              <a:t>elemen</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Tabel</a:t>
            </a:r>
            <a:r>
              <a:rPr lang="en-US" altLang="en-US" sz="2400" dirty="0">
                <a:solidFill>
                  <a:srgbClr val="030305"/>
                </a:solidFill>
                <a:cs typeface="Times New Roman" panose="02020603050405020304" pitchFamily="18" charset="0"/>
              </a:rPr>
              <a:t> </a:t>
            </a:r>
            <a:r>
              <a:rPr lang="en-US" altLang="en-US" sz="2400" i="1" dirty="0">
                <a:solidFill>
                  <a:srgbClr val="030305"/>
                </a:solidFill>
                <a:cs typeface="Times New Roman" panose="02020603050405020304" pitchFamily="18" charset="0"/>
              </a:rPr>
              <a:t>T</a:t>
            </a:r>
            <a:r>
              <a:rPr lang="en-US" altLang="en-US" sz="2400" dirty="0">
                <a:solidFill>
                  <a:srgbClr val="030305"/>
                </a:solidFill>
                <a:cs typeface="Times New Roman" panose="02020603050405020304" pitchFamily="18" charset="0"/>
              </a:rPr>
              <a:t>.</a:t>
            </a:r>
            <a:endParaRPr lang="en-GB" altLang="en-US" sz="2400" dirty="0">
              <a:solidFill>
                <a:srgbClr val="030305"/>
              </a:solidFill>
            </a:endParaRPr>
          </a:p>
        </p:txBody>
      </p:sp>
      <p:sp>
        <p:nvSpPr>
          <p:cNvPr id="4" name="Rectangle 3">
            <a:extLst>
              <a:ext uri="{FF2B5EF4-FFF2-40B4-BE49-F238E27FC236}">
                <a16:creationId xmlns:a16="http://schemas.microsoft.com/office/drawing/2014/main" id="{B437BC1B-A13B-40CC-B42D-15B0D0A33910}"/>
              </a:ext>
            </a:extLst>
          </p:cNvPr>
          <p:cNvSpPr/>
          <p:nvPr/>
        </p:nvSpPr>
        <p:spPr>
          <a:xfrm>
            <a:off x="384313" y="1051034"/>
            <a:ext cx="5092147" cy="4932323"/>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1E3BAB4-7F7A-4331-9227-CA480F62D618}"/>
              </a:ext>
            </a:extLst>
          </p:cNvPr>
          <p:cNvSpPr txBox="1"/>
          <p:nvPr/>
        </p:nvSpPr>
        <p:spPr>
          <a:xfrm>
            <a:off x="564584" y="5899666"/>
            <a:ext cx="782587" cy="461665"/>
          </a:xfrm>
          <a:prstGeom prst="rect">
            <a:avLst/>
          </a:prstGeom>
          <a:noFill/>
        </p:spPr>
        <p:txBody>
          <a:bodyPr wrap="none" rtlCol="0">
            <a:spAutoFit/>
          </a:bodyPr>
          <a:lstStyle/>
          <a:p>
            <a:r>
              <a:rPr lang="en-US" sz="2400" dirty="0">
                <a:solidFill>
                  <a:srgbClr val="FF0000"/>
                </a:solidFill>
              </a:rPr>
              <a:t>H</a:t>
            </a:r>
            <a:r>
              <a:rPr lang="en-US" sz="2400" baseline="-25000" dirty="0">
                <a:solidFill>
                  <a:srgbClr val="FF0000"/>
                </a:solidFill>
              </a:rPr>
              <a:t>MD5</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1C81BC-E290-4BE5-83CE-3E8C8FF85A11}"/>
              </a:ext>
            </a:extLst>
          </p:cNvPr>
          <p:cNvSpPr>
            <a:spLocks noGrp="1"/>
          </p:cNvSpPr>
          <p:nvPr>
            <p:ph idx="1"/>
          </p:nvPr>
        </p:nvSpPr>
        <p:spPr>
          <a:xfrm>
            <a:off x="5108713" y="747712"/>
            <a:ext cx="6851374" cy="5486400"/>
          </a:xfrm>
        </p:spPr>
        <p:txBody>
          <a:bodyPr>
            <a:normAutofit/>
          </a:bodyPr>
          <a:lstStyle/>
          <a:p>
            <a:pPr marL="0" indent="0">
              <a:buNone/>
              <a:defRPr/>
            </a:pPr>
            <a:r>
              <a:rPr lang="en-US" sz="2400" dirty="0" err="1">
                <a:solidFill>
                  <a:srgbClr val="030305"/>
                </a:solidFill>
              </a:rPr>
              <a:t>Operasi</a:t>
            </a:r>
            <a:r>
              <a:rPr lang="en-US" sz="2400" dirty="0">
                <a:solidFill>
                  <a:srgbClr val="030305"/>
                </a:solidFill>
              </a:rPr>
              <a:t> </a:t>
            </a:r>
            <a:r>
              <a:rPr lang="en-US" sz="2400" dirty="0" err="1">
                <a:solidFill>
                  <a:srgbClr val="030305"/>
                </a:solidFill>
              </a:rPr>
              <a:t>dasar</a:t>
            </a:r>
            <a:r>
              <a:rPr lang="en-US" sz="2400" dirty="0">
                <a:solidFill>
                  <a:srgbClr val="030305"/>
                </a:solidFill>
              </a:rPr>
              <a:t> </a:t>
            </a:r>
            <a:r>
              <a:rPr lang="en-US" sz="2400" i="1" dirty="0">
                <a:solidFill>
                  <a:srgbClr val="030305"/>
                </a:solidFill>
              </a:rPr>
              <a:t>MD5</a:t>
            </a:r>
            <a:r>
              <a:rPr lang="en-US" sz="2400" dirty="0">
                <a:solidFill>
                  <a:srgbClr val="030305"/>
                </a:solidFill>
              </a:rPr>
              <a:t> pada </a:t>
            </a:r>
            <a:r>
              <a:rPr lang="en-US" sz="2400" dirty="0" err="1">
                <a:solidFill>
                  <a:srgbClr val="030305"/>
                </a:solidFill>
              </a:rPr>
              <a:t>gambar</a:t>
            </a:r>
            <a:r>
              <a:rPr lang="en-US" sz="2400" dirty="0">
                <a:solidFill>
                  <a:srgbClr val="030305"/>
                </a:solidFill>
              </a:rPr>
              <a:t> di </a:t>
            </a:r>
            <a:r>
              <a:rPr lang="en-US" sz="2400" dirty="0" err="1">
                <a:solidFill>
                  <a:srgbClr val="030305"/>
                </a:solidFill>
              </a:rPr>
              <a:t>samping</a:t>
            </a:r>
            <a:r>
              <a:rPr lang="en-US" sz="2400" dirty="0">
                <a:solidFill>
                  <a:srgbClr val="030305"/>
                </a:solidFill>
              </a:rPr>
              <a:t> </a:t>
            </a:r>
            <a:r>
              <a:rPr lang="en-US" sz="2400" dirty="0" err="1">
                <a:solidFill>
                  <a:srgbClr val="030305"/>
                </a:solidFill>
              </a:rPr>
              <a:t>dapat</a:t>
            </a:r>
            <a:r>
              <a:rPr lang="en-US" sz="2400" dirty="0">
                <a:solidFill>
                  <a:srgbClr val="030305"/>
                </a:solidFill>
              </a:rPr>
              <a:t> </a:t>
            </a:r>
            <a:r>
              <a:rPr lang="en-US" sz="2400" dirty="0" err="1">
                <a:solidFill>
                  <a:srgbClr val="030305"/>
                </a:solidFill>
              </a:rPr>
              <a:t>ditulis</a:t>
            </a:r>
            <a:r>
              <a:rPr lang="en-US" sz="2400" dirty="0">
                <a:solidFill>
                  <a:srgbClr val="030305"/>
                </a:solidFill>
              </a:rPr>
              <a:t> </a:t>
            </a:r>
            <a:r>
              <a:rPr lang="en-US" sz="2400" dirty="0" err="1">
                <a:solidFill>
                  <a:srgbClr val="030305"/>
                </a:solidFill>
              </a:rPr>
              <a:t>dengan</a:t>
            </a:r>
            <a:r>
              <a:rPr lang="en-US" sz="2400" dirty="0">
                <a:solidFill>
                  <a:srgbClr val="030305"/>
                </a:solidFill>
              </a:rPr>
              <a:t> </a:t>
            </a:r>
            <a:r>
              <a:rPr lang="en-US" sz="2400" dirty="0" err="1">
                <a:solidFill>
                  <a:srgbClr val="030305"/>
                </a:solidFill>
              </a:rPr>
              <a:t>sebuah</a:t>
            </a:r>
            <a:r>
              <a:rPr lang="en-US" sz="2400" dirty="0">
                <a:solidFill>
                  <a:srgbClr val="030305"/>
                </a:solidFill>
              </a:rPr>
              <a:t> </a:t>
            </a:r>
            <a:r>
              <a:rPr lang="en-US" sz="2400" dirty="0" err="1">
                <a:solidFill>
                  <a:srgbClr val="030305"/>
                </a:solidFill>
              </a:rPr>
              <a:t>persamaan</a:t>
            </a:r>
            <a:r>
              <a:rPr lang="en-US" sz="2400" dirty="0">
                <a:solidFill>
                  <a:srgbClr val="030305"/>
                </a:solidFill>
              </a:rPr>
              <a:t>: </a:t>
            </a:r>
          </a:p>
          <a:p>
            <a:pPr marL="0" indent="0">
              <a:buNone/>
              <a:defRPr/>
            </a:pPr>
            <a:r>
              <a:rPr lang="en-US" sz="2400" dirty="0">
                <a:solidFill>
                  <a:srgbClr val="030305"/>
                </a:solidFill>
              </a:rPr>
              <a:t> </a:t>
            </a:r>
          </a:p>
          <a:p>
            <a:pPr eaLnBrk="1" hangingPunct="1">
              <a:buFontTx/>
              <a:buNone/>
              <a:defRPr/>
            </a:pPr>
            <a:r>
              <a:rPr lang="en-US" sz="2400" i="1" dirty="0">
                <a:solidFill>
                  <a:srgbClr val="030305"/>
                </a:solidFill>
              </a:rPr>
              <a:t>	</a:t>
            </a:r>
            <a:r>
              <a:rPr lang="en-US" sz="2400" i="1" dirty="0">
                <a:solidFill>
                  <a:srgbClr val="FF0000"/>
                </a:solidFill>
              </a:rPr>
              <a:t>a</a:t>
            </a:r>
            <a:r>
              <a:rPr lang="en-US" sz="2400" dirty="0">
                <a:solidFill>
                  <a:srgbClr val="FF0000"/>
                </a:solidFill>
              </a:rPr>
              <a:t> </a:t>
            </a:r>
            <a:r>
              <a:rPr lang="en-US" sz="2400" dirty="0">
                <a:solidFill>
                  <a:srgbClr val="FF0000"/>
                </a:solidFill>
                <a:sym typeface="Symbol"/>
              </a:rPr>
              <a:t></a:t>
            </a:r>
            <a:r>
              <a:rPr lang="en-US" sz="2400" dirty="0">
                <a:solidFill>
                  <a:srgbClr val="FF0000"/>
                </a:solidFill>
              </a:rPr>
              <a:t> </a:t>
            </a:r>
            <a:r>
              <a:rPr lang="en-US" sz="2400" i="1" dirty="0">
                <a:solidFill>
                  <a:srgbClr val="FF0000"/>
                </a:solidFill>
              </a:rPr>
              <a:t>b</a:t>
            </a:r>
            <a:r>
              <a:rPr lang="en-US" sz="2400" dirty="0">
                <a:solidFill>
                  <a:srgbClr val="FF0000"/>
                </a:solidFill>
              </a:rPr>
              <a:t> + CLS</a:t>
            </a:r>
            <a:r>
              <a:rPr lang="en-US" sz="2400" i="1" baseline="-25000" dirty="0">
                <a:solidFill>
                  <a:srgbClr val="FF0000"/>
                </a:solidFill>
              </a:rPr>
              <a:t>s</a:t>
            </a:r>
            <a:r>
              <a:rPr lang="en-US" sz="2400" dirty="0">
                <a:solidFill>
                  <a:srgbClr val="FF0000"/>
                </a:solidFill>
              </a:rPr>
              <a:t>(</a:t>
            </a:r>
            <a:r>
              <a:rPr lang="en-US" sz="2400" i="1" dirty="0">
                <a:solidFill>
                  <a:srgbClr val="FF0000"/>
                </a:solidFill>
              </a:rPr>
              <a:t>a</a:t>
            </a:r>
            <a:r>
              <a:rPr lang="en-US" sz="2400" dirty="0">
                <a:solidFill>
                  <a:srgbClr val="FF0000"/>
                </a:solidFill>
              </a:rPr>
              <a:t> + </a:t>
            </a:r>
            <a:r>
              <a:rPr lang="en-US" sz="2400" i="1" dirty="0">
                <a:solidFill>
                  <a:srgbClr val="FF0000"/>
                </a:solidFill>
              </a:rPr>
              <a:t>g</a:t>
            </a:r>
            <a:r>
              <a:rPr lang="en-US" sz="2400" dirty="0">
                <a:solidFill>
                  <a:srgbClr val="FF0000"/>
                </a:solidFill>
              </a:rPr>
              <a:t>(</a:t>
            </a:r>
            <a:r>
              <a:rPr lang="en-US" sz="2400" i="1" dirty="0">
                <a:solidFill>
                  <a:srgbClr val="FF0000"/>
                </a:solidFill>
              </a:rPr>
              <a:t>b</a:t>
            </a:r>
            <a:r>
              <a:rPr lang="en-US" sz="2400" dirty="0">
                <a:solidFill>
                  <a:srgbClr val="FF0000"/>
                </a:solidFill>
              </a:rPr>
              <a:t>, </a:t>
            </a:r>
            <a:r>
              <a:rPr lang="en-US" sz="2400" i="1" dirty="0">
                <a:solidFill>
                  <a:srgbClr val="FF0000"/>
                </a:solidFill>
              </a:rPr>
              <a:t>c</a:t>
            </a:r>
            <a:r>
              <a:rPr lang="en-US" sz="2400" dirty="0">
                <a:solidFill>
                  <a:srgbClr val="FF0000"/>
                </a:solidFill>
              </a:rPr>
              <a:t>, </a:t>
            </a:r>
            <a:r>
              <a:rPr lang="en-US" sz="2400" i="1" dirty="0">
                <a:solidFill>
                  <a:srgbClr val="FF0000"/>
                </a:solidFill>
              </a:rPr>
              <a:t>d</a:t>
            </a:r>
            <a:r>
              <a:rPr lang="en-US" sz="2400" dirty="0">
                <a:solidFill>
                  <a:srgbClr val="FF0000"/>
                </a:solidFill>
              </a:rPr>
              <a:t>) + </a:t>
            </a:r>
            <a:r>
              <a:rPr lang="en-US" sz="2400" i="1" dirty="0">
                <a:solidFill>
                  <a:srgbClr val="FF0000"/>
                </a:solidFill>
              </a:rPr>
              <a:t>X</a:t>
            </a:r>
            <a:r>
              <a:rPr lang="en-US" sz="2400" dirty="0">
                <a:solidFill>
                  <a:srgbClr val="FF0000"/>
                </a:solidFill>
              </a:rPr>
              <a:t>[</a:t>
            </a:r>
            <a:r>
              <a:rPr lang="en-US" sz="2400" i="1" dirty="0">
                <a:solidFill>
                  <a:srgbClr val="FF0000"/>
                </a:solidFill>
              </a:rPr>
              <a:t>k</a:t>
            </a:r>
            <a:r>
              <a:rPr lang="en-US" sz="2400" dirty="0">
                <a:solidFill>
                  <a:srgbClr val="FF0000"/>
                </a:solidFill>
              </a:rPr>
              <a:t>] + </a:t>
            </a:r>
            <a:r>
              <a:rPr lang="en-US" sz="2400" i="1" dirty="0">
                <a:solidFill>
                  <a:srgbClr val="FF0000"/>
                </a:solidFill>
              </a:rPr>
              <a:t>T</a:t>
            </a:r>
            <a:r>
              <a:rPr lang="en-US" sz="2400" dirty="0">
                <a:solidFill>
                  <a:srgbClr val="FF0000"/>
                </a:solidFill>
              </a:rPr>
              <a:t>[</a:t>
            </a:r>
            <a:r>
              <a:rPr lang="en-US" sz="2400" i="1" dirty="0" err="1">
                <a:solidFill>
                  <a:srgbClr val="FF0000"/>
                </a:solidFill>
              </a:rPr>
              <a:t>i</a:t>
            </a:r>
            <a:r>
              <a:rPr lang="en-US" sz="2400" dirty="0">
                <a:solidFill>
                  <a:srgbClr val="FF0000"/>
                </a:solidFill>
              </a:rPr>
              <a:t>])	</a:t>
            </a:r>
          </a:p>
          <a:p>
            <a:pPr eaLnBrk="1" hangingPunct="1">
              <a:buFontTx/>
              <a:buNone/>
              <a:defRPr/>
            </a:pPr>
            <a:r>
              <a:rPr lang="en-US" sz="2400" dirty="0">
                <a:solidFill>
                  <a:srgbClr val="030305"/>
                </a:solidFill>
              </a:rPr>
              <a:t> </a:t>
            </a:r>
          </a:p>
          <a:p>
            <a:pPr eaLnBrk="1" hangingPunct="1">
              <a:buFontTx/>
              <a:buNone/>
              <a:defRPr/>
            </a:pPr>
            <a:r>
              <a:rPr lang="en-US" sz="2000" i="1" dirty="0">
                <a:solidFill>
                  <a:srgbClr val="030305"/>
                </a:solidFill>
              </a:rPr>
              <a:t>a</a:t>
            </a:r>
            <a:r>
              <a:rPr lang="en-US" sz="2000" dirty="0">
                <a:solidFill>
                  <a:srgbClr val="030305"/>
                </a:solidFill>
              </a:rPr>
              <a:t>, </a:t>
            </a:r>
            <a:r>
              <a:rPr lang="en-US" sz="2000" i="1" dirty="0">
                <a:solidFill>
                  <a:srgbClr val="030305"/>
                </a:solidFill>
              </a:rPr>
              <a:t>b</a:t>
            </a:r>
            <a:r>
              <a:rPr lang="en-US" sz="2000" dirty="0">
                <a:solidFill>
                  <a:srgbClr val="030305"/>
                </a:solidFill>
              </a:rPr>
              <a:t>, </a:t>
            </a:r>
            <a:r>
              <a:rPr lang="en-US" sz="2000" i="1" dirty="0">
                <a:solidFill>
                  <a:srgbClr val="030305"/>
                </a:solidFill>
              </a:rPr>
              <a:t>c</a:t>
            </a:r>
            <a:r>
              <a:rPr lang="en-US" sz="2000" dirty="0">
                <a:solidFill>
                  <a:srgbClr val="030305"/>
                </a:solidFill>
              </a:rPr>
              <a:t>, </a:t>
            </a:r>
            <a:r>
              <a:rPr lang="en-US" sz="2000" i="1" dirty="0">
                <a:solidFill>
                  <a:srgbClr val="030305"/>
                </a:solidFill>
              </a:rPr>
              <a:t>d</a:t>
            </a:r>
            <a:r>
              <a:rPr lang="en-US" sz="2000" dirty="0">
                <a:solidFill>
                  <a:srgbClr val="030305"/>
                </a:solidFill>
              </a:rPr>
              <a:t> = </a:t>
            </a:r>
            <a:r>
              <a:rPr lang="en-US" sz="2000" dirty="0" err="1">
                <a:solidFill>
                  <a:srgbClr val="030305"/>
                </a:solidFill>
              </a:rPr>
              <a:t>empat</a:t>
            </a:r>
            <a:r>
              <a:rPr lang="en-US" sz="2000" dirty="0">
                <a:solidFill>
                  <a:srgbClr val="030305"/>
                </a:solidFill>
              </a:rPr>
              <a:t> </a:t>
            </a:r>
            <a:r>
              <a:rPr lang="en-US" sz="2000" dirty="0" err="1">
                <a:solidFill>
                  <a:srgbClr val="030305"/>
                </a:solidFill>
              </a:rPr>
              <a:t>buah</a:t>
            </a:r>
            <a:r>
              <a:rPr lang="en-US" sz="2000" dirty="0">
                <a:solidFill>
                  <a:srgbClr val="030305"/>
                </a:solidFill>
              </a:rPr>
              <a:t> </a:t>
            </a:r>
            <a:r>
              <a:rPr lang="en-US" sz="2000" dirty="0" err="1">
                <a:solidFill>
                  <a:srgbClr val="030305"/>
                </a:solidFill>
              </a:rPr>
              <a:t>peubah</a:t>
            </a:r>
            <a:r>
              <a:rPr lang="en-US" sz="2000" dirty="0">
                <a:solidFill>
                  <a:srgbClr val="030305"/>
                </a:solidFill>
              </a:rPr>
              <a:t> </a:t>
            </a:r>
            <a:r>
              <a:rPr lang="en-US" sz="2000" dirty="0" err="1">
                <a:solidFill>
                  <a:srgbClr val="030305"/>
                </a:solidFill>
              </a:rPr>
              <a:t>penyangga</a:t>
            </a:r>
            <a:r>
              <a:rPr lang="en-US" sz="2000" dirty="0">
                <a:solidFill>
                  <a:srgbClr val="030305"/>
                </a:solidFill>
              </a:rPr>
              <a:t> 32-bit </a:t>
            </a:r>
            <a:r>
              <a:rPr lang="en-US" sz="2000" i="1" dirty="0">
                <a:solidFill>
                  <a:srgbClr val="030305"/>
                </a:solidFill>
              </a:rPr>
              <a:t>A</a:t>
            </a:r>
            <a:r>
              <a:rPr lang="en-US" sz="2000" dirty="0">
                <a:solidFill>
                  <a:srgbClr val="030305"/>
                </a:solidFill>
              </a:rPr>
              <a:t>, </a:t>
            </a:r>
            <a:r>
              <a:rPr lang="en-US" sz="2000" i="1" dirty="0">
                <a:solidFill>
                  <a:srgbClr val="030305"/>
                </a:solidFill>
              </a:rPr>
              <a:t>B</a:t>
            </a:r>
            <a:r>
              <a:rPr lang="en-US" sz="2000" dirty="0">
                <a:solidFill>
                  <a:srgbClr val="030305"/>
                </a:solidFill>
              </a:rPr>
              <a:t>, </a:t>
            </a:r>
            <a:r>
              <a:rPr lang="en-US" sz="2000" i="1" dirty="0">
                <a:solidFill>
                  <a:srgbClr val="030305"/>
                </a:solidFill>
              </a:rPr>
              <a:t>C</a:t>
            </a:r>
            <a:r>
              <a:rPr lang="en-US" sz="2000" dirty="0">
                <a:solidFill>
                  <a:srgbClr val="030305"/>
                </a:solidFill>
              </a:rPr>
              <a:t>, </a:t>
            </a:r>
            <a:r>
              <a:rPr lang="en-US" sz="2000" i="1" dirty="0">
                <a:solidFill>
                  <a:srgbClr val="030305"/>
                </a:solidFill>
              </a:rPr>
              <a:t>D</a:t>
            </a:r>
            <a:endParaRPr lang="en-US" sz="2000" dirty="0">
              <a:solidFill>
                <a:srgbClr val="030305"/>
              </a:solidFill>
            </a:endParaRPr>
          </a:p>
          <a:p>
            <a:pPr eaLnBrk="1" hangingPunct="1">
              <a:buFontTx/>
              <a:buNone/>
              <a:defRPr/>
            </a:pPr>
            <a:r>
              <a:rPr lang="en-US" sz="2000" dirty="0">
                <a:solidFill>
                  <a:srgbClr val="030305"/>
                </a:solidFill>
              </a:rPr>
              <a:t>   </a:t>
            </a:r>
            <a:r>
              <a:rPr lang="en-US" sz="2000" i="1" dirty="0">
                <a:solidFill>
                  <a:srgbClr val="030305"/>
                </a:solidFill>
              </a:rPr>
              <a:t>g	=</a:t>
            </a:r>
            <a:r>
              <a:rPr lang="en-US" sz="2000" dirty="0">
                <a:solidFill>
                  <a:srgbClr val="030305"/>
                </a:solidFill>
              </a:rPr>
              <a:t> </a:t>
            </a:r>
            <a:r>
              <a:rPr lang="en-US" sz="2000" dirty="0" err="1">
                <a:solidFill>
                  <a:srgbClr val="030305"/>
                </a:solidFill>
              </a:rPr>
              <a:t>salah</a:t>
            </a:r>
            <a:r>
              <a:rPr lang="en-US" sz="2000" dirty="0">
                <a:solidFill>
                  <a:srgbClr val="030305"/>
                </a:solidFill>
              </a:rPr>
              <a:t> </a:t>
            </a:r>
            <a:r>
              <a:rPr lang="en-US" sz="2000" dirty="0" err="1">
                <a:solidFill>
                  <a:srgbClr val="030305"/>
                </a:solidFill>
              </a:rPr>
              <a:t>satu</a:t>
            </a:r>
            <a:r>
              <a:rPr lang="en-US" sz="2000" dirty="0">
                <a:solidFill>
                  <a:srgbClr val="030305"/>
                </a:solidFill>
              </a:rPr>
              <a:t> </a:t>
            </a:r>
            <a:r>
              <a:rPr lang="en-US" sz="2000" dirty="0" err="1">
                <a:solidFill>
                  <a:srgbClr val="030305"/>
                </a:solidFill>
              </a:rPr>
              <a:t>fungsi</a:t>
            </a:r>
            <a:r>
              <a:rPr lang="en-US" sz="2000" dirty="0">
                <a:solidFill>
                  <a:srgbClr val="030305"/>
                </a:solidFill>
              </a:rPr>
              <a:t> </a:t>
            </a:r>
            <a:r>
              <a:rPr lang="en-US" sz="2000" i="1" dirty="0">
                <a:solidFill>
                  <a:srgbClr val="030305"/>
                </a:solidFill>
              </a:rPr>
              <a:t>F</a:t>
            </a:r>
            <a:r>
              <a:rPr lang="en-US" sz="2000" dirty="0">
                <a:solidFill>
                  <a:srgbClr val="030305"/>
                </a:solidFill>
              </a:rPr>
              <a:t>, </a:t>
            </a:r>
            <a:r>
              <a:rPr lang="en-US" sz="2000" i="1" dirty="0">
                <a:solidFill>
                  <a:srgbClr val="030305"/>
                </a:solidFill>
              </a:rPr>
              <a:t>G</a:t>
            </a:r>
            <a:r>
              <a:rPr lang="en-US" sz="2000" dirty="0">
                <a:solidFill>
                  <a:srgbClr val="030305"/>
                </a:solidFill>
              </a:rPr>
              <a:t>, </a:t>
            </a:r>
            <a:r>
              <a:rPr lang="en-US" sz="2000" i="1" dirty="0">
                <a:solidFill>
                  <a:srgbClr val="030305"/>
                </a:solidFill>
              </a:rPr>
              <a:t>H</a:t>
            </a:r>
            <a:r>
              <a:rPr lang="en-US" sz="2000" dirty="0">
                <a:solidFill>
                  <a:srgbClr val="030305"/>
                </a:solidFill>
              </a:rPr>
              <a:t>, </a:t>
            </a:r>
            <a:r>
              <a:rPr lang="en-US" sz="2000" i="1" dirty="0">
                <a:solidFill>
                  <a:srgbClr val="030305"/>
                </a:solidFill>
              </a:rPr>
              <a:t>I</a:t>
            </a:r>
            <a:endParaRPr lang="en-US" sz="2000" dirty="0">
              <a:solidFill>
                <a:srgbClr val="030305"/>
              </a:solidFill>
            </a:endParaRPr>
          </a:p>
          <a:p>
            <a:pPr eaLnBrk="1" hangingPunct="1">
              <a:buFontTx/>
              <a:buNone/>
              <a:defRPr/>
            </a:pPr>
            <a:r>
              <a:rPr lang="en-US" sz="2000" dirty="0">
                <a:solidFill>
                  <a:srgbClr val="030305"/>
                </a:solidFill>
              </a:rPr>
              <a:t> CLS</a:t>
            </a:r>
            <a:r>
              <a:rPr lang="en-US" sz="2000" i="1" baseline="-25000" dirty="0">
                <a:solidFill>
                  <a:srgbClr val="030305"/>
                </a:solidFill>
              </a:rPr>
              <a:t>s</a:t>
            </a:r>
            <a:r>
              <a:rPr lang="en-US" sz="2000" dirty="0">
                <a:solidFill>
                  <a:srgbClr val="030305"/>
                </a:solidFill>
              </a:rPr>
              <a:t> 	= </a:t>
            </a:r>
            <a:r>
              <a:rPr lang="en-US" sz="2000" i="1" dirty="0">
                <a:solidFill>
                  <a:srgbClr val="030305"/>
                </a:solidFill>
              </a:rPr>
              <a:t>circular left shift</a:t>
            </a:r>
            <a:r>
              <a:rPr lang="en-US" sz="2000" dirty="0">
                <a:solidFill>
                  <a:srgbClr val="030305"/>
                </a:solidFill>
              </a:rPr>
              <a:t> </a:t>
            </a:r>
            <a:r>
              <a:rPr lang="en-US" sz="2000" dirty="0" err="1">
                <a:solidFill>
                  <a:srgbClr val="030305"/>
                </a:solidFill>
              </a:rPr>
              <a:t>sebanyak</a:t>
            </a:r>
            <a:r>
              <a:rPr lang="en-US" sz="2000" dirty="0">
                <a:solidFill>
                  <a:srgbClr val="030305"/>
                </a:solidFill>
              </a:rPr>
              <a:t> </a:t>
            </a:r>
            <a:r>
              <a:rPr lang="en-US" sz="2000" i="1" dirty="0">
                <a:solidFill>
                  <a:srgbClr val="030305"/>
                </a:solidFill>
              </a:rPr>
              <a:t>s</a:t>
            </a:r>
            <a:r>
              <a:rPr lang="en-US" sz="2000" dirty="0">
                <a:solidFill>
                  <a:srgbClr val="030305"/>
                </a:solidFill>
              </a:rPr>
              <a:t> bit</a:t>
            </a:r>
          </a:p>
          <a:p>
            <a:pPr eaLnBrk="1" hangingPunct="1">
              <a:buFontTx/>
              <a:buNone/>
              <a:defRPr/>
            </a:pPr>
            <a:r>
              <a:rPr lang="en-US" sz="2000" dirty="0">
                <a:solidFill>
                  <a:srgbClr val="030305"/>
                </a:solidFill>
              </a:rPr>
              <a:t> </a:t>
            </a:r>
            <a:r>
              <a:rPr lang="en-US" sz="2000" i="1" dirty="0">
                <a:solidFill>
                  <a:srgbClr val="030305"/>
                </a:solidFill>
              </a:rPr>
              <a:t>X</a:t>
            </a:r>
            <a:r>
              <a:rPr lang="en-US" sz="2000" dirty="0">
                <a:solidFill>
                  <a:srgbClr val="030305"/>
                </a:solidFill>
              </a:rPr>
              <a:t>[</a:t>
            </a:r>
            <a:r>
              <a:rPr lang="en-US" sz="2000" i="1" dirty="0">
                <a:solidFill>
                  <a:srgbClr val="030305"/>
                </a:solidFill>
              </a:rPr>
              <a:t>k</a:t>
            </a:r>
            <a:r>
              <a:rPr lang="en-US" sz="2000" dirty="0">
                <a:solidFill>
                  <a:srgbClr val="030305"/>
                </a:solidFill>
              </a:rPr>
              <a:t>]	= </a:t>
            </a:r>
            <a:r>
              <a:rPr lang="en-US" sz="2000" dirty="0" err="1">
                <a:solidFill>
                  <a:srgbClr val="030305"/>
                </a:solidFill>
              </a:rPr>
              <a:t>kelompok</a:t>
            </a:r>
            <a:r>
              <a:rPr lang="en-US" sz="2000" dirty="0">
                <a:solidFill>
                  <a:srgbClr val="030305"/>
                </a:solidFill>
              </a:rPr>
              <a:t> 32-bit </a:t>
            </a:r>
            <a:r>
              <a:rPr lang="en-US" sz="2000" dirty="0" err="1">
                <a:solidFill>
                  <a:srgbClr val="030305"/>
                </a:solidFill>
              </a:rPr>
              <a:t>ke</a:t>
            </a:r>
            <a:r>
              <a:rPr lang="en-US" sz="2000" dirty="0">
                <a:solidFill>
                  <a:srgbClr val="030305"/>
                </a:solidFill>
              </a:rPr>
              <a:t>-</a:t>
            </a:r>
            <a:r>
              <a:rPr lang="en-US" sz="2000" i="1" dirty="0">
                <a:solidFill>
                  <a:srgbClr val="030305"/>
                </a:solidFill>
              </a:rPr>
              <a:t>k</a:t>
            </a:r>
            <a:r>
              <a:rPr lang="en-US" sz="2000" dirty="0">
                <a:solidFill>
                  <a:srgbClr val="030305"/>
                </a:solidFill>
              </a:rPr>
              <a:t> </a:t>
            </a:r>
            <a:r>
              <a:rPr lang="en-US" sz="2000" dirty="0" err="1">
                <a:solidFill>
                  <a:srgbClr val="030305"/>
                </a:solidFill>
              </a:rPr>
              <a:t>dari</a:t>
            </a:r>
            <a:r>
              <a:rPr lang="en-US" sz="2000" dirty="0">
                <a:solidFill>
                  <a:srgbClr val="030305"/>
                </a:solidFill>
              </a:rPr>
              <a:t> </a:t>
            </a:r>
            <a:r>
              <a:rPr lang="en-US" sz="2000" dirty="0" err="1">
                <a:solidFill>
                  <a:srgbClr val="030305"/>
                </a:solidFill>
              </a:rPr>
              <a:t>blok</a:t>
            </a:r>
            <a:r>
              <a:rPr lang="en-US" sz="2000" dirty="0">
                <a:solidFill>
                  <a:srgbClr val="030305"/>
                </a:solidFill>
              </a:rPr>
              <a:t> 512 bit  </a:t>
            </a:r>
            <a:r>
              <a:rPr lang="en-US" sz="2000" i="1" dirty="0">
                <a:solidFill>
                  <a:srgbClr val="030305"/>
                </a:solidFill>
              </a:rPr>
              <a:t>message</a:t>
            </a:r>
            <a:r>
              <a:rPr lang="en-US" sz="2000" dirty="0">
                <a:solidFill>
                  <a:srgbClr val="030305"/>
                </a:solidFill>
              </a:rPr>
              <a:t> </a:t>
            </a:r>
            <a:r>
              <a:rPr lang="en-US" sz="2000" dirty="0" err="1">
                <a:solidFill>
                  <a:srgbClr val="030305"/>
                </a:solidFill>
              </a:rPr>
              <a:t>ke</a:t>
            </a:r>
            <a:r>
              <a:rPr lang="en-US" sz="2000" dirty="0">
                <a:solidFill>
                  <a:srgbClr val="030305"/>
                </a:solidFill>
              </a:rPr>
              <a:t>-</a:t>
            </a:r>
            <a:r>
              <a:rPr lang="en-US" sz="2000" i="1" dirty="0">
                <a:solidFill>
                  <a:srgbClr val="030305"/>
                </a:solidFill>
              </a:rPr>
              <a:t>q</a:t>
            </a:r>
            <a:r>
              <a:rPr lang="en-US" sz="2000" dirty="0">
                <a:solidFill>
                  <a:srgbClr val="030305"/>
                </a:solidFill>
              </a:rPr>
              <a:t>. 	   Nilai </a:t>
            </a:r>
            <a:r>
              <a:rPr lang="en-US" sz="2000" i="1" dirty="0">
                <a:solidFill>
                  <a:srgbClr val="030305"/>
                </a:solidFill>
              </a:rPr>
              <a:t>k</a:t>
            </a:r>
            <a:r>
              <a:rPr lang="en-US" sz="2000" dirty="0">
                <a:solidFill>
                  <a:srgbClr val="030305"/>
                </a:solidFill>
              </a:rPr>
              <a:t> = 0 </a:t>
            </a:r>
            <a:r>
              <a:rPr lang="en-US" sz="2000" dirty="0" err="1">
                <a:solidFill>
                  <a:srgbClr val="030305"/>
                </a:solidFill>
              </a:rPr>
              <a:t>sampai</a:t>
            </a:r>
            <a:r>
              <a:rPr lang="en-US" sz="2000" dirty="0">
                <a:solidFill>
                  <a:srgbClr val="030305"/>
                </a:solidFill>
              </a:rPr>
              <a:t> 15.</a:t>
            </a:r>
          </a:p>
          <a:p>
            <a:pPr eaLnBrk="1" hangingPunct="1">
              <a:buFontTx/>
              <a:buNone/>
              <a:defRPr/>
            </a:pPr>
            <a:r>
              <a:rPr lang="en-US" sz="2000" dirty="0">
                <a:solidFill>
                  <a:srgbClr val="030305"/>
                </a:solidFill>
              </a:rPr>
              <a:t> </a:t>
            </a:r>
            <a:r>
              <a:rPr lang="en-US" sz="2000" i="1" dirty="0">
                <a:solidFill>
                  <a:srgbClr val="030305"/>
                </a:solidFill>
              </a:rPr>
              <a:t> T</a:t>
            </a:r>
            <a:r>
              <a:rPr lang="en-US" sz="2000" dirty="0">
                <a:solidFill>
                  <a:srgbClr val="030305"/>
                </a:solidFill>
              </a:rPr>
              <a:t>[</a:t>
            </a:r>
            <a:r>
              <a:rPr lang="en-US" sz="2000" i="1" dirty="0" err="1">
                <a:solidFill>
                  <a:srgbClr val="030305"/>
                </a:solidFill>
              </a:rPr>
              <a:t>i</a:t>
            </a:r>
            <a:r>
              <a:rPr lang="en-US" sz="2000" dirty="0">
                <a:solidFill>
                  <a:srgbClr val="030305"/>
                </a:solidFill>
              </a:rPr>
              <a:t>]	= </a:t>
            </a:r>
            <a:r>
              <a:rPr lang="en-US" sz="2000" dirty="0" err="1">
                <a:solidFill>
                  <a:srgbClr val="030305"/>
                </a:solidFill>
              </a:rPr>
              <a:t>elemen</a:t>
            </a:r>
            <a:r>
              <a:rPr lang="en-US" sz="2000" dirty="0">
                <a:solidFill>
                  <a:srgbClr val="030305"/>
                </a:solidFill>
              </a:rPr>
              <a:t> </a:t>
            </a:r>
            <a:r>
              <a:rPr lang="en-US" sz="2000" dirty="0" err="1">
                <a:solidFill>
                  <a:srgbClr val="030305"/>
                </a:solidFill>
              </a:rPr>
              <a:t>Tabel</a:t>
            </a:r>
            <a:r>
              <a:rPr lang="en-US" sz="2000" dirty="0">
                <a:solidFill>
                  <a:srgbClr val="030305"/>
                </a:solidFill>
              </a:rPr>
              <a:t> </a:t>
            </a:r>
            <a:r>
              <a:rPr lang="en-US" sz="2000" i="1" dirty="0">
                <a:solidFill>
                  <a:srgbClr val="030305"/>
                </a:solidFill>
              </a:rPr>
              <a:t>T</a:t>
            </a:r>
            <a:r>
              <a:rPr lang="en-US" sz="2000" dirty="0">
                <a:solidFill>
                  <a:srgbClr val="030305"/>
                </a:solidFill>
              </a:rPr>
              <a:t> </a:t>
            </a:r>
            <a:r>
              <a:rPr lang="en-US" sz="2000" dirty="0" err="1">
                <a:solidFill>
                  <a:srgbClr val="030305"/>
                </a:solidFill>
              </a:rPr>
              <a:t>ke-</a:t>
            </a:r>
            <a:r>
              <a:rPr lang="en-US" sz="2000" i="1" dirty="0" err="1">
                <a:solidFill>
                  <a:srgbClr val="030305"/>
                </a:solidFill>
              </a:rPr>
              <a:t>i</a:t>
            </a:r>
            <a:r>
              <a:rPr lang="en-US" sz="2000" dirty="0">
                <a:solidFill>
                  <a:srgbClr val="030305"/>
                </a:solidFill>
              </a:rPr>
              <a:t> (32 bit)</a:t>
            </a:r>
          </a:p>
          <a:p>
            <a:pPr eaLnBrk="1" hangingPunct="1">
              <a:buFontTx/>
              <a:buNone/>
              <a:defRPr/>
            </a:pPr>
            <a:r>
              <a:rPr lang="en-US" sz="2000" dirty="0">
                <a:solidFill>
                  <a:srgbClr val="030305"/>
                </a:solidFill>
              </a:rPr>
              <a:t>   +	= </a:t>
            </a:r>
            <a:r>
              <a:rPr lang="en-US" sz="2000" dirty="0" err="1">
                <a:solidFill>
                  <a:srgbClr val="030305"/>
                </a:solidFill>
              </a:rPr>
              <a:t>operasi</a:t>
            </a:r>
            <a:r>
              <a:rPr lang="en-US" sz="2000" dirty="0">
                <a:solidFill>
                  <a:srgbClr val="030305"/>
                </a:solidFill>
              </a:rPr>
              <a:t> </a:t>
            </a:r>
            <a:r>
              <a:rPr lang="en-US" sz="2000" dirty="0" err="1">
                <a:solidFill>
                  <a:srgbClr val="030305"/>
                </a:solidFill>
              </a:rPr>
              <a:t>penjumlahan</a:t>
            </a:r>
            <a:r>
              <a:rPr lang="en-US" sz="2000" dirty="0">
                <a:solidFill>
                  <a:srgbClr val="030305"/>
                </a:solidFill>
              </a:rPr>
              <a:t> </a:t>
            </a:r>
            <a:r>
              <a:rPr lang="en-US" sz="2000" dirty="0" err="1">
                <a:solidFill>
                  <a:srgbClr val="030305"/>
                </a:solidFill>
              </a:rPr>
              <a:t>dalam</a:t>
            </a:r>
            <a:r>
              <a:rPr lang="en-US" sz="2000" dirty="0">
                <a:solidFill>
                  <a:srgbClr val="030305"/>
                </a:solidFill>
              </a:rPr>
              <a:t> modulo 2</a:t>
            </a:r>
            <a:r>
              <a:rPr lang="en-US" sz="2000" baseline="30000" dirty="0">
                <a:solidFill>
                  <a:srgbClr val="030305"/>
                </a:solidFill>
              </a:rPr>
              <a:t>32</a:t>
            </a:r>
            <a:endParaRPr lang="en-US" sz="2000" dirty="0">
              <a:solidFill>
                <a:srgbClr val="030305"/>
              </a:solidFill>
            </a:endParaRPr>
          </a:p>
          <a:p>
            <a:pPr eaLnBrk="1" hangingPunct="1">
              <a:buFontTx/>
              <a:buNone/>
              <a:defRPr/>
            </a:pPr>
            <a:endParaRPr lang="en-US" sz="2000" dirty="0">
              <a:solidFill>
                <a:srgbClr val="030305"/>
              </a:solidFill>
            </a:endParaRPr>
          </a:p>
        </p:txBody>
      </p:sp>
      <p:sp>
        <p:nvSpPr>
          <p:cNvPr id="16388" name="Slide Number Placeholder 4">
            <a:extLst>
              <a:ext uri="{FF2B5EF4-FFF2-40B4-BE49-F238E27FC236}">
                <a16:creationId xmlns:a16="http://schemas.microsoft.com/office/drawing/2014/main" id="{28A074A3-9577-4C08-AE06-9168AC017A2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2438E182-C8C4-4A00-B239-3137BFB16EA3}" type="slidenum">
              <a:rPr lang="en-GB" altLang="en-US" sz="1400">
                <a:latin typeface="Times New Roman" panose="02020603050405020304" pitchFamily="18" charset="0"/>
              </a:rPr>
              <a:pPr>
                <a:spcBef>
                  <a:spcPct val="0"/>
                </a:spcBef>
                <a:buSzTx/>
                <a:buFontTx/>
                <a:buNone/>
              </a:pPr>
              <a:t>11</a:t>
            </a:fld>
            <a:endParaRPr lang="en-GB" altLang="en-US" sz="1400">
              <a:latin typeface="Times New Roman" panose="02020603050405020304" pitchFamily="18" charset="0"/>
            </a:endParaRPr>
          </a:p>
        </p:txBody>
      </p:sp>
      <p:graphicFrame>
        <p:nvGraphicFramePr>
          <p:cNvPr id="5" name="Object 4">
            <a:extLst>
              <a:ext uri="{FF2B5EF4-FFF2-40B4-BE49-F238E27FC236}">
                <a16:creationId xmlns:a16="http://schemas.microsoft.com/office/drawing/2014/main" id="{95199C30-B7CD-4048-99D6-8B7B55B66F8C}"/>
              </a:ext>
            </a:extLst>
          </p:cNvPr>
          <p:cNvGraphicFramePr>
            <a:graphicFrameLocks noChangeAspect="1"/>
          </p:cNvGraphicFramePr>
          <p:nvPr>
            <p:extLst>
              <p:ext uri="{D42A27DB-BD31-4B8C-83A1-F6EECF244321}">
                <p14:modId xmlns:p14="http://schemas.microsoft.com/office/powerpoint/2010/main" val="3886509645"/>
              </p:ext>
            </p:extLst>
          </p:nvPr>
        </p:nvGraphicFramePr>
        <p:xfrm>
          <a:off x="487500" y="442912"/>
          <a:ext cx="4392613" cy="6096000"/>
        </p:xfrm>
        <a:graphic>
          <a:graphicData uri="http://schemas.openxmlformats.org/presentationml/2006/ole">
            <mc:AlternateContent xmlns:mc="http://schemas.openxmlformats.org/markup-compatibility/2006">
              <mc:Choice xmlns:v="urn:schemas-microsoft-com:vml" Requires="v">
                <p:oleObj name="VISIO" r:id="rId7" imgW="3051048" imgH="4226814" progId="Visio.Drawing.5">
                  <p:embed/>
                </p:oleObj>
              </mc:Choice>
              <mc:Fallback>
                <p:oleObj name="VISIO" r:id="rId7" imgW="3051048" imgH="4226814" progId="Visio.Drawing.5">
                  <p:embed/>
                  <p:pic>
                    <p:nvPicPr>
                      <p:cNvPr id="15364" name="Object 4">
                        <a:extLst>
                          <a:ext uri="{FF2B5EF4-FFF2-40B4-BE49-F238E27FC236}">
                            <a16:creationId xmlns:a16="http://schemas.microsoft.com/office/drawing/2014/main" id="{7A1B2024-74DA-4B6F-8A6B-909D2B676BB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500" y="442912"/>
                        <a:ext cx="4392613"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lide Number Placeholder 5">
            <a:extLst>
              <a:ext uri="{FF2B5EF4-FFF2-40B4-BE49-F238E27FC236}">
                <a16:creationId xmlns:a16="http://schemas.microsoft.com/office/drawing/2014/main" id="{DB337545-1AE4-4A98-82C1-2754D9A5015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45043DA3-B9FA-4AA3-8270-F01B30AA2BBA}" type="slidenum">
              <a:rPr lang="en-GB" altLang="en-US" sz="1400">
                <a:latin typeface="Times New Roman" panose="02020603050405020304" pitchFamily="18" charset="0"/>
              </a:rPr>
              <a:pPr>
                <a:spcBef>
                  <a:spcPct val="0"/>
                </a:spcBef>
                <a:buSzTx/>
                <a:buFontTx/>
                <a:buNone/>
              </a:pPr>
              <a:t>12</a:t>
            </a:fld>
            <a:endParaRPr lang="en-GB" altLang="en-US" sz="1400">
              <a:latin typeface="Times New Roman" panose="02020603050405020304" pitchFamily="18" charset="0"/>
            </a:endParaRPr>
          </a:p>
        </p:txBody>
      </p:sp>
      <p:graphicFrame>
        <p:nvGraphicFramePr>
          <p:cNvPr id="19460" name="Object 4">
            <a:extLst>
              <a:ext uri="{FF2B5EF4-FFF2-40B4-BE49-F238E27FC236}">
                <a16:creationId xmlns:a16="http://schemas.microsoft.com/office/drawing/2014/main" id="{F9E5D627-ACFA-4483-9BAB-6BB283A095FC}"/>
              </a:ext>
            </a:extLst>
          </p:cNvPr>
          <p:cNvGraphicFramePr>
            <a:graphicFrameLocks noChangeAspect="1"/>
          </p:cNvGraphicFramePr>
          <p:nvPr>
            <p:extLst>
              <p:ext uri="{D42A27DB-BD31-4B8C-83A1-F6EECF244321}">
                <p14:modId xmlns:p14="http://schemas.microsoft.com/office/powerpoint/2010/main" val="3190054783"/>
              </p:ext>
            </p:extLst>
          </p:nvPr>
        </p:nvGraphicFramePr>
        <p:xfrm>
          <a:off x="460513" y="1494181"/>
          <a:ext cx="10757323" cy="3246783"/>
        </p:xfrm>
        <a:graphic>
          <a:graphicData uri="http://schemas.openxmlformats.org/presentationml/2006/ole">
            <mc:AlternateContent xmlns:mc="http://schemas.openxmlformats.org/markup-compatibility/2006">
              <mc:Choice xmlns:v="urn:schemas-microsoft-com:vml" Requires="v">
                <p:oleObj name="Document" r:id="rId7" imgW="5629656" imgH="1699260" progId="Word.Document.8">
                  <p:embed/>
                </p:oleObj>
              </mc:Choice>
              <mc:Fallback>
                <p:oleObj name="Document" r:id="rId7" imgW="5629656" imgH="1699260" progId="Word.Document.8">
                  <p:embed/>
                  <p:pic>
                    <p:nvPicPr>
                      <p:cNvPr id="19460" name="Object 4">
                        <a:extLst>
                          <a:ext uri="{FF2B5EF4-FFF2-40B4-BE49-F238E27FC236}">
                            <a16:creationId xmlns:a16="http://schemas.microsoft.com/office/drawing/2014/main" id="{F9E5D627-ACFA-4483-9BAB-6BB283A095F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0513" y="1494181"/>
                        <a:ext cx="10757323" cy="324678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124158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Slide Number Placeholder 5">
            <a:extLst>
              <a:ext uri="{FF2B5EF4-FFF2-40B4-BE49-F238E27FC236}">
                <a16:creationId xmlns:a16="http://schemas.microsoft.com/office/drawing/2014/main" id="{651CA843-36B0-4E0E-806D-2B41350A460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66750F26-ACF1-41F2-B198-C95B462C4935}" type="slidenum">
              <a:rPr lang="en-GB" altLang="en-US" sz="1400">
                <a:latin typeface="Times New Roman" panose="02020603050405020304" pitchFamily="18" charset="0"/>
              </a:rPr>
              <a:pPr>
                <a:spcBef>
                  <a:spcPct val="0"/>
                </a:spcBef>
                <a:buSzTx/>
                <a:buFontTx/>
                <a:buNone/>
              </a:pPr>
              <a:t>13</a:t>
            </a:fld>
            <a:endParaRPr lang="en-GB" altLang="en-US" sz="1400">
              <a:latin typeface="Times New Roman" panose="02020603050405020304" pitchFamily="18" charset="0"/>
            </a:endParaRPr>
          </a:p>
        </p:txBody>
      </p:sp>
      <p:sp>
        <p:nvSpPr>
          <p:cNvPr id="18436" name="Rectangle 5">
            <a:extLst>
              <a:ext uri="{FF2B5EF4-FFF2-40B4-BE49-F238E27FC236}">
                <a16:creationId xmlns:a16="http://schemas.microsoft.com/office/drawing/2014/main" id="{EEB2C9D1-94B1-4E46-8254-6D7FEB50CB32}"/>
              </a:ext>
            </a:extLst>
          </p:cNvPr>
          <p:cNvSpPr>
            <a:spLocks noChangeArrowheads="1"/>
          </p:cNvSpPr>
          <p:nvPr/>
        </p:nvSpPr>
        <p:spPr bwMode="auto">
          <a:xfrm>
            <a:off x="4252913" y="1352551"/>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eaLnBrk="1" hangingPunct="1">
              <a:spcBef>
                <a:spcPct val="0"/>
              </a:spcBef>
              <a:buSzTx/>
              <a:buFontTx/>
              <a:buNone/>
            </a:pPr>
            <a:endParaRPr lang="en-US" altLang="en-US" sz="2400">
              <a:latin typeface="Times New Roman" panose="02020603050405020304" pitchFamily="18" charset="0"/>
            </a:endParaRPr>
          </a:p>
        </p:txBody>
      </p:sp>
      <p:graphicFrame>
        <p:nvGraphicFramePr>
          <p:cNvPr id="18437" name="Object 4">
            <a:extLst>
              <a:ext uri="{FF2B5EF4-FFF2-40B4-BE49-F238E27FC236}">
                <a16:creationId xmlns:a16="http://schemas.microsoft.com/office/drawing/2014/main" id="{BFD6AFAF-4A41-4272-BFAE-DB80B83FFD9A}"/>
              </a:ext>
            </a:extLst>
          </p:cNvPr>
          <p:cNvGraphicFramePr>
            <a:graphicFrameLocks noChangeAspect="1"/>
          </p:cNvGraphicFramePr>
          <p:nvPr>
            <p:extLst>
              <p:ext uri="{D42A27DB-BD31-4B8C-83A1-F6EECF244321}">
                <p14:modId xmlns:p14="http://schemas.microsoft.com/office/powerpoint/2010/main" val="2128871382"/>
              </p:ext>
            </p:extLst>
          </p:nvPr>
        </p:nvGraphicFramePr>
        <p:xfrm>
          <a:off x="7060096" y="723900"/>
          <a:ext cx="4802188" cy="5410200"/>
        </p:xfrm>
        <a:graphic>
          <a:graphicData uri="http://schemas.openxmlformats.org/presentationml/2006/ole">
            <mc:AlternateContent xmlns:mc="http://schemas.openxmlformats.org/markup-compatibility/2006">
              <mc:Choice xmlns:v="urn:schemas-microsoft-com:vml" Requires="v">
                <p:oleObj name="Visio" r:id="rId7" imgW="3825184" imgH="4161476" progId="Visio.Drawing.6">
                  <p:embed/>
                </p:oleObj>
              </mc:Choice>
              <mc:Fallback>
                <p:oleObj name="Visio" r:id="rId7" imgW="3825184" imgH="4161476" progId="Visio.Drawing.6">
                  <p:embed/>
                  <p:pic>
                    <p:nvPicPr>
                      <p:cNvPr id="18437" name="Object 4">
                        <a:extLst>
                          <a:ext uri="{FF2B5EF4-FFF2-40B4-BE49-F238E27FC236}">
                            <a16:creationId xmlns:a16="http://schemas.microsoft.com/office/drawing/2014/main" id="{BFD6AFAF-4A41-4272-BFAE-DB80B83FFD9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60096" y="723900"/>
                        <a:ext cx="4802188"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3">
            <a:extLst>
              <a:ext uri="{FF2B5EF4-FFF2-40B4-BE49-F238E27FC236}">
                <a16:creationId xmlns:a16="http://schemas.microsoft.com/office/drawing/2014/main" id="{29E7B94A-E75F-4EDC-969B-700A149BF722}"/>
              </a:ext>
            </a:extLst>
          </p:cNvPr>
          <p:cNvSpPr txBox="1">
            <a:spLocks noChangeArrowheads="1"/>
          </p:cNvSpPr>
          <p:nvPr/>
        </p:nvSpPr>
        <p:spPr>
          <a:xfrm>
            <a:off x="1073426" y="838200"/>
            <a:ext cx="5986670" cy="5257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altLang="en-US" dirty="0">
                <a:solidFill>
                  <a:srgbClr val="030305"/>
                </a:solidFill>
                <a:cs typeface="Times New Roman" panose="02020603050405020304" pitchFamily="18" charset="0"/>
              </a:rPr>
              <a:t>Karena </a:t>
            </a:r>
            <a:r>
              <a:rPr lang="en-US" altLang="en-US" dirty="0" err="1">
                <a:solidFill>
                  <a:srgbClr val="030305"/>
                </a:solidFill>
                <a:cs typeface="Times New Roman" panose="02020603050405020304" pitchFamily="18" charset="0"/>
              </a:rPr>
              <a:t>ada</a:t>
            </a:r>
            <a:r>
              <a:rPr lang="en-US" altLang="en-US" dirty="0">
                <a:solidFill>
                  <a:srgbClr val="030305"/>
                </a:solidFill>
                <a:cs typeface="Times New Roman" panose="02020603050405020304" pitchFamily="18" charset="0"/>
              </a:rPr>
              <a:t> 16 kali </a:t>
            </a:r>
            <a:r>
              <a:rPr lang="en-US" altLang="en-US" dirty="0" err="1">
                <a:solidFill>
                  <a:srgbClr val="030305"/>
                </a:solidFill>
                <a:cs typeface="Times New Roman" panose="02020603050405020304" pitchFamily="18" charset="0"/>
              </a:rPr>
              <a:t>operasi</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dasar</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maka</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setiap</a:t>
            </a:r>
            <a:r>
              <a:rPr lang="en-US" altLang="en-US" dirty="0">
                <a:solidFill>
                  <a:srgbClr val="030305"/>
                </a:solidFill>
                <a:cs typeface="Times New Roman" panose="02020603050405020304" pitchFamily="18" charset="0"/>
              </a:rPr>
              <a:t> kali </a:t>
            </a:r>
            <a:r>
              <a:rPr lang="en-US" altLang="en-US" dirty="0" err="1">
                <a:solidFill>
                  <a:srgbClr val="030305"/>
                </a:solidFill>
                <a:cs typeface="Times New Roman" panose="02020603050405020304" pitchFamily="18" charset="0"/>
              </a:rPr>
              <a:t>selesai</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satu</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operasi</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dasar</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penyangga-penyangga</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itu</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digeser</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ke</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kanan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secara</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sirkuler</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dengan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cara</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pertukaran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sebagai</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berikut</a:t>
            </a:r>
            <a:r>
              <a:rPr lang="en-US" altLang="en-US" dirty="0">
                <a:solidFill>
                  <a:srgbClr val="030305"/>
                </a:solidFill>
                <a:cs typeface="Times New Roman" panose="02020603050405020304" pitchFamily="18" charset="0"/>
              </a:rPr>
              <a:t>:</a:t>
            </a:r>
          </a:p>
          <a:p>
            <a:pPr>
              <a:buFontTx/>
              <a:buNone/>
            </a:pPr>
            <a:r>
              <a:rPr lang="en-US" altLang="en-US" dirty="0">
                <a:solidFill>
                  <a:srgbClr val="030305"/>
                </a:solidFill>
                <a:cs typeface="Times New Roman" panose="02020603050405020304" pitchFamily="18" charset="0"/>
              </a:rPr>
              <a:t> </a:t>
            </a:r>
          </a:p>
          <a:p>
            <a:pPr>
              <a:buFontTx/>
              <a:buNone/>
            </a:pPr>
            <a:r>
              <a:rPr lang="en-US" altLang="en-US" dirty="0">
                <a:solidFill>
                  <a:srgbClr val="030305"/>
                </a:solidFill>
                <a:cs typeface="Times New Roman" panose="02020603050405020304" pitchFamily="18" charset="0"/>
              </a:rPr>
              <a:t>		</a:t>
            </a:r>
            <a:r>
              <a:rPr lang="en-US" altLang="en-US" dirty="0">
                <a:solidFill>
                  <a:srgbClr val="030305"/>
                </a:solidFill>
                <a:latin typeface="Courier" pitchFamily="49" charset="0"/>
                <a:cs typeface="Times New Roman" panose="02020603050405020304" pitchFamily="18" charset="0"/>
              </a:rPr>
              <a:t>temp </a:t>
            </a:r>
            <a:r>
              <a:rPr lang="en-US" altLang="en-US" dirty="0">
                <a:solidFill>
                  <a:srgbClr val="030305"/>
                </a:solidFill>
                <a:latin typeface="Courier" pitchFamily="49" charset="0"/>
                <a:cs typeface="Times New Roman" panose="02020603050405020304" pitchFamily="18" charset="0"/>
                <a:sym typeface="Symbol" panose="05050102010706020507" pitchFamily="18" charset="2"/>
              </a:rPr>
              <a:t></a:t>
            </a:r>
            <a:r>
              <a:rPr lang="en-US" altLang="en-US" dirty="0">
                <a:solidFill>
                  <a:srgbClr val="030305"/>
                </a:solidFill>
                <a:latin typeface="Courier" pitchFamily="49" charset="0"/>
                <a:cs typeface="Times New Roman" panose="02020603050405020304" pitchFamily="18" charset="0"/>
              </a:rPr>
              <a:t> d</a:t>
            </a:r>
            <a:endParaRPr lang="en-US" altLang="en-US" dirty="0">
              <a:solidFill>
                <a:srgbClr val="030305"/>
              </a:solidFill>
              <a:cs typeface="Times New Roman" panose="02020603050405020304" pitchFamily="18" charset="0"/>
            </a:endParaRPr>
          </a:p>
          <a:p>
            <a:pPr>
              <a:buFontTx/>
              <a:buNone/>
            </a:pPr>
            <a:r>
              <a:rPr lang="en-US" altLang="en-US" dirty="0">
                <a:solidFill>
                  <a:srgbClr val="030305"/>
                </a:solidFill>
                <a:latin typeface="Courier" pitchFamily="49" charset="0"/>
                <a:cs typeface="Times New Roman" panose="02020603050405020304" pitchFamily="18" charset="0"/>
              </a:rPr>
              <a:t>    	d </a:t>
            </a:r>
            <a:r>
              <a:rPr lang="en-US" altLang="en-US" dirty="0">
                <a:solidFill>
                  <a:srgbClr val="030305"/>
                </a:solidFill>
                <a:latin typeface="Courier" pitchFamily="49" charset="0"/>
                <a:cs typeface="Times New Roman" panose="02020603050405020304" pitchFamily="18" charset="0"/>
                <a:sym typeface="Symbol" panose="05050102010706020507" pitchFamily="18" charset="2"/>
              </a:rPr>
              <a:t></a:t>
            </a:r>
            <a:r>
              <a:rPr lang="en-US" altLang="en-US" dirty="0">
                <a:solidFill>
                  <a:srgbClr val="030305"/>
                </a:solidFill>
                <a:latin typeface="Courier" pitchFamily="49" charset="0"/>
                <a:cs typeface="Times New Roman" panose="02020603050405020304" pitchFamily="18" charset="0"/>
              </a:rPr>
              <a:t> c</a:t>
            </a:r>
            <a:endParaRPr lang="en-US" altLang="en-US" dirty="0">
              <a:solidFill>
                <a:srgbClr val="030305"/>
              </a:solidFill>
              <a:cs typeface="Times New Roman" panose="02020603050405020304" pitchFamily="18" charset="0"/>
            </a:endParaRPr>
          </a:p>
          <a:p>
            <a:pPr>
              <a:buFontTx/>
              <a:buNone/>
            </a:pPr>
            <a:r>
              <a:rPr lang="en-US" altLang="en-US" dirty="0">
                <a:solidFill>
                  <a:srgbClr val="030305"/>
                </a:solidFill>
                <a:latin typeface="Courier" pitchFamily="49" charset="0"/>
                <a:cs typeface="Times New Roman" panose="02020603050405020304" pitchFamily="18" charset="0"/>
              </a:rPr>
              <a:t>		c </a:t>
            </a:r>
            <a:r>
              <a:rPr lang="en-US" altLang="en-US" dirty="0">
                <a:solidFill>
                  <a:srgbClr val="030305"/>
                </a:solidFill>
                <a:latin typeface="Courier" pitchFamily="49" charset="0"/>
                <a:cs typeface="Times New Roman" panose="02020603050405020304" pitchFamily="18" charset="0"/>
                <a:sym typeface="Symbol" panose="05050102010706020507" pitchFamily="18" charset="2"/>
              </a:rPr>
              <a:t></a:t>
            </a:r>
            <a:r>
              <a:rPr lang="en-US" altLang="en-US" dirty="0">
                <a:solidFill>
                  <a:srgbClr val="030305"/>
                </a:solidFill>
                <a:latin typeface="Courier" pitchFamily="49" charset="0"/>
                <a:cs typeface="Times New Roman" panose="02020603050405020304" pitchFamily="18" charset="0"/>
              </a:rPr>
              <a:t> b</a:t>
            </a:r>
            <a:endParaRPr lang="en-US" altLang="en-US" dirty="0">
              <a:solidFill>
                <a:srgbClr val="030305"/>
              </a:solidFill>
              <a:cs typeface="Times New Roman" panose="02020603050405020304" pitchFamily="18" charset="0"/>
            </a:endParaRPr>
          </a:p>
          <a:p>
            <a:pPr>
              <a:buFontTx/>
              <a:buNone/>
            </a:pPr>
            <a:r>
              <a:rPr lang="en-US" altLang="en-US" dirty="0">
                <a:solidFill>
                  <a:srgbClr val="030305"/>
                </a:solidFill>
                <a:latin typeface="Courier" pitchFamily="49" charset="0"/>
                <a:cs typeface="Times New Roman" panose="02020603050405020304" pitchFamily="18" charset="0"/>
              </a:rPr>
              <a:t>		b </a:t>
            </a:r>
            <a:r>
              <a:rPr lang="en-US" altLang="en-US" dirty="0">
                <a:solidFill>
                  <a:srgbClr val="030305"/>
                </a:solidFill>
                <a:latin typeface="Courier" pitchFamily="49" charset="0"/>
                <a:cs typeface="Times New Roman" panose="02020603050405020304" pitchFamily="18" charset="0"/>
                <a:sym typeface="Symbol" panose="05050102010706020507" pitchFamily="18" charset="2"/>
              </a:rPr>
              <a:t></a:t>
            </a:r>
            <a:r>
              <a:rPr lang="en-US" altLang="en-US" dirty="0">
                <a:solidFill>
                  <a:srgbClr val="030305"/>
                </a:solidFill>
                <a:latin typeface="Courier" pitchFamily="49" charset="0"/>
                <a:cs typeface="Times New Roman" panose="02020603050405020304" pitchFamily="18" charset="0"/>
              </a:rPr>
              <a:t> a</a:t>
            </a:r>
            <a:endParaRPr lang="en-US" altLang="en-US" dirty="0">
              <a:solidFill>
                <a:srgbClr val="030305"/>
              </a:solidFill>
              <a:cs typeface="Times New Roman" panose="02020603050405020304" pitchFamily="18" charset="0"/>
            </a:endParaRPr>
          </a:p>
          <a:p>
            <a:pPr>
              <a:buFontTx/>
              <a:buNone/>
            </a:pPr>
            <a:r>
              <a:rPr lang="en-US" altLang="en-US" dirty="0">
                <a:solidFill>
                  <a:srgbClr val="030305"/>
                </a:solidFill>
                <a:latin typeface="Courier" pitchFamily="49" charset="0"/>
                <a:cs typeface="Times New Roman" panose="02020603050405020304" pitchFamily="18" charset="0"/>
              </a:rPr>
              <a:t>		a </a:t>
            </a:r>
            <a:r>
              <a:rPr lang="en-US" altLang="en-US" dirty="0">
                <a:solidFill>
                  <a:srgbClr val="030305"/>
                </a:solidFill>
                <a:latin typeface="Courier" pitchFamily="49" charset="0"/>
                <a:cs typeface="Times New Roman" panose="02020603050405020304" pitchFamily="18" charset="0"/>
                <a:sym typeface="Symbol" panose="05050102010706020507" pitchFamily="18" charset="2"/>
              </a:rPr>
              <a:t></a:t>
            </a:r>
            <a:r>
              <a:rPr lang="en-US" altLang="en-US" dirty="0">
                <a:solidFill>
                  <a:srgbClr val="030305"/>
                </a:solidFill>
                <a:latin typeface="Courier" pitchFamily="49" charset="0"/>
                <a:cs typeface="Times New Roman" panose="02020603050405020304" pitchFamily="18" charset="0"/>
              </a:rPr>
              <a:t> temp</a:t>
            </a:r>
            <a:endParaRPr lang="en-US" altLang="en-US" dirty="0">
              <a:solidFill>
                <a:srgbClr val="030305"/>
              </a:solidFill>
              <a:cs typeface="Times New Roman" panose="02020603050405020304" pitchFamily="18" charset="0"/>
            </a:endParaRPr>
          </a:p>
          <a:p>
            <a:pPr>
              <a:buFontTx/>
              <a:buNone/>
            </a:pPr>
            <a:endParaRPr lang="en-US" altLang="en-US" dirty="0">
              <a:solidFill>
                <a:srgbClr val="030305"/>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Slide Number Placeholder 5">
            <a:extLst>
              <a:ext uri="{FF2B5EF4-FFF2-40B4-BE49-F238E27FC236}">
                <a16:creationId xmlns:a16="http://schemas.microsoft.com/office/drawing/2014/main" id="{E036D3AB-97C0-46C4-A349-B3E208B606A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2FA3D04A-9CB3-49AC-AA6A-893254E55EE7}" type="slidenum">
              <a:rPr lang="en-GB" altLang="en-US" sz="1400">
                <a:latin typeface="Times New Roman" panose="02020603050405020304" pitchFamily="18" charset="0"/>
              </a:rPr>
              <a:pPr>
                <a:spcBef>
                  <a:spcPct val="0"/>
                </a:spcBef>
                <a:buSzTx/>
                <a:buFontTx/>
                <a:buNone/>
              </a:pPr>
              <a:t>14</a:t>
            </a:fld>
            <a:endParaRPr lang="en-GB" altLang="en-US" sz="1400">
              <a:latin typeface="Times New Roman" panose="02020603050405020304" pitchFamily="18" charset="0"/>
            </a:endParaRPr>
          </a:p>
        </p:txBody>
      </p:sp>
      <p:graphicFrame>
        <p:nvGraphicFramePr>
          <p:cNvPr id="20484" name="Object 4">
            <a:extLst>
              <a:ext uri="{FF2B5EF4-FFF2-40B4-BE49-F238E27FC236}">
                <a16:creationId xmlns:a16="http://schemas.microsoft.com/office/drawing/2014/main" id="{60580E52-6A5E-4C9A-A1B5-E7D894792C36}"/>
              </a:ext>
            </a:extLst>
          </p:cNvPr>
          <p:cNvGraphicFramePr>
            <a:graphicFrameLocks noChangeAspect="1"/>
          </p:cNvGraphicFramePr>
          <p:nvPr>
            <p:extLst>
              <p:ext uri="{D42A27DB-BD31-4B8C-83A1-F6EECF244321}">
                <p14:modId xmlns:p14="http://schemas.microsoft.com/office/powerpoint/2010/main" val="925823035"/>
              </p:ext>
            </p:extLst>
          </p:nvPr>
        </p:nvGraphicFramePr>
        <p:xfrm>
          <a:off x="1095313" y="697395"/>
          <a:ext cx="10258487" cy="5172745"/>
        </p:xfrm>
        <a:graphic>
          <a:graphicData uri="http://schemas.openxmlformats.org/presentationml/2006/ole">
            <mc:AlternateContent xmlns:mc="http://schemas.openxmlformats.org/markup-compatibility/2006">
              <mc:Choice xmlns:v="urn:schemas-microsoft-com:vml" Requires="v">
                <p:oleObj name="Document" r:id="rId7" imgW="5632704" imgH="2839974" progId="Word.Document.8">
                  <p:embed/>
                </p:oleObj>
              </mc:Choice>
              <mc:Fallback>
                <p:oleObj name="Document" r:id="rId7" imgW="5632704" imgH="2839974" progId="Word.Document.8">
                  <p:embed/>
                  <p:pic>
                    <p:nvPicPr>
                      <p:cNvPr id="20484" name="Object 4">
                        <a:extLst>
                          <a:ext uri="{FF2B5EF4-FFF2-40B4-BE49-F238E27FC236}">
                            <a16:creationId xmlns:a16="http://schemas.microsoft.com/office/drawing/2014/main" id="{60580E52-6A5E-4C9A-A1B5-E7D894792C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95313" y="697395"/>
                        <a:ext cx="10258487" cy="5172745"/>
                      </a:xfrm>
                      <a:prstGeom prst="rect">
                        <a:avLst/>
                      </a:prstGeom>
                      <a:noFill/>
                      <a:ln>
                        <a:noFill/>
                      </a:ln>
                      <a:effec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5">
            <a:extLst>
              <a:ext uri="{FF2B5EF4-FFF2-40B4-BE49-F238E27FC236}">
                <a16:creationId xmlns:a16="http://schemas.microsoft.com/office/drawing/2014/main" id="{ABC171E0-A940-45A1-BA3E-1B068E13E5F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3"/>
              </a:buBlip>
              <a:defRPr sz="3200">
                <a:solidFill>
                  <a:schemeClr val="tx1"/>
                </a:solidFill>
                <a:latin typeface="Tahoma" panose="020B0604030504040204" pitchFamily="34" charset="0"/>
              </a:defRPr>
            </a:lvl1pPr>
            <a:lvl2pPr marL="742950" indent="-285750">
              <a:spcBef>
                <a:spcPct val="20000"/>
              </a:spcBef>
              <a:buSzPct val="80000"/>
              <a:buBlip>
                <a:blip r:embed="rId4"/>
              </a:buBlip>
              <a:defRPr sz="2800">
                <a:solidFill>
                  <a:schemeClr val="tx1"/>
                </a:solidFill>
                <a:latin typeface="Tahoma" panose="020B0604030504040204" pitchFamily="34" charset="0"/>
              </a:defRPr>
            </a:lvl2pPr>
            <a:lvl3pPr marL="1143000" indent="-228600">
              <a:spcBef>
                <a:spcPct val="20000"/>
              </a:spcBef>
              <a:buSzPct val="70000"/>
              <a:buBlip>
                <a:blip r:embed="rId5"/>
              </a:buBlip>
              <a:defRPr sz="2400">
                <a:solidFill>
                  <a:schemeClr val="tx1"/>
                </a:solidFill>
                <a:latin typeface="Tahoma" panose="020B0604030504040204" pitchFamily="34" charset="0"/>
              </a:defRPr>
            </a:lvl3pPr>
            <a:lvl4pPr marL="1600200" indent="-228600">
              <a:spcBef>
                <a:spcPct val="20000"/>
              </a:spcBef>
              <a:buSzPct val="70000"/>
              <a:buBlip>
                <a:blip r:embed="rId6"/>
              </a:buBlip>
              <a:defRPr sz="2000">
                <a:solidFill>
                  <a:schemeClr val="tx1"/>
                </a:solidFill>
                <a:latin typeface="Tahoma" panose="020B0604030504040204" pitchFamily="34" charset="0"/>
              </a:defRPr>
            </a:lvl4pPr>
            <a:lvl5pPr marL="2057400" indent="-228600">
              <a:spcBef>
                <a:spcPct val="20000"/>
              </a:spcBef>
              <a:buSzPct val="70000"/>
              <a:buBlip>
                <a:blip r:embed="rId7"/>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7"/>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7"/>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7"/>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7"/>
              </a:buBlip>
              <a:defRPr sz="2000">
                <a:solidFill>
                  <a:schemeClr val="tx1"/>
                </a:solidFill>
                <a:latin typeface="Tahoma" panose="020B0604030504040204" pitchFamily="34" charset="0"/>
              </a:defRPr>
            </a:lvl9pPr>
          </a:lstStyle>
          <a:p>
            <a:pPr>
              <a:spcBef>
                <a:spcPct val="0"/>
              </a:spcBef>
              <a:buSzTx/>
              <a:buFontTx/>
              <a:buNone/>
            </a:pPr>
            <a:fld id="{DB2C6A4C-67EA-4565-B258-F3056211F340}" type="slidenum">
              <a:rPr lang="en-GB" altLang="en-US" sz="1400">
                <a:latin typeface="Times New Roman" panose="02020603050405020304" pitchFamily="18" charset="0"/>
              </a:rPr>
              <a:pPr>
                <a:spcBef>
                  <a:spcPct val="0"/>
                </a:spcBef>
                <a:buSzTx/>
                <a:buFontTx/>
                <a:buNone/>
              </a:pPr>
              <a:t>15</a:t>
            </a:fld>
            <a:endParaRPr lang="en-GB" altLang="en-US" sz="1400">
              <a:latin typeface="Times New Roman" panose="02020603050405020304" pitchFamily="18" charset="0"/>
            </a:endParaRPr>
          </a:p>
        </p:txBody>
      </p:sp>
      <p:sp>
        <p:nvSpPr>
          <p:cNvPr id="21508" name="Rectangle 3">
            <a:extLst>
              <a:ext uri="{FF2B5EF4-FFF2-40B4-BE49-F238E27FC236}">
                <a16:creationId xmlns:a16="http://schemas.microsoft.com/office/drawing/2014/main" id="{AF6D9E09-5A11-49CB-B5C4-925D9E8859B5}"/>
              </a:ext>
            </a:extLst>
          </p:cNvPr>
          <p:cNvSpPr>
            <a:spLocks noGrp="1" noChangeArrowheads="1"/>
          </p:cNvSpPr>
          <p:nvPr>
            <p:ph type="body" idx="1"/>
          </p:nvPr>
        </p:nvSpPr>
        <p:spPr>
          <a:xfrm>
            <a:off x="894522" y="762000"/>
            <a:ext cx="10624931" cy="5708374"/>
          </a:xfrm>
        </p:spPr>
        <p:txBody>
          <a:bodyPr>
            <a:normAutofit/>
          </a:bodyPr>
          <a:lstStyle/>
          <a:p>
            <a:pPr algn="just"/>
            <a:r>
              <a:rPr lang="en-US" altLang="en-US" sz="2400" dirty="0">
                <a:cs typeface="Times New Roman" panose="02020603050405020304" pitchFamily="18" charset="0"/>
              </a:rPr>
              <a:t> </a:t>
            </a:r>
            <a:r>
              <a:rPr lang="en-US" altLang="en-US" dirty="0" err="1">
                <a:solidFill>
                  <a:srgbClr val="030305"/>
                </a:solidFill>
                <a:cs typeface="Times New Roman" panose="02020603050405020304" pitchFamily="18" charset="0"/>
              </a:rPr>
              <a:t>Misalkan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notasi</a:t>
            </a:r>
            <a:r>
              <a:rPr lang="en-US" altLang="en-US" dirty="0">
                <a:solidFill>
                  <a:srgbClr val="030305"/>
                </a:solidFill>
                <a:cs typeface="Times New Roman" panose="02020603050405020304" pitchFamily="18" charset="0"/>
              </a:rPr>
              <a:t> </a:t>
            </a:r>
          </a:p>
          <a:p>
            <a:pPr algn="just" eaLnBrk="1" hangingPunct="1">
              <a:lnSpc>
                <a:spcPct val="90000"/>
              </a:lnSpc>
              <a:buFontTx/>
              <a:buNone/>
            </a:pPr>
            <a:r>
              <a:rPr lang="en-US" altLang="en-US" dirty="0">
                <a:solidFill>
                  <a:srgbClr val="030305"/>
                </a:solidFill>
                <a:cs typeface="Times New Roman" panose="02020603050405020304" pitchFamily="18" charset="0"/>
              </a:rPr>
              <a:t> </a:t>
            </a:r>
          </a:p>
          <a:p>
            <a:pPr algn="just" eaLnBrk="1" hangingPunct="1">
              <a:lnSpc>
                <a:spcPct val="90000"/>
              </a:lnSpc>
              <a:buFontTx/>
              <a:buNone/>
            </a:pPr>
            <a:r>
              <a:rPr lang="en-US" altLang="en-US" dirty="0">
                <a:solidFill>
                  <a:srgbClr val="030305"/>
                </a:solidFill>
                <a:cs typeface="Times New Roman" panose="02020603050405020304" pitchFamily="18" charset="0"/>
              </a:rPr>
              <a:t>		[</a:t>
            </a:r>
            <a:r>
              <a:rPr lang="en-US" altLang="en-US" i="1" dirty="0" err="1">
                <a:solidFill>
                  <a:srgbClr val="030305"/>
                </a:solidFill>
                <a:cs typeface="Times New Roman" panose="02020603050405020304" pitchFamily="18" charset="0"/>
              </a:rPr>
              <a:t>abcd</a:t>
            </a:r>
            <a:r>
              <a:rPr lang="en-US" altLang="en-US" dirty="0">
                <a:solidFill>
                  <a:srgbClr val="030305"/>
                </a:solidFill>
                <a:cs typeface="Times New Roman" panose="02020603050405020304" pitchFamily="18" charset="0"/>
              </a:rPr>
              <a:t>   </a:t>
            </a:r>
            <a:r>
              <a:rPr lang="en-US" altLang="en-US" i="1" dirty="0">
                <a:solidFill>
                  <a:srgbClr val="030305"/>
                </a:solidFill>
                <a:cs typeface="Times New Roman" panose="02020603050405020304" pitchFamily="18" charset="0"/>
              </a:rPr>
              <a:t>k </a:t>
            </a:r>
            <a:r>
              <a:rPr lang="en-US" altLang="en-US" dirty="0">
                <a:solidFill>
                  <a:srgbClr val="030305"/>
                </a:solidFill>
                <a:cs typeface="Times New Roman" panose="02020603050405020304" pitchFamily="18" charset="0"/>
              </a:rPr>
              <a:t>   </a:t>
            </a:r>
            <a:r>
              <a:rPr lang="en-US" altLang="en-US" i="1" dirty="0">
                <a:solidFill>
                  <a:srgbClr val="030305"/>
                </a:solidFill>
                <a:cs typeface="Times New Roman" panose="02020603050405020304" pitchFamily="18" charset="0"/>
              </a:rPr>
              <a:t>s    </a:t>
            </a:r>
            <a:r>
              <a:rPr lang="en-US" altLang="en-US" i="1" dirty="0" err="1">
                <a:solidFill>
                  <a:srgbClr val="030305"/>
                </a:solidFill>
                <a:cs typeface="Times New Roman" panose="02020603050405020304" pitchFamily="18" charset="0"/>
              </a:rPr>
              <a:t>i</a:t>
            </a:r>
            <a:r>
              <a:rPr lang="en-US" altLang="en-US" dirty="0">
                <a:solidFill>
                  <a:srgbClr val="030305"/>
                </a:solidFill>
                <a:cs typeface="Times New Roman" panose="02020603050405020304" pitchFamily="18" charset="0"/>
              </a:rPr>
              <a:t>]</a:t>
            </a:r>
          </a:p>
          <a:p>
            <a:pPr algn="just" eaLnBrk="1" hangingPunct="1">
              <a:lnSpc>
                <a:spcPct val="90000"/>
              </a:lnSpc>
              <a:buFontTx/>
              <a:buNone/>
            </a:pPr>
            <a:r>
              <a:rPr lang="en-US" altLang="en-US" dirty="0">
                <a:solidFill>
                  <a:srgbClr val="030305"/>
                </a:solidFill>
                <a:cs typeface="Times New Roman" panose="02020603050405020304" pitchFamily="18" charset="0"/>
              </a:rPr>
              <a:t> </a:t>
            </a:r>
          </a:p>
          <a:p>
            <a:pPr algn="just" eaLnBrk="1" hangingPunct="1">
              <a:lnSpc>
                <a:spcPct val="90000"/>
              </a:lnSpc>
              <a:buFontTx/>
              <a:buNone/>
            </a:pP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menyatakan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operasi</a:t>
            </a:r>
            <a:r>
              <a:rPr lang="en-US" altLang="en-US" dirty="0">
                <a:solidFill>
                  <a:srgbClr val="030305"/>
                </a:solidFill>
                <a:cs typeface="Times New Roman" panose="02020603050405020304" pitchFamily="18" charset="0"/>
              </a:rPr>
              <a:t> </a:t>
            </a:r>
          </a:p>
          <a:p>
            <a:pPr algn="just" eaLnBrk="1" hangingPunct="1">
              <a:lnSpc>
                <a:spcPct val="90000"/>
              </a:lnSpc>
              <a:buFontTx/>
              <a:buNone/>
            </a:pPr>
            <a:r>
              <a:rPr lang="en-US" altLang="en-US" dirty="0">
                <a:solidFill>
                  <a:srgbClr val="030305"/>
                </a:solidFill>
                <a:cs typeface="Times New Roman" panose="02020603050405020304" pitchFamily="18" charset="0"/>
              </a:rPr>
              <a:t> </a:t>
            </a:r>
          </a:p>
          <a:p>
            <a:pPr algn="just" eaLnBrk="1" hangingPunct="1">
              <a:lnSpc>
                <a:spcPct val="90000"/>
              </a:lnSpc>
              <a:buFontTx/>
              <a:buNone/>
            </a:pPr>
            <a:r>
              <a:rPr lang="en-US" altLang="en-US" i="1" dirty="0">
                <a:solidFill>
                  <a:srgbClr val="030305"/>
                </a:solidFill>
                <a:cs typeface="Times New Roman" panose="02020603050405020304" pitchFamily="18" charset="0"/>
              </a:rPr>
              <a:t>	          </a:t>
            </a:r>
            <a:r>
              <a:rPr lang="en-US" altLang="en-US" i="1" dirty="0">
                <a:solidFill>
                  <a:srgbClr val="FF0000"/>
                </a:solidFill>
                <a:cs typeface="Times New Roman" panose="02020603050405020304" pitchFamily="18" charset="0"/>
              </a:rPr>
              <a:t>a</a:t>
            </a:r>
            <a:r>
              <a:rPr lang="en-US" altLang="en-US" dirty="0">
                <a:solidFill>
                  <a:srgbClr val="FF0000"/>
                </a:solidFill>
                <a:cs typeface="Times New Roman" panose="02020603050405020304" pitchFamily="18" charset="0"/>
              </a:rPr>
              <a:t> </a:t>
            </a:r>
            <a:r>
              <a:rPr lang="en-US" altLang="en-US" dirty="0">
                <a:solidFill>
                  <a:srgbClr val="FF0000"/>
                </a:solidFill>
                <a:cs typeface="Times New Roman" panose="02020603050405020304" pitchFamily="18" charset="0"/>
                <a:sym typeface="Symbol" panose="05050102010706020507" pitchFamily="18" charset="2"/>
              </a:rPr>
              <a:t></a:t>
            </a:r>
            <a:r>
              <a:rPr lang="en-US" altLang="en-US" dirty="0">
                <a:solidFill>
                  <a:srgbClr val="FF0000"/>
                </a:solidFill>
                <a:cs typeface="Times New Roman" panose="02020603050405020304" pitchFamily="18" charset="0"/>
              </a:rPr>
              <a:t> </a:t>
            </a:r>
            <a:r>
              <a:rPr lang="en-US" altLang="en-US" i="1" dirty="0">
                <a:solidFill>
                  <a:srgbClr val="FF0000"/>
                </a:solidFill>
                <a:cs typeface="Times New Roman" panose="02020603050405020304" pitchFamily="18" charset="0"/>
              </a:rPr>
              <a:t>b</a:t>
            </a:r>
            <a:r>
              <a:rPr lang="en-US" altLang="en-US" dirty="0">
                <a:solidFill>
                  <a:srgbClr val="FF0000"/>
                </a:solidFill>
                <a:cs typeface="Times New Roman" panose="02020603050405020304" pitchFamily="18" charset="0"/>
              </a:rPr>
              <a:t> + CLS</a:t>
            </a:r>
            <a:r>
              <a:rPr lang="en-US" altLang="en-US" baseline="-25000" dirty="0">
                <a:solidFill>
                  <a:srgbClr val="FF0000"/>
                </a:solidFill>
                <a:cs typeface="Times New Roman" panose="02020603050405020304" pitchFamily="18" charset="0"/>
              </a:rPr>
              <a:t>s</a:t>
            </a:r>
            <a:r>
              <a:rPr lang="en-US" altLang="en-US" dirty="0">
                <a:solidFill>
                  <a:srgbClr val="FF0000"/>
                </a:solidFill>
                <a:cs typeface="Times New Roman" panose="02020603050405020304" pitchFamily="18" charset="0"/>
              </a:rPr>
              <a:t>(</a:t>
            </a:r>
            <a:r>
              <a:rPr lang="en-US" altLang="en-US" i="1" dirty="0">
                <a:solidFill>
                  <a:srgbClr val="FF0000"/>
                </a:solidFill>
                <a:cs typeface="Times New Roman" panose="02020603050405020304" pitchFamily="18" charset="0"/>
              </a:rPr>
              <a:t>a</a:t>
            </a:r>
            <a:r>
              <a:rPr lang="en-US" altLang="en-US" dirty="0">
                <a:solidFill>
                  <a:srgbClr val="FF0000"/>
                </a:solidFill>
                <a:cs typeface="Times New Roman" panose="02020603050405020304" pitchFamily="18" charset="0"/>
              </a:rPr>
              <a:t> + </a:t>
            </a:r>
            <a:r>
              <a:rPr lang="en-US" altLang="en-US" i="1" dirty="0">
                <a:solidFill>
                  <a:srgbClr val="FF0000"/>
                </a:solidFill>
                <a:cs typeface="Times New Roman" panose="02020603050405020304" pitchFamily="18" charset="0"/>
              </a:rPr>
              <a:t>g</a:t>
            </a:r>
            <a:r>
              <a:rPr lang="en-US" altLang="en-US" dirty="0">
                <a:solidFill>
                  <a:srgbClr val="FF0000"/>
                </a:solidFill>
                <a:cs typeface="Times New Roman" panose="02020603050405020304" pitchFamily="18" charset="0"/>
              </a:rPr>
              <a:t>(</a:t>
            </a:r>
            <a:r>
              <a:rPr lang="en-US" altLang="en-US" i="1" dirty="0">
                <a:solidFill>
                  <a:srgbClr val="FF0000"/>
                </a:solidFill>
                <a:cs typeface="Times New Roman" panose="02020603050405020304" pitchFamily="18" charset="0"/>
              </a:rPr>
              <a:t>b</a:t>
            </a:r>
            <a:r>
              <a:rPr lang="en-US" altLang="en-US" dirty="0">
                <a:solidFill>
                  <a:srgbClr val="FF0000"/>
                </a:solidFill>
                <a:cs typeface="Times New Roman" panose="02020603050405020304" pitchFamily="18" charset="0"/>
              </a:rPr>
              <a:t>, </a:t>
            </a:r>
            <a:r>
              <a:rPr lang="en-US" altLang="en-US" i="1" dirty="0">
                <a:solidFill>
                  <a:srgbClr val="FF0000"/>
                </a:solidFill>
                <a:cs typeface="Times New Roman" panose="02020603050405020304" pitchFamily="18" charset="0"/>
              </a:rPr>
              <a:t>c</a:t>
            </a:r>
            <a:r>
              <a:rPr lang="en-US" altLang="en-US" dirty="0">
                <a:solidFill>
                  <a:srgbClr val="FF0000"/>
                </a:solidFill>
                <a:cs typeface="Times New Roman" panose="02020603050405020304" pitchFamily="18" charset="0"/>
              </a:rPr>
              <a:t>, </a:t>
            </a:r>
            <a:r>
              <a:rPr lang="en-US" altLang="en-US" i="1" dirty="0">
                <a:solidFill>
                  <a:srgbClr val="FF0000"/>
                </a:solidFill>
                <a:cs typeface="Times New Roman" panose="02020603050405020304" pitchFamily="18" charset="0"/>
              </a:rPr>
              <a:t>d</a:t>
            </a:r>
            <a:r>
              <a:rPr lang="en-US" altLang="en-US" dirty="0">
                <a:solidFill>
                  <a:srgbClr val="FF0000"/>
                </a:solidFill>
                <a:cs typeface="Times New Roman" panose="02020603050405020304" pitchFamily="18" charset="0"/>
              </a:rPr>
              <a:t>) + </a:t>
            </a:r>
            <a:r>
              <a:rPr lang="en-US" altLang="en-US" i="1" dirty="0">
                <a:solidFill>
                  <a:srgbClr val="FF0000"/>
                </a:solidFill>
                <a:cs typeface="Times New Roman" panose="02020603050405020304" pitchFamily="18" charset="0"/>
              </a:rPr>
              <a:t>X</a:t>
            </a:r>
            <a:r>
              <a:rPr lang="en-US" altLang="en-US" dirty="0">
                <a:solidFill>
                  <a:srgbClr val="FF0000"/>
                </a:solidFill>
                <a:cs typeface="Times New Roman" panose="02020603050405020304" pitchFamily="18" charset="0"/>
              </a:rPr>
              <a:t>[</a:t>
            </a:r>
            <a:r>
              <a:rPr lang="en-US" altLang="en-US" i="1" dirty="0">
                <a:solidFill>
                  <a:srgbClr val="FF0000"/>
                </a:solidFill>
                <a:cs typeface="Times New Roman" panose="02020603050405020304" pitchFamily="18" charset="0"/>
              </a:rPr>
              <a:t>k</a:t>
            </a:r>
            <a:r>
              <a:rPr lang="en-US" altLang="en-US" dirty="0">
                <a:solidFill>
                  <a:srgbClr val="FF0000"/>
                </a:solidFill>
                <a:cs typeface="Times New Roman" panose="02020603050405020304" pitchFamily="18" charset="0"/>
              </a:rPr>
              <a:t>] + </a:t>
            </a:r>
            <a:r>
              <a:rPr lang="en-US" altLang="en-US" i="1" dirty="0">
                <a:solidFill>
                  <a:srgbClr val="FF0000"/>
                </a:solidFill>
                <a:cs typeface="Times New Roman" panose="02020603050405020304" pitchFamily="18" charset="0"/>
              </a:rPr>
              <a:t>T</a:t>
            </a:r>
            <a:r>
              <a:rPr lang="en-US" altLang="en-US" dirty="0">
                <a:solidFill>
                  <a:srgbClr val="FF0000"/>
                </a:solidFill>
                <a:cs typeface="Times New Roman" panose="02020603050405020304" pitchFamily="18" charset="0"/>
              </a:rPr>
              <a:t>[</a:t>
            </a:r>
            <a:r>
              <a:rPr lang="en-US" altLang="en-US" i="1" dirty="0" err="1">
                <a:solidFill>
                  <a:srgbClr val="FF0000"/>
                </a:solidFill>
                <a:cs typeface="Times New Roman" panose="02020603050405020304" pitchFamily="18" charset="0"/>
              </a:rPr>
              <a:t>i</a:t>
            </a:r>
            <a:r>
              <a:rPr lang="en-US" altLang="en-US" dirty="0">
                <a:solidFill>
                  <a:srgbClr val="FF0000"/>
                </a:solidFill>
                <a:cs typeface="Times New Roman" panose="02020603050405020304" pitchFamily="18" charset="0"/>
              </a:rPr>
              <a:t>])</a:t>
            </a:r>
          </a:p>
          <a:p>
            <a:pPr algn="just" eaLnBrk="1" hangingPunct="1">
              <a:lnSpc>
                <a:spcPct val="90000"/>
              </a:lnSpc>
              <a:buFontTx/>
              <a:buNone/>
            </a:pPr>
            <a:r>
              <a:rPr lang="en-US" altLang="en-US" dirty="0">
                <a:solidFill>
                  <a:srgbClr val="FF0000"/>
                </a:solidFill>
                <a:cs typeface="Times New Roman" panose="02020603050405020304" pitchFamily="18" charset="0"/>
              </a:rPr>
              <a:t> </a:t>
            </a:r>
          </a:p>
          <a:p>
            <a:pPr eaLnBrk="1" hangingPunct="1">
              <a:lnSpc>
                <a:spcPct val="90000"/>
              </a:lnSpc>
              <a:buFontTx/>
              <a:buNone/>
            </a:pP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maka</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operasi</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dasar</a:t>
            </a:r>
            <a:r>
              <a:rPr lang="en-US" altLang="en-US" dirty="0">
                <a:solidFill>
                  <a:srgbClr val="030305"/>
                </a:solidFill>
                <a:cs typeface="Times New Roman" panose="02020603050405020304" pitchFamily="18" charset="0"/>
              </a:rPr>
              <a:t> pada </a:t>
            </a:r>
            <a:r>
              <a:rPr lang="en-US" altLang="en-US" dirty="0" err="1">
                <a:solidFill>
                  <a:srgbClr val="030305"/>
                </a:solidFill>
                <a:cs typeface="Times New Roman" panose="02020603050405020304" pitchFamily="18" charset="0"/>
              </a:rPr>
              <a:t>masing-masing</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putaran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dapat</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ditabulasikan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sebagai</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berikut</a:t>
            </a:r>
            <a:r>
              <a:rPr lang="en-US" altLang="en-US" dirty="0">
                <a:solidFill>
                  <a:srgbClr val="030305"/>
                </a:solidFill>
                <a:cs typeface="Times New Roman" panose="02020603050405020304" pitchFamily="18" charset="0"/>
              </a:rPr>
              <a:t>:</a:t>
            </a:r>
          </a:p>
          <a:p>
            <a:pPr eaLnBrk="1" hangingPunct="1">
              <a:lnSpc>
                <a:spcPct val="90000"/>
              </a:lnSpc>
              <a:buFontTx/>
              <a:buNone/>
            </a:pPr>
            <a:endParaRPr lang="en-GB" altLang="en-US" sz="2400" dirty="0">
              <a:solidFill>
                <a:srgbClr val="030305"/>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5">
            <a:extLst>
              <a:ext uri="{FF2B5EF4-FFF2-40B4-BE49-F238E27FC236}">
                <a16:creationId xmlns:a16="http://schemas.microsoft.com/office/drawing/2014/main" id="{303967E2-A3F9-452E-8545-267492277F7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0D3E8C65-EE18-4FB0-B3D6-A78F2CA11DEA}" type="slidenum">
              <a:rPr lang="en-GB" altLang="en-US" sz="1400">
                <a:latin typeface="Times New Roman" panose="02020603050405020304" pitchFamily="18" charset="0"/>
              </a:rPr>
              <a:pPr>
                <a:spcBef>
                  <a:spcPct val="0"/>
                </a:spcBef>
                <a:buSzTx/>
                <a:buFontTx/>
                <a:buNone/>
              </a:pPr>
              <a:t>16</a:t>
            </a:fld>
            <a:endParaRPr lang="en-GB" altLang="en-US" sz="1400">
              <a:latin typeface="Times New Roman" panose="02020603050405020304" pitchFamily="18" charset="0"/>
            </a:endParaRPr>
          </a:p>
        </p:txBody>
      </p:sp>
      <p:graphicFrame>
        <p:nvGraphicFramePr>
          <p:cNvPr id="23556" name="Object 4">
            <a:extLst>
              <a:ext uri="{FF2B5EF4-FFF2-40B4-BE49-F238E27FC236}">
                <a16:creationId xmlns:a16="http://schemas.microsoft.com/office/drawing/2014/main" id="{D5F0AD21-33D2-4A13-8A55-F08897BC8390}"/>
              </a:ext>
            </a:extLst>
          </p:cNvPr>
          <p:cNvGraphicFramePr>
            <a:graphicFrameLocks noChangeAspect="1"/>
          </p:cNvGraphicFramePr>
          <p:nvPr>
            <p:extLst>
              <p:ext uri="{D42A27DB-BD31-4B8C-83A1-F6EECF244321}">
                <p14:modId xmlns:p14="http://schemas.microsoft.com/office/powerpoint/2010/main" val="918335871"/>
              </p:ext>
            </p:extLst>
          </p:nvPr>
        </p:nvGraphicFramePr>
        <p:xfrm>
          <a:off x="188843" y="227806"/>
          <a:ext cx="9366627" cy="6402387"/>
        </p:xfrm>
        <a:graphic>
          <a:graphicData uri="http://schemas.openxmlformats.org/presentationml/2006/ole">
            <mc:AlternateContent xmlns:mc="http://schemas.openxmlformats.org/markup-compatibility/2006">
              <mc:Choice xmlns:v="urn:schemas-microsoft-com:vml" Requires="v">
                <p:oleObj name="Document" r:id="rId7" imgW="5629656" imgH="3848100" progId="Word.Document.8">
                  <p:embed/>
                </p:oleObj>
              </mc:Choice>
              <mc:Fallback>
                <p:oleObj name="Document" r:id="rId7" imgW="5629656" imgH="3848100" progId="Word.Document.8">
                  <p:embed/>
                  <p:pic>
                    <p:nvPicPr>
                      <p:cNvPr id="23556" name="Object 4">
                        <a:extLst>
                          <a:ext uri="{FF2B5EF4-FFF2-40B4-BE49-F238E27FC236}">
                            <a16:creationId xmlns:a16="http://schemas.microsoft.com/office/drawing/2014/main" id="{D5F0AD21-33D2-4A13-8A55-F08897BC839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8843" y="227806"/>
                        <a:ext cx="9366627" cy="6402387"/>
                      </a:xfrm>
                      <a:prstGeom prst="rect">
                        <a:avLst/>
                      </a:prstGeom>
                      <a:noFill/>
                      <a:ln>
                        <a:noFill/>
                      </a:ln>
                      <a:effectLst/>
                    </p:spPr>
                  </p:pic>
                </p:oleObj>
              </mc:Fallback>
            </mc:AlternateContent>
          </a:graphicData>
        </a:graphic>
      </p:graphicFrame>
      <p:sp>
        <p:nvSpPr>
          <p:cNvPr id="10" name="Rectangle 9">
            <a:extLst>
              <a:ext uri="{FF2B5EF4-FFF2-40B4-BE49-F238E27FC236}">
                <a16:creationId xmlns:a16="http://schemas.microsoft.com/office/drawing/2014/main" id="{3E7BAFA4-2A91-4EB7-BA15-00D90EC94531}"/>
              </a:ext>
            </a:extLst>
          </p:cNvPr>
          <p:cNvSpPr/>
          <p:nvPr/>
        </p:nvSpPr>
        <p:spPr>
          <a:xfrm>
            <a:off x="6746590" y="3438937"/>
            <a:ext cx="5096267" cy="461665"/>
          </a:xfrm>
          <a:prstGeom prst="rect">
            <a:avLst/>
          </a:prstGeom>
        </p:spPr>
        <p:txBody>
          <a:bodyPr wrap="none">
            <a:spAutoFit/>
          </a:bodyPr>
          <a:lstStyle/>
          <a:p>
            <a:r>
              <a:rPr lang="en-US" altLang="en-US" i="1" dirty="0">
                <a:solidFill>
                  <a:srgbClr val="030305"/>
                </a:solidFill>
                <a:cs typeface="Times New Roman" panose="02020603050405020304" pitchFamily="18" charset="0"/>
              </a:rPr>
              <a:t> </a:t>
            </a:r>
            <a:r>
              <a:rPr lang="en-US" altLang="en-US" sz="2400" i="1" dirty="0">
                <a:solidFill>
                  <a:srgbClr val="FF0000"/>
                </a:solidFill>
                <a:cs typeface="Times New Roman" panose="02020603050405020304" pitchFamily="18" charset="0"/>
              </a:rPr>
              <a:t>a</a:t>
            </a:r>
            <a:r>
              <a:rPr lang="en-US" altLang="en-US" sz="2400" dirty="0">
                <a:solidFill>
                  <a:srgbClr val="FF0000"/>
                </a:solidFill>
                <a:cs typeface="Times New Roman" panose="02020603050405020304" pitchFamily="18" charset="0"/>
              </a:rPr>
              <a:t> </a:t>
            </a:r>
            <a:r>
              <a:rPr lang="en-US" altLang="en-US" sz="2400" dirty="0">
                <a:solidFill>
                  <a:srgbClr val="FF0000"/>
                </a:solidFill>
                <a:cs typeface="Times New Roman" panose="02020603050405020304" pitchFamily="18" charset="0"/>
                <a:sym typeface="Symbol" panose="05050102010706020507" pitchFamily="18" charset="2"/>
              </a:rPr>
              <a:t></a:t>
            </a:r>
            <a:r>
              <a:rPr lang="en-US" altLang="en-US" sz="2400" dirty="0">
                <a:solidFill>
                  <a:srgbClr val="FF0000"/>
                </a:solidFill>
                <a:cs typeface="Times New Roman" panose="02020603050405020304" pitchFamily="18" charset="0"/>
              </a:rPr>
              <a:t> </a:t>
            </a:r>
            <a:r>
              <a:rPr lang="en-US" altLang="en-US" sz="2400" i="1" dirty="0">
                <a:solidFill>
                  <a:srgbClr val="FF0000"/>
                </a:solidFill>
                <a:cs typeface="Times New Roman" panose="02020603050405020304" pitchFamily="18" charset="0"/>
              </a:rPr>
              <a:t>b</a:t>
            </a:r>
            <a:r>
              <a:rPr lang="en-US" altLang="en-US" sz="2400" dirty="0">
                <a:solidFill>
                  <a:srgbClr val="FF0000"/>
                </a:solidFill>
                <a:cs typeface="Times New Roman" panose="02020603050405020304" pitchFamily="18" charset="0"/>
              </a:rPr>
              <a:t> + CLS</a:t>
            </a:r>
            <a:r>
              <a:rPr lang="en-US" altLang="en-US" sz="2400" baseline="-25000" dirty="0">
                <a:solidFill>
                  <a:srgbClr val="FF0000"/>
                </a:solidFill>
                <a:cs typeface="Times New Roman" panose="02020603050405020304" pitchFamily="18" charset="0"/>
              </a:rPr>
              <a:t>s</a:t>
            </a:r>
            <a:r>
              <a:rPr lang="en-US" altLang="en-US" sz="2400" dirty="0">
                <a:solidFill>
                  <a:srgbClr val="FF0000"/>
                </a:solidFill>
                <a:cs typeface="Times New Roman" panose="02020603050405020304" pitchFamily="18" charset="0"/>
              </a:rPr>
              <a:t>(</a:t>
            </a:r>
            <a:r>
              <a:rPr lang="en-US" altLang="en-US" sz="2400" i="1" dirty="0">
                <a:solidFill>
                  <a:srgbClr val="FF0000"/>
                </a:solidFill>
                <a:cs typeface="Times New Roman" panose="02020603050405020304" pitchFamily="18" charset="0"/>
              </a:rPr>
              <a:t>a</a:t>
            </a:r>
            <a:r>
              <a:rPr lang="en-US" altLang="en-US" sz="2400" dirty="0">
                <a:solidFill>
                  <a:srgbClr val="FF0000"/>
                </a:solidFill>
                <a:cs typeface="Times New Roman" panose="02020603050405020304" pitchFamily="18" charset="0"/>
              </a:rPr>
              <a:t> + </a:t>
            </a:r>
            <a:r>
              <a:rPr lang="en-US" altLang="en-US" sz="2400" i="1" dirty="0">
                <a:solidFill>
                  <a:srgbClr val="FF0000"/>
                </a:solidFill>
                <a:cs typeface="Times New Roman" panose="02020603050405020304" pitchFamily="18" charset="0"/>
              </a:rPr>
              <a:t>g</a:t>
            </a:r>
            <a:r>
              <a:rPr lang="en-US" altLang="en-US" sz="2400" dirty="0">
                <a:solidFill>
                  <a:srgbClr val="FF0000"/>
                </a:solidFill>
                <a:cs typeface="Times New Roman" panose="02020603050405020304" pitchFamily="18" charset="0"/>
              </a:rPr>
              <a:t>(</a:t>
            </a:r>
            <a:r>
              <a:rPr lang="en-US" altLang="en-US" sz="2400" i="1" dirty="0">
                <a:solidFill>
                  <a:srgbClr val="FF0000"/>
                </a:solidFill>
                <a:cs typeface="Times New Roman" panose="02020603050405020304" pitchFamily="18" charset="0"/>
              </a:rPr>
              <a:t>b</a:t>
            </a:r>
            <a:r>
              <a:rPr lang="en-US" altLang="en-US" sz="2400" dirty="0">
                <a:solidFill>
                  <a:srgbClr val="FF0000"/>
                </a:solidFill>
                <a:cs typeface="Times New Roman" panose="02020603050405020304" pitchFamily="18" charset="0"/>
              </a:rPr>
              <a:t>, </a:t>
            </a:r>
            <a:r>
              <a:rPr lang="en-US" altLang="en-US" sz="2400" i="1" dirty="0">
                <a:solidFill>
                  <a:srgbClr val="FF0000"/>
                </a:solidFill>
                <a:cs typeface="Times New Roman" panose="02020603050405020304" pitchFamily="18" charset="0"/>
              </a:rPr>
              <a:t>c</a:t>
            </a:r>
            <a:r>
              <a:rPr lang="en-US" altLang="en-US" sz="2400" dirty="0">
                <a:solidFill>
                  <a:srgbClr val="FF0000"/>
                </a:solidFill>
                <a:cs typeface="Times New Roman" panose="02020603050405020304" pitchFamily="18" charset="0"/>
              </a:rPr>
              <a:t>, </a:t>
            </a:r>
            <a:r>
              <a:rPr lang="en-US" altLang="en-US" sz="2400" i="1" dirty="0">
                <a:solidFill>
                  <a:srgbClr val="FF0000"/>
                </a:solidFill>
                <a:cs typeface="Times New Roman" panose="02020603050405020304" pitchFamily="18" charset="0"/>
              </a:rPr>
              <a:t>d</a:t>
            </a:r>
            <a:r>
              <a:rPr lang="en-US" altLang="en-US" sz="2400" dirty="0">
                <a:solidFill>
                  <a:srgbClr val="FF0000"/>
                </a:solidFill>
                <a:cs typeface="Times New Roman" panose="02020603050405020304" pitchFamily="18" charset="0"/>
              </a:rPr>
              <a:t>) + </a:t>
            </a:r>
            <a:r>
              <a:rPr lang="en-US" altLang="en-US" sz="2400" i="1" dirty="0">
                <a:solidFill>
                  <a:srgbClr val="FF0000"/>
                </a:solidFill>
                <a:cs typeface="Times New Roman" panose="02020603050405020304" pitchFamily="18" charset="0"/>
              </a:rPr>
              <a:t>X</a:t>
            </a:r>
            <a:r>
              <a:rPr lang="en-US" altLang="en-US" sz="2400" dirty="0">
                <a:solidFill>
                  <a:srgbClr val="FF0000"/>
                </a:solidFill>
                <a:cs typeface="Times New Roman" panose="02020603050405020304" pitchFamily="18" charset="0"/>
              </a:rPr>
              <a:t>[</a:t>
            </a:r>
            <a:r>
              <a:rPr lang="en-US" altLang="en-US" sz="2400" i="1" dirty="0">
                <a:solidFill>
                  <a:srgbClr val="FF0000"/>
                </a:solidFill>
                <a:cs typeface="Times New Roman" panose="02020603050405020304" pitchFamily="18" charset="0"/>
              </a:rPr>
              <a:t>k</a:t>
            </a:r>
            <a:r>
              <a:rPr lang="en-US" altLang="en-US" sz="2400" dirty="0">
                <a:solidFill>
                  <a:srgbClr val="FF0000"/>
                </a:solidFill>
                <a:cs typeface="Times New Roman" panose="02020603050405020304" pitchFamily="18" charset="0"/>
              </a:rPr>
              <a:t>] + </a:t>
            </a:r>
            <a:r>
              <a:rPr lang="en-US" altLang="en-US" sz="2400" i="1" dirty="0">
                <a:solidFill>
                  <a:srgbClr val="FF0000"/>
                </a:solidFill>
                <a:cs typeface="Times New Roman" panose="02020603050405020304" pitchFamily="18" charset="0"/>
              </a:rPr>
              <a:t>T</a:t>
            </a:r>
            <a:r>
              <a:rPr lang="en-US" altLang="en-US" sz="2400" dirty="0">
                <a:solidFill>
                  <a:srgbClr val="FF0000"/>
                </a:solidFill>
                <a:cs typeface="Times New Roman" panose="02020603050405020304" pitchFamily="18" charset="0"/>
              </a:rPr>
              <a:t>[</a:t>
            </a:r>
            <a:r>
              <a:rPr lang="en-US" altLang="en-US" sz="2400" i="1" dirty="0" err="1">
                <a:solidFill>
                  <a:srgbClr val="FF0000"/>
                </a:solidFill>
                <a:cs typeface="Times New Roman" panose="02020603050405020304" pitchFamily="18" charset="0"/>
              </a:rPr>
              <a:t>i</a:t>
            </a:r>
            <a:r>
              <a:rPr lang="en-US" altLang="en-US" sz="2400" dirty="0">
                <a:solidFill>
                  <a:srgbClr val="FF0000"/>
                </a:solidFill>
                <a:cs typeface="Times New Roman" panose="02020603050405020304" pitchFamily="18" charset="0"/>
              </a:rPr>
              <a:t>])</a:t>
            </a:r>
            <a:endParaRPr lang="en-US" sz="2400" dirty="0">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Slide Number Placeholder 5">
            <a:extLst>
              <a:ext uri="{FF2B5EF4-FFF2-40B4-BE49-F238E27FC236}">
                <a16:creationId xmlns:a16="http://schemas.microsoft.com/office/drawing/2014/main" id="{92026038-3085-4D45-83F2-E05CFC94DE1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49BDC2D8-B839-44A4-B696-E64A9B15A455}" type="slidenum">
              <a:rPr lang="en-GB" altLang="en-US" sz="1400">
                <a:latin typeface="Times New Roman" panose="02020603050405020304" pitchFamily="18" charset="0"/>
              </a:rPr>
              <a:pPr>
                <a:spcBef>
                  <a:spcPct val="0"/>
                </a:spcBef>
                <a:buSzTx/>
                <a:buFontTx/>
                <a:buNone/>
              </a:pPr>
              <a:t>17</a:t>
            </a:fld>
            <a:endParaRPr lang="en-GB" altLang="en-US" sz="1400">
              <a:latin typeface="Times New Roman" panose="02020603050405020304" pitchFamily="18" charset="0"/>
            </a:endParaRPr>
          </a:p>
        </p:txBody>
      </p:sp>
      <p:graphicFrame>
        <p:nvGraphicFramePr>
          <p:cNvPr id="24580" name="Object 4">
            <a:extLst>
              <a:ext uri="{FF2B5EF4-FFF2-40B4-BE49-F238E27FC236}">
                <a16:creationId xmlns:a16="http://schemas.microsoft.com/office/drawing/2014/main" id="{423306C5-84B2-40C7-9B68-D9F05C829DF6}"/>
              </a:ext>
            </a:extLst>
          </p:cNvPr>
          <p:cNvGraphicFramePr>
            <a:graphicFrameLocks noChangeAspect="1"/>
          </p:cNvGraphicFramePr>
          <p:nvPr>
            <p:extLst>
              <p:ext uri="{D42A27DB-BD31-4B8C-83A1-F6EECF244321}">
                <p14:modId xmlns:p14="http://schemas.microsoft.com/office/powerpoint/2010/main" val="3381870684"/>
              </p:ext>
            </p:extLst>
          </p:nvPr>
        </p:nvGraphicFramePr>
        <p:xfrm>
          <a:off x="-565654" y="131267"/>
          <a:ext cx="9772639" cy="6402387"/>
        </p:xfrm>
        <a:graphic>
          <a:graphicData uri="http://schemas.openxmlformats.org/presentationml/2006/ole">
            <mc:AlternateContent xmlns:mc="http://schemas.openxmlformats.org/markup-compatibility/2006">
              <mc:Choice xmlns:v="urn:schemas-microsoft-com:vml" Requires="v">
                <p:oleObj name="Document" r:id="rId7" imgW="5629656" imgH="3688080" progId="Word.Document.8">
                  <p:embed/>
                </p:oleObj>
              </mc:Choice>
              <mc:Fallback>
                <p:oleObj name="Document" r:id="rId7" imgW="5629656" imgH="3688080" progId="Word.Document.8">
                  <p:embed/>
                  <p:pic>
                    <p:nvPicPr>
                      <p:cNvPr id="24580" name="Object 4">
                        <a:extLst>
                          <a:ext uri="{FF2B5EF4-FFF2-40B4-BE49-F238E27FC236}">
                            <a16:creationId xmlns:a16="http://schemas.microsoft.com/office/drawing/2014/main" id="{423306C5-84B2-40C7-9B68-D9F05C829DF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5654" y="131267"/>
                        <a:ext cx="9772639" cy="6402387"/>
                      </a:xfrm>
                      <a:prstGeom prst="rect">
                        <a:avLst/>
                      </a:prstGeom>
                      <a:noFill/>
                      <a:ln>
                        <a:noFill/>
                      </a:ln>
                      <a:effectLst/>
                    </p:spPr>
                  </p:pic>
                </p:oleObj>
              </mc:Fallback>
            </mc:AlternateContent>
          </a:graphicData>
        </a:graphic>
      </p:graphicFrame>
      <p:sp>
        <p:nvSpPr>
          <p:cNvPr id="7" name="Rectangle 6">
            <a:extLst>
              <a:ext uri="{FF2B5EF4-FFF2-40B4-BE49-F238E27FC236}">
                <a16:creationId xmlns:a16="http://schemas.microsoft.com/office/drawing/2014/main" id="{3F916306-6FEC-4977-9371-995F33EAD758}"/>
              </a:ext>
            </a:extLst>
          </p:cNvPr>
          <p:cNvSpPr/>
          <p:nvPr/>
        </p:nvSpPr>
        <p:spPr>
          <a:xfrm>
            <a:off x="6746590" y="3438937"/>
            <a:ext cx="5096267" cy="461665"/>
          </a:xfrm>
          <a:prstGeom prst="rect">
            <a:avLst/>
          </a:prstGeom>
        </p:spPr>
        <p:txBody>
          <a:bodyPr wrap="none">
            <a:spAutoFit/>
          </a:bodyPr>
          <a:lstStyle/>
          <a:p>
            <a:r>
              <a:rPr lang="en-US" altLang="en-US" i="1" dirty="0">
                <a:solidFill>
                  <a:srgbClr val="030305"/>
                </a:solidFill>
                <a:cs typeface="Times New Roman" panose="02020603050405020304" pitchFamily="18" charset="0"/>
              </a:rPr>
              <a:t> </a:t>
            </a:r>
            <a:r>
              <a:rPr lang="en-US" altLang="en-US" sz="2400" i="1" dirty="0">
                <a:solidFill>
                  <a:srgbClr val="FF0000"/>
                </a:solidFill>
                <a:cs typeface="Times New Roman" panose="02020603050405020304" pitchFamily="18" charset="0"/>
              </a:rPr>
              <a:t>a</a:t>
            </a:r>
            <a:r>
              <a:rPr lang="en-US" altLang="en-US" sz="2400" dirty="0">
                <a:solidFill>
                  <a:srgbClr val="FF0000"/>
                </a:solidFill>
                <a:cs typeface="Times New Roman" panose="02020603050405020304" pitchFamily="18" charset="0"/>
              </a:rPr>
              <a:t> </a:t>
            </a:r>
            <a:r>
              <a:rPr lang="en-US" altLang="en-US" sz="2400" dirty="0">
                <a:solidFill>
                  <a:srgbClr val="FF0000"/>
                </a:solidFill>
                <a:cs typeface="Times New Roman" panose="02020603050405020304" pitchFamily="18" charset="0"/>
                <a:sym typeface="Symbol" panose="05050102010706020507" pitchFamily="18" charset="2"/>
              </a:rPr>
              <a:t></a:t>
            </a:r>
            <a:r>
              <a:rPr lang="en-US" altLang="en-US" sz="2400" dirty="0">
                <a:solidFill>
                  <a:srgbClr val="FF0000"/>
                </a:solidFill>
                <a:cs typeface="Times New Roman" panose="02020603050405020304" pitchFamily="18" charset="0"/>
              </a:rPr>
              <a:t> </a:t>
            </a:r>
            <a:r>
              <a:rPr lang="en-US" altLang="en-US" sz="2400" i="1" dirty="0">
                <a:solidFill>
                  <a:srgbClr val="FF0000"/>
                </a:solidFill>
                <a:cs typeface="Times New Roman" panose="02020603050405020304" pitchFamily="18" charset="0"/>
              </a:rPr>
              <a:t>b</a:t>
            </a:r>
            <a:r>
              <a:rPr lang="en-US" altLang="en-US" sz="2400" dirty="0">
                <a:solidFill>
                  <a:srgbClr val="FF0000"/>
                </a:solidFill>
                <a:cs typeface="Times New Roman" panose="02020603050405020304" pitchFamily="18" charset="0"/>
              </a:rPr>
              <a:t> + CLS</a:t>
            </a:r>
            <a:r>
              <a:rPr lang="en-US" altLang="en-US" sz="2400" baseline="-25000" dirty="0">
                <a:solidFill>
                  <a:srgbClr val="FF0000"/>
                </a:solidFill>
                <a:cs typeface="Times New Roman" panose="02020603050405020304" pitchFamily="18" charset="0"/>
              </a:rPr>
              <a:t>s</a:t>
            </a:r>
            <a:r>
              <a:rPr lang="en-US" altLang="en-US" sz="2400" dirty="0">
                <a:solidFill>
                  <a:srgbClr val="FF0000"/>
                </a:solidFill>
                <a:cs typeface="Times New Roman" panose="02020603050405020304" pitchFamily="18" charset="0"/>
              </a:rPr>
              <a:t>(</a:t>
            </a:r>
            <a:r>
              <a:rPr lang="en-US" altLang="en-US" sz="2400" i="1" dirty="0">
                <a:solidFill>
                  <a:srgbClr val="FF0000"/>
                </a:solidFill>
                <a:cs typeface="Times New Roman" panose="02020603050405020304" pitchFamily="18" charset="0"/>
              </a:rPr>
              <a:t>a</a:t>
            </a:r>
            <a:r>
              <a:rPr lang="en-US" altLang="en-US" sz="2400" dirty="0">
                <a:solidFill>
                  <a:srgbClr val="FF0000"/>
                </a:solidFill>
                <a:cs typeface="Times New Roman" panose="02020603050405020304" pitchFamily="18" charset="0"/>
              </a:rPr>
              <a:t> + </a:t>
            </a:r>
            <a:r>
              <a:rPr lang="en-US" altLang="en-US" sz="2400" i="1" dirty="0">
                <a:solidFill>
                  <a:srgbClr val="FF0000"/>
                </a:solidFill>
                <a:cs typeface="Times New Roman" panose="02020603050405020304" pitchFamily="18" charset="0"/>
              </a:rPr>
              <a:t>g</a:t>
            </a:r>
            <a:r>
              <a:rPr lang="en-US" altLang="en-US" sz="2400" dirty="0">
                <a:solidFill>
                  <a:srgbClr val="FF0000"/>
                </a:solidFill>
                <a:cs typeface="Times New Roman" panose="02020603050405020304" pitchFamily="18" charset="0"/>
              </a:rPr>
              <a:t>(</a:t>
            </a:r>
            <a:r>
              <a:rPr lang="en-US" altLang="en-US" sz="2400" i="1" dirty="0">
                <a:solidFill>
                  <a:srgbClr val="FF0000"/>
                </a:solidFill>
                <a:cs typeface="Times New Roman" panose="02020603050405020304" pitchFamily="18" charset="0"/>
              </a:rPr>
              <a:t>b</a:t>
            </a:r>
            <a:r>
              <a:rPr lang="en-US" altLang="en-US" sz="2400" dirty="0">
                <a:solidFill>
                  <a:srgbClr val="FF0000"/>
                </a:solidFill>
                <a:cs typeface="Times New Roman" panose="02020603050405020304" pitchFamily="18" charset="0"/>
              </a:rPr>
              <a:t>, </a:t>
            </a:r>
            <a:r>
              <a:rPr lang="en-US" altLang="en-US" sz="2400" i="1" dirty="0">
                <a:solidFill>
                  <a:srgbClr val="FF0000"/>
                </a:solidFill>
                <a:cs typeface="Times New Roman" panose="02020603050405020304" pitchFamily="18" charset="0"/>
              </a:rPr>
              <a:t>c</a:t>
            </a:r>
            <a:r>
              <a:rPr lang="en-US" altLang="en-US" sz="2400" dirty="0">
                <a:solidFill>
                  <a:srgbClr val="FF0000"/>
                </a:solidFill>
                <a:cs typeface="Times New Roman" panose="02020603050405020304" pitchFamily="18" charset="0"/>
              </a:rPr>
              <a:t>, </a:t>
            </a:r>
            <a:r>
              <a:rPr lang="en-US" altLang="en-US" sz="2400" i="1" dirty="0">
                <a:solidFill>
                  <a:srgbClr val="FF0000"/>
                </a:solidFill>
                <a:cs typeface="Times New Roman" panose="02020603050405020304" pitchFamily="18" charset="0"/>
              </a:rPr>
              <a:t>d</a:t>
            </a:r>
            <a:r>
              <a:rPr lang="en-US" altLang="en-US" sz="2400" dirty="0">
                <a:solidFill>
                  <a:srgbClr val="FF0000"/>
                </a:solidFill>
                <a:cs typeface="Times New Roman" panose="02020603050405020304" pitchFamily="18" charset="0"/>
              </a:rPr>
              <a:t>) + </a:t>
            </a:r>
            <a:r>
              <a:rPr lang="en-US" altLang="en-US" sz="2400" i="1" dirty="0">
                <a:solidFill>
                  <a:srgbClr val="FF0000"/>
                </a:solidFill>
                <a:cs typeface="Times New Roman" panose="02020603050405020304" pitchFamily="18" charset="0"/>
              </a:rPr>
              <a:t>X</a:t>
            </a:r>
            <a:r>
              <a:rPr lang="en-US" altLang="en-US" sz="2400" dirty="0">
                <a:solidFill>
                  <a:srgbClr val="FF0000"/>
                </a:solidFill>
                <a:cs typeface="Times New Roman" panose="02020603050405020304" pitchFamily="18" charset="0"/>
              </a:rPr>
              <a:t>[</a:t>
            </a:r>
            <a:r>
              <a:rPr lang="en-US" altLang="en-US" sz="2400" i="1" dirty="0">
                <a:solidFill>
                  <a:srgbClr val="FF0000"/>
                </a:solidFill>
                <a:cs typeface="Times New Roman" panose="02020603050405020304" pitchFamily="18" charset="0"/>
              </a:rPr>
              <a:t>k</a:t>
            </a:r>
            <a:r>
              <a:rPr lang="en-US" altLang="en-US" sz="2400" dirty="0">
                <a:solidFill>
                  <a:srgbClr val="FF0000"/>
                </a:solidFill>
                <a:cs typeface="Times New Roman" panose="02020603050405020304" pitchFamily="18" charset="0"/>
              </a:rPr>
              <a:t>] + </a:t>
            </a:r>
            <a:r>
              <a:rPr lang="en-US" altLang="en-US" sz="2400" i="1" dirty="0">
                <a:solidFill>
                  <a:srgbClr val="FF0000"/>
                </a:solidFill>
                <a:cs typeface="Times New Roman" panose="02020603050405020304" pitchFamily="18" charset="0"/>
              </a:rPr>
              <a:t>T</a:t>
            </a:r>
            <a:r>
              <a:rPr lang="en-US" altLang="en-US" sz="2400" dirty="0">
                <a:solidFill>
                  <a:srgbClr val="FF0000"/>
                </a:solidFill>
                <a:cs typeface="Times New Roman" panose="02020603050405020304" pitchFamily="18" charset="0"/>
              </a:rPr>
              <a:t>[</a:t>
            </a:r>
            <a:r>
              <a:rPr lang="en-US" altLang="en-US" sz="2400" i="1" dirty="0" err="1">
                <a:solidFill>
                  <a:srgbClr val="FF0000"/>
                </a:solidFill>
                <a:cs typeface="Times New Roman" panose="02020603050405020304" pitchFamily="18" charset="0"/>
              </a:rPr>
              <a:t>i</a:t>
            </a:r>
            <a:r>
              <a:rPr lang="en-US" altLang="en-US" sz="2400" dirty="0">
                <a:solidFill>
                  <a:srgbClr val="FF0000"/>
                </a:solidFill>
                <a:cs typeface="Times New Roman" panose="02020603050405020304" pitchFamily="18" charset="0"/>
              </a:rPr>
              <a:t>])</a:t>
            </a:r>
            <a:endParaRPr lang="en-US" sz="2400" dirty="0">
              <a:solidFill>
                <a:srgbClr val="FF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Slide Number Placeholder 5">
            <a:extLst>
              <a:ext uri="{FF2B5EF4-FFF2-40B4-BE49-F238E27FC236}">
                <a16:creationId xmlns:a16="http://schemas.microsoft.com/office/drawing/2014/main" id="{DE2A4ABD-F712-4C75-BD13-49EFD57668E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EAA4A7C3-BD7F-40F6-965C-D014F8C228E0}" type="slidenum">
              <a:rPr lang="en-GB" altLang="en-US" sz="1400">
                <a:latin typeface="Times New Roman" panose="02020603050405020304" pitchFamily="18" charset="0"/>
              </a:rPr>
              <a:pPr>
                <a:spcBef>
                  <a:spcPct val="0"/>
                </a:spcBef>
                <a:buSzTx/>
                <a:buFontTx/>
                <a:buNone/>
              </a:pPr>
              <a:t>18</a:t>
            </a:fld>
            <a:endParaRPr lang="en-GB" altLang="en-US" sz="1400">
              <a:latin typeface="Times New Roman" panose="02020603050405020304" pitchFamily="18" charset="0"/>
            </a:endParaRPr>
          </a:p>
        </p:txBody>
      </p:sp>
      <p:graphicFrame>
        <p:nvGraphicFramePr>
          <p:cNvPr id="25604" name="Object 4">
            <a:extLst>
              <a:ext uri="{FF2B5EF4-FFF2-40B4-BE49-F238E27FC236}">
                <a16:creationId xmlns:a16="http://schemas.microsoft.com/office/drawing/2014/main" id="{F9969F85-5988-4A3C-B4C9-5BF4852DD9E8}"/>
              </a:ext>
            </a:extLst>
          </p:cNvPr>
          <p:cNvGraphicFramePr>
            <a:graphicFrameLocks noChangeAspect="1"/>
          </p:cNvGraphicFramePr>
          <p:nvPr>
            <p:extLst>
              <p:ext uri="{D42A27DB-BD31-4B8C-83A1-F6EECF244321}">
                <p14:modId xmlns:p14="http://schemas.microsoft.com/office/powerpoint/2010/main" val="2432509218"/>
              </p:ext>
            </p:extLst>
          </p:nvPr>
        </p:nvGraphicFramePr>
        <p:xfrm>
          <a:off x="-327992" y="208722"/>
          <a:ext cx="9382845" cy="6147628"/>
        </p:xfrm>
        <a:graphic>
          <a:graphicData uri="http://schemas.openxmlformats.org/presentationml/2006/ole">
            <mc:AlternateContent xmlns:mc="http://schemas.openxmlformats.org/markup-compatibility/2006">
              <mc:Choice xmlns:v="urn:schemas-microsoft-com:vml" Requires="v">
                <p:oleObj name="Document" r:id="rId7" imgW="5629656" imgH="3688080" progId="Word.Document.8">
                  <p:embed/>
                </p:oleObj>
              </mc:Choice>
              <mc:Fallback>
                <p:oleObj name="Document" r:id="rId7" imgW="5629656" imgH="3688080" progId="Word.Document.8">
                  <p:embed/>
                  <p:pic>
                    <p:nvPicPr>
                      <p:cNvPr id="25604" name="Object 4">
                        <a:extLst>
                          <a:ext uri="{FF2B5EF4-FFF2-40B4-BE49-F238E27FC236}">
                            <a16:creationId xmlns:a16="http://schemas.microsoft.com/office/drawing/2014/main" id="{F9969F85-5988-4A3C-B4C9-5BF4852DD9E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992" y="208722"/>
                        <a:ext cx="9382845" cy="6147628"/>
                      </a:xfrm>
                      <a:prstGeom prst="rect">
                        <a:avLst/>
                      </a:prstGeom>
                      <a:noFill/>
                      <a:ln>
                        <a:noFill/>
                      </a:ln>
                      <a:effectLst/>
                    </p:spPr>
                  </p:pic>
                </p:oleObj>
              </mc:Fallback>
            </mc:AlternateContent>
          </a:graphicData>
        </a:graphic>
      </p:graphicFrame>
      <p:sp>
        <p:nvSpPr>
          <p:cNvPr id="7" name="Rectangle 6">
            <a:extLst>
              <a:ext uri="{FF2B5EF4-FFF2-40B4-BE49-F238E27FC236}">
                <a16:creationId xmlns:a16="http://schemas.microsoft.com/office/drawing/2014/main" id="{C1BF17D2-18BB-48F6-BF35-8EF44E705786}"/>
              </a:ext>
            </a:extLst>
          </p:cNvPr>
          <p:cNvSpPr/>
          <p:nvPr/>
        </p:nvSpPr>
        <p:spPr>
          <a:xfrm>
            <a:off x="6746590" y="3438937"/>
            <a:ext cx="5096267" cy="461665"/>
          </a:xfrm>
          <a:prstGeom prst="rect">
            <a:avLst/>
          </a:prstGeom>
        </p:spPr>
        <p:txBody>
          <a:bodyPr wrap="none">
            <a:spAutoFit/>
          </a:bodyPr>
          <a:lstStyle/>
          <a:p>
            <a:r>
              <a:rPr lang="en-US" altLang="en-US" i="1" dirty="0">
                <a:solidFill>
                  <a:srgbClr val="030305"/>
                </a:solidFill>
                <a:cs typeface="Times New Roman" panose="02020603050405020304" pitchFamily="18" charset="0"/>
              </a:rPr>
              <a:t> </a:t>
            </a:r>
            <a:r>
              <a:rPr lang="en-US" altLang="en-US" sz="2400" i="1" dirty="0">
                <a:solidFill>
                  <a:srgbClr val="FF0000"/>
                </a:solidFill>
                <a:cs typeface="Times New Roman" panose="02020603050405020304" pitchFamily="18" charset="0"/>
              </a:rPr>
              <a:t>a</a:t>
            </a:r>
            <a:r>
              <a:rPr lang="en-US" altLang="en-US" sz="2400" dirty="0">
                <a:solidFill>
                  <a:srgbClr val="FF0000"/>
                </a:solidFill>
                <a:cs typeface="Times New Roman" panose="02020603050405020304" pitchFamily="18" charset="0"/>
              </a:rPr>
              <a:t> </a:t>
            </a:r>
            <a:r>
              <a:rPr lang="en-US" altLang="en-US" sz="2400" dirty="0">
                <a:solidFill>
                  <a:srgbClr val="FF0000"/>
                </a:solidFill>
                <a:cs typeface="Times New Roman" panose="02020603050405020304" pitchFamily="18" charset="0"/>
                <a:sym typeface="Symbol" panose="05050102010706020507" pitchFamily="18" charset="2"/>
              </a:rPr>
              <a:t></a:t>
            </a:r>
            <a:r>
              <a:rPr lang="en-US" altLang="en-US" sz="2400" dirty="0">
                <a:solidFill>
                  <a:srgbClr val="FF0000"/>
                </a:solidFill>
                <a:cs typeface="Times New Roman" panose="02020603050405020304" pitchFamily="18" charset="0"/>
              </a:rPr>
              <a:t> </a:t>
            </a:r>
            <a:r>
              <a:rPr lang="en-US" altLang="en-US" sz="2400" i="1" dirty="0">
                <a:solidFill>
                  <a:srgbClr val="FF0000"/>
                </a:solidFill>
                <a:cs typeface="Times New Roman" panose="02020603050405020304" pitchFamily="18" charset="0"/>
              </a:rPr>
              <a:t>b</a:t>
            </a:r>
            <a:r>
              <a:rPr lang="en-US" altLang="en-US" sz="2400" dirty="0">
                <a:solidFill>
                  <a:srgbClr val="FF0000"/>
                </a:solidFill>
                <a:cs typeface="Times New Roman" panose="02020603050405020304" pitchFamily="18" charset="0"/>
              </a:rPr>
              <a:t> + CLS</a:t>
            </a:r>
            <a:r>
              <a:rPr lang="en-US" altLang="en-US" sz="2400" baseline="-25000" dirty="0">
                <a:solidFill>
                  <a:srgbClr val="FF0000"/>
                </a:solidFill>
                <a:cs typeface="Times New Roman" panose="02020603050405020304" pitchFamily="18" charset="0"/>
              </a:rPr>
              <a:t>s</a:t>
            </a:r>
            <a:r>
              <a:rPr lang="en-US" altLang="en-US" sz="2400" dirty="0">
                <a:solidFill>
                  <a:srgbClr val="FF0000"/>
                </a:solidFill>
                <a:cs typeface="Times New Roman" panose="02020603050405020304" pitchFamily="18" charset="0"/>
              </a:rPr>
              <a:t>(</a:t>
            </a:r>
            <a:r>
              <a:rPr lang="en-US" altLang="en-US" sz="2400" i="1" dirty="0">
                <a:solidFill>
                  <a:srgbClr val="FF0000"/>
                </a:solidFill>
                <a:cs typeface="Times New Roman" panose="02020603050405020304" pitchFamily="18" charset="0"/>
              </a:rPr>
              <a:t>a</a:t>
            </a:r>
            <a:r>
              <a:rPr lang="en-US" altLang="en-US" sz="2400" dirty="0">
                <a:solidFill>
                  <a:srgbClr val="FF0000"/>
                </a:solidFill>
                <a:cs typeface="Times New Roman" panose="02020603050405020304" pitchFamily="18" charset="0"/>
              </a:rPr>
              <a:t> + </a:t>
            </a:r>
            <a:r>
              <a:rPr lang="en-US" altLang="en-US" sz="2400" i="1" dirty="0">
                <a:solidFill>
                  <a:srgbClr val="FF0000"/>
                </a:solidFill>
                <a:cs typeface="Times New Roman" panose="02020603050405020304" pitchFamily="18" charset="0"/>
              </a:rPr>
              <a:t>g</a:t>
            </a:r>
            <a:r>
              <a:rPr lang="en-US" altLang="en-US" sz="2400" dirty="0">
                <a:solidFill>
                  <a:srgbClr val="FF0000"/>
                </a:solidFill>
                <a:cs typeface="Times New Roman" panose="02020603050405020304" pitchFamily="18" charset="0"/>
              </a:rPr>
              <a:t>(</a:t>
            </a:r>
            <a:r>
              <a:rPr lang="en-US" altLang="en-US" sz="2400" i="1" dirty="0">
                <a:solidFill>
                  <a:srgbClr val="FF0000"/>
                </a:solidFill>
                <a:cs typeface="Times New Roman" panose="02020603050405020304" pitchFamily="18" charset="0"/>
              </a:rPr>
              <a:t>b</a:t>
            </a:r>
            <a:r>
              <a:rPr lang="en-US" altLang="en-US" sz="2400" dirty="0">
                <a:solidFill>
                  <a:srgbClr val="FF0000"/>
                </a:solidFill>
                <a:cs typeface="Times New Roman" panose="02020603050405020304" pitchFamily="18" charset="0"/>
              </a:rPr>
              <a:t>, </a:t>
            </a:r>
            <a:r>
              <a:rPr lang="en-US" altLang="en-US" sz="2400" i="1" dirty="0">
                <a:solidFill>
                  <a:srgbClr val="FF0000"/>
                </a:solidFill>
                <a:cs typeface="Times New Roman" panose="02020603050405020304" pitchFamily="18" charset="0"/>
              </a:rPr>
              <a:t>c</a:t>
            </a:r>
            <a:r>
              <a:rPr lang="en-US" altLang="en-US" sz="2400" dirty="0">
                <a:solidFill>
                  <a:srgbClr val="FF0000"/>
                </a:solidFill>
                <a:cs typeface="Times New Roman" panose="02020603050405020304" pitchFamily="18" charset="0"/>
              </a:rPr>
              <a:t>, </a:t>
            </a:r>
            <a:r>
              <a:rPr lang="en-US" altLang="en-US" sz="2400" i="1" dirty="0">
                <a:solidFill>
                  <a:srgbClr val="FF0000"/>
                </a:solidFill>
                <a:cs typeface="Times New Roman" panose="02020603050405020304" pitchFamily="18" charset="0"/>
              </a:rPr>
              <a:t>d</a:t>
            </a:r>
            <a:r>
              <a:rPr lang="en-US" altLang="en-US" sz="2400" dirty="0">
                <a:solidFill>
                  <a:srgbClr val="FF0000"/>
                </a:solidFill>
                <a:cs typeface="Times New Roman" panose="02020603050405020304" pitchFamily="18" charset="0"/>
              </a:rPr>
              <a:t>) + </a:t>
            </a:r>
            <a:r>
              <a:rPr lang="en-US" altLang="en-US" sz="2400" i="1" dirty="0">
                <a:solidFill>
                  <a:srgbClr val="FF0000"/>
                </a:solidFill>
                <a:cs typeface="Times New Roman" panose="02020603050405020304" pitchFamily="18" charset="0"/>
              </a:rPr>
              <a:t>X</a:t>
            </a:r>
            <a:r>
              <a:rPr lang="en-US" altLang="en-US" sz="2400" dirty="0">
                <a:solidFill>
                  <a:srgbClr val="FF0000"/>
                </a:solidFill>
                <a:cs typeface="Times New Roman" panose="02020603050405020304" pitchFamily="18" charset="0"/>
              </a:rPr>
              <a:t>[</a:t>
            </a:r>
            <a:r>
              <a:rPr lang="en-US" altLang="en-US" sz="2400" i="1" dirty="0">
                <a:solidFill>
                  <a:srgbClr val="FF0000"/>
                </a:solidFill>
                <a:cs typeface="Times New Roman" panose="02020603050405020304" pitchFamily="18" charset="0"/>
              </a:rPr>
              <a:t>k</a:t>
            </a:r>
            <a:r>
              <a:rPr lang="en-US" altLang="en-US" sz="2400" dirty="0">
                <a:solidFill>
                  <a:srgbClr val="FF0000"/>
                </a:solidFill>
                <a:cs typeface="Times New Roman" panose="02020603050405020304" pitchFamily="18" charset="0"/>
              </a:rPr>
              <a:t>] + </a:t>
            </a:r>
            <a:r>
              <a:rPr lang="en-US" altLang="en-US" sz="2400" i="1" dirty="0">
                <a:solidFill>
                  <a:srgbClr val="FF0000"/>
                </a:solidFill>
                <a:cs typeface="Times New Roman" panose="02020603050405020304" pitchFamily="18" charset="0"/>
              </a:rPr>
              <a:t>T</a:t>
            </a:r>
            <a:r>
              <a:rPr lang="en-US" altLang="en-US" sz="2400" dirty="0">
                <a:solidFill>
                  <a:srgbClr val="FF0000"/>
                </a:solidFill>
                <a:cs typeface="Times New Roman" panose="02020603050405020304" pitchFamily="18" charset="0"/>
              </a:rPr>
              <a:t>[</a:t>
            </a:r>
            <a:r>
              <a:rPr lang="en-US" altLang="en-US" sz="2400" i="1" dirty="0" err="1">
                <a:solidFill>
                  <a:srgbClr val="FF0000"/>
                </a:solidFill>
                <a:cs typeface="Times New Roman" panose="02020603050405020304" pitchFamily="18" charset="0"/>
              </a:rPr>
              <a:t>i</a:t>
            </a:r>
            <a:r>
              <a:rPr lang="en-US" altLang="en-US" sz="2400" dirty="0">
                <a:solidFill>
                  <a:srgbClr val="FF0000"/>
                </a:solidFill>
                <a:cs typeface="Times New Roman" panose="02020603050405020304" pitchFamily="18" charset="0"/>
              </a:rPr>
              <a:t>])</a:t>
            </a:r>
            <a:endParaRPr lang="en-US" sz="2400" dirty="0">
              <a:solidFill>
                <a:srgbClr val="FF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Slide Number Placeholder 5">
            <a:extLst>
              <a:ext uri="{FF2B5EF4-FFF2-40B4-BE49-F238E27FC236}">
                <a16:creationId xmlns:a16="http://schemas.microsoft.com/office/drawing/2014/main" id="{A3681B24-F7A5-446B-AED0-D20E11C7B7D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106D6ABD-0830-484E-BEB1-4686883126DF}" type="slidenum">
              <a:rPr lang="en-GB" altLang="en-US" sz="1400">
                <a:latin typeface="Times New Roman" panose="02020603050405020304" pitchFamily="18" charset="0"/>
              </a:rPr>
              <a:pPr>
                <a:spcBef>
                  <a:spcPct val="0"/>
                </a:spcBef>
                <a:buSzTx/>
                <a:buFontTx/>
                <a:buNone/>
              </a:pPr>
              <a:t>19</a:t>
            </a:fld>
            <a:endParaRPr lang="en-GB" altLang="en-US" sz="1400">
              <a:latin typeface="Times New Roman" panose="02020603050405020304" pitchFamily="18" charset="0"/>
            </a:endParaRPr>
          </a:p>
        </p:txBody>
      </p:sp>
      <p:graphicFrame>
        <p:nvGraphicFramePr>
          <p:cNvPr id="26628" name="Object 4">
            <a:extLst>
              <a:ext uri="{FF2B5EF4-FFF2-40B4-BE49-F238E27FC236}">
                <a16:creationId xmlns:a16="http://schemas.microsoft.com/office/drawing/2014/main" id="{111F523F-FA60-47BA-B609-E765AF55086D}"/>
              </a:ext>
            </a:extLst>
          </p:cNvPr>
          <p:cNvGraphicFramePr>
            <a:graphicFrameLocks noChangeAspect="1"/>
          </p:cNvGraphicFramePr>
          <p:nvPr>
            <p:extLst>
              <p:ext uri="{D42A27DB-BD31-4B8C-83A1-F6EECF244321}">
                <p14:modId xmlns:p14="http://schemas.microsoft.com/office/powerpoint/2010/main" val="2938133863"/>
              </p:ext>
            </p:extLst>
          </p:nvPr>
        </p:nvGraphicFramePr>
        <p:xfrm>
          <a:off x="-318052" y="136525"/>
          <a:ext cx="9462185" cy="6199612"/>
        </p:xfrm>
        <a:graphic>
          <a:graphicData uri="http://schemas.openxmlformats.org/presentationml/2006/ole">
            <mc:AlternateContent xmlns:mc="http://schemas.openxmlformats.org/markup-compatibility/2006">
              <mc:Choice xmlns:v="urn:schemas-microsoft-com:vml" Requires="v">
                <p:oleObj name="Document" r:id="rId7" imgW="5629656" imgH="3688080" progId="Word.Document.8">
                  <p:embed/>
                </p:oleObj>
              </mc:Choice>
              <mc:Fallback>
                <p:oleObj name="Document" r:id="rId7" imgW="5629656" imgH="3688080" progId="Word.Document.8">
                  <p:embed/>
                  <p:pic>
                    <p:nvPicPr>
                      <p:cNvPr id="26628" name="Object 4">
                        <a:extLst>
                          <a:ext uri="{FF2B5EF4-FFF2-40B4-BE49-F238E27FC236}">
                            <a16:creationId xmlns:a16="http://schemas.microsoft.com/office/drawing/2014/main" id="{111F523F-FA60-47BA-B609-E765AF55086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8052" y="136525"/>
                        <a:ext cx="9462185" cy="6199612"/>
                      </a:xfrm>
                      <a:prstGeom prst="rect">
                        <a:avLst/>
                      </a:prstGeom>
                      <a:noFill/>
                      <a:ln>
                        <a:noFill/>
                      </a:ln>
                      <a:effectLst/>
                    </p:spPr>
                  </p:pic>
                </p:oleObj>
              </mc:Fallback>
            </mc:AlternateContent>
          </a:graphicData>
        </a:graphic>
      </p:graphicFrame>
      <p:sp>
        <p:nvSpPr>
          <p:cNvPr id="7" name="Rectangle 6">
            <a:extLst>
              <a:ext uri="{FF2B5EF4-FFF2-40B4-BE49-F238E27FC236}">
                <a16:creationId xmlns:a16="http://schemas.microsoft.com/office/drawing/2014/main" id="{C50E7AB6-ACD2-4F19-8EC1-2605C58484CD}"/>
              </a:ext>
            </a:extLst>
          </p:cNvPr>
          <p:cNvSpPr/>
          <p:nvPr/>
        </p:nvSpPr>
        <p:spPr>
          <a:xfrm>
            <a:off x="6746590" y="3438937"/>
            <a:ext cx="5096267" cy="461665"/>
          </a:xfrm>
          <a:prstGeom prst="rect">
            <a:avLst/>
          </a:prstGeom>
        </p:spPr>
        <p:txBody>
          <a:bodyPr wrap="none">
            <a:spAutoFit/>
          </a:bodyPr>
          <a:lstStyle/>
          <a:p>
            <a:r>
              <a:rPr lang="en-US" altLang="en-US" i="1" dirty="0">
                <a:solidFill>
                  <a:srgbClr val="030305"/>
                </a:solidFill>
                <a:cs typeface="Times New Roman" panose="02020603050405020304" pitchFamily="18" charset="0"/>
              </a:rPr>
              <a:t> </a:t>
            </a:r>
            <a:r>
              <a:rPr lang="en-US" altLang="en-US" sz="2400" i="1" dirty="0">
                <a:solidFill>
                  <a:srgbClr val="FF0000"/>
                </a:solidFill>
                <a:cs typeface="Times New Roman" panose="02020603050405020304" pitchFamily="18" charset="0"/>
              </a:rPr>
              <a:t>a</a:t>
            </a:r>
            <a:r>
              <a:rPr lang="en-US" altLang="en-US" sz="2400" dirty="0">
                <a:solidFill>
                  <a:srgbClr val="FF0000"/>
                </a:solidFill>
                <a:cs typeface="Times New Roman" panose="02020603050405020304" pitchFamily="18" charset="0"/>
              </a:rPr>
              <a:t> </a:t>
            </a:r>
            <a:r>
              <a:rPr lang="en-US" altLang="en-US" sz="2400" dirty="0">
                <a:solidFill>
                  <a:srgbClr val="FF0000"/>
                </a:solidFill>
                <a:cs typeface="Times New Roman" panose="02020603050405020304" pitchFamily="18" charset="0"/>
                <a:sym typeface="Symbol" panose="05050102010706020507" pitchFamily="18" charset="2"/>
              </a:rPr>
              <a:t></a:t>
            </a:r>
            <a:r>
              <a:rPr lang="en-US" altLang="en-US" sz="2400" dirty="0">
                <a:solidFill>
                  <a:srgbClr val="FF0000"/>
                </a:solidFill>
                <a:cs typeface="Times New Roman" panose="02020603050405020304" pitchFamily="18" charset="0"/>
              </a:rPr>
              <a:t> </a:t>
            </a:r>
            <a:r>
              <a:rPr lang="en-US" altLang="en-US" sz="2400" i="1" dirty="0">
                <a:solidFill>
                  <a:srgbClr val="FF0000"/>
                </a:solidFill>
                <a:cs typeface="Times New Roman" panose="02020603050405020304" pitchFamily="18" charset="0"/>
              </a:rPr>
              <a:t>b</a:t>
            </a:r>
            <a:r>
              <a:rPr lang="en-US" altLang="en-US" sz="2400" dirty="0">
                <a:solidFill>
                  <a:srgbClr val="FF0000"/>
                </a:solidFill>
                <a:cs typeface="Times New Roman" panose="02020603050405020304" pitchFamily="18" charset="0"/>
              </a:rPr>
              <a:t> + CLS</a:t>
            </a:r>
            <a:r>
              <a:rPr lang="en-US" altLang="en-US" sz="2400" baseline="-25000" dirty="0">
                <a:solidFill>
                  <a:srgbClr val="FF0000"/>
                </a:solidFill>
                <a:cs typeface="Times New Roman" panose="02020603050405020304" pitchFamily="18" charset="0"/>
              </a:rPr>
              <a:t>s</a:t>
            </a:r>
            <a:r>
              <a:rPr lang="en-US" altLang="en-US" sz="2400" dirty="0">
                <a:solidFill>
                  <a:srgbClr val="FF0000"/>
                </a:solidFill>
                <a:cs typeface="Times New Roman" panose="02020603050405020304" pitchFamily="18" charset="0"/>
              </a:rPr>
              <a:t>(</a:t>
            </a:r>
            <a:r>
              <a:rPr lang="en-US" altLang="en-US" sz="2400" i="1" dirty="0">
                <a:solidFill>
                  <a:srgbClr val="FF0000"/>
                </a:solidFill>
                <a:cs typeface="Times New Roman" panose="02020603050405020304" pitchFamily="18" charset="0"/>
              </a:rPr>
              <a:t>a</a:t>
            </a:r>
            <a:r>
              <a:rPr lang="en-US" altLang="en-US" sz="2400" dirty="0">
                <a:solidFill>
                  <a:srgbClr val="FF0000"/>
                </a:solidFill>
                <a:cs typeface="Times New Roman" panose="02020603050405020304" pitchFamily="18" charset="0"/>
              </a:rPr>
              <a:t> + </a:t>
            </a:r>
            <a:r>
              <a:rPr lang="en-US" altLang="en-US" sz="2400" i="1" dirty="0">
                <a:solidFill>
                  <a:srgbClr val="FF0000"/>
                </a:solidFill>
                <a:cs typeface="Times New Roman" panose="02020603050405020304" pitchFamily="18" charset="0"/>
              </a:rPr>
              <a:t>g</a:t>
            </a:r>
            <a:r>
              <a:rPr lang="en-US" altLang="en-US" sz="2400" dirty="0">
                <a:solidFill>
                  <a:srgbClr val="FF0000"/>
                </a:solidFill>
                <a:cs typeface="Times New Roman" panose="02020603050405020304" pitchFamily="18" charset="0"/>
              </a:rPr>
              <a:t>(</a:t>
            </a:r>
            <a:r>
              <a:rPr lang="en-US" altLang="en-US" sz="2400" i="1" dirty="0">
                <a:solidFill>
                  <a:srgbClr val="FF0000"/>
                </a:solidFill>
                <a:cs typeface="Times New Roman" panose="02020603050405020304" pitchFamily="18" charset="0"/>
              </a:rPr>
              <a:t>b</a:t>
            </a:r>
            <a:r>
              <a:rPr lang="en-US" altLang="en-US" sz="2400" dirty="0">
                <a:solidFill>
                  <a:srgbClr val="FF0000"/>
                </a:solidFill>
                <a:cs typeface="Times New Roman" panose="02020603050405020304" pitchFamily="18" charset="0"/>
              </a:rPr>
              <a:t>, </a:t>
            </a:r>
            <a:r>
              <a:rPr lang="en-US" altLang="en-US" sz="2400" i="1" dirty="0">
                <a:solidFill>
                  <a:srgbClr val="FF0000"/>
                </a:solidFill>
                <a:cs typeface="Times New Roman" panose="02020603050405020304" pitchFamily="18" charset="0"/>
              </a:rPr>
              <a:t>c</a:t>
            </a:r>
            <a:r>
              <a:rPr lang="en-US" altLang="en-US" sz="2400" dirty="0">
                <a:solidFill>
                  <a:srgbClr val="FF0000"/>
                </a:solidFill>
                <a:cs typeface="Times New Roman" panose="02020603050405020304" pitchFamily="18" charset="0"/>
              </a:rPr>
              <a:t>, </a:t>
            </a:r>
            <a:r>
              <a:rPr lang="en-US" altLang="en-US" sz="2400" i="1" dirty="0">
                <a:solidFill>
                  <a:srgbClr val="FF0000"/>
                </a:solidFill>
                <a:cs typeface="Times New Roman" panose="02020603050405020304" pitchFamily="18" charset="0"/>
              </a:rPr>
              <a:t>d</a:t>
            </a:r>
            <a:r>
              <a:rPr lang="en-US" altLang="en-US" sz="2400" dirty="0">
                <a:solidFill>
                  <a:srgbClr val="FF0000"/>
                </a:solidFill>
                <a:cs typeface="Times New Roman" panose="02020603050405020304" pitchFamily="18" charset="0"/>
              </a:rPr>
              <a:t>) + </a:t>
            </a:r>
            <a:r>
              <a:rPr lang="en-US" altLang="en-US" sz="2400" i="1" dirty="0">
                <a:solidFill>
                  <a:srgbClr val="FF0000"/>
                </a:solidFill>
                <a:cs typeface="Times New Roman" panose="02020603050405020304" pitchFamily="18" charset="0"/>
              </a:rPr>
              <a:t>X</a:t>
            </a:r>
            <a:r>
              <a:rPr lang="en-US" altLang="en-US" sz="2400" dirty="0">
                <a:solidFill>
                  <a:srgbClr val="FF0000"/>
                </a:solidFill>
                <a:cs typeface="Times New Roman" panose="02020603050405020304" pitchFamily="18" charset="0"/>
              </a:rPr>
              <a:t>[</a:t>
            </a:r>
            <a:r>
              <a:rPr lang="en-US" altLang="en-US" sz="2400" i="1" dirty="0">
                <a:solidFill>
                  <a:srgbClr val="FF0000"/>
                </a:solidFill>
                <a:cs typeface="Times New Roman" panose="02020603050405020304" pitchFamily="18" charset="0"/>
              </a:rPr>
              <a:t>k</a:t>
            </a:r>
            <a:r>
              <a:rPr lang="en-US" altLang="en-US" sz="2400" dirty="0">
                <a:solidFill>
                  <a:srgbClr val="FF0000"/>
                </a:solidFill>
                <a:cs typeface="Times New Roman" panose="02020603050405020304" pitchFamily="18" charset="0"/>
              </a:rPr>
              <a:t>] + </a:t>
            </a:r>
            <a:r>
              <a:rPr lang="en-US" altLang="en-US" sz="2400" i="1" dirty="0">
                <a:solidFill>
                  <a:srgbClr val="FF0000"/>
                </a:solidFill>
                <a:cs typeface="Times New Roman" panose="02020603050405020304" pitchFamily="18" charset="0"/>
              </a:rPr>
              <a:t>T</a:t>
            </a:r>
            <a:r>
              <a:rPr lang="en-US" altLang="en-US" sz="2400" dirty="0">
                <a:solidFill>
                  <a:srgbClr val="FF0000"/>
                </a:solidFill>
                <a:cs typeface="Times New Roman" panose="02020603050405020304" pitchFamily="18" charset="0"/>
              </a:rPr>
              <a:t>[</a:t>
            </a:r>
            <a:r>
              <a:rPr lang="en-US" altLang="en-US" sz="2400" i="1" dirty="0" err="1">
                <a:solidFill>
                  <a:srgbClr val="FF0000"/>
                </a:solidFill>
                <a:cs typeface="Times New Roman" panose="02020603050405020304" pitchFamily="18" charset="0"/>
              </a:rPr>
              <a:t>i</a:t>
            </a:r>
            <a:r>
              <a:rPr lang="en-US" altLang="en-US" sz="2400" dirty="0">
                <a:solidFill>
                  <a:srgbClr val="FF0000"/>
                </a:solidFill>
                <a:cs typeface="Times New Roman" panose="02020603050405020304" pitchFamily="18" charset="0"/>
              </a:rPr>
              <a:t>])</a:t>
            </a:r>
            <a:endParaRPr lang="en-US" sz="2400"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3">
            <a:extLst>
              <a:ext uri="{FF2B5EF4-FFF2-40B4-BE49-F238E27FC236}">
                <a16:creationId xmlns:a16="http://schemas.microsoft.com/office/drawing/2014/main" id="{251F8710-80D5-4CC2-B70C-2A0893B0CDD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DD8803BF-EAB8-4100-AD87-642FF84AD812}" type="slidenum">
              <a:rPr lang="en-GB" altLang="en-US" sz="1400">
                <a:latin typeface="Times New Roman" panose="02020603050405020304" pitchFamily="18" charset="0"/>
              </a:rPr>
              <a:pPr>
                <a:spcBef>
                  <a:spcPct val="0"/>
                </a:spcBef>
                <a:buSzTx/>
                <a:buFontTx/>
                <a:buNone/>
              </a:pPr>
              <a:t>2</a:t>
            </a:fld>
            <a:endParaRPr lang="en-GB" altLang="en-US" sz="1400">
              <a:latin typeface="Times New Roman" panose="02020603050405020304" pitchFamily="18" charset="0"/>
            </a:endParaRPr>
          </a:p>
        </p:txBody>
      </p:sp>
      <p:sp>
        <p:nvSpPr>
          <p:cNvPr id="4100" name="Rectangle 2">
            <a:extLst>
              <a:ext uri="{FF2B5EF4-FFF2-40B4-BE49-F238E27FC236}">
                <a16:creationId xmlns:a16="http://schemas.microsoft.com/office/drawing/2014/main" id="{7EADFDF7-D05F-4915-B1DD-27C8CF5EFF0E}"/>
              </a:ext>
            </a:extLst>
          </p:cNvPr>
          <p:cNvSpPr>
            <a:spLocks noGrp="1" noChangeArrowheads="1"/>
          </p:cNvSpPr>
          <p:nvPr>
            <p:ph type="ctrTitle"/>
          </p:nvPr>
        </p:nvSpPr>
        <p:spPr>
          <a:xfrm>
            <a:off x="2540000" y="3429000"/>
            <a:ext cx="9144000" cy="2387600"/>
          </a:xfrm>
        </p:spPr>
        <p:txBody>
          <a:bodyPr/>
          <a:lstStyle/>
          <a:p>
            <a:pPr algn="r" eaLnBrk="1" hangingPunct="1"/>
            <a:r>
              <a:rPr lang="en-US" altLang="en-US" b="1" dirty="0"/>
              <a:t>1. </a:t>
            </a:r>
            <a:r>
              <a:rPr lang="en-US" altLang="en-US" b="1" dirty="0" err="1"/>
              <a:t>Fungsi</a:t>
            </a:r>
            <a:r>
              <a:rPr lang="en-US" altLang="en-US" b="1" dirty="0"/>
              <a:t> Hash MD5</a:t>
            </a:r>
            <a:endParaRPr lang="en-GB" altLang="en-US" b="1" dirty="0"/>
          </a:p>
        </p:txBody>
      </p:sp>
      <p:pic>
        <p:nvPicPr>
          <p:cNvPr id="3" name="Picture 2" descr="A picture containing drawing, plate&#10;&#10;Description automatically generated">
            <a:extLst>
              <a:ext uri="{FF2B5EF4-FFF2-40B4-BE49-F238E27FC236}">
                <a16:creationId xmlns:a16="http://schemas.microsoft.com/office/drawing/2014/main" id="{CA88AA5F-4870-4F0C-B315-4BA88748528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51664" y="1606777"/>
            <a:ext cx="2857500" cy="28575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Slide Number Placeholder 5">
            <a:extLst>
              <a:ext uri="{FF2B5EF4-FFF2-40B4-BE49-F238E27FC236}">
                <a16:creationId xmlns:a16="http://schemas.microsoft.com/office/drawing/2014/main" id="{EE2952FE-8DDF-405B-923F-D79BA6B5D7A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BFBB8268-640E-47E2-B171-8170535B97F3}" type="slidenum">
              <a:rPr lang="en-GB" altLang="en-US" sz="1400">
                <a:latin typeface="Times New Roman" panose="02020603050405020304" pitchFamily="18" charset="0"/>
              </a:rPr>
              <a:pPr>
                <a:spcBef>
                  <a:spcPct val="0"/>
                </a:spcBef>
                <a:buSzTx/>
                <a:buFontTx/>
                <a:buNone/>
              </a:pPr>
              <a:t>20</a:t>
            </a:fld>
            <a:endParaRPr lang="en-GB" altLang="en-US" sz="1400">
              <a:latin typeface="Times New Roman" panose="02020603050405020304" pitchFamily="18" charset="0"/>
            </a:endParaRPr>
          </a:p>
        </p:txBody>
      </p:sp>
      <p:sp>
        <p:nvSpPr>
          <p:cNvPr id="27652" name="Rectangle 3">
            <a:extLst>
              <a:ext uri="{FF2B5EF4-FFF2-40B4-BE49-F238E27FC236}">
                <a16:creationId xmlns:a16="http://schemas.microsoft.com/office/drawing/2014/main" id="{491A564E-864E-46C8-963F-F0BD642CC9B1}"/>
              </a:ext>
            </a:extLst>
          </p:cNvPr>
          <p:cNvSpPr>
            <a:spLocks noGrp="1" noChangeArrowheads="1"/>
          </p:cNvSpPr>
          <p:nvPr>
            <p:ph type="body" idx="1"/>
          </p:nvPr>
        </p:nvSpPr>
        <p:spPr>
          <a:xfrm>
            <a:off x="705679" y="1586948"/>
            <a:ext cx="5039139" cy="3886200"/>
          </a:xfrm>
        </p:spPr>
        <p:txBody>
          <a:bodyPr>
            <a:normAutofit fontScale="92500"/>
          </a:bodyPr>
          <a:lstStyle/>
          <a:p>
            <a:pPr eaLnBrk="1" hangingPunct="1">
              <a:lnSpc>
                <a:spcPct val="90000"/>
              </a:lnSpc>
            </a:pPr>
            <a:r>
              <a:rPr lang="en-US" altLang="en-US" dirty="0">
                <a:solidFill>
                  <a:srgbClr val="030305"/>
                </a:solidFill>
                <a:cs typeface="Times New Roman" panose="02020603050405020304" pitchFamily="18" charset="0"/>
              </a:rPr>
              <a:t>Setelah </a:t>
            </a:r>
            <a:r>
              <a:rPr lang="en-US" altLang="en-US" dirty="0" err="1">
                <a:solidFill>
                  <a:srgbClr val="030305"/>
                </a:solidFill>
                <a:cs typeface="Times New Roman" panose="02020603050405020304" pitchFamily="18" charset="0"/>
              </a:rPr>
              <a:t>putaran</a:t>
            </a:r>
            <a:r>
              <a:rPr lang="en-US" altLang="en-US" dirty="0">
                <a:solidFill>
                  <a:srgbClr val="030305"/>
                </a:solidFill>
                <a:cs typeface="Times New Roman" panose="02020603050405020304" pitchFamily="18" charset="0"/>
              </a:rPr>
              <a:t> ke-4, </a:t>
            </a:r>
            <a:r>
              <a:rPr lang="en-US" altLang="en-US" i="1" dirty="0">
                <a:solidFill>
                  <a:srgbClr val="030305"/>
                </a:solidFill>
                <a:cs typeface="Times New Roman" panose="02020603050405020304" pitchFamily="18" charset="0"/>
              </a:rPr>
              <a:t>a</a:t>
            </a:r>
            <a:r>
              <a:rPr lang="en-US" altLang="en-US" dirty="0">
                <a:solidFill>
                  <a:srgbClr val="030305"/>
                </a:solidFill>
                <a:cs typeface="Times New Roman" panose="02020603050405020304" pitchFamily="18" charset="0"/>
              </a:rPr>
              <a:t>, </a:t>
            </a:r>
            <a:r>
              <a:rPr lang="en-US" altLang="en-US" i="1" dirty="0">
                <a:solidFill>
                  <a:srgbClr val="030305"/>
                </a:solidFill>
                <a:cs typeface="Times New Roman" panose="02020603050405020304" pitchFamily="18" charset="0"/>
              </a:rPr>
              <a:t>b</a:t>
            </a:r>
            <a:r>
              <a:rPr lang="en-US" altLang="en-US" dirty="0">
                <a:solidFill>
                  <a:srgbClr val="030305"/>
                </a:solidFill>
                <a:cs typeface="Times New Roman" panose="02020603050405020304" pitchFamily="18" charset="0"/>
              </a:rPr>
              <a:t>, </a:t>
            </a:r>
            <a:r>
              <a:rPr lang="en-US" altLang="en-US" i="1" dirty="0">
                <a:solidFill>
                  <a:srgbClr val="030305"/>
                </a:solidFill>
                <a:cs typeface="Times New Roman" panose="02020603050405020304" pitchFamily="18" charset="0"/>
              </a:rPr>
              <a:t>c</a:t>
            </a:r>
            <a:r>
              <a:rPr lang="en-US" altLang="en-US" dirty="0">
                <a:solidFill>
                  <a:srgbClr val="030305"/>
                </a:solidFill>
                <a:cs typeface="Times New Roman" panose="02020603050405020304" pitchFamily="18" charset="0"/>
              </a:rPr>
              <a:t>, dan </a:t>
            </a:r>
            <a:r>
              <a:rPr lang="en-US" altLang="en-US" i="1" dirty="0">
                <a:solidFill>
                  <a:srgbClr val="030305"/>
                </a:solidFill>
                <a:cs typeface="Times New Roman" panose="02020603050405020304" pitchFamily="18" charset="0"/>
              </a:rPr>
              <a:t>d</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ditambahkan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ke</a:t>
            </a:r>
            <a:r>
              <a:rPr lang="en-US" altLang="en-US" dirty="0">
                <a:solidFill>
                  <a:srgbClr val="030305"/>
                </a:solidFill>
                <a:cs typeface="Times New Roman" panose="02020603050405020304" pitchFamily="18" charset="0"/>
              </a:rPr>
              <a:t> </a:t>
            </a:r>
            <a:r>
              <a:rPr lang="en-US" altLang="en-US" i="1" dirty="0">
                <a:solidFill>
                  <a:srgbClr val="030305"/>
                </a:solidFill>
                <a:cs typeface="Times New Roman" panose="02020603050405020304" pitchFamily="18" charset="0"/>
              </a:rPr>
              <a:t>A</a:t>
            </a:r>
            <a:r>
              <a:rPr lang="en-US" altLang="en-US" dirty="0">
                <a:solidFill>
                  <a:srgbClr val="030305"/>
                </a:solidFill>
                <a:cs typeface="Times New Roman" panose="02020603050405020304" pitchFamily="18" charset="0"/>
              </a:rPr>
              <a:t>, </a:t>
            </a:r>
            <a:r>
              <a:rPr lang="en-US" altLang="en-US" i="1" dirty="0">
                <a:solidFill>
                  <a:srgbClr val="030305"/>
                </a:solidFill>
                <a:cs typeface="Times New Roman" panose="02020603050405020304" pitchFamily="18" charset="0"/>
              </a:rPr>
              <a:t>B</a:t>
            </a:r>
            <a:r>
              <a:rPr lang="en-US" altLang="en-US" dirty="0">
                <a:solidFill>
                  <a:srgbClr val="030305"/>
                </a:solidFill>
                <a:cs typeface="Times New Roman" panose="02020603050405020304" pitchFamily="18" charset="0"/>
              </a:rPr>
              <a:t>, </a:t>
            </a:r>
            <a:r>
              <a:rPr lang="en-US" altLang="en-US" i="1" dirty="0">
                <a:solidFill>
                  <a:srgbClr val="030305"/>
                </a:solidFill>
                <a:cs typeface="Times New Roman" panose="02020603050405020304" pitchFamily="18" charset="0"/>
              </a:rPr>
              <a:t>C</a:t>
            </a:r>
            <a:r>
              <a:rPr lang="en-US" altLang="en-US" dirty="0">
                <a:solidFill>
                  <a:srgbClr val="030305"/>
                </a:solidFill>
                <a:cs typeface="Times New Roman" panose="02020603050405020304" pitchFamily="18" charset="0"/>
              </a:rPr>
              <a:t>, dan </a:t>
            </a:r>
            <a:r>
              <a:rPr lang="en-US" altLang="en-US" i="1" dirty="0">
                <a:solidFill>
                  <a:srgbClr val="030305"/>
                </a:solidFill>
                <a:cs typeface="Times New Roman" panose="02020603050405020304" pitchFamily="18" charset="0"/>
              </a:rPr>
              <a:t>D.</a:t>
            </a:r>
          </a:p>
          <a:p>
            <a:pPr eaLnBrk="1" hangingPunct="1">
              <a:lnSpc>
                <a:spcPct val="90000"/>
              </a:lnSpc>
            </a:pPr>
            <a:endParaRPr lang="en-US" altLang="en-US" dirty="0">
              <a:solidFill>
                <a:srgbClr val="030305"/>
              </a:solidFill>
              <a:cs typeface="Times New Roman" panose="02020603050405020304" pitchFamily="18" charset="0"/>
            </a:endParaRPr>
          </a:p>
          <a:p>
            <a:pPr eaLnBrk="1" hangingPunct="1">
              <a:lnSpc>
                <a:spcPct val="90000"/>
              </a:lnSpc>
            </a:pPr>
            <a:r>
              <a:rPr lang="en-US" altLang="en-US" dirty="0" err="1">
                <a:solidFill>
                  <a:srgbClr val="030305"/>
                </a:solidFill>
                <a:cs typeface="Times New Roman" panose="02020603050405020304" pitchFamily="18" charset="0"/>
              </a:rPr>
              <a:t>Selanjutnya</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algoritma</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memproses</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untuk</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blok</a:t>
            </a:r>
            <a:r>
              <a:rPr lang="en-US" altLang="en-US" dirty="0">
                <a:solidFill>
                  <a:srgbClr val="030305"/>
                </a:solidFill>
                <a:cs typeface="Times New Roman" panose="02020603050405020304" pitchFamily="18" charset="0"/>
              </a:rPr>
              <a:t> data </a:t>
            </a:r>
            <a:r>
              <a:rPr lang="en-US" altLang="en-US" dirty="0" err="1">
                <a:solidFill>
                  <a:srgbClr val="030305"/>
                </a:solidFill>
                <a:cs typeface="Times New Roman" panose="02020603050405020304" pitchFamily="18" charset="0"/>
              </a:rPr>
              <a:t>berikutnya</a:t>
            </a:r>
            <a:r>
              <a:rPr lang="en-US" altLang="en-US" dirty="0">
                <a:solidFill>
                  <a:srgbClr val="030305"/>
                </a:solidFill>
                <a:cs typeface="Times New Roman" panose="02020603050405020304" pitchFamily="18" charset="0"/>
              </a:rPr>
              <a:t> (</a:t>
            </a:r>
            <a:r>
              <a:rPr lang="en-US" altLang="en-US" i="1" dirty="0">
                <a:solidFill>
                  <a:srgbClr val="030305"/>
                </a:solidFill>
                <a:cs typeface="Times New Roman" panose="02020603050405020304" pitchFamily="18" charset="0"/>
              </a:rPr>
              <a:t>Y</a:t>
            </a:r>
            <a:r>
              <a:rPr lang="en-US" altLang="en-US" i="1" baseline="-30000" dirty="0">
                <a:solidFill>
                  <a:srgbClr val="030305"/>
                </a:solidFill>
                <a:cs typeface="Times New Roman" panose="02020603050405020304" pitchFamily="18" charset="0"/>
              </a:rPr>
              <a:t>q</a:t>
            </a:r>
            <a:r>
              <a:rPr lang="en-US" altLang="en-US" baseline="-30000" dirty="0">
                <a:solidFill>
                  <a:srgbClr val="030305"/>
                </a:solidFill>
                <a:cs typeface="Times New Roman" panose="02020603050405020304" pitchFamily="18" charset="0"/>
              </a:rPr>
              <a:t>+1</a:t>
            </a:r>
            <a:r>
              <a:rPr lang="en-US" altLang="en-US" dirty="0">
                <a:solidFill>
                  <a:srgbClr val="030305"/>
                </a:solidFill>
                <a:cs typeface="Times New Roman" panose="02020603050405020304" pitchFamily="18" charset="0"/>
              </a:rPr>
              <a:t>). </a:t>
            </a:r>
          </a:p>
          <a:p>
            <a:pPr eaLnBrk="1" hangingPunct="1">
              <a:lnSpc>
                <a:spcPct val="90000"/>
              </a:lnSpc>
            </a:pPr>
            <a:endParaRPr lang="en-US" altLang="en-US" dirty="0">
              <a:solidFill>
                <a:srgbClr val="030305"/>
              </a:solidFill>
              <a:cs typeface="Times New Roman" panose="02020603050405020304" pitchFamily="18" charset="0"/>
            </a:endParaRPr>
          </a:p>
          <a:p>
            <a:pPr eaLnBrk="1" hangingPunct="1">
              <a:lnSpc>
                <a:spcPct val="90000"/>
              </a:lnSpc>
            </a:pPr>
            <a:r>
              <a:rPr lang="en-US" altLang="en-US" dirty="0" err="1">
                <a:solidFill>
                  <a:srgbClr val="030305"/>
                </a:solidFill>
                <a:cs typeface="Times New Roman" panose="02020603050405020304" pitchFamily="18" charset="0"/>
              </a:rPr>
              <a:t>Luaran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akhir</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dari</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algoritma</a:t>
            </a:r>
            <a:r>
              <a:rPr lang="en-US" altLang="en-US" dirty="0">
                <a:solidFill>
                  <a:srgbClr val="030305"/>
                </a:solidFill>
                <a:cs typeface="Times New Roman" panose="02020603050405020304" pitchFamily="18" charset="0"/>
              </a:rPr>
              <a:t> </a:t>
            </a:r>
            <a:r>
              <a:rPr lang="en-US" altLang="en-US" i="1" dirty="0">
                <a:solidFill>
                  <a:srgbClr val="030305"/>
                </a:solidFill>
                <a:cs typeface="Times New Roman" panose="02020603050405020304" pitchFamily="18" charset="0"/>
              </a:rPr>
              <a:t>MD5</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adalah</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hasil</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penyambungan</a:t>
            </a:r>
            <a:r>
              <a:rPr lang="en-US" altLang="en-US" dirty="0">
                <a:solidFill>
                  <a:srgbClr val="030305"/>
                </a:solidFill>
                <a:cs typeface="Times New Roman" panose="02020603050405020304" pitchFamily="18" charset="0"/>
              </a:rPr>
              <a:t> bit-bit di </a:t>
            </a:r>
            <a:r>
              <a:rPr lang="en-US" altLang="en-US" i="1" dirty="0">
                <a:solidFill>
                  <a:srgbClr val="030305"/>
                </a:solidFill>
                <a:cs typeface="Times New Roman" panose="02020603050405020304" pitchFamily="18" charset="0"/>
              </a:rPr>
              <a:t>A</a:t>
            </a:r>
            <a:r>
              <a:rPr lang="en-US" altLang="en-US" dirty="0">
                <a:solidFill>
                  <a:srgbClr val="030305"/>
                </a:solidFill>
                <a:cs typeface="Times New Roman" panose="02020603050405020304" pitchFamily="18" charset="0"/>
              </a:rPr>
              <a:t>, </a:t>
            </a:r>
            <a:r>
              <a:rPr lang="en-US" altLang="en-US" i="1" dirty="0">
                <a:solidFill>
                  <a:srgbClr val="030305"/>
                </a:solidFill>
                <a:cs typeface="Times New Roman" panose="02020603050405020304" pitchFamily="18" charset="0"/>
              </a:rPr>
              <a:t>B</a:t>
            </a:r>
            <a:r>
              <a:rPr lang="en-US" altLang="en-US" dirty="0">
                <a:solidFill>
                  <a:srgbClr val="030305"/>
                </a:solidFill>
                <a:cs typeface="Times New Roman" panose="02020603050405020304" pitchFamily="18" charset="0"/>
              </a:rPr>
              <a:t>, </a:t>
            </a:r>
            <a:r>
              <a:rPr lang="en-US" altLang="en-US" i="1" dirty="0">
                <a:solidFill>
                  <a:srgbClr val="030305"/>
                </a:solidFill>
                <a:cs typeface="Times New Roman" panose="02020603050405020304" pitchFamily="18" charset="0"/>
              </a:rPr>
              <a:t>C</a:t>
            </a:r>
            <a:r>
              <a:rPr lang="en-US" altLang="en-US" dirty="0">
                <a:solidFill>
                  <a:srgbClr val="030305"/>
                </a:solidFill>
                <a:cs typeface="Times New Roman" panose="02020603050405020304" pitchFamily="18" charset="0"/>
              </a:rPr>
              <a:t>, dan </a:t>
            </a:r>
            <a:r>
              <a:rPr lang="en-US" altLang="en-US" i="1" dirty="0">
                <a:solidFill>
                  <a:srgbClr val="030305"/>
                </a:solidFill>
                <a:cs typeface="Times New Roman" panose="02020603050405020304" pitchFamily="18" charset="0"/>
              </a:rPr>
              <a:t>D</a:t>
            </a:r>
            <a:r>
              <a:rPr lang="en-US" altLang="en-US" dirty="0">
                <a:solidFill>
                  <a:srgbClr val="030305"/>
                </a:solidFill>
                <a:cs typeface="Times New Roman" panose="02020603050405020304" pitchFamily="18" charset="0"/>
              </a:rPr>
              <a:t>.</a:t>
            </a:r>
          </a:p>
          <a:p>
            <a:pPr eaLnBrk="1" hangingPunct="1">
              <a:lnSpc>
                <a:spcPct val="90000"/>
              </a:lnSpc>
            </a:pPr>
            <a:endParaRPr lang="en-GB" altLang="en-US" dirty="0">
              <a:solidFill>
                <a:srgbClr val="030305"/>
              </a:solidFill>
            </a:endParaRPr>
          </a:p>
        </p:txBody>
      </p:sp>
      <p:graphicFrame>
        <p:nvGraphicFramePr>
          <p:cNvPr id="5" name="Object 4">
            <a:extLst>
              <a:ext uri="{FF2B5EF4-FFF2-40B4-BE49-F238E27FC236}">
                <a16:creationId xmlns:a16="http://schemas.microsoft.com/office/drawing/2014/main" id="{D1EA8B9C-018A-4A83-9969-04DDA57FD37D}"/>
              </a:ext>
            </a:extLst>
          </p:cNvPr>
          <p:cNvGraphicFramePr>
            <a:graphicFrameLocks noChangeAspect="1"/>
          </p:cNvGraphicFramePr>
          <p:nvPr>
            <p:extLst>
              <p:ext uri="{D42A27DB-BD31-4B8C-83A1-F6EECF244321}">
                <p14:modId xmlns:p14="http://schemas.microsoft.com/office/powerpoint/2010/main" val="4125905944"/>
              </p:ext>
            </p:extLst>
          </p:nvPr>
        </p:nvGraphicFramePr>
        <p:xfrm>
          <a:off x="6278218" y="268358"/>
          <a:ext cx="5175766" cy="6453118"/>
        </p:xfrm>
        <a:graphic>
          <a:graphicData uri="http://schemas.openxmlformats.org/presentationml/2006/ole">
            <mc:AlternateContent xmlns:mc="http://schemas.openxmlformats.org/markup-compatibility/2006">
              <mc:Choice xmlns:v="urn:schemas-microsoft-com:vml" Requires="v">
                <p:oleObj name="VISIO" r:id="rId7" imgW="4326636" imgH="5383530" progId="Visio.Drawing.5">
                  <p:embed/>
                </p:oleObj>
              </mc:Choice>
              <mc:Fallback>
                <p:oleObj name="VISIO" r:id="rId7" imgW="4326636" imgH="5383530" progId="Visio.Drawing.5">
                  <p:embed/>
                  <p:pic>
                    <p:nvPicPr>
                      <p:cNvPr id="12292" name="Object 4">
                        <a:extLst>
                          <a:ext uri="{FF2B5EF4-FFF2-40B4-BE49-F238E27FC236}">
                            <a16:creationId xmlns:a16="http://schemas.microsoft.com/office/drawing/2014/main" id="{63DF0D86-6491-4519-BC50-B1E0B9A4C54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78218" y="268358"/>
                        <a:ext cx="5175766" cy="6453118"/>
                      </a:xfrm>
                      <a:prstGeom prst="rect">
                        <a:avLst/>
                      </a:prstGeom>
                      <a:noFill/>
                      <a:ln>
                        <a:noFill/>
                      </a:ln>
                      <a:effec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ECCDF8-75C4-44B8-AC58-6316B43EA2FA}"/>
              </a:ext>
            </a:extLst>
          </p:cNvPr>
          <p:cNvSpPr>
            <a:spLocks noGrp="1"/>
          </p:cNvSpPr>
          <p:nvPr>
            <p:ph idx="1"/>
          </p:nvPr>
        </p:nvSpPr>
        <p:spPr>
          <a:xfrm>
            <a:off x="838199" y="874643"/>
            <a:ext cx="11108635" cy="5302320"/>
          </a:xfrm>
        </p:spPr>
        <p:txBody>
          <a:bodyPr/>
          <a:lstStyle/>
          <a:p>
            <a:r>
              <a:rPr lang="en-US" dirty="0" err="1"/>
              <a:t>Contoh</a:t>
            </a:r>
            <a:r>
              <a:rPr lang="en-US" dirty="0"/>
              <a:t> </a:t>
            </a:r>
            <a:r>
              <a:rPr lang="en-US" i="1" dirty="0"/>
              <a:t>message digest</a:t>
            </a:r>
            <a:r>
              <a:rPr lang="en-US" dirty="0"/>
              <a:t> </a:t>
            </a:r>
            <a:r>
              <a:rPr lang="en-US" dirty="0" err="1"/>
              <a:t>beberapa</a:t>
            </a:r>
            <a:r>
              <a:rPr lang="en-US" dirty="0"/>
              <a:t> </a:t>
            </a:r>
            <a:r>
              <a:rPr lang="en-US" dirty="0" err="1"/>
              <a:t>pesan</a:t>
            </a:r>
            <a:r>
              <a:rPr lang="en-US" dirty="0"/>
              <a:t> yang </a:t>
            </a:r>
            <a:r>
              <a:rPr lang="en-US" dirty="0" err="1"/>
              <a:t>dihasilkan</a:t>
            </a:r>
            <a:r>
              <a:rPr lang="en-US" dirty="0"/>
              <a:t> oleh MD5:</a:t>
            </a:r>
          </a:p>
          <a:p>
            <a:pPr marL="0" indent="0">
              <a:buNone/>
            </a:pPr>
            <a:r>
              <a:rPr lang="en-US" dirty="0"/>
              <a:t> </a:t>
            </a:r>
          </a:p>
          <a:p>
            <a:pPr marL="0" indent="0">
              <a:buNone/>
            </a:pPr>
            <a:r>
              <a:rPr lang="en-US" dirty="0"/>
              <a:t>	md5(“</a:t>
            </a:r>
            <a:r>
              <a:rPr lang="en-US" dirty="0">
                <a:solidFill>
                  <a:srgbClr val="FF0000"/>
                </a:solidFill>
              </a:rPr>
              <a:t>halo</a:t>
            </a:r>
            <a:r>
              <a:rPr lang="en-US" dirty="0"/>
              <a:t>”) = 57f842286171094855e51fc3a541c1e2</a:t>
            </a:r>
          </a:p>
          <a:p>
            <a:pPr marL="0" indent="0">
              <a:buNone/>
            </a:pPr>
            <a:endParaRPr lang="en-US" dirty="0"/>
          </a:p>
          <a:p>
            <a:pPr marL="0" indent="0">
              <a:buNone/>
            </a:pPr>
            <a:r>
              <a:rPr lang="en-US" dirty="0"/>
              <a:t>	md5(“</a:t>
            </a:r>
            <a:r>
              <a:rPr lang="en-US" dirty="0">
                <a:solidFill>
                  <a:srgbClr val="FF0000"/>
                </a:solidFill>
              </a:rPr>
              <a:t>halo, </a:t>
            </a:r>
            <a:r>
              <a:rPr lang="en-US" dirty="0" err="1">
                <a:solidFill>
                  <a:srgbClr val="FF0000"/>
                </a:solidFill>
              </a:rPr>
              <a:t>apa</a:t>
            </a:r>
            <a:r>
              <a:rPr lang="en-US" dirty="0">
                <a:solidFill>
                  <a:srgbClr val="FF0000"/>
                </a:solidFill>
              </a:rPr>
              <a:t> </a:t>
            </a:r>
            <a:r>
              <a:rPr lang="en-US" dirty="0" err="1">
                <a:solidFill>
                  <a:srgbClr val="FF0000"/>
                </a:solidFill>
              </a:rPr>
              <a:t>kabar</a:t>
            </a:r>
            <a:r>
              <a:rPr lang="en-US" dirty="0">
                <a:solidFill>
                  <a:srgbClr val="FF0000"/>
                </a:solidFill>
              </a:rPr>
              <a:t> </a:t>
            </a:r>
            <a:r>
              <a:rPr lang="en-US" dirty="0" err="1">
                <a:solidFill>
                  <a:srgbClr val="FF0000"/>
                </a:solidFill>
              </a:rPr>
              <a:t>teman</a:t>
            </a:r>
            <a:r>
              <a:rPr lang="en-US" dirty="0">
                <a:solidFill>
                  <a:srgbClr val="FF0000"/>
                </a:solidFill>
              </a:rPr>
              <a:t>?</a:t>
            </a:r>
            <a:r>
              <a:rPr lang="en-US" dirty="0"/>
              <a:t>”) = 	</a:t>
            </a:r>
          </a:p>
          <a:p>
            <a:pPr marL="0" indent="0">
              <a:buNone/>
            </a:pPr>
            <a:r>
              <a:rPr lang="en-US" dirty="0"/>
              <a:t>		d29029a1dcf256466290d773f5dbfc0f</a:t>
            </a:r>
          </a:p>
          <a:p>
            <a:pPr marL="0" indent="0">
              <a:buNone/>
            </a:pPr>
            <a:endParaRPr lang="en-US" dirty="0"/>
          </a:p>
          <a:p>
            <a:pPr marL="0" indent="0">
              <a:buNone/>
            </a:pPr>
            <a:r>
              <a:rPr lang="en-US" dirty="0"/>
              <a:t>	md5(“</a:t>
            </a:r>
            <a:r>
              <a:rPr lang="en-US" dirty="0">
                <a:solidFill>
                  <a:srgbClr val="FF0000"/>
                </a:solidFill>
              </a:rPr>
              <a:t>The quick brown fox jumps over the lazy do</a:t>
            </a:r>
            <a:r>
              <a:rPr lang="en-US" dirty="0"/>
              <a:t>g”) = </a:t>
            </a:r>
          </a:p>
          <a:p>
            <a:pPr marL="0" indent="0">
              <a:buNone/>
            </a:pPr>
            <a:r>
              <a:rPr lang="en-US" dirty="0"/>
              <a:t>	           9e107d9d372bb6826bd81d3542a419d6</a:t>
            </a:r>
          </a:p>
          <a:p>
            <a:endParaRPr lang="en-US" dirty="0"/>
          </a:p>
        </p:txBody>
      </p:sp>
      <p:sp>
        <p:nvSpPr>
          <p:cNvPr id="4" name="Slide Number Placeholder 3">
            <a:extLst>
              <a:ext uri="{FF2B5EF4-FFF2-40B4-BE49-F238E27FC236}">
                <a16:creationId xmlns:a16="http://schemas.microsoft.com/office/drawing/2014/main" id="{1117FCDE-3BFC-A73E-EEC9-ABB5C395B278}"/>
              </a:ext>
            </a:extLst>
          </p:cNvPr>
          <p:cNvSpPr>
            <a:spLocks noGrp="1"/>
          </p:cNvSpPr>
          <p:nvPr>
            <p:ph type="sldNum" sz="quarter" idx="12"/>
          </p:nvPr>
        </p:nvSpPr>
        <p:spPr/>
        <p:txBody>
          <a:bodyPr/>
          <a:lstStyle/>
          <a:p>
            <a:fld id="{345A03E5-24FE-4ADA-BBDF-5347EA54DF86}" type="slidenum">
              <a:rPr lang="en-US" smtClean="0"/>
              <a:t>21</a:t>
            </a:fld>
            <a:endParaRPr lang="en-US"/>
          </a:p>
        </p:txBody>
      </p:sp>
    </p:spTree>
    <p:extLst>
      <p:ext uri="{BB962C8B-B14F-4D97-AF65-F5344CB8AC3E}">
        <p14:creationId xmlns:p14="http://schemas.microsoft.com/office/powerpoint/2010/main" val="2744668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Slide Number Placeholder 5">
            <a:extLst>
              <a:ext uri="{FF2B5EF4-FFF2-40B4-BE49-F238E27FC236}">
                <a16:creationId xmlns:a16="http://schemas.microsoft.com/office/drawing/2014/main" id="{AEFA3687-CF7F-4565-BF22-46AC9EAF012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F26976DC-3A55-4011-9CC5-1BD0781728CE}" type="slidenum">
              <a:rPr lang="en-GB" altLang="en-US" sz="1400">
                <a:latin typeface="Times New Roman" panose="02020603050405020304" pitchFamily="18" charset="0"/>
              </a:rPr>
              <a:pPr>
                <a:spcBef>
                  <a:spcPct val="0"/>
                </a:spcBef>
                <a:buSzTx/>
                <a:buFontTx/>
                <a:buNone/>
              </a:pPr>
              <a:t>22</a:t>
            </a:fld>
            <a:endParaRPr lang="en-GB" altLang="en-US" sz="1400">
              <a:latin typeface="Times New Roman" panose="02020603050405020304" pitchFamily="18" charset="0"/>
            </a:endParaRPr>
          </a:p>
        </p:txBody>
      </p:sp>
      <p:graphicFrame>
        <p:nvGraphicFramePr>
          <p:cNvPr id="28676" name="Object 4">
            <a:extLst>
              <a:ext uri="{FF2B5EF4-FFF2-40B4-BE49-F238E27FC236}">
                <a16:creationId xmlns:a16="http://schemas.microsoft.com/office/drawing/2014/main" id="{D9CDFD3A-4766-45D2-B5E0-ED8A94EBC9AE}"/>
              </a:ext>
            </a:extLst>
          </p:cNvPr>
          <p:cNvGraphicFramePr>
            <a:graphicFrameLocks noChangeAspect="1"/>
          </p:cNvGraphicFramePr>
          <p:nvPr>
            <p:extLst>
              <p:ext uri="{D42A27DB-BD31-4B8C-83A1-F6EECF244321}">
                <p14:modId xmlns:p14="http://schemas.microsoft.com/office/powerpoint/2010/main" val="3879407945"/>
              </p:ext>
            </p:extLst>
          </p:nvPr>
        </p:nvGraphicFramePr>
        <p:xfrm>
          <a:off x="479699" y="309079"/>
          <a:ext cx="10245725" cy="3536950"/>
        </p:xfrm>
        <a:graphic>
          <a:graphicData uri="http://schemas.openxmlformats.org/presentationml/2006/ole">
            <mc:AlternateContent xmlns:mc="http://schemas.openxmlformats.org/markup-compatibility/2006">
              <mc:Choice xmlns:v="urn:schemas-microsoft-com:vml" Requires="v">
                <p:oleObj name="Document" r:id="rId7" imgW="5629325" imgH="1948452" progId="Word.Document.8">
                  <p:embed/>
                </p:oleObj>
              </mc:Choice>
              <mc:Fallback>
                <p:oleObj name="Document" r:id="rId7" imgW="5629325" imgH="1948452" progId="Word.Document.8">
                  <p:embed/>
                  <p:pic>
                    <p:nvPicPr>
                      <p:cNvPr id="28676" name="Object 4">
                        <a:extLst>
                          <a:ext uri="{FF2B5EF4-FFF2-40B4-BE49-F238E27FC236}">
                            <a16:creationId xmlns:a16="http://schemas.microsoft.com/office/drawing/2014/main" id="{D9CDFD3A-4766-45D2-B5E0-ED8A94EBC9AE}"/>
                          </a:ext>
                        </a:extLst>
                      </p:cNvPr>
                      <p:cNvPicPr>
                        <a:picLocks noChangeAspect="1" noChangeArrowheads="1"/>
                      </p:cNvPicPr>
                      <p:nvPr/>
                    </p:nvPicPr>
                    <p:blipFill>
                      <a:blip r:embed="rId8"/>
                      <a:srcRect/>
                      <a:stretch>
                        <a:fillRect/>
                      </a:stretch>
                    </p:blipFill>
                    <p:spPr bwMode="auto">
                      <a:xfrm>
                        <a:off x="479699" y="309079"/>
                        <a:ext cx="10245725" cy="3536950"/>
                      </a:xfrm>
                      <a:prstGeom prst="rect">
                        <a:avLst/>
                      </a:prstGeom>
                      <a:noFill/>
                      <a:ln>
                        <a:noFill/>
                      </a:ln>
                      <a:effectLst/>
                    </p:spPr>
                  </p:pic>
                </p:oleObj>
              </mc:Fallback>
            </mc:AlternateContent>
          </a:graphicData>
        </a:graphic>
      </p:graphicFrame>
      <p:sp>
        <p:nvSpPr>
          <p:cNvPr id="28677" name="Rectangle 5">
            <a:extLst>
              <a:ext uri="{FF2B5EF4-FFF2-40B4-BE49-F238E27FC236}">
                <a16:creationId xmlns:a16="http://schemas.microsoft.com/office/drawing/2014/main" id="{0D5E83C4-F599-4A17-8151-5D971BED90E3}"/>
              </a:ext>
            </a:extLst>
          </p:cNvPr>
          <p:cNvSpPr>
            <a:spLocks noChangeArrowheads="1"/>
          </p:cNvSpPr>
          <p:nvPr/>
        </p:nvSpPr>
        <p:spPr bwMode="auto">
          <a:xfrm>
            <a:off x="479699" y="3748154"/>
            <a:ext cx="10257875" cy="2800767"/>
          </a:xfrm>
          <a:prstGeom prst="rect">
            <a:avLst/>
          </a:prstGeom>
          <a:noFill/>
          <a:ln w="9525">
            <a:solidFill>
              <a:srgbClr val="0E0E1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lgn="just" eaLnBrk="1" hangingPunct="1">
              <a:spcBef>
                <a:spcPct val="0"/>
              </a:spcBef>
              <a:buSzTx/>
              <a:buFontTx/>
              <a:buNone/>
            </a:pPr>
            <a:r>
              <a:rPr lang="en-US" altLang="en-US" sz="1800" i="1" dirty="0">
                <a:solidFill>
                  <a:srgbClr val="0C0C10"/>
                </a:solidFill>
                <a:latin typeface="Times New Roman" panose="02020603050405020304" pitchFamily="18" charset="0"/>
                <a:cs typeface="Times New Roman" panose="02020603050405020304" pitchFamily="18" charset="0"/>
              </a:rPr>
              <a:t>Message digest</a:t>
            </a:r>
            <a:r>
              <a:rPr lang="en-US" altLang="en-US" sz="1800" dirty="0">
                <a:solidFill>
                  <a:srgbClr val="0C0C10"/>
                </a:solidFill>
                <a:latin typeface="Times New Roman" panose="02020603050405020304" pitchFamily="18" charset="0"/>
                <a:cs typeface="Times New Roman" panose="02020603050405020304" pitchFamily="18" charset="0"/>
              </a:rPr>
              <a:t> </a:t>
            </a:r>
            <a:r>
              <a:rPr lang="en-US" altLang="en-US" sz="1800" dirty="0" err="1">
                <a:solidFill>
                  <a:srgbClr val="0C0C10"/>
                </a:solidFill>
                <a:latin typeface="Times New Roman" panose="02020603050405020304" pitchFamily="18" charset="0"/>
                <a:cs typeface="Times New Roman" panose="02020603050405020304" pitchFamily="18" charset="0"/>
              </a:rPr>
              <a:t>dari</a:t>
            </a:r>
            <a:r>
              <a:rPr lang="en-US" altLang="en-US" sz="1800" dirty="0">
                <a:solidFill>
                  <a:srgbClr val="0C0C10"/>
                </a:solidFill>
                <a:latin typeface="Times New Roman" panose="02020603050405020304" pitchFamily="18" charset="0"/>
                <a:cs typeface="Times New Roman" panose="02020603050405020304" pitchFamily="18" charset="0"/>
              </a:rPr>
              <a:t> </a:t>
            </a:r>
            <a:r>
              <a:rPr lang="en-US" altLang="en-US" sz="1800" dirty="0" err="1">
                <a:solidFill>
                  <a:srgbClr val="0C0C10"/>
                </a:solidFill>
                <a:latin typeface="Times New Roman" panose="02020603050405020304" pitchFamily="18" charset="0"/>
                <a:cs typeface="Times New Roman" panose="02020603050405020304" pitchFamily="18" charset="0"/>
              </a:rPr>
              <a:t>arsip</a:t>
            </a:r>
            <a:r>
              <a:rPr lang="en-US" altLang="en-US" sz="1800" dirty="0">
                <a:solidFill>
                  <a:srgbClr val="0C0C10"/>
                </a:solidFill>
                <a:latin typeface="Times New Roman" panose="02020603050405020304" pitchFamily="18" charset="0"/>
                <a:cs typeface="Times New Roman" panose="02020603050405020304" pitchFamily="18" charset="0"/>
              </a:rPr>
              <a:t> </a:t>
            </a:r>
            <a:r>
              <a:rPr lang="en-US" altLang="en-US" sz="1800" dirty="0">
                <a:solidFill>
                  <a:srgbClr val="0C0C10"/>
                </a:solidFill>
                <a:latin typeface="Courier New" panose="02070309020205020404" pitchFamily="49" charset="0"/>
                <a:cs typeface="Courier New" panose="02070309020205020404" pitchFamily="49" charset="0"/>
              </a:rPr>
              <a:t>bandung.txt</a:t>
            </a:r>
            <a:r>
              <a:rPr lang="en-US" altLang="en-US" sz="1800" dirty="0">
                <a:solidFill>
                  <a:srgbClr val="0C0C10"/>
                </a:solidFill>
                <a:latin typeface="Times New Roman" panose="02020603050405020304" pitchFamily="18" charset="0"/>
                <a:cs typeface="Times New Roman" panose="02020603050405020304" pitchFamily="18" charset="0"/>
              </a:rPr>
              <a:t> yang </a:t>
            </a:r>
            <a:r>
              <a:rPr lang="en-US" altLang="en-US" sz="1800" dirty="0" err="1">
                <a:solidFill>
                  <a:srgbClr val="0C0C10"/>
                </a:solidFill>
                <a:latin typeface="Times New Roman" panose="02020603050405020304" pitchFamily="18" charset="0"/>
                <a:cs typeface="Times New Roman" panose="02020603050405020304" pitchFamily="18" charset="0"/>
              </a:rPr>
              <a:t>dihasilkan</a:t>
            </a:r>
            <a:r>
              <a:rPr lang="en-US" altLang="en-US" sz="1800" dirty="0">
                <a:solidFill>
                  <a:srgbClr val="0C0C10"/>
                </a:solidFill>
                <a:latin typeface="Times New Roman" panose="02020603050405020304" pitchFamily="18" charset="0"/>
                <a:cs typeface="Times New Roman" panose="02020603050405020304" pitchFamily="18" charset="0"/>
              </a:rPr>
              <a:t> oleh </a:t>
            </a:r>
            <a:r>
              <a:rPr lang="en-US" altLang="en-US" sz="1800" dirty="0" err="1">
                <a:solidFill>
                  <a:srgbClr val="0C0C10"/>
                </a:solidFill>
                <a:latin typeface="Times New Roman" panose="02020603050405020304" pitchFamily="18" charset="0"/>
                <a:cs typeface="Times New Roman" panose="02020603050405020304" pitchFamily="18" charset="0"/>
              </a:rPr>
              <a:t>algoritma</a:t>
            </a:r>
            <a:r>
              <a:rPr lang="en-US" altLang="en-US" sz="1800" dirty="0">
                <a:solidFill>
                  <a:srgbClr val="0C0C10"/>
                </a:solidFill>
                <a:latin typeface="Times New Roman" panose="02020603050405020304" pitchFamily="18" charset="0"/>
                <a:cs typeface="Times New Roman" panose="02020603050405020304" pitchFamily="18" charset="0"/>
              </a:rPr>
              <a:t> </a:t>
            </a:r>
            <a:r>
              <a:rPr lang="en-US" altLang="en-US" sz="1800" i="1" dirty="0">
                <a:solidFill>
                  <a:srgbClr val="0C0C10"/>
                </a:solidFill>
                <a:latin typeface="Times New Roman" panose="02020603050405020304" pitchFamily="18" charset="0"/>
                <a:cs typeface="Times New Roman" panose="02020603050405020304" pitchFamily="18" charset="0"/>
              </a:rPr>
              <a:t>MD5</a:t>
            </a:r>
            <a:r>
              <a:rPr lang="en-US" altLang="en-US" sz="1800" dirty="0">
                <a:solidFill>
                  <a:srgbClr val="0C0C10"/>
                </a:solidFill>
                <a:latin typeface="Times New Roman" panose="02020603050405020304" pitchFamily="18" charset="0"/>
                <a:cs typeface="Times New Roman" panose="02020603050405020304" pitchFamily="18" charset="0"/>
              </a:rPr>
              <a:t> </a:t>
            </a:r>
            <a:r>
              <a:rPr lang="en-US" altLang="en-US" sz="1800" dirty="0" err="1">
                <a:solidFill>
                  <a:srgbClr val="0C0C10"/>
                </a:solidFill>
                <a:latin typeface="Times New Roman" panose="02020603050405020304" pitchFamily="18" charset="0"/>
                <a:cs typeface="Times New Roman" panose="02020603050405020304" pitchFamily="18" charset="0"/>
              </a:rPr>
              <a:t>adalah</a:t>
            </a:r>
            <a:r>
              <a:rPr lang="en-US" altLang="en-US" sz="1800" dirty="0">
                <a:solidFill>
                  <a:srgbClr val="0C0C10"/>
                </a:solidFill>
                <a:latin typeface="Times New Roman" panose="02020603050405020304" pitchFamily="18" charset="0"/>
                <a:cs typeface="Times New Roman" panose="02020603050405020304" pitchFamily="18" charset="0"/>
              </a:rPr>
              <a:t> 128-bit:</a:t>
            </a:r>
          </a:p>
          <a:p>
            <a:pPr algn="just">
              <a:spcBef>
                <a:spcPct val="0"/>
              </a:spcBef>
              <a:buSzTx/>
              <a:buFontTx/>
              <a:buNone/>
            </a:pPr>
            <a:r>
              <a:rPr lang="en-US" altLang="en-US" sz="1800" dirty="0">
                <a:solidFill>
                  <a:srgbClr val="0C0C10"/>
                </a:solidFill>
                <a:latin typeface="Times New Roman" panose="02020603050405020304" pitchFamily="18" charset="0"/>
                <a:cs typeface="Times New Roman" panose="02020603050405020304" pitchFamily="18" charset="0"/>
              </a:rPr>
              <a:t> </a:t>
            </a:r>
          </a:p>
          <a:p>
            <a:pPr>
              <a:spcBef>
                <a:spcPct val="0"/>
              </a:spcBef>
              <a:buSzTx/>
              <a:buFontTx/>
              <a:buNone/>
            </a:pPr>
            <a:r>
              <a:rPr lang="en-US" altLang="en-US" sz="1800" dirty="0">
                <a:solidFill>
                  <a:srgbClr val="0C0C10"/>
                </a:solidFill>
                <a:latin typeface="Courier New" panose="02070309020205020404" pitchFamily="49" charset="0"/>
                <a:cs typeface="Courier New" panose="02070309020205020404" pitchFamily="49" charset="0"/>
              </a:rPr>
              <a:t>0010 1111 1000 0010 1100 0000 1100 1000 1000 0100 0101 0001 0010 0001 1011 0001 1011 1001 0101 0011 1101 0101 0111 1101 0100 1100 0101 1001 0001 1110 0110 0011</a:t>
            </a:r>
            <a:endParaRPr lang="en-US" altLang="en-US" sz="1800" dirty="0">
              <a:solidFill>
                <a:srgbClr val="0C0C10"/>
              </a:solidFill>
              <a:latin typeface="Times New Roman" panose="02020603050405020304" pitchFamily="18" charset="0"/>
              <a:cs typeface="Times New Roman" panose="02020603050405020304" pitchFamily="18" charset="0"/>
            </a:endParaRPr>
          </a:p>
          <a:p>
            <a:pPr algn="just">
              <a:spcBef>
                <a:spcPct val="0"/>
              </a:spcBef>
              <a:buSzTx/>
              <a:buFontTx/>
              <a:buNone/>
            </a:pPr>
            <a:r>
              <a:rPr lang="en-US" altLang="en-US" sz="1800" dirty="0">
                <a:solidFill>
                  <a:srgbClr val="0C0C10"/>
                </a:solidFill>
                <a:latin typeface="Courier New" panose="02070309020205020404" pitchFamily="49" charset="0"/>
                <a:cs typeface="Courier New" panose="02070309020205020404" pitchFamily="49" charset="0"/>
              </a:rPr>
              <a:t> </a:t>
            </a:r>
            <a:endParaRPr lang="en-US" altLang="en-US" sz="1800" dirty="0">
              <a:solidFill>
                <a:srgbClr val="0C0C10"/>
              </a:solidFill>
              <a:latin typeface="Times New Roman" panose="02020603050405020304" pitchFamily="18" charset="0"/>
              <a:cs typeface="Times New Roman" panose="02020603050405020304" pitchFamily="18" charset="0"/>
            </a:endParaRPr>
          </a:p>
          <a:p>
            <a:pPr algn="just">
              <a:spcBef>
                <a:spcPct val="0"/>
              </a:spcBef>
              <a:buSzTx/>
              <a:buFontTx/>
              <a:buNone/>
            </a:pPr>
            <a:r>
              <a:rPr lang="en-US" altLang="en-US" sz="1800" dirty="0" err="1">
                <a:solidFill>
                  <a:srgbClr val="0C0C10"/>
                </a:solidFill>
                <a:latin typeface="Times New Roman" panose="02020603050405020304" pitchFamily="18" charset="0"/>
                <a:cs typeface="Times New Roman" panose="02020603050405020304" pitchFamily="18" charset="0"/>
              </a:rPr>
              <a:t>atau</a:t>
            </a:r>
            <a:r>
              <a:rPr lang="en-US" altLang="en-US" sz="1800" dirty="0">
                <a:solidFill>
                  <a:srgbClr val="0C0C10"/>
                </a:solidFill>
                <a:latin typeface="Times New Roman" panose="02020603050405020304" pitchFamily="18" charset="0"/>
                <a:cs typeface="Times New Roman" panose="02020603050405020304" pitchFamily="18" charset="0"/>
              </a:rPr>
              <a:t>, </a:t>
            </a:r>
            <a:r>
              <a:rPr lang="en-US" altLang="en-US" sz="1800" dirty="0" err="1">
                <a:solidFill>
                  <a:srgbClr val="0C0C10"/>
                </a:solidFill>
                <a:latin typeface="Times New Roman" panose="02020603050405020304" pitchFamily="18" charset="0"/>
                <a:cs typeface="Times New Roman" panose="02020603050405020304" pitchFamily="18" charset="0"/>
              </a:rPr>
              <a:t>dalam</a:t>
            </a:r>
            <a:r>
              <a:rPr lang="en-US" altLang="en-US" sz="1800" dirty="0">
                <a:solidFill>
                  <a:srgbClr val="0C0C10"/>
                </a:solidFill>
                <a:latin typeface="Times New Roman" panose="02020603050405020304" pitchFamily="18" charset="0"/>
                <a:cs typeface="Times New Roman" panose="02020603050405020304" pitchFamily="18" charset="0"/>
              </a:rPr>
              <a:t> </a:t>
            </a:r>
            <a:r>
              <a:rPr lang="en-US" altLang="en-US" sz="1800" dirty="0" err="1">
                <a:solidFill>
                  <a:srgbClr val="0C0C10"/>
                </a:solidFill>
                <a:latin typeface="Times New Roman" panose="02020603050405020304" pitchFamily="18" charset="0"/>
                <a:cs typeface="Times New Roman" panose="02020603050405020304" pitchFamily="18" charset="0"/>
              </a:rPr>
              <a:t>notasi</a:t>
            </a:r>
            <a:r>
              <a:rPr lang="en-US" altLang="en-US" sz="1800" dirty="0">
                <a:solidFill>
                  <a:srgbClr val="0C0C10"/>
                </a:solidFill>
                <a:latin typeface="Times New Roman" panose="02020603050405020304" pitchFamily="18" charset="0"/>
                <a:cs typeface="Times New Roman" panose="02020603050405020304" pitchFamily="18" charset="0"/>
              </a:rPr>
              <a:t> HEX </a:t>
            </a:r>
            <a:r>
              <a:rPr lang="en-US" altLang="en-US" sz="1800" dirty="0" err="1">
                <a:solidFill>
                  <a:srgbClr val="0C0C10"/>
                </a:solidFill>
                <a:latin typeface="Times New Roman" panose="02020603050405020304" pitchFamily="18" charset="0"/>
                <a:cs typeface="Times New Roman" panose="02020603050405020304" pitchFamily="18" charset="0"/>
              </a:rPr>
              <a:t>adalah</a:t>
            </a:r>
            <a:r>
              <a:rPr lang="en-US" altLang="en-US" sz="1800" dirty="0">
                <a:solidFill>
                  <a:srgbClr val="0C0C10"/>
                </a:solidFill>
                <a:latin typeface="Times New Roman" panose="02020603050405020304" pitchFamily="18" charset="0"/>
                <a:cs typeface="Times New Roman" panose="02020603050405020304" pitchFamily="18" charset="0"/>
              </a:rPr>
              <a:t>:</a:t>
            </a:r>
          </a:p>
          <a:p>
            <a:pPr algn="just">
              <a:spcBef>
                <a:spcPct val="0"/>
              </a:spcBef>
              <a:buSzTx/>
              <a:buFontTx/>
              <a:buNone/>
            </a:pPr>
            <a:r>
              <a:rPr lang="en-US" altLang="en-US" sz="1800" dirty="0">
                <a:solidFill>
                  <a:srgbClr val="0C0C10"/>
                </a:solidFill>
                <a:latin typeface="Courier New" panose="02070309020205020404" pitchFamily="49" charset="0"/>
                <a:cs typeface="Courier New" panose="02070309020205020404" pitchFamily="49" charset="0"/>
              </a:rPr>
              <a:t> </a:t>
            </a:r>
            <a:endParaRPr lang="en-US" altLang="en-US" sz="1800" dirty="0">
              <a:solidFill>
                <a:srgbClr val="0C0C10"/>
              </a:solidFill>
              <a:latin typeface="Times New Roman" panose="02020603050405020304" pitchFamily="18" charset="0"/>
              <a:cs typeface="Times New Roman" panose="02020603050405020304" pitchFamily="18" charset="0"/>
            </a:endParaRPr>
          </a:p>
          <a:p>
            <a:pPr>
              <a:spcBef>
                <a:spcPct val="0"/>
              </a:spcBef>
              <a:buSzTx/>
              <a:buFontTx/>
              <a:buNone/>
            </a:pPr>
            <a:r>
              <a:rPr lang="en-US" altLang="en-US" sz="1800" dirty="0">
                <a:solidFill>
                  <a:srgbClr val="0C0C10"/>
                </a:solidFill>
                <a:latin typeface="Courier New" panose="02070309020205020404" pitchFamily="49" charset="0"/>
                <a:cs typeface="Courier New" panose="02070309020205020404" pitchFamily="49" charset="0"/>
              </a:rPr>
              <a:t>2F82D0C845121B953D57E4C3C5E91E63</a:t>
            </a:r>
          </a:p>
          <a:p>
            <a:pPr>
              <a:spcBef>
                <a:spcPct val="0"/>
              </a:spcBef>
              <a:buSzTx/>
              <a:buFontTx/>
              <a:buNone/>
            </a:pPr>
            <a:endParaRPr lang="en-US" altLang="en-US" sz="1400" dirty="0">
              <a:solidFill>
                <a:srgbClr val="0C0C10"/>
              </a:solidFill>
              <a:latin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8DEF8-AB48-4234-B3DE-08ACDA0D43D4}"/>
              </a:ext>
            </a:extLst>
          </p:cNvPr>
          <p:cNvSpPr>
            <a:spLocks noGrp="1"/>
          </p:cNvSpPr>
          <p:nvPr>
            <p:ph type="title"/>
          </p:nvPr>
        </p:nvSpPr>
        <p:spPr/>
        <p:txBody>
          <a:bodyPr/>
          <a:lstStyle/>
          <a:p>
            <a:r>
              <a:rPr lang="en-US" dirty="0" err="1"/>
              <a:t>Kriptanalisis</a:t>
            </a:r>
            <a:r>
              <a:rPr lang="en-US" dirty="0"/>
              <a:t> MD5</a:t>
            </a:r>
          </a:p>
        </p:txBody>
      </p:sp>
      <p:sp>
        <p:nvSpPr>
          <p:cNvPr id="3" name="Content Placeholder 2">
            <a:extLst>
              <a:ext uri="{FF2B5EF4-FFF2-40B4-BE49-F238E27FC236}">
                <a16:creationId xmlns:a16="http://schemas.microsoft.com/office/drawing/2014/main" id="{D862736E-25EB-4261-985E-AFED41835632}"/>
              </a:ext>
            </a:extLst>
          </p:cNvPr>
          <p:cNvSpPr>
            <a:spLocks noGrp="1"/>
          </p:cNvSpPr>
          <p:nvPr>
            <p:ph idx="1"/>
          </p:nvPr>
        </p:nvSpPr>
        <p:spPr/>
        <p:txBody>
          <a:bodyPr/>
          <a:lstStyle/>
          <a:p>
            <a:pPr marL="0" indent="0">
              <a:buNone/>
            </a:pPr>
            <a:r>
              <a:rPr lang="en-US" dirty="0"/>
              <a:t>Review </a:t>
            </a:r>
            <a:r>
              <a:rPr lang="en-US" dirty="0" err="1"/>
              <a:t>kembali</a:t>
            </a:r>
            <a:r>
              <a:rPr lang="en-US" dirty="0"/>
              <a:t> </a:t>
            </a:r>
            <a:r>
              <a:rPr lang="en-US" dirty="0" err="1"/>
              <a:t>sifat-sifat</a:t>
            </a:r>
            <a:r>
              <a:rPr lang="en-US" dirty="0"/>
              <a:t> </a:t>
            </a:r>
            <a:r>
              <a:rPr lang="en-US" dirty="0" err="1"/>
              <a:t>fungsi</a:t>
            </a:r>
            <a:r>
              <a:rPr lang="en-US" dirty="0"/>
              <a:t> </a:t>
            </a:r>
            <a:r>
              <a:rPr lang="en-US" i="1" dirty="0"/>
              <a:t>hash</a:t>
            </a:r>
            <a:r>
              <a:rPr lang="en-US" dirty="0"/>
              <a:t> </a:t>
            </a:r>
            <a:r>
              <a:rPr lang="en-US" i="1" dirty="0"/>
              <a:t>H</a:t>
            </a:r>
            <a:r>
              <a:rPr lang="en-US" dirty="0"/>
              <a:t>:</a:t>
            </a:r>
          </a:p>
          <a:p>
            <a:pPr marL="514350" indent="-514350">
              <a:buAutoNum type="alphaLcParenR"/>
            </a:pPr>
            <a:r>
              <a:rPr lang="en-US" dirty="0">
                <a:solidFill>
                  <a:srgbClr val="FF0000"/>
                </a:solidFill>
              </a:rPr>
              <a:t>collision resistance </a:t>
            </a:r>
            <a:r>
              <a:rPr lang="en-US" dirty="0"/>
              <a:t>: </a:t>
            </a:r>
            <a:r>
              <a:rPr lang="en-US" dirty="0" err="1"/>
              <a:t>sangat</a:t>
            </a:r>
            <a:r>
              <a:rPr lang="en-US" dirty="0"/>
              <a:t> </a:t>
            </a:r>
            <a:r>
              <a:rPr lang="en-US" dirty="0" err="1"/>
              <a:t>sukar</a:t>
            </a:r>
            <a:r>
              <a:rPr lang="en-US" dirty="0"/>
              <a:t> </a:t>
            </a:r>
            <a:r>
              <a:rPr lang="en-US" dirty="0" err="1"/>
              <a:t>menemukan</a:t>
            </a:r>
            <a:r>
              <a:rPr lang="en-US" dirty="0"/>
              <a:t> </a:t>
            </a:r>
            <a:r>
              <a:rPr lang="en-US" dirty="0" err="1"/>
              <a:t>dua</a:t>
            </a:r>
            <a:r>
              <a:rPr lang="en-US" dirty="0"/>
              <a:t> input </a:t>
            </a:r>
            <a:r>
              <a:rPr lang="en-US" i="1" dirty="0"/>
              <a:t>a</a:t>
            </a:r>
            <a:r>
              <a:rPr lang="en-US" dirty="0"/>
              <a:t> dan </a:t>
            </a:r>
            <a:r>
              <a:rPr lang="en-US" i="1" dirty="0"/>
              <a:t>b </a:t>
            </a:r>
            <a:r>
              <a:rPr lang="en-US" dirty="0" err="1"/>
              <a:t>sedemikian</a:t>
            </a:r>
            <a:r>
              <a:rPr lang="en-US" dirty="0"/>
              <a:t> </a:t>
            </a:r>
            <a:r>
              <a:rPr lang="en-US" dirty="0" err="1"/>
              <a:t>sehingga</a:t>
            </a:r>
            <a:r>
              <a:rPr lang="en-US" dirty="0"/>
              <a:t> </a:t>
            </a:r>
            <a:r>
              <a:rPr lang="en-US" i="1" dirty="0"/>
              <a:t>H</a:t>
            </a:r>
            <a:r>
              <a:rPr lang="en-US" dirty="0"/>
              <a:t>(</a:t>
            </a:r>
            <a:r>
              <a:rPr lang="en-US" i="1" dirty="0"/>
              <a:t>a</a:t>
            </a:r>
            <a:r>
              <a:rPr lang="en-US" dirty="0"/>
              <a:t>) = </a:t>
            </a:r>
            <a:r>
              <a:rPr lang="en-US" i="1" dirty="0"/>
              <a:t>H</a:t>
            </a:r>
            <a:r>
              <a:rPr lang="en-US" dirty="0"/>
              <a:t>(</a:t>
            </a:r>
            <a:r>
              <a:rPr lang="en-US" i="1" dirty="0"/>
              <a:t>b</a:t>
            </a:r>
            <a:r>
              <a:rPr lang="en-US" dirty="0"/>
              <a:t>) </a:t>
            </a:r>
          </a:p>
          <a:p>
            <a:pPr marL="514350" indent="-514350">
              <a:buAutoNum type="alphaLcParenR"/>
            </a:pPr>
            <a:endParaRPr lang="en-US" dirty="0"/>
          </a:p>
          <a:p>
            <a:pPr marL="403225" indent="-403225">
              <a:buNone/>
            </a:pPr>
            <a:r>
              <a:rPr lang="en-US" dirty="0">
                <a:solidFill>
                  <a:srgbClr val="FF0000"/>
                </a:solidFill>
              </a:rPr>
              <a:t>b) preimage resistance</a:t>
            </a:r>
            <a:r>
              <a:rPr lang="en-US" dirty="0"/>
              <a:t>: </a:t>
            </a:r>
            <a:r>
              <a:rPr lang="en-US" dirty="0" err="1"/>
              <a:t>untuk</a:t>
            </a:r>
            <a:r>
              <a:rPr lang="en-US" dirty="0"/>
              <a:t> </a:t>
            </a:r>
            <a:r>
              <a:rPr lang="en-US" dirty="0" err="1"/>
              <a:t>sembarang</a:t>
            </a:r>
            <a:r>
              <a:rPr lang="en-US" dirty="0"/>
              <a:t> output </a:t>
            </a:r>
            <a:r>
              <a:rPr lang="en-US" i="1" dirty="0"/>
              <a:t>y</a:t>
            </a:r>
            <a:r>
              <a:rPr lang="en-US" dirty="0"/>
              <a:t>, </a:t>
            </a:r>
            <a:r>
              <a:rPr lang="en-US" dirty="0" err="1"/>
              <a:t>sukar</a:t>
            </a:r>
            <a:r>
              <a:rPr lang="en-US" dirty="0"/>
              <a:t> </a:t>
            </a:r>
            <a:r>
              <a:rPr lang="en-US" dirty="0" err="1"/>
              <a:t>menemukan</a:t>
            </a:r>
            <a:r>
              <a:rPr lang="en-US" dirty="0"/>
              <a:t> input </a:t>
            </a:r>
            <a:r>
              <a:rPr lang="en-US" i="1" dirty="0"/>
              <a:t>a</a:t>
            </a:r>
            <a:r>
              <a:rPr lang="en-US" dirty="0"/>
              <a:t> </a:t>
            </a:r>
            <a:r>
              <a:rPr lang="en-US" dirty="0" err="1"/>
              <a:t>sedemikian</a:t>
            </a:r>
            <a:r>
              <a:rPr lang="en-US" dirty="0"/>
              <a:t> </a:t>
            </a:r>
            <a:r>
              <a:rPr lang="en-US" dirty="0" err="1"/>
              <a:t>sehingga</a:t>
            </a:r>
            <a:r>
              <a:rPr lang="en-US" dirty="0"/>
              <a:t> </a:t>
            </a:r>
            <a:r>
              <a:rPr lang="en-US" i="1" dirty="0"/>
              <a:t>H</a:t>
            </a:r>
            <a:r>
              <a:rPr lang="en-US" dirty="0"/>
              <a:t>(</a:t>
            </a:r>
            <a:r>
              <a:rPr lang="en-US" i="1" dirty="0"/>
              <a:t>a</a:t>
            </a:r>
            <a:r>
              <a:rPr lang="en-US" dirty="0"/>
              <a:t>) = </a:t>
            </a:r>
            <a:r>
              <a:rPr lang="en-US" i="1" dirty="0"/>
              <a:t>y</a:t>
            </a:r>
          </a:p>
          <a:p>
            <a:pPr marL="0" indent="0">
              <a:buNone/>
            </a:pPr>
            <a:endParaRPr lang="en-US" dirty="0"/>
          </a:p>
          <a:p>
            <a:pPr marL="0" indent="0">
              <a:buNone/>
            </a:pPr>
            <a:r>
              <a:rPr lang="en-US" dirty="0">
                <a:solidFill>
                  <a:srgbClr val="FF0000"/>
                </a:solidFill>
              </a:rPr>
              <a:t>c)</a:t>
            </a:r>
            <a:r>
              <a:rPr lang="en-US" dirty="0"/>
              <a:t> </a:t>
            </a:r>
            <a:r>
              <a:rPr lang="en-US" dirty="0">
                <a:solidFill>
                  <a:srgbClr val="FF0000"/>
                </a:solidFill>
              </a:rPr>
              <a:t>second preimage resistance </a:t>
            </a:r>
            <a:r>
              <a:rPr lang="en-US" dirty="0"/>
              <a:t>– </a:t>
            </a:r>
            <a:r>
              <a:rPr lang="en-US" dirty="0" err="1"/>
              <a:t>untuk</a:t>
            </a:r>
            <a:r>
              <a:rPr lang="en-US" dirty="0"/>
              <a:t> input </a:t>
            </a:r>
            <a:r>
              <a:rPr lang="en-US" i="1" dirty="0"/>
              <a:t>a</a:t>
            </a:r>
            <a:r>
              <a:rPr lang="en-US" dirty="0"/>
              <a:t> dan output </a:t>
            </a:r>
            <a:r>
              <a:rPr lang="en-US" i="1" dirty="0"/>
              <a:t>y</a:t>
            </a:r>
            <a:r>
              <a:rPr lang="en-US" dirty="0"/>
              <a:t> = </a:t>
            </a:r>
            <a:r>
              <a:rPr lang="en-US" i="1" dirty="0"/>
              <a:t>H</a:t>
            </a:r>
            <a:r>
              <a:rPr lang="en-US" dirty="0"/>
              <a:t>(</a:t>
            </a:r>
            <a:r>
              <a:rPr lang="en-US" i="1" dirty="0"/>
              <a:t>a</a:t>
            </a:r>
            <a:r>
              <a:rPr lang="en-US" dirty="0"/>
              <a:t>), </a:t>
            </a:r>
          </a:p>
          <a:p>
            <a:pPr marL="344488" indent="58738">
              <a:buNone/>
            </a:pPr>
            <a:r>
              <a:rPr lang="en-US" dirty="0" err="1"/>
              <a:t>sukar</a:t>
            </a:r>
            <a:r>
              <a:rPr lang="en-US" dirty="0"/>
              <a:t> </a:t>
            </a:r>
            <a:r>
              <a:rPr lang="en-US" dirty="0" err="1"/>
              <a:t>menemukan</a:t>
            </a:r>
            <a:r>
              <a:rPr lang="en-US" dirty="0"/>
              <a:t> input </a:t>
            </a:r>
            <a:r>
              <a:rPr lang="en-US" dirty="0" err="1"/>
              <a:t>kedua</a:t>
            </a:r>
            <a:r>
              <a:rPr lang="en-US" dirty="0"/>
              <a:t> </a:t>
            </a:r>
            <a:r>
              <a:rPr lang="en-US" i="1" dirty="0"/>
              <a:t>b</a:t>
            </a:r>
            <a:r>
              <a:rPr lang="en-US" dirty="0"/>
              <a:t> </a:t>
            </a:r>
            <a:r>
              <a:rPr lang="en-US" dirty="0" err="1"/>
              <a:t>sedemikian</a:t>
            </a:r>
            <a:r>
              <a:rPr lang="en-US" dirty="0"/>
              <a:t> </a:t>
            </a:r>
            <a:r>
              <a:rPr lang="en-US" dirty="0" err="1"/>
              <a:t>sehingga</a:t>
            </a:r>
            <a:r>
              <a:rPr lang="en-US" dirty="0"/>
              <a:t> </a:t>
            </a:r>
            <a:r>
              <a:rPr lang="en-US" i="1" dirty="0"/>
              <a:t>H</a:t>
            </a:r>
            <a:r>
              <a:rPr lang="en-US" dirty="0"/>
              <a:t>(</a:t>
            </a:r>
            <a:r>
              <a:rPr lang="en-US" i="1" dirty="0"/>
              <a:t>b</a:t>
            </a:r>
            <a:r>
              <a:rPr lang="en-US" dirty="0"/>
              <a:t>) = </a:t>
            </a:r>
            <a:r>
              <a:rPr lang="en-US" i="1" dirty="0"/>
              <a:t>y</a:t>
            </a:r>
          </a:p>
          <a:p>
            <a:pPr marL="0" indent="0">
              <a:buNone/>
            </a:pPr>
            <a:endParaRPr lang="en-US" dirty="0"/>
          </a:p>
        </p:txBody>
      </p:sp>
      <p:sp>
        <p:nvSpPr>
          <p:cNvPr id="5" name="Slide Number Placeholder 4">
            <a:extLst>
              <a:ext uri="{FF2B5EF4-FFF2-40B4-BE49-F238E27FC236}">
                <a16:creationId xmlns:a16="http://schemas.microsoft.com/office/drawing/2014/main" id="{CEBC311C-F31A-2511-8BB3-1D81601299E1}"/>
              </a:ext>
            </a:extLst>
          </p:cNvPr>
          <p:cNvSpPr>
            <a:spLocks noGrp="1"/>
          </p:cNvSpPr>
          <p:nvPr>
            <p:ph type="sldNum" sz="quarter" idx="12"/>
          </p:nvPr>
        </p:nvSpPr>
        <p:spPr/>
        <p:txBody>
          <a:bodyPr/>
          <a:lstStyle/>
          <a:p>
            <a:fld id="{345A03E5-24FE-4ADA-BBDF-5347EA54DF86}" type="slidenum">
              <a:rPr lang="en-US" smtClean="0"/>
              <a:t>23</a:t>
            </a:fld>
            <a:endParaRPr lang="en-US"/>
          </a:p>
        </p:txBody>
      </p:sp>
    </p:spTree>
    <p:extLst>
      <p:ext uri="{BB962C8B-B14F-4D97-AF65-F5344CB8AC3E}">
        <p14:creationId xmlns:p14="http://schemas.microsoft.com/office/powerpoint/2010/main" val="1808232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Slide Number Placeholder 5">
            <a:extLst>
              <a:ext uri="{FF2B5EF4-FFF2-40B4-BE49-F238E27FC236}">
                <a16:creationId xmlns:a16="http://schemas.microsoft.com/office/drawing/2014/main" id="{0B79A1AB-6997-47EB-8388-250D367E94E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D2EAA01C-D178-4C44-A90C-B9A87B676A5B}" type="slidenum">
              <a:rPr lang="en-GB" altLang="en-US" sz="1400">
                <a:latin typeface="Times New Roman" panose="02020603050405020304" pitchFamily="18" charset="0"/>
              </a:rPr>
              <a:pPr>
                <a:spcBef>
                  <a:spcPct val="0"/>
                </a:spcBef>
                <a:buSzTx/>
                <a:buFontTx/>
                <a:buNone/>
              </a:pPr>
              <a:t>24</a:t>
            </a:fld>
            <a:endParaRPr lang="en-GB" altLang="en-US" sz="1400">
              <a:latin typeface="Times New Roman" panose="02020603050405020304" pitchFamily="18" charset="0"/>
            </a:endParaRPr>
          </a:p>
        </p:txBody>
      </p:sp>
      <p:sp>
        <p:nvSpPr>
          <p:cNvPr id="29700" name="Rectangle 2">
            <a:extLst>
              <a:ext uri="{FF2B5EF4-FFF2-40B4-BE49-F238E27FC236}">
                <a16:creationId xmlns:a16="http://schemas.microsoft.com/office/drawing/2014/main" id="{0E86E86E-C2DA-491A-A2A5-B526D9E5655C}"/>
              </a:ext>
            </a:extLst>
          </p:cNvPr>
          <p:cNvSpPr>
            <a:spLocks noGrp="1" noChangeArrowheads="1"/>
          </p:cNvSpPr>
          <p:nvPr>
            <p:ph type="title"/>
          </p:nvPr>
        </p:nvSpPr>
        <p:spPr>
          <a:xfrm>
            <a:off x="755374" y="384175"/>
            <a:ext cx="7772400" cy="755650"/>
          </a:xfrm>
        </p:spPr>
        <p:txBody>
          <a:bodyPr/>
          <a:lstStyle/>
          <a:p>
            <a:pPr algn="l" eaLnBrk="1" hangingPunct="1"/>
            <a:r>
              <a:rPr lang="en-US" altLang="en-US" dirty="0" err="1"/>
              <a:t>Kriptanalisis</a:t>
            </a:r>
            <a:r>
              <a:rPr lang="en-US" altLang="en-US" dirty="0"/>
              <a:t> MD5</a:t>
            </a:r>
          </a:p>
        </p:txBody>
      </p:sp>
      <p:sp>
        <p:nvSpPr>
          <p:cNvPr id="29701" name="Rectangle 3">
            <a:extLst>
              <a:ext uri="{FF2B5EF4-FFF2-40B4-BE49-F238E27FC236}">
                <a16:creationId xmlns:a16="http://schemas.microsoft.com/office/drawing/2014/main" id="{7840BAD6-97FA-4F85-9E27-F10B9D47FC38}"/>
              </a:ext>
            </a:extLst>
          </p:cNvPr>
          <p:cNvSpPr>
            <a:spLocks noGrp="1" noChangeArrowheads="1"/>
          </p:cNvSpPr>
          <p:nvPr>
            <p:ph type="body" idx="1"/>
          </p:nvPr>
        </p:nvSpPr>
        <p:spPr>
          <a:xfrm>
            <a:off x="755374" y="1524000"/>
            <a:ext cx="10306878" cy="4572000"/>
          </a:xfrm>
        </p:spPr>
        <p:txBody>
          <a:bodyPr>
            <a:normAutofit/>
          </a:bodyPr>
          <a:lstStyle/>
          <a:p>
            <a:pPr algn="just" eaLnBrk="1" hangingPunct="1">
              <a:lnSpc>
                <a:spcPct val="90000"/>
              </a:lnSpc>
            </a:pPr>
            <a:r>
              <a:rPr lang="en-US" altLang="en-US" dirty="0" err="1">
                <a:solidFill>
                  <a:srgbClr val="030305"/>
                </a:solidFill>
                <a:cs typeface="Times New Roman" panose="02020603050405020304" pitchFamily="18" charset="0"/>
              </a:rPr>
              <a:t>Secara</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teori</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menemukan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kolisi</a:t>
            </a:r>
            <a:r>
              <a:rPr lang="en-US" altLang="en-US" dirty="0">
                <a:solidFill>
                  <a:srgbClr val="030305"/>
                </a:solidFill>
                <a:cs typeface="Times New Roman" panose="02020603050405020304" pitchFamily="18" charset="0"/>
              </a:rPr>
              <a:t> pada </a:t>
            </a:r>
            <a:r>
              <a:rPr lang="en-US" altLang="en-US" dirty="0" err="1">
                <a:solidFill>
                  <a:srgbClr val="030305"/>
                </a:solidFill>
                <a:cs typeface="Times New Roman" panose="02020603050405020304" pitchFamily="18" charset="0"/>
              </a:rPr>
              <a:t>fungsi</a:t>
            </a:r>
            <a:r>
              <a:rPr lang="en-US" altLang="en-US" dirty="0">
                <a:solidFill>
                  <a:srgbClr val="030305"/>
                </a:solidFill>
                <a:cs typeface="Times New Roman" panose="02020603050405020304" pitchFamily="18" charset="0"/>
              </a:rPr>
              <a:t> </a:t>
            </a:r>
            <a:r>
              <a:rPr lang="en-US" altLang="en-US" i="1" dirty="0">
                <a:solidFill>
                  <a:srgbClr val="030305"/>
                </a:solidFill>
                <a:cs typeface="Times New Roman" panose="02020603050405020304" pitchFamily="18" charset="0"/>
              </a:rPr>
              <a:t>hash</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sangatlah</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sukar</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dilakukan</a:t>
            </a:r>
            <a:r>
              <a:rPr lang="en-US" altLang="en-US" dirty="0">
                <a:solidFill>
                  <a:srgbClr val="030305"/>
                </a:solidFill>
                <a:cs typeface="Times New Roman" panose="02020603050405020304" pitchFamily="18" charset="0"/>
              </a:rPr>
              <a:t>. </a:t>
            </a:r>
          </a:p>
          <a:p>
            <a:pPr algn="just" eaLnBrk="1" hangingPunct="1">
              <a:lnSpc>
                <a:spcPct val="90000"/>
              </a:lnSpc>
            </a:pPr>
            <a:endParaRPr lang="en-US" altLang="en-US" dirty="0">
              <a:solidFill>
                <a:srgbClr val="030305"/>
              </a:solidFill>
              <a:cs typeface="Times New Roman" panose="02020603050405020304" pitchFamily="18" charset="0"/>
            </a:endParaRPr>
          </a:p>
          <a:p>
            <a:pPr algn="just" eaLnBrk="1" hangingPunct="1">
              <a:lnSpc>
                <a:spcPct val="90000"/>
              </a:lnSpc>
            </a:pPr>
            <a:r>
              <a:rPr lang="en-US" altLang="en-US" dirty="0">
                <a:solidFill>
                  <a:srgbClr val="030305"/>
                </a:solidFill>
                <a:cs typeface="Times New Roman" panose="02020603050405020304" pitchFamily="18" charset="0"/>
              </a:rPr>
              <a:t> Pada </a:t>
            </a:r>
            <a:r>
              <a:rPr lang="en-US" altLang="en-US" dirty="0" err="1">
                <a:solidFill>
                  <a:srgbClr val="030305"/>
                </a:solidFill>
                <a:cs typeface="Times New Roman" panose="02020603050405020304" pitchFamily="18" charset="0"/>
              </a:rPr>
              <a:t>awalnya</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penemu</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algoritma</a:t>
            </a:r>
            <a:r>
              <a:rPr lang="en-US" altLang="en-US" dirty="0">
                <a:solidFill>
                  <a:srgbClr val="030305"/>
                </a:solidFill>
                <a:cs typeface="Times New Roman" panose="02020603050405020304" pitchFamily="18" charset="0"/>
              </a:rPr>
              <a:t> </a:t>
            </a:r>
            <a:r>
              <a:rPr lang="en-US" altLang="en-US" i="1" dirty="0">
                <a:solidFill>
                  <a:srgbClr val="030305"/>
                </a:solidFill>
                <a:cs typeface="Times New Roman" panose="02020603050405020304" pitchFamily="18" charset="0"/>
              </a:rPr>
              <a:t>MD5</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menganggap</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usaha</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tersebut</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hampir</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tidak</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mungkin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dilakukan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karena</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membutuhkan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waktu</a:t>
            </a:r>
            <a:r>
              <a:rPr lang="en-US" altLang="en-US" dirty="0">
                <a:solidFill>
                  <a:srgbClr val="030305"/>
                </a:solidFill>
                <a:cs typeface="Times New Roman" panose="02020603050405020304" pitchFamily="18" charset="0"/>
              </a:rPr>
              <a:t> yang </a:t>
            </a:r>
            <a:r>
              <a:rPr lang="en-US" altLang="en-US" dirty="0" err="1">
                <a:solidFill>
                  <a:srgbClr val="030305"/>
                </a:solidFill>
                <a:cs typeface="Times New Roman" panose="02020603050405020304" pitchFamily="18" charset="0"/>
              </a:rPr>
              <a:t>sangat</a:t>
            </a:r>
            <a:r>
              <a:rPr lang="en-US" altLang="en-US" dirty="0">
                <a:solidFill>
                  <a:srgbClr val="030305"/>
                </a:solidFill>
                <a:cs typeface="Times New Roman" panose="02020603050405020304" pitchFamily="18" charset="0"/>
              </a:rPr>
              <a:t> lama. </a:t>
            </a:r>
          </a:p>
          <a:p>
            <a:pPr algn="just" eaLnBrk="1" hangingPunct="1">
              <a:lnSpc>
                <a:spcPct val="90000"/>
              </a:lnSpc>
            </a:pPr>
            <a:endParaRPr lang="en-US" altLang="en-US" dirty="0">
              <a:solidFill>
                <a:srgbClr val="030305"/>
              </a:solidFill>
              <a:cs typeface="Times New Roman" panose="02020603050405020304" pitchFamily="18" charset="0"/>
            </a:endParaRPr>
          </a:p>
          <a:p>
            <a:pPr algn="just" eaLnBrk="1" hangingPunct="1">
              <a:lnSpc>
                <a:spcPct val="90000"/>
              </a:lnSpc>
            </a:pPr>
            <a:r>
              <a:rPr lang="en-US" altLang="en-US" dirty="0" err="1">
                <a:solidFill>
                  <a:srgbClr val="030305"/>
                </a:solidFill>
                <a:cs typeface="Times New Roman" panose="02020603050405020304" pitchFamily="18" charset="0"/>
              </a:rPr>
              <a:t>Tetapi</a:t>
            </a:r>
            <a:r>
              <a:rPr lang="en-US" altLang="en-US" dirty="0">
                <a:solidFill>
                  <a:srgbClr val="030305"/>
                </a:solidFill>
                <a:cs typeface="Times New Roman" panose="02020603050405020304" pitchFamily="18" charset="0"/>
              </a:rPr>
              <a:t>, pada </a:t>
            </a:r>
            <a:r>
              <a:rPr lang="en-US" altLang="en-US" dirty="0" err="1">
                <a:solidFill>
                  <a:srgbClr val="030305"/>
                </a:solidFill>
                <a:cs typeface="Times New Roman" panose="02020603050405020304" pitchFamily="18" charset="0"/>
              </a:rPr>
              <a:t>tahun</a:t>
            </a:r>
            <a:r>
              <a:rPr lang="en-US" altLang="en-US" dirty="0">
                <a:solidFill>
                  <a:srgbClr val="030305"/>
                </a:solidFill>
                <a:cs typeface="Times New Roman" panose="02020603050405020304" pitchFamily="18" charset="0"/>
              </a:rPr>
              <a:t> 1996, </a:t>
            </a:r>
            <a:r>
              <a:rPr lang="en-US" altLang="en-US" dirty="0" err="1">
                <a:solidFill>
                  <a:srgbClr val="030305"/>
                </a:solidFill>
                <a:cs typeface="Times New Roman" panose="02020603050405020304" pitchFamily="18" charset="0"/>
              </a:rPr>
              <a:t>Dobbertin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melaporkan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penemuan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kolisi</a:t>
            </a:r>
            <a:r>
              <a:rPr lang="en-US" altLang="en-US" dirty="0">
                <a:solidFill>
                  <a:srgbClr val="030305"/>
                </a:solidFill>
                <a:cs typeface="Times New Roman" panose="02020603050405020304" pitchFamily="18" charset="0"/>
              </a:rPr>
              <a:t> pada </a:t>
            </a:r>
            <a:r>
              <a:rPr lang="en-US" altLang="en-US" dirty="0" err="1">
                <a:solidFill>
                  <a:srgbClr val="030305"/>
                </a:solidFill>
                <a:cs typeface="Times New Roman" panose="02020603050405020304" pitchFamily="18" charset="0"/>
              </a:rPr>
              <a:t>algoritma</a:t>
            </a:r>
            <a:r>
              <a:rPr lang="en-US" altLang="en-US" dirty="0">
                <a:solidFill>
                  <a:srgbClr val="030305"/>
                </a:solidFill>
                <a:cs typeface="Times New Roman" panose="02020603050405020304" pitchFamily="18" charset="0"/>
              </a:rPr>
              <a:t> </a:t>
            </a:r>
            <a:r>
              <a:rPr lang="en-US" altLang="en-US" i="1" dirty="0">
                <a:solidFill>
                  <a:srgbClr val="030305"/>
                </a:solidFill>
                <a:cs typeface="Times New Roman" panose="02020603050405020304" pitchFamily="18" charset="0"/>
              </a:rPr>
              <a:t>MD5</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meskipun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kecacatan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ini</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bukan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kelemahan</a:t>
            </a:r>
            <a:r>
              <a:rPr lang="en-US" altLang="en-US" dirty="0">
                <a:solidFill>
                  <a:srgbClr val="030305"/>
                </a:solidFill>
                <a:cs typeface="Times New Roman" panose="02020603050405020304" pitchFamily="18" charset="0"/>
              </a:rPr>
              <a:t> yang fatal. </a:t>
            </a:r>
            <a:endParaRPr lang="en-US" altLang="en-US" dirty="0">
              <a:solidFill>
                <a:srgbClr val="030305"/>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Slide Number Placeholder 5">
            <a:extLst>
              <a:ext uri="{FF2B5EF4-FFF2-40B4-BE49-F238E27FC236}">
                <a16:creationId xmlns:a16="http://schemas.microsoft.com/office/drawing/2014/main" id="{38340175-40C9-470D-AB6D-8218F7A7DEE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8DF79D45-530A-4AEA-8764-54E098EEEFE2}" type="slidenum">
              <a:rPr lang="en-GB" altLang="en-US" sz="1400">
                <a:latin typeface="Times New Roman" panose="02020603050405020304" pitchFamily="18" charset="0"/>
              </a:rPr>
              <a:pPr>
                <a:spcBef>
                  <a:spcPct val="0"/>
                </a:spcBef>
                <a:buSzTx/>
                <a:buFontTx/>
                <a:buNone/>
              </a:pPr>
              <a:t>25</a:t>
            </a:fld>
            <a:endParaRPr lang="en-GB" altLang="en-US" sz="1400">
              <a:latin typeface="Times New Roman" panose="02020603050405020304" pitchFamily="18" charset="0"/>
            </a:endParaRPr>
          </a:p>
        </p:txBody>
      </p:sp>
      <p:sp>
        <p:nvSpPr>
          <p:cNvPr id="30724" name="Rectangle 3">
            <a:extLst>
              <a:ext uri="{FF2B5EF4-FFF2-40B4-BE49-F238E27FC236}">
                <a16:creationId xmlns:a16="http://schemas.microsoft.com/office/drawing/2014/main" id="{D4D388A0-6852-4CD5-BF0F-A8D9DF81CFDB}"/>
              </a:ext>
            </a:extLst>
          </p:cNvPr>
          <p:cNvSpPr>
            <a:spLocks noGrp="1" noChangeArrowheads="1"/>
          </p:cNvSpPr>
          <p:nvPr>
            <p:ph type="body" idx="1"/>
          </p:nvPr>
        </p:nvSpPr>
        <p:spPr>
          <a:xfrm>
            <a:off x="586409" y="762000"/>
            <a:ext cx="11151704" cy="5334000"/>
          </a:xfrm>
        </p:spPr>
        <p:txBody>
          <a:bodyPr/>
          <a:lstStyle/>
          <a:p>
            <a:pPr algn="just" eaLnBrk="1" hangingPunct="1">
              <a:lnSpc>
                <a:spcPct val="90000"/>
              </a:lnSpc>
            </a:pPr>
            <a:endParaRPr lang="en-US" altLang="en-US" sz="2400" dirty="0">
              <a:cs typeface="Times New Roman" panose="02020603050405020304" pitchFamily="18" charset="0"/>
            </a:endParaRPr>
          </a:p>
          <a:p>
            <a:pPr algn="just" eaLnBrk="1" hangingPunct="1">
              <a:lnSpc>
                <a:spcPct val="90000"/>
              </a:lnSpc>
            </a:pPr>
            <a:r>
              <a:rPr lang="en-US" altLang="en-US" dirty="0">
                <a:solidFill>
                  <a:srgbClr val="030305"/>
                </a:solidFill>
                <a:cs typeface="Times New Roman" panose="02020603050405020304" pitchFamily="18" charset="0"/>
              </a:rPr>
              <a:t>Pada </a:t>
            </a:r>
            <a:r>
              <a:rPr lang="en-US" altLang="en-US" dirty="0" err="1">
                <a:solidFill>
                  <a:srgbClr val="030305"/>
                </a:solidFill>
                <a:cs typeface="Times New Roman" panose="02020603050405020304" pitchFamily="18" charset="0"/>
              </a:rPr>
              <a:t>tanggal</a:t>
            </a:r>
            <a:r>
              <a:rPr lang="en-US" altLang="en-US" dirty="0">
                <a:solidFill>
                  <a:srgbClr val="030305"/>
                </a:solidFill>
                <a:cs typeface="Times New Roman" panose="02020603050405020304" pitchFamily="18" charset="0"/>
              </a:rPr>
              <a:t> 1 </a:t>
            </a:r>
            <a:r>
              <a:rPr lang="en-US" altLang="en-US" dirty="0" err="1">
                <a:solidFill>
                  <a:srgbClr val="030305"/>
                </a:solidFill>
                <a:cs typeface="Times New Roman" panose="02020603050405020304" pitchFamily="18" charset="0"/>
              </a:rPr>
              <a:t>Maret</a:t>
            </a:r>
            <a:r>
              <a:rPr lang="en-US" altLang="en-US" dirty="0">
                <a:solidFill>
                  <a:srgbClr val="030305"/>
                </a:solidFill>
                <a:cs typeface="Times New Roman" panose="02020603050405020304" pitchFamily="18" charset="0"/>
              </a:rPr>
              <a:t> 2005, Arjen </a:t>
            </a:r>
            <a:r>
              <a:rPr lang="en-US" altLang="en-US" dirty="0" err="1">
                <a:solidFill>
                  <a:srgbClr val="030305"/>
                </a:solidFill>
                <a:cs typeface="Times New Roman" panose="02020603050405020304" pitchFamily="18" charset="0"/>
              </a:rPr>
              <a:t>Lenstra</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Xiaoyun</a:t>
            </a:r>
            <a:r>
              <a:rPr lang="en-US" altLang="en-US" dirty="0">
                <a:solidFill>
                  <a:srgbClr val="030305"/>
                </a:solidFill>
                <a:cs typeface="Times New Roman" panose="02020603050405020304" pitchFamily="18" charset="0"/>
              </a:rPr>
              <a:t> Wang, dan Benne de </a:t>
            </a:r>
            <a:r>
              <a:rPr lang="en-US" altLang="en-US" dirty="0" err="1">
                <a:solidFill>
                  <a:srgbClr val="030305"/>
                </a:solidFill>
                <a:cs typeface="Times New Roman" panose="02020603050405020304" pitchFamily="18" charset="0"/>
              </a:rPr>
              <a:t>Weger</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mendemostraskan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pembentukan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dua</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buah</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pesan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berbeda</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berupa</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sertifikat</a:t>
            </a:r>
            <a:r>
              <a:rPr lang="en-US" altLang="en-US" dirty="0">
                <a:solidFill>
                  <a:srgbClr val="030305"/>
                </a:solidFill>
                <a:cs typeface="Times New Roman" panose="02020603050405020304" pitchFamily="18" charset="0"/>
              </a:rPr>
              <a:t> X.509, yang </a:t>
            </a:r>
            <a:r>
              <a:rPr lang="en-US" altLang="en-US" dirty="0" err="1">
                <a:solidFill>
                  <a:srgbClr val="030305"/>
                </a:solidFill>
                <a:cs typeface="Times New Roman" panose="02020603050405020304" pitchFamily="18" charset="0"/>
              </a:rPr>
              <a:t>akan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dijelaskan</a:t>
            </a:r>
            <a:r>
              <a:rPr lang="en-US" altLang="en-US" dirty="0">
                <a:solidFill>
                  <a:srgbClr val="030305"/>
                </a:solidFill>
                <a:cs typeface="Times New Roman" panose="02020603050405020304" pitchFamily="18" charset="0"/>
              </a:rPr>
              <a:t> di </a:t>
            </a:r>
            <a:r>
              <a:rPr lang="en-US" altLang="en-US" dirty="0" err="1">
                <a:solidFill>
                  <a:srgbClr val="030305"/>
                </a:solidFill>
                <a:cs typeface="Times New Roman" panose="02020603050405020304" pitchFamily="18" charset="0"/>
              </a:rPr>
              <a:t>dalam</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bab</a:t>
            </a:r>
            <a:r>
              <a:rPr lang="en-US" altLang="en-US" dirty="0">
                <a:solidFill>
                  <a:srgbClr val="030305"/>
                </a:solidFill>
                <a:cs typeface="Times New Roman" panose="02020603050405020304" pitchFamily="18" charset="0"/>
              </a:rPr>
              <a:t> </a:t>
            </a:r>
            <a:r>
              <a:rPr lang="en-US" altLang="en-US" i="1" dirty="0" err="1">
                <a:solidFill>
                  <a:srgbClr val="030305"/>
                </a:solidFill>
                <a:cs typeface="Times New Roman" panose="02020603050405020304" pitchFamily="18" charset="0"/>
              </a:rPr>
              <a:t>Infrastruktur</a:t>
            </a:r>
            <a:r>
              <a:rPr lang="en-US" altLang="en-US" i="1" dirty="0">
                <a:solidFill>
                  <a:srgbClr val="030305"/>
                </a:solidFill>
                <a:cs typeface="Times New Roman" panose="02020603050405020304" pitchFamily="18" charset="0"/>
              </a:rPr>
              <a:t> </a:t>
            </a:r>
            <a:r>
              <a:rPr lang="en-US" altLang="en-US" i="1" dirty="0" err="1">
                <a:solidFill>
                  <a:srgbClr val="030305"/>
                </a:solidFill>
                <a:cs typeface="Times New Roman" panose="02020603050405020304" pitchFamily="18" charset="0"/>
              </a:rPr>
              <a:t>Kunci</a:t>
            </a:r>
            <a:r>
              <a:rPr lang="en-US" altLang="en-US" i="1" dirty="0">
                <a:solidFill>
                  <a:srgbClr val="030305"/>
                </a:solidFill>
                <a:cs typeface="Times New Roman" panose="02020603050405020304" pitchFamily="18" charset="0"/>
              </a:rPr>
              <a:t> </a:t>
            </a:r>
            <a:r>
              <a:rPr lang="en-US" altLang="en-US" i="1" dirty="0" err="1">
                <a:solidFill>
                  <a:srgbClr val="030305"/>
                </a:solidFill>
                <a:cs typeface="Times New Roman" panose="02020603050405020304" pitchFamily="18" charset="0"/>
              </a:rPr>
              <a:t>Publik</a:t>
            </a:r>
            <a:r>
              <a:rPr lang="en-US" altLang="en-US" i="1" dirty="0">
                <a:solidFill>
                  <a:srgbClr val="030305"/>
                </a:solidFill>
                <a:cs typeface="Times New Roman" panose="02020603050405020304" pitchFamily="18" charset="0"/>
              </a:rPr>
              <a:t>)</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tetapi</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mempunyai</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nilai</a:t>
            </a:r>
            <a:r>
              <a:rPr lang="en-US" altLang="en-US" dirty="0">
                <a:solidFill>
                  <a:srgbClr val="030305"/>
                </a:solidFill>
                <a:cs typeface="Times New Roman" panose="02020603050405020304" pitchFamily="18" charset="0"/>
              </a:rPr>
              <a:t> </a:t>
            </a:r>
            <a:r>
              <a:rPr lang="en-US" altLang="en-US" i="1" dirty="0">
                <a:solidFill>
                  <a:srgbClr val="030305"/>
                </a:solidFill>
                <a:cs typeface="Times New Roman" panose="02020603050405020304" pitchFamily="18" charset="0"/>
              </a:rPr>
              <a:t>hash</a:t>
            </a:r>
            <a:r>
              <a:rPr lang="en-US" altLang="en-US" dirty="0">
                <a:solidFill>
                  <a:srgbClr val="030305"/>
                </a:solidFill>
                <a:cs typeface="Times New Roman" panose="02020603050405020304" pitchFamily="18" charset="0"/>
              </a:rPr>
              <a:t> yang </a:t>
            </a:r>
            <a:r>
              <a:rPr lang="en-US" altLang="en-US" dirty="0" err="1">
                <a:solidFill>
                  <a:srgbClr val="030305"/>
                </a:solidFill>
                <a:cs typeface="Times New Roman" panose="02020603050405020304" pitchFamily="18" charset="0"/>
              </a:rPr>
              <a:t>sama</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lihat</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publikasinya</a:t>
            </a:r>
            <a:r>
              <a:rPr lang="en-US" altLang="en-US" dirty="0">
                <a:solidFill>
                  <a:srgbClr val="030305"/>
                </a:solidFill>
                <a:cs typeface="Times New Roman" panose="02020603050405020304" pitchFamily="18" charset="0"/>
              </a:rPr>
              <a:t> di </a:t>
            </a:r>
            <a:r>
              <a:rPr lang="en-US" altLang="en-US" dirty="0" err="1">
                <a:solidFill>
                  <a:srgbClr val="030305"/>
                </a:solidFill>
                <a:cs typeface="Times New Roman" panose="02020603050405020304" pitchFamily="18" charset="0"/>
              </a:rPr>
              <a:t>dalam</a:t>
            </a:r>
            <a:r>
              <a:rPr lang="en-US" altLang="en-US" dirty="0">
                <a:solidFill>
                  <a:srgbClr val="030305"/>
                </a:solidFill>
                <a:cs typeface="Times New Roman" panose="02020603050405020304" pitchFamily="18" charset="0"/>
              </a:rPr>
              <a:t> </a:t>
            </a:r>
            <a:r>
              <a:rPr lang="en-US" altLang="en-US" u="sng" dirty="0">
                <a:solidFill>
                  <a:srgbClr val="030305"/>
                </a:solidFill>
                <a:cs typeface="Times New Roman" panose="02020603050405020304" pitchFamily="18" charset="0"/>
              </a:rPr>
              <a:t>hhtp://eprint.iacr.org/2005/067</a:t>
            </a:r>
            <a:r>
              <a:rPr lang="en-US" altLang="en-US" dirty="0">
                <a:solidFill>
                  <a:srgbClr val="030305"/>
                </a:solidFill>
                <a:cs typeface="Times New Roman" panose="02020603050405020304" pitchFamily="18" charset="0"/>
              </a:rPr>
              <a:t>). </a:t>
            </a:r>
          </a:p>
          <a:p>
            <a:pPr algn="just" eaLnBrk="1" hangingPunct="1">
              <a:lnSpc>
                <a:spcPct val="90000"/>
              </a:lnSpc>
            </a:pPr>
            <a:endParaRPr lang="en-US" altLang="en-US" dirty="0">
              <a:solidFill>
                <a:srgbClr val="030305"/>
              </a:solidFill>
              <a:cs typeface="Times New Roman" panose="02020603050405020304" pitchFamily="18" charset="0"/>
            </a:endParaRPr>
          </a:p>
          <a:p>
            <a:pPr algn="just" eaLnBrk="1" hangingPunct="1">
              <a:lnSpc>
                <a:spcPct val="90000"/>
              </a:lnSpc>
            </a:pPr>
            <a:r>
              <a:rPr lang="en-US" altLang="en-US" dirty="0" err="1">
                <a:solidFill>
                  <a:srgbClr val="030305"/>
                </a:solidFill>
                <a:cs typeface="Times New Roman" panose="02020603050405020304" pitchFamily="18" charset="0"/>
              </a:rPr>
              <a:t>Beberapa</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hari</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kemudian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Vlastimil</a:t>
            </a:r>
            <a:r>
              <a:rPr lang="en-US" altLang="en-US" dirty="0">
                <a:solidFill>
                  <a:srgbClr val="030305"/>
                </a:solidFill>
                <a:cs typeface="Times New Roman" panose="02020603050405020304" pitchFamily="18" charset="0"/>
              </a:rPr>
              <a:t> Klima (</a:t>
            </a:r>
            <a:r>
              <a:rPr lang="en-US" altLang="en-US" dirty="0">
                <a:solidFill>
                  <a:srgbClr val="030305"/>
                </a:solidFill>
                <a:cs typeface="Times New Roman" panose="02020603050405020304" pitchFamily="18" charset="0"/>
                <a:hlinkClick r:id="rId7"/>
              </a:rPr>
              <a:t>http://eprint.iacr.org/2005/075</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memperbaiki</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algoritma</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Lenstra</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dkk</a:t>
            </a:r>
            <a:r>
              <a:rPr lang="en-US" altLang="en-US" dirty="0">
                <a:solidFill>
                  <a:srgbClr val="030305"/>
                </a:solidFill>
                <a:cs typeface="Times New Roman" panose="02020603050405020304" pitchFamily="18" charset="0"/>
              </a:rPr>
              <a:t> yang </a:t>
            </a:r>
            <a:r>
              <a:rPr lang="en-US" altLang="en-US" dirty="0" err="1">
                <a:solidFill>
                  <a:srgbClr val="030305"/>
                </a:solidFill>
                <a:cs typeface="Times New Roman" panose="02020603050405020304" pitchFamily="18" charset="0"/>
              </a:rPr>
              <a:t>dapat</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menghasilkan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kolisi</a:t>
            </a:r>
            <a:r>
              <a:rPr lang="en-US" altLang="en-US" dirty="0">
                <a:solidFill>
                  <a:srgbClr val="030305"/>
                </a:solidFill>
                <a:cs typeface="Times New Roman" panose="02020603050405020304" pitchFamily="18" charset="0"/>
              </a:rPr>
              <a:t> </a:t>
            </a:r>
            <a:r>
              <a:rPr lang="en-US" altLang="en-US" i="1" dirty="0">
                <a:solidFill>
                  <a:srgbClr val="030305"/>
                </a:solidFill>
                <a:cs typeface="Times New Roman" panose="02020603050405020304" pitchFamily="18" charset="0"/>
              </a:rPr>
              <a:t>MD5</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hanya</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dalam</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waktu</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beberapa</a:t>
            </a:r>
            <a:r>
              <a:rPr lang="en-US" altLang="en-US" dirty="0">
                <a:solidFill>
                  <a:srgbClr val="030305"/>
                </a:solidFill>
                <a:cs typeface="Times New Roman" panose="02020603050405020304" pitchFamily="18" charset="0"/>
              </a:rPr>
              <a:t> jam </a:t>
            </a:r>
            <a:r>
              <a:rPr lang="en-US" altLang="en-US" dirty="0" err="1">
                <a:solidFill>
                  <a:srgbClr val="030305"/>
                </a:solidFill>
                <a:cs typeface="Times New Roman" panose="02020603050405020304" pitchFamily="18" charset="0"/>
              </a:rPr>
              <a:t>dengan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menggunakan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komputer</a:t>
            </a:r>
            <a:r>
              <a:rPr lang="en-US" altLang="en-US" dirty="0">
                <a:solidFill>
                  <a:srgbClr val="030305"/>
                </a:solidFill>
                <a:cs typeface="Times New Roman" panose="02020603050405020304" pitchFamily="18" charset="0"/>
              </a:rPr>
              <a:t> </a:t>
            </a:r>
            <a:r>
              <a:rPr lang="en-US" altLang="en-US" i="1" dirty="0">
                <a:solidFill>
                  <a:srgbClr val="030305"/>
                </a:solidFill>
                <a:cs typeface="Times New Roman" panose="02020603050405020304" pitchFamily="18" charset="0"/>
              </a:rPr>
              <a:t>PC.</a:t>
            </a:r>
          </a:p>
          <a:p>
            <a:pPr algn="just" eaLnBrk="1" hangingPunct="1">
              <a:lnSpc>
                <a:spcPct val="90000"/>
              </a:lnSpc>
            </a:pPr>
            <a:endParaRPr lang="en-US" altLang="en-US" dirty="0">
              <a:solidFill>
                <a:srgbClr val="030305"/>
              </a:solidFill>
              <a:cs typeface="Times New Roman" panose="02020603050405020304" pitchFamily="18" charset="0"/>
            </a:endParaRPr>
          </a:p>
          <a:p>
            <a:pPr marL="0" indent="0" algn="r" eaLnBrk="1" hangingPunct="1">
              <a:lnSpc>
                <a:spcPct val="90000"/>
              </a:lnSpc>
              <a:buNone/>
            </a:pPr>
            <a:r>
              <a:rPr lang="en-US" altLang="en-US" sz="2400" dirty="0">
                <a:solidFill>
                  <a:srgbClr val="030305"/>
                </a:solidFill>
                <a:cs typeface="Times New Roman" panose="02020603050405020304" pitchFamily="18" charset="0"/>
              </a:rPr>
              <a:t>(</a:t>
            </a:r>
            <a:r>
              <a:rPr lang="en-US" altLang="en-US" sz="2400" dirty="0" err="1">
                <a:solidFill>
                  <a:srgbClr val="030305"/>
                </a:solidFill>
                <a:cs typeface="Times New Roman" panose="02020603050405020304" pitchFamily="18" charset="0"/>
              </a:rPr>
              <a:t>Sumber</a:t>
            </a:r>
            <a:r>
              <a:rPr lang="en-US" altLang="en-US" sz="2400" dirty="0">
                <a:solidFill>
                  <a:srgbClr val="030305"/>
                </a:solidFill>
                <a:cs typeface="Times New Roman" panose="02020603050405020304" pitchFamily="18" charset="0"/>
              </a:rPr>
              <a:t>: Wikipedia)</a:t>
            </a:r>
            <a:endParaRPr lang="en-US" altLang="en-US" sz="2400" dirty="0">
              <a:solidFill>
                <a:srgbClr val="030305"/>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E448B8D-325E-45B4-BF34-B38F3CA873B7}"/>
              </a:ext>
            </a:extLst>
          </p:cNvPr>
          <p:cNvSpPr/>
          <p:nvPr/>
        </p:nvSpPr>
        <p:spPr>
          <a:xfrm>
            <a:off x="987287" y="251170"/>
            <a:ext cx="10217426" cy="5816977"/>
          </a:xfrm>
          <a:prstGeom prst="rect">
            <a:avLst/>
          </a:prstGeom>
        </p:spPr>
        <p:txBody>
          <a:bodyPr wrap="square">
            <a:spAutoFit/>
          </a:bodyPr>
          <a:lstStyle/>
          <a:p>
            <a:pPr algn="just"/>
            <a:r>
              <a:rPr lang="en-US" sz="2400" dirty="0" err="1">
                <a:effectLst/>
                <a:ea typeface="Times New Roman" panose="02020603050405020304" pitchFamily="18" charset="0"/>
              </a:rPr>
              <a:t>Contoh</a:t>
            </a:r>
            <a:r>
              <a:rPr lang="en-US" sz="2400" dirty="0">
                <a:effectLst/>
                <a:ea typeface="Times New Roman" panose="02020603050405020304" pitchFamily="18" charset="0"/>
              </a:rPr>
              <a:t> </a:t>
            </a:r>
            <a:r>
              <a:rPr lang="en-US" sz="2400" dirty="0" err="1">
                <a:effectLst/>
                <a:ea typeface="Times New Roman" panose="02020603050405020304" pitchFamily="18" charset="0"/>
              </a:rPr>
              <a:t>dua</a:t>
            </a:r>
            <a:r>
              <a:rPr lang="en-US" sz="2400" dirty="0">
                <a:effectLst/>
                <a:ea typeface="Times New Roman" panose="02020603050405020304" pitchFamily="18" charset="0"/>
              </a:rPr>
              <a:t> </a:t>
            </a:r>
            <a:r>
              <a:rPr lang="en-US" sz="2400" dirty="0" err="1">
                <a:effectLst/>
                <a:ea typeface="Times New Roman" panose="02020603050405020304" pitchFamily="18" charset="0"/>
              </a:rPr>
              <a:t>pesan</a:t>
            </a:r>
            <a:r>
              <a:rPr lang="en-US" sz="2400" dirty="0">
                <a:effectLst/>
                <a:ea typeface="Times New Roman" panose="02020603050405020304" pitchFamily="18" charset="0"/>
              </a:rPr>
              <a:t> yang </a:t>
            </a:r>
            <a:r>
              <a:rPr lang="en-US" sz="2400" dirty="0" err="1">
                <a:effectLst/>
                <a:ea typeface="Times New Roman" panose="02020603050405020304" pitchFamily="18" charset="0"/>
              </a:rPr>
              <a:t>hanya</a:t>
            </a:r>
            <a:r>
              <a:rPr lang="en-US" sz="2400" dirty="0">
                <a:effectLst/>
                <a:ea typeface="Times New Roman" panose="02020603050405020304" pitchFamily="18" charset="0"/>
              </a:rPr>
              <a:t> </a:t>
            </a:r>
            <a:r>
              <a:rPr lang="en-US" sz="2400" dirty="0" err="1">
                <a:effectLst/>
                <a:ea typeface="Times New Roman" panose="02020603050405020304" pitchFamily="18" charset="0"/>
              </a:rPr>
              <a:t>berbeda</a:t>
            </a:r>
            <a:r>
              <a:rPr lang="en-US" sz="2400" dirty="0">
                <a:effectLst/>
                <a:ea typeface="Times New Roman" panose="02020603050405020304" pitchFamily="18" charset="0"/>
              </a:rPr>
              <a:t> 6 bit </a:t>
            </a:r>
            <a:r>
              <a:rPr lang="en-US" sz="2400" dirty="0" err="1">
                <a:effectLst/>
                <a:ea typeface="Times New Roman" panose="02020603050405020304" pitchFamily="18" charset="0"/>
              </a:rPr>
              <a:t>tetapi</a:t>
            </a:r>
            <a:r>
              <a:rPr lang="en-US" sz="2400" dirty="0">
                <a:effectLst/>
                <a:ea typeface="Times New Roman" panose="02020603050405020304" pitchFamily="18" charset="0"/>
              </a:rPr>
              <a:t> </a:t>
            </a:r>
            <a:r>
              <a:rPr lang="en-US" sz="2400" dirty="0" err="1">
                <a:effectLst/>
                <a:ea typeface="Times New Roman" panose="02020603050405020304" pitchFamily="18" charset="0"/>
              </a:rPr>
              <a:t>memiliki</a:t>
            </a:r>
            <a:r>
              <a:rPr lang="en-US" sz="2400" dirty="0">
                <a:effectLst/>
                <a:ea typeface="Times New Roman" panose="02020603050405020304" pitchFamily="18" charset="0"/>
              </a:rPr>
              <a:t> </a:t>
            </a:r>
            <a:r>
              <a:rPr lang="en-US" sz="2400" dirty="0" err="1">
                <a:effectLst/>
                <a:ea typeface="Times New Roman" panose="02020603050405020304" pitchFamily="18" charset="0"/>
              </a:rPr>
              <a:t>nilai</a:t>
            </a:r>
            <a:r>
              <a:rPr lang="en-US" sz="2400" dirty="0">
                <a:effectLst/>
                <a:ea typeface="Times New Roman" panose="02020603050405020304" pitchFamily="18" charset="0"/>
              </a:rPr>
              <a:t> </a:t>
            </a:r>
            <a:r>
              <a:rPr lang="en-US" sz="2400" i="1" dirty="0">
                <a:effectLst/>
                <a:ea typeface="Times New Roman" panose="02020603050405020304" pitchFamily="18" charset="0"/>
              </a:rPr>
              <a:t>hash</a:t>
            </a:r>
            <a:r>
              <a:rPr lang="en-US" sz="2400" dirty="0">
                <a:effectLst/>
                <a:ea typeface="Times New Roman" panose="02020603050405020304" pitchFamily="18" charset="0"/>
              </a:rPr>
              <a:t> </a:t>
            </a:r>
            <a:r>
              <a:rPr lang="en-US" sz="2400" dirty="0" err="1">
                <a:effectLst/>
                <a:ea typeface="Times New Roman" panose="02020603050405020304" pitchFamily="18" charset="0"/>
              </a:rPr>
              <a:t>sama</a:t>
            </a:r>
            <a:r>
              <a:rPr lang="en-US" sz="2400" dirty="0">
                <a:effectLst/>
                <a:ea typeface="Times New Roman" panose="02020603050405020304" pitchFamily="18" charset="0"/>
              </a:rPr>
              <a:t> (</a:t>
            </a:r>
            <a:r>
              <a:rPr lang="en-US" sz="2400" dirty="0" err="1">
                <a:effectLst/>
                <a:ea typeface="Times New Roman" panose="02020603050405020304" pitchFamily="18" charset="0"/>
              </a:rPr>
              <a:t>Sumber</a:t>
            </a:r>
            <a:r>
              <a:rPr lang="en-US" sz="2400" dirty="0">
                <a:effectLst/>
                <a:ea typeface="Times New Roman" panose="02020603050405020304" pitchFamily="18" charset="0"/>
              </a:rPr>
              <a:t>: </a:t>
            </a:r>
            <a:r>
              <a:rPr lang="en-US" sz="2400" i="1" dirty="0">
                <a:effectLst/>
                <a:ea typeface="Times New Roman" panose="02020603050405020304" pitchFamily="18" charset="0"/>
              </a:rPr>
              <a:t>Eric Rescorla (2004-08-17). </a:t>
            </a:r>
            <a:r>
              <a:rPr lang="en-US" sz="2400" i="1" dirty="0">
                <a:solidFill>
                  <a:srgbClr val="000000"/>
                </a:solidFill>
                <a:effectLst/>
                <a:ea typeface="Times New Roman" panose="02020603050405020304" pitchFamily="18" charset="0"/>
              </a:rPr>
              <a:t>"A real MD5 collision"</a:t>
            </a:r>
            <a:r>
              <a:rPr lang="en-US" sz="2400" dirty="0">
                <a:solidFill>
                  <a:srgbClr val="000000"/>
                </a:solidFill>
                <a:effectLst/>
                <a:ea typeface="Times New Roman" panose="02020603050405020304" pitchFamily="18" charset="0"/>
              </a:rPr>
              <a:t>):</a:t>
            </a:r>
            <a:endParaRPr lang="en-US" sz="2400" dirty="0">
              <a:effectLst/>
              <a:ea typeface="Times New Roman" panose="02020603050405020304" pitchFamily="18" charset="0"/>
            </a:endParaRPr>
          </a:p>
          <a:p>
            <a:pPr algn="just"/>
            <a:r>
              <a:rPr lang="en-US" sz="2000" dirty="0">
                <a:effectLst/>
                <a:latin typeface="Times New Roman" panose="02020603050405020304" pitchFamily="18" charset="0"/>
                <a:ea typeface="Times New Roman" panose="02020603050405020304" pitchFamily="18" charset="0"/>
              </a:rPr>
              <a:t> </a:t>
            </a:r>
          </a:p>
          <a:p>
            <a:pPr algn="just"/>
            <a:r>
              <a:rPr lang="en-US" sz="2000" dirty="0">
                <a:latin typeface="Times New Roman" panose="02020603050405020304" pitchFamily="18" charset="0"/>
                <a:ea typeface="Times New Roman" panose="02020603050405020304" pitchFamily="18" charset="0"/>
              </a:rPr>
              <a:t>M1 =</a:t>
            </a:r>
            <a:endParaRPr lang="en-US" sz="2000" dirty="0">
              <a:effectLst/>
              <a:latin typeface="Times New Roman" panose="02020603050405020304" pitchFamily="18" charset="0"/>
              <a:ea typeface="Times New Roman" panose="02020603050405020304" pitchFamily="18" charset="0"/>
            </a:endParaRPr>
          </a:p>
          <a:p>
            <a:pP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latin typeface="Courier New" panose="02070309020205020404" pitchFamily="49" charset="0"/>
                <a:ea typeface="Times New Roman" panose="02020603050405020304" pitchFamily="18" charset="0"/>
              </a:rPr>
              <a:t>d131dd02c5e6eec4693d9a0698aff95c2fcab5</a:t>
            </a:r>
            <a:r>
              <a:rPr lang="en-US" sz="2400" b="1" dirty="0">
                <a:solidFill>
                  <a:srgbClr val="FF0000"/>
                </a:solidFill>
                <a:latin typeface="Courier New" panose="02070309020205020404" pitchFamily="49" charset="0"/>
                <a:ea typeface="Times New Roman" panose="02020603050405020304" pitchFamily="18" charset="0"/>
              </a:rPr>
              <a:t>8</a:t>
            </a:r>
            <a:r>
              <a:rPr lang="en-US" sz="2400" dirty="0">
                <a:latin typeface="Courier New" panose="02070309020205020404" pitchFamily="49" charset="0"/>
                <a:ea typeface="Times New Roman" panose="02020603050405020304" pitchFamily="18" charset="0"/>
              </a:rPr>
              <a:t>712467eab4004583eb8fb7f8955ad340609f4b30283e4888325</a:t>
            </a:r>
            <a:r>
              <a:rPr lang="en-US" sz="2400" b="1" dirty="0">
                <a:solidFill>
                  <a:srgbClr val="FF0000"/>
                </a:solidFill>
                <a:latin typeface="Courier New" panose="02070309020205020404" pitchFamily="49" charset="0"/>
                <a:ea typeface="Times New Roman" panose="02020603050405020304" pitchFamily="18" charset="0"/>
              </a:rPr>
              <a:t>7</a:t>
            </a:r>
            <a:r>
              <a:rPr lang="en-US" sz="2400" dirty="0">
                <a:latin typeface="Courier New" panose="02070309020205020404" pitchFamily="49" charset="0"/>
                <a:ea typeface="Times New Roman" panose="02020603050405020304" pitchFamily="18" charset="0"/>
              </a:rPr>
              <a:t>1415a085125e8f7cdc99fd91dbd</a:t>
            </a:r>
            <a:r>
              <a:rPr lang="en-US" sz="2400" b="1" dirty="0">
                <a:solidFill>
                  <a:srgbClr val="FF0000"/>
                </a:solidFill>
                <a:latin typeface="Courier New" panose="02070309020205020404" pitchFamily="49" charset="0"/>
                <a:ea typeface="Times New Roman" panose="02020603050405020304" pitchFamily="18" charset="0"/>
              </a:rPr>
              <a:t>f</a:t>
            </a:r>
            <a:r>
              <a:rPr lang="en-US" sz="2400" dirty="0">
                <a:latin typeface="Courier New" panose="02070309020205020404" pitchFamily="49" charset="0"/>
                <a:ea typeface="Times New Roman" panose="02020603050405020304" pitchFamily="18" charset="0"/>
              </a:rPr>
              <a:t>280373c5bd8823e3156348f5bae6dacd436c919c6dd53e2</a:t>
            </a:r>
            <a:r>
              <a:rPr lang="en-US" sz="2400" b="1" dirty="0">
                <a:solidFill>
                  <a:srgbClr val="FF0000"/>
                </a:solidFill>
                <a:latin typeface="Courier New" panose="02070309020205020404" pitchFamily="49" charset="0"/>
                <a:ea typeface="Times New Roman" panose="02020603050405020304" pitchFamily="18" charset="0"/>
              </a:rPr>
              <a:t>b</a:t>
            </a:r>
            <a:r>
              <a:rPr lang="en-US" sz="2400" dirty="0">
                <a:latin typeface="Courier New" panose="02070309020205020404" pitchFamily="49" charset="0"/>
                <a:ea typeface="Times New Roman" panose="02020603050405020304" pitchFamily="18" charset="0"/>
              </a:rPr>
              <a:t>487da03fd02396306d248cda0e99f33420f577ee8ce54b67080</a:t>
            </a:r>
            <a:r>
              <a:rPr lang="en-US" sz="2400" b="1" dirty="0">
                <a:solidFill>
                  <a:srgbClr val="FF0000"/>
                </a:solidFill>
                <a:latin typeface="Courier New" panose="02070309020205020404" pitchFamily="49" charset="0"/>
                <a:ea typeface="Times New Roman" panose="02020603050405020304" pitchFamily="18" charset="0"/>
              </a:rPr>
              <a:t>a</a:t>
            </a:r>
            <a:r>
              <a:rPr lang="en-US" sz="2400" dirty="0">
                <a:latin typeface="Courier New" panose="02070309020205020404" pitchFamily="49" charset="0"/>
                <a:ea typeface="Times New Roman" panose="02020603050405020304" pitchFamily="18" charset="0"/>
              </a:rPr>
              <a:t>80d1ec69821bcb6a8839396f965</a:t>
            </a:r>
            <a:r>
              <a:rPr lang="en-US" sz="2400" b="1" dirty="0">
                <a:solidFill>
                  <a:srgbClr val="FF0000"/>
                </a:solidFill>
                <a:latin typeface="Courier New" panose="02070309020205020404" pitchFamily="49" charset="0"/>
                <a:ea typeface="Times New Roman" panose="02020603050405020304" pitchFamily="18" charset="0"/>
              </a:rPr>
              <a:t>2</a:t>
            </a:r>
            <a:r>
              <a:rPr lang="en-US" sz="2400" dirty="0">
                <a:latin typeface="Courier New" panose="02070309020205020404" pitchFamily="49" charset="0"/>
                <a:ea typeface="Times New Roman" panose="02020603050405020304" pitchFamily="18" charset="0"/>
              </a:rPr>
              <a:t>b6ff72a70</a:t>
            </a:r>
          </a:p>
          <a:p>
            <a:pP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2400" dirty="0">
              <a:effectLst/>
              <a:latin typeface="Times New Roman" panose="02020603050405020304" pitchFamily="18" charset="0"/>
              <a:ea typeface="Times New Roman" panose="02020603050405020304" pitchFamily="18" charset="0"/>
            </a:endParaRPr>
          </a:p>
          <a:p>
            <a:pPr algn="just"/>
            <a:r>
              <a:rPr lang="en-US" sz="2000" dirty="0">
                <a:ea typeface="Times New Roman" panose="02020603050405020304" pitchFamily="18" charset="0"/>
              </a:rPr>
              <a:t>M2 =</a:t>
            </a:r>
            <a:endParaRPr lang="en-US" sz="2000" dirty="0">
              <a:effectLst/>
              <a:ea typeface="Times New Roman" panose="02020603050405020304" pitchFamily="18" charset="0"/>
            </a:endParaRPr>
          </a:p>
          <a:p>
            <a:r>
              <a:rPr lang="en-US" sz="2400" dirty="0">
                <a:latin typeface="Courier New" panose="02070309020205020404" pitchFamily="49" charset="0"/>
                <a:ea typeface="Times New Roman" panose="02020603050405020304" pitchFamily="18" charset="0"/>
              </a:rPr>
              <a:t>d131dd02c5e6eec4693d9a0698aff95c2fcab5</a:t>
            </a:r>
            <a:r>
              <a:rPr lang="en-US" sz="2400" b="1" dirty="0">
                <a:solidFill>
                  <a:srgbClr val="FF0000"/>
                </a:solidFill>
                <a:latin typeface="Courier New" panose="02070309020205020404" pitchFamily="49" charset="0"/>
                <a:ea typeface="Times New Roman" panose="02020603050405020304" pitchFamily="18" charset="0"/>
              </a:rPr>
              <a:t>0</a:t>
            </a:r>
            <a:r>
              <a:rPr lang="en-US" sz="2400" dirty="0">
                <a:latin typeface="Courier New" panose="02070309020205020404" pitchFamily="49" charset="0"/>
                <a:ea typeface="Times New Roman" panose="02020603050405020304" pitchFamily="18" charset="0"/>
              </a:rPr>
              <a:t>712467eab4004583eb8fb7f8955ad340609f4b30283e4888325</a:t>
            </a:r>
            <a:r>
              <a:rPr lang="en-US" sz="2400" b="1" dirty="0">
                <a:solidFill>
                  <a:srgbClr val="FF0000"/>
                </a:solidFill>
                <a:latin typeface="Courier New" panose="02070309020205020404" pitchFamily="49" charset="0"/>
                <a:ea typeface="Times New Roman" panose="02020603050405020304" pitchFamily="18" charset="0"/>
              </a:rPr>
              <a:t>f</a:t>
            </a:r>
            <a:r>
              <a:rPr lang="en-US" sz="2400" dirty="0">
                <a:latin typeface="Courier New" panose="02070309020205020404" pitchFamily="49" charset="0"/>
                <a:ea typeface="Times New Roman" panose="02020603050405020304" pitchFamily="18" charset="0"/>
              </a:rPr>
              <a:t>1415a085125e8f7cdc99fd91dbd</a:t>
            </a:r>
            <a:r>
              <a:rPr lang="en-US" sz="2400" b="1" dirty="0">
                <a:solidFill>
                  <a:srgbClr val="FF0000"/>
                </a:solidFill>
                <a:latin typeface="Courier New" panose="02070309020205020404" pitchFamily="49" charset="0"/>
                <a:ea typeface="Times New Roman" panose="02020603050405020304" pitchFamily="18" charset="0"/>
              </a:rPr>
              <a:t>7</a:t>
            </a:r>
            <a:r>
              <a:rPr lang="en-US" sz="2400" dirty="0">
                <a:latin typeface="Courier New" panose="02070309020205020404" pitchFamily="49" charset="0"/>
                <a:ea typeface="Times New Roman" panose="02020603050405020304" pitchFamily="18" charset="0"/>
              </a:rPr>
              <a:t>280373c5bd8823e3156348f5bae6dacd436c919c6dd53e2</a:t>
            </a:r>
            <a:r>
              <a:rPr lang="en-US" sz="2400" b="1" dirty="0">
                <a:solidFill>
                  <a:srgbClr val="FF0000"/>
                </a:solidFill>
                <a:latin typeface="Courier New" panose="02070309020205020404" pitchFamily="49" charset="0"/>
                <a:ea typeface="Times New Roman" panose="02020603050405020304" pitchFamily="18" charset="0"/>
              </a:rPr>
              <a:t>3</a:t>
            </a:r>
            <a:r>
              <a:rPr lang="en-US" sz="2400" dirty="0">
                <a:latin typeface="Courier New" panose="02070309020205020404" pitchFamily="49" charset="0"/>
                <a:ea typeface="Times New Roman" panose="02020603050405020304" pitchFamily="18" charset="0"/>
              </a:rPr>
              <a:t>487da03fd02396306d248cda0e99f33420f577ee8ce54b67080</a:t>
            </a:r>
            <a:r>
              <a:rPr lang="en-US" sz="2400" b="1" dirty="0">
                <a:solidFill>
                  <a:srgbClr val="FF0000"/>
                </a:solidFill>
                <a:latin typeface="Courier New" panose="02070309020205020404" pitchFamily="49" charset="0"/>
                <a:ea typeface="Times New Roman" panose="02020603050405020304" pitchFamily="18" charset="0"/>
              </a:rPr>
              <a:t>2</a:t>
            </a:r>
            <a:r>
              <a:rPr lang="en-US" sz="2400" dirty="0">
                <a:latin typeface="Courier New" panose="02070309020205020404" pitchFamily="49" charset="0"/>
                <a:ea typeface="Times New Roman" panose="02020603050405020304" pitchFamily="18" charset="0"/>
              </a:rPr>
              <a:t>80d1ec69821bcb6a8839396f965</a:t>
            </a:r>
            <a:r>
              <a:rPr lang="en-US" sz="2400" b="1" dirty="0">
                <a:solidFill>
                  <a:srgbClr val="FF0000"/>
                </a:solidFill>
                <a:latin typeface="Courier New" panose="02070309020205020404" pitchFamily="49" charset="0"/>
                <a:ea typeface="Times New Roman" panose="02020603050405020304" pitchFamily="18" charset="0"/>
              </a:rPr>
              <a:t>a</a:t>
            </a:r>
            <a:r>
              <a:rPr lang="en-US" sz="2400" dirty="0">
                <a:latin typeface="Courier New" panose="02070309020205020404" pitchFamily="49" charset="0"/>
                <a:ea typeface="Times New Roman" panose="02020603050405020304" pitchFamily="18" charset="0"/>
              </a:rPr>
              <a:t>b6ff72a70</a:t>
            </a:r>
            <a:endParaRPr lang="en-US" sz="2400" dirty="0"/>
          </a:p>
        </p:txBody>
      </p:sp>
      <p:sp>
        <p:nvSpPr>
          <p:cNvPr id="5" name="Rectangle 4">
            <a:extLst>
              <a:ext uri="{FF2B5EF4-FFF2-40B4-BE49-F238E27FC236}">
                <a16:creationId xmlns:a16="http://schemas.microsoft.com/office/drawing/2014/main" id="{3848350E-360F-4CAF-B2D3-9F147DD666B5}"/>
              </a:ext>
            </a:extLst>
          </p:cNvPr>
          <p:cNvSpPr/>
          <p:nvPr/>
        </p:nvSpPr>
        <p:spPr>
          <a:xfrm>
            <a:off x="1194352" y="6206720"/>
            <a:ext cx="9803296" cy="400110"/>
          </a:xfrm>
          <a:prstGeom prst="rect">
            <a:avLst/>
          </a:prstGeom>
        </p:spPr>
        <p:txBody>
          <a:bodyPr wrap="square">
            <a:spAutoFit/>
          </a:bodyPr>
          <a:lstStyle/>
          <a:p>
            <a:r>
              <a:rPr lang="en-US" sz="2000" dirty="0" err="1">
                <a:latin typeface="Times New Roman" panose="02020603050405020304" pitchFamily="18" charset="0"/>
                <a:ea typeface="Times New Roman" panose="02020603050405020304" pitchFamily="18" charset="0"/>
              </a:rPr>
              <a:t>Kedua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pesan</a:t>
            </a:r>
            <a:r>
              <a:rPr lang="en-US" sz="2000" dirty="0">
                <a:latin typeface="Times New Roman" panose="02020603050405020304" pitchFamily="18" charset="0"/>
                <a:ea typeface="Times New Roman" panose="02020603050405020304" pitchFamily="18" charset="0"/>
              </a:rPr>
              <a:t> di </a:t>
            </a:r>
            <a:r>
              <a:rPr lang="en-US" sz="2000" dirty="0" err="1">
                <a:latin typeface="Times New Roman" panose="02020603050405020304" pitchFamily="18" charset="0"/>
                <a:ea typeface="Times New Roman" panose="02020603050405020304" pitchFamily="18" charset="0"/>
              </a:rPr>
              <a:t>atas</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memiliki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nilai</a:t>
            </a:r>
            <a:r>
              <a:rPr lang="en-US" sz="2000" dirty="0">
                <a:latin typeface="Times New Roman" panose="02020603050405020304" pitchFamily="18" charset="0"/>
                <a:ea typeface="Times New Roman" panose="02020603050405020304" pitchFamily="18" charset="0"/>
              </a:rPr>
              <a:t> </a:t>
            </a:r>
            <a:r>
              <a:rPr lang="en-US" sz="2000" i="1" dirty="0">
                <a:latin typeface="Times New Roman" panose="02020603050405020304" pitchFamily="18" charset="0"/>
                <a:ea typeface="Times New Roman" panose="02020603050405020304" pitchFamily="18" charset="0"/>
              </a:rPr>
              <a:t>hash</a:t>
            </a:r>
            <a:r>
              <a:rPr lang="en-US" sz="2000" dirty="0">
                <a:latin typeface="Times New Roman" panose="02020603050405020304" pitchFamily="18" charset="0"/>
                <a:ea typeface="Times New Roman" panose="02020603050405020304" pitchFamily="18" charset="0"/>
              </a:rPr>
              <a:t> </a:t>
            </a:r>
            <a:r>
              <a:rPr lang="en-US" sz="2000" b="1" dirty="0">
                <a:solidFill>
                  <a:srgbClr val="FF0000"/>
                </a:solidFill>
                <a:latin typeface="Courier New" panose="02070309020205020404" pitchFamily="49" charset="0"/>
                <a:ea typeface="Times New Roman" panose="02020603050405020304" pitchFamily="18" charset="0"/>
              </a:rPr>
              <a:t>79054025255fb1a26e4bc422aef54eb4</a:t>
            </a:r>
            <a:r>
              <a:rPr lang="en-US" sz="2000" b="1" dirty="0">
                <a:solidFill>
                  <a:srgbClr val="FF0000"/>
                </a:solidFill>
                <a:latin typeface="Times New Roman" panose="02020603050405020304" pitchFamily="18" charset="0"/>
                <a:ea typeface="Times New Roman" panose="02020603050405020304" pitchFamily="18" charset="0"/>
              </a:rPr>
              <a:t>.</a:t>
            </a:r>
            <a:r>
              <a:rPr lang="en-US" sz="2000" dirty="0">
                <a:solidFill>
                  <a:srgbClr val="FF0000"/>
                </a:solidFill>
                <a:latin typeface="Times New Roman" panose="02020603050405020304" pitchFamily="18" charset="0"/>
                <a:ea typeface="Times New Roman" panose="02020603050405020304" pitchFamily="18" charset="0"/>
              </a:rPr>
              <a:t> </a:t>
            </a:r>
            <a:endParaRPr lang="en-US" sz="2000" dirty="0">
              <a:solidFill>
                <a:srgbClr val="FF0000"/>
              </a:solidFill>
            </a:endParaRPr>
          </a:p>
        </p:txBody>
      </p:sp>
      <p:sp>
        <p:nvSpPr>
          <p:cNvPr id="3" name="Slide Number Placeholder 2">
            <a:extLst>
              <a:ext uri="{FF2B5EF4-FFF2-40B4-BE49-F238E27FC236}">
                <a16:creationId xmlns:a16="http://schemas.microsoft.com/office/drawing/2014/main" id="{93C82F36-4059-8522-E08F-24356F4306F9}"/>
              </a:ext>
            </a:extLst>
          </p:cNvPr>
          <p:cNvSpPr>
            <a:spLocks noGrp="1"/>
          </p:cNvSpPr>
          <p:nvPr>
            <p:ph type="sldNum" sz="quarter" idx="12"/>
          </p:nvPr>
        </p:nvSpPr>
        <p:spPr/>
        <p:txBody>
          <a:bodyPr/>
          <a:lstStyle/>
          <a:p>
            <a:fld id="{345A03E5-24FE-4ADA-BBDF-5347EA54DF86}" type="slidenum">
              <a:rPr lang="en-US" smtClean="0"/>
              <a:t>26</a:t>
            </a:fld>
            <a:endParaRPr lang="en-US"/>
          </a:p>
        </p:txBody>
      </p:sp>
    </p:spTree>
    <p:extLst>
      <p:ext uri="{BB962C8B-B14F-4D97-AF65-F5344CB8AC3E}">
        <p14:creationId xmlns:p14="http://schemas.microsoft.com/office/powerpoint/2010/main" val="13822066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screen with white text&#10;&#10;Description automatically generated">
            <a:extLst>
              <a:ext uri="{FF2B5EF4-FFF2-40B4-BE49-F238E27FC236}">
                <a16:creationId xmlns:a16="http://schemas.microsoft.com/office/drawing/2014/main" id="{54D09219-AC4E-A12C-83B3-D008F5DDE1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4713" y="149385"/>
            <a:ext cx="3467918" cy="6559230"/>
          </a:xfrm>
          <a:prstGeom prst="rect">
            <a:avLst/>
          </a:prstGeom>
        </p:spPr>
      </p:pic>
      <p:sp>
        <p:nvSpPr>
          <p:cNvPr id="6" name="TextBox 5">
            <a:extLst>
              <a:ext uri="{FF2B5EF4-FFF2-40B4-BE49-F238E27FC236}">
                <a16:creationId xmlns:a16="http://schemas.microsoft.com/office/drawing/2014/main" id="{D369F705-521B-C6B9-88A6-41DDB704F087}"/>
              </a:ext>
            </a:extLst>
          </p:cNvPr>
          <p:cNvSpPr txBox="1"/>
          <p:nvPr/>
        </p:nvSpPr>
        <p:spPr>
          <a:xfrm flipH="1">
            <a:off x="960118" y="939019"/>
            <a:ext cx="5525087" cy="3108543"/>
          </a:xfrm>
          <a:prstGeom prst="rect">
            <a:avLst/>
          </a:prstGeom>
          <a:noFill/>
        </p:spPr>
        <p:txBody>
          <a:bodyPr wrap="square" rtlCol="0">
            <a:spAutoFit/>
          </a:bodyPr>
          <a:lstStyle/>
          <a:p>
            <a:r>
              <a:rPr lang="en-US" sz="2800" dirty="0"/>
              <a:t>Dua </a:t>
            </a:r>
            <a:r>
              <a:rPr lang="en-US" sz="2800" dirty="0" err="1"/>
              <a:t>buah</a:t>
            </a:r>
            <a:r>
              <a:rPr lang="en-US" sz="2800" dirty="0"/>
              <a:t> </a:t>
            </a:r>
            <a:r>
              <a:rPr lang="en-US" sz="2800" dirty="0" err="1"/>
              <a:t>gambar</a:t>
            </a:r>
            <a:r>
              <a:rPr lang="en-US" sz="2800" dirty="0"/>
              <a:t> biner yang </a:t>
            </a:r>
            <a:r>
              <a:rPr lang="en-US" sz="2800" dirty="0" err="1"/>
              <a:t>memiliki</a:t>
            </a:r>
            <a:r>
              <a:rPr lang="en-US" sz="2800" dirty="0"/>
              <a:t> </a:t>
            </a:r>
            <a:r>
              <a:rPr lang="en-US" sz="2800" dirty="0" err="1"/>
              <a:t>nilai</a:t>
            </a:r>
            <a:r>
              <a:rPr lang="en-US" sz="2800" dirty="0"/>
              <a:t> hash MD5 yang </a:t>
            </a:r>
            <a:r>
              <a:rPr lang="en-US" sz="2800" dirty="0" err="1"/>
              <a:t>sama</a:t>
            </a:r>
            <a:endParaRPr lang="en-US" sz="2800" dirty="0"/>
          </a:p>
          <a:p>
            <a:endParaRPr lang="en-US" sz="2800" dirty="0"/>
          </a:p>
          <a:p>
            <a:r>
              <a:rPr lang="en-US" sz="2800" dirty="0" err="1"/>
              <a:t>Sumber</a:t>
            </a:r>
            <a:r>
              <a:rPr lang="en-US" sz="2800" dirty="0"/>
              <a:t>: </a:t>
            </a:r>
            <a:r>
              <a:rPr lang="en-US" sz="2800" dirty="0">
                <a:hlinkClick r:id="rId3"/>
              </a:rPr>
              <a:t>https://natmchugh.blogspot.com/2015/05/how-to-make-two-binaries-with-same-md5.html</a:t>
            </a:r>
            <a:r>
              <a:rPr lang="en-US" sz="2800" dirty="0"/>
              <a:t> </a:t>
            </a:r>
          </a:p>
        </p:txBody>
      </p:sp>
      <p:sp>
        <p:nvSpPr>
          <p:cNvPr id="3" name="Slide Number Placeholder 2">
            <a:extLst>
              <a:ext uri="{FF2B5EF4-FFF2-40B4-BE49-F238E27FC236}">
                <a16:creationId xmlns:a16="http://schemas.microsoft.com/office/drawing/2014/main" id="{9FF26015-8898-1A35-2605-4250F7E4E0B0}"/>
              </a:ext>
            </a:extLst>
          </p:cNvPr>
          <p:cNvSpPr>
            <a:spLocks noGrp="1"/>
          </p:cNvSpPr>
          <p:nvPr>
            <p:ph type="sldNum" sz="quarter" idx="12"/>
          </p:nvPr>
        </p:nvSpPr>
        <p:spPr/>
        <p:txBody>
          <a:bodyPr/>
          <a:lstStyle/>
          <a:p>
            <a:fld id="{345A03E5-24FE-4ADA-BBDF-5347EA54DF86}" type="slidenum">
              <a:rPr lang="en-US" smtClean="0"/>
              <a:t>27</a:t>
            </a:fld>
            <a:endParaRPr lang="en-US"/>
          </a:p>
        </p:txBody>
      </p:sp>
    </p:spTree>
    <p:extLst>
      <p:ext uri="{BB962C8B-B14F-4D97-AF65-F5344CB8AC3E}">
        <p14:creationId xmlns:p14="http://schemas.microsoft.com/office/powerpoint/2010/main" val="39685958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3">
            <a:extLst>
              <a:ext uri="{FF2B5EF4-FFF2-40B4-BE49-F238E27FC236}">
                <a16:creationId xmlns:a16="http://schemas.microsoft.com/office/drawing/2014/main" id="{251F8710-80D5-4CC2-B70C-2A0893B0CDD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DD8803BF-EAB8-4100-AD87-642FF84AD812}" type="slidenum">
              <a:rPr lang="en-GB" altLang="en-US" sz="1400">
                <a:latin typeface="Times New Roman" panose="02020603050405020304" pitchFamily="18" charset="0"/>
              </a:rPr>
              <a:pPr>
                <a:spcBef>
                  <a:spcPct val="0"/>
                </a:spcBef>
                <a:buSzTx/>
                <a:buFontTx/>
                <a:buNone/>
              </a:pPr>
              <a:t>28</a:t>
            </a:fld>
            <a:endParaRPr lang="en-GB" altLang="en-US" sz="1400">
              <a:latin typeface="Times New Roman" panose="02020603050405020304" pitchFamily="18" charset="0"/>
            </a:endParaRPr>
          </a:p>
        </p:txBody>
      </p:sp>
      <p:sp>
        <p:nvSpPr>
          <p:cNvPr id="4100" name="Rectangle 2">
            <a:extLst>
              <a:ext uri="{FF2B5EF4-FFF2-40B4-BE49-F238E27FC236}">
                <a16:creationId xmlns:a16="http://schemas.microsoft.com/office/drawing/2014/main" id="{7EADFDF7-D05F-4915-B1DD-27C8CF5EFF0E}"/>
              </a:ext>
            </a:extLst>
          </p:cNvPr>
          <p:cNvSpPr>
            <a:spLocks noGrp="1" noChangeArrowheads="1"/>
          </p:cNvSpPr>
          <p:nvPr>
            <p:ph type="ctrTitle"/>
          </p:nvPr>
        </p:nvSpPr>
        <p:spPr>
          <a:xfrm>
            <a:off x="2083860" y="2870597"/>
            <a:ext cx="9681029" cy="2387600"/>
          </a:xfrm>
        </p:spPr>
        <p:txBody>
          <a:bodyPr/>
          <a:lstStyle/>
          <a:p>
            <a:r>
              <a:rPr lang="en-US" altLang="en-US" b="1" i="1" dirty="0">
                <a:cs typeface="Times New Roman" panose="02020603050405020304" pitchFamily="18" charset="0"/>
              </a:rPr>
              <a:t>2. Secure Hash Algorithm</a:t>
            </a:r>
            <a:r>
              <a:rPr lang="en-US" altLang="en-US" b="1" dirty="0">
                <a:cs typeface="Times New Roman" panose="02020603050405020304" pitchFamily="18" charset="0"/>
              </a:rPr>
              <a:t> (</a:t>
            </a:r>
            <a:r>
              <a:rPr lang="en-US" altLang="en-US" b="1" i="1" dirty="0">
                <a:cs typeface="Times New Roman" panose="02020603050405020304" pitchFamily="18" charset="0"/>
              </a:rPr>
              <a:t>SHA</a:t>
            </a:r>
            <a:r>
              <a:rPr lang="en-US" altLang="en-US" b="1" dirty="0">
                <a:cs typeface="Times New Roman" panose="02020603050405020304" pitchFamily="18" charset="0"/>
              </a:rPr>
              <a:t>)</a:t>
            </a:r>
            <a:endParaRPr lang="en-GB" altLang="en-US" b="1" dirty="0"/>
          </a:p>
        </p:txBody>
      </p:sp>
      <p:pic>
        <p:nvPicPr>
          <p:cNvPr id="19458" name="Picture 2" descr="Hasil gambar untuk SHA">
            <a:extLst>
              <a:ext uri="{FF2B5EF4-FFF2-40B4-BE49-F238E27FC236}">
                <a16:creationId xmlns:a16="http://schemas.microsoft.com/office/drawing/2014/main" id="{2F711D4C-1C61-4E10-8604-F63C38043C3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99511" y="432197"/>
            <a:ext cx="3565378" cy="19288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5">
            <a:extLst>
              <a:ext uri="{FF2B5EF4-FFF2-40B4-BE49-F238E27FC236}">
                <a16:creationId xmlns:a16="http://schemas.microsoft.com/office/drawing/2014/main" id="{76E7E4C9-CFC6-4E05-9AE9-C6D765DE756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sz="3200">
                <a:solidFill>
                  <a:schemeClr val="tx1"/>
                </a:solidFill>
                <a:latin typeface="Times New Roman" panose="02020603050405020304" pitchFamily="18" charset="0"/>
              </a:defRPr>
            </a:lvl1pPr>
            <a:lvl2pPr marL="742950" indent="-285750">
              <a:spcBef>
                <a:spcPct val="20000"/>
              </a:spcBef>
              <a:buClr>
                <a:schemeClr val="accent2"/>
              </a:buClr>
              <a:buFont typeface="Wingdings" panose="05000000000000000000" pitchFamily="2" charset="2"/>
              <a:buBlip>
                <a:blip r:embed="rId3"/>
              </a:buBlip>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lr>
                <a:schemeClr val="tx2"/>
              </a:buClr>
              <a:buFont typeface="Wingdings" panose="05000000000000000000" pitchFamily="2" charset="2"/>
              <a:buChar char="s"/>
              <a:defRPr sz="2000">
                <a:solidFill>
                  <a:schemeClr val="tx1"/>
                </a:solidFill>
                <a:latin typeface="Times New Roman" panose="02020603050405020304" pitchFamily="18" charset="0"/>
              </a:defRPr>
            </a:lvl4pPr>
            <a:lvl5pPr marL="2057400" indent="-228600">
              <a:spcBef>
                <a:spcPct val="20000"/>
              </a:spcBef>
              <a:buClr>
                <a:schemeClr val="tx2"/>
              </a:buClr>
              <a:buFont typeface="Wingdings" panose="05000000000000000000" pitchFamily="2" charset="2"/>
              <a:buChar char="s"/>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9pPr>
          </a:lstStyle>
          <a:p>
            <a:pPr>
              <a:spcBef>
                <a:spcPct val="0"/>
              </a:spcBef>
              <a:buFontTx/>
              <a:buNone/>
            </a:pPr>
            <a:fld id="{20699432-6126-4332-9625-EAC528A5FE30}" type="slidenum">
              <a:rPr lang="en-GB" altLang="en-US" sz="1400">
                <a:solidFill>
                  <a:schemeClr val="tx2"/>
                </a:solidFill>
                <a:latin typeface="Arial" panose="020B0604020202020204" pitchFamily="34" charset="0"/>
              </a:rPr>
              <a:pPr>
                <a:spcBef>
                  <a:spcPct val="0"/>
                </a:spcBef>
                <a:buFontTx/>
                <a:buNone/>
              </a:pPr>
              <a:t>29</a:t>
            </a:fld>
            <a:endParaRPr lang="en-GB" altLang="en-US" sz="1400">
              <a:solidFill>
                <a:schemeClr val="tx2"/>
              </a:solidFill>
              <a:latin typeface="Arial" panose="020B0604020202020204" pitchFamily="34" charset="0"/>
            </a:endParaRPr>
          </a:p>
        </p:txBody>
      </p:sp>
      <p:sp>
        <p:nvSpPr>
          <p:cNvPr id="5124" name="Rectangle 2">
            <a:extLst>
              <a:ext uri="{FF2B5EF4-FFF2-40B4-BE49-F238E27FC236}">
                <a16:creationId xmlns:a16="http://schemas.microsoft.com/office/drawing/2014/main" id="{8541E2B8-2E0F-4491-8774-014937D376DA}"/>
              </a:ext>
            </a:extLst>
          </p:cNvPr>
          <p:cNvSpPr>
            <a:spLocks noGrp="1" noChangeArrowheads="1"/>
          </p:cNvSpPr>
          <p:nvPr>
            <p:ph type="title"/>
          </p:nvPr>
        </p:nvSpPr>
        <p:spPr>
          <a:xfrm>
            <a:off x="838200" y="136525"/>
            <a:ext cx="10515600" cy="1325563"/>
          </a:xfrm>
        </p:spPr>
        <p:txBody>
          <a:bodyPr/>
          <a:lstStyle/>
          <a:p>
            <a:pPr eaLnBrk="1" hangingPunct="1"/>
            <a:r>
              <a:rPr lang="en-US" altLang="en-US" b="1" i="1" dirty="0">
                <a:cs typeface="Times New Roman" panose="02020603050405020304" pitchFamily="18" charset="0"/>
              </a:rPr>
              <a:t>Secure Hash Algorithm</a:t>
            </a:r>
            <a:r>
              <a:rPr lang="en-US" altLang="en-US" b="1" dirty="0">
                <a:cs typeface="Times New Roman" panose="02020603050405020304" pitchFamily="18" charset="0"/>
              </a:rPr>
              <a:t> (</a:t>
            </a:r>
            <a:r>
              <a:rPr lang="en-US" altLang="en-US" b="1" i="1" dirty="0">
                <a:cs typeface="Times New Roman" panose="02020603050405020304" pitchFamily="18" charset="0"/>
              </a:rPr>
              <a:t>SHA</a:t>
            </a:r>
            <a:r>
              <a:rPr lang="en-US" altLang="en-US" b="1" dirty="0">
                <a:cs typeface="Times New Roman" panose="02020603050405020304" pitchFamily="18" charset="0"/>
              </a:rPr>
              <a:t>)</a:t>
            </a:r>
            <a:endParaRPr lang="en-GB" altLang="en-US" dirty="0">
              <a:cs typeface="Times New Roman" panose="02020603050405020304" pitchFamily="18" charset="0"/>
            </a:endParaRPr>
          </a:p>
        </p:txBody>
      </p:sp>
      <p:sp>
        <p:nvSpPr>
          <p:cNvPr id="5125" name="Rectangle 3">
            <a:extLst>
              <a:ext uri="{FF2B5EF4-FFF2-40B4-BE49-F238E27FC236}">
                <a16:creationId xmlns:a16="http://schemas.microsoft.com/office/drawing/2014/main" id="{8B16B0FA-2BC1-49A6-95CE-B307A8A88A4A}"/>
              </a:ext>
            </a:extLst>
          </p:cNvPr>
          <p:cNvSpPr>
            <a:spLocks noGrp="1" noChangeArrowheads="1"/>
          </p:cNvSpPr>
          <p:nvPr>
            <p:ph type="body" idx="1"/>
          </p:nvPr>
        </p:nvSpPr>
        <p:spPr>
          <a:xfrm>
            <a:off x="838200" y="1574800"/>
            <a:ext cx="10805160" cy="4781549"/>
          </a:xfrm>
        </p:spPr>
        <p:txBody>
          <a:bodyPr>
            <a:normAutofit lnSpcReduction="10000"/>
          </a:bodyPr>
          <a:lstStyle/>
          <a:p>
            <a:pPr eaLnBrk="1" hangingPunct="1">
              <a:lnSpc>
                <a:spcPct val="90000"/>
              </a:lnSpc>
            </a:pPr>
            <a:r>
              <a:rPr lang="en-US" altLang="en-US" sz="2400" i="1" dirty="0">
                <a:cs typeface="Times New Roman" panose="02020603050405020304" pitchFamily="18" charset="0"/>
              </a:rPr>
              <a:t>SHA</a:t>
            </a:r>
            <a:r>
              <a:rPr lang="en-US" altLang="en-US" sz="2400" dirty="0">
                <a:cs typeface="Times New Roman" panose="02020603050405020304" pitchFamily="18" charset="0"/>
              </a:rPr>
              <a:t> </a:t>
            </a:r>
            <a:r>
              <a:rPr lang="en-US" altLang="en-US" sz="2400" dirty="0" err="1">
                <a:cs typeface="Times New Roman" panose="02020603050405020304" pitchFamily="18" charset="0"/>
              </a:rPr>
              <a:t>adalah</a:t>
            </a:r>
            <a:r>
              <a:rPr lang="en-US" altLang="en-US" sz="2400" dirty="0">
                <a:cs typeface="Times New Roman" panose="02020603050405020304" pitchFamily="18" charset="0"/>
              </a:rPr>
              <a:t> </a:t>
            </a:r>
            <a:r>
              <a:rPr lang="en-US" altLang="en-US" sz="2400" dirty="0" err="1">
                <a:cs typeface="Times New Roman" panose="02020603050405020304" pitchFamily="18" charset="0"/>
              </a:rPr>
              <a:t>fungsi</a:t>
            </a:r>
            <a:r>
              <a:rPr lang="en-US" altLang="en-US" sz="2400" dirty="0">
                <a:cs typeface="Times New Roman" panose="02020603050405020304" pitchFamily="18" charset="0"/>
              </a:rPr>
              <a:t> </a:t>
            </a:r>
            <a:r>
              <a:rPr lang="en-US" altLang="en-US" sz="2400" i="1" dirty="0">
                <a:cs typeface="Times New Roman" panose="02020603050405020304" pitchFamily="18" charset="0"/>
              </a:rPr>
              <a:t>hash</a:t>
            </a:r>
            <a:r>
              <a:rPr lang="en-US" altLang="en-US" sz="2400" dirty="0">
                <a:cs typeface="Times New Roman" panose="02020603050405020304" pitchFamily="18" charset="0"/>
              </a:rPr>
              <a:t> </a:t>
            </a:r>
            <a:r>
              <a:rPr lang="en-US" altLang="en-US" sz="2400" dirty="0" err="1">
                <a:cs typeface="Times New Roman" panose="02020603050405020304" pitchFamily="18" charset="0"/>
              </a:rPr>
              <a:t>satu-arah</a:t>
            </a:r>
            <a:r>
              <a:rPr lang="en-US" altLang="en-US" sz="2400" dirty="0">
                <a:cs typeface="Times New Roman" panose="02020603050405020304" pitchFamily="18" charset="0"/>
              </a:rPr>
              <a:t> yang </a:t>
            </a:r>
            <a:r>
              <a:rPr lang="en-US" altLang="en-US" sz="2400" dirty="0" err="1">
                <a:cs typeface="Times New Roman" panose="02020603050405020304" pitchFamily="18" charset="0"/>
              </a:rPr>
              <a:t>dibuat</a:t>
            </a:r>
            <a:r>
              <a:rPr lang="en-US" altLang="en-US" sz="2400" dirty="0">
                <a:cs typeface="Times New Roman" panose="02020603050405020304" pitchFamily="18" charset="0"/>
              </a:rPr>
              <a:t> oleh </a:t>
            </a:r>
            <a:r>
              <a:rPr lang="en-US" altLang="en-US" sz="2400" i="1" dirty="0">
                <a:cs typeface="Times New Roman" panose="02020603050405020304" pitchFamily="18" charset="0"/>
              </a:rPr>
              <a:t>NIST</a:t>
            </a:r>
            <a:r>
              <a:rPr lang="en-US" altLang="en-US" sz="2400" dirty="0">
                <a:cs typeface="Times New Roman" panose="02020603050405020304" pitchFamily="18" charset="0"/>
              </a:rPr>
              <a:t> dan </a:t>
            </a:r>
            <a:r>
              <a:rPr lang="en-US" altLang="en-US" sz="2400" dirty="0" err="1">
                <a:cs typeface="Times New Roman" panose="02020603050405020304" pitchFamily="18" charset="0"/>
              </a:rPr>
              <a:t>digunakan</a:t>
            </a:r>
            <a:r>
              <a:rPr lang="en-US" altLang="en-US" sz="2400" dirty="0">
                <a:cs typeface="Times New Roman" panose="02020603050405020304" pitchFamily="18" charset="0"/>
              </a:rPr>
              <a:t> </a:t>
            </a:r>
            <a:r>
              <a:rPr lang="en-US" altLang="en-US" sz="2400" dirty="0" err="1">
                <a:cs typeface="Times New Roman" panose="02020603050405020304" pitchFamily="18" charset="0"/>
              </a:rPr>
              <a:t>bersama</a:t>
            </a:r>
            <a:r>
              <a:rPr lang="en-US" altLang="en-US" sz="2400" dirty="0">
                <a:cs typeface="Times New Roman" panose="02020603050405020304" pitchFamily="18" charset="0"/>
              </a:rPr>
              <a:t> </a:t>
            </a:r>
            <a:r>
              <a:rPr lang="en-US" altLang="en-US" sz="2400" i="1" dirty="0">
                <a:cs typeface="Times New Roman" panose="02020603050405020304" pitchFamily="18" charset="0"/>
              </a:rPr>
              <a:t>DSS</a:t>
            </a:r>
            <a:r>
              <a:rPr lang="en-US" altLang="en-US" sz="2400" dirty="0">
                <a:cs typeface="Times New Roman" panose="02020603050405020304" pitchFamily="18" charset="0"/>
              </a:rPr>
              <a:t> (</a:t>
            </a:r>
            <a:r>
              <a:rPr lang="en-US" altLang="en-US" sz="2400" i="1" dirty="0">
                <a:cs typeface="Times New Roman" panose="02020603050405020304" pitchFamily="18" charset="0"/>
              </a:rPr>
              <a:t>Digital Signature Standard</a:t>
            </a:r>
            <a:r>
              <a:rPr lang="en-US" altLang="en-US" sz="2400" dirty="0">
                <a:cs typeface="Times New Roman" panose="02020603050405020304" pitchFamily="18" charset="0"/>
              </a:rPr>
              <a:t>). </a:t>
            </a:r>
          </a:p>
          <a:p>
            <a:pPr eaLnBrk="1" hangingPunct="1">
              <a:lnSpc>
                <a:spcPct val="90000"/>
              </a:lnSpc>
            </a:pPr>
            <a:endParaRPr lang="en-US" altLang="en-US" sz="2400" dirty="0">
              <a:cs typeface="Times New Roman" panose="02020603050405020304" pitchFamily="18" charset="0"/>
            </a:endParaRPr>
          </a:p>
          <a:p>
            <a:pPr eaLnBrk="1" hangingPunct="1">
              <a:lnSpc>
                <a:spcPct val="90000"/>
              </a:lnSpc>
            </a:pPr>
            <a:r>
              <a:rPr lang="en-US" altLang="en-US" sz="2400" dirty="0">
                <a:cs typeface="Times New Roman" panose="02020603050405020304" pitchFamily="18" charset="0"/>
              </a:rPr>
              <a:t>Oleh </a:t>
            </a:r>
            <a:r>
              <a:rPr lang="en-US" altLang="en-US" sz="2400" i="1" dirty="0">
                <a:cs typeface="Times New Roman" panose="02020603050405020304" pitchFamily="18" charset="0"/>
              </a:rPr>
              <a:t>NSA</a:t>
            </a:r>
            <a:r>
              <a:rPr lang="en-US" altLang="en-US" sz="2400" dirty="0">
                <a:cs typeface="Times New Roman" panose="02020603050405020304" pitchFamily="18" charset="0"/>
              </a:rPr>
              <a:t>, </a:t>
            </a:r>
            <a:r>
              <a:rPr lang="en-US" altLang="en-US" sz="2400" i="1" dirty="0">
                <a:cs typeface="Times New Roman" panose="02020603050405020304" pitchFamily="18" charset="0"/>
              </a:rPr>
              <a:t>SHA</a:t>
            </a:r>
            <a:r>
              <a:rPr lang="en-US" altLang="en-US" sz="2400" dirty="0">
                <a:cs typeface="Times New Roman" panose="02020603050405020304" pitchFamily="18" charset="0"/>
              </a:rPr>
              <a:t> </a:t>
            </a:r>
            <a:r>
              <a:rPr lang="en-US" altLang="en-US" sz="2400" dirty="0" err="1">
                <a:cs typeface="Times New Roman" panose="02020603050405020304" pitchFamily="18" charset="0"/>
              </a:rPr>
              <a:t>dinyatakan</a:t>
            </a:r>
            <a:r>
              <a:rPr lang="en-US" altLang="en-US" sz="2400" dirty="0">
                <a:cs typeface="Times New Roman" panose="02020603050405020304" pitchFamily="18" charset="0"/>
              </a:rPr>
              <a:t> </a:t>
            </a:r>
            <a:r>
              <a:rPr lang="en-US" altLang="en-US" sz="2400" dirty="0" err="1">
                <a:cs typeface="Times New Roman" panose="02020603050405020304" pitchFamily="18" charset="0"/>
              </a:rPr>
              <a:t>sebagai</a:t>
            </a:r>
            <a:r>
              <a:rPr lang="en-US" altLang="en-US" sz="2400" dirty="0">
                <a:cs typeface="Times New Roman" panose="02020603050405020304" pitchFamily="18" charset="0"/>
              </a:rPr>
              <a:t> standard </a:t>
            </a:r>
            <a:r>
              <a:rPr lang="en-US" altLang="en-US" sz="2400" dirty="0" err="1">
                <a:cs typeface="Times New Roman" panose="02020603050405020304" pitchFamily="18" charset="0"/>
              </a:rPr>
              <a:t>fungsi</a:t>
            </a:r>
            <a:r>
              <a:rPr lang="en-US" altLang="en-US" sz="2400" dirty="0">
                <a:cs typeface="Times New Roman" panose="02020603050405020304" pitchFamily="18" charset="0"/>
              </a:rPr>
              <a:t> </a:t>
            </a:r>
            <a:r>
              <a:rPr lang="en-US" altLang="en-US" sz="2400" i="1" dirty="0">
                <a:cs typeface="Times New Roman" panose="02020603050405020304" pitchFamily="18" charset="0"/>
              </a:rPr>
              <a:t>hash</a:t>
            </a:r>
            <a:r>
              <a:rPr lang="en-US" altLang="en-US" sz="2400" dirty="0">
                <a:cs typeface="Times New Roman" panose="02020603050405020304" pitchFamily="18" charset="0"/>
              </a:rPr>
              <a:t> </a:t>
            </a:r>
            <a:r>
              <a:rPr lang="en-US" altLang="en-US" sz="2400" dirty="0" err="1">
                <a:cs typeface="Times New Roman" panose="02020603050405020304" pitchFamily="18" charset="0"/>
              </a:rPr>
              <a:t>satu-arah</a:t>
            </a:r>
            <a:r>
              <a:rPr lang="en-US" altLang="en-US" sz="2400" dirty="0">
                <a:cs typeface="Times New Roman" panose="02020603050405020304" pitchFamily="18" charset="0"/>
              </a:rPr>
              <a:t>. </a:t>
            </a:r>
          </a:p>
          <a:p>
            <a:pPr eaLnBrk="1" hangingPunct="1">
              <a:lnSpc>
                <a:spcPct val="90000"/>
              </a:lnSpc>
            </a:pPr>
            <a:endParaRPr lang="en-US" altLang="en-US" sz="2400" i="1" dirty="0">
              <a:cs typeface="Times New Roman" panose="02020603050405020304" pitchFamily="18" charset="0"/>
            </a:endParaRPr>
          </a:p>
          <a:p>
            <a:pPr eaLnBrk="1" hangingPunct="1">
              <a:lnSpc>
                <a:spcPct val="90000"/>
              </a:lnSpc>
            </a:pPr>
            <a:r>
              <a:rPr lang="en-US" altLang="en-US" sz="2400" i="1" dirty="0">
                <a:cs typeface="Times New Roman" panose="02020603050405020304" pitchFamily="18" charset="0"/>
              </a:rPr>
              <a:t>SHA</a:t>
            </a:r>
            <a:r>
              <a:rPr lang="en-US" altLang="en-US" sz="2400" dirty="0">
                <a:cs typeface="Times New Roman" panose="02020603050405020304" pitchFamily="18" charset="0"/>
              </a:rPr>
              <a:t> </a:t>
            </a:r>
            <a:r>
              <a:rPr lang="en-US" altLang="en-US" sz="2400" dirty="0" err="1">
                <a:cs typeface="Times New Roman" panose="02020603050405020304" pitchFamily="18" charset="0"/>
              </a:rPr>
              <a:t>didasarkan</a:t>
            </a:r>
            <a:r>
              <a:rPr lang="en-US" altLang="en-US" sz="2400" dirty="0">
                <a:cs typeface="Times New Roman" panose="02020603050405020304" pitchFamily="18" charset="0"/>
              </a:rPr>
              <a:t> pada </a:t>
            </a:r>
            <a:r>
              <a:rPr lang="en-US" altLang="en-US" sz="2400" i="1" dirty="0">
                <a:cs typeface="Times New Roman" panose="02020603050405020304" pitchFamily="18" charset="0"/>
              </a:rPr>
              <a:t>MD4</a:t>
            </a:r>
            <a:r>
              <a:rPr lang="en-US" altLang="en-US" sz="2400" dirty="0">
                <a:cs typeface="Times New Roman" panose="02020603050405020304" pitchFamily="18" charset="0"/>
              </a:rPr>
              <a:t> yang </a:t>
            </a:r>
            <a:r>
              <a:rPr lang="en-US" altLang="en-US" sz="2400" dirty="0" err="1">
                <a:cs typeface="Times New Roman" panose="02020603050405020304" pitchFamily="18" charset="0"/>
              </a:rPr>
              <a:t>dibuat</a:t>
            </a:r>
            <a:r>
              <a:rPr lang="en-US" altLang="en-US" sz="2400" dirty="0">
                <a:cs typeface="Times New Roman" panose="02020603050405020304" pitchFamily="18" charset="0"/>
              </a:rPr>
              <a:t> oleh Ronald L. </a:t>
            </a:r>
            <a:r>
              <a:rPr lang="en-US" altLang="en-US" sz="2400" dirty="0" err="1">
                <a:cs typeface="Times New Roman" panose="02020603050405020304" pitchFamily="18" charset="0"/>
              </a:rPr>
              <a:t>Rivest</a:t>
            </a:r>
            <a:r>
              <a:rPr lang="en-US" altLang="en-US" sz="2400" dirty="0">
                <a:cs typeface="Times New Roman" panose="02020603050405020304" pitchFamily="18" charset="0"/>
              </a:rPr>
              <a:t> </a:t>
            </a:r>
            <a:r>
              <a:rPr lang="en-US" altLang="en-US" sz="2400" dirty="0" err="1">
                <a:cs typeface="Times New Roman" panose="02020603050405020304" pitchFamily="18" charset="0"/>
              </a:rPr>
              <a:t>dari</a:t>
            </a:r>
            <a:r>
              <a:rPr lang="en-US" altLang="en-US" sz="2400" dirty="0">
                <a:cs typeface="Times New Roman" panose="02020603050405020304" pitchFamily="18" charset="0"/>
              </a:rPr>
              <a:t> </a:t>
            </a:r>
            <a:r>
              <a:rPr lang="en-US" altLang="en-US" sz="2400" i="1" dirty="0">
                <a:cs typeface="Times New Roman" panose="02020603050405020304" pitchFamily="18" charset="0"/>
              </a:rPr>
              <a:t>MIT</a:t>
            </a:r>
            <a:r>
              <a:rPr lang="en-US" altLang="en-US" sz="2400" dirty="0">
                <a:cs typeface="Times New Roman" panose="02020603050405020304" pitchFamily="18" charset="0"/>
              </a:rPr>
              <a:t>.</a:t>
            </a:r>
          </a:p>
          <a:p>
            <a:endParaRPr lang="en-US" altLang="en-US" sz="2400" dirty="0">
              <a:cs typeface="Times New Roman" panose="02020603050405020304" pitchFamily="18" charset="0"/>
            </a:endParaRPr>
          </a:p>
          <a:p>
            <a:r>
              <a:rPr lang="en-US" altLang="en-US" sz="2400" dirty="0" err="1">
                <a:cs typeface="Times New Roman" panose="02020603050405020304" pitchFamily="18" charset="0"/>
              </a:rPr>
              <a:t>Algoritma</a:t>
            </a:r>
            <a:r>
              <a:rPr lang="en-US" altLang="en-US" sz="2400" dirty="0">
                <a:cs typeface="Times New Roman" panose="02020603050405020304" pitchFamily="18" charset="0"/>
              </a:rPr>
              <a:t> </a:t>
            </a:r>
            <a:r>
              <a:rPr lang="en-US" altLang="en-US" sz="2400" i="1" dirty="0">
                <a:cs typeface="Times New Roman" panose="02020603050405020304" pitchFamily="18" charset="0"/>
              </a:rPr>
              <a:t>SHA</a:t>
            </a:r>
            <a:r>
              <a:rPr lang="en-US" altLang="en-US" sz="2400" dirty="0">
                <a:cs typeface="Times New Roman" panose="02020603050405020304" pitchFamily="18" charset="0"/>
              </a:rPr>
              <a:t> </a:t>
            </a:r>
            <a:r>
              <a:rPr lang="en-US" altLang="en-US" sz="2400" dirty="0" err="1">
                <a:cs typeface="Times New Roman" panose="02020603050405020304" pitchFamily="18" charset="0"/>
              </a:rPr>
              <a:t>menerima</a:t>
            </a:r>
            <a:r>
              <a:rPr lang="en-US" altLang="en-US" sz="2400" dirty="0">
                <a:cs typeface="Times New Roman" panose="02020603050405020304" pitchFamily="18" charset="0"/>
              </a:rPr>
              <a:t> </a:t>
            </a:r>
            <a:r>
              <a:rPr lang="en-US" altLang="en-US" sz="2400" dirty="0" err="1">
                <a:cs typeface="Times New Roman" panose="02020603050405020304" pitchFamily="18" charset="0"/>
              </a:rPr>
              <a:t>masukan</a:t>
            </a:r>
            <a:r>
              <a:rPr lang="en-US" altLang="en-US" sz="2400" dirty="0">
                <a:cs typeface="Times New Roman" panose="02020603050405020304" pitchFamily="18" charset="0"/>
              </a:rPr>
              <a:t> </a:t>
            </a:r>
            <a:r>
              <a:rPr lang="en-US" altLang="en-US" sz="2400" dirty="0" err="1">
                <a:cs typeface="Times New Roman" panose="02020603050405020304" pitchFamily="18" charset="0"/>
              </a:rPr>
              <a:t>berukuran</a:t>
            </a:r>
            <a:r>
              <a:rPr lang="en-US" altLang="en-US" sz="2400" dirty="0">
                <a:cs typeface="Times New Roman" panose="02020603050405020304" pitchFamily="18" charset="0"/>
              </a:rPr>
              <a:t> </a:t>
            </a:r>
            <a:r>
              <a:rPr lang="en-US" altLang="en-US" sz="2400" dirty="0" err="1">
                <a:cs typeface="Times New Roman" panose="02020603050405020304" pitchFamily="18" charset="0"/>
              </a:rPr>
              <a:t>maksimum</a:t>
            </a:r>
            <a:r>
              <a:rPr lang="en-US" altLang="en-US" sz="2400" dirty="0">
                <a:cs typeface="Times New Roman" panose="02020603050405020304" pitchFamily="18" charset="0"/>
              </a:rPr>
              <a:t> 2</a:t>
            </a:r>
            <a:r>
              <a:rPr lang="en-US" altLang="en-US" sz="2400" baseline="30000" dirty="0">
                <a:cs typeface="Times New Roman" panose="02020603050405020304" pitchFamily="18" charset="0"/>
              </a:rPr>
              <a:t>64</a:t>
            </a:r>
            <a:r>
              <a:rPr lang="en-US" altLang="en-US" sz="2400" dirty="0">
                <a:cs typeface="Times New Roman" panose="02020603050405020304" pitchFamily="18" charset="0"/>
              </a:rPr>
              <a:t> bit (2.147.483.648 </a:t>
            </a:r>
            <a:r>
              <a:rPr lang="en-US" altLang="en-US" sz="2400" i="1" dirty="0">
                <a:cs typeface="Times New Roman" panose="02020603050405020304" pitchFamily="18" charset="0"/>
              </a:rPr>
              <a:t>gigabyte</a:t>
            </a:r>
            <a:r>
              <a:rPr lang="en-US" altLang="en-US" sz="2400" dirty="0">
                <a:cs typeface="Times New Roman" panose="02020603050405020304" pitchFamily="18" charset="0"/>
              </a:rPr>
              <a:t>) dan </a:t>
            </a:r>
            <a:r>
              <a:rPr lang="en-US" altLang="en-US" sz="2400" dirty="0" err="1">
                <a:cs typeface="Times New Roman" panose="02020603050405020304" pitchFamily="18" charset="0"/>
              </a:rPr>
              <a:t>menghasilkan</a:t>
            </a:r>
            <a:r>
              <a:rPr lang="en-US" altLang="en-US" sz="2400" dirty="0">
                <a:cs typeface="Times New Roman" panose="02020603050405020304" pitchFamily="18" charset="0"/>
              </a:rPr>
              <a:t> </a:t>
            </a:r>
            <a:r>
              <a:rPr lang="en-US" altLang="en-US" sz="2400" i="1" dirty="0">
                <a:cs typeface="Times New Roman" panose="02020603050405020304" pitchFamily="18" charset="0"/>
              </a:rPr>
              <a:t>message digest</a:t>
            </a:r>
            <a:r>
              <a:rPr lang="en-US" altLang="en-US" sz="2400" dirty="0">
                <a:cs typeface="Times New Roman" panose="02020603050405020304" pitchFamily="18" charset="0"/>
              </a:rPr>
              <a:t> yang </a:t>
            </a:r>
            <a:r>
              <a:rPr lang="en-US" altLang="en-US" sz="2400" dirty="0" err="1">
                <a:cs typeface="Times New Roman" panose="02020603050405020304" pitchFamily="18" charset="0"/>
              </a:rPr>
              <a:t>panjangnya</a:t>
            </a:r>
            <a:r>
              <a:rPr lang="en-US" altLang="en-US" sz="2400" dirty="0">
                <a:cs typeface="Times New Roman" panose="02020603050405020304" pitchFamily="18" charset="0"/>
              </a:rPr>
              <a:t> 160 bit.</a:t>
            </a:r>
          </a:p>
          <a:p>
            <a:pPr eaLnBrk="1" hangingPunct="1">
              <a:lnSpc>
                <a:spcPct val="90000"/>
              </a:lnSpc>
            </a:pPr>
            <a:endParaRPr lang="en-US" altLang="en-US" sz="2400" i="1" dirty="0">
              <a:cs typeface="Times New Roman" panose="02020603050405020304" pitchFamily="18" charset="0"/>
            </a:endParaRPr>
          </a:p>
          <a:p>
            <a:pPr eaLnBrk="1" hangingPunct="1">
              <a:lnSpc>
                <a:spcPct val="90000"/>
              </a:lnSpc>
            </a:pPr>
            <a:r>
              <a:rPr lang="en-US" altLang="en-US" sz="2400" i="1" dirty="0">
                <a:cs typeface="Times New Roman" panose="02020603050405020304" pitchFamily="18" charset="0"/>
              </a:rPr>
              <a:t>Message digest </a:t>
            </a:r>
            <a:r>
              <a:rPr lang="en-US" altLang="en-US" sz="2400" dirty="0" err="1">
                <a:cs typeface="Times New Roman" panose="02020603050405020304" pitchFamily="18" charset="0"/>
              </a:rPr>
              <a:t>dari</a:t>
            </a:r>
            <a:r>
              <a:rPr lang="en-US" altLang="en-US" sz="2400" dirty="0">
                <a:cs typeface="Times New Roman" panose="02020603050405020304" pitchFamily="18" charset="0"/>
              </a:rPr>
              <a:t> SHA </a:t>
            </a:r>
            <a:r>
              <a:rPr lang="en-US" altLang="en-US" sz="2400" dirty="0" err="1">
                <a:cs typeface="Times New Roman" panose="02020603050405020304" pitchFamily="18" charset="0"/>
              </a:rPr>
              <a:t>lebih</a:t>
            </a:r>
            <a:r>
              <a:rPr lang="en-US" altLang="en-US" sz="2400" dirty="0">
                <a:cs typeface="Times New Roman" panose="02020603050405020304" pitchFamily="18" charset="0"/>
              </a:rPr>
              <a:t> </a:t>
            </a:r>
            <a:r>
              <a:rPr lang="en-US" altLang="en-US" sz="2400" dirty="0" err="1">
                <a:cs typeface="Times New Roman" panose="02020603050405020304" pitchFamily="18" charset="0"/>
              </a:rPr>
              <a:t>panjang</a:t>
            </a:r>
            <a:r>
              <a:rPr lang="en-US" altLang="en-US" sz="2400" dirty="0">
                <a:cs typeface="Times New Roman" panose="02020603050405020304" pitchFamily="18" charset="0"/>
              </a:rPr>
              <a:t> </a:t>
            </a:r>
            <a:r>
              <a:rPr lang="en-US" altLang="en-US" sz="2400" dirty="0" err="1">
                <a:cs typeface="Times New Roman" panose="02020603050405020304" pitchFamily="18" charset="0"/>
              </a:rPr>
              <a:t>dari</a:t>
            </a:r>
            <a:r>
              <a:rPr lang="en-US" altLang="en-US" sz="2400" dirty="0">
                <a:cs typeface="Times New Roman" panose="02020603050405020304" pitchFamily="18" charset="0"/>
              </a:rPr>
              <a:t> </a:t>
            </a:r>
            <a:r>
              <a:rPr lang="en-US" altLang="en-US" sz="2400" i="1" dirty="0">
                <a:cs typeface="Times New Roman" panose="02020603050405020304" pitchFamily="18" charset="0"/>
              </a:rPr>
              <a:t>message digest</a:t>
            </a:r>
            <a:r>
              <a:rPr lang="en-US" altLang="en-US" sz="2400" dirty="0">
                <a:cs typeface="Times New Roman" panose="02020603050405020304" pitchFamily="18" charset="0"/>
              </a:rPr>
              <a:t> yang </a:t>
            </a:r>
            <a:r>
              <a:rPr lang="en-US" altLang="en-US" sz="2400" dirty="0" err="1">
                <a:cs typeface="Times New Roman" panose="02020603050405020304" pitchFamily="18" charset="0"/>
              </a:rPr>
              <a:t>dihasilkan</a:t>
            </a:r>
            <a:r>
              <a:rPr lang="en-US" altLang="en-US" sz="2400" dirty="0">
                <a:cs typeface="Times New Roman" panose="02020603050405020304" pitchFamily="18" charset="0"/>
              </a:rPr>
              <a:t> oleh </a:t>
            </a:r>
            <a:r>
              <a:rPr lang="en-US" altLang="en-US" sz="2400" i="1" dirty="0">
                <a:cs typeface="Times New Roman" panose="02020603050405020304" pitchFamily="18" charset="0"/>
              </a:rPr>
              <a:t>MD5 </a:t>
            </a:r>
            <a:r>
              <a:rPr lang="en-US" altLang="en-US" sz="2400" dirty="0">
                <a:cs typeface="Times New Roman" panose="02020603050405020304" pitchFamily="18" charset="0"/>
              </a:rPr>
              <a:t>(128 bit).</a:t>
            </a:r>
            <a:endParaRPr lang="en-GB" alt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5">
            <a:extLst>
              <a:ext uri="{FF2B5EF4-FFF2-40B4-BE49-F238E27FC236}">
                <a16:creationId xmlns:a16="http://schemas.microsoft.com/office/drawing/2014/main" id="{5C6B9518-7DA0-45E3-8158-E2421387470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EF0560B2-198D-4A82-B27D-7A05A7ADB087}" type="slidenum">
              <a:rPr lang="en-GB" altLang="en-US" sz="1400">
                <a:latin typeface="Times New Roman" panose="02020603050405020304" pitchFamily="18" charset="0"/>
              </a:rPr>
              <a:pPr>
                <a:spcBef>
                  <a:spcPct val="0"/>
                </a:spcBef>
                <a:buSzTx/>
                <a:buFontTx/>
                <a:buNone/>
              </a:pPr>
              <a:t>3</a:t>
            </a:fld>
            <a:endParaRPr lang="en-GB" altLang="en-US" sz="1400">
              <a:latin typeface="Times New Roman" panose="02020603050405020304" pitchFamily="18" charset="0"/>
            </a:endParaRPr>
          </a:p>
        </p:txBody>
      </p:sp>
      <p:sp>
        <p:nvSpPr>
          <p:cNvPr id="5124" name="Rectangle 2">
            <a:extLst>
              <a:ext uri="{FF2B5EF4-FFF2-40B4-BE49-F238E27FC236}">
                <a16:creationId xmlns:a16="http://schemas.microsoft.com/office/drawing/2014/main" id="{72D9D94A-9DB9-49DD-95AD-49A1809B8F65}"/>
              </a:ext>
            </a:extLst>
          </p:cNvPr>
          <p:cNvSpPr>
            <a:spLocks noGrp="1" noChangeArrowheads="1"/>
          </p:cNvSpPr>
          <p:nvPr>
            <p:ph type="title"/>
          </p:nvPr>
        </p:nvSpPr>
        <p:spPr>
          <a:xfrm>
            <a:off x="1186069" y="736600"/>
            <a:ext cx="7772400" cy="831850"/>
          </a:xfrm>
        </p:spPr>
        <p:txBody>
          <a:bodyPr/>
          <a:lstStyle/>
          <a:p>
            <a:pPr algn="l" eaLnBrk="1" hangingPunct="1"/>
            <a:r>
              <a:rPr lang="en-US" altLang="en-US" b="1" dirty="0" err="1"/>
              <a:t>Pendahuluan</a:t>
            </a:r>
            <a:endParaRPr lang="en-GB" altLang="en-US" b="1" dirty="0"/>
          </a:p>
        </p:txBody>
      </p:sp>
      <p:sp>
        <p:nvSpPr>
          <p:cNvPr id="5125" name="Rectangle 3">
            <a:extLst>
              <a:ext uri="{FF2B5EF4-FFF2-40B4-BE49-F238E27FC236}">
                <a16:creationId xmlns:a16="http://schemas.microsoft.com/office/drawing/2014/main" id="{5B8D2657-BF0C-4CD4-9BDA-3C605389201A}"/>
              </a:ext>
            </a:extLst>
          </p:cNvPr>
          <p:cNvSpPr>
            <a:spLocks noGrp="1" noChangeArrowheads="1"/>
          </p:cNvSpPr>
          <p:nvPr>
            <p:ph type="body" idx="1"/>
          </p:nvPr>
        </p:nvSpPr>
        <p:spPr>
          <a:xfrm>
            <a:off x="1113183" y="1828800"/>
            <a:ext cx="10028582" cy="4267200"/>
          </a:xfrm>
        </p:spPr>
        <p:txBody>
          <a:bodyPr>
            <a:normAutofit/>
          </a:bodyPr>
          <a:lstStyle/>
          <a:p>
            <a:pPr eaLnBrk="1" hangingPunct="1"/>
            <a:r>
              <a:rPr lang="en-US" altLang="en-US" i="1" dirty="0">
                <a:solidFill>
                  <a:srgbClr val="030305"/>
                </a:solidFill>
                <a:cs typeface="Times New Roman" panose="02020603050405020304" pitchFamily="18" charset="0"/>
              </a:rPr>
              <a:t>MD5</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adalah</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fungsi</a:t>
            </a:r>
            <a:r>
              <a:rPr lang="en-US" altLang="en-US" dirty="0">
                <a:solidFill>
                  <a:srgbClr val="030305"/>
                </a:solidFill>
                <a:cs typeface="Times New Roman" panose="02020603050405020304" pitchFamily="18" charset="0"/>
              </a:rPr>
              <a:t> </a:t>
            </a:r>
            <a:r>
              <a:rPr lang="en-US" altLang="en-US" i="1" dirty="0">
                <a:solidFill>
                  <a:srgbClr val="030305"/>
                </a:solidFill>
                <a:cs typeface="Times New Roman" panose="02020603050405020304" pitchFamily="18" charset="0"/>
              </a:rPr>
              <a:t>hash</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satu-arah</a:t>
            </a:r>
            <a:r>
              <a:rPr lang="en-US" altLang="en-US" dirty="0">
                <a:solidFill>
                  <a:srgbClr val="030305"/>
                </a:solidFill>
                <a:cs typeface="Times New Roman" panose="02020603050405020304" pitchFamily="18" charset="0"/>
              </a:rPr>
              <a:t> yang </a:t>
            </a:r>
            <a:r>
              <a:rPr lang="en-US" altLang="en-US" dirty="0" err="1">
                <a:solidFill>
                  <a:srgbClr val="030305"/>
                </a:solidFill>
                <a:cs typeface="Times New Roman" panose="02020603050405020304" pitchFamily="18" charset="0"/>
              </a:rPr>
              <a:t>dibuat</a:t>
            </a:r>
            <a:r>
              <a:rPr lang="en-US" altLang="en-US" dirty="0">
                <a:solidFill>
                  <a:srgbClr val="030305"/>
                </a:solidFill>
                <a:cs typeface="Times New Roman" panose="02020603050405020304" pitchFamily="18" charset="0"/>
              </a:rPr>
              <a:t> oleh Ron </a:t>
            </a:r>
            <a:r>
              <a:rPr lang="en-US" altLang="en-US" dirty="0" err="1">
                <a:solidFill>
                  <a:srgbClr val="030305"/>
                </a:solidFill>
                <a:cs typeface="Times New Roman" panose="02020603050405020304" pitchFamily="18" charset="0"/>
              </a:rPr>
              <a:t>Rivest</a:t>
            </a:r>
            <a:r>
              <a:rPr lang="en-US" altLang="en-US" dirty="0">
                <a:solidFill>
                  <a:srgbClr val="030305"/>
                </a:solidFill>
                <a:cs typeface="Times New Roman" panose="02020603050405020304" pitchFamily="18" charset="0"/>
              </a:rPr>
              <a:t>. </a:t>
            </a:r>
          </a:p>
          <a:p>
            <a:pPr eaLnBrk="1" hangingPunct="1"/>
            <a:endParaRPr lang="en-US" altLang="en-US" dirty="0">
              <a:solidFill>
                <a:srgbClr val="030305"/>
              </a:solidFill>
              <a:cs typeface="Times New Roman" panose="02020603050405020304" pitchFamily="18" charset="0"/>
            </a:endParaRPr>
          </a:p>
          <a:p>
            <a:pPr eaLnBrk="1" hangingPunct="1"/>
            <a:r>
              <a:rPr lang="en-US" altLang="en-US" i="1" dirty="0">
                <a:solidFill>
                  <a:srgbClr val="030305"/>
                </a:solidFill>
                <a:cs typeface="Times New Roman" panose="02020603050405020304" pitchFamily="18" charset="0"/>
              </a:rPr>
              <a:t>MD5</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merupakan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perbaikan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dari</a:t>
            </a:r>
            <a:r>
              <a:rPr lang="en-US" altLang="en-US" dirty="0">
                <a:solidFill>
                  <a:srgbClr val="030305"/>
                </a:solidFill>
                <a:cs typeface="Times New Roman" panose="02020603050405020304" pitchFamily="18" charset="0"/>
              </a:rPr>
              <a:t> </a:t>
            </a:r>
            <a:r>
              <a:rPr lang="en-US" altLang="en-US" i="1" dirty="0">
                <a:solidFill>
                  <a:srgbClr val="030305"/>
                </a:solidFill>
                <a:cs typeface="Times New Roman" panose="02020603050405020304" pitchFamily="18" charset="0"/>
              </a:rPr>
              <a:t>MD4</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setelah</a:t>
            </a:r>
            <a:r>
              <a:rPr lang="en-US" altLang="en-US" dirty="0">
                <a:solidFill>
                  <a:srgbClr val="030305"/>
                </a:solidFill>
                <a:cs typeface="Times New Roman" panose="02020603050405020304" pitchFamily="18" charset="0"/>
              </a:rPr>
              <a:t> </a:t>
            </a:r>
            <a:r>
              <a:rPr lang="en-US" altLang="en-US" i="1" dirty="0">
                <a:solidFill>
                  <a:srgbClr val="030305"/>
                </a:solidFill>
                <a:cs typeface="Times New Roman" panose="02020603050405020304" pitchFamily="18" charset="0"/>
              </a:rPr>
              <a:t>MD4</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ditemukan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kolisinya</a:t>
            </a:r>
            <a:r>
              <a:rPr lang="en-US" altLang="en-US" dirty="0">
                <a:solidFill>
                  <a:srgbClr val="030305"/>
                </a:solidFill>
                <a:cs typeface="Times New Roman" panose="02020603050405020304" pitchFamily="18" charset="0"/>
              </a:rPr>
              <a:t>.</a:t>
            </a:r>
          </a:p>
          <a:p>
            <a:pPr eaLnBrk="1" hangingPunct="1"/>
            <a:endParaRPr lang="en-US" altLang="en-US" dirty="0">
              <a:solidFill>
                <a:srgbClr val="030305"/>
              </a:solidFill>
              <a:cs typeface="Times New Roman" panose="02020603050405020304" pitchFamily="18" charset="0"/>
            </a:endParaRPr>
          </a:p>
          <a:p>
            <a:pPr eaLnBrk="1" hangingPunct="1"/>
            <a:r>
              <a:rPr lang="en-US" altLang="en-US" dirty="0" err="1">
                <a:solidFill>
                  <a:srgbClr val="030305"/>
                </a:solidFill>
                <a:cs typeface="Times New Roman" panose="02020603050405020304" pitchFamily="18" charset="0"/>
              </a:rPr>
              <a:t>Algoritma</a:t>
            </a:r>
            <a:r>
              <a:rPr lang="en-US" altLang="en-US" dirty="0">
                <a:solidFill>
                  <a:srgbClr val="030305"/>
                </a:solidFill>
                <a:cs typeface="Times New Roman" panose="02020603050405020304" pitchFamily="18" charset="0"/>
              </a:rPr>
              <a:t> </a:t>
            </a:r>
            <a:r>
              <a:rPr lang="en-US" altLang="en-US" i="1" dirty="0">
                <a:solidFill>
                  <a:srgbClr val="030305"/>
                </a:solidFill>
                <a:cs typeface="Times New Roman" panose="02020603050405020304" pitchFamily="18" charset="0"/>
              </a:rPr>
              <a:t>MD5</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menerima</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masukan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berupa</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pesan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dengan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ukuran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sembarang</a:t>
            </a:r>
            <a:r>
              <a:rPr lang="en-US" altLang="en-US" dirty="0">
                <a:solidFill>
                  <a:srgbClr val="030305"/>
                </a:solidFill>
                <a:cs typeface="Times New Roman" panose="02020603050405020304" pitchFamily="18" charset="0"/>
              </a:rPr>
              <a:t> dan </a:t>
            </a:r>
            <a:r>
              <a:rPr lang="en-US" altLang="en-US" dirty="0" err="1">
                <a:solidFill>
                  <a:srgbClr val="030305"/>
                </a:solidFill>
                <a:cs typeface="Times New Roman" panose="02020603050405020304" pitchFamily="18" charset="0"/>
              </a:rPr>
              <a:t>menghasilkan</a:t>
            </a:r>
            <a:r>
              <a:rPr lang="en-US" altLang="en-US" dirty="0">
                <a:solidFill>
                  <a:srgbClr val="030305"/>
                </a:solidFill>
                <a:cs typeface="Times New Roman" panose="02020603050405020304" pitchFamily="18" charset="0"/>
              </a:rPr>
              <a:t> </a:t>
            </a:r>
            <a:r>
              <a:rPr lang="en-US" altLang="en-US" i="1" dirty="0">
                <a:solidFill>
                  <a:srgbClr val="030305"/>
                </a:solidFill>
                <a:cs typeface="Times New Roman" panose="02020603050405020304" pitchFamily="18" charset="0"/>
              </a:rPr>
              <a:t>message digest</a:t>
            </a:r>
            <a:r>
              <a:rPr lang="en-US" altLang="en-US" dirty="0">
                <a:solidFill>
                  <a:srgbClr val="030305"/>
                </a:solidFill>
                <a:cs typeface="Times New Roman" panose="02020603050405020304" pitchFamily="18" charset="0"/>
              </a:rPr>
              <a:t> yang </a:t>
            </a:r>
            <a:r>
              <a:rPr lang="en-US" altLang="en-US" dirty="0" err="1">
                <a:solidFill>
                  <a:srgbClr val="030305"/>
                </a:solidFill>
                <a:cs typeface="Times New Roman" panose="02020603050405020304" pitchFamily="18" charset="0"/>
              </a:rPr>
              <a:t>panjangnya</a:t>
            </a:r>
            <a:r>
              <a:rPr lang="en-US" altLang="en-US" dirty="0">
                <a:solidFill>
                  <a:srgbClr val="030305"/>
                </a:solidFill>
                <a:cs typeface="Times New Roman" panose="02020603050405020304" pitchFamily="18" charset="0"/>
              </a:rPr>
              <a:t> 128 bit. </a:t>
            </a:r>
            <a:endParaRPr lang="en-GB" altLang="en-US" dirty="0">
              <a:solidFill>
                <a:srgbClr val="030305"/>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5">
            <a:extLst>
              <a:ext uri="{FF2B5EF4-FFF2-40B4-BE49-F238E27FC236}">
                <a16:creationId xmlns:a16="http://schemas.microsoft.com/office/drawing/2014/main" id="{1800BB1E-4BD2-4D41-BA1A-6789C0EC51B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sz="3200">
                <a:solidFill>
                  <a:schemeClr val="tx1"/>
                </a:solidFill>
                <a:latin typeface="Times New Roman" panose="02020603050405020304" pitchFamily="18" charset="0"/>
              </a:defRPr>
            </a:lvl1pPr>
            <a:lvl2pPr marL="742950" indent="-285750">
              <a:spcBef>
                <a:spcPct val="20000"/>
              </a:spcBef>
              <a:buClr>
                <a:schemeClr val="accent2"/>
              </a:buClr>
              <a:buFont typeface="Wingdings" panose="05000000000000000000" pitchFamily="2" charset="2"/>
              <a:buBlip>
                <a:blip r:embed="rId3"/>
              </a:buBlip>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lr>
                <a:schemeClr val="tx2"/>
              </a:buClr>
              <a:buFont typeface="Wingdings" panose="05000000000000000000" pitchFamily="2" charset="2"/>
              <a:buChar char="s"/>
              <a:defRPr sz="2000">
                <a:solidFill>
                  <a:schemeClr val="tx1"/>
                </a:solidFill>
                <a:latin typeface="Times New Roman" panose="02020603050405020304" pitchFamily="18" charset="0"/>
              </a:defRPr>
            </a:lvl4pPr>
            <a:lvl5pPr marL="2057400" indent="-228600">
              <a:spcBef>
                <a:spcPct val="20000"/>
              </a:spcBef>
              <a:buClr>
                <a:schemeClr val="tx2"/>
              </a:buClr>
              <a:buFont typeface="Wingdings" panose="05000000000000000000" pitchFamily="2" charset="2"/>
              <a:buChar char="s"/>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9pPr>
          </a:lstStyle>
          <a:p>
            <a:pPr>
              <a:spcBef>
                <a:spcPct val="0"/>
              </a:spcBef>
              <a:buFontTx/>
              <a:buNone/>
            </a:pPr>
            <a:fld id="{150AEF16-93E1-429C-BB9F-C0AEB38ECA49}" type="slidenum">
              <a:rPr lang="en-GB" altLang="en-US" sz="1400">
                <a:solidFill>
                  <a:schemeClr val="tx2"/>
                </a:solidFill>
                <a:latin typeface="Arial" panose="020B0604020202020204" pitchFamily="34" charset="0"/>
              </a:rPr>
              <a:pPr>
                <a:spcBef>
                  <a:spcPct val="0"/>
                </a:spcBef>
                <a:buFontTx/>
                <a:buNone/>
              </a:pPr>
              <a:t>30</a:t>
            </a:fld>
            <a:endParaRPr lang="en-GB" altLang="en-US" sz="1400">
              <a:solidFill>
                <a:schemeClr val="tx2"/>
              </a:solidFill>
              <a:latin typeface="Arial" panose="020B0604020202020204" pitchFamily="34" charset="0"/>
            </a:endParaRPr>
          </a:p>
        </p:txBody>
      </p:sp>
      <p:sp>
        <p:nvSpPr>
          <p:cNvPr id="6148" name="Rectangle 3">
            <a:extLst>
              <a:ext uri="{FF2B5EF4-FFF2-40B4-BE49-F238E27FC236}">
                <a16:creationId xmlns:a16="http://schemas.microsoft.com/office/drawing/2014/main" id="{1D50C29C-8950-4496-9AF0-D5C55A2C92D3}"/>
              </a:ext>
            </a:extLst>
          </p:cNvPr>
          <p:cNvSpPr>
            <a:spLocks noGrp="1" noChangeArrowheads="1"/>
          </p:cNvSpPr>
          <p:nvPr>
            <p:ph type="body" idx="1"/>
          </p:nvPr>
        </p:nvSpPr>
        <p:spPr>
          <a:xfrm>
            <a:off x="838200" y="516836"/>
            <a:ext cx="10515600" cy="6003234"/>
          </a:xfrm>
        </p:spPr>
        <p:txBody>
          <a:bodyPr>
            <a:normAutofit fontScale="92500" lnSpcReduction="10000"/>
          </a:bodyPr>
          <a:lstStyle/>
          <a:p>
            <a:pPr eaLnBrk="1" hangingPunct="1"/>
            <a:r>
              <a:rPr lang="en-US" altLang="en-US" dirty="0" err="1"/>
              <a:t>Sebutan</a:t>
            </a:r>
            <a:r>
              <a:rPr lang="en-US" altLang="en-US" i="1" dirty="0"/>
              <a:t> SHA</a:t>
            </a:r>
            <a:r>
              <a:rPr lang="en-US" altLang="en-US" dirty="0"/>
              <a:t> </a:t>
            </a:r>
            <a:r>
              <a:rPr lang="en-US" altLang="en-US" dirty="0" err="1"/>
              <a:t>mengacu</a:t>
            </a:r>
            <a:r>
              <a:rPr lang="en-US" altLang="en-US" dirty="0"/>
              <a:t> pada </a:t>
            </a:r>
            <a:r>
              <a:rPr lang="en-US" altLang="en-US" dirty="0" err="1"/>
              <a:t>keluarga</a:t>
            </a:r>
            <a:r>
              <a:rPr lang="en-US" altLang="en-US" dirty="0"/>
              <a:t> </a:t>
            </a:r>
            <a:r>
              <a:rPr lang="en-US" altLang="en-US" dirty="0" err="1"/>
              <a:t>fungsi</a:t>
            </a:r>
            <a:r>
              <a:rPr lang="en-US" altLang="en-US" dirty="0"/>
              <a:t> </a:t>
            </a:r>
            <a:r>
              <a:rPr lang="en-US" altLang="en-US" i="1" dirty="0"/>
              <a:t>hash</a:t>
            </a:r>
            <a:r>
              <a:rPr lang="en-US" altLang="en-US" dirty="0"/>
              <a:t> </a:t>
            </a:r>
            <a:r>
              <a:rPr lang="en-US" altLang="en-US" dirty="0" err="1"/>
              <a:t>satu-arah</a:t>
            </a:r>
            <a:r>
              <a:rPr lang="en-US" altLang="en-US" dirty="0"/>
              <a:t> SHA. </a:t>
            </a:r>
          </a:p>
          <a:p>
            <a:pPr eaLnBrk="1" hangingPunct="1"/>
            <a:r>
              <a:rPr lang="en-US" altLang="en-US" dirty="0" err="1"/>
              <a:t>Enam</a:t>
            </a:r>
            <a:r>
              <a:rPr lang="en-US" altLang="en-US" dirty="0"/>
              <a:t> </a:t>
            </a:r>
            <a:r>
              <a:rPr lang="en-US" altLang="en-US" dirty="0" err="1"/>
              <a:t>varian</a:t>
            </a:r>
            <a:r>
              <a:rPr lang="en-US" altLang="en-US" dirty="0"/>
              <a:t> </a:t>
            </a:r>
            <a:r>
              <a:rPr lang="en-US" altLang="en-US" i="1" dirty="0"/>
              <a:t>SHA</a:t>
            </a:r>
            <a:r>
              <a:rPr lang="en-US" altLang="en-US" dirty="0"/>
              <a:t>: </a:t>
            </a:r>
          </a:p>
          <a:p>
            <a:pPr marL="0" indent="0" eaLnBrk="1" hangingPunct="1">
              <a:buNone/>
            </a:pPr>
            <a:r>
              <a:rPr lang="en-US" altLang="en-US" dirty="0"/>
              <a:t>	- SHA-0</a:t>
            </a:r>
          </a:p>
          <a:p>
            <a:pPr marL="0" indent="0" eaLnBrk="1" hangingPunct="1">
              <a:buNone/>
            </a:pPr>
            <a:r>
              <a:rPr lang="en-US" altLang="en-US" dirty="0"/>
              <a:t>	- SHA-1</a:t>
            </a:r>
          </a:p>
          <a:p>
            <a:pPr marL="0" indent="0" eaLnBrk="1" hangingPunct="1">
              <a:buNone/>
            </a:pPr>
            <a:r>
              <a:rPr lang="en-US" altLang="en-US" dirty="0"/>
              <a:t>	- SHA-224</a:t>
            </a:r>
          </a:p>
          <a:p>
            <a:pPr marL="0" indent="0" eaLnBrk="1" hangingPunct="1">
              <a:buNone/>
            </a:pPr>
            <a:r>
              <a:rPr lang="en-US" altLang="en-US" dirty="0"/>
              <a:t>	- SHA-256</a:t>
            </a:r>
          </a:p>
          <a:p>
            <a:pPr marL="0" indent="0" eaLnBrk="1" hangingPunct="1">
              <a:buNone/>
            </a:pPr>
            <a:r>
              <a:rPr lang="en-US" altLang="en-US" dirty="0"/>
              <a:t>	- SHA-384</a:t>
            </a:r>
          </a:p>
          <a:p>
            <a:pPr marL="0" indent="0" eaLnBrk="1" hangingPunct="1">
              <a:buNone/>
            </a:pPr>
            <a:r>
              <a:rPr lang="en-US" altLang="en-US" dirty="0"/>
              <a:t>	- SHA-512</a:t>
            </a:r>
          </a:p>
          <a:p>
            <a:pPr marL="0" indent="0" eaLnBrk="1" hangingPunct="1">
              <a:buNone/>
            </a:pPr>
            <a:r>
              <a:rPr lang="en-US" altLang="en-US" dirty="0"/>
              <a:t>	 </a:t>
            </a:r>
          </a:p>
          <a:p>
            <a:pPr eaLnBrk="1" hangingPunct="1"/>
            <a:r>
              <a:rPr lang="en-US" altLang="en-US" dirty="0"/>
              <a:t>SHA-0 </a:t>
            </a:r>
            <a:r>
              <a:rPr lang="en-US" altLang="en-US" dirty="0" err="1"/>
              <a:t>sering</a:t>
            </a:r>
            <a:r>
              <a:rPr lang="en-US" altLang="en-US" dirty="0"/>
              <a:t> </a:t>
            </a:r>
            <a:r>
              <a:rPr lang="en-US" altLang="en-US" dirty="0" err="1"/>
              <a:t>diacu</a:t>
            </a:r>
            <a:r>
              <a:rPr lang="en-US" altLang="en-US" dirty="0"/>
              <a:t> </a:t>
            </a:r>
            <a:r>
              <a:rPr lang="en-US" altLang="en-US" dirty="0" err="1"/>
              <a:t>sebagai</a:t>
            </a:r>
            <a:r>
              <a:rPr lang="en-US" altLang="en-US" dirty="0"/>
              <a:t> </a:t>
            </a:r>
            <a:r>
              <a:rPr lang="en-US" altLang="en-US" i="1" dirty="0"/>
              <a:t>SHA</a:t>
            </a:r>
            <a:r>
              <a:rPr lang="en-US" altLang="en-US" dirty="0"/>
              <a:t> </a:t>
            </a:r>
            <a:r>
              <a:rPr lang="en-US" altLang="en-US" dirty="0" err="1"/>
              <a:t>saja</a:t>
            </a:r>
            <a:endParaRPr lang="en-US" altLang="en-US" dirty="0"/>
          </a:p>
          <a:p>
            <a:pPr eaLnBrk="1" hangingPunct="1"/>
            <a:r>
              <a:rPr lang="en-US" altLang="en-US" dirty="0"/>
              <a:t>Yang </a:t>
            </a:r>
            <a:r>
              <a:rPr lang="en-US" altLang="en-US" dirty="0" err="1"/>
              <a:t>akan</a:t>
            </a:r>
            <a:r>
              <a:rPr lang="en-US" altLang="en-US" dirty="0"/>
              <a:t> </a:t>
            </a:r>
            <a:r>
              <a:rPr lang="en-US" altLang="en-US" dirty="0" err="1"/>
              <a:t>dibahas</a:t>
            </a:r>
            <a:r>
              <a:rPr lang="en-US" altLang="en-US" dirty="0"/>
              <a:t>: SHA-1</a:t>
            </a:r>
          </a:p>
          <a:p>
            <a:r>
              <a:rPr lang="en-US" dirty="0" err="1"/>
              <a:t>Detil</a:t>
            </a:r>
            <a:r>
              <a:rPr lang="en-US" dirty="0"/>
              <a:t> </a:t>
            </a:r>
            <a:r>
              <a:rPr lang="en-US" dirty="0" err="1"/>
              <a:t>algoritma</a:t>
            </a:r>
            <a:r>
              <a:rPr lang="en-US" dirty="0"/>
              <a:t> SHA-1 </a:t>
            </a:r>
            <a:r>
              <a:rPr lang="en-US" dirty="0" err="1"/>
              <a:t>dapat</a:t>
            </a:r>
            <a:r>
              <a:rPr lang="en-US" dirty="0"/>
              <a:t> </a:t>
            </a:r>
            <a:r>
              <a:rPr lang="en-US" dirty="0" err="1"/>
              <a:t>dibaca</a:t>
            </a:r>
            <a:r>
              <a:rPr lang="en-US" dirty="0"/>
              <a:t> di </a:t>
            </a:r>
            <a:r>
              <a:rPr lang="en-US" dirty="0" err="1"/>
              <a:t>dalam</a:t>
            </a:r>
            <a:r>
              <a:rPr lang="en-US" dirty="0"/>
              <a:t> </a:t>
            </a:r>
            <a:r>
              <a:rPr lang="en-US" dirty="0" err="1"/>
              <a:t>dokumen</a:t>
            </a:r>
            <a:r>
              <a:rPr lang="en-US" dirty="0"/>
              <a:t> RFC 3174     (</a:t>
            </a:r>
            <a:r>
              <a:rPr lang="en-US" u="sng" dirty="0">
                <a:hlinkClick r:id="rId4"/>
              </a:rPr>
              <a:t>http://www.faqs.org/rfcs/rfc3174.html</a:t>
            </a:r>
            <a:r>
              <a:rPr lang="en-US" dirty="0"/>
              <a:t>)  </a:t>
            </a:r>
          </a:p>
          <a:p>
            <a:pPr eaLnBrk="1" hangingPunct="1"/>
            <a:endParaRPr lang="en-US" altLang="en-US" dirty="0"/>
          </a:p>
          <a:p>
            <a:pPr eaLnBrk="1" hangingPunct="1"/>
            <a:endParaRPr lang="en-US"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36215C-9C23-42FB-89FC-0AA52AA6E9E1}"/>
              </a:ext>
            </a:extLst>
          </p:cNvPr>
          <p:cNvPicPr>
            <a:picLocks noChangeAspect="1"/>
          </p:cNvPicPr>
          <p:nvPr/>
        </p:nvPicPr>
        <p:blipFill>
          <a:blip r:embed="rId2"/>
          <a:stretch>
            <a:fillRect/>
          </a:stretch>
        </p:blipFill>
        <p:spPr>
          <a:xfrm>
            <a:off x="776149" y="766970"/>
            <a:ext cx="10639702" cy="5494682"/>
          </a:xfrm>
          <a:prstGeom prst="rect">
            <a:avLst/>
          </a:prstGeom>
        </p:spPr>
      </p:pic>
      <p:sp>
        <p:nvSpPr>
          <p:cNvPr id="4" name="Slide Number Placeholder 3">
            <a:extLst>
              <a:ext uri="{FF2B5EF4-FFF2-40B4-BE49-F238E27FC236}">
                <a16:creationId xmlns:a16="http://schemas.microsoft.com/office/drawing/2014/main" id="{188F22ED-F22D-8180-7E56-8D405C8A2988}"/>
              </a:ext>
            </a:extLst>
          </p:cNvPr>
          <p:cNvSpPr>
            <a:spLocks noGrp="1"/>
          </p:cNvSpPr>
          <p:nvPr>
            <p:ph type="sldNum" sz="quarter" idx="12"/>
          </p:nvPr>
        </p:nvSpPr>
        <p:spPr/>
        <p:txBody>
          <a:bodyPr/>
          <a:lstStyle/>
          <a:p>
            <a:fld id="{345A03E5-24FE-4ADA-BBDF-5347EA54DF86}" type="slidenum">
              <a:rPr lang="en-US" smtClean="0"/>
              <a:t>31</a:t>
            </a:fld>
            <a:endParaRPr lang="en-US"/>
          </a:p>
        </p:txBody>
      </p:sp>
    </p:spTree>
    <p:extLst>
      <p:ext uri="{BB962C8B-B14F-4D97-AF65-F5344CB8AC3E}">
        <p14:creationId xmlns:p14="http://schemas.microsoft.com/office/powerpoint/2010/main" val="14219187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5">
            <a:extLst>
              <a:ext uri="{FF2B5EF4-FFF2-40B4-BE49-F238E27FC236}">
                <a16:creationId xmlns:a16="http://schemas.microsoft.com/office/drawing/2014/main" id="{22073F97-92B7-4285-A3D8-4320E7A227D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sz="3200">
                <a:solidFill>
                  <a:schemeClr val="tx1"/>
                </a:solidFill>
                <a:latin typeface="Times New Roman" panose="02020603050405020304" pitchFamily="18" charset="0"/>
              </a:defRPr>
            </a:lvl1pPr>
            <a:lvl2pPr marL="742950" indent="-285750">
              <a:spcBef>
                <a:spcPct val="20000"/>
              </a:spcBef>
              <a:buClr>
                <a:schemeClr val="accent2"/>
              </a:buClr>
              <a:buFont typeface="Wingdings" panose="05000000000000000000" pitchFamily="2" charset="2"/>
              <a:buBlip>
                <a:blip r:embed="rId3"/>
              </a:buBlip>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lr>
                <a:schemeClr val="tx2"/>
              </a:buClr>
              <a:buFont typeface="Wingdings" panose="05000000000000000000" pitchFamily="2" charset="2"/>
              <a:buChar char="s"/>
              <a:defRPr sz="2000">
                <a:solidFill>
                  <a:schemeClr val="tx1"/>
                </a:solidFill>
                <a:latin typeface="Times New Roman" panose="02020603050405020304" pitchFamily="18" charset="0"/>
              </a:defRPr>
            </a:lvl4pPr>
            <a:lvl5pPr marL="2057400" indent="-228600">
              <a:spcBef>
                <a:spcPct val="20000"/>
              </a:spcBef>
              <a:buClr>
                <a:schemeClr val="tx2"/>
              </a:buClr>
              <a:buFont typeface="Wingdings" panose="05000000000000000000" pitchFamily="2" charset="2"/>
              <a:buChar char="s"/>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9pPr>
          </a:lstStyle>
          <a:p>
            <a:pPr>
              <a:spcBef>
                <a:spcPct val="0"/>
              </a:spcBef>
              <a:buFontTx/>
              <a:buNone/>
            </a:pPr>
            <a:fld id="{90EE5F16-9854-4265-9D91-664A5A98B274}" type="slidenum">
              <a:rPr lang="en-GB" altLang="en-US" sz="1400">
                <a:solidFill>
                  <a:schemeClr val="tx2"/>
                </a:solidFill>
                <a:latin typeface="Arial" panose="020B0604020202020204" pitchFamily="34" charset="0"/>
              </a:rPr>
              <a:pPr>
                <a:spcBef>
                  <a:spcPct val="0"/>
                </a:spcBef>
                <a:buFontTx/>
                <a:buNone/>
              </a:pPr>
              <a:t>32</a:t>
            </a:fld>
            <a:endParaRPr lang="en-GB" altLang="en-US" sz="1400">
              <a:solidFill>
                <a:schemeClr val="tx2"/>
              </a:solidFill>
              <a:latin typeface="Arial" panose="020B0604020202020204" pitchFamily="34" charset="0"/>
            </a:endParaRPr>
          </a:p>
        </p:txBody>
      </p:sp>
      <p:sp>
        <p:nvSpPr>
          <p:cNvPr id="8196" name="Rectangle 5">
            <a:extLst>
              <a:ext uri="{FF2B5EF4-FFF2-40B4-BE49-F238E27FC236}">
                <a16:creationId xmlns:a16="http://schemas.microsoft.com/office/drawing/2014/main" id="{8291469D-6CE2-4BCA-AC84-60469FE25CE2}"/>
              </a:ext>
            </a:extLst>
          </p:cNvPr>
          <p:cNvSpPr>
            <a:spLocks noChangeArrowheads="1"/>
          </p:cNvSpPr>
          <p:nvPr/>
        </p:nvSpPr>
        <p:spPr bwMode="auto">
          <a:xfrm>
            <a:off x="3352800" y="1782764"/>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3200">
                <a:solidFill>
                  <a:schemeClr val="tx1"/>
                </a:solidFill>
                <a:latin typeface="Times New Roman" panose="02020603050405020304" pitchFamily="18" charset="0"/>
              </a:defRPr>
            </a:lvl1pPr>
            <a:lvl2pPr marL="742950" indent="-285750">
              <a:spcBef>
                <a:spcPct val="20000"/>
              </a:spcBef>
              <a:buClr>
                <a:schemeClr val="accent2"/>
              </a:buClr>
              <a:buFont typeface="Wingdings" panose="05000000000000000000" pitchFamily="2" charset="2"/>
              <a:buBlip>
                <a:blip r:embed="rId3"/>
              </a:buBlip>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lr>
                <a:schemeClr val="tx2"/>
              </a:buClr>
              <a:buFont typeface="Wingdings" panose="05000000000000000000" pitchFamily="2" charset="2"/>
              <a:buChar char="s"/>
              <a:defRPr sz="2000">
                <a:solidFill>
                  <a:schemeClr val="tx1"/>
                </a:solidFill>
                <a:latin typeface="Times New Roman" panose="02020603050405020304" pitchFamily="18" charset="0"/>
              </a:defRPr>
            </a:lvl4pPr>
            <a:lvl5pPr marL="2057400" indent="-228600">
              <a:spcBef>
                <a:spcPct val="20000"/>
              </a:spcBef>
              <a:buClr>
                <a:schemeClr val="tx2"/>
              </a:buClr>
              <a:buFont typeface="Wingdings" panose="05000000000000000000" pitchFamily="2" charset="2"/>
              <a:buChar char="s"/>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9pPr>
          </a:lstStyle>
          <a:p>
            <a:pPr algn="ctr" eaLnBrk="1" hangingPunct="1">
              <a:buFontTx/>
              <a:buNone/>
            </a:pPr>
            <a:endParaRPr lang="en-US" altLang="en-US" sz="2400"/>
          </a:p>
        </p:txBody>
      </p:sp>
      <p:sp>
        <p:nvSpPr>
          <p:cNvPr id="8197" name="Rectangle 6">
            <a:extLst>
              <a:ext uri="{FF2B5EF4-FFF2-40B4-BE49-F238E27FC236}">
                <a16:creationId xmlns:a16="http://schemas.microsoft.com/office/drawing/2014/main" id="{AB5F6164-49AF-4FE1-9697-09ECF8CFD1B9}"/>
              </a:ext>
            </a:extLst>
          </p:cNvPr>
          <p:cNvSpPr>
            <a:spLocks noGrp="1" noChangeArrowheads="1"/>
          </p:cNvSpPr>
          <p:nvPr>
            <p:ph type="title"/>
          </p:nvPr>
        </p:nvSpPr>
        <p:spPr>
          <a:xfrm>
            <a:off x="838200" y="365126"/>
            <a:ext cx="10515600" cy="648666"/>
          </a:xfrm>
          <a:noFill/>
        </p:spPr>
        <p:txBody>
          <a:bodyPr/>
          <a:lstStyle/>
          <a:p>
            <a:pPr eaLnBrk="1" hangingPunct="1"/>
            <a:r>
              <a:rPr lang="en-US" altLang="en-US" sz="2800" b="1" dirty="0" err="1">
                <a:cs typeface="Times New Roman" panose="02020603050405020304" pitchFamily="18" charset="0"/>
              </a:rPr>
              <a:t>Gambaran</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Umum</a:t>
            </a:r>
            <a:r>
              <a:rPr lang="en-US" altLang="en-US" sz="2800" b="1" dirty="0">
                <a:cs typeface="Times New Roman" panose="02020603050405020304" pitchFamily="18" charset="0"/>
              </a:rPr>
              <a:t> </a:t>
            </a:r>
            <a:r>
              <a:rPr lang="en-US" altLang="en-US" sz="2800" b="1" i="1" dirty="0">
                <a:cs typeface="Times New Roman" panose="02020603050405020304" pitchFamily="18" charset="0"/>
              </a:rPr>
              <a:t>SHA-1</a:t>
            </a:r>
          </a:p>
        </p:txBody>
      </p:sp>
      <p:pic>
        <p:nvPicPr>
          <p:cNvPr id="8198" name="Picture 1">
            <a:extLst>
              <a:ext uri="{FF2B5EF4-FFF2-40B4-BE49-F238E27FC236}">
                <a16:creationId xmlns:a16="http://schemas.microsoft.com/office/drawing/2014/main" id="{416FCACA-B553-4A38-942C-CB792DE49EF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96770" y="1013792"/>
            <a:ext cx="8785430" cy="524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lide Number Placeholder 5">
            <a:extLst>
              <a:ext uri="{FF2B5EF4-FFF2-40B4-BE49-F238E27FC236}">
                <a16:creationId xmlns:a16="http://schemas.microsoft.com/office/drawing/2014/main" id="{385FBDA2-8F9E-4851-B3BA-00CC6599AFA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F2FDC04D-40C1-4825-AA6D-FD6E28395951}" type="slidenum">
              <a:rPr lang="en-GB" altLang="en-US" sz="1400">
                <a:latin typeface="Times New Roman" panose="02020603050405020304" pitchFamily="18" charset="0"/>
              </a:rPr>
              <a:pPr>
                <a:spcBef>
                  <a:spcPct val="0"/>
                </a:spcBef>
                <a:buSzTx/>
                <a:buFontTx/>
                <a:buNone/>
              </a:pPr>
              <a:t>33</a:t>
            </a:fld>
            <a:endParaRPr lang="en-GB" altLang="en-US" sz="1400">
              <a:latin typeface="Times New Roman" panose="02020603050405020304" pitchFamily="18" charset="0"/>
            </a:endParaRPr>
          </a:p>
        </p:txBody>
      </p:sp>
      <p:sp>
        <p:nvSpPr>
          <p:cNvPr id="2" name="Rectangle 3">
            <a:extLst>
              <a:ext uri="{FF2B5EF4-FFF2-40B4-BE49-F238E27FC236}">
                <a16:creationId xmlns:a16="http://schemas.microsoft.com/office/drawing/2014/main" id="{6DD3D155-1342-4BA6-A5A9-245E6EB04A3E}"/>
              </a:ext>
            </a:extLst>
          </p:cNvPr>
          <p:cNvSpPr>
            <a:spLocks noGrp="1" noChangeArrowheads="1"/>
          </p:cNvSpPr>
          <p:nvPr>
            <p:ph type="body" idx="1"/>
          </p:nvPr>
        </p:nvSpPr>
        <p:spPr>
          <a:xfrm>
            <a:off x="805070" y="914400"/>
            <a:ext cx="10396330" cy="5181600"/>
          </a:xfrm>
        </p:spPr>
        <p:txBody>
          <a:bodyPr>
            <a:normAutofit/>
          </a:bodyPr>
          <a:lstStyle/>
          <a:p>
            <a:pPr marL="0" indent="0" eaLnBrk="1" hangingPunct="1">
              <a:buNone/>
              <a:defRPr/>
            </a:pPr>
            <a:r>
              <a:rPr lang="en-US" b="1" dirty="0">
                <a:solidFill>
                  <a:srgbClr val="030305"/>
                </a:solidFill>
                <a:cs typeface="Times New Roman" pitchFamily="18" charset="0"/>
              </a:rPr>
              <a:t>Langkah-</a:t>
            </a:r>
            <a:r>
              <a:rPr lang="en-US" b="1" dirty="0" err="1">
                <a:solidFill>
                  <a:srgbClr val="030305"/>
                </a:solidFill>
                <a:cs typeface="Times New Roman" pitchFamily="18" charset="0"/>
              </a:rPr>
              <a:t>langkah</a:t>
            </a:r>
            <a:r>
              <a:rPr lang="en-US" b="1" dirty="0">
                <a:solidFill>
                  <a:srgbClr val="030305"/>
                </a:solidFill>
                <a:cs typeface="Times New Roman" pitchFamily="18" charset="0"/>
              </a:rPr>
              <a:t> </a:t>
            </a:r>
            <a:r>
              <a:rPr lang="en-US" b="1" dirty="0" err="1">
                <a:solidFill>
                  <a:srgbClr val="030305"/>
                </a:solidFill>
                <a:cs typeface="Times New Roman" pitchFamily="18" charset="0"/>
              </a:rPr>
              <a:t>pembuatan</a:t>
            </a:r>
            <a:r>
              <a:rPr lang="en-US" b="1" dirty="0">
                <a:solidFill>
                  <a:srgbClr val="030305"/>
                </a:solidFill>
                <a:cs typeface="Times New Roman" pitchFamily="18" charset="0"/>
              </a:rPr>
              <a:t> </a:t>
            </a:r>
            <a:r>
              <a:rPr lang="en-US" b="1" i="1" dirty="0">
                <a:solidFill>
                  <a:srgbClr val="030305"/>
                </a:solidFill>
                <a:cs typeface="Times New Roman" pitchFamily="18" charset="0"/>
              </a:rPr>
              <a:t>message digest</a:t>
            </a:r>
            <a:r>
              <a:rPr lang="en-US" b="1" dirty="0">
                <a:solidFill>
                  <a:srgbClr val="030305"/>
                </a:solidFill>
                <a:cs typeface="Times New Roman" pitchFamily="18" charset="0"/>
              </a:rPr>
              <a:t> </a:t>
            </a:r>
            <a:r>
              <a:rPr lang="en-US" b="1" dirty="0" err="1">
                <a:solidFill>
                  <a:srgbClr val="030305"/>
                </a:solidFill>
                <a:cs typeface="Times New Roman" pitchFamily="18" charset="0"/>
              </a:rPr>
              <a:t>dengan</a:t>
            </a:r>
            <a:r>
              <a:rPr lang="en-US" b="1" dirty="0">
                <a:solidFill>
                  <a:srgbClr val="030305"/>
                </a:solidFill>
                <a:cs typeface="Times New Roman" pitchFamily="18" charset="0"/>
              </a:rPr>
              <a:t> SHA-1</a:t>
            </a:r>
          </a:p>
          <a:p>
            <a:pPr marL="0" indent="0" eaLnBrk="1" hangingPunct="1">
              <a:buNone/>
              <a:defRPr/>
            </a:pPr>
            <a:endParaRPr lang="en-US" b="1" dirty="0">
              <a:solidFill>
                <a:srgbClr val="030305"/>
              </a:solidFill>
              <a:cs typeface="Times New Roman" pitchFamily="18" charset="0"/>
            </a:endParaRPr>
          </a:p>
          <a:p>
            <a:pPr>
              <a:defRPr/>
            </a:pPr>
            <a:r>
              <a:rPr lang="en-US" sz="2400" dirty="0" err="1">
                <a:solidFill>
                  <a:srgbClr val="030305"/>
                </a:solidFill>
                <a:cs typeface="Times New Roman" pitchFamily="18" charset="0"/>
              </a:rPr>
              <a:t>Secara</a:t>
            </a:r>
            <a:r>
              <a:rPr lang="en-US" sz="2400" dirty="0">
                <a:solidFill>
                  <a:srgbClr val="030305"/>
                </a:solidFill>
                <a:cs typeface="Times New Roman" pitchFamily="18" charset="0"/>
              </a:rPr>
              <a:t> </a:t>
            </a:r>
            <a:r>
              <a:rPr lang="en-US" sz="2400" dirty="0" err="1">
                <a:solidFill>
                  <a:srgbClr val="030305"/>
                </a:solidFill>
                <a:cs typeface="Times New Roman" pitchFamily="18" charset="0"/>
              </a:rPr>
              <a:t>umum</a:t>
            </a:r>
            <a:r>
              <a:rPr lang="en-US" sz="2400" dirty="0">
                <a:solidFill>
                  <a:srgbClr val="030305"/>
                </a:solidFill>
                <a:cs typeface="Times New Roman" pitchFamily="18" charset="0"/>
              </a:rPr>
              <a:t>, SHA-1 </a:t>
            </a:r>
            <a:r>
              <a:rPr lang="en-US" sz="2400" dirty="0" err="1">
                <a:solidFill>
                  <a:srgbClr val="030305"/>
                </a:solidFill>
                <a:cs typeface="Times New Roman" pitchFamily="18" charset="0"/>
              </a:rPr>
              <a:t>mirip</a:t>
            </a:r>
            <a:r>
              <a:rPr lang="en-US" sz="2400" dirty="0">
                <a:solidFill>
                  <a:srgbClr val="030305"/>
                </a:solidFill>
                <a:cs typeface="Times New Roman" pitchFamily="18" charset="0"/>
              </a:rPr>
              <a:t> </a:t>
            </a:r>
            <a:r>
              <a:rPr lang="en-US" sz="2400" dirty="0" err="1">
                <a:solidFill>
                  <a:srgbClr val="030305"/>
                </a:solidFill>
                <a:cs typeface="Times New Roman" pitchFamily="18" charset="0"/>
              </a:rPr>
              <a:t>dengan</a:t>
            </a:r>
            <a:r>
              <a:rPr lang="en-US" sz="2400" dirty="0">
                <a:solidFill>
                  <a:srgbClr val="030305"/>
                </a:solidFill>
                <a:cs typeface="Times New Roman" pitchFamily="18" charset="0"/>
              </a:rPr>
              <a:t> MD5, </a:t>
            </a:r>
            <a:r>
              <a:rPr lang="en-US" sz="2400" dirty="0" err="1">
                <a:solidFill>
                  <a:srgbClr val="030305"/>
                </a:solidFill>
                <a:cs typeface="Times New Roman" pitchFamily="18" charset="0"/>
              </a:rPr>
              <a:t>hanya</a:t>
            </a:r>
            <a:r>
              <a:rPr lang="en-US" sz="2400" dirty="0">
                <a:solidFill>
                  <a:srgbClr val="030305"/>
                </a:solidFill>
                <a:cs typeface="Times New Roman" pitchFamily="18" charset="0"/>
              </a:rPr>
              <a:t> </a:t>
            </a:r>
            <a:r>
              <a:rPr lang="en-US" sz="2400" dirty="0" err="1">
                <a:solidFill>
                  <a:srgbClr val="030305"/>
                </a:solidFill>
                <a:cs typeface="Times New Roman" pitchFamily="18" charset="0"/>
              </a:rPr>
              <a:t>berbeda</a:t>
            </a:r>
            <a:r>
              <a:rPr lang="en-US" sz="2400" dirty="0">
                <a:solidFill>
                  <a:srgbClr val="030305"/>
                </a:solidFill>
                <a:cs typeface="Times New Roman" pitchFamily="18" charset="0"/>
              </a:rPr>
              <a:t> </a:t>
            </a:r>
            <a:r>
              <a:rPr lang="en-US" sz="2400" dirty="0" err="1">
                <a:solidFill>
                  <a:srgbClr val="030305"/>
                </a:solidFill>
                <a:cs typeface="Times New Roman" pitchFamily="18" charset="0"/>
              </a:rPr>
              <a:t>dalam</a:t>
            </a:r>
            <a:r>
              <a:rPr lang="en-US" sz="2400" dirty="0">
                <a:solidFill>
                  <a:srgbClr val="030305"/>
                </a:solidFill>
                <a:cs typeface="Times New Roman" pitchFamily="18" charset="0"/>
              </a:rPr>
              <a:t> </a:t>
            </a:r>
            <a:r>
              <a:rPr lang="en-US" sz="2400" dirty="0" err="1">
                <a:solidFill>
                  <a:srgbClr val="030305"/>
                </a:solidFill>
                <a:cs typeface="Times New Roman" pitchFamily="18" charset="0"/>
              </a:rPr>
              <a:t>jumlah</a:t>
            </a:r>
            <a:r>
              <a:rPr lang="en-US" sz="2400" dirty="0">
                <a:solidFill>
                  <a:srgbClr val="030305"/>
                </a:solidFill>
                <a:cs typeface="Times New Roman" pitchFamily="18" charset="0"/>
              </a:rPr>
              <a:t> </a:t>
            </a:r>
            <a:r>
              <a:rPr lang="en-US" sz="2400" dirty="0" err="1">
                <a:solidFill>
                  <a:srgbClr val="030305"/>
                </a:solidFill>
                <a:cs typeface="Times New Roman" pitchFamily="18" charset="0"/>
              </a:rPr>
              <a:t>variabel</a:t>
            </a:r>
            <a:r>
              <a:rPr lang="en-US" sz="2400" dirty="0">
                <a:solidFill>
                  <a:srgbClr val="030305"/>
                </a:solidFill>
                <a:cs typeface="Times New Roman" pitchFamily="18" charset="0"/>
              </a:rPr>
              <a:t> </a:t>
            </a:r>
            <a:r>
              <a:rPr lang="en-US" sz="2400" i="1" dirty="0">
                <a:solidFill>
                  <a:srgbClr val="030305"/>
                </a:solidFill>
                <a:cs typeface="Times New Roman" pitchFamily="18" charset="0"/>
              </a:rPr>
              <a:t>buffer</a:t>
            </a:r>
            <a:r>
              <a:rPr lang="en-US" sz="2400" dirty="0">
                <a:solidFill>
                  <a:srgbClr val="030305"/>
                </a:solidFill>
                <a:cs typeface="Times New Roman" pitchFamily="18" charset="0"/>
              </a:rPr>
              <a:t> (5 </a:t>
            </a:r>
            <a:r>
              <a:rPr lang="en-US" sz="2400" dirty="0" err="1">
                <a:solidFill>
                  <a:srgbClr val="030305"/>
                </a:solidFill>
                <a:cs typeface="Times New Roman" pitchFamily="18" charset="0"/>
              </a:rPr>
              <a:t>buah</a:t>
            </a:r>
            <a:r>
              <a:rPr lang="en-US" sz="2400" dirty="0">
                <a:solidFill>
                  <a:srgbClr val="030305"/>
                </a:solidFill>
                <a:cs typeface="Times New Roman" pitchFamily="18" charset="0"/>
              </a:rPr>
              <a:t>)  dan </a:t>
            </a:r>
            <a:r>
              <a:rPr lang="en-US" sz="2400" dirty="0" err="1">
                <a:solidFill>
                  <a:srgbClr val="030305"/>
                </a:solidFill>
                <a:cs typeface="Times New Roman" pitchFamily="18" charset="0"/>
              </a:rPr>
              <a:t>komputasi</a:t>
            </a:r>
            <a:r>
              <a:rPr lang="en-US" sz="2400" dirty="0">
                <a:solidFill>
                  <a:srgbClr val="030305"/>
                </a:solidFill>
                <a:cs typeface="Times New Roman" pitchFamily="18" charset="0"/>
              </a:rPr>
              <a:t> di </a:t>
            </a:r>
            <a:r>
              <a:rPr lang="en-US" sz="2400" dirty="0" err="1">
                <a:solidFill>
                  <a:srgbClr val="030305"/>
                </a:solidFill>
                <a:cs typeface="Times New Roman" pitchFamily="18" charset="0"/>
              </a:rPr>
              <a:t>dalam</a:t>
            </a:r>
            <a:r>
              <a:rPr lang="en-US" sz="2400" dirty="0">
                <a:solidFill>
                  <a:srgbClr val="030305"/>
                </a:solidFill>
                <a:cs typeface="Times New Roman" pitchFamily="18" charset="0"/>
              </a:rPr>
              <a:t> </a:t>
            </a:r>
            <a:r>
              <a:rPr lang="en-US" sz="2400" dirty="0" err="1">
                <a:solidFill>
                  <a:srgbClr val="030305"/>
                </a:solidFill>
                <a:cs typeface="Times New Roman" pitchFamily="18" charset="0"/>
              </a:rPr>
              <a:t>pengolahan</a:t>
            </a:r>
            <a:r>
              <a:rPr lang="en-US" sz="2400" dirty="0">
                <a:solidFill>
                  <a:srgbClr val="030305"/>
                </a:solidFill>
                <a:cs typeface="Times New Roman" pitchFamily="18" charset="0"/>
              </a:rPr>
              <a:t> </a:t>
            </a:r>
            <a:r>
              <a:rPr lang="en-US" sz="2400" dirty="0" err="1">
                <a:solidFill>
                  <a:srgbClr val="030305"/>
                </a:solidFill>
                <a:cs typeface="Times New Roman" pitchFamily="18" charset="0"/>
              </a:rPr>
              <a:t>blok</a:t>
            </a:r>
            <a:r>
              <a:rPr lang="en-US" sz="2400" dirty="0">
                <a:solidFill>
                  <a:srgbClr val="030305"/>
                </a:solidFill>
                <a:cs typeface="Times New Roman" pitchFamily="18" charset="0"/>
              </a:rPr>
              <a:t> </a:t>
            </a:r>
            <a:r>
              <a:rPr lang="en-US" sz="2400" dirty="0" err="1">
                <a:solidFill>
                  <a:srgbClr val="030305"/>
                </a:solidFill>
                <a:cs typeface="Times New Roman" pitchFamily="18" charset="0"/>
              </a:rPr>
              <a:t>pesan</a:t>
            </a:r>
            <a:r>
              <a:rPr lang="en-US" sz="2400" dirty="0">
                <a:solidFill>
                  <a:srgbClr val="030305"/>
                </a:solidFill>
                <a:cs typeface="Times New Roman" pitchFamily="18" charset="0"/>
              </a:rPr>
              <a:t> 512-bit.</a:t>
            </a:r>
          </a:p>
          <a:p>
            <a:pPr>
              <a:defRPr/>
            </a:pPr>
            <a:endParaRPr lang="en-US" sz="2400" dirty="0">
              <a:solidFill>
                <a:srgbClr val="030305"/>
              </a:solidFill>
              <a:cs typeface="Times New Roman" pitchFamily="18" charset="0"/>
            </a:endParaRPr>
          </a:p>
          <a:p>
            <a:pPr>
              <a:defRPr/>
            </a:pPr>
            <a:r>
              <a:rPr lang="en-US" sz="2400" dirty="0">
                <a:solidFill>
                  <a:srgbClr val="030305"/>
                </a:solidFill>
                <a:cs typeface="Times New Roman" pitchFamily="18" charset="0"/>
              </a:rPr>
              <a:t>Langkah-Langkah di </a:t>
            </a:r>
            <a:r>
              <a:rPr lang="en-US" sz="2400" dirty="0" err="1">
                <a:solidFill>
                  <a:srgbClr val="030305"/>
                </a:solidFill>
                <a:cs typeface="Times New Roman" pitchFamily="18" charset="0"/>
              </a:rPr>
              <a:t>dalam</a:t>
            </a:r>
            <a:r>
              <a:rPr lang="en-US" sz="2400" dirty="0">
                <a:solidFill>
                  <a:srgbClr val="030305"/>
                </a:solidFill>
                <a:cs typeface="Times New Roman" pitchFamily="18" charset="0"/>
              </a:rPr>
              <a:t> SHA-1 </a:t>
            </a:r>
            <a:r>
              <a:rPr lang="en-US" sz="2400" dirty="0" err="1">
                <a:solidFill>
                  <a:srgbClr val="030305"/>
                </a:solidFill>
                <a:cs typeface="Times New Roman" pitchFamily="18" charset="0"/>
              </a:rPr>
              <a:t>adalah</a:t>
            </a:r>
            <a:r>
              <a:rPr lang="en-US" sz="2400" dirty="0">
                <a:solidFill>
                  <a:srgbClr val="030305"/>
                </a:solidFill>
                <a:cs typeface="Times New Roman" pitchFamily="18" charset="0"/>
              </a:rPr>
              <a:t> </a:t>
            </a:r>
            <a:r>
              <a:rPr lang="en-US" sz="2400" dirty="0" err="1">
                <a:solidFill>
                  <a:srgbClr val="030305"/>
                </a:solidFill>
                <a:cs typeface="Times New Roman" pitchFamily="18" charset="0"/>
              </a:rPr>
              <a:t>sbb</a:t>
            </a:r>
            <a:r>
              <a:rPr lang="en-US" sz="2400" dirty="0">
                <a:solidFill>
                  <a:srgbClr val="030305"/>
                </a:solidFill>
                <a:cs typeface="Times New Roman" pitchFamily="18" charset="0"/>
              </a:rPr>
              <a:t>:</a:t>
            </a:r>
          </a:p>
          <a:p>
            <a:pPr eaLnBrk="1" hangingPunct="1">
              <a:buFontTx/>
              <a:buNone/>
              <a:defRPr/>
            </a:pPr>
            <a:r>
              <a:rPr lang="en-US" sz="2400" dirty="0">
                <a:solidFill>
                  <a:srgbClr val="030305"/>
                </a:solidFill>
                <a:cs typeface="Times New Roman" pitchFamily="18" charset="0"/>
              </a:rPr>
              <a:t>	1. </a:t>
            </a:r>
            <a:r>
              <a:rPr lang="en-US" sz="2400" dirty="0" err="1">
                <a:solidFill>
                  <a:srgbClr val="030305"/>
                </a:solidFill>
                <a:cs typeface="Times New Roman" pitchFamily="18" charset="0"/>
              </a:rPr>
              <a:t>Penambahan</a:t>
            </a:r>
            <a:r>
              <a:rPr lang="en-US" sz="2400" dirty="0">
                <a:solidFill>
                  <a:srgbClr val="030305"/>
                </a:solidFill>
                <a:cs typeface="Times New Roman" pitchFamily="18" charset="0"/>
              </a:rPr>
              <a:t> bit-bit </a:t>
            </a:r>
            <a:r>
              <a:rPr lang="en-US" sz="2400" dirty="0" err="1">
                <a:solidFill>
                  <a:srgbClr val="030305"/>
                </a:solidFill>
                <a:cs typeface="Times New Roman" pitchFamily="18" charset="0"/>
              </a:rPr>
              <a:t>pengganjal</a:t>
            </a:r>
            <a:r>
              <a:rPr lang="en-US" sz="2400" dirty="0">
                <a:solidFill>
                  <a:srgbClr val="030305"/>
                </a:solidFill>
                <a:cs typeface="Times New Roman" pitchFamily="18" charset="0"/>
              </a:rPr>
              <a:t>  (</a:t>
            </a:r>
            <a:r>
              <a:rPr lang="en-US" sz="2400" i="1" dirty="0">
                <a:solidFill>
                  <a:srgbClr val="030305"/>
                </a:solidFill>
                <a:cs typeface="Times New Roman" pitchFamily="18" charset="0"/>
              </a:rPr>
              <a:t>padding bits</a:t>
            </a:r>
            <a:r>
              <a:rPr lang="en-US" sz="2400" dirty="0">
                <a:solidFill>
                  <a:srgbClr val="030305"/>
                </a:solidFill>
                <a:cs typeface="Times New Roman" pitchFamily="18" charset="0"/>
              </a:rPr>
              <a:t>).</a:t>
            </a:r>
          </a:p>
          <a:p>
            <a:pPr eaLnBrk="1" hangingPunct="1">
              <a:buFontTx/>
              <a:buNone/>
              <a:defRPr/>
            </a:pPr>
            <a:r>
              <a:rPr lang="en-US" sz="2400" dirty="0">
                <a:solidFill>
                  <a:srgbClr val="030305"/>
                </a:solidFill>
                <a:cs typeface="Times New Roman" pitchFamily="18" charset="0"/>
              </a:rPr>
              <a:t>	2. </a:t>
            </a:r>
            <a:r>
              <a:rPr lang="en-US" sz="2400" dirty="0" err="1">
                <a:solidFill>
                  <a:srgbClr val="030305"/>
                </a:solidFill>
                <a:cs typeface="Times New Roman" pitchFamily="18" charset="0"/>
              </a:rPr>
              <a:t>Penambahan</a:t>
            </a:r>
            <a:r>
              <a:rPr lang="en-US" sz="2400" dirty="0">
                <a:solidFill>
                  <a:srgbClr val="030305"/>
                </a:solidFill>
                <a:cs typeface="Times New Roman" pitchFamily="18" charset="0"/>
              </a:rPr>
              <a:t> </a:t>
            </a:r>
            <a:r>
              <a:rPr lang="en-US" sz="2400" dirty="0" err="1">
                <a:solidFill>
                  <a:srgbClr val="030305"/>
                </a:solidFill>
                <a:cs typeface="Times New Roman" pitchFamily="18" charset="0"/>
              </a:rPr>
              <a:t>nilai</a:t>
            </a:r>
            <a:r>
              <a:rPr lang="en-US" sz="2400" dirty="0">
                <a:solidFill>
                  <a:srgbClr val="030305"/>
                </a:solidFill>
                <a:cs typeface="Times New Roman" pitchFamily="18" charset="0"/>
              </a:rPr>
              <a:t> </a:t>
            </a:r>
            <a:r>
              <a:rPr lang="en-US" sz="2400" dirty="0" err="1">
                <a:solidFill>
                  <a:srgbClr val="030305"/>
                </a:solidFill>
                <a:cs typeface="Times New Roman" pitchFamily="18" charset="0"/>
              </a:rPr>
              <a:t>panjang</a:t>
            </a:r>
            <a:r>
              <a:rPr lang="en-US" sz="2400" dirty="0">
                <a:solidFill>
                  <a:srgbClr val="030305"/>
                </a:solidFill>
                <a:cs typeface="Times New Roman" pitchFamily="18" charset="0"/>
              </a:rPr>
              <a:t> </a:t>
            </a:r>
            <a:r>
              <a:rPr lang="en-US" sz="2400" dirty="0" err="1">
                <a:solidFill>
                  <a:srgbClr val="030305"/>
                </a:solidFill>
                <a:cs typeface="Times New Roman" pitchFamily="18" charset="0"/>
              </a:rPr>
              <a:t>pesan</a:t>
            </a:r>
            <a:r>
              <a:rPr lang="en-US" sz="2400" dirty="0">
                <a:solidFill>
                  <a:srgbClr val="030305"/>
                </a:solidFill>
                <a:cs typeface="Times New Roman" pitchFamily="18" charset="0"/>
              </a:rPr>
              <a:t> </a:t>
            </a:r>
            <a:r>
              <a:rPr lang="en-US" sz="2400" dirty="0" err="1">
                <a:solidFill>
                  <a:srgbClr val="030305"/>
                </a:solidFill>
                <a:cs typeface="Times New Roman" pitchFamily="18" charset="0"/>
              </a:rPr>
              <a:t>semula</a:t>
            </a:r>
            <a:r>
              <a:rPr lang="en-US" sz="2400" dirty="0">
                <a:solidFill>
                  <a:srgbClr val="030305"/>
                </a:solidFill>
                <a:cs typeface="Times New Roman" pitchFamily="18" charset="0"/>
              </a:rPr>
              <a:t>.</a:t>
            </a:r>
          </a:p>
          <a:p>
            <a:pPr eaLnBrk="1" hangingPunct="1">
              <a:buFontTx/>
              <a:buNone/>
              <a:defRPr/>
            </a:pPr>
            <a:r>
              <a:rPr lang="en-US" sz="2400" dirty="0">
                <a:solidFill>
                  <a:srgbClr val="030305"/>
                </a:solidFill>
                <a:cs typeface="Times New Roman" pitchFamily="18" charset="0"/>
              </a:rPr>
              <a:t>	3. </a:t>
            </a:r>
            <a:r>
              <a:rPr lang="en-US" sz="2400" dirty="0" err="1">
                <a:solidFill>
                  <a:srgbClr val="030305"/>
                </a:solidFill>
                <a:cs typeface="Times New Roman" pitchFamily="18" charset="0"/>
              </a:rPr>
              <a:t>Inisialisasi</a:t>
            </a:r>
            <a:r>
              <a:rPr lang="en-US" sz="2400" dirty="0">
                <a:solidFill>
                  <a:srgbClr val="030305"/>
                </a:solidFill>
                <a:cs typeface="Times New Roman" pitchFamily="18" charset="0"/>
              </a:rPr>
              <a:t>  </a:t>
            </a:r>
            <a:r>
              <a:rPr lang="en-US" sz="2400" dirty="0" err="1">
                <a:solidFill>
                  <a:srgbClr val="030305"/>
                </a:solidFill>
                <a:cs typeface="Times New Roman" pitchFamily="18" charset="0"/>
              </a:rPr>
              <a:t>penyangga</a:t>
            </a:r>
            <a:r>
              <a:rPr lang="en-US" sz="2400" dirty="0">
                <a:solidFill>
                  <a:srgbClr val="030305"/>
                </a:solidFill>
                <a:cs typeface="Times New Roman" pitchFamily="18" charset="0"/>
              </a:rPr>
              <a:t> (</a:t>
            </a:r>
            <a:r>
              <a:rPr lang="en-US" sz="2400" i="1" dirty="0">
                <a:solidFill>
                  <a:srgbClr val="030305"/>
                </a:solidFill>
                <a:cs typeface="Times New Roman" pitchFamily="18" charset="0"/>
              </a:rPr>
              <a:t>buffer</a:t>
            </a:r>
            <a:r>
              <a:rPr lang="en-US" sz="2400" dirty="0">
                <a:solidFill>
                  <a:srgbClr val="030305"/>
                </a:solidFill>
                <a:cs typeface="Times New Roman" pitchFamily="18" charset="0"/>
              </a:rPr>
              <a:t>) </a:t>
            </a:r>
            <a:r>
              <a:rPr lang="en-US" sz="2400" i="1" dirty="0">
                <a:solidFill>
                  <a:srgbClr val="030305"/>
                </a:solidFill>
                <a:cs typeface="Times New Roman" pitchFamily="18" charset="0"/>
              </a:rPr>
              <a:t>MD</a:t>
            </a:r>
            <a:r>
              <a:rPr lang="en-US" sz="2400" dirty="0">
                <a:solidFill>
                  <a:srgbClr val="030305"/>
                </a:solidFill>
                <a:cs typeface="Times New Roman" pitchFamily="18" charset="0"/>
              </a:rPr>
              <a:t>.</a:t>
            </a:r>
          </a:p>
          <a:p>
            <a:pPr marL="681038" indent="-681038">
              <a:buNone/>
              <a:defRPr/>
            </a:pPr>
            <a:r>
              <a:rPr lang="en-US" sz="2400" dirty="0">
                <a:solidFill>
                  <a:srgbClr val="030305"/>
                </a:solidFill>
                <a:cs typeface="Times New Roman" pitchFamily="18" charset="0"/>
              </a:rPr>
              <a:t>   4. </a:t>
            </a:r>
            <a:r>
              <a:rPr lang="en-US" sz="2400" dirty="0" err="1">
                <a:solidFill>
                  <a:srgbClr val="030305"/>
                </a:solidFill>
                <a:cs typeface="Times New Roman" pitchFamily="18" charset="0"/>
              </a:rPr>
              <a:t>Pengolahan</a:t>
            </a:r>
            <a:r>
              <a:rPr lang="en-US" sz="2400" dirty="0">
                <a:solidFill>
                  <a:srgbClr val="030305"/>
                </a:solidFill>
                <a:cs typeface="Times New Roman" pitchFamily="18" charset="0"/>
              </a:rPr>
              <a:t> </a:t>
            </a:r>
            <a:r>
              <a:rPr lang="en-US" sz="2400" dirty="0" err="1">
                <a:solidFill>
                  <a:srgbClr val="030305"/>
                </a:solidFill>
                <a:cs typeface="Times New Roman" pitchFamily="18" charset="0"/>
              </a:rPr>
              <a:t>pesan</a:t>
            </a:r>
            <a:r>
              <a:rPr lang="en-US" sz="2400" dirty="0">
                <a:solidFill>
                  <a:srgbClr val="030305"/>
                </a:solidFill>
                <a:cs typeface="Times New Roman" pitchFamily="18" charset="0"/>
              </a:rPr>
              <a:t> </a:t>
            </a:r>
            <a:r>
              <a:rPr lang="en-US" sz="2400" dirty="0" err="1">
                <a:solidFill>
                  <a:srgbClr val="030305"/>
                </a:solidFill>
                <a:cs typeface="Times New Roman" pitchFamily="18" charset="0"/>
              </a:rPr>
              <a:t>dalam</a:t>
            </a:r>
            <a:r>
              <a:rPr lang="en-US" sz="2400" dirty="0">
                <a:solidFill>
                  <a:srgbClr val="030305"/>
                </a:solidFill>
                <a:cs typeface="Times New Roman" pitchFamily="18" charset="0"/>
              </a:rPr>
              <a:t> </a:t>
            </a:r>
            <a:r>
              <a:rPr lang="en-US" sz="2400" dirty="0" err="1">
                <a:solidFill>
                  <a:srgbClr val="030305"/>
                </a:solidFill>
                <a:cs typeface="Times New Roman" pitchFamily="18" charset="0"/>
              </a:rPr>
              <a:t>blok</a:t>
            </a:r>
            <a:r>
              <a:rPr lang="en-US" sz="2400" dirty="0">
                <a:solidFill>
                  <a:srgbClr val="030305"/>
                </a:solidFill>
                <a:cs typeface="Times New Roman" pitchFamily="18" charset="0"/>
              </a:rPr>
              <a:t> </a:t>
            </a:r>
            <a:r>
              <a:rPr lang="en-US" sz="2400" dirty="0" err="1">
                <a:solidFill>
                  <a:srgbClr val="030305"/>
                </a:solidFill>
                <a:cs typeface="Times New Roman" pitchFamily="18" charset="0"/>
              </a:rPr>
              <a:t>berukuran</a:t>
            </a:r>
            <a:r>
              <a:rPr lang="en-US" sz="2400" dirty="0">
                <a:solidFill>
                  <a:srgbClr val="030305"/>
                </a:solidFill>
                <a:cs typeface="Times New Roman" pitchFamily="18" charset="0"/>
              </a:rPr>
              <a:t> 512 bit.</a:t>
            </a:r>
            <a:endParaRPr lang="en-GB" sz="2400" dirty="0">
              <a:solidFill>
                <a:srgbClr val="030305"/>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5">
            <a:extLst>
              <a:ext uri="{FF2B5EF4-FFF2-40B4-BE49-F238E27FC236}">
                <a16:creationId xmlns:a16="http://schemas.microsoft.com/office/drawing/2014/main" id="{DD42DAEA-B3C0-443A-927E-B093336A6E6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E2212FEF-B688-4508-B866-33441F36A3DB}" type="slidenum">
              <a:rPr lang="en-GB" altLang="en-US" sz="1400">
                <a:latin typeface="Times New Roman" panose="02020603050405020304" pitchFamily="18" charset="0"/>
              </a:rPr>
              <a:pPr>
                <a:spcBef>
                  <a:spcPct val="0"/>
                </a:spcBef>
                <a:buSzTx/>
                <a:buFontTx/>
                <a:buNone/>
              </a:pPr>
              <a:t>34</a:t>
            </a:fld>
            <a:endParaRPr lang="en-GB" altLang="en-US" sz="1400">
              <a:latin typeface="Times New Roman" panose="02020603050405020304" pitchFamily="18" charset="0"/>
            </a:endParaRPr>
          </a:p>
        </p:txBody>
      </p:sp>
      <p:sp>
        <p:nvSpPr>
          <p:cNvPr id="8196" name="Rectangle 2">
            <a:extLst>
              <a:ext uri="{FF2B5EF4-FFF2-40B4-BE49-F238E27FC236}">
                <a16:creationId xmlns:a16="http://schemas.microsoft.com/office/drawing/2014/main" id="{5593C680-F67D-40A0-9AF4-622D8737843E}"/>
              </a:ext>
            </a:extLst>
          </p:cNvPr>
          <p:cNvSpPr>
            <a:spLocks noGrp="1" noChangeArrowheads="1"/>
          </p:cNvSpPr>
          <p:nvPr>
            <p:ph type="title"/>
          </p:nvPr>
        </p:nvSpPr>
        <p:spPr>
          <a:xfrm>
            <a:off x="824948" y="374098"/>
            <a:ext cx="9157252" cy="908050"/>
          </a:xfrm>
        </p:spPr>
        <p:txBody>
          <a:bodyPr>
            <a:normAutofit fontScale="90000"/>
          </a:bodyPr>
          <a:lstStyle/>
          <a:p>
            <a:pPr algn="l" eaLnBrk="1" hangingPunct="1"/>
            <a:r>
              <a:rPr lang="en-US" altLang="en-US" sz="3200" b="1" i="1" dirty="0">
                <a:cs typeface="Times New Roman" panose="02020603050405020304" pitchFamily="18" charset="0"/>
              </a:rPr>
              <a:t>1. </a:t>
            </a:r>
            <a:r>
              <a:rPr lang="en-US" altLang="en-US" sz="3200" b="1" i="1" dirty="0" err="1">
                <a:cs typeface="Times New Roman" panose="02020603050405020304" pitchFamily="18" charset="0"/>
              </a:rPr>
              <a:t>Penambahan</a:t>
            </a:r>
            <a:r>
              <a:rPr lang="en-US" altLang="en-US" sz="3200" b="1" i="1" dirty="0">
                <a:cs typeface="Times New Roman" panose="02020603050405020304" pitchFamily="18" charset="0"/>
              </a:rPr>
              <a:t> Bit-bit </a:t>
            </a:r>
            <a:r>
              <a:rPr lang="en-US" altLang="en-US" sz="3200" b="1" i="1" dirty="0" err="1">
                <a:cs typeface="Times New Roman" panose="02020603050405020304" pitchFamily="18" charset="0"/>
              </a:rPr>
              <a:t>Pengganjal</a:t>
            </a:r>
            <a:br>
              <a:rPr lang="en-US" altLang="en-US" sz="3200" dirty="0">
                <a:cs typeface="Times New Roman" panose="02020603050405020304" pitchFamily="18" charset="0"/>
              </a:rPr>
            </a:br>
            <a:endParaRPr lang="en-GB" altLang="en-US" sz="3200" dirty="0">
              <a:cs typeface="Times New Roman" panose="02020603050405020304" pitchFamily="18" charset="0"/>
            </a:endParaRPr>
          </a:p>
        </p:txBody>
      </p:sp>
      <p:sp>
        <p:nvSpPr>
          <p:cNvPr id="8197" name="Rectangle 3">
            <a:extLst>
              <a:ext uri="{FF2B5EF4-FFF2-40B4-BE49-F238E27FC236}">
                <a16:creationId xmlns:a16="http://schemas.microsoft.com/office/drawing/2014/main" id="{952972A1-75F7-4C69-8CEB-CE4322012AD3}"/>
              </a:ext>
            </a:extLst>
          </p:cNvPr>
          <p:cNvSpPr>
            <a:spLocks noGrp="1" noChangeArrowheads="1"/>
          </p:cNvSpPr>
          <p:nvPr>
            <p:ph type="body" idx="1"/>
          </p:nvPr>
        </p:nvSpPr>
        <p:spPr>
          <a:xfrm>
            <a:off x="1075703" y="3442528"/>
            <a:ext cx="10664687" cy="3170995"/>
          </a:xfrm>
        </p:spPr>
        <p:txBody>
          <a:bodyPr>
            <a:normAutofit/>
          </a:bodyPr>
          <a:lstStyle/>
          <a:p>
            <a:pPr eaLnBrk="1" hangingPunct="1"/>
            <a:r>
              <a:rPr lang="en-US" altLang="en-US" sz="2400" dirty="0" err="1">
                <a:solidFill>
                  <a:srgbClr val="030305"/>
                </a:solidFill>
                <a:cs typeface="Times New Roman" panose="02020603050405020304" pitchFamily="18" charset="0"/>
              </a:rPr>
              <a:t>Pesan</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ditambah</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dengan</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sejumlah</a:t>
            </a:r>
            <a:r>
              <a:rPr lang="en-US" altLang="en-US" sz="2400" dirty="0">
                <a:solidFill>
                  <a:srgbClr val="030305"/>
                </a:solidFill>
                <a:cs typeface="Times New Roman" panose="02020603050405020304" pitchFamily="18" charset="0"/>
              </a:rPr>
              <a:t> bit </a:t>
            </a:r>
            <a:r>
              <a:rPr lang="en-US" altLang="en-US" sz="2400" dirty="0" err="1">
                <a:solidFill>
                  <a:srgbClr val="030305"/>
                </a:solidFill>
                <a:cs typeface="Times New Roman" panose="02020603050405020304" pitchFamily="18" charset="0"/>
              </a:rPr>
              <a:t>pengganjal</a:t>
            </a:r>
            <a:r>
              <a:rPr lang="en-US" altLang="en-US" sz="2400" dirty="0">
                <a:solidFill>
                  <a:srgbClr val="030305"/>
                </a:solidFill>
                <a:cs typeface="Times New Roman" panose="02020603050405020304" pitchFamily="18" charset="0"/>
              </a:rPr>
              <a:t> (</a:t>
            </a:r>
            <a:r>
              <a:rPr lang="en-US" altLang="en-US" sz="2400" i="1" dirty="0">
                <a:solidFill>
                  <a:srgbClr val="030305"/>
                </a:solidFill>
                <a:cs typeface="Times New Roman" panose="02020603050405020304" pitchFamily="18" charset="0"/>
              </a:rPr>
              <a:t>padding bits</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sedemikian</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sehingga</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panjang</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pesan</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dalam</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satuan</a:t>
            </a:r>
            <a:r>
              <a:rPr lang="en-US" altLang="en-US" sz="2400" dirty="0">
                <a:solidFill>
                  <a:srgbClr val="030305"/>
                </a:solidFill>
                <a:cs typeface="Times New Roman" panose="02020603050405020304" pitchFamily="18" charset="0"/>
              </a:rPr>
              <a:t> bit) </a:t>
            </a:r>
            <a:r>
              <a:rPr lang="en-US" altLang="en-US" sz="2400" dirty="0" err="1">
                <a:solidFill>
                  <a:srgbClr val="030305"/>
                </a:solidFill>
                <a:cs typeface="Times New Roman" panose="02020603050405020304" pitchFamily="18" charset="0"/>
              </a:rPr>
              <a:t>kongruen</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dengan</a:t>
            </a:r>
            <a:r>
              <a:rPr lang="en-US" altLang="en-US" sz="2400" dirty="0">
                <a:solidFill>
                  <a:srgbClr val="030305"/>
                </a:solidFill>
                <a:cs typeface="Times New Roman" panose="02020603050405020304" pitchFamily="18" charset="0"/>
              </a:rPr>
              <a:t> 448 (mod 512).  </a:t>
            </a:r>
          </a:p>
          <a:p>
            <a:pPr eaLnBrk="1" hangingPunct="1"/>
            <a:r>
              <a:rPr lang="en-US" altLang="en-US" sz="2400" dirty="0">
                <a:solidFill>
                  <a:srgbClr val="030305"/>
                </a:solidFill>
                <a:cs typeface="Times New Roman" panose="02020603050405020304" pitchFamily="18" charset="0"/>
              </a:rPr>
              <a:t>Panjang bit-bit </a:t>
            </a:r>
            <a:r>
              <a:rPr lang="en-US" altLang="en-US" sz="2400" dirty="0" err="1">
                <a:solidFill>
                  <a:srgbClr val="030305"/>
                </a:solidFill>
                <a:cs typeface="Times New Roman" panose="02020603050405020304" pitchFamily="18" charset="0"/>
              </a:rPr>
              <a:t>pengganjal</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adalah</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antara</a:t>
            </a:r>
            <a:r>
              <a:rPr lang="en-US" altLang="en-US" sz="2400" dirty="0">
                <a:solidFill>
                  <a:srgbClr val="030305"/>
                </a:solidFill>
                <a:cs typeface="Times New Roman" panose="02020603050405020304" pitchFamily="18" charset="0"/>
              </a:rPr>
              <a:t> 1 </a:t>
            </a:r>
            <a:r>
              <a:rPr lang="en-US" altLang="en-US" sz="2400" dirty="0" err="1">
                <a:solidFill>
                  <a:srgbClr val="030305"/>
                </a:solidFill>
                <a:cs typeface="Times New Roman" panose="02020603050405020304" pitchFamily="18" charset="0"/>
              </a:rPr>
              <a:t>sampai</a:t>
            </a:r>
            <a:r>
              <a:rPr lang="en-US" altLang="en-US" sz="2400" dirty="0">
                <a:solidFill>
                  <a:srgbClr val="030305"/>
                </a:solidFill>
                <a:cs typeface="Times New Roman" panose="02020603050405020304" pitchFamily="18" charset="0"/>
              </a:rPr>
              <a:t> 512. </a:t>
            </a:r>
          </a:p>
          <a:p>
            <a:r>
              <a:rPr lang="en-US" altLang="en-US" sz="2400" dirty="0">
                <a:solidFill>
                  <a:srgbClr val="030305"/>
                </a:solidFill>
                <a:cs typeface="Times New Roman" panose="02020603050405020304" pitchFamily="18" charset="0"/>
              </a:rPr>
              <a:t>Bit-bit </a:t>
            </a:r>
            <a:r>
              <a:rPr lang="en-US" altLang="en-US" sz="2400" dirty="0" err="1">
                <a:solidFill>
                  <a:srgbClr val="030305"/>
                </a:solidFill>
                <a:cs typeface="Times New Roman" panose="02020603050405020304" pitchFamily="18" charset="0"/>
              </a:rPr>
              <a:t>pengganjal</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terdiri</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dari</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sebuah</a:t>
            </a:r>
            <a:r>
              <a:rPr lang="en-US" altLang="en-US" sz="2400" dirty="0">
                <a:solidFill>
                  <a:srgbClr val="030305"/>
                </a:solidFill>
                <a:cs typeface="Times New Roman" panose="02020603050405020304" pitchFamily="18" charset="0"/>
              </a:rPr>
              <a:t> bit 1 </a:t>
            </a:r>
            <a:r>
              <a:rPr lang="en-US" altLang="en-US" sz="2400" dirty="0" err="1">
                <a:solidFill>
                  <a:srgbClr val="030305"/>
                </a:solidFill>
                <a:cs typeface="Times New Roman" panose="02020603050405020304" pitchFamily="18" charset="0"/>
              </a:rPr>
              <a:t>diikuti</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dengan</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sisanya</a:t>
            </a:r>
            <a:r>
              <a:rPr lang="en-US" altLang="en-US" sz="2400" dirty="0">
                <a:solidFill>
                  <a:srgbClr val="030305"/>
                </a:solidFill>
                <a:cs typeface="Times New Roman" panose="02020603050405020304" pitchFamily="18" charset="0"/>
              </a:rPr>
              <a:t> bit 0.</a:t>
            </a:r>
          </a:p>
          <a:p>
            <a:endParaRPr lang="en-US" altLang="en-US" sz="2400" dirty="0">
              <a:solidFill>
                <a:srgbClr val="030305"/>
              </a:solidFill>
              <a:cs typeface="Times New Roman" panose="02020603050405020304" pitchFamily="18" charset="0"/>
            </a:endParaRPr>
          </a:p>
          <a:p>
            <a:r>
              <a:rPr lang="en-US" altLang="en-US" sz="2400" dirty="0" err="1">
                <a:solidFill>
                  <a:srgbClr val="030305"/>
                </a:solidFill>
                <a:cs typeface="Times New Roman" panose="02020603050405020304" pitchFamily="18" charset="0"/>
              </a:rPr>
              <a:t>Contoh</a:t>
            </a:r>
            <a:r>
              <a:rPr lang="en-US" altLang="en-US" sz="2400" dirty="0">
                <a:solidFill>
                  <a:srgbClr val="030305"/>
                </a:solidFill>
                <a:cs typeface="Times New Roman" panose="02020603050405020304" pitchFamily="18" charset="0"/>
              </a:rPr>
              <a:t>: K = 32000 bit </a:t>
            </a:r>
            <a:r>
              <a:rPr lang="en-US" altLang="en-US" sz="2400" dirty="0">
                <a:solidFill>
                  <a:srgbClr val="030305"/>
                </a:solidFill>
                <a:cs typeface="Times New Roman" panose="02020603050405020304" pitchFamily="18" charset="0"/>
                <a:sym typeface="Wingdings" panose="05000000000000000000" pitchFamily="2" charset="2"/>
              </a:rPr>
              <a:t> 32000 + </a:t>
            </a:r>
            <a:r>
              <a:rPr lang="en-US" altLang="en-US" sz="2400" dirty="0">
                <a:solidFill>
                  <a:srgbClr val="FF0000"/>
                </a:solidFill>
                <a:cs typeface="Times New Roman" panose="02020603050405020304" pitchFamily="18" charset="0"/>
                <a:sym typeface="Wingdings" panose="05000000000000000000" pitchFamily="2" charset="2"/>
              </a:rPr>
              <a:t>192 bit </a:t>
            </a:r>
            <a:r>
              <a:rPr lang="en-US" altLang="en-US" sz="2400" dirty="0">
                <a:solidFill>
                  <a:srgbClr val="030305"/>
                </a:solidFill>
                <a:cs typeface="Times New Roman" panose="02020603050405020304" pitchFamily="18" charset="0"/>
                <a:sym typeface="Wingdings" panose="05000000000000000000" pitchFamily="2" charset="2"/>
              </a:rPr>
              <a:t>= 32192  32192 mod 512 = 448</a:t>
            </a:r>
            <a:endParaRPr lang="en-GB" altLang="en-US" sz="2400" dirty="0">
              <a:solidFill>
                <a:srgbClr val="030305"/>
              </a:solidFill>
            </a:endParaRPr>
          </a:p>
        </p:txBody>
      </p:sp>
      <p:pic>
        <p:nvPicPr>
          <p:cNvPr id="3" name="Picture 2">
            <a:extLst>
              <a:ext uri="{FF2B5EF4-FFF2-40B4-BE49-F238E27FC236}">
                <a16:creationId xmlns:a16="http://schemas.microsoft.com/office/drawing/2014/main" id="{F3FE0610-FCD5-4D90-BF25-D7C0F7355935}"/>
              </a:ext>
            </a:extLst>
          </p:cNvPr>
          <p:cNvPicPr>
            <a:picLocks noChangeAspect="1"/>
          </p:cNvPicPr>
          <p:nvPr/>
        </p:nvPicPr>
        <p:blipFill>
          <a:blip r:embed="rId7"/>
          <a:stretch>
            <a:fillRect/>
          </a:stretch>
        </p:blipFill>
        <p:spPr>
          <a:xfrm>
            <a:off x="880470" y="1157424"/>
            <a:ext cx="9699734" cy="1971675"/>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5">
            <a:extLst>
              <a:ext uri="{FF2B5EF4-FFF2-40B4-BE49-F238E27FC236}">
                <a16:creationId xmlns:a16="http://schemas.microsoft.com/office/drawing/2014/main" id="{DFB82E46-FD9D-4120-AD4E-D1F22DABE32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BBECAD8E-91A2-4FC0-BE6B-14CE5EC78E24}" type="slidenum">
              <a:rPr lang="en-GB" altLang="en-US" sz="1400">
                <a:latin typeface="Times New Roman" panose="02020603050405020304" pitchFamily="18" charset="0"/>
              </a:rPr>
              <a:pPr>
                <a:spcBef>
                  <a:spcPct val="0"/>
                </a:spcBef>
                <a:buSzTx/>
                <a:buFontTx/>
                <a:buNone/>
              </a:pPr>
              <a:t>35</a:t>
            </a:fld>
            <a:endParaRPr lang="en-GB" altLang="en-US" sz="1400">
              <a:latin typeface="Times New Roman" panose="02020603050405020304" pitchFamily="18" charset="0"/>
            </a:endParaRPr>
          </a:p>
        </p:txBody>
      </p:sp>
      <p:sp>
        <p:nvSpPr>
          <p:cNvPr id="9220" name="Rectangle 2">
            <a:extLst>
              <a:ext uri="{FF2B5EF4-FFF2-40B4-BE49-F238E27FC236}">
                <a16:creationId xmlns:a16="http://schemas.microsoft.com/office/drawing/2014/main" id="{4BA1DD65-8BED-4C9A-9004-CD45A1580EDF}"/>
              </a:ext>
            </a:extLst>
          </p:cNvPr>
          <p:cNvSpPr>
            <a:spLocks noGrp="1" noChangeArrowheads="1"/>
          </p:cNvSpPr>
          <p:nvPr>
            <p:ph type="title"/>
          </p:nvPr>
        </p:nvSpPr>
        <p:spPr>
          <a:xfrm>
            <a:off x="947530" y="269496"/>
            <a:ext cx="7772400" cy="679450"/>
          </a:xfrm>
        </p:spPr>
        <p:txBody>
          <a:bodyPr/>
          <a:lstStyle/>
          <a:p>
            <a:pPr algn="l" eaLnBrk="1" hangingPunct="1"/>
            <a:r>
              <a:rPr lang="en-US" altLang="en-US" sz="3200" b="1" i="1" dirty="0">
                <a:cs typeface="Times New Roman" panose="02020603050405020304" pitchFamily="18" charset="0"/>
              </a:rPr>
              <a:t>2. </a:t>
            </a:r>
            <a:r>
              <a:rPr lang="en-US" altLang="en-US" sz="3200" b="1" i="1" dirty="0" err="1">
                <a:cs typeface="Times New Roman" panose="02020603050405020304" pitchFamily="18" charset="0"/>
              </a:rPr>
              <a:t>Penambahan</a:t>
            </a:r>
            <a:r>
              <a:rPr lang="en-US" altLang="en-US" sz="3200" b="1" i="1" dirty="0">
                <a:cs typeface="Times New Roman" panose="02020603050405020304" pitchFamily="18" charset="0"/>
              </a:rPr>
              <a:t> Nilai Panjang </a:t>
            </a:r>
            <a:r>
              <a:rPr lang="en-US" altLang="en-US" sz="3200" b="1" i="1" dirty="0" err="1">
                <a:cs typeface="Times New Roman" panose="02020603050405020304" pitchFamily="18" charset="0"/>
              </a:rPr>
              <a:t>Pesan</a:t>
            </a:r>
            <a:r>
              <a:rPr lang="en-US" altLang="en-US" sz="3200" b="1" i="1" dirty="0">
                <a:cs typeface="Times New Roman" panose="02020603050405020304" pitchFamily="18" charset="0"/>
              </a:rPr>
              <a:t> </a:t>
            </a:r>
            <a:endParaRPr lang="en-GB" altLang="en-US" dirty="0">
              <a:cs typeface="Times New Roman" panose="02020603050405020304" pitchFamily="18" charset="0"/>
            </a:endParaRPr>
          </a:p>
        </p:txBody>
      </p:sp>
      <p:sp>
        <p:nvSpPr>
          <p:cNvPr id="9221" name="Rectangle 3">
            <a:extLst>
              <a:ext uri="{FF2B5EF4-FFF2-40B4-BE49-F238E27FC236}">
                <a16:creationId xmlns:a16="http://schemas.microsoft.com/office/drawing/2014/main" id="{E91F30E0-F934-44D7-8D3D-39DD75D101C4}"/>
              </a:ext>
            </a:extLst>
          </p:cNvPr>
          <p:cNvSpPr>
            <a:spLocks noGrp="1" noChangeArrowheads="1"/>
          </p:cNvSpPr>
          <p:nvPr>
            <p:ph type="body" idx="1"/>
          </p:nvPr>
        </p:nvSpPr>
        <p:spPr>
          <a:xfrm>
            <a:off x="1026008" y="3429000"/>
            <a:ext cx="10771740" cy="2870200"/>
          </a:xfrm>
        </p:spPr>
        <p:txBody>
          <a:bodyPr>
            <a:normAutofit/>
          </a:bodyPr>
          <a:lstStyle/>
          <a:p>
            <a:pPr eaLnBrk="1" hangingPunct="1">
              <a:lnSpc>
                <a:spcPct val="90000"/>
              </a:lnSpc>
            </a:pPr>
            <a:r>
              <a:rPr lang="en-US" altLang="en-US" sz="2400" dirty="0" err="1">
                <a:solidFill>
                  <a:srgbClr val="030305"/>
                </a:solidFill>
                <a:cs typeface="Times New Roman" panose="02020603050405020304" pitchFamily="18" charset="0"/>
              </a:rPr>
              <a:t>Pesan</a:t>
            </a:r>
            <a:r>
              <a:rPr lang="en-US" altLang="en-US" sz="2400" dirty="0">
                <a:solidFill>
                  <a:srgbClr val="030305"/>
                </a:solidFill>
                <a:cs typeface="Times New Roman" panose="02020603050405020304" pitchFamily="18" charset="0"/>
              </a:rPr>
              <a:t> yang </a:t>
            </a:r>
            <a:r>
              <a:rPr lang="en-US" altLang="en-US" sz="2400" dirty="0" err="1">
                <a:solidFill>
                  <a:srgbClr val="030305"/>
                </a:solidFill>
                <a:cs typeface="Times New Roman" panose="02020603050405020304" pitchFamily="18" charset="0"/>
              </a:rPr>
              <a:t>telah</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diberi</a:t>
            </a:r>
            <a:r>
              <a:rPr lang="en-US" altLang="en-US" sz="2400" dirty="0">
                <a:solidFill>
                  <a:srgbClr val="030305"/>
                </a:solidFill>
                <a:cs typeface="Times New Roman" panose="02020603050405020304" pitchFamily="18" charset="0"/>
              </a:rPr>
              <a:t> bit-bit </a:t>
            </a:r>
            <a:r>
              <a:rPr lang="en-US" altLang="en-US" sz="2400" dirty="0" err="1">
                <a:solidFill>
                  <a:srgbClr val="030305"/>
                </a:solidFill>
                <a:cs typeface="Times New Roman" panose="02020603050405020304" pitchFamily="18" charset="0"/>
              </a:rPr>
              <a:t>pengganjal</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selanjutnya</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ditambah</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lagi</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dengan</a:t>
            </a:r>
            <a:r>
              <a:rPr lang="en-US" altLang="en-US" sz="2400" dirty="0">
                <a:solidFill>
                  <a:srgbClr val="030305"/>
                </a:solidFill>
                <a:cs typeface="Times New Roman" panose="02020603050405020304" pitchFamily="18" charset="0"/>
              </a:rPr>
              <a:t> 64 bit yang </a:t>
            </a:r>
            <a:r>
              <a:rPr lang="en-US" altLang="en-US" sz="2400" dirty="0" err="1">
                <a:solidFill>
                  <a:srgbClr val="030305"/>
                </a:solidFill>
                <a:cs typeface="Times New Roman" panose="02020603050405020304" pitchFamily="18" charset="0"/>
              </a:rPr>
              <a:t>menyatakan</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panjang</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pesan</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semula</a:t>
            </a:r>
            <a:r>
              <a:rPr lang="en-US" altLang="en-US" sz="2400" dirty="0">
                <a:solidFill>
                  <a:srgbClr val="030305"/>
                </a:solidFill>
                <a:cs typeface="Times New Roman" panose="02020603050405020304" pitchFamily="18" charset="0"/>
              </a:rPr>
              <a:t>. </a:t>
            </a:r>
          </a:p>
          <a:p>
            <a:pPr eaLnBrk="1" hangingPunct="1">
              <a:lnSpc>
                <a:spcPct val="90000"/>
              </a:lnSpc>
              <a:buFontTx/>
              <a:buNone/>
            </a:pP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Contoh</a:t>
            </a:r>
            <a:r>
              <a:rPr lang="en-US" altLang="en-US" sz="2400" dirty="0">
                <a:solidFill>
                  <a:srgbClr val="030305"/>
                </a:solidFill>
                <a:cs typeface="Times New Roman" panose="02020603050405020304" pitchFamily="18" charset="0"/>
              </a:rPr>
              <a:t>: K = 32000 = 111110100000000</a:t>
            </a:r>
            <a:r>
              <a:rPr lang="en-US" altLang="en-US" sz="2400" baseline="-25000" dirty="0">
                <a:solidFill>
                  <a:srgbClr val="030305"/>
                </a:solidFill>
                <a:cs typeface="Times New Roman" panose="02020603050405020304" pitchFamily="18" charset="0"/>
              </a:rPr>
              <a:t>2</a:t>
            </a:r>
            <a:r>
              <a:rPr lang="en-US" altLang="en-US" sz="2400" dirty="0">
                <a:solidFill>
                  <a:srgbClr val="030305"/>
                </a:solidFill>
                <a:cs typeface="Times New Roman" panose="02020603050405020304" pitchFamily="18" charset="0"/>
              </a:rPr>
              <a:t> = 000…111110100000000</a:t>
            </a:r>
          </a:p>
          <a:p>
            <a:pPr eaLnBrk="1" hangingPunct="1">
              <a:lnSpc>
                <a:spcPct val="90000"/>
              </a:lnSpc>
            </a:pPr>
            <a:endParaRPr lang="en-US" altLang="en-US" sz="2400" dirty="0">
              <a:solidFill>
                <a:srgbClr val="030305"/>
              </a:solidFill>
              <a:cs typeface="Times New Roman" panose="02020603050405020304" pitchFamily="18" charset="0"/>
            </a:endParaRPr>
          </a:p>
          <a:p>
            <a:pPr eaLnBrk="1" hangingPunct="1">
              <a:lnSpc>
                <a:spcPct val="90000"/>
              </a:lnSpc>
            </a:pPr>
            <a:r>
              <a:rPr lang="en-US" altLang="en-US" sz="2400" dirty="0">
                <a:solidFill>
                  <a:srgbClr val="030305"/>
                </a:solidFill>
                <a:cs typeface="Times New Roman" panose="02020603050405020304" pitchFamily="18" charset="0"/>
              </a:rPr>
              <a:t>Setelah </a:t>
            </a:r>
            <a:r>
              <a:rPr lang="en-US" altLang="en-US" sz="2400" dirty="0" err="1">
                <a:solidFill>
                  <a:srgbClr val="030305"/>
                </a:solidFill>
                <a:cs typeface="Times New Roman" panose="02020603050405020304" pitchFamily="18" charset="0"/>
              </a:rPr>
              <a:t>ditambah</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dengan</a:t>
            </a:r>
            <a:r>
              <a:rPr lang="en-US" altLang="en-US" sz="2400" dirty="0">
                <a:solidFill>
                  <a:srgbClr val="030305"/>
                </a:solidFill>
                <a:cs typeface="Times New Roman" panose="02020603050405020304" pitchFamily="18" charset="0"/>
              </a:rPr>
              <a:t> 64 bit, </a:t>
            </a:r>
            <a:r>
              <a:rPr lang="en-US" altLang="en-US" sz="2400" dirty="0" err="1">
                <a:solidFill>
                  <a:srgbClr val="030305"/>
                </a:solidFill>
                <a:cs typeface="Times New Roman" panose="02020603050405020304" pitchFamily="18" charset="0"/>
              </a:rPr>
              <a:t>panjang</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pesan</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sekarang</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menjadi</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kelipatan</a:t>
            </a:r>
            <a:r>
              <a:rPr lang="en-US" altLang="en-US" sz="2400" dirty="0">
                <a:solidFill>
                  <a:srgbClr val="030305"/>
                </a:solidFill>
                <a:cs typeface="Times New Roman" panose="02020603050405020304" pitchFamily="18" charset="0"/>
              </a:rPr>
              <a:t> 512 bit.</a:t>
            </a:r>
            <a:endParaRPr lang="en-GB" altLang="en-US" sz="2400" dirty="0">
              <a:solidFill>
                <a:srgbClr val="030305"/>
              </a:solidFill>
            </a:endParaRPr>
          </a:p>
        </p:txBody>
      </p:sp>
      <p:pic>
        <p:nvPicPr>
          <p:cNvPr id="8" name="Picture 7">
            <a:extLst>
              <a:ext uri="{FF2B5EF4-FFF2-40B4-BE49-F238E27FC236}">
                <a16:creationId xmlns:a16="http://schemas.microsoft.com/office/drawing/2014/main" id="{0AF14C16-043D-49A1-9458-4804312EE695}"/>
              </a:ext>
            </a:extLst>
          </p:cNvPr>
          <p:cNvPicPr>
            <a:picLocks noChangeAspect="1"/>
          </p:cNvPicPr>
          <p:nvPr/>
        </p:nvPicPr>
        <p:blipFill>
          <a:blip r:embed="rId7"/>
          <a:stretch>
            <a:fillRect/>
          </a:stretch>
        </p:blipFill>
        <p:spPr>
          <a:xfrm>
            <a:off x="1026008" y="1203135"/>
            <a:ext cx="9699734" cy="1971675"/>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Slide Number Placeholder 5">
            <a:extLst>
              <a:ext uri="{FF2B5EF4-FFF2-40B4-BE49-F238E27FC236}">
                <a16:creationId xmlns:a16="http://schemas.microsoft.com/office/drawing/2014/main" id="{9301801F-38D6-48D7-8975-0697DC167FB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770782F5-80AF-4D81-9B43-902CDB888213}" type="slidenum">
              <a:rPr lang="en-GB" altLang="en-US" sz="1400">
                <a:latin typeface="Times New Roman" panose="02020603050405020304" pitchFamily="18" charset="0"/>
              </a:rPr>
              <a:pPr>
                <a:spcBef>
                  <a:spcPct val="0"/>
                </a:spcBef>
                <a:buSzTx/>
                <a:buFontTx/>
                <a:buNone/>
              </a:pPr>
              <a:t>36</a:t>
            </a:fld>
            <a:endParaRPr lang="en-GB" altLang="en-US" sz="1400">
              <a:latin typeface="Times New Roman" panose="02020603050405020304" pitchFamily="18" charset="0"/>
            </a:endParaRPr>
          </a:p>
        </p:txBody>
      </p:sp>
      <p:sp>
        <p:nvSpPr>
          <p:cNvPr id="10244" name="Rectangle 2">
            <a:extLst>
              <a:ext uri="{FF2B5EF4-FFF2-40B4-BE49-F238E27FC236}">
                <a16:creationId xmlns:a16="http://schemas.microsoft.com/office/drawing/2014/main" id="{27566899-3297-4577-8CEC-9EE7AFEA2AF7}"/>
              </a:ext>
            </a:extLst>
          </p:cNvPr>
          <p:cNvSpPr>
            <a:spLocks noGrp="1" noChangeArrowheads="1"/>
          </p:cNvSpPr>
          <p:nvPr>
            <p:ph type="title"/>
          </p:nvPr>
        </p:nvSpPr>
        <p:spPr>
          <a:xfrm>
            <a:off x="718931" y="403225"/>
            <a:ext cx="7772400" cy="1066800"/>
          </a:xfrm>
        </p:spPr>
        <p:txBody>
          <a:bodyPr/>
          <a:lstStyle/>
          <a:p>
            <a:pPr algn="l" eaLnBrk="1" hangingPunct="1"/>
            <a:r>
              <a:rPr lang="en-US" altLang="en-US" sz="3200" b="1" i="1" dirty="0">
                <a:cs typeface="Times New Roman" panose="02020603050405020304" pitchFamily="18" charset="0"/>
              </a:rPr>
              <a:t>3. </a:t>
            </a:r>
            <a:r>
              <a:rPr lang="en-US" altLang="en-US" sz="3200" b="1" i="1" dirty="0" err="1">
                <a:cs typeface="Times New Roman" panose="02020603050405020304" pitchFamily="18" charset="0"/>
              </a:rPr>
              <a:t>Inisialisasi</a:t>
            </a:r>
            <a:r>
              <a:rPr lang="en-US" altLang="en-US" sz="3200" b="1" i="1" dirty="0">
                <a:cs typeface="Times New Roman" panose="02020603050405020304" pitchFamily="18" charset="0"/>
              </a:rPr>
              <a:t> </a:t>
            </a:r>
            <a:r>
              <a:rPr lang="en-US" altLang="en-US" sz="3200" b="1" i="1" dirty="0" err="1">
                <a:cs typeface="Times New Roman" panose="02020603050405020304" pitchFamily="18" charset="0"/>
              </a:rPr>
              <a:t>Penyangga</a:t>
            </a:r>
            <a:r>
              <a:rPr lang="en-US" altLang="en-US" sz="3200" b="1" i="1" dirty="0">
                <a:cs typeface="Times New Roman" panose="02020603050405020304" pitchFamily="18" charset="0"/>
              </a:rPr>
              <a:t> MD</a:t>
            </a:r>
            <a:br>
              <a:rPr lang="en-US" altLang="en-US" sz="3200" dirty="0">
                <a:cs typeface="Times New Roman" panose="02020603050405020304" pitchFamily="18" charset="0"/>
              </a:rPr>
            </a:br>
            <a:endParaRPr lang="en-GB" altLang="en-US" sz="3200" dirty="0">
              <a:cs typeface="Times New Roman" panose="02020603050405020304" pitchFamily="18" charset="0"/>
            </a:endParaRPr>
          </a:p>
        </p:txBody>
      </p:sp>
      <p:sp>
        <p:nvSpPr>
          <p:cNvPr id="10245" name="Rectangle 3">
            <a:extLst>
              <a:ext uri="{FF2B5EF4-FFF2-40B4-BE49-F238E27FC236}">
                <a16:creationId xmlns:a16="http://schemas.microsoft.com/office/drawing/2014/main" id="{C01F63D4-4420-4B8D-B74B-6D899DB3DF2F}"/>
              </a:ext>
            </a:extLst>
          </p:cNvPr>
          <p:cNvSpPr>
            <a:spLocks noGrp="1" noChangeArrowheads="1"/>
          </p:cNvSpPr>
          <p:nvPr>
            <p:ph type="body" idx="1"/>
          </p:nvPr>
        </p:nvSpPr>
        <p:spPr>
          <a:xfrm>
            <a:off x="805070" y="1350549"/>
            <a:ext cx="10667999" cy="5125278"/>
          </a:xfrm>
        </p:spPr>
        <p:txBody>
          <a:bodyPr>
            <a:normAutofit lnSpcReduction="10000"/>
          </a:bodyPr>
          <a:lstStyle/>
          <a:p>
            <a:r>
              <a:rPr lang="en-US" altLang="en-US" i="1" dirty="0">
                <a:cs typeface="Times New Roman" panose="02020603050405020304" pitchFamily="18" charset="0"/>
              </a:rPr>
              <a:t>SHA</a:t>
            </a:r>
            <a:r>
              <a:rPr lang="en-US" altLang="en-US" dirty="0">
                <a:cs typeface="Times New Roman" panose="02020603050405020304" pitchFamily="18" charset="0"/>
              </a:rPr>
              <a:t> </a:t>
            </a:r>
            <a:r>
              <a:rPr lang="en-US" altLang="en-US" dirty="0" err="1">
                <a:cs typeface="Times New Roman" panose="02020603050405020304" pitchFamily="18" charset="0"/>
              </a:rPr>
              <a:t>membutuhkan</a:t>
            </a:r>
            <a:r>
              <a:rPr lang="en-US" altLang="en-US" dirty="0">
                <a:cs typeface="Times New Roman" panose="02020603050405020304" pitchFamily="18" charset="0"/>
              </a:rPr>
              <a:t> 5 </a:t>
            </a:r>
            <a:r>
              <a:rPr lang="en-US" altLang="en-US" dirty="0" err="1">
                <a:cs typeface="Times New Roman" panose="02020603050405020304" pitchFamily="18" charset="0"/>
              </a:rPr>
              <a:t>buah</a:t>
            </a:r>
            <a:r>
              <a:rPr lang="en-US" altLang="en-US" dirty="0">
                <a:cs typeface="Times New Roman" panose="02020603050405020304" pitchFamily="18" charset="0"/>
              </a:rPr>
              <a:t> </a:t>
            </a:r>
            <a:r>
              <a:rPr lang="en-US" altLang="en-US" dirty="0" err="1">
                <a:cs typeface="Times New Roman" panose="02020603050405020304" pitchFamily="18" charset="0"/>
              </a:rPr>
              <a:t>penyangga</a:t>
            </a:r>
            <a:r>
              <a:rPr lang="en-US" altLang="en-US" dirty="0">
                <a:cs typeface="Times New Roman" panose="02020603050405020304" pitchFamily="18" charset="0"/>
              </a:rPr>
              <a:t> (</a:t>
            </a:r>
            <a:r>
              <a:rPr lang="en-US" altLang="en-US" i="1" dirty="0">
                <a:cs typeface="Times New Roman" panose="02020603050405020304" pitchFamily="18" charset="0"/>
              </a:rPr>
              <a:t>buffer</a:t>
            </a:r>
            <a:r>
              <a:rPr lang="en-US" altLang="en-US" dirty="0">
                <a:cs typeface="Times New Roman" panose="02020603050405020304" pitchFamily="18" charset="0"/>
              </a:rPr>
              <a:t>) yang </a:t>
            </a:r>
            <a:r>
              <a:rPr lang="en-US" altLang="en-US" dirty="0" err="1">
                <a:cs typeface="Times New Roman" panose="02020603050405020304" pitchFamily="18" charset="0"/>
              </a:rPr>
              <a:t>masing-masing</a:t>
            </a:r>
            <a:r>
              <a:rPr lang="en-US" altLang="en-US" dirty="0">
                <a:cs typeface="Times New Roman" panose="02020603050405020304" pitchFamily="18" charset="0"/>
              </a:rPr>
              <a:t> </a:t>
            </a:r>
            <a:r>
              <a:rPr lang="en-US" altLang="en-US" dirty="0" err="1">
                <a:cs typeface="Times New Roman" panose="02020603050405020304" pitchFamily="18" charset="0"/>
              </a:rPr>
              <a:t>panjangnya</a:t>
            </a:r>
            <a:r>
              <a:rPr lang="en-US" altLang="en-US" dirty="0">
                <a:cs typeface="Times New Roman" panose="02020603050405020304" pitchFamily="18" charset="0"/>
              </a:rPr>
              <a:t> 32 bit.</a:t>
            </a:r>
          </a:p>
          <a:p>
            <a:r>
              <a:rPr lang="en-US" altLang="en-US" dirty="0">
                <a:cs typeface="Times New Roman" panose="02020603050405020304" pitchFamily="18" charset="0"/>
              </a:rPr>
              <a:t>Total </a:t>
            </a:r>
            <a:r>
              <a:rPr lang="en-US" altLang="en-US" dirty="0" err="1">
                <a:cs typeface="Times New Roman" panose="02020603050405020304" pitchFamily="18" charset="0"/>
              </a:rPr>
              <a:t>panjang</a:t>
            </a:r>
            <a:r>
              <a:rPr lang="en-US" altLang="en-US" dirty="0">
                <a:cs typeface="Times New Roman" panose="02020603050405020304" pitchFamily="18" charset="0"/>
              </a:rPr>
              <a:t> </a:t>
            </a:r>
            <a:r>
              <a:rPr lang="en-US" altLang="en-US" dirty="0" err="1">
                <a:cs typeface="Times New Roman" panose="02020603050405020304" pitchFamily="18" charset="0"/>
              </a:rPr>
              <a:t>penyangga</a:t>
            </a:r>
            <a:r>
              <a:rPr lang="en-US" altLang="en-US" dirty="0">
                <a:cs typeface="Times New Roman" panose="02020603050405020304" pitchFamily="18" charset="0"/>
              </a:rPr>
              <a:t> </a:t>
            </a:r>
            <a:r>
              <a:rPr lang="en-US" altLang="en-US" dirty="0" err="1">
                <a:cs typeface="Times New Roman" panose="02020603050405020304" pitchFamily="18" charset="0"/>
              </a:rPr>
              <a:t>adalah</a:t>
            </a:r>
            <a:r>
              <a:rPr lang="en-US" altLang="en-US" dirty="0">
                <a:cs typeface="Times New Roman" panose="02020603050405020304" pitchFamily="18" charset="0"/>
              </a:rPr>
              <a:t> 5 </a:t>
            </a:r>
            <a:r>
              <a:rPr lang="en-US" altLang="en-US" dirty="0">
                <a:cs typeface="Times New Roman" panose="02020603050405020304" pitchFamily="18" charset="0"/>
                <a:sym typeface="Symbol" panose="05050102010706020507" pitchFamily="18" charset="2"/>
              </a:rPr>
              <a:t></a:t>
            </a:r>
            <a:r>
              <a:rPr lang="en-US" altLang="en-US" dirty="0">
                <a:cs typeface="Times New Roman" panose="02020603050405020304" pitchFamily="18" charset="0"/>
              </a:rPr>
              <a:t> 32 = 160 bit. </a:t>
            </a:r>
          </a:p>
          <a:p>
            <a:r>
              <a:rPr lang="en-US" altLang="en-US" dirty="0" err="1">
                <a:cs typeface="Times New Roman" panose="02020603050405020304" pitchFamily="18" charset="0"/>
              </a:rPr>
              <a:t>Kelima</a:t>
            </a:r>
            <a:r>
              <a:rPr lang="en-US" altLang="en-US" dirty="0">
                <a:cs typeface="Times New Roman" panose="02020603050405020304" pitchFamily="18" charset="0"/>
              </a:rPr>
              <a:t> </a:t>
            </a:r>
            <a:r>
              <a:rPr lang="en-US" altLang="en-US" dirty="0" err="1">
                <a:cs typeface="Times New Roman" panose="02020603050405020304" pitchFamily="18" charset="0"/>
              </a:rPr>
              <a:t>penyangga</a:t>
            </a:r>
            <a:r>
              <a:rPr lang="en-US" altLang="en-US" dirty="0">
                <a:cs typeface="Times New Roman" panose="02020603050405020304" pitchFamily="18" charset="0"/>
              </a:rPr>
              <a:t> </a:t>
            </a:r>
            <a:r>
              <a:rPr lang="en-US" altLang="en-US" i="1" dirty="0">
                <a:cs typeface="Times New Roman" panose="02020603050405020304" pitchFamily="18" charset="0"/>
              </a:rPr>
              <a:t>MD</a:t>
            </a:r>
            <a:r>
              <a:rPr lang="en-US" altLang="en-US" dirty="0">
                <a:cs typeface="Times New Roman" panose="02020603050405020304" pitchFamily="18" charset="0"/>
              </a:rPr>
              <a:t> </a:t>
            </a:r>
            <a:r>
              <a:rPr lang="en-US" altLang="en-US" dirty="0" err="1">
                <a:cs typeface="Times New Roman" panose="02020603050405020304" pitchFamily="18" charset="0"/>
              </a:rPr>
              <a:t>ini</a:t>
            </a:r>
            <a:r>
              <a:rPr lang="en-US" altLang="en-US" dirty="0">
                <a:cs typeface="Times New Roman" panose="02020603050405020304" pitchFamily="18" charset="0"/>
              </a:rPr>
              <a:t> </a:t>
            </a:r>
            <a:r>
              <a:rPr lang="en-US" altLang="en-US" dirty="0" err="1">
                <a:cs typeface="Times New Roman" panose="02020603050405020304" pitchFamily="18" charset="0"/>
              </a:rPr>
              <a:t>diberi</a:t>
            </a:r>
            <a:r>
              <a:rPr lang="en-US" altLang="en-US" dirty="0">
                <a:cs typeface="Times New Roman" panose="02020603050405020304" pitchFamily="18" charset="0"/>
              </a:rPr>
              <a:t> </a:t>
            </a:r>
            <a:r>
              <a:rPr lang="en-US" altLang="en-US" dirty="0" err="1">
                <a:cs typeface="Times New Roman" panose="02020603050405020304" pitchFamily="18" charset="0"/>
              </a:rPr>
              <a:t>nama</a:t>
            </a:r>
            <a:r>
              <a:rPr lang="en-US" altLang="en-US" dirty="0">
                <a:cs typeface="Times New Roman" panose="02020603050405020304" pitchFamily="18" charset="0"/>
              </a:rPr>
              <a:t> </a:t>
            </a:r>
            <a:r>
              <a:rPr lang="en-US" altLang="en-US" i="1" dirty="0">
                <a:cs typeface="Times New Roman" panose="02020603050405020304" pitchFamily="18" charset="0"/>
              </a:rPr>
              <a:t>A</a:t>
            </a:r>
            <a:r>
              <a:rPr lang="en-US" altLang="en-US" dirty="0">
                <a:cs typeface="Times New Roman" panose="02020603050405020304" pitchFamily="18" charset="0"/>
              </a:rPr>
              <a:t>, </a:t>
            </a:r>
            <a:r>
              <a:rPr lang="en-US" altLang="en-US" i="1" dirty="0">
                <a:cs typeface="Times New Roman" panose="02020603050405020304" pitchFamily="18" charset="0"/>
              </a:rPr>
              <a:t>B</a:t>
            </a:r>
            <a:r>
              <a:rPr lang="en-US" altLang="en-US" dirty="0">
                <a:cs typeface="Times New Roman" panose="02020603050405020304" pitchFamily="18" charset="0"/>
              </a:rPr>
              <a:t>, </a:t>
            </a:r>
            <a:r>
              <a:rPr lang="en-US" altLang="en-US" i="1" dirty="0">
                <a:cs typeface="Times New Roman" panose="02020603050405020304" pitchFamily="18" charset="0"/>
              </a:rPr>
              <a:t>C</a:t>
            </a:r>
            <a:r>
              <a:rPr lang="en-US" altLang="en-US" dirty="0">
                <a:cs typeface="Times New Roman" panose="02020603050405020304" pitchFamily="18" charset="0"/>
              </a:rPr>
              <a:t>, </a:t>
            </a:r>
            <a:r>
              <a:rPr lang="en-US" altLang="en-US" i="1" dirty="0">
                <a:cs typeface="Times New Roman" panose="02020603050405020304" pitchFamily="18" charset="0"/>
              </a:rPr>
              <a:t>D</a:t>
            </a:r>
            <a:r>
              <a:rPr lang="en-US" altLang="en-US" dirty="0">
                <a:cs typeface="Times New Roman" panose="02020603050405020304" pitchFamily="18" charset="0"/>
              </a:rPr>
              <a:t>, dan </a:t>
            </a:r>
            <a:r>
              <a:rPr lang="en-US" altLang="en-US" i="1" dirty="0">
                <a:cs typeface="Times New Roman" panose="02020603050405020304" pitchFamily="18" charset="0"/>
              </a:rPr>
              <a:t>E</a:t>
            </a:r>
            <a:r>
              <a:rPr lang="en-US" altLang="en-US" dirty="0">
                <a:cs typeface="Times New Roman" panose="02020603050405020304" pitchFamily="18" charset="0"/>
              </a:rPr>
              <a:t>. </a:t>
            </a:r>
            <a:r>
              <a:rPr lang="en-US" altLang="en-US" dirty="0" err="1">
                <a:cs typeface="Times New Roman" panose="02020603050405020304" pitchFamily="18" charset="0"/>
              </a:rPr>
              <a:t>Setiap</a:t>
            </a:r>
            <a:r>
              <a:rPr lang="en-US" altLang="en-US" dirty="0">
                <a:cs typeface="Times New Roman" panose="02020603050405020304" pitchFamily="18" charset="0"/>
              </a:rPr>
              <a:t> </a:t>
            </a:r>
            <a:r>
              <a:rPr lang="en-US" altLang="en-US" dirty="0" err="1">
                <a:cs typeface="Times New Roman" panose="02020603050405020304" pitchFamily="18" charset="0"/>
              </a:rPr>
              <a:t>penyangga</a:t>
            </a:r>
            <a:r>
              <a:rPr lang="en-US" altLang="en-US" dirty="0">
                <a:cs typeface="Times New Roman" panose="02020603050405020304" pitchFamily="18" charset="0"/>
              </a:rPr>
              <a:t> </a:t>
            </a:r>
            <a:r>
              <a:rPr lang="en-US" altLang="en-US" dirty="0" err="1">
                <a:cs typeface="Times New Roman" panose="02020603050405020304" pitchFamily="18" charset="0"/>
              </a:rPr>
              <a:t>diinisialisasi</a:t>
            </a:r>
            <a:r>
              <a:rPr lang="en-US" altLang="en-US" dirty="0">
                <a:cs typeface="Times New Roman" panose="02020603050405020304" pitchFamily="18" charset="0"/>
              </a:rPr>
              <a:t> </a:t>
            </a:r>
            <a:r>
              <a:rPr lang="en-US" altLang="en-US" dirty="0" err="1">
                <a:cs typeface="Times New Roman" panose="02020603050405020304" pitchFamily="18" charset="0"/>
              </a:rPr>
              <a:t>dengan</a:t>
            </a:r>
            <a:r>
              <a:rPr lang="en-US" altLang="en-US" dirty="0">
                <a:cs typeface="Times New Roman" panose="02020603050405020304" pitchFamily="18" charset="0"/>
              </a:rPr>
              <a:t> </a:t>
            </a:r>
            <a:r>
              <a:rPr lang="en-US" altLang="en-US" dirty="0" err="1">
                <a:cs typeface="Times New Roman" panose="02020603050405020304" pitchFamily="18" charset="0"/>
              </a:rPr>
              <a:t>nilai-nilai</a:t>
            </a:r>
            <a:r>
              <a:rPr lang="en-US" altLang="en-US" dirty="0">
                <a:cs typeface="Times New Roman" panose="02020603050405020304" pitchFamily="18" charset="0"/>
              </a:rPr>
              <a:t> (</a:t>
            </a:r>
            <a:r>
              <a:rPr lang="en-US" altLang="en-US" dirty="0" err="1">
                <a:cs typeface="Times New Roman" panose="02020603050405020304" pitchFamily="18" charset="0"/>
              </a:rPr>
              <a:t>dalam</a:t>
            </a:r>
            <a:r>
              <a:rPr lang="en-US" altLang="en-US" dirty="0">
                <a:cs typeface="Times New Roman" panose="02020603050405020304" pitchFamily="18" charset="0"/>
              </a:rPr>
              <a:t> </a:t>
            </a:r>
            <a:r>
              <a:rPr lang="en-US" altLang="en-US" dirty="0" err="1">
                <a:cs typeface="Times New Roman" panose="02020603050405020304" pitchFamily="18" charset="0"/>
              </a:rPr>
              <a:t>notasi</a:t>
            </a:r>
            <a:r>
              <a:rPr lang="en-US" altLang="en-US" dirty="0">
                <a:cs typeface="Times New Roman" panose="02020603050405020304" pitchFamily="18" charset="0"/>
              </a:rPr>
              <a:t> HEX) </a:t>
            </a:r>
            <a:r>
              <a:rPr lang="en-US" altLang="en-US" dirty="0" err="1">
                <a:cs typeface="Times New Roman" panose="02020603050405020304" pitchFamily="18" charset="0"/>
              </a:rPr>
              <a:t>sebagai</a:t>
            </a:r>
            <a:r>
              <a:rPr lang="en-US" altLang="en-US" dirty="0">
                <a:cs typeface="Times New Roman" panose="02020603050405020304" pitchFamily="18" charset="0"/>
              </a:rPr>
              <a:t> </a:t>
            </a:r>
            <a:r>
              <a:rPr lang="en-US" altLang="en-US" dirty="0" err="1">
                <a:cs typeface="Times New Roman" panose="02020603050405020304" pitchFamily="18" charset="0"/>
              </a:rPr>
              <a:t>berikut</a:t>
            </a:r>
            <a:r>
              <a:rPr lang="en-US" altLang="en-US" dirty="0">
                <a:cs typeface="Times New Roman" panose="02020603050405020304" pitchFamily="18" charset="0"/>
              </a:rPr>
              <a:t>:</a:t>
            </a:r>
          </a:p>
          <a:p>
            <a:pPr>
              <a:buNone/>
            </a:pPr>
            <a:r>
              <a:rPr lang="en-US" altLang="en-US" i="1" dirty="0">
                <a:cs typeface="Times New Roman" panose="02020603050405020304" pitchFamily="18" charset="0"/>
              </a:rPr>
              <a:t>		A</a:t>
            </a:r>
            <a:r>
              <a:rPr lang="en-US" altLang="en-US" dirty="0">
                <a:cs typeface="Times New Roman" panose="02020603050405020304" pitchFamily="18" charset="0"/>
              </a:rPr>
              <a:t> = 67452301</a:t>
            </a:r>
          </a:p>
          <a:p>
            <a:pPr>
              <a:buNone/>
            </a:pPr>
            <a:r>
              <a:rPr lang="en-US" altLang="en-US" i="1" dirty="0">
                <a:cs typeface="Times New Roman" panose="02020603050405020304" pitchFamily="18" charset="0"/>
              </a:rPr>
              <a:t>		B</a:t>
            </a:r>
            <a:r>
              <a:rPr lang="en-US" altLang="en-US" dirty="0">
                <a:cs typeface="Times New Roman" panose="02020603050405020304" pitchFamily="18" charset="0"/>
              </a:rPr>
              <a:t> = EFCDAB89</a:t>
            </a:r>
          </a:p>
          <a:p>
            <a:pPr>
              <a:buNone/>
            </a:pPr>
            <a:r>
              <a:rPr lang="en-US" altLang="en-US" i="1" dirty="0">
                <a:cs typeface="Times New Roman" panose="02020603050405020304" pitchFamily="18" charset="0"/>
              </a:rPr>
              <a:t>		C</a:t>
            </a:r>
            <a:r>
              <a:rPr lang="en-US" altLang="en-US" dirty="0">
                <a:cs typeface="Times New Roman" panose="02020603050405020304" pitchFamily="18" charset="0"/>
              </a:rPr>
              <a:t> = 98BADCFE</a:t>
            </a:r>
          </a:p>
          <a:p>
            <a:pPr>
              <a:buNone/>
            </a:pPr>
            <a:r>
              <a:rPr lang="en-US" altLang="en-US" i="1" dirty="0">
                <a:cs typeface="Times New Roman" panose="02020603050405020304" pitchFamily="18" charset="0"/>
              </a:rPr>
              <a:t>		D</a:t>
            </a:r>
            <a:r>
              <a:rPr lang="en-US" altLang="en-US" dirty="0">
                <a:cs typeface="Times New Roman" panose="02020603050405020304" pitchFamily="18" charset="0"/>
              </a:rPr>
              <a:t> = 10325476</a:t>
            </a:r>
          </a:p>
          <a:p>
            <a:pPr>
              <a:buNone/>
            </a:pPr>
            <a:r>
              <a:rPr lang="en-US" altLang="en-US" i="1" dirty="0">
                <a:cs typeface="Times New Roman" panose="02020603050405020304" pitchFamily="18" charset="0"/>
              </a:rPr>
              <a:t>		E</a:t>
            </a:r>
            <a:r>
              <a:rPr lang="en-US" altLang="en-US" dirty="0">
                <a:cs typeface="Times New Roman" panose="02020603050405020304" pitchFamily="18" charset="0"/>
              </a:rPr>
              <a:t> = C3D2E1F0</a:t>
            </a:r>
            <a:endParaRPr lang="en-GB" altLang="en-US" sz="2400" dirty="0">
              <a:solidFill>
                <a:srgbClr val="030305"/>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lide Number Placeholder 5">
            <a:extLst>
              <a:ext uri="{FF2B5EF4-FFF2-40B4-BE49-F238E27FC236}">
                <a16:creationId xmlns:a16="http://schemas.microsoft.com/office/drawing/2014/main" id="{61879C9B-97CE-41E3-83ED-A2D8E65869A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sz="3200">
                <a:solidFill>
                  <a:schemeClr val="tx1"/>
                </a:solidFill>
                <a:latin typeface="Times New Roman" panose="02020603050405020304" pitchFamily="18" charset="0"/>
              </a:defRPr>
            </a:lvl1pPr>
            <a:lvl2pPr marL="742950" indent="-285750">
              <a:spcBef>
                <a:spcPct val="20000"/>
              </a:spcBef>
              <a:buClr>
                <a:schemeClr val="accent2"/>
              </a:buClr>
              <a:buFont typeface="Wingdings" panose="05000000000000000000" pitchFamily="2" charset="2"/>
              <a:buBlip>
                <a:blip r:embed="rId3"/>
              </a:buBlip>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lr>
                <a:schemeClr val="tx2"/>
              </a:buClr>
              <a:buFont typeface="Wingdings" panose="05000000000000000000" pitchFamily="2" charset="2"/>
              <a:buChar char="s"/>
              <a:defRPr sz="2000">
                <a:solidFill>
                  <a:schemeClr val="tx1"/>
                </a:solidFill>
                <a:latin typeface="Times New Roman" panose="02020603050405020304" pitchFamily="18" charset="0"/>
              </a:defRPr>
            </a:lvl4pPr>
            <a:lvl5pPr marL="2057400" indent="-228600">
              <a:spcBef>
                <a:spcPct val="20000"/>
              </a:spcBef>
              <a:buClr>
                <a:schemeClr val="tx2"/>
              </a:buClr>
              <a:buFont typeface="Wingdings" panose="05000000000000000000" pitchFamily="2" charset="2"/>
              <a:buChar char="s"/>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9pPr>
          </a:lstStyle>
          <a:p>
            <a:pPr>
              <a:spcBef>
                <a:spcPct val="0"/>
              </a:spcBef>
              <a:buFontTx/>
              <a:buNone/>
            </a:pPr>
            <a:fld id="{4684C9D1-90BA-4955-ADF8-5D69252E60B4}" type="slidenum">
              <a:rPr lang="en-GB" altLang="en-US" sz="1400">
                <a:solidFill>
                  <a:schemeClr val="tx2"/>
                </a:solidFill>
                <a:latin typeface="Arial" panose="020B0604020202020204" pitchFamily="34" charset="0"/>
              </a:rPr>
              <a:pPr>
                <a:spcBef>
                  <a:spcPct val="0"/>
                </a:spcBef>
                <a:buFontTx/>
                <a:buNone/>
              </a:pPr>
              <a:t>37</a:t>
            </a:fld>
            <a:endParaRPr lang="en-GB" altLang="en-US" sz="1400">
              <a:solidFill>
                <a:schemeClr val="tx2"/>
              </a:solidFill>
              <a:latin typeface="Arial" panose="020B0604020202020204" pitchFamily="34" charset="0"/>
            </a:endParaRPr>
          </a:p>
        </p:txBody>
      </p:sp>
      <p:pic>
        <p:nvPicPr>
          <p:cNvPr id="11270" name="Picture 1">
            <a:extLst>
              <a:ext uri="{FF2B5EF4-FFF2-40B4-BE49-F238E27FC236}">
                <a16:creationId xmlns:a16="http://schemas.microsoft.com/office/drawing/2014/main" id="{B299081A-BCE2-4073-9FE2-0EFF5405BFC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799" y="1092198"/>
            <a:ext cx="5030857" cy="5446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a:extLst>
              <a:ext uri="{FF2B5EF4-FFF2-40B4-BE49-F238E27FC236}">
                <a16:creationId xmlns:a16="http://schemas.microsoft.com/office/drawing/2014/main" id="{D976C7E9-AE45-439B-AE7C-6DF539E7AE3A}"/>
              </a:ext>
            </a:extLst>
          </p:cNvPr>
          <p:cNvSpPr txBox="1">
            <a:spLocks noChangeArrowheads="1"/>
          </p:cNvSpPr>
          <p:nvPr/>
        </p:nvSpPr>
        <p:spPr>
          <a:xfrm>
            <a:off x="5448509" y="1507468"/>
            <a:ext cx="6438692" cy="43291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400" dirty="0">
                <a:cs typeface="Times New Roman" panose="02020603050405020304" pitchFamily="18" charset="0"/>
              </a:rPr>
              <a:t>Proses </a:t>
            </a:r>
            <a:r>
              <a:rPr lang="en-US" altLang="en-US" sz="2400" i="1" dirty="0">
                <a:cs typeface="Times New Roman" panose="02020603050405020304" pitchFamily="18" charset="0"/>
              </a:rPr>
              <a:t>H</a:t>
            </a:r>
            <a:r>
              <a:rPr lang="en-US" altLang="en-US" sz="2400" baseline="-30000" dirty="0">
                <a:cs typeface="Times New Roman" panose="02020603050405020304" pitchFamily="18" charset="0"/>
              </a:rPr>
              <a:t>SHA</a:t>
            </a:r>
            <a:r>
              <a:rPr lang="en-US" altLang="en-US" sz="2400" dirty="0">
                <a:cs typeface="Times New Roman" panose="02020603050405020304" pitchFamily="18" charset="0"/>
              </a:rPr>
              <a:t> </a:t>
            </a:r>
            <a:r>
              <a:rPr lang="en-US" altLang="en-US" sz="2400" dirty="0" err="1">
                <a:cs typeface="Times New Roman" panose="02020603050405020304" pitchFamily="18" charset="0"/>
              </a:rPr>
              <a:t>terdiri</a:t>
            </a:r>
            <a:r>
              <a:rPr lang="en-US" altLang="en-US" sz="2400" dirty="0">
                <a:cs typeface="Times New Roman" panose="02020603050405020304" pitchFamily="18" charset="0"/>
              </a:rPr>
              <a:t> </a:t>
            </a:r>
            <a:r>
              <a:rPr lang="en-US" altLang="en-US" sz="2400" dirty="0" err="1">
                <a:cs typeface="Times New Roman" panose="02020603050405020304" pitchFamily="18" charset="0"/>
              </a:rPr>
              <a:t>dari</a:t>
            </a:r>
            <a:r>
              <a:rPr lang="en-US" altLang="en-US" sz="2400" dirty="0">
                <a:cs typeface="Times New Roman" panose="02020603050405020304" pitchFamily="18" charset="0"/>
              </a:rPr>
              <a:t> 80 </a:t>
            </a:r>
            <a:r>
              <a:rPr lang="en-US" altLang="en-US" sz="2400" dirty="0" err="1">
                <a:cs typeface="Times New Roman" panose="02020603050405020304" pitchFamily="18" charset="0"/>
              </a:rPr>
              <a:t>buah</a:t>
            </a:r>
            <a:r>
              <a:rPr lang="en-US" altLang="en-US" sz="2400" dirty="0">
                <a:cs typeface="Times New Roman" panose="02020603050405020304" pitchFamily="18" charset="0"/>
              </a:rPr>
              <a:t> </a:t>
            </a:r>
            <a:r>
              <a:rPr lang="en-US" altLang="en-US" sz="2400" dirty="0" err="1">
                <a:cs typeface="Times New Roman" panose="02020603050405020304" pitchFamily="18" charset="0"/>
              </a:rPr>
              <a:t>putaran</a:t>
            </a:r>
            <a:r>
              <a:rPr lang="en-US" altLang="en-US" sz="2400" dirty="0">
                <a:cs typeface="Times New Roman" panose="02020603050405020304" pitchFamily="18" charset="0"/>
              </a:rPr>
              <a:t> (</a:t>
            </a:r>
            <a:r>
              <a:rPr lang="en-US" altLang="en-US" sz="2400" i="1" dirty="0">
                <a:cs typeface="Times New Roman" panose="02020603050405020304" pitchFamily="18" charset="0"/>
              </a:rPr>
              <a:t>MD5</a:t>
            </a:r>
            <a:r>
              <a:rPr lang="en-US" altLang="en-US" sz="2400" dirty="0">
                <a:cs typeface="Times New Roman" panose="02020603050405020304" pitchFamily="18" charset="0"/>
              </a:rPr>
              <a:t> </a:t>
            </a:r>
            <a:r>
              <a:rPr lang="en-US" altLang="en-US" sz="2400" dirty="0" err="1">
                <a:cs typeface="Times New Roman" panose="02020603050405020304" pitchFamily="18" charset="0"/>
              </a:rPr>
              <a:t>hanya</a:t>
            </a:r>
            <a:r>
              <a:rPr lang="en-US" altLang="en-US" sz="2400" dirty="0">
                <a:cs typeface="Times New Roman" panose="02020603050405020304" pitchFamily="18" charset="0"/>
              </a:rPr>
              <a:t> 4 </a:t>
            </a:r>
            <a:r>
              <a:rPr lang="en-US" altLang="en-US" sz="2400" dirty="0" err="1">
                <a:cs typeface="Times New Roman" panose="02020603050405020304" pitchFamily="18" charset="0"/>
              </a:rPr>
              <a:t>putaran</a:t>
            </a:r>
            <a:r>
              <a:rPr lang="en-US" altLang="en-US" sz="2400" dirty="0">
                <a:cs typeface="Times New Roman" panose="02020603050405020304" pitchFamily="18" charset="0"/>
              </a:rPr>
              <a:t>)</a:t>
            </a:r>
          </a:p>
          <a:p>
            <a:endParaRPr lang="en-US" altLang="en-US" sz="2400" dirty="0">
              <a:cs typeface="Times New Roman" panose="02020603050405020304" pitchFamily="18" charset="0"/>
            </a:endParaRPr>
          </a:p>
          <a:p>
            <a:r>
              <a:rPr lang="en-US" altLang="en-US" sz="2400" dirty="0" err="1">
                <a:cs typeface="Times New Roman" panose="02020603050405020304" pitchFamily="18" charset="0"/>
              </a:rPr>
              <a:t>Masing-masing</a:t>
            </a:r>
            <a:r>
              <a:rPr lang="en-US" altLang="en-US" sz="2400" dirty="0">
                <a:cs typeface="Times New Roman" panose="02020603050405020304" pitchFamily="18" charset="0"/>
              </a:rPr>
              <a:t> </a:t>
            </a:r>
            <a:r>
              <a:rPr lang="en-US" altLang="en-US" sz="2400" dirty="0" err="1">
                <a:cs typeface="Times New Roman" panose="02020603050405020304" pitchFamily="18" charset="0"/>
              </a:rPr>
              <a:t>putaran</a:t>
            </a:r>
            <a:r>
              <a:rPr lang="en-US" altLang="en-US" sz="2400" dirty="0">
                <a:cs typeface="Times New Roman" panose="02020603050405020304" pitchFamily="18" charset="0"/>
              </a:rPr>
              <a:t> </a:t>
            </a:r>
            <a:r>
              <a:rPr lang="en-US" altLang="en-US" sz="2400" dirty="0" err="1">
                <a:cs typeface="Times New Roman" panose="02020603050405020304" pitchFamily="18" charset="0"/>
              </a:rPr>
              <a:t>menggunakan</a:t>
            </a:r>
            <a:r>
              <a:rPr lang="en-US" altLang="en-US" sz="2400" dirty="0">
                <a:cs typeface="Times New Roman" panose="02020603050405020304" pitchFamily="18" charset="0"/>
              </a:rPr>
              <a:t> </a:t>
            </a:r>
            <a:r>
              <a:rPr lang="en-US" altLang="en-US" sz="2400" dirty="0" err="1">
                <a:cs typeface="Times New Roman" panose="02020603050405020304" pitchFamily="18" charset="0"/>
              </a:rPr>
              <a:t>bilangan</a:t>
            </a:r>
            <a:r>
              <a:rPr lang="en-US" altLang="en-US" sz="2400" dirty="0">
                <a:cs typeface="Times New Roman" panose="02020603050405020304" pitchFamily="18" charset="0"/>
              </a:rPr>
              <a:t> </a:t>
            </a:r>
            <a:r>
              <a:rPr lang="en-US" altLang="en-US" sz="2400" dirty="0" err="1">
                <a:cs typeface="Times New Roman" panose="02020603050405020304" pitchFamily="18" charset="0"/>
              </a:rPr>
              <a:t>penambah</a:t>
            </a:r>
            <a:r>
              <a:rPr lang="en-US" altLang="en-US" sz="2400" dirty="0">
                <a:cs typeface="Times New Roman" panose="02020603050405020304" pitchFamily="18" charset="0"/>
              </a:rPr>
              <a:t> </a:t>
            </a:r>
            <a:r>
              <a:rPr lang="en-US" altLang="en-US" sz="2400" i="1" dirty="0" err="1">
                <a:cs typeface="Times New Roman" panose="02020603050405020304" pitchFamily="18" charset="0"/>
              </a:rPr>
              <a:t>K</a:t>
            </a:r>
            <a:r>
              <a:rPr lang="en-US" altLang="en-US" sz="2400" i="1" baseline="-30000" dirty="0" err="1">
                <a:cs typeface="Times New Roman" panose="02020603050405020304" pitchFamily="18" charset="0"/>
              </a:rPr>
              <a:t>t</a:t>
            </a:r>
            <a:r>
              <a:rPr lang="en-US" altLang="en-US" sz="2400" dirty="0">
                <a:cs typeface="Times New Roman" panose="02020603050405020304" pitchFamily="18" charset="0"/>
              </a:rPr>
              <a:t>, </a:t>
            </a:r>
            <a:r>
              <a:rPr lang="en-US" altLang="en-US" sz="2400" dirty="0" err="1">
                <a:cs typeface="Times New Roman" panose="02020603050405020304" pitchFamily="18" charset="0"/>
              </a:rPr>
              <a:t>yaitu</a:t>
            </a:r>
            <a:r>
              <a:rPr lang="en-US" altLang="en-US" sz="2400" dirty="0">
                <a:cs typeface="Times New Roman" panose="02020603050405020304" pitchFamily="18" charset="0"/>
              </a:rPr>
              <a:t>:</a:t>
            </a:r>
          </a:p>
          <a:p>
            <a:pPr>
              <a:buFontTx/>
              <a:buNone/>
            </a:pPr>
            <a:r>
              <a:rPr lang="en-US" altLang="en-US" sz="2400" dirty="0">
                <a:cs typeface="Times New Roman" panose="02020603050405020304" pitchFamily="18" charset="0"/>
              </a:rPr>
              <a:t> </a:t>
            </a:r>
          </a:p>
          <a:p>
            <a:pPr>
              <a:buFontTx/>
              <a:buNone/>
            </a:pPr>
            <a:r>
              <a:rPr lang="en-US" altLang="en-US" sz="2400" dirty="0">
                <a:cs typeface="Times New Roman" panose="02020603050405020304" pitchFamily="18" charset="0"/>
              </a:rPr>
              <a:t>	</a:t>
            </a:r>
            <a:r>
              <a:rPr lang="en-US" altLang="en-US" sz="2400" dirty="0" err="1">
                <a:cs typeface="Times New Roman" panose="02020603050405020304" pitchFamily="18" charset="0"/>
              </a:rPr>
              <a:t>Putaran</a:t>
            </a:r>
            <a:r>
              <a:rPr lang="en-US" altLang="en-US" sz="2400" dirty="0">
                <a:cs typeface="Times New Roman" panose="02020603050405020304" pitchFamily="18" charset="0"/>
              </a:rPr>
              <a:t> 0 </a:t>
            </a:r>
            <a:r>
              <a:rPr lang="en-US" altLang="en-US" sz="2400" dirty="0">
                <a:cs typeface="Times New Roman" panose="02020603050405020304" pitchFamily="18" charset="0"/>
                <a:sym typeface="Symbol" panose="05050102010706020507" pitchFamily="18" charset="2"/>
              </a:rPr>
              <a:t></a:t>
            </a:r>
            <a:r>
              <a:rPr lang="en-US" altLang="en-US" sz="2400" dirty="0">
                <a:cs typeface="Times New Roman" panose="02020603050405020304" pitchFamily="18" charset="0"/>
              </a:rPr>
              <a:t> </a:t>
            </a:r>
            <a:r>
              <a:rPr lang="en-US" altLang="en-US" sz="2400" i="1" dirty="0">
                <a:cs typeface="Times New Roman" panose="02020603050405020304" pitchFamily="18" charset="0"/>
              </a:rPr>
              <a:t>t</a:t>
            </a:r>
            <a:r>
              <a:rPr lang="en-US" altLang="en-US" sz="2400" dirty="0">
                <a:cs typeface="Times New Roman" panose="02020603050405020304" pitchFamily="18" charset="0"/>
              </a:rPr>
              <a:t> </a:t>
            </a:r>
            <a:r>
              <a:rPr lang="en-US" altLang="en-US" sz="2400" dirty="0">
                <a:cs typeface="Times New Roman" panose="02020603050405020304" pitchFamily="18" charset="0"/>
                <a:sym typeface="Symbol" panose="05050102010706020507" pitchFamily="18" charset="2"/>
              </a:rPr>
              <a:t></a:t>
            </a:r>
            <a:r>
              <a:rPr lang="en-US" altLang="en-US" sz="2400" dirty="0">
                <a:cs typeface="Times New Roman" panose="02020603050405020304" pitchFamily="18" charset="0"/>
              </a:rPr>
              <a:t> 19	</a:t>
            </a:r>
            <a:r>
              <a:rPr lang="en-US" altLang="en-US" sz="2400" i="1" dirty="0" err="1">
                <a:cs typeface="Times New Roman" panose="02020603050405020304" pitchFamily="18" charset="0"/>
              </a:rPr>
              <a:t>K</a:t>
            </a:r>
            <a:r>
              <a:rPr lang="en-US" altLang="en-US" sz="2400" i="1" baseline="-30000" dirty="0" err="1">
                <a:cs typeface="Times New Roman" panose="02020603050405020304" pitchFamily="18" charset="0"/>
              </a:rPr>
              <a:t>t</a:t>
            </a:r>
            <a:r>
              <a:rPr lang="en-US" altLang="en-US" sz="2400" dirty="0">
                <a:cs typeface="Times New Roman" panose="02020603050405020304" pitchFamily="18" charset="0"/>
              </a:rPr>
              <a:t> = 5A827999</a:t>
            </a:r>
          </a:p>
          <a:p>
            <a:pPr>
              <a:buFontTx/>
              <a:buNone/>
            </a:pPr>
            <a:r>
              <a:rPr lang="en-US" altLang="en-US" sz="2400" dirty="0">
                <a:cs typeface="Times New Roman" panose="02020603050405020304" pitchFamily="18" charset="0"/>
              </a:rPr>
              <a:t>	</a:t>
            </a:r>
            <a:r>
              <a:rPr lang="en-US" altLang="en-US" sz="2400" dirty="0" err="1">
                <a:cs typeface="Times New Roman" panose="02020603050405020304" pitchFamily="18" charset="0"/>
              </a:rPr>
              <a:t>Putaran</a:t>
            </a:r>
            <a:r>
              <a:rPr lang="en-US" altLang="en-US" sz="2400" dirty="0">
                <a:cs typeface="Times New Roman" panose="02020603050405020304" pitchFamily="18" charset="0"/>
              </a:rPr>
              <a:t> 20 </a:t>
            </a:r>
            <a:r>
              <a:rPr lang="en-US" altLang="en-US" sz="2400" dirty="0">
                <a:cs typeface="Times New Roman" panose="02020603050405020304" pitchFamily="18" charset="0"/>
                <a:sym typeface="Symbol" panose="05050102010706020507" pitchFamily="18" charset="2"/>
              </a:rPr>
              <a:t></a:t>
            </a:r>
            <a:r>
              <a:rPr lang="en-US" altLang="en-US" sz="2400" dirty="0">
                <a:cs typeface="Times New Roman" panose="02020603050405020304" pitchFamily="18" charset="0"/>
              </a:rPr>
              <a:t> </a:t>
            </a:r>
            <a:r>
              <a:rPr lang="en-US" altLang="en-US" sz="2400" i="1" dirty="0">
                <a:cs typeface="Times New Roman" panose="02020603050405020304" pitchFamily="18" charset="0"/>
              </a:rPr>
              <a:t>t</a:t>
            </a:r>
            <a:r>
              <a:rPr lang="en-US" altLang="en-US" sz="2400" dirty="0">
                <a:cs typeface="Times New Roman" panose="02020603050405020304" pitchFamily="18" charset="0"/>
              </a:rPr>
              <a:t> </a:t>
            </a:r>
            <a:r>
              <a:rPr lang="en-US" altLang="en-US" sz="2400" dirty="0">
                <a:cs typeface="Times New Roman" panose="02020603050405020304" pitchFamily="18" charset="0"/>
                <a:sym typeface="Symbol" panose="05050102010706020507" pitchFamily="18" charset="2"/>
              </a:rPr>
              <a:t></a:t>
            </a:r>
            <a:r>
              <a:rPr lang="en-US" altLang="en-US" sz="2400" dirty="0">
                <a:cs typeface="Times New Roman" panose="02020603050405020304" pitchFamily="18" charset="0"/>
              </a:rPr>
              <a:t> 39	</a:t>
            </a:r>
            <a:r>
              <a:rPr lang="en-US" altLang="en-US" sz="2400" i="1" dirty="0" err="1">
                <a:cs typeface="Times New Roman" panose="02020603050405020304" pitchFamily="18" charset="0"/>
              </a:rPr>
              <a:t>K</a:t>
            </a:r>
            <a:r>
              <a:rPr lang="en-US" altLang="en-US" sz="2400" i="1" baseline="-30000" dirty="0" err="1">
                <a:cs typeface="Times New Roman" panose="02020603050405020304" pitchFamily="18" charset="0"/>
              </a:rPr>
              <a:t>t</a:t>
            </a:r>
            <a:r>
              <a:rPr lang="en-US" altLang="en-US" sz="2400" dirty="0">
                <a:cs typeface="Times New Roman" panose="02020603050405020304" pitchFamily="18" charset="0"/>
              </a:rPr>
              <a:t> = 6ED9EBA1</a:t>
            </a:r>
          </a:p>
          <a:p>
            <a:pPr>
              <a:buFontTx/>
              <a:buNone/>
            </a:pPr>
            <a:r>
              <a:rPr lang="en-US" altLang="en-US" sz="2400" dirty="0">
                <a:cs typeface="Times New Roman" panose="02020603050405020304" pitchFamily="18" charset="0"/>
              </a:rPr>
              <a:t>	</a:t>
            </a:r>
            <a:r>
              <a:rPr lang="en-US" altLang="en-US" sz="2400" dirty="0" err="1">
                <a:cs typeface="Times New Roman" panose="02020603050405020304" pitchFamily="18" charset="0"/>
              </a:rPr>
              <a:t>Putaran</a:t>
            </a:r>
            <a:r>
              <a:rPr lang="en-US" altLang="en-US" sz="2400" dirty="0">
                <a:cs typeface="Times New Roman" panose="02020603050405020304" pitchFamily="18" charset="0"/>
              </a:rPr>
              <a:t> 40 </a:t>
            </a:r>
            <a:r>
              <a:rPr lang="en-US" altLang="en-US" sz="2400" dirty="0">
                <a:cs typeface="Times New Roman" panose="02020603050405020304" pitchFamily="18" charset="0"/>
                <a:sym typeface="Symbol" panose="05050102010706020507" pitchFamily="18" charset="2"/>
              </a:rPr>
              <a:t></a:t>
            </a:r>
            <a:r>
              <a:rPr lang="en-US" altLang="en-US" sz="2400" dirty="0">
                <a:cs typeface="Times New Roman" panose="02020603050405020304" pitchFamily="18" charset="0"/>
              </a:rPr>
              <a:t> </a:t>
            </a:r>
            <a:r>
              <a:rPr lang="en-US" altLang="en-US" sz="2400" i="1" dirty="0">
                <a:cs typeface="Times New Roman" panose="02020603050405020304" pitchFamily="18" charset="0"/>
              </a:rPr>
              <a:t>t</a:t>
            </a:r>
            <a:r>
              <a:rPr lang="en-US" altLang="en-US" sz="2400" dirty="0">
                <a:cs typeface="Times New Roman" panose="02020603050405020304" pitchFamily="18" charset="0"/>
              </a:rPr>
              <a:t> </a:t>
            </a:r>
            <a:r>
              <a:rPr lang="en-US" altLang="en-US" sz="2400" dirty="0">
                <a:cs typeface="Times New Roman" panose="02020603050405020304" pitchFamily="18" charset="0"/>
                <a:sym typeface="Symbol" panose="05050102010706020507" pitchFamily="18" charset="2"/>
              </a:rPr>
              <a:t></a:t>
            </a:r>
            <a:r>
              <a:rPr lang="en-US" altLang="en-US" sz="2400" dirty="0">
                <a:cs typeface="Times New Roman" panose="02020603050405020304" pitchFamily="18" charset="0"/>
              </a:rPr>
              <a:t> 59	</a:t>
            </a:r>
            <a:r>
              <a:rPr lang="en-US" altLang="en-US" sz="2400" i="1" dirty="0" err="1">
                <a:cs typeface="Times New Roman" panose="02020603050405020304" pitchFamily="18" charset="0"/>
              </a:rPr>
              <a:t>K</a:t>
            </a:r>
            <a:r>
              <a:rPr lang="en-US" altLang="en-US" sz="2400" i="1" baseline="-30000" dirty="0" err="1">
                <a:cs typeface="Times New Roman" panose="02020603050405020304" pitchFamily="18" charset="0"/>
              </a:rPr>
              <a:t>t</a:t>
            </a:r>
            <a:r>
              <a:rPr lang="en-US" altLang="en-US" sz="2400" dirty="0">
                <a:cs typeface="Times New Roman" panose="02020603050405020304" pitchFamily="18" charset="0"/>
              </a:rPr>
              <a:t> = 8F1BBCDC</a:t>
            </a:r>
          </a:p>
          <a:p>
            <a:pPr>
              <a:buFontTx/>
              <a:buNone/>
            </a:pPr>
            <a:r>
              <a:rPr lang="en-US" altLang="en-US" sz="2400" dirty="0">
                <a:cs typeface="Times New Roman" panose="02020603050405020304" pitchFamily="18" charset="0"/>
              </a:rPr>
              <a:t>	</a:t>
            </a:r>
            <a:r>
              <a:rPr lang="en-US" altLang="en-US" sz="2400" dirty="0" err="1">
                <a:cs typeface="Times New Roman" panose="02020603050405020304" pitchFamily="18" charset="0"/>
              </a:rPr>
              <a:t>Putaran</a:t>
            </a:r>
            <a:r>
              <a:rPr lang="en-US" altLang="en-US" sz="2400" dirty="0">
                <a:cs typeface="Times New Roman" panose="02020603050405020304" pitchFamily="18" charset="0"/>
              </a:rPr>
              <a:t> 60 </a:t>
            </a:r>
            <a:r>
              <a:rPr lang="en-US" altLang="en-US" sz="2400" dirty="0">
                <a:cs typeface="Times New Roman" panose="02020603050405020304" pitchFamily="18" charset="0"/>
                <a:sym typeface="Symbol" panose="05050102010706020507" pitchFamily="18" charset="2"/>
              </a:rPr>
              <a:t></a:t>
            </a:r>
            <a:r>
              <a:rPr lang="en-US" altLang="en-US" sz="2400" dirty="0">
                <a:cs typeface="Times New Roman" panose="02020603050405020304" pitchFamily="18" charset="0"/>
              </a:rPr>
              <a:t> </a:t>
            </a:r>
            <a:r>
              <a:rPr lang="en-US" altLang="en-US" sz="2400" i="1" dirty="0">
                <a:cs typeface="Times New Roman" panose="02020603050405020304" pitchFamily="18" charset="0"/>
              </a:rPr>
              <a:t>t</a:t>
            </a:r>
            <a:r>
              <a:rPr lang="en-US" altLang="en-US" sz="2400" dirty="0">
                <a:cs typeface="Times New Roman" panose="02020603050405020304" pitchFamily="18" charset="0"/>
              </a:rPr>
              <a:t> </a:t>
            </a:r>
            <a:r>
              <a:rPr lang="en-US" altLang="en-US" sz="2400" dirty="0">
                <a:cs typeface="Times New Roman" panose="02020603050405020304" pitchFamily="18" charset="0"/>
                <a:sym typeface="Symbol" panose="05050102010706020507" pitchFamily="18" charset="2"/>
              </a:rPr>
              <a:t></a:t>
            </a:r>
            <a:r>
              <a:rPr lang="en-US" altLang="en-US" sz="2400" dirty="0">
                <a:cs typeface="Times New Roman" panose="02020603050405020304" pitchFamily="18" charset="0"/>
              </a:rPr>
              <a:t> 79	</a:t>
            </a:r>
            <a:r>
              <a:rPr lang="en-US" altLang="en-US" sz="2400" i="1" dirty="0" err="1">
                <a:cs typeface="Times New Roman" panose="02020603050405020304" pitchFamily="18" charset="0"/>
              </a:rPr>
              <a:t>K</a:t>
            </a:r>
            <a:r>
              <a:rPr lang="en-US" altLang="en-US" sz="2400" i="1" baseline="-30000" dirty="0" err="1">
                <a:cs typeface="Times New Roman" panose="02020603050405020304" pitchFamily="18" charset="0"/>
              </a:rPr>
              <a:t>t</a:t>
            </a:r>
            <a:r>
              <a:rPr lang="en-US" altLang="en-US" sz="2400" dirty="0">
                <a:cs typeface="Times New Roman" panose="02020603050405020304" pitchFamily="18" charset="0"/>
              </a:rPr>
              <a:t> = CA62C1D6</a:t>
            </a:r>
            <a:endParaRPr lang="en-GB" altLang="en-US" sz="2400" dirty="0"/>
          </a:p>
        </p:txBody>
      </p:sp>
      <p:sp>
        <p:nvSpPr>
          <p:cNvPr id="10" name="Rectangle 2">
            <a:extLst>
              <a:ext uri="{FF2B5EF4-FFF2-40B4-BE49-F238E27FC236}">
                <a16:creationId xmlns:a16="http://schemas.microsoft.com/office/drawing/2014/main" id="{2809ED28-954D-4B5B-91C2-26327578FE13}"/>
              </a:ext>
            </a:extLst>
          </p:cNvPr>
          <p:cNvSpPr>
            <a:spLocks noGrp="1" noChangeArrowheads="1"/>
          </p:cNvSpPr>
          <p:nvPr>
            <p:ph type="title"/>
          </p:nvPr>
        </p:nvSpPr>
        <p:spPr>
          <a:xfrm>
            <a:off x="838200" y="0"/>
            <a:ext cx="10515600" cy="1325563"/>
          </a:xfrm>
        </p:spPr>
        <p:txBody>
          <a:bodyPr/>
          <a:lstStyle/>
          <a:p>
            <a:pPr algn="l" eaLnBrk="1" hangingPunct="1"/>
            <a:r>
              <a:rPr lang="en-US" altLang="en-US" sz="3200" b="1" i="1" dirty="0">
                <a:cs typeface="Times New Roman" panose="02020603050405020304" pitchFamily="18" charset="0"/>
              </a:rPr>
              <a:t>4. </a:t>
            </a:r>
            <a:r>
              <a:rPr lang="en-US" altLang="en-US" sz="3200" b="1" i="1" dirty="0" err="1">
                <a:cs typeface="Times New Roman" panose="02020603050405020304" pitchFamily="18" charset="0"/>
              </a:rPr>
              <a:t>Pengolahan</a:t>
            </a:r>
            <a:r>
              <a:rPr lang="en-US" altLang="en-US" sz="3200" b="1" i="1" dirty="0">
                <a:cs typeface="Times New Roman" panose="02020603050405020304" pitchFamily="18" charset="0"/>
              </a:rPr>
              <a:t> </a:t>
            </a:r>
            <a:r>
              <a:rPr lang="en-US" altLang="en-US" sz="3200" b="1" i="1" dirty="0" err="1">
                <a:cs typeface="Times New Roman" panose="02020603050405020304" pitchFamily="18" charset="0"/>
              </a:rPr>
              <a:t>Pesan</a:t>
            </a:r>
            <a:r>
              <a:rPr lang="en-US" altLang="en-US" sz="3200" b="1" i="1" dirty="0">
                <a:cs typeface="Times New Roman" panose="02020603050405020304" pitchFamily="18" charset="0"/>
              </a:rPr>
              <a:t> </a:t>
            </a:r>
            <a:r>
              <a:rPr lang="en-US" altLang="en-US" sz="3200" b="1" i="1" dirty="0" err="1">
                <a:cs typeface="Times New Roman" panose="02020603050405020304" pitchFamily="18" charset="0"/>
              </a:rPr>
              <a:t>dalam</a:t>
            </a:r>
            <a:r>
              <a:rPr lang="en-US" altLang="en-US" sz="3200" b="1" i="1" dirty="0">
                <a:cs typeface="Times New Roman" panose="02020603050405020304" pitchFamily="18" charset="0"/>
              </a:rPr>
              <a:t> Blok </a:t>
            </a:r>
            <a:r>
              <a:rPr lang="en-US" altLang="en-US" sz="3200" b="1" i="1" dirty="0" err="1">
                <a:cs typeface="Times New Roman" panose="02020603050405020304" pitchFamily="18" charset="0"/>
              </a:rPr>
              <a:t>Berukuran</a:t>
            </a:r>
            <a:r>
              <a:rPr lang="en-US" altLang="en-US" sz="3200" b="1" i="1" dirty="0">
                <a:cs typeface="Times New Roman" panose="02020603050405020304" pitchFamily="18" charset="0"/>
              </a:rPr>
              <a:t> 512 bit.</a:t>
            </a:r>
            <a:endParaRPr lang="en-GB" altLang="en-US" sz="3200" dirty="0">
              <a:cs typeface="Times New Roman" panose="0202060305040502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lide Number Placeholder 5">
            <a:extLst>
              <a:ext uri="{FF2B5EF4-FFF2-40B4-BE49-F238E27FC236}">
                <a16:creationId xmlns:a16="http://schemas.microsoft.com/office/drawing/2014/main" id="{BCADD623-F1E6-4848-A27F-5EA5A2D8845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sz="3200">
                <a:solidFill>
                  <a:schemeClr val="tx1"/>
                </a:solidFill>
                <a:latin typeface="Times New Roman" panose="02020603050405020304" pitchFamily="18" charset="0"/>
              </a:defRPr>
            </a:lvl1pPr>
            <a:lvl2pPr marL="742950" indent="-285750">
              <a:spcBef>
                <a:spcPct val="20000"/>
              </a:spcBef>
              <a:buClr>
                <a:schemeClr val="accent2"/>
              </a:buClr>
              <a:buFont typeface="Wingdings" panose="05000000000000000000" pitchFamily="2" charset="2"/>
              <a:buBlip>
                <a:blip r:embed="rId3"/>
              </a:buBlip>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lr>
                <a:schemeClr val="tx2"/>
              </a:buClr>
              <a:buFont typeface="Wingdings" panose="05000000000000000000" pitchFamily="2" charset="2"/>
              <a:buChar char="s"/>
              <a:defRPr sz="2000">
                <a:solidFill>
                  <a:schemeClr val="tx1"/>
                </a:solidFill>
                <a:latin typeface="Times New Roman" panose="02020603050405020304" pitchFamily="18" charset="0"/>
              </a:defRPr>
            </a:lvl4pPr>
            <a:lvl5pPr marL="2057400" indent="-228600">
              <a:spcBef>
                <a:spcPct val="20000"/>
              </a:spcBef>
              <a:buClr>
                <a:schemeClr val="tx2"/>
              </a:buClr>
              <a:buFont typeface="Wingdings" panose="05000000000000000000" pitchFamily="2" charset="2"/>
              <a:buChar char="s"/>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9pPr>
          </a:lstStyle>
          <a:p>
            <a:pPr>
              <a:spcBef>
                <a:spcPct val="0"/>
              </a:spcBef>
              <a:buFontTx/>
              <a:buNone/>
            </a:pPr>
            <a:fld id="{773E63BD-8A63-4594-994B-B4E84A0A9C75}" type="slidenum">
              <a:rPr lang="en-GB" altLang="en-US" sz="1400">
                <a:solidFill>
                  <a:schemeClr val="tx2"/>
                </a:solidFill>
                <a:latin typeface="Arial" panose="020B0604020202020204" pitchFamily="34" charset="0"/>
              </a:rPr>
              <a:pPr>
                <a:spcBef>
                  <a:spcPct val="0"/>
                </a:spcBef>
                <a:buFontTx/>
                <a:buNone/>
              </a:pPr>
              <a:t>38</a:t>
            </a:fld>
            <a:endParaRPr lang="en-GB" altLang="en-US" sz="1400">
              <a:solidFill>
                <a:schemeClr val="tx2"/>
              </a:solidFill>
              <a:latin typeface="Arial" panose="020B0604020202020204" pitchFamily="34" charset="0"/>
            </a:endParaRPr>
          </a:p>
        </p:txBody>
      </p:sp>
      <p:sp>
        <p:nvSpPr>
          <p:cNvPr id="13316" name="Rectangle 2">
            <a:extLst>
              <a:ext uri="{FF2B5EF4-FFF2-40B4-BE49-F238E27FC236}">
                <a16:creationId xmlns:a16="http://schemas.microsoft.com/office/drawing/2014/main" id="{34FCEB74-AA66-4B6C-8EE1-E5A9B8F38E82}"/>
              </a:ext>
            </a:extLst>
          </p:cNvPr>
          <p:cNvSpPr>
            <a:spLocks noGrp="1" noChangeArrowheads="1"/>
          </p:cNvSpPr>
          <p:nvPr>
            <p:ph type="title"/>
          </p:nvPr>
        </p:nvSpPr>
        <p:spPr>
          <a:xfrm>
            <a:off x="202096" y="365126"/>
            <a:ext cx="10515600" cy="461665"/>
          </a:xfrm>
        </p:spPr>
        <p:txBody>
          <a:bodyPr>
            <a:normAutofit fontScale="90000"/>
          </a:bodyPr>
          <a:lstStyle/>
          <a:p>
            <a:pPr eaLnBrk="1" hangingPunct="1"/>
            <a:r>
              <a:rPr lang="en-US" altLang="en-US" sz="3600" dirty="0" err="1">
                <a:latin typeface="+mn-lt"/>
              </a:rPr>
              <a:t>Operasi</a:t>
            </a:r>
            <a:r>
              <a:rPr lang="en-US" altLang="en-US" sz="3600" dirty="0">
                <a:latin typeface="+mn-lt"/>
              </a:rPr>
              <a:t> </a:t>
            </a:r>
            <a:r>
              <a:rPr lang="en-US" altLang="en-US" sz="3600" dirty="0" err="1">
                <a:latin typeface="+mn-lt"/>
              </a:rPr>
              <a:t>dasar</a:t>
            </a:r>
            <a:r>
              <a:rPr lang="en-US" altLang="en-US" sz="3600" dirty="0">
                <a:latin typeface="+mn-lt"/>
              </a:rPr>
              <a:t> pada </a:t>
            </a:r>
            <a:r>
              <a:rPr lang="en-US" altLang="en-US" sz="3600" dirty="0" err="1">
                <a:latin typeface="+mn-lt"/>
              </a:rPr>
              <a:t>setiap</a:t>
            </a:r>
            <a:r>
              <a:rPr lang="en-US" altLang="en-US" sz="3600" dirty="0">
                <a:latin typeface="+mn-lt"/>
              </a:rPr>
              <a:t> </a:t>
            </a:r>
            <a:r>
              <a:rPr lang="en-US" altLang="en-US" sz="3600" dirty="0" err="1">
                <a:latin typeface="+mn-lt"/>
              </a:rPr>
              <a:t>putaran</a:t>
            </a:r>
            <a:r>
              <a:rPr lang="en-US" altLang="en-US" sz="3600" dirty="0">
                <a:latin typeface="+mn-lt"/>
              </a:rPr>
              <a:t>:</a:t>
            </a:r>
            <a:endParaRPr lang="en-GB" altLang="en-US" sz="3600" dirty="0">
              <a:latin typeface="+mn-lt"/>
            </a:endParaRPr>
          </a:p>
        </p:txBody>
      </p:sp>
      <p:sp>
        <p:nvSpPr>
          <p:cNvPr id="13317" name="Rectangle 5">
            <a:extLst>
              <a:ext uri="{FF2B5EF4-FFF2-40B4-BE49-F238E27FC236}">
                <a16:creationId xmlns:a16="http://schemas.microsoft.com/office/drawing/2014/main" id="{99C7D277-8CF9-4E92-9080-E8DEEF73AB48}"/>
              </a:ext>
            </a:extLst>
          </p:cNvPr>
          <p:cNvSpPr>
            <a:spLocks noChangeArrowheads="1"/>
          </p:cNvSpPr>
          <p:nvPr/>
        </p:nvSpPr>
        <p:spPr bwMode="auto">
          <a:xfrm>
            <a:off x="4149725" y="1863726"/>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3200">
                <a:solidFill>
                  <a:schemeClr val="tx1"/>
                </a:solidFill>
                <a:latin typeface="Times New Roman" panose="02020603050405020304" pitchFamily="18" charset="0"/>
              </a:defRPr>
            </a:lvl1pPr>
            <a:lvl2pPr marL="742950" indent="-285750">
              <a:spcBef>
                <a:spcPct val="20000"/>
              </a:spcBef>
              <a:buClr>
                <a:schemeClr val="accent2"/>
              </a:buClr>
              <a:buFont typeface="Wingdings" panose="05000000000000000000" pitchFamily="2" charset="2"/>
              <a:buBlip>
                <a:blip r:embed="rId3"/>
              </a:buBlip>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lr>
                <a:schemeClr val="tx2"/>
              </a:buClr>
              <a:buFont typeface="Wingdings" panose="05000000000000000000" pitchFamily="2" charset="2"/>
              <a:buChar char="s"/>
              <a:defRPr sz="2000">
                <a:solidFill>
                  <a:schemeClr val="tx1"/>
                </a:solidFill>
                <a:latin typeface="Times New Roman" panose="02020603050405020304" pitchFamily="18" charset="0"/>
              </a:defRPr>
            </a:lvl4pPr>
            <a:lvl5pPr marL="2057400" indent="-228600">
              <a:spcBef>
                <a:spcPct val="20000"/>
              </a:spcBef>
              <a:buClr>
                <a:schemeClr val="tx2"/>
              </a:buClr>
              <a:buFont typeface="Wingdings" panose="05000000000000000000" pitchFamily="2" charset="2"/>
              <a:buChar char="s"/>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9pPr>
          </a:lstStyle>
          <a:p>
            <a:pPr algn="ctr" eaLnBrk="1" hangingPunct="1">
              <a:buFontTx/>
              <a:buNone/>
            </a:pPr>
            <a:endParaRPr lang="en-US" altLang="en-US" sz="2400"/>
          </a:p>
        </p:txBody>
      </p:sp>
      <p:graphicFrame>
        <p:nvGraphicFramePr>
          <p:cNvPr id="13318" name="Object 4">
            <a:extLst>
              <a:ext uri="{FF2B5EF4-FFF2-40B4-BE49-F238E27FC236}">
                <a16:creationId xmlns:a16="http://schemas.microsoft.com/office/drawing/2014/main" id="{4E6889A6-B51F-45B0-ACE1-D1907FD565DE}"/>
              </a:ext>
            </a:extLst>
          </p:cNvPr>
          <p:cNvGraphicFramePr>
            <a:graphicFrameLocks noChangeAspect="1"/>
          </p:cNvGraphicFramePr>
          <p:nvPr/>
        </p:nvGraphicFramePr>
        <p:xfrm>
          <a:off x="470453" y="1168987"/>
          <a:ext cx="6103969" cy="4909930"/>
        </p:xfrm>
        <a:graphic>
          <a:graphicData uri="http://schemas.openxmlformats.org/presentationml/2006/ole">
            <mc:AlternateContent xmlns:mc="http://schemas.openxmlformats.org/markup-compatibility/2006">
              <mc:Choice xmlns:v="urn:schemas-microsoft-com:vml" Requires="v">
                <p:oleObj r:id="rId4" imgW="4584192" imgH="3691128" progId="Visio.Drawing.5">
                  <p:embed/>
                </p:oleObj>
              </mc:Choice>
              <mc:Fallback>
                <p:oleObj r:id="rId4" imgW="4584192" imgH="3691128" progId="Visio.Drawing.5">
                  <p:embed/>
                  <p:pic>
                    <p:nvPicPr>
                      <p:cNvPr id="13318" name="Object 4">
                        <a:extLst>
                          <a:ext uri="{FF2B5EF4-FFF2-40B4-BE49-F238E27FC236}">
                            <a16:creationId xmlns:a16="http://schemas.microsoft.com/office/drawing/2014/main" id="{4E6889A6-B51F-45B0-ACE1-D1907FD565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453" y="1168987"/>
                        <a:ext cx="6103969" cy="4909930"/>
                      </a:xfrm>
                      <a:prstGeom prst="rect">
                        <a:avLst/>
                      </a:prstGeom>
                      <a:noFill/>
                      <a:ln>
                        <a:noFill/>
                      </a:ln>
                    </p:spPr>
                  </p:pic>
                </p:oleObj>
              </mc:Fallback>
            </mc:AlternateContent>
          </a:graphicData>
        </a:graphic>
      </p:graphicFrame>
      <p:sp>
        <p:nvSpPr>
          <p:cNvPr id="7" name="Rectangle 3">
            <a:extLst>
              <a:ext uri="{FF2B5EF4-FFF2-40B4-BE49-F238E27FC236}">
                <a16:creationId xmlns:a16="http://schemas.microsoft.com/office/drawing/2014/main" id="{7ACBBEE7-F529-4121-8582-420330AD538E}"/>
              </a:ext>
            </a:extLst>
          </p:cNvPr>
          <p:cNvSpPr txBox="1">
            <a:spLocks noChangeArrowheads="1"/>
          </p:cNvSpPr>
          <p:nvPr/>
        </p:nvSpPr>
        <p:spPr>
          <a:xfrm>
            <a:off x="6864420" y="4845293"/>
            <a:ext cx="5142049" cy="151327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2000" dirty="0">
                <a:cs typeface="Times New Roman" panose="02020603050405020304" pitchFamily="18" charset="0"/>
              </a:rPr>
              <a:t>Nilai </a:t>
            </a:r>
            <a:r>
              <a:rPr lang="en-US" altLang="en-US" sz="2000" i="1" dirty="0">
                <a:cs typeface="Times New Roman" panose="02020603050405020304" pitchFamily="18" charset="0"/>
              </a:rPr>
              <a:t>W</a:t>
            </a:r>
            <a:r>
              <a:rPr lang="en-US" altLang="en-US" sz="2000" baseline="-30000" dirty="0">
                <a:cs typeface="Times New Roman" panose="02020603050405020304" pitchFamily="18" charset="0"/>
              </a:rPr>
              <a:t>1</a:t>
            </a:r>
            <a:r>
              <a:rPr lang="en-US" altLang="en-US" sz="2000" dirty="0">
                <a:cs typeface="Times New Roman" panose="02020603050405020304" pitchFamily="18" charset="0"/>
              </a:rPr>
              <a:t> </a:t>
            </a:r>
            <a:r>
              <a:rPr lang="en-US" altLang="en-US" sz="2000" dirty="0" err="1">
                <a:cs typeface="Times New Roman" panose="02020603050405020304" pitchFamily="18" charset="0"/>
              </a:rPr>
              <a:t>sampai</a:t>
            </a:r>
            <a:r>
              <a:rPr lang="en-US" altLang="en-US" sz="2000" dirty="0">
                <a:cs typeface="Times New Roman" panose="02020603050405020304" pitchFamily="18" charset="0"/>
              </a:rPr>
              <a:t> </a:t>
            </a:r>
            <a:r>
              <a:rPr lang="en-US" altLang="en-US" sz="2000" i="1" dirty="0">
                <a:cs typeface="Times New Roman" panose="02020603050405020304" pitchFamily="18" charset="0"/>
              </a:rPr>
              <a:t>W</a:t>
            </a:r>
            <a:r>
              <a:rPr lang="en-US" altLang="en-US" sz="2000" baseline="-30000" dirty="0">
                <a:cs typeface="Times New Roman" panose="02020603050405020304" pitchFamily="18" charset="0"/>
              </a:rPr>
              <a:t>16</a:t>
            </a:r>
            <a:r>
              <a:rPr lang="en-US" altLang="en-US" sz="2000" dirty="0">
                <a:cs typeface="Times New Roman" panose="02020603050405020304" pitchFamily="18" charset="0"/>
              </a:rPr>
              <a:t> </a:t>
            </a:r>
            <a:r>
              <a:rPr lang="en-US" altLang="en-US" sz="2000" dirty="0" err="1">
                <a:cs typeface="Times New Roman" panose="02020603050405020304" pitchFamily="18" charset="0"/>
              </a:rPr>
              <a:t>berasal</a:t>
            </a:r>
            <a:r>
              <a:rPr lang="en-US" altLang="en-US" sz="2000" dirty="0">
                <a:cs typeface="Times New Roman" panose="02020603050405020304" pitchFamily="18" charset="0"/>
              </a:rPr>
              <a:t> </a:t>
            </a:r>
            <a:r>
              <a:rPr lang="en-US" altLang="en-US" sz="2000" dirty="0" err="1">
                <a:cs typeface="Times New Roman" panose="02020603050405020304" pitchFamily="18" charset="0"/>
              </a:rPr>
              <a:t>dari</a:t>
            </a:r>
            <a:r>
              <a:rPr lang="en-US" altLang="en-US" sz="2000" dirty="0">
                <a:cs typeface="Times New Roman" panose="02020603050405020304" pitchFamily="18" charset="0"/>
              </a:rPr>
              <a:t> 16 </a:t>
            </a:r>
            <a:r>
              <a:rPr lang="en-US" altLang="en-US" sz="2000" i="1" dirty="0">
                <a:cs typeface="Times New Roman" panose="02020603050405020304" pitchFamily="18" charset="0"/>
              </a:rPr>
              <a:t>word</a:t>
            </a:r>
            <a:r>
              <a:rPr lang="en-US" altLang="en-US" sz="2000" dirty="0">
                <a:cs typeface="Times New Roman" panose="02020603050405020304" pitchFamily="18" charset="0"/>
              </a:rPr>
              <a:t> pada </a:t>
            </a:r>
            <a:r>
              <a:rPr lang="en-US" altLang="en-US" sz="2000" dirty="0" err="1">
                <a:cs typeface="Times New Roman" panose="02020603050405020304" pitchFamily="18" charset="0"/>
              </a:rPr>
              <a:t>blok</a:t>
            </a:r>
            <a:r>
              <a:rPr lang="en-US" altLang="en-US" sz="2000" dirty="0">
                <a:cs typeface="Times New Roman" panose="02020603050405020304" pitchFamily="18" charset="0"/>
              </a:rPr>
              <a:t> yang </a:t>
            </a:r>
            <a:r>
              <a:rPr lang="en-US" altLang="en-US" sz="2000" dirty="0" err="1">
                <a:cs typeface="Times New Roman" panose="02020603050405020304" pitchFamily="18" charset="0"/>
              </a:rPr>
              <a:t>sedang</a:t>
            </a:r>
            <a:r>
              <a:rPr lang="en-US" altLang="en-US" sz="2000" dirty="0">
                <a:cs typeface="Times New Roman" panose="02020603050405020304" pitchFamily="18" charset="0"/>
              </a:rPr>
              <a:t> </a:t>
            </a:r>
            <a:r>
              <a:rPr lang="en-US" altLang="en-US" sz="2000" dirty="0" err="1">
                <a:cs typeface="Times New Roman" panose="02020603050405020304" pitchFamily="18" charset="0"/>
              </a:rPr>
              <a:t>diproses</a:t>
            </a:r>
            <a:r>
              <a:rPr lang="en-US" altLang="en-US" sz="2000" dirty="0">
                <a:cs typeface="Times New Roman" panose="02020603050405020304" pitchFamily="18" charset="0"/>
              </a:rPr>
              <a:t> (1 word = 32 bit), </a:t>
            </a:r>
            <a:r>
              <a:rPr lang="en-US" altLang="en-US" sz="2000" dirty="0" err="1">
                <a:cs typeface="Times New Roman" panose="02020603050405020304" pitchFamily="18" charset="0"/>
              </a:rPr>
              <a:t>sedangkan</a:t>
            </a:r>
            <a:r>
              <a:rPr lang="en-US" altLang="en-US" sz="2000" dirty="0">
                <a:cs typeface="Times New Roman" panose="02020603050405020304" pitchFamily="18" charset="0"/>
              </a:rPr>
              <a:t> </a:t>
            </a:r>
            <a:r>
              <a:rPr lang="en-US" altLang="en-US" sz="2000" dirty="0" err="1">
                <a:cs typeface="Times New Roman" panose="02020603050405020304" pitchFamily="18" charset="0"/>
              </a:rPr>
              <a:t>nilai</a:t>
            </a:r>
            <a:r>
              <a:rPr lang="en-US" altLang="en-US" sz="2000" dirty="0">
                <a:cs typeface="Times New Roman" panose="02020603050405020304" pitchFamily="18" charset="0"/>
              </a:rPr>
              <a:t> </a:t>
            </a:r>
            <a:r>
              <a:rPr lang="en-US" altLang="en-US" sz="2000" i="1" dirty="0" err="1">
                <a:cs typeface="Times New Roman" panose="02020603050405020304" pitchFamily="18" charset="0"/>
              </a:rPr>
              <a:t>W</a:t>
            </a:r>
            <a:r>
              <a:rPr lang="en-US" altLang="en-US" sz="2000" i="1" baseline="-30000" dirty="0" err="1">
                <a:cs typeface="Times New Roman" panose="02020603050405020304" pitchFamily="18" charset="0"/>
              </a:rPr>
              <a:t>t</a:t>
            </a:r>
            <a:r>
              <a:rPr lang="en-US" altLang="en-US" sz="2000" dirty="0">
                <a:cs typeface="Times New Roman" panose="02020603050405020304" pitchFamily="18" charset="0"/>
              </a:rPr>
              <a:t> </a:t>
            </a:r>
            <a:r>
              <a:rPr lang="en-US" altLang="en-US" sz="2000" dirty="0" err="1">
                <a:cs typeface="Times New Roman" panose="02020603050405020304" pitchFamily="18" charset="0"/>
              </a:rPr>
              <a:t>berikutnya</a:t>
            </a:r>
            <a:r>
              <a:rPr lang="en-US" altLang="en-US" sz="2000" dirty="0">
                <a:cs typeface="Times New Roman" panose="02020603050405020304" pitchFamily="18" charset="0"/>
              </a:rPr>
              <a:t> </a:t>
            </a:r>
            <a:r>
              <a:rPr lang="en-US" altLang="en-US" sz="2000" dirty="0" err="1">
                <a:cs typeface="Times New Roman" panose="02020603050405020304" pitchFamily="18" charset="0"/>
              </a:rPr>
              <a:t>didapatkan</a:t>
            </a:r>
            <a:r>
              <a:rPr lang="en-US" altLang="en-US" sz="2000" dirty="0">
                <a:cs typeface="Times New Roman" panose="02020603050405020304" pitchFamily="18" charset="0"/>
              </a:rPr>
              <a:t>  </a:t>
            </a:r>
            <a:r>
              <a:rPr lang="en-US" altLang="en-US" sz="2000" dirty="0" err="1">
                <a:cs typeface="Times New Roman" panose="02020603050405020304" pitchFamily="18" charset="0"/>
              </a:rPr>
              <a:t>dari</a:t>
            </a:r>
            <a:r>
              <a:rPr lang="en-US" altLang="en-US" sz="2000" dirty="0">
                <a:cs typeface="Times New Roman" panose="02020603050405020304" pitchFamily="18" charset="0"/>
              </a:rPr>
              <a:t> </a:t>
            </a:r>
            <a:r>
              <a:rPr lang="en-US" altLang="en-US" sz="2000" dirty="0" err="1">
                <a:cs typeface="Times New Roman" panose="02020603050405020304" pitchFamily="18" charset="0"/>
              </a:rPr>
              <a:t>persamaan</a:t>
            </a:r>
            <a:r>
              <a:rPr lang="en-US" altLang="en-US" sz="2000" dirty="0">
                <a:cs typeface="Times New Roman" panose="02020603050405020304" pitchFamily="18" charset="0"/>
              </a:rPr>
              <a:t> </a:t>
            </a:r>
          </a:p>
          <a:p>
            <a:pPr>
              <a:buFontTx/>
              <a:buNone/>
            </a:pPr>
            <a:r>
              <a:rPr lang="en-US" altLang="en-US" sz="2000" dirty="0">
                <a:cs typeface="Times New Roman" panose="02020603050405020304" pitchFamily="18" charset="0"/>
              </a:rPr>
              <a:t> </a:t>
            </a:r>
            <a:r>
              <a:rPr lang="en-US" altLang="en-US" sz="2000" i="1" dirty="0">
                <a:cs typeface="Times New Roman" panose="02020603050405020304" pitchFamily="18" charset="0"/>
              </a:rPr>
              <a:t>	</a:t>
            </a:r>
            <a:r>
              <a:rPr lang="en-US" altLang="en-US" sz="2000" i="1" dirty="0" err="1">
                <a:cs typeface="Times New Roman" panose="02020603050405020304" pitchFamily="18" charset="0"/>
              </a:rPr>
              <a:t>W</a:t>
            </a:r>
            <a:r>
              <a:rPr lang="en-US" altLang="en-US" sz="2000" i="1" baseline="-30000" dirty="0" err="1">
                <a:cs typeface="Times New Roman" panose="02020603050405020304" pitchFamily="18" charset="0"/>
              </a:rPr>
              <a:t>t</a:t>
            </a:r>
            <a:r>
              <a:rPr lang="en-US" altLang="en-US" sz="2000" i="1" dirty="0">
                <a:cs typeface="Times New Roman" panose="02020603050405020304" pitchFamily="18" charset="0"/>
              </a:rPr>
              <a:t> </a:t>
            </a:r>
            <a:r>
              <a:rPr lang="en-US" altLang="en-US" sz="2000" dirty="0">
                <a:cs typeface="Times New Roman" panose="02020603050405020304" pitchFamily="18" charset="0"/>
              </a:rPr>
              <a:t>= </a:t>
            </a:r>
            <a:r>
              <a:rPr lang="en-US" altLang="en-US" sz="2000" i="1" dirty="0" err="1">
                <a:cs typeface="Times New Roman" panose="02020603050405020304" pitchFamily="18" charset="0"/>
              </a:rPr>
              <a:t>W</a:t>
            </a:r>
            <a:r>
              <a:rPr lang="en-US" altLang="en-US" sz="2000" i="1" baseline="-30000" dirty="0" err="1">
                <a:cs typeface="Times New Roman" panose="02020603050405020304" pitchFamily="18" charset="0"/>
              </a:rPr>
              <a:t>t</a:t>
            </a:r>
            <a:r>
              <a:rPr lang="en-US" altLang="en-US" sz="2000" baseline="-30000" dirty="0">
                <a:cs typeface="Times New Roman" panose="02020603050405020304" pitchFamily="18" charset="0"/>
              </a:rPr>
              <a:t> – 16 </a:t>
            </a:r>
            <a:r>
              <a:rPr lang="en-US" altLang="en-US" sz="2000" dirty="0">
                <a:cs typeface="Times New Roman" panose="02020603050405020304" pitchFamily="18" charset="0"/>
                <a:sym typeface="Symbol" panose="05050102010706020507" pitchFamily="18" charset="2"/>
              </a:rPr>
              <a:t></a:t>
            </a:r>
            <a:r>
              <a:rPr lang="en-US" altLang="en-US" sz="2000" dirty="0">
                <a:cs typeface="Times New Roman" panose="02020603050405020304" pitchFamily="18" charset="0"/>
              </a:rPr>
              <a:t> </a:t>
            </a:r>
            <a:r>
              <a:rPr lang="en-US" altLang="en-US" sz="2000" i="1" dirty="0" err="1">
                <a:cs typeface="Times New Roman" panose="02020603050405020304" pitchFamily="18" charset="0"/>
              </a:rPr>
              <a:t>W</a:t>
            </a:r>
            <a:r>
              <a:rPr lang="en-US" altLang="en-US" sz="2000" i="1" baseline="-30000" dirty="0" err="1">
                <a:cs typeface="Times New Roman" panose="02020603050405020304" pitchFamily="18" charset="0"/>
              </a:rPr>
              <a:t>t</a:t>
            </a:r>
            <a:r>
              <a:rPr lang="en-US" altLang="en-US" sz="2000" baseline="-30000" dirty="0">
                <a:cs typeface="Times New Roman" panose="02020603050405020304" pitchFamily="18" charset="0"/>
              </a:rPr>
              <a:t> – 14 </a:t>
            </a:r>
            <a:r>
              <a:rPr lang="en-US" altLang="en-US" sz="2000" dirty="0">
                <a:cs typeface="Times New Roman" panose="02020603050405020304" pitchFamily="18" charset="0"/>
                <a:sym typeface="Symbol" panose="05050102010706020507" pitchFamily="18" charset="2"/>
              </a:rPr>
              <a:t></a:t>
            </a:r>
            <a:r>
              <a:rPr lang="en-US" altLang="en-US" sz="2000" dirty="0">
                <a:cs typeface="Times New Roman" panose="02020603050405020304" pitchFamily="18" charset="0"/>
              </a:rPr>
              <a:t> </a:t>
            </a:r>
            <a:r>
              <a:rPr lang="en-US" altLang="en-US" sz="2000" i="1" dirty="0" err="1">
                <a:cs typeface="Times New Roman" panose="02020603050405020304" pitchFamily="18" charset="0"/>
              </a:rPr>
              <a:t>W</a:t>
            </a:r>
            <a:r>
              <a:rPr lang="en-US" altLang="en-US" sz="2000" i="1" baseline="-30000" dirty="0" err="1">
                <a:cs typeface="Times New Roman" panose="02020603050405020304" pitchFamily="18" charset="0"/>
              </a:rPr>
              <a:t>t</a:t>
            </a:r>
            <a:r>
              <a:rPr lang="en-US" altLang="en-US" sz="2000" baseline="-30000" dirty="0">
                <a:cs typeface="Times New Roman" panose="02020603050405020304" pitchFamily="18" charset="0"/>
              </a:rPr>
              <a:t> – 8 </a:t>
            </a:r>
            <a:r>
              <a:rPr lang="en-US" altLang="en-US" sz="2000" dirty="0">
                <a:cs typeface="Times New Roman" panose="02020603050405020304" pitchFamily="18" charset="0"/>
                <a:sym typeface="Symbol" panose="05050102010706020507" pitchFamily="18" charset="2"/>
              </a:rPr>
              <a:t></a:t>
            </a:r>
            <a:r>
              <a:rPr lang="en-US" altLang="en-US" sz="2000" dirty="0">
                <a:cs typeface="Times New Roman" panose="02020603050405020304" pitchFamily="18" charset="0"/>
              </a:rPr>
              <a:t> </a:t>
            </a:r>
            <a:r>
              <a:rPr lang="en-US" altLang="en-US" sz="2000" i="1" dirty="0" err="1">
                <a:cs typeface="Times New Roman" panose="02020603050405020304" pitchFamily="18" charset="0"/>
              </a:rPr>
              <a:t>W</a:t>
            </a:r>
            <a:r>
              <a:rPr lang="en-US" altLang="en-US" sz="2000" i="1" baseline="-30000" dirty="0" err="1">
                <a:cs typeface="Times New Roman" panose="02020603050405020304" pitchFamily="18" charset="0"/>
              </a:rPr>
              <a:t>t</a:t>
            </a:r>
            <a:r>
              <a:rPr lang="en-US" altLang="en-US" sz="2000" baseline="-30000" dirty="0">
                <a:cs typeface="Times New Roman" panose="02020603050405020304" pitchFamily="18" charset="0"/>
              </a:rPr>
              <a:t> – 3 </a:t>
            </a:r>
            <a:endParaRPr lang="en-GB" altLang="en-US" sz="2400" dirty="0"/>
          </a:p>
        </p:txBody>
      </p:sp>
      <p:graphicFrame>
        <p:nvGraphicFramePr>
          <p:cNvPr id="8" name="Object 4">
            <a:extLst>
              <a:ext uri="{FF2B5EF4-FFF2-40B4-BE49-F238E27FC236}">
                <a16:creationId xmlns:a16="http://schemas.microsoft.com/office/drawing/2014/main" id="{A6ACEB87-5A68-4BE5-BA78-3EA737E008D9}"/>
              </a:ext>
            </a:extLst>
          </p:cNvPr>
          <p:cNvGraphicFramePr>
            <a:graphicFrameLocks noChangeAspect="1"/>
          </p:cNvGraphicFramePr>
          <p:nvPr/>
        </p:nvGraphicFramePr>
        <p:xfrm>
          <a:off x="5599043" y="136525"/>
          <a:ext cx="7066828" cy="2943285"/>
        </p:xfrm>
        <a:graphic>
          <a:graphicData uri="http://schemas.openxmlformats.org/presentationml/2006/ole">
            <mc:AlternateContent xmlns:mc="http://schemas.openxmlformats.org/markup-compatibility/2006">
              <mc:Choice xmlns:v="urn:schemas-microsoft-com:vml" Requires="v">
                <p:oleObj name="Document" r:id="rId6" imgW="5629325" imgH="2349106" progId="Word.Document.8">
                  <p:embed/>
                </p:oleObj>
              </mc:Choice>
              <mc:Fallback>
                <p:oleObj name="Document" r:id="rId6" imgW="5629325" imgH="2349106" progId="Word.Document.8">
                  <p:embed/>
                  <p:pic>
                    <p:nvPicPr>
                      <p:cNvPr id="8" name="Object 4">
                        <a:extLst>
                          <a:ext uri="{FF2B5EF4-FFF2-40B4-BE49-F238E27FC236}">
                            <a16:creationId xmlns:a16="http://schemas.microsoft.com/office/drawing/2014/main" id="{A6ACEB87-5A68-4BE5-BA78-3EA737E008D9}"/>
                          </a:ext>
                        </a:extLst>
                      </p:cNvPr>
                      <p:cNvPicPr>
                        <a:picLocks noChangeAspect="1" noChangeArrowheads="1"/>
                      </p:cNvPicPr>
                      <p:nvPr/>
                    </p:nvPicPr>
                    <p:blipFill>
                      <a:blip r:embed="rId7"/>
                      <a:srcRect/>
                      <a:stretch>
                        <a:fillRect/>
                      </a:stretch>
                    </p:blipFill>
                    <p:spPr bwMode="auto">
                      <a:xfrm>
                        <a:off x="5599043" y="136525"/>
                        <a:ext cx="7066828" cy="2943285"/>
                      </a:xfrm>
                      <a:prstGeom prst="rect">
                        <a:avLst/>
                      </a:prstGeom>
                      <a:noFill/>
                      <a:ln>
                        <a:noFill/>
                      </a:ln>
                      <a:effectLst/>
                    </p:spPr>
                  </p:pic>
                </p:oleObj>
              </mc:Fallback>
            </mc:AlternateContent>
          </a:graphicData>
        </a:graphic>
      </p:graphicFrame>
      <p:sp>
        <p:nvSpPr>
          <p:cNvPr id="2" name="Rectangle 1">
            <a:extLst>
              <a:ext uri="{FF2B5EF4-FFF2-40B4-BE49-F238E27FC236}">
                <a16:creationId xmlns:a16="http://schemas.microsoft.com/office/drawing/2014/main" id="{6662D425-3AEE-49B4-ACD3-DAD99E2CBF63}"/>
              </a:ext>
            </a:extLst>
          </p:cNvPr>
          <p:cNvSpPr/>
          <p:nvPr/>
        </p:nvSpPr>
        <p:spPr>
          <a:xfrm>
            <a:off x="6851169" y="3065612"/>
            <a:ext cx="5061291" cy="1631216"/>
          </a:xfrm>
          <a:prstGeom prst="rect">
            <a:avLst/>
          </a:prstGeom>
        </p:spPr>
        <p:txBody>
          <a:bodyPr wrap="square">
            <a:spAutoFit/>
          </a:bodyPr>
          <a:lstStyle/>
          <a:p>
            <a:r>
              <a:rPr lang="en-US" sz="2000" i="1" dirty="0">
                <a:solidFill>
                  <a:srgbClr val="FF0000"/>
                </a:solidFill>
                <a:latin typeface="Times New Roman" panose="02020603050405020304" pitchFamily="18" charset="0"/>
                <a:ea typeface="Times New Roman" panose="02020603050405020304" pitchFamily="18" charset="0"/>
              </a:rPr>
              <a:t>e </a:t>
            </a:r>
            <a:r>
              <a:rPr lang="en-US" sz="2000" dirty="0">
                <a:solidFill>
                  <a:srgbClr val="FF0000"/>
                </a:solidFill>
                <a:latin typeface="Times New Roman" panose="02020603050405020304" pitchFamily="18" charset="0"/>
                <a:ea typeface="Times New Roman" panose="02020603050405020304" pitchFamily="18" charset="0"/>
                <a:sym typeface="Symbol" panose="05050102010706020507" pitchFamily="18" charset="2"/>
              </a:rPr>
              <a:t></a:t>
            </a:r>
            <a:r>
              <a:rPr lang="en-US" sz="2000" i="1" dirty="0">
                <a:solidFill>
                  <a:srgbClr val="FF0000"/>
                </a:solidFill>
                <a:latin typeface="Times New Roman" panose="02020603050405020304" pitchFamily="18" charset="0"/>
                <a:ea typeface="Times New Roman" panose="02020603050405020304" pitchFamily="18" charset="0"/>
                <a:sym typeface="Symbol" panose="05050102010706020507" pitchFamily="18" charset="2"/>
              </a:rPr>
              <a:t> d</a:t>
            </a:r>
          </a:p>
          <a:p>
            <a:r>
              <a:rPr lang="en-US" sz="2000" i="1" dirty="0">
                <a:solidFill>
                  <a:srgbClr val="FF0000"/>
                </a:solidFill>
                <a:latin typeface="Times New Roman" panose="02020603050405020304" pitchFamily="18" charset="0"/>
                <a:ea typeface="Times New Roman" panose="02020603050405020304" pitchFamily="18" charset="0"/>
              </a:rPr>
              <a:t>d </a:t>
            </a:r>
            <a:r>
              <a:rPr lang="en-US" sz="2000" dirty="0">
                <a:solidFill>
                  <a:srgbClr val="FF0000"/>
                </a:solidFill>
                <a:latin typeface="Times New Roman" panose="02020603050405020304" pitchFamily="18" charset="0"/>
                <a:ea typeface="Times New Roman" panose="02020603050405020304" pitchFamily="18" charset="0"/>
                <a:sym typeface="Symbol" panose="05050102010706020507" pitchFamily="18" charset="2"/>
              </a:rPr>
              <a:t></a:t>
            </a:r>
            <a:r>
              <a:rPr lang="en-US" sz="2000" i="1" dirty="0">
                <a:solidFill>
                  <a:srgbClr val="FF0000"/>
                </a:solidFill>
                <a:latin typeface="Times New Roman" panose="02020603050405020304" pitchFamily="18" charset="0"/>
                <a:ea typeface="Times New Roman" panose="02020603050405020304" pitchFamily="18" charset="0"/>
                <a:sym typeface="Symbol" panose="05050102010706020507" pitchFamily="18" charset="2"/>
              </a:rPr>
              <a:t> c</a:t>
            </a:r>
          </a:p>
          <a:p>
            <a:r>
              <a:rPr lang="en-US" sz="2000" i="1" dirty="0">
                <a:solidFill>
                  <a:srgbClr val="FF0000"/>
                </a:solidFill>
                <a:latin typeface="Times New Roman" panose="02020603050405020304" pitchFamily="18" charset="0"/>
                <a:ea typeface="Times New Roman" panose="02020603050405020304" pitchFamily="18" charset="0"/>
                <a:sym typeface="Symbol" panose="05050102010706020507" pitchFamily="18" charset="2"/>
              </a:rPr>
              <a:t>c</a:t>
            </a:r>
            <a:r>
              <a:rPr lang="en-US" sz="2000" i="1" dirty="0">
                <a:solidFill>
                  <a:srgbClr val="FF0000"/>
                </a:solidFill>
                <a:latin typeface="Times New Roman" panose="02020603050405020304" pitchFamily="18" charset="0"/>
                <a:ea typeface="Times New Roman" panose="02020603050405020304" pitchFamily="18" charset="0"/>
              </a:rPr>
              <a:t> </a:t>
            </a:r>
            <a:r>
              <a:rPr lang="en-US" sz="2000" dirty="0">
                <a:solidFill>
                  <a:srgbClr val="FF0000"/>
                </a:solidFill>
                <a:latin typeface="Times New Roman" panose="02020603050405020304" pitchFamily="18" charset="0"/>
                <a:ea typeface="Times New Roman" panose="02020603050405020304" pitchFamily="18" charset="0"/>
                <a:sym typeface="Symbol" panose="05050102010706020507" pitchFamily="18" charset="2"/>
              </a:rPr>
              <a:t></a:t>
            </a:r>
            <a:r>
              <a:rPr lang="en-US" sz="2000" i="1" dirty="0">
                <a:solidFill>
                  <a:srgbClr val="FF0000"/>
                </a:solidFill>
                <a:latin typeface="Times New Roman" panose="02020603050405020304" pitchFamily="18" charset="0"/>
                <a:ea typeface="Times New Roman" panose="02020603050405020304" pitchFamily="18" charset="0"/>
                <a:sym typeface="Symbol" panose="05050102010706020507" pitchFamily="18" charset="2"/>
              </a:rPr>
              <a:t> </a:t>
            </a:r>
            <a:r>
              <a:rPr lang="en-US" sz="2000" dirty="0">
                <a:solidFill>
                  <a:srgbClr val="FF0000"/>
                </a:solidFill>
                <a:latin typeface="Times New Roman" panose="02020603050405020304" pitchFamily="18" charset="0"/>
                <a:ea typeface="Times New Roman" panose="02020603050405020304" pitchFamily="18" charset="0"/>
              </a:rPr>
              <a:t>CLS</a:t>
            </a:r>
            <a:r>
              <a:rPr lang="en-US" sz="2000" baseline="-25000" dirty="0">
                <a:solidFill>
                  <a:srgbClr val="FF0000"/>
                </a:solidFill>
                <a:latin typeface="Times New Roman" panose="02020603050405020304" pitchFamily="18" charset="0"/>
                <a:ea typeface="Times New Roman" panose="02020603050405020304" pitchFamily="18" charset="0"/>
              </a:rPr>
              <a:t>30</a:t>
            </a:r>
            <a:r>
              <a:rPr lang="en-US" sz="2000" dirty="0">
                <a:solidFill>
                  <a:srgbClr val="FF0000"/>
                </a:solidFill>
                <a:latin typeface="Times New Roman" panose="02020603050405020304" pitchFamily="18" charset="0"/>
                <a:ea typeface="Times New Roman" panose="02020603050405020304" pitchFamily="18" charset="0"/>
              </a:rPr>
              <a:t>(</a:t>
            </a:r>
            <a:r>
              <a:rPr lang="en-US" sz="2000" i="1" dirty="0">
                <a:solidFill>
                  <a:srgbClr val="FF0000"/>
                </a:solidFill>
                <a:latin typeface="Times New Roman" panose="02020603050405020304" pitchFamily="18" charset="0"/>
                <a:ea typeface="Times New Roman" panose="02020603050405020304" pitchFamily="18" charset="0"/>
              </a:rPr>
              <a:t>b</a:t>
            </a:r>
            <a:r>
              <a:rPr lang="en-US" sz="2000" dirty="0">
                <a:solidFill>
                  <a:srgbClr val="FF0000"/>
                </a:solidFill>
                <a:latin typeface="Times New Roman" panose="02020603050405020304" pitchFamily="18" charset="0"/>
                <a:ea typeface="Times New Roman" panose="02020603050405020304" pitchFamily="18" charset="0"/>
              </a:rPr>
              <a:t>)</a:t>
            </a:r>
            <a:endParaRPr lang="en-US" sz="2000" i="1" dirty="0">
              <a:solidFill>
                <a:srgbClr val="FF0000"/>
              </a:solidFill>
              <a:latin typeface="Times New Roman" panose="02020603050405020304" pitchFamily="18" charset="0"/>
              <a:ea typeface="Times New Roman" panose="02020603050405020304" pitchFamily="18" charset="0"/>
              <a:sym typeface="Symbol" panose="05050102010706020507" pitchFamily="18" charset="2"/>
            </a:endParaRPr>
          </a:p>
          <a:p>
            <a:r>
              <a:rPr lang="en-US" sz="2000" i="1" dirty="0">
                <a:solidFill>
                  <a:srgbClr val="FF0000"/>
                </a:solidFill>
                <a:latin typeface="Times New Roman" panose="02020603050405020304" pitchFamily="18" charset="0"/>
                <a:ea typeface="Times New Roman" panose="02020603050405020304" pitchFamily="18" charset="0"/>
              </a:rPr>
              <a:t>b </a:t>
            </a:r>
            <a:r>
              <a:rPr lang="en-US" sz="2000" dirty="0">
                <a:solidFill>
                  <a:srgbClr val="FF0000"/>
                </a:solidFill>
                <a:latin typeface="Times New Roman" panose="02020603050405020304" pitchFamily="18" charset="0"/>
                <a:ea typeface="Times New Roman" panose="02020603050405020304" pitchFamily="18" charset="0"/>
                <a:sym typeface="Symbol" panose="05050102010706020507" pitchFamily="18" charset="2"/>
              </a:rPr>
              <a:t></a:t>
            </a:r>
            <a:r>
              <a:rPr lang="en-US" sz="2000" i="1" dirty="0">
                <a:solidFill>
                  <a:srgbClr val="FF0000"/>
                </a:solidFill>
                <a:latin typeface="Times New Roman" panose="02020603050405020304" pitchFamily="18" charset="0"/>
                <a:ea typeface="Times New Roman" panose="02020603050405020304" pitchFamily="18" charset="0"/>
                <a:sym typeface="Symbol" panose="05050102010706020507" pitchFamily="18" charset="2"/>
              </a:rPr>
              <a:t> a</a:t>
            </a:r>
          </a:p>
          <a:p>
            <a:r>
              <a:rPr lang="en-US" sz="2000" i="1" dirty="0">
                <a:solidFill>
                  <a:srgbClr val="FF0000"/>
                </a:solidFill>
                <a:latin typeface="Times New Roman" panose="02020603050405020304" pitchFamily="18" charset="0"/>
                <a:ea typeface="Times New Roman" panose="02020603050405020304" pitchFamily="18" charset="0"/>
              </a:rPr>
              <a:t>a </a:t>
            </a:r>
            <a:r>
              <a:rPr lang="en-US"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2000" dirty="0">
                <a:solidFill>
                  <a:srgbClr val="FF0000"/>
                </a:solidFill>
                <a:latin typeface="Times New Roman" panose="02020603050405020304" pitchFamily="18" charset="0"/>
                <a:ea typeface="Times New Roman" panose="02020603050405020304" pitchFamily="18" charset="0"/>
              </a:rPr>
              <a:t> (CLS</a:t>
            </a:r>
            <a:r>
              <a:rPr lang="en-US" sz="2000" baseline="-25000" dirty="0">
                <a:solidFill>
                  <a:srgbClr val="FF0000"/>
                </a:solidFill>
                <a:latin typeface="Times New Roman" panose="02020603050405020304" pitchFamily="18" charset="0"/>
                <a:ea typeface="Times New Roman" panose="02020603050405020304" pitchFamily="18" charset="0"/>
              </a:rPr>
              <a:t>5</a:t>
            </a:r>
            <a:r>
              <a:rPr lang="en-US" sz="2000" dirty="0">
                <a:solidFill>
                  <a:srgbClr val="FF0000"/>
                </a:solidFill>
                <a:latin typeface="Times New Roman" panose="02020603050405020304" pitchFamily="18" charset="0"/>
                <a:ea typeface="Times New Roman" panose="02020603050405020304" pitchFamily="18" charset="0"/>
              </a:rPr>
              <a:t>(</a:t>
            </a:r>
            <a:r>
              <a:rPr lang="en-US" sz="2000" i="1" dirty="0">
                <a:solidFill>
                  <a:srgbClr val="FF0000"/>
                </a:solidFill>
                <a:latin typeface="Times New Roman" panose="02020603050405020304" pitchFamily="18" charset="0"/>
                <a:ea typeface="Times New Roman" panose="02020603050405020304" pitchFamily="18" charset="0"/>
              </a:rPr>
              <a:t>a</a:t>
            </a:r>
            <a:r>
              <a:rPr lang="en-US" sz="2000" dirty="0">
                <a:solidFill>
                  <a:srgbClr val="FF0000"/>
                </a:solidFill>
                <a:latin typeface="Times New Roman" panose="02020603050405020304" pitchFamily="18" charset="0"/>
                <a:ea typeface="Times New Roman" panose="02020603050405020304" pitchFamily="18" charset="0"/>
              </a:rPr>
              <a:t>) + </a:t>
            </a:r>
            <a:r>
              <a:rPr lang="en-US" sz="2000" i="1" dirty="0">
                <a:solidFill>
                  <a:srgbClr val="FF0000"/>
                </a:solidFill>
                <a:latin typeface="Times New Roman" panose="02020603050405020304" pitchFamily="18" charset="0"/>
                <a:ea typeface="Times New Roman" panose="02020603050405020304" pitchFamily="18" charset="0"/>
              </a:rPr>
              <a:t>f</a:t>
            </a:r>
            <a:r>
              <a:rPr lang="en-US" sz="2000" i="1" baseline="-25000" dirty="0">
                <a:solidFill>
                  <a:srgbClr val="FF0000"/>
                </a:solidFill>
                <a:latin typeface="Times New Roman" panose="02020603050405020304" pitchFamily="18" charset="0"/>
                <a:ea typeface="Times New Roman" panose="02020603050405020304" pitchFamily="18" charset="0"/>
              </a:rPr>
              <a:t>t</a:t>
            </a:r>
            <a:r>
              <a:rPr lang="en-US" sz="2000" dirty="0">
                <a:solidFill>
                  <a:srgbClr val="FF0000"/>
                </a:solidFill>
                <a:latin typeface="Times New Roman" panose="02020603050405020304" pitchFamily="18" charset="0"/>
                <a:ea typeface="Times New Roman" panose="02020603050405020304" pitchFamily="18" charset="0"/>
              </a:rPr>
              <a:t>(</a:t>
            </a:r>
            <a:r>
              <a:rPr lang="en-US" sz="2000" i="1" dirty="0">
                <a:solidFill>
                  <a:srgbClr val="FF0000"/>
                </a:solidFill>
                <a:latin typeface="Times New Roman" panose="02020603050405020304" pitchFamily="18" charset="0"/>
                <a:ea typeface="Times New Roman" panose="02020603050405020304" pitchFamily="18" charset="0"/>
              </a:rPr>
              <a:t>b</a:t>
            </a:r>
            <a:r>
              <a:rPr lang="en-US" sz="2000" dirty="0">
                <a:solidFill>
                  <a:srgbClr val="FF0000"/>
                </a:solidFill>
                <a:latin typeface="Times New Roman" panose="02020603050405020304" pitchFamily="18" charset="0"/>
                <a:ea typeface="Times New Roman" panose="02020603050405020304" pitchFamily="18" charset="0"/>
              </a:rPr>
              <a:t>, </a:t>
            </a:r>
            <a:r>
              <a:rPr lang="en-US" sz="2000" i="1" dirty="0">
                <a:solidFill>
                  <a:srgbClr val="FF0000"/>
                </a:solidFill>
                <a:latin typeface="Times New Roman" panose="02020603050405020304" pitchFamily="18" charset="0"/>
                <a:ea typeface="Times New Roman" panose="02020603050405020304" pitchFamily="18" charset="0"/>
              </a:rPr>
              <a:t>c</a:t>
            </a:r>
            <a:r>
              <a:rPr lang="en-US" sz="2000" dirty="0">
                <a:solidFill>
                  <a:srgbClr val="FF0000"/>
                </a:solidFill>
                <a:latin typeface="Times New Roman" panose="02020603050405020304" pitchFamily="18" charset="0"/>
                <a:ea typeface="Times New Roman" panose="02020603050405020304" pitchFamily="18" charset="0"/>
              </a:rPr>
              <a:t>, </a:t>
            </a:r>
            <a:r>
              <a:rPr lang="en-US" sz="2000" i="1" dirty="0">
                <a:solidFill>
                  <a:srgbClr val="FF0000"/>
                </a:solidFill>
                <a:latin typeface="Times New Roman" panose="02020603050405020304" pitchFamily="18" charset="0"/>
                <a:ea typeface="Times New Roman" panose="02020603050405020304" pitchFamily="18" charset="0"/>
              </a:rPr>
              <a:t>d</a:t>
            </a:r>
            <a:r>
              <a:rPr lang="en-US" sz="2000" dirty="0">
                <a:solidFill>
                  <a:srgbClr val="FF0000"/>
                </a:solidFill>
                <a:latin typeface="Times New Roman" panose="02020603050405020304" pitchFamily="18" charset="0"/>
                <a:ea typeface="Times New Roman" panose="02020603050405020304" pitchFamily="18" charset="0"/>
              </a:rPr>
              <a:t>) + </a:t>
            </a:r>
            <a:r>
              <a:rPr lang="en-US" sz="2000" i="1" dirty="0">
                <a:solidFill>
                  <a:srgbClr val="FF0000"/>
                </a:solidFill>
                <a:latin typeface="Times New Roman" panose="02020603050405020304" pitchFamily="18" charset="0"/>
                <a:ea typeface="Times New Roman" panose="02020603050405020304" pitchFamily="18" charset="0"/>
              </a:rPr>
              <a:t>e</a:t>
            </a:r>
            <a:r>
              <a:rPr lang="en-US" sz="2000" dirty="0">
                <a:solidFill>
                  <a:srgbClr val="FF0000"/>
                </a:solidFill>
                <a:latin typeface="Times New Roman" panose="02020603050405020304" pitchFamily="18" charset="0"/>
                <a:ea typeface="Times New Roman" panose="02020603050405020304" pitchFamily="18" charset="0"/>
              </a:rPr>
              <a:t> + </a:t>
            </a:r>
            <a:r>
              <a:rPr lang="en-US" sz="2000" i="1" dirty="0" err="1">
                <a:solidFill>
                  <a:srgbClr val="FF0000"/>
                </a:solidFill>
                <a:latin typeface="Times New Roman" panose="02020603050405020304" pitchFamily="18" charset="0"/>
                <a:ea typeface="Times New Roman" panose="02020603050405020304" pitchFamily="18" charset="0"/>
              </a:rPr>
              <a:t>W</a:t>
            </a:r>
            <a:r>
              <a:rPr lang="en-US" sz="2000" i="1" baseline="-25000" dirty="0" err="1">
                <a:solidFill>
                  <a:srgbClr val="FF0000"/>
                </a:solidFill>
                <a:latin typeface="Times New Roman" panose="02020603050405020304" pitchFamily="18" charset="0"/>
                <a:ea typeface="Times New Roman" panose="02020603050405020304" pitchFamily="18" charset="0"/>
              </a:rPr>
              <a:t>t</a:t>
            </a:r>
            <a:r>
              <a:rPr lang="en-US" sz="2000" dirty="0">
                <a:solidFill>
                  <a:srgbClr val="FF0000"/>
                </a:solidFill>
                <a:latin typeface="Times New Roman" panose="02020603050405020304" pitchFamily="18" charset="0"/>
                <a:ea typeface="Times New Roman" panose="02020603050405020304" pitchFamily="18" charset="0"/>
              </a:rPr>
              <a:t> + </a:t>
            </a:r>
            <a:r>
              <a:rPr lang="en-US" sz="2000" i="1" dirty="0" err="1">
                <a:solidFill>
                  <a:srgbClr val="FF0000"/>
                </a:solidFill>
                <a:latin typeface="Times New Roman" panose="02020603050405020304" pitchFamily="18" charset="0"/>
                <a:ea typeface="Times New Roman" panose="02020603050405020304" pitchFamily="18" charset="0"/>
              </a:rPr>
              <a:t>K</a:t>
            </a:r>
            <a:r>
              <a:rPr lang="en-US" sz="2000" i="1" baseline="-25000" dirty="0" err="1">
                <a:solidFill>
                  <a:srgbClr val="FF0000"/>
                </a:solidFill>
                <a:latin typeface="Times New Roman" panose="02020603050405020304" pitchFamily="18" charset="0"/>
                <a:ea typeface="Times New Roman" panose="02020603050405020304" pitchFamily="18" charset="0"/>
              </a:rPr>
              <a:t>t</a:t>
            </a:r>
            <a:r>
              <a:rPr lang="en-US" sz="2000" dirty="0">
                <a:solidFill>
                  <a:srgbClr val="FF0000"/>
                </a:solidFill>
                <a:latin typeface="Times New Roman" panose="02020603050405020304" pitchFamily="18" charset="0"/>
                <a:ea typeface="Times New Roman" panose="02020603050405020304" pitchFamily="18" charset="0"/>
              </a:rPr>
              <a: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6769C0-AEFC-4AE0-D890-7388DE8958E9}"/>
              </a:ext>
            </a:extLst>
          </p:cNvPr>
          <p:cNvPicPr>
            <a:picLocks noChangeAspect="1"/>
          </p:cNvPicPr>
          <p:nvPr/>
        </p:nvPicPr>
        <p:blipFill>
          <a:blip r:embed="rId2"/>
          <a:stretch>
            <a:fillRect/>
          </a:stretch>
        </p:blipFill>
        <p:spPr>
          <a:xfrm>
            <a:off x="709637" y="765629"/>
            <a:ext cx="10175410" cy="5942298"/>
          </a:xfrm>
          <a:prstGeom prst="rect">
            <a:avLst/>
          </a:prstGeom>
        </p:spPr>
      </p:pic>
      <p:sp>
        <p:nvSpPr>
          <p:cNvPr id="4" name="TextBox 3">
            <a:extLst>
              <a:ext uri="{FF2B5EF4-FFF2-40B4-BE49-F238E27FC236}">
                <a16:creationId xmlns:a16="http://schemas.microsoft.com/office/drawing/2014/main" id="{374C6D13-7E47-A42E-F813-19CF9FC202A5}"/>
              </a:ext>
            </a:extLst>
          </p:cNvPr>
          <p:cNvSpPr txBox="1"/>
          <p:nvPr/>
        </p:nvSpPr>
        <p:spPr>
          <a:xfrm>
            <a:off x="597096" y="150073"/>
            <a:ext cx="8937960" cy="461665"/>
          </a:xfrm>
          <a:prstGeom prst="rect">
            <a:avLst/>
          </a:prstGeom>
          <a:noFill/>
        </p:spPr>
        <p:txBody>
          <a:bodyPr wrap="none" rtlCol="0">
            <a:spAutoFit/>
          </a:bodyPr>
          <a:lstStyle/>
          <a:p>
            <a:r>
              <a:rPr lang="en-US" sz="2400" dirty="0"/>
              <a:t>Demo SHA1 online: </a:t>
            </a:r>
            <a:r>
              <a:rPr lang="en-US" sz="2400" dirty="0">
                <a:hlinkClick r:id="rId3"/>
              </a:rPr>
              <a:t>https://emn178.github.io/online-tools/sha1.html</a:t>
            </a:r>
            <a:r>
              <a:rPr lang="en-US" sz="2400" dirty="0"/>
              <a:t>  </a:t>
            </a:r>
          </a:p>
        </p:txBody>
      </p:sp>
      <p:sp>
        <p:nvSpPr>
          <p:cNvPr id="5" name="Slide Number Placeholder 4">
            <a:extLst>
              <a:ext uri="{FF2B5EF4-FFF2-40B4-BE49-F238E27FC236}">
                <a16:creationId xmlns:a16="http://schemas.microsoft.com/office/drawing/2014/main" id="{5842C057-6440-04C1-2B54-F40247EC1AA4}"/>
              </a:ext>
            </a:extLst>
          </p:cNvPr>
          <p:cNvSpPr>
            <a:spLocks noGrp="1"/>
          </p:cNvSpPr>
          <p:nvPr>
            <p:ph type="sldNum" sz="quarter" idx="12"/>
          </p:nvPr>
        </p:nvSpPr>
        <p:spPr/>
        <p:txBody>
          <a:bodyPr/>
          <a:lstStyle/>
          <a:p>
            <a:fld id="{345A03E5-24FE-4ADA-BBDF-5347EA54DF86}" type="slidenum">
              <a:rPr lang="en-US" smtClean="0"/>
              <a:t>39</a:t>
            </a:fld>
            <a:endParaRPr lang="en-US"/>
          </a:p>
        </p:txBody>
      </p:sp>
    </p:spTree>
    <p:extLst>
      <p:ext uri="{BB962C8B-B14F-4D97-AF65-F5344CB8AC3E}">
        <p14:creationId xmlns:p14="http://schemas.microsoft.com/office/powerpoint/2010/main" val="82453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5">
            <a:extLst>
              <a:ext uri="{FF2B5EF4-FFF2-40B4-BE49-F238E27FC236}">
                <a16:creationId xmlns:a16="http://schemas.microsoft.com/office/drawing/2014/main" id="{AFEBFFBA-1FBE-4D24-86F8-3DA03CEF62E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62D35041-877A-460B-9698-281D78D2FA86}" type="slidenum">
              <a:rPr lang="en-GB" altLang="en-US" sz="1400">
                <a:latin typeface="Times New Roman" panose="02020603050405020304" pitchFamily="18" charset="0"/>
              </a:rPr>
              <a:pPr>
                <a:spcBef>
                  <a:spcPct val="0"/>
                </a:spcBef>
                <a:buSzTx/>
                <a:buFontTx/>
                <a:buNone/>
              </a:pPr>
              <a:t>4</a:t>
            </a:fld>
            <a:endParaRPr lang="en-GB" altLang="en-US" sz="1400">
              <a:latin typeface="Times New Roman" panose="02020603050405020304" pitchFamily="18" charset="0"/>
            </a:endParaRPr>
          </a:p>
        </p:txBody>
      </p:sp>
      <p:sp>
        <p:nvSpPr>
          <p:cNvPr id="6148" name="Rectangle 2">
            <a:extLst>
              <a:ext uri="{FF2B5EF4-FFF2-40B4-BE49-F238E27FC236}">
                <a16:creationId xmlns:a16="http://schemas.microsoft.com/office/drawing/2014/main" id="{87B49732-A9FE-48CD-B793-B7262A56B74B}"/>
              </a:ext>
            </a:extLst>
          </p:cNvPr>
          <p:cNvSpPr>
            <a:spLocks noGrp="1" noChangeArrowheads="1"/>
          </p:cNvSpPr>
          <p:nvPr>
            <p:ph type="title"/>
          </p:nvPr>
        </p:nvSpPr>
        <p:spPr>
          <a:xfrm>
            <a:off x="927652" y="251251"/>
            <a:ext cx="7772400" cy="679450"/>
          </a:xfrm>
        </p:spPr>
        <p:txBody>
          <a:bodyPr>
            <a:normAutofit fontScale="90000"/>
          </a:bodyPr>
          <a:lstStyle/>
          <a:p>
            <a:pPr algn="l" eaLnBrk="1" hangingPunct="1"/>
            <a:r>
              <a:rPr lang="en-US" altLang="en-US" dirty="0"/>
              <a:t>Gambaran </a:t>
            </a:r>
            <a:r>
              <a:rPr lang="en-US" altLang="en-US" dirty="0" err="1"/>
              <a:t>umum</a:t>
            </a:r>
            <a:r>
              <a:rPr lang="en-US" altLang="en-US" dirty="0"/>
              <a:t> MD5</a:t>
            </a:r>
            <a:endParaRPr lang="en-GB" altLang="en-US" dirty="0"/>
          </a:p>
        </p:txBody>
      </p:sp>
      <p:graphicFrame>
        <p:nvGraphicFramePr>
          <p:cNvPr id="6149" name="Object 4">
            <a:extLst>
              <a:ext uri="{FF2B5EF4-FFF2-40B4-BE49-F238E27FC236}">
                <a16:creationId xmlns:a16="http://schemas.microsoft.com/office/drawing/2014/main" id="{0099F0E9-7D59-44CA-8E0C-4FF5F1A95B65}"/>
              </a:ext>
            </a:extLst>
          </p:cNvPr>
          <p:cNvGraphicFramePr>
            <a:graphicFrameLocks noChangeAspect="1"/>
          </p:cNvGraphicFramePr>
          <p:nvPr>
            <p:extLst>
              <p:ext uri="{D42A27DB-BD31-4B8C-83A1-F6EECF244321}">
                <p14:modId xmlns:p14="http://schemas.microsoft.com/office/powerpoint/2010/main" val="1964296297"/>
              </p:ext>
            </p:extLst>
          </p:nvPr>
        </p:nvGraphicFramePr>
        <p:xfrm>
          <a:off x="927652" y="1074901"/>
          <a:ext cx="9694730" cy="5464011"/>
        </p:xfrm>
        <a:graphic>
          <a:graphicData uri="http://schemas.openxmlformats.org/presentationml/2006/ole">
            <mc:AlternateContent xmlns:mc="http://schemas.openxmlformats.org/markup-compatibility/2006">
              <mc:Choice xmlns:v="urn:schemas-microsoft-com:vml" Requires="v">
                <p:oleObj name="VISIO" r:id="rId7" imgW="6787134" imgH="3816858" progId="Visio.Drawing.5">
                  <p:embed/>
                </p:oleObj>
              </mc:Choice>
              <mc:Fallback>
                <p:oleObj name="VISIO" r:id="rId7" imgW="6787134" imgH="3816858" progId="Visio.Drawing.5">
                  <p:embed/>
                  <p:pic>
                    <p:nvPicPr>
                      <p:cNvPr id="6149" name="Object 4">
                        <a:extLst>
                          <a:ext uri="{FF2B5EF4-FFF2-40B4-BE49-F238E27FC236}">
                            <a16:creationId xmlns:a16="http://schemas.microsoft.com/office/drawing/2014/main" id="{0099F0E9-7D59-44CA-8E0C-4FF5F1A95B6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7652" y="1074901"/>
                        <a:ext cx="9694730" cy="5464011"/>
                      </a:xfrm>
                      <a:prstGeom prst="rect">
                        <a:avLst/>
                      </a:prstGeom>
                      <a:noFill/>
                      <a:ln>
                        <a:noFill/>
                      </a:ln>
                      <a:effectLst/>
                    </p:spPr>
                  </p:pic>
                </p:oleObj>
              </mc:Fallback>
            </mc:AlternateContent>
          </a:graphicData>
        </a:graphic>
      </p:graphicFrame>
      <p:sp>
        <p:nvSpPr>
          <p:cNvPr id="3" name="TextBox 2">
            <a:extLst>
              <a:ext uri="{FF2B5EF4-FFF2-40B4-BE49-F238E27FC236}">
                <a16:creationId xmlns:a16="http://schemas.microsoft.com/office/drawing/2014/main" id="{D9BF9EE3-DEFD-81B3-1754-7ABC74F79DDE}"/>
              </a:ext>
            </a:extLst>
          </p:cNvPr>
          <p:cNvSpPr txBox="1"/>
          <p:nvPr/>
        </p:nvSpPr>
        <p:spPr>
          <a:xfrm>
            <a:off x="838200" y="5960418"/>
            <a:ext cx="5591629" cy="707886"/>
          </a:xfrm>
          <a:prstGeom prst="rect">
            <a:avLst/>
          </a:prstGeom>
          <a:noFill/>
        </p:spPr>
        <p:txBody>
          <a:bodyPr wrap="square">
            <a:spAutoFit/>
          </a:bodyPr>
          <a:lstStyle/>
          <a:p>
            <a:r>
              <a:rPr lang="en-US" sz="2000" dirty="0" err="1">
                <a:solidFill>
                  <a:srgbClr val="FF0000"/>
                </a:solidFill>
              </a:rPr>
              <a:t>Kerangka</a:t>
            </a:r>
            <a:r>
              <a:rPr lang="en-US" sz="2000" dirty="0">
                <a:solidFill>
                  <a:srgbClr val="FF0000"/>
                </a:solidFill>
              </a:rPr>
              <a:t> </a:t>
            </a:r>
            <a:r>
              <a:rPr lang="en-US" sz="2000" dirty="0" err="1">
                <a:solidFill>
                  <a:srgbClr val="FF0000"/>
                </a:solidFill>
              </a:rPr>
              <a:t>umum</a:t>
            </a:r>
            <a:r>
              <a:rPr lang="en-US" sz="2000" dirty="0">
                <a:solidFill>
                  <a:srgbClr val="FF0000"/>
                </a:solidFill>
              </a:rPr>
              <a:t> </a:t>
            </a:r>
            <a:r>
              <a:rPr lang="en-US" sz="2000" dirty="0" err="1">
                <a:solidFill>
                  <a:srgbClr val="FF0000"/>
                </a:solidFill>
              </a:rPr>
              <a:t>fungsi</a:t>
            </a:r>
            <a:r>
              <a:rPr lang="en-US" sz="2000" dirty="0">
                <a:solidFill>
                  <a:srgbClr val="FF0000"/>
                </a:solidFill>
              </a:rPr>
              <a:t> hash </a:t>
            </a:r>
            <a:r>
              <a:rPr lang="en-US" sz="2000" dirty="0" err="1">
                <a:solidFill>
                  <a:srgbClr val="FF0000"/>
                </a:solidFill>
              </a:rPr>
              <a:t>seperti</a:t>
            </a:r>
            <a:r>
              <a:rPr lang="en-US" sz="2000" dirty="0">
                <a:solidFill>
                  <a:srgbClr val="FF0000"/>
                </a:solidFill>
              </a:rPr>
              <a:t> di </a:t>
            </a:r>
            <a:r>
              <a:rPr lang="en-US" sz="2000" dirty="0" err="1">
                <a:solidFill>
                  <a:srgbClr val="FF0000"/>
                </a:solidFill>
              </a:rPr>
              <a:t>atas</a:t>
            </a:r>
            <a:r>
              <a:rPr lang="en-US" sz="2000" dirty="0">
                <a:solidFill>
                  <a:srgbClr val="FF0000"/>
                </a:solidFill>
              </a:rPr>
              <a:t> </a:t>
            </a:r>
            <a:r>
              <a:rPr lang="en-US" sz="2000" dirty="0" err="1">
                <a:solidFill>
                  <a:srgbClr val="FF0000"/>
                </a:solidFill>
              </a:rPr>
              <a:t>dinamakan</a:t>
            </a:r>
            <a:r>
              <a:rPr lang="en-US" sz="2000" dirty="0">
                <a:solidFill>
                  <a:srgbClr val="FF0000"/>
                </a:solidFill>
              </a:rPr>
              <a:t> </a:t>
            </a:r>
            <a:r>
              <a:rPr lang="en-US" sz="2000" b="1" dirty="0">
                <a:solidFill>
                  <a:srgbClr val="FF0000"/>
                </a:solidFill>
              </a:rPr>
              <a:t>Merkle–Damgård construction</a:t>
            </a:r>
            <a:endParaRPr lang="en-US" sz="2000" dirty="0">
              <a:solidFill>
                <a:srgbClr val="FF00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2F79E4-4A54-3FE6-EA9A-F67C8946D7B9}"/>
              </a:ext>
            </a:extLst>
          </p:cNvPr>
          <p:cNvSpPr>
            <a:spLocks noGrp="1"/>
          </p:cNvSpPr>
          <p:nvPr>
            <p:ph idx="1"/>
          </p:nvPr>
        </p:nvSpPr>
        <p:spPr>
          <a:xfrm>
            <a:off x="838200" y="407963"/>
            <a:ext cx="10515600" cy="5769000"/>
          </a:xfrm>
        </p:spPr>
        <p:txBody>
          <a:bodyPr>
            <a:normAutofit/>
          </a:bodyPr>
          <a:lstStyle/>
          <a:p>
            <a:pPr marL="0" indent="0">
              <a:buNone/>
            </a:pPr>
            <a:r>
              <a:rPr lang="en-US" sz="2400" dirty="0"/>
              <a:t>Demo SHA1 online </a:t>
            </a:r>
            <a:r>
              <a:rPr lang="en-US" sz="2400" dirty="0" err="1"/>
              <a:t>lainnya</a:t>
            </a:r>
            <a:r>
              <a:rPr lang="en-US" sz="2400" dirty="0"/>
              <a:t>:  </a:t>
            </a:r>
            <a:r>
              <a:rPr lang="en-US" sz="2400" dirty="0">
                <a:hlinkClick r:id="rId2"/>
              </a:rPr>
              <a:t>http://www.sha1-online.com/</a:t>
            </a:r>
            <a:r>
              <a:rPr lang="en-US" sz="2400" dirty="0"/>
              <a:t> </a:t>
            </a:r>
          </a:p>
        </p:txBody>
      </p:sp>
      <p:pic>
        <p:nvPicPr>
          <p:cNvPr id="7" name="Picture 6">
            <a:extLst>
              <a:ext uri="{FF2B5EF4-FFF2-40B4-BE49-F238E27FC236}">
                <a16:creationId xmlns:a16="http://schemas.microsoft.com/office/drawing/2014/main" id="{AC053359-12C5-11E6-F39A-7BD275D3354F}"/>
              </a:ext>
            </a:extLst>
          </p:cNvPr>
          <p:cNvPicPr>
            <a:picLocks noChangeAspect="1"/>
          </p:cNvPicPr>
          <p:nvPr/>
        </p:nvPicPr>
        <p:blipFill>
          <a:blip r:embed="rId3"/>
          <a:stretch>
            <a:fillRect/>
          </a:stretch>
        </p:blipFill>
        <p:spPr>
          <a:xfrm>
            <a:off x="417286" y="1106256"/>
            <a:ext cx="11072812" cy="5486528"/>
          </a:xfrm>
          <a:prstGeom prst="rect">
            <a:avLst/>
          </a:prstGeom>
        </p:spPr>
      </p:pic>
      <p:sp>
        <p:nvSpPr>
          <p:cNvPr id="4" name="Slide Number Placeholder 3">
            <a:extLst>
              <a:ext uri="{FF2B5EF4-FFF2-40B4-BE49-F238E27FC236}">
                <a16:creationId xmlns:a16="http://schemas.microsoft.com/office/drawing/2014/main" id="{29592374-F9E0-90F4-5804-BC51D0130709}"/>
              </a:ext>
            </a:extLst>
          </p:cNvPr>
          <p:cNvSpPr>
            <a:spLocks noGrp="1"/>
          </p:cNvSpPr>
          <p:nvPr>
            <p:ph type="sldNum" sz="quarter" idx="12"/>
          </p:nvPr>
        </p:nvSpPr>
        <p:spPr/>
        <p:txBody>
          <a:bodyPr/>
          <a:lstStyle/>
          <a:p>
            <a:fld id="{345A03E5-24FE-4ADA-BBDF-5347EA54DF86}" type="slidenum">
              <a:rPr lang="en-US" smtClean="0"/>
              <a:t>40</a:t>
            </a:fld>
            <a:endParaRPr lang="en-US"/>
          </a:p>
        </p:txBody>
      </p:sp>
    </p:spTree>
    <p:extLst>
      <p:ext uri="{BB962C8B-B14F-4D97-AF65-F5344CB8AC3E}">
        <p14:creationId xmlns:p14="http://schemas.microsoft.com/office/powerpoint/2010/main" val="21321439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72D8DA-784A-4625-A61F-D36581432ACC}"/>
              </a:ext>
            </a:extLst>
          </p:cNvPr>
          <p:cNvSpPr>
            <a:spLocks noGrp="1"/>
          </p:cNvSpPr>
          <p:nvPr>
            <p:ph idx="1"/>
          </p:nvPr>
        </p:nvSpPr>
        <p:spPr>
          <a:xfrm>
            <a:off x="838200" y="874643"/>
            <a:ext cx="10515600" cy="5302320"/>
          </a:xfrm>
        </p:spPr>
        <p:txBody>
          <a:bodyPr/>
          <a:lstStyle/>
          <a:p>
            <a:pPr marL="0" indent="0">
              <a:buNone/>
            </a:pPr>
            <a:r>
              <a:rPr lang="en-US" dirty="0" err="1"/>
              <a:t>Contoh</a:t>
            </a:r>
            <a:r>
              <a:rPr lang="en-US" dirty="0"/>
              <a:t> </a:t>
            </a:r>
            <a:r>
              <a:rPr lang="en-US" i="1" dirty="0"/>
              <a:t>message digest</a:t>
            </a:r>
            <a:r>
              <a:rPr lang="en-US" dirty="0"/>
              <a:t> </a:t>
            </a:r>
            <a:r>
              <a:rPr lang="en-US" dirty="0" err="1"/>
              <a:t>beberapa</a:t>
            </a:r>
            <a:r>
              <a:rPr lang="en-US" dirty="0"/>
              <a:t> </a:t>
            </a:r>
            <a:r>
              <a:rPr lang="en-US" dirty="0" err="1"/>
              <a:t>pesan</a:t>
            </a:r>
            <a:r>
              <a:rPr lang="en-US" dirty="0"/>
              <a:t> yang </a:t>
            </a:r>
            <a:r>
              <a:rPr lang="en-US" dirty="0" err="1"/>
              <a:t>dihasilkan</a:t>
            </a:r>
            <a:r>
              <a:rPr lang="en-US" dirty="0"/>
              <a:t> oleh SHA-1:</a:t>
            </a:r>
          </a:p>
          <a:p>
            <a:pPr marL="0" indent="0">
              <a:buNone/>
            </a:pPr>
            <a:r>
              <a:rPr lang="en-US" dirty="0"/>
              <a:t> </a:t>
            </a:r>
          </a:p>
          <a:p>
            <a:pPr marL="0" indent="0">
              <a:buNone/>
            </a:pPr>
            <a:r>
              <a:rPr lang="en-US" dirty="0"/>
              <a:t>  sha1(“</a:t>
            </a:r>
            <a:r>
              <a:rPr lang="en-US" dirty="0">
                <a:solidFill>
                  <a:srgbClr val="FF0000"/>
                </a:solidFill>
              </a:rPr>
              <a:t>halo</a:t>
            </a:r>
            <a:r>
              <a:rPr lang="en-US" dirty="0"/>
              <a:t>”)= 33b1eac210971fb02a3b90afce9dbff758be794d</a:t>
            </a:r>
          </a:p>
          <a:p>
            <a:pPr marL="0" indent="0">
              <a:buNone/>
            </a:pPr>
            <a:r>
              <a:rPr lang="en-US" dirty="0"/>
              <a:t> </a:t>
            </a:r>
          </a:p>
          <a:p>
            <a:pPr marL="0" indent="0">
              <a:buNone/>
            </a:pPr>
            <a:r>
              <a:rPr lang="en-US" dirty="0"/>
              <a:t> sha1(“</a:t>
            </a:r>
            <a:r>
              <a:rPr lang="en-US" dirty="0">
                <a:solidFill>
                  <a:srgbClr val="FF0000"/>
                </a:solidFill>
              </a:rPr>
              <a:t>halo, </a:t>
            </a:r>
            <a:r>
              <a:rPr lang="en-US" dirty="0" err="1">
                <a:solidFill>
                  <a:srgbClr val="FF0000"/>
                </a:solidFill>
              </a:rPr>
              <a:t>apa</a:t>
            </a:r>
            <a:r>
              <a:rPr lang="en-US" dirty="0">
                <a:solidFill>
                  <a:srgbClr val="FF0000"/>
                </a:solidFill>
              </a:rPr>
              <a:t> </a:t>
            </a:r>
            <a:r>
              <a:rPr lang="en-US" dirty="0" err="1">
                <a:solidFill>
                  <a:srgbClr val="FF0000"/>
                </a:solidFill>
              </a:rPr>
              <a:t>kabar</a:t>
            </a:r>
            <a:r>
              <a:rPr lang="en-US" dirty="0">
                <a:solidFill>
                  <a:srgbClr val="FF0000"/>
                </a:solidFill>
              </a:rPr>
              <a:t> </a:t>
            </a:r>
            <a:r>
              <a:rPr lang="en-US" dirty="0" err="1">
                <a:solidFill>
                  <a:srgbClr val="FF0000"/>
                </a:solidFill>
              </a:rPr>
              <a:t>teman</a:t>
            </a:r>
            <a:r>
              <a:rPr lang="en-US" dirty="0">
                <a:solidFill>
                  <a:srgbClr val="FF0000"/>
                </a:solidFill>
              </a:rPr>
              <a:t>? </a:t>
            </a:r>
            <a:r>
              <a:rPr lang="en-US" dirty="0"/>
              <a:t>”) = 	03d17abd2962dbed1037d1230f012037cd25fe91</a:t>
            </a:r>
          </a:p>
          <a:p>
            <a:pPr marL="0" indent="0">
              <a:buNone/>
            </a:pPr>
            <a:r>
              <a:rPr lang="en-US" dirty="0"/>
              <a:t>  </a:t>
            </a:r>
          </a:p>
          <a:p>
            <a:pPr marL="0" indent="0">
              <a:buNone/>
            </a:pPr>
            <a:r>
              <a:rPr lang="en-US" dirty="0"/>
              <a:t>sha1(“</a:t>
            </a:r>
            <a:r>
              <a:rPr lang="en-US" dirty="0">
                <a:solidFill>
                  <a:srgbClr val="FF0000"/>
                </a:solidFill>
              </a:rPr>
              <a:t>The quick brown fox jumps over the lazy dog</a:t>
            </a:r>
            <a:r>
              <a:rPr lang="en-US" dirty="0"/>
              <a:t>”) = </a:t>
            </a:r>
          </a:p>
          <a:p>
            <a:pPr marL="0" indent="0">
              <a:buNone/>
            </a:pPr>
            <a:r>
              <a:rPr lang="en-US" dirty="0"/>
              <a:t>           2fd4e1c67a2d28fced849ee1bb76e7391b93eb12</a:t>
            </a:r>
          </a:p>
          <a:p>
            <a:pPr marL="0" indent="0">
              <a:buNone/>
            </a:pPr>
            <a:endParaRPr lang="en-US" dirty="0"/>
          </a:p>
        </p:txBody>
      </p:sp>
      <p:sp>
        <p:nvSpPr>
          <p:cNvPr id="4" name="Slide Number Placeholder 3">
            <a:extLst>
              <a:ext uri="{FF2B5EF4-FFF2-40B4-BE49-F238E27FC236}">
                <a16:creationId xmlns:a16="http://schemas.microsoft.com/office/drawing/2014/main" id="{C77AA568-06B9-B31F-3BA4-FA83A15DD7CC}"/>
              </a:ext>
            </a:extLst>
          </p:cNvPr>
          <p:cNvSpPr>
            <a:spLocks noGrp="1"/>
          </p:cNvSpPr>
          <p:nvPr>
            <p:ph type="sldNum" sz="quarter" idx="12"/>
          </p:nvPr>
        </p:nvSpPr>
        <p:spPr/>
        <p:txBody>
          <a:bodyPr/>
          <a:lstStyle/>
          <a:p>
            <a:fld id="{345A03E5-24FE-4ADA-BBDF-5347EA54DF86}" type="slidenum">
              <a:rPr lang="en-US" smtClean="0"/>
              <a:t>41</a:t>
            </a:fld>
            <a:endParaRPr lang="en-US"/>
          </a:p>
        </p:txBody>
      </p:sp>
    </p:spTree>
    <p:extLst>
      <p:ext uri="{BB962C8B-B14F-4D97-AF65-F5344CB8AC3E}">
        <p14:creationId xmlns:p14="http://schemas.microsoft.com/office/powerpoint/2010/main" val="20677584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5">
            <a:extLst>
              <a:ext uri="{FF2B5EF4-FFF2-40B4-BE49-F238E27FC236}">
                <a16:creationId xmlns:a16="http://schemas.microsoft.com/office/drawing/2014/main" id="{C88B98A3-CDEE-4ED1-9397-11E14C417A6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sz="3200">
                <a:solidFill>
                  <a:schemeClr val="tx1"/>
                </a:solidFill>
                <a:latin typeface="Times New Roman" panose="02020603050405020304" pitchFamily="18" charset="0"/>
              </a:defRPr>
            </a:lvl1pPr>
            <a:lvl2pPr marL="742950" indent="-285750">
              <a:spcBef>
                <a:spcPct val="20000"/>
              </a:spcBef>
              <a:buClr>
                <a:schemeClr val="accent2"/>
              </a:buClr>
              <a:buFont typeface="Wingdings" panose="05000000000000000000" pitchFamily="2" charset="2"/>
              <a:buBlip>
                <a:blip r:embed="rId3"/>
              </a:buBlip>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lr>
                <a:schemeClr val="tx2"/>
              </a:buClr>
              <a:buFont typeface="Wingdings" panose="05000000000000000000" pitchFamily="2" charset="2"/>
              <a:buChar char="s"/>
              <a:defRPr sz="2000">
                <a:solidFill>
                  <a:schemeClr val="tx1"/>
                </a:solidFill>
                <a:latin typeface="Times New Roman" panose="02020603050405020304" pitchFamily="18" charset="0"/>
              </a:defRPr>
            </a:lvl4pPr>
            <a:lvl5pPr marL="2057400" indent="-228600">
              <a:spcBef>
                <a:spcPct val="20000"/>
              </a:spcBef>
              <a:buClr>
                <a:schemeClr val="tx2"/>
              </a:buClr>
              <a:buFont typeface="Wingdings" panose="05000000000000000000" pitchFamily="2" charset="2"/>
              <a:buChar char="s"/>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9pPr>
          </a:lstStyle>
          <a:p>
            <a:pPr>
              <a:spcBef>
                <a:spcPct val="0"/>
              </a:spcBef>
              <a:buFontTx/>
              <a:buNone/>
            </a:pPr>
            <a:fld id="{E4AB1F3D-B598-4465-A061-16D72424347B}" type="slidenum">
              <a:rPr lang="en-GB" altLang="en-US" sz="1400">
                <a:solidFill>
                  <a:schemeClr val="tx2"/>
                </a:solidFill>
                <a:latin typeface="Arial" panose="020B0604020202020204" pitchFamily="34" charset="0"/>
              </a:rPr>
              <a:pPr>
                <a:spcBef>
                  <a:spcPct val="0"/>
                </a:spcBef>
                <a:buFontTx/>
                <a:buNone/>
              </a:pPr>
              <a:t>42</a:t>
            </a:fld>
            <a:endParaRPr lang="en-GB" altLang="en-US" sz="1400">
              <a:solidFill>
                <a:schemeClr val="tx2"/>
              </a:solidFill>
              <a:latin typeface="Arial" panose="020B0604020202020204" pitchFamily="34" charset="0"/>
            </a:endParaRPr>
          </a:p>
        </p:txBody>
      </p:sp>
      <p:sp>
        <p:nvSpPr>
          <p:cNvPr id="16388" name="Rectangle 2">
            <a:extLst>
              <a:ext uri="{FF2B5EF4-FFF2-40B4-BE49-F238E27FC236}">
                <a16:creationId xmlns:a16="http://schemas.microsoft.com/office/drawing/2014/main" id="{0FB72173-3A13-4943-8B0C-ABFD838784AD}"/>
              </a:ext>
            </a:extLst>
          </p:cNvPr>
          <p:cNvSpPr>
            <a:spLocks noGrp="1" noChangeArrowheads="1"/>
          </p:cNvSpPr>
          <p:nvPr>
            <p:ph type="title"/>
          </p:nvPr>
        </p:nvSpPr>
        <p:spPr/>
        <p:txBody>
          <a:bodyPr/>
          <a:lstStyle/>
          <a:p>
            <a:pPr eaLnBrk="1" hangingPunct="1"/>
            <a:r>
              <a:rPr lang="en-US" altLang="en-US"/>
              <a:t>Kriptanalisis </a:t>
            </a:r>
            <a:r>
              <a:rPr lang="en-US" altLang="en-US" i="1"/>
              <a:t>SHA</a:t>
            </a:r>
            <a:r>
              <a:rPr lang="en-US" altLang="en-US"/>
              <a:t>-1</a:t>
            </a:r>
          </a:p>
        </p:txBody>
      </p:sp>
      <p:sp>
        <p:nvSpPr>
          <p:cNvPr id="16389" name="Rectangle 3">
            <a:extLst>
              <a:ext uri="{FF2B5EF4-FFF2-40B4-BE49-F238E27FC236}">
                <a16:creationId xmlns:a16="http://schemas.microsoft.com/office/drawing/2014/main" id="{25793049-F523-4CF7-802C-A881C11F91B0}"/>
              </a:ext>
            </a:extLst>
          </p:cNvPr>
          <p:cNvSpPr>
            <a:spLocks noGrp="1" noChangeArrowheads="1"/>
          </p:cNvSpPr>
          <p:nvPr>
            <p:ph type="body" idx="1"/>
          </p:nvPr>
        </p:nvSpPr>
        <p:spPr/>
        <p:txBody>
          <a:bodyPr>
            <a:noAutofit/>
          </a:bodyPr>
          <a:lstStyle/>
          <a:p>
            <a:pPr algn="just" eaLnBrk="1" hangingPunct="1">
              <a:lnSpc>
                <a:spcPct val="90000"/>
              </a:lnSpc>
            </a:pPr>
            <a:r>
              <a:rPr lang="en-US" altLang="en-US" dirty="0">
                <a:cs typeface="Times New Roman" panose="02020603050405020304" pitchFamily="18" charset="0"/>
              </a:rPr>
              <a:t>Pada </a:t>
            </a:r>
            <a:r>
              <a:rPr lang="en-US" altLang="en-US" dirty="0" err="1">
                <a:cs typeface="Times New Roman" panose="02020603050405020304" pitchFamily="18" charset="0"/>
              </a:rPr>
              <a:t>tahun</a:t>
            </a:r>
            <a:r>
              <a:rPr lang="en-US" altLang="en-US" dirty="0">
                <a:cs typeface="Times New Roman" panose="02020603050405020304" pitchFamily="18" charset="0"/>
              </a:rPr>
              <a:t> 2005, </a:t>
            </a:r>
            <a:r>
              <a:rPr lang="en-US" altLang="en-US" dirty="0" err="1">
                <a:cs typeface="Times New Roman" panose="02020603050405020304" pitchFamily="18" charset="0"/>
              </a:rPr>
              <a:t>Rijmen</a:t>
            </a:r>
            <a:r>
              <a:rPr lang="en-US" altLang="en-US" dirty="0">
                <a:cs typeface="Times New Roman" panose="02020603050405020304" pitchFamily="18" charset="0"/>
              </a:rPr>
              <a:t> dan Oswald </a:t>
            </a:r>
            <a:r>
              <a:rPr lang="en-US" altLang="en-US" dirty="0" err="1">
                <a:cs typeface="Times New Roman" panose="02020603050405020304" pitchFamily="18" charset="0"/>
              </a:rPr>
              <a:t>mempubliksikan</a:t>
            </a:r>
            <a:r>
              <a:rPr lang="en-US" altLang="en-US" dirty="0">
                <a:cs typeface="Times New Roman" panose="02020603050405020304" pitchFamily="18" charset="0"/>
              </a:rPr>
              <a:t> </a:t>
            </a:r>
            <a:r>
              <a:rPr lang="en-US" altLang="en-US" dirty="0" err="1">
                <a:cs typeface="Times New Roman" panose="02020603050405020304" pitchFamily="18" charset="0"/>
              </a:rPr>
              <a:t>serangan</a:t>
            </a:r>
            <a:r>
              <a:rPr lang="en-US" altLang="en-US" dirty="0">
                <a:cs typeface="Times New Roman" panose="02020603050405020304" pitchFamily="18" charset="0"/>
              </a:rPr>
              <a:t> pada </a:t>
            </a:r>
            <a:r>
              <a:rPr lang="en-US" altLang="en-US" dirty="0" err="1">
                <a:cs typeface="Times New Roman" panose="02020603050405020304" pitchFamily="18" charset="0"/>
              </a:rPr>
              <a:t>versi</a:t>
            </a:r>
            <a:r>
              <a:rPr lang="en-US" altLang="en-US" dirty="0">
                <a:cs typeface="Times New Roman" panose="02020603050405020304" pitchFamily="18" charset="0"/>
              </a:rPr>
              <a:t> </a:t>
            </a:r>
            <a:r>
              <a:rPr lang="en-US" altLang="en-US" i="1" dirty="0">
                <a:cs typeface="Times New Roman" panose="02020603050405020304" pitchFamily="18" charset="0"/>
              </a:rPr>
              <a:t>SHA</a:t>
            </a:r>
            <a:r>
              <a:rPr lang="en-US" altLang="en-US" dirty="0">
                <a:cs typeface="Times New Roman" panose="02020603050405020304" pitchFamily="18" charset="0"/>
              </a:rPr>
              <a:t>-1 yang </a:t>
            </a:r>
            <a:r>
              <a:rPr lang="en-US" altLang="en-US" dirty="0" err="1">
                <a:cs typeface="Times New Roman" panose="02020603050405020304" pitchFamily="18" charset="0"/>
              </a:rPr>
              <a:t>direduksi</a:t>
            </a:r>
            <a:r>
              <a:rPr lang="en-US" altLang="en-US" dirty="0">
                <a:cs typeface="Times New Roman" panose="02020603050405020304" pitchFamily="18" charset="0"/>
              </a:rPr>
              <a:t> (</a:t>
            </a:r>
            <a:r>
              <a:rPr lang="en-US" altLang="en-US" dirty="0" err="1">
                <a:cs typeface="Times New Roman" panose="02020603050405020304" pitchFamily="18" charset="0"/>
              </a:rPr>
              <a:t>hanya</a:t>
            </a:r>
            <a:r>
              <a:rPr lang="en-US" altLang="en-US" dirty="0">
                <a:cs typeface="Times New Roman" panose="02020603050405020304" pitchFamily="18" charset="0"/>
              </a:rPr>
              <a:t> </a:t>
            </a:r>
            <a:r>
              <a:rPr lang="en-US" altLang="en-US" dirty="0" err="1">
                <a:cs typeface="Times New Roman" panose="02020603050405020304" pitchFamily="18" charset="0"/>
              </a:rPr>
              <a:t>menggunakan</a:t>
            </a:r>
            <a:r>
              <a:rPr lang="en-US" altLang="en-US" dirty="0">
                <a:cs typeface="Times New Roman" panose="02020603050405020304" pitchFamily="18" charset="0"/>
              </a:rPr>
              <a:t> 53 </a:t>
            </a:r>
            <a:r>
              <a:rPr lang="en-US" altLang="en-US" dirty="0" err="1">
                <a:cs typeface="Times New Roman" panose="02020603050405020304" pitchFamily="18" charset="0"/>
              </a:rPr>
              <a:t>putaran</a:t>
            </a:r>
            <a:r>
              <a:rPr lang="en-US" altLang="en-US" dirty="0">
                <a:cs typeface="Times New Roman" panose="02020603050405020304" pitchFamily="18" charset="0"/>
              </a:rPr>
              <a:t> </a:t>
            </a:r>
            <a:r>
              <a:rPr lang="en-US" altLang="en-US" dirty="0" err="1">
                <a:cs typeface="Times New Roman" panose="02020603050405020304" pitchFamily="18" charset="0"/>
              </a:rPr>
              <a:t>dari</a:t>
            </a:r>
            <a:r>
              <a:rPr lang="en-US" altLang="en-US" dirty="0">
                <a:cs typeface="Times New Roman" panose="02020603050405020304" pitchFamily="18" charset="0"/>
              </a:rPr>
              <a:t> 80 </a:t>
            </a:r>
            <a:r>
              <a:rPr lang="en-US" altLang="en-US" dirty="0" err="1">
                <a:cs typeface="Times New Roman" panose="02020603050405020304" pitchFamily="18" charset="0"/>
              </a:rPr>
              <a:t>putaran</a:t>
            </a:r>
            <a:r>
              <a:rPr lang="en-US" altLang="en-US" dirty="0">
                <a:cs typeface="Times New Roman" panose="02020603050405020304" pitchFamily="18" charset="0"/>
              </a:rPr>
              <a:t>) dan </a:t>
            </a:r>
            <a:r>
              <a:rPr lang="en-US" altLang="en-US" dirty="0" err="1">
                <a:cs typeface="Times New Roman" panose="02020603050405020304" pitchFamily="18" charset="0"/>
              </a:rPr>
              <a:t>menemukan</a:t>
            </a:r>
            <a:r>
              <a:rPr lang="en-US" altLang="en-US" dirty="0">
                <a:cs typeface="Times New Roman" panose="02020603050405020304" pitchFamily="18" charset="0"/>
              </a:rPr>
              <a:t> </a:t>
            </a:r>
            <a:r>
              <a:rPr lang="en-US" altLang="en-US" dirty="0" err="1">
                <a:cs typeface="Times New Roman" panose="02020603050405020304" pitchFamily="18" charset="0"/>
              </a:rPr>
              <a:t>kolisi</a:t>
            </a:r>
            <a:r>
              <a:rPr lang="en-US" altLang="en-US" dirty="0">
                <a:cs typeface="Times New Roman" panose="02020603050405020304" pitchFamily="18" charset="0"/>
              </a:rPr>
              <a:t> </a:t>
            </a:r>
            <a:r>
              <a:rPr lang="en-US" altLang="en-US" dirty="0" err="1">
                <a:cs typeface="Times New Roman" panose="02020603050405020304" pitchFamily="18" charset="0"/>
              </a:rPr>
              <a:t>dengan</a:t>
            </a:r>
            <a:r>
              <a:rPr lang="en-US" altLang="en-US" dirty="0">
                <a:cs typeface="Times New Roman" panose="02020603050405020304" pitchFamily="18" charset="0"/>
              </a:rPr>
              <a:t> </a:t>
            </a:r>
            <a:r>
              <a:rPr lang="en-US" altLang="en-US" dirty="0" err="1">
                <a:cs typeface="Times New Roman" panose="02020603050405020304" pitchFamily="18" charset="0"/>
              </a:rPr>
              <a:t>kompleksitas</a:t>
            </a:r>
            <a:r>
              <a:rPr lang="en-US" altLang="en-US" dirty="0">
                <a:cs typeface="Times New Roman" panose="02020603050405020304" pitchFamily="18" charset="0"/>
              </a:rPr>
              <a:t> </a:t>
            </a:r>
            <a:r>
              <a:rPr lang="en-US" altLang="en-US" dirty="0" err="1">
                <a:cs typeface="Times New Roman" panose="02020603050405020304" pitchFamily="18" charset="0"/>
              </a:rPr>
              <a:t>sekitar</a:t>
            </a:r>
            <a:r>
              <a:rPr lang="en-US" altLang="en-US" dirty="0">
                <a:cs typeface="Times New Roman" panose="02020603050405020304" pitchFamily="18" charset="0"/>
              </a:rPr>
              <a:t> 2</a:t>
            </a:r>
            <a:r>
              <a:rPr lang="en-US" altLang="en-US" baseline="30000" dirty="0">
                <a:cs typeface="Times New Roman" panose="02020603050405020304" pitchFamily="18" charset="0"/>
              </a:rPr>
              <a:t>80</a:t>
            </a:r>
            <a:r>
              <a:rPr lang="en-US" altLang="en-US" dirty="0">
                <a:cs typeface="Times New Roman" panose="02020603050405020304" pitchFamily="18" charset="0"/>
              </a:rPr>
              <a:t> </a:t>
            </a:r>
            <a:r>
              <a:rPr lang="en-US" altLang="en-US" dirty="0" err="1">
                <a:cs typeface="Times New Roman" panose="02020603050405020304" pitchFamily="18" charset="0"/>
              </a:rPr>
              <a:t>operasi</a:t>
            </a:r>
            <a:r>
              <a:rPr lang="en-US" altLang="en-US" dirty="0">
                <a:cs typeface="Times New Roman" panose="02020603050405020304" pitchFamily="18" charset="0"/>
              </a:rPr>
              <a:t> (</a:t>
            </a:r>
            <a:r>
              <a:rPr lang="en-US" altLang="en-US" dirty="0" err="1">
                <a:cs typeface="Times New Roman" panose="02020603050405020304" pitchFamily="18" charset="0"/>
              </a:rPr>
              <a:t>lihat</a:t>
            </a:r>
            <a:r>
              <a:rPr lang="en-US" altLang="en-US" dirty="0">
                <a:cs typeface="Times New Roman" panose="02020603050405020304" pitchFamily="18" charset="0"/>
              </a:rPr>
              <a:t> di </a:t>
            </a:r>
            <a:r>
              <a:rPr lang="en-US" altLang="en-US" dirty="0">
                <a:cs typeface="Times New Roman" panose="02020603050405020304" pitchFamily="18" charset="0"/>
                <a:hlinkClick r:id="rId4"/>
              </a:rPr>
              <a:t>http://eprint.iacr.org/2005/010</a:t>
            </a:r>
            <a:r>
              <a:rPr lang="en-US" altLang="en-US" dirty="0">
                <a:cs typeface="Times New Roman" panose="02020603050405020304" pitchFamily="18" charset="0"/>
              </a:rPr>
              <a:t>). </a:t>
            </a:r>
          </a:p>
          <a:p>
            <a:pPr marL="0" indent="0" algn="just" eaLnBrk="1" hangingPunct="1">
              <a:lnSpc>
                <a:spcPct val="90000"/>
              </a:lnSpc>
              <a:buNone/>
            </a:pPr>
            <a:r>
              <a:rPr lang="en-US" altLang="en-US" dirty="0">
                <a:cs typeface="Times New Roman" panose="02020603050405020304" pitchFamily="18" charset="0"/>
              </a:rPr>
              <a:t> </a:t>
            </a:r>
          </a:p>
          <a:p>
            <a:pPr algn="just" eaLnBrk="1" hangingPunct="1">
              <a:lnSpc>
                <a:spcPct val="90000"/>
              </a:lnSpc>
            </a:pPr>
            <a:r>
              <a:rPr lang="en-US" altLang="en-US" dirty="0">
                <a:cs typeface="Times New Roman" panose="02020603050405020304" pitchFamily="18" charset="0"/>
              </a:rPr>
              <a:t>Pada </a:t>
            </a:r>
            <a:r>
              <a:rPr lang="en-US" altLang="en-US" dirty="0" err="1">
                <a:cs typeface="Times New Roman" panose="02020603050405020304" pitchFamily="18" charset="0"/>
              </a:rPr>
              <a:t>bulan</a:t>
            </a:r>
            <a:r>
              <a:rPr lang="en-US" altLang="en-US" dirty="0">
                <a:cs typeface="Times New Roman" panose="02020603050405020304" pitchFamily="18" charset="0"/>
              </a:rPr>
              <a:t> </a:t>
            </a:r>
            <a:r>
              <a:rPr lang="en-US" altLang="en-US" dirty="0" err="1">
                <a:cs typeface="Times New Roman" panose="02020603050405020304" pitchFamily="18" charset="0"/>
              </a:rPr>
              <a:t>Februari</a:t>
            </a:r>
            <a:r>
              <a:rPr lang="en-US" altLang="en-US" dirty="0">
                <a:cs typeface="Times New Roman" panose="02020603050405020304" pitchFamily="18" charset="0"/>
              </a:rPr>
              <a:t> 2005, </a:t>
            </a:r>
            <a:r>
              <a:rPr lang="en-US" altLang="en-US" dirty="0" err="1">
                <a:cs typeface="Times New Roman" panose="02020603050405020304" pitchFamily="18" charset="0"/>
              </a:rPr>
              <a:t>Xiayoun</a:t>
            </a:r>
            <a:r>
              <a:rPr lang="en-US" altLang="en-US" dirty="0">
                <a:cs typeface="Times New Roman" panose="02020603050405020304" pitchFamily="18" charset="0"/>
              </a:rPr>
              <a:t> Wang, </a:t>
            </a:r>
            <a:r>
              <a:rPr lang="en-US" altLang="en-US" dirty="0" err="1">
                <a:cs typeface="Times New Roman" panose="02020603050405020304" pitchFamily="18" charset="0"/>
              </a:rPr>
              <a:t>Yiqun</a:t>
            </a:r>
            <a:r>
              <a:rPr lang="en-US" altLang="en-US" dirty="0">
                <a:cs typeface="Times New Roman" panose="02020603050405020304" pitchFamily="18" charset="0"/>
              </a:rPr>
              <a:t> Lisa Yin, dan </a:t>
            </a:r>
            <a:r>
              <a:rPr lang="en-US" altLang="en-US" dirty="0" err="1">
                <a:cs typeface="Times New Roman" panose="02020603050405020304" pitchFamily="18" charset="0"/>
              </a:rPr>
              <a:t>Hongbo</a:t>
            </a:r>
            <a:r>
              <a:rPr lang="en-US" altLang="en-US" dirty="0">
                <a:cs typeface="Times New Roman" panose="02020603050405020304" pitchFamily="18" charset="0"/>
              </a:rPr>
              <a:t> </a:t>
            </a:r>
            <a:r>
              <a:rPr lang="en-US" altLang="en-US" dirty="0" err="1">
                <a:cs typeface="Times New Roman" panose="02020603050405020304" pitchFamily="18" charset="0"/>
              </a:rPr>
              <a:t>Yo</a:t>
            </a:r>
            <a:r>
              <a:rPr lang="en-US" altLang="en-US" dirty="0">
                <a:cs typeface="Times New Roman" panose="02020603050405020304" pitchFamily="18" charset="0"/>
              </a:rPr>
              <a:t> </a:t>
            </a:r>
            <a:r>
              <a:rPr lang="en-US" altLang="en-US" dirty="0" err="1">
                <a:cs typeface="Times New Roman" panose="02020603050405020304" pitchFamily="18" charset="0"/>
              </a:rPr>
              <a:t>mempublikasikan</a:t>
            </a:r>
            <a:r>
              <a:rPr lang="en-US" altLang="en-US" dirty="0">
                <a:cs typeface="Times New Roman" panose="02020603050405020304" pitchFamily="18" charset="0"/>
              </a:rPr>
              <a:t> </a:t>
            </a:r>
            <a:r>
              <a:rPr lang="en-US" altLang="en-US" dirty="0" err="1">
                <a:cs typeface="Times New Roman" panose="02020603050405020304" pitchFamily="18" charset="0"/>
              </a:rPr>
              <a:t>serangan</a:t>
            </a:r>
            <a:r>
              <a:rPr lang="en-US" altLang="en-US" dirty="0">
                <a:cs typeface="Times New Roman" panose="02020603050405020304" pitchFamily="18" charset="0"/>
              </a:rPr>
              <a:t> yang </a:t>
            </a:r>
            <a:r>
              <a:rPr lang="en-US" altLang="en-US" dirty="0" err="1">
                <a:cs typeface="Times New Roman" panose="02020603050405020304" pitchFamily="18" charset="0"/>
              </a:rPr>
              <a:t>dapat</a:t>
            </a:r>
            <a:r>
              <a:rPr lang="en-US" altLang="en-US" dirty="0">
                <a:cs typeface="Times New Roman" panose="02020603050405020304" pitchFamily="18" charset="0"/>
              </a:rPr>
              <a:t> </a:t>
            </a:r>
            <a:r>
              <a:rPr lang="en-US" altLang="en-US" dirty="0" err="1">
                <a:cs typeface="Times New Roman" panose="02020603050405020304" pitchFamily="18" charset="0"/>
              </a:rPr>
              <a:t>menemukan</a:t>
            </a:r>
            <a:r>
              <a:rPr lang="en-US" altLang="en-US" dirty="0">
                <a:cs typeface="Times New Roman" panose="02020603050405020304" pitchFamily="18" charset="0"/>
              </a:rPr>
              <a:t> </a:t>
            </a:r>
            <a:r>
              <a:rPr lang="en-US" altLang="en-US" dirty="0" err="1">
                <a:cs typeface="Times New Roman" panose="02020603050405020304" pitchFamily="18" charset="0"/>
              </a:rPr>
              <a:t>kolisi</a:t>
            </a:r>
            <a:r>
              <a:rPr lang="en-US" altLang="en-US" dirty="0">
                <a:cs typeface="Times New Roman" panose="02020603050405020304" pitchFamily="18" charset="0"/>
              </a:rPr>
              <a:t> pada </a:t>
            </a:r>
            <a:r>
              <a:rPr lang="en-US" altLang="en-US" dirty="0" err="1">
                <a:cs typeface="Times New Roman" panose="02020603050405020304" pitchFamily="18" charset="0"/>
              </a:rPr>
              <a:t>versi</a:t>
            </a:r>
            <a:r>
              <a:rPr lang="en-US" altLang="en-US" dirty="0">
                <a:cs typeface="Times New Roman" panose="02020603050405020304" pitchFamily="18" charset="0"/>
              </a:rPr>
              <a:t> </a:t>
            </a:r>
            <a:r>
              <a:rPr lang="en-US" altLang="en-US" dirty="0" err="1">
                <a:cs typeface="Times New Roman" panose="02020603050405020304" pitchFamily="18" charset="0"/>
              </a:rPr>
              <a:t>penuh</a:t>
            </a:r>
            <a:r>
              <a:rPr lang="en-US" altLang="en-US" dirty="0">
                <a:cs typeface="Times New Roman" panose="02020603050405020304" pitchFamily="18" charset="0"/>
              </a:rPr>
              <a:t> SHA-1, yang </a:t>
            </a:r>
            <a:r>
              <a:rPr lang="en-US" altLang="en-US" dirty="0" err="1">
                <a:cs typeface="Times New Roman" panose="02020603050405020304" pitchFamily="18" charset="0"/>
              </a:rPr>
              <a:t>membutuhkan</a:t>
            </a:r>
            <a:r>
              <a:rPr lang="en-US" altLang="en-US" dirty="0">
                <a:cs typeface="Times New Roman" panose="02020603050405020304" pitchFamily="18" charset="0"/>
              </a:rPr>
              <a:t> </a:t>
            </a:r>
            <a:r>
              <a:rPr lang="en-US" altLang="en-US" dirty="0" err="1">
                <a:cs typeface="Times New Roman" panose="02020603050405020304" pitchFamily="18" charset="0"/>
              </a:rPr>
              <a:t>sekitar</a:t>
            </a:r>
            <a:r>
              <a:rPr lang="en-US" altLang="en-US" dirty="0">
                <a:cs typeface="Times New Roman" panose="02020603050405020304" pitchFamily="18" charset="0"/>
              </a:rPr>
              <a:t> 2</a:t>
            </a:r>
            <a:r>
              <a:rPr lang="en-US" altLang="en-US" baseline="30000" dirty="0">
                <a:cs typeface="Times New Roman" panose="02020603050405020304" pitchFamily="18" charset="0"/>
              </a:rPr>
              <a:t>69</a:t>
            </a:r>
            <a:r>
              <a:rPr lang="en-US" altLang="en-US" dirty="0">
                <a:cs typeface="Times New Roman" panose="02020603050405020304" pitchFamily="18" charset="0"/>
              </a:rPr>
              <a:t> </a:t>
            </a:r>
            <a:r>
              <a:rPr lang="en-US" altLang="en-US" dirty="0" err="1">
                <a:cs typeface="Times New Roman" panose="02020603050405020304" pitchFamily="18" charset="0"/>
              </a:rPr>
              <a:t>operasi</a:t>
            </a:r>
            <a:r>
              <a:rPr lang="en-US" altLang="en-US" dirty="0">
                <a:cs typeface="Times New Roman" panose="02020603050405020304" pitchFamily="18" charset="0"/>
              </a:rPr>
              <a:t> (</a:t>
            </a:r>
            <a:r>
              <a:rPr lang="en-US" altLang="en-US" dirty="0" err="1">
                <a:cs typeface="Times New Roman" panose="02020603050405020304" pitchFamily="18" charset="0"/>
              </a:rPr>
              <a:t>lihat</a:t>
            </a:r>
            <a:r>
              <a:rPr lang="en-US" altLang="en-US" dirty="0">
                <a:cs typeface="Times New Roman" panose="02020603050405020304" pitchFamily="18" charset="0"/>
              </a:rPr>
              <a:t> </a:t>
            </a:r>
            <a:r>
              <a:rPr lang="en-US" altLang="en-US" dirty="0" err="1">
                <a:cs typeface="Times New Roman" panose="02020603050405020304" pitchFamily="18" charset="0"/>
              </a:rPr>
              <a:t>beritanya</a:t>
            </a:r>
            <a:r>
              <a:rPr lang="en-US" altLang="en-US" dirty="0">
                <a:cs typeface="Times New Roman" panose="02020603050405020304" pitchFamily="18" charset="0"/>
              </a:rPr>
              <a:t> di:</a:t>
            </a:r>
          </a:p>
          <a:p>
            <a:pPr marL="0" indent="0" algn="just" eaLnBrk="1" hangingPunct="1">
              <a:lnSpc>
                <a:spcPct val="90000"/>
              </a:lnSpc>
              <a:buNone/>
            </a:pPr>
            <a:r>
              <a:rPr lang="en-US" altLang="en-US" dirty="0">
                <a:cs typeface="Times New Roman" panose="02020603050405020304" pitchFamily="18" charset="0"/>
              </a:rPr>
              <a:t>   </a:t>
            </a:r>
            <a:r>
              <a:rPr lang="en-US" altLang="en-US" dirty="0">
                <a:cs typeface="Times New Roman" panose="02020603050405020304" pitchFamily="18" charset="0"/>
                <a:hlinkClick r:id="rId5"/>
              </a:rPr>
              <a:t>http://www.schneier.com/blog/archives/2005/02/sha_1broken.html</a:t>
            </a:r>
            <a:r>
              <a:rPr lang="en-US" altLang="en-US" dirty="0">
                <a:cs typeface="Times New Roman" panose="02020603050405020304" pitchFamily="18" charset="0"/>
              </a:rPr>
              <a:t>) </a:t>
            </a:r>
            <a:endParaRPr lang="en-US" alt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D3BC0C-187B-488A-AD5A-282F0DF9C514}"/>
              </a:ext>
            </a:extLst>
          </p:cNvPr>
          <p:cNvSpPr>
            <a:spLocks noGrp="1"/>
          </p:cNvSpPr>
          <p:nvPr>
            <p:ph idx="1"/>
          </p:nvPr>
        </p:nvSpPr>
        <p:spPr>
          <a:xfrm>
            <a:off x="838200" y="238539"/>
            <a:ext cx="10515600" cy="5610433"/>
          </a:xfrm>
        </p:spPr>
        <p:txBody>
          <a:bodyPr>
            <a:normAutofit/>
          </a:bodyPr>
          <a:lstStyle/>
          <a:p>
            <a:r>
              <a:rPr lang="en-US" sz="2400" dirty="0" err="1"/>
              <a:t>Rizki</a:t>
            </a:r>
            <a:r>
              <a:rPr lang="en-US" sz="2400" dirty="0"/>
              <a:t> </a:t>
            </a:r>
            <a:r>
              <a:rPr lang="en-US" sz="2400" dirty="0" err="1"/>
              <a:t>Wicaksono</a:t>
            </a:r>
            <a:r>
              <a:rPr lang="en-US" sz="2400" dirty="0"/>
              <a:t>, </a:t>
            </a:r>
            <a:r>
              <a:rPr lang="en-US" sz="2400" dirty="0" err="1"/>
              <a:t>seorang</a:t>
            </a:r>
            <a:r>
              <a:rPr lang="en-US" sz="2400" dirty="0"/>
              <a:t> </a:t>
            </a:r>
            <a:r>
              <a:rPr lang="en-US" sz="2400" i="1" dirty="0"/>
              <a:t>hacker</a:t>
            </a:r>
            <a:r>
              <a:rPr lang="en-US" sz="2400" dirty="0"/>
              <a:t> alumni </a:t>
            </a:r>
            <a:r>
              <a:rPr lang="en-US" sz="2400" dirty="0" err="1"/>
              <a:t>Informatika</a:t>
            </a:r>
            <a:r>
              <a:rPr lang="en-US" sz="2400" dirty="0"/>
              <a:t> ITB Angkatan 1999 </a:t>
            </a:r>
            <a:r>
              <a:rPr lang="en-US" sz="2400" dirty="0" err="1"/>
              <a:t>mendemonstrasikan</a:t>
            </a:r>
            <a:r>
              <a:rPr lang="en-US" sz="2400" dirty="0"/>
              <a:t> </a:t>
            </a:r>
            <a:r>
              <a:rPr lang="en-US" sz="2400" dirty="0" err="1"/>
              <a:t>cara</a:t>
            </a:r>
            <a:r>
              <a:rPr lang="en-US" sz="2400" dirty="0"/>
              <a:t> </a:t>
            </a:r>
            <a:r>
              <a:rPr lang="en-US" sz="2400" dirty="0" err="1"/>
              <a:t>membentuk</a:t>
            </a:r>
            <a:r>
              <a:rPr lang="en-US" sz="2400" dirty="0"/>
              <a:t> </a:t>
            </a:r>
            <a:r>
              <a:rPr lang="en-US" sz="2400" dirty="0" err="1"/>
              <a:t>dua</a:t>
            </a:r>
            <a:r>
              <a:rPr lang="en-US" sz="2400" dirty="0"/>
              <a:t> file </a:t>
            </a:r>
            <a:r>
              <a:rPr lang="en-US" sz="2400" dirty="0" err="1"/>
              <a:t>berbeda</a:t>
            </a:r>
            <a:r>
              <a:rPr lang="en-US" sz="2400" dirty="0"/>
              <a:t> yang </a:t>
            </a:r>
            <a:r>
              <a:rPr lang="en-US" sz="2400" dirty="0" err="1"/>
              <a:t>memiliki</a:t>
            </a:r>
            <a:r>
              <a:rPr lang="en-US" sz="2400" dirty="0"/>
              <a:t> </a:t>
            </a:r>
            <a:r>
              <a:rPr lang="en-US" sz="2400" dirty="0" err="1"/>
              <a:t>nilai</a:t>
            </a:r>
            <a:r>
              <a:rPr lang="en-US" sz="2400" dirty="0"/>
              <a:t> </a:t>
            </a:r>
            <a:r>
              <a:rPr lang="en-US" sz="2400" i="1" dirty="0"/>
              <a:t>hash</a:t>
            </a:r>
            <a:r>
              <a:rPr lang="en-US" sz="2400" dirty="0"/>
              <a:t> SHA-1 </a:t>
            </a:r>
            <a:r>
              <a:rPr lang="en-US" sz="2400" dirty="0" err="1"/>
              <a:t>sama</a:t>
            </a:r>
            <a:r>
              <a:rPr lang="en-US" sz="2400" dirty="0"/>
              <a:t> (</a:t>
            </a:r>
            <a:r>
              <a:rPr lang="en-US" sz="2400" dirty="0" err="1"/>
              <a:t>silakan</a:t>
            </a:r>
            <a:r>
              <a:rPr lang="en-US" sz="2400" dirty="0"/>
              <a:t> </a:t>
            </a:r>
            <a:r>
              <a:rPr lang="en-US" sz="2400" dirty="0" err="1"/>
              <a:t>baca</a:t>
            </a:r>
            <a:r>
              <a:rPr lang="en-US" sz="2400" dirty="0"/>
              <a:t> </a:t>
            </a:r>
            <a:r>
              <a:rPr lang="en-US" sz="2400" dirty="0" err="1"/>
              <a:t>tulisannya</a:t>
            </a:r>
            <a:r>
              <a:rPr lang="en-US" sz="2400" dirty="0"/>
              <a:t> pada </a:t>
            </a:r>
            <a:r>
              <a:rPr lang="en-US" sz="2400" dirty="0" err="1"/>
              <a:t>pranala</a:t>
            </a:r>
            <a:r>
              <a:rPr lang="en-US" sz="2400" dirty="0"/>
              <a:t>:</a:t>
            </a:r>
          </a:p>
          <a:p>
            <a:pPr marL="0" indent="0">
              <a:buNone/>
            </a:pPr>
            <a:r>
              <a:rPr lang="en-US" sz="2400" dirty="0"/>
              <a:t>    </a:t>
            </a:r>
            <a:r>
              <a:rPr lang="en-US" sz="2400" u="sng" dirty="0">
                <a:hlinkClick r:id="rId2"/>
              </a:rPr>
              <a:t>http://www.ilmuhacking.com/cryptography/membuat-sha1-collision-file/</a:t>
            </a:r>
            <a:r>
              <a:rPr lang="en-US" sz="2400" dirty="0"/>
              <a:t> </a:t>
            </a:r>
          </a:p>
        </p:txBody>
      </p:sp>
      <p:pic>
        <p:nvPicPr>
          <p:cNvPr id="4" name="Picture 3">
            <a:extLst>
              <a:ext uri="{FF2B5EF4-FFF2-40B4-BE49-F238E27FC236}">
                <a16:creationId xmlns:a16="http://schemas.microsoft.com/office/drawing/2014/main" id="{3CAC7549-88EA-4863-B309-FBC3C18FE32D}"/>
              </a:ext>
            </a:extLst>
          </p:cNvPr>
          <p:cNvPicPr>
            <a:picLocks noChangeAspect="1"/>
          </p:cNvPicPr>
          <p:nvPr/>
        </p:nvPicPr>
        <p:blipFill>
          <a:blip r:embed="rId3"/>
          <a:stretch>
            <a:fillRect/>
          </a:stretch>
        </p:blipFill>
        <p:spPr>
          <a:xfrm>
            <a:off x="1600198" y="1836332"/>
            <a:ext cx="8221003" cy="5021668"/>
          </a:xfrm>
          <a:prstGeom prst="rect">
            <a:avLst/>
          </a:prstGeom>
        </p:spPr>
      </p:pic>
      <p:sp>
        <p:nvSpPr>
          <p:cNvPr id="5" name="Slide Number Placeholder 4">
            <a:extLst>
              <a:ext uri="{FF2B5EF4-FFF2-40B4-BE49-F238E27FC236}">
                <a16:creationId xmlns:a16="http://schemas.microsoft.com/office/drawing/2014/main" id="{8616DB15-5628-DA37-6AE5-DA87F7CB980C}"/>
              </a:ext>
            </a:extLst>
          </p:cNvPr>
          <p:cNvSpPr>
            <a:spLocks noGrp="1"/>
          </p:cNvSpPr>
          <p:nvPr>
            <p:ph type="sldNum" sz="quarter" idx="12"/>
          </p:nvPr>
        </p:nvSpPr>
        <p:spPr/>
        <p:txBody>
          <a:bodyPr/>
          <a:lstStyle/>
          <a:p>
            <a:fld id="{345A03E5-24FE-4ADA-BBDF-5347EA54DF86}" type="slidenum">
              <a:rPr lang="en-US" smtClean="0"/>
              <a:t>43</a:t>
            </a:fld>
            <a:endParaRPr lang="en-US"/>
          </a:p>
        </p:txBody>
      </p:sp>
    </p:spTree>
    <p:extLst>
      <p:ext uri="{BB962C8B-B14F-4D97-AF65-F5344CB8AC3E}">
        <p14:creationId xmlns:p14="http://schemas.microsoft.com/office/powerpoint/2010/main" val="34823205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A32B7-6728-B382-FD09-1B88015AC6B3}"/>
              </a:ext>
            </a:extLst>
          </p:cNvPr>
          <p:cNvSpPr>
            <a:spLocks noGrp="1"/>
          </p:cNvSpPr>
          <p:nvPr>
            <p:ph type="title"/>
          </p:nvPr>
        </p:nvSpPr>
        <p:spPr>
          <a:xfrm>
            <a:off x="838200" y="365126"/>
            <a:ext cx="10515600" cy="960438"/>
          </a:xfrm>
        </p:spPr>
        <p:txBody>
          <a:bodyPr/>
          <a:lstStyle/>
          <a:p>
            <a:r>
              <a:rPr lang="en-US" b="1" dirty="0">
                <a:latin typeface="+mn-lt"/>
              </a:rPr>
              <a:t>SHA-256</a:t>
            </a:r>
          </a:p>
        </p:txBody>
      </p:sp>
      <p:sp>
        <p:nvSpPr>
          <p:cNvPr id="4" name="Slide Number Placeholder 3">
            <a:extLst>
              <a:ext uri="{FF2B5EF4-FFF2-40B4-BE49-F238E27FC236}">
                <a16:creationId xmlns:a16="http://schemas.microsoft.com/office/drawing/2014/main" id="{EB7194FC-ACE1-FCD5-4C47-C9EA363FD202}"/>
              </a:ext>
            </a:extLst>
          </p:cNvPr>
          <p:cNvSpPr>
            <a:spLocks noGrp="1"/>
          </p:cNvSpPr>
          <p:nvPr>
            <p:ph type="sldNum" sz="quarter" idx="12"/>
          </p:nvPr>
        </p:nvSpPr>
        <p:spPr/>
        <p:txBody>
          <a:bodyPr/>
          <a:lstStyle/>
          <a:p>
            <a:fld id="{345A03E5-24FE-4ADA-BBDF-5347EA54DF86}" type="slidenum">
              <a:rPr lang="en-US" smtClean="0"/>
              <a:t>44</a:t>
            </a:fld>
            <a:endParaRPr lang="en-US"/>
          </a:p>
        </p:txBody>
      </p:sp>
      <p:pic>
        <p:nvPicPr>
          <p:cNvPr id="23" name="Picture 22">
            <a:extLst>
              <a:ext uri="{FF2B5EF4-FFF2-40B4-BE49-F238E27FC236}">
                <a16:creationId xmlns:a16="http://schemas.microsoft.com/office/drawing/2014/main" id="{9731C32B-3441-A17A-DF7E-7179D3909CC9}"/>
              </a:ext>
            </a:extLst>
          </p:cNvPr>
          <p:cNvPicPr>
            <a:picLocks noChangeAspect="1"/>
          </p:cNvPicPr>
          <p:nvPr/>
        </p:nvPicPr>
        <p:blipFill>
          <a:blip r:embed="rId2"/>
          <a:stretch>
            <a:fillRect/>
          </a:stretch>
        </p:blipFill>
        <p:spPr>
          <a:xfrm>
            <a:off x="1312636" y="1439863"/>
            <a:ext cx="8395550" cy="5167312"/>
          </a:xfrm>
          <a:prstGeom prst="rect">
            <a:avLst/>
          </a:prstGeom>
        </p:spPr>
      </p:pic>
    </p:spTree>
    <p:extLst>
      <p:ext uri="{BB962C8B-B14F-4D97-AF65-F5344CB8AC3E}">
        <p14:creationId xmlns:p14="http://schemas.microsoft.com/office/powerpoint/2010/main" val="36538448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FCCA0D-3F3F-C2C2-2604-D18E6E22C7ED}"/>
              </a:ext>
            </a:extLst>
          </p:cNvPr>
          <p:cNvSpPr>
            <a:spLocks noGrp="1"/>
          </p:cNvSpPr>
          <p:nvPr>
            <p:ph type="sldNum" sz="quarter" idx="12"/>
          </p:nvPr>
        </p:nvSpPr>
        <p:spPr/>
        <p:txBody>
          <a:bodyPr/>
          <a:lstStyle/>
          <a:p>
            <a:fld id="{345A03E5-24FE-4ADA-BBDF-5347EA54DF86}" type="slidenum">
              <a:rPr lang="en-US" smtClean="0"/>
              <a:t>45</a:t>
            </a:fld>
            <a:endParaRPr lang="en-US"/>
          </a:p>
        </p:txBody>
      </p:sp>
      <p:pic>
        <p:nvPicPr>
          <p:cNvPr id="4" name="Picture 3" descr="A diagram of a diagram&#10;&#10;AI-generated content may be incorrect.">
            <a:extLst>
              <a:ext uri="{FF2B5EF4-FFF2-40B4-BE49-F238E27FC236}">
                <a16:creationId xmlns:a16="http://schemas.microsoft.com/office/drawing/2014/main" id="{2A4E3B63-0431-E62B-72CA-616125CE51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227" y="404893"/>
            <a:ext cx="7689490" cy="5233125"/>
          </a:xfrm>
          <a:prstGeom prst="rect">
            <a:avLst/>
          </a:prstGeom>
        </p:spPr>
      </p:pic>
      <p:sp>
        <p:nvSpPr>
          <p:cNvPr id="6" name="TextBox 5">
            <a:extLst>
              <a:ext uri="{FF2B5EF4-FFF2-40B4-BE49-F238E27FC236}">
                <a16:creationId xmlns:a16="http://schemas.microsoft.com/office/drawing/2014/main" id="{54986F28-CEA5-CEB3-D0DF-AEBE33596928}"/>
              </a:ext>
            </a:extLst>
          </p:cNvPr>
          <p:cNvSpPr txBox="1"/>
          <p:nvPr/>
        </p:nvSpPr>
        <p:spPr>
          <a:xfrm>
            <a:off x="232227" y="6191850"/>
            <a:ext cx="8853715" cy="369332"/>
          </a:xfrm>
          <a:prstGeom prst="rect">
            <a:avLst/>
          </a:prstGeom>
          <a:noFill/>
        </p:spPr>
        <p:txBody>
          <a:bodyPr wrap="square">
            <a:spAutoFit/>
          </a:bodyPr>
          <a:lstStyle/>
          <a:p>
            <a:r>
              <a:rPr lang="en-US" dirty="0">
                <a:hlinkClick r:id="rId3"/>
              </a:rPr>
              <a:t>https://infosecwriteups.com/breaking-down-sha-256-algorithm-2ce61d86f7a3</a:t>
            </a:r>
            <a:r>
              <a:rPr lang="en-US" dirty="0"/>
              <a:t> </a:t>
            </a:r>
          </a:p>
        </p:txBody>
      </p:sp>
      <p:sp>
        <p:nvSpPr>
          <p:cNvPr id="7" name="TextBox 6">
            <a:extLst>
              <a:ext uri="{FF2B5EF4-FFF2-40B4-BE49-F238E27FC236}">
                <a16:creationId xmlns:a16="http://schemas.microsoft.com/office/drawing/2014/main" id="{00886668-76D9-5944-1577-18934BCBA9D6}"/>
              </a:ext>
            </a:extLst>
          </p:cNvPr>
          <p:cNvSpPr txBox="1"/>
          <p:nvPr/>
        </p:nvSpPr>
        <p:spPr>
          <a:xfrm>
            <a:off x="5468257" y="4708118"/>
            <a:ext cx="6723744" cy="1323439"/>
          </a:xfrm>
          <a:prstGeom prst="rect">
            <a:avLst/>
          </a:prstGeom>
          <a:noFill/>
        </p:spPr>
        <p:txBody>
          <a:bodyPr wrap="square">
            <a:spAutoFit/>
          </a:bodyPr>
          <a:lstStyle/>
          <a:p>
            <a:pPr>
              <a:buNone/>
            </a:pPr>
            <a:r>
              <a:rPr lang="en-US" sz="1600" dirty="0">
                <a:latin typeface="Courier New" panose="02070309020205020404" pitchFamily="49" charset="0"/>
              </a:rPr>
              <a:t>Ch(E, F, G) = (E AND F) XOR ((NOT E) AND G)</a:t>
            </a:r>
            <a:br>
              <a:rPr lang="en-US" sz="1600" dirty="0">
                <a:latin typeface="Courier New" panose="02070309020205020404" pitchFamily="49" charset="0"/>
              </a:rPr>
            </a:br>
            <a:r>
              <a:rPr lang="en-US" sz="1600" dirty="0">
                <a:latin typeface="Courier New" panose="02070309020205020404" pitchFamily="49" charset="0"/>
              </a:rPr>
              <a:t>Ma(A, B, C) = (A AND B) XOR (A AND C) XOR (B AND C)</a:t>
            </a:r>
            <a:br>
              <a:rPr lang="en-US" sz="1600" dirty="0">
                <a:latin typeface="Courier New" panose="02070309020205020404" pitchFamily="49" charset="0"/>
              </a:rPr>
            </a:br>
            <a:r>
              <a:rPr lang="en-US" sz="1600" dirty="0">
                <a:latin typeface="Courier New" panose="02070309020205020404" pitchFamily="49" charset="0"/>
              </a:rPr>
              <a:t>    ∑(A)    = (A &gt;&gt;&gt; 2) XOR (A &gt;&gt;&gt; 13) XOR (A &gt;&gt;&gt; 22)</a:t>
            </a:r>
            <a:br>
              <a:rPr lang="en-US" sz="1600" dirty="0">
                <a:latin typeface="Courier New" panose="02070309020205020404" pitchFamily="49" charset="0"/>
              </a:rPr>
            </a:br>
            <a:r>
              <a:rPr lang="en-US" sz="1600" dirty="0">
                <a:latin typeface="Courier New" panose="02070309020205020404" pitchFamily="49" charset="0"/>
              </a:rPr>
              <a:t>    ∑(E)    = (E &gt;&gt;&gt; 6) XOR (E &gt;&gt;&gt; 11) XOR (E &gt;&gt;&gt; 25)</a:t>
            </a:r>
            <a:br>
              <a:rPr lang="en-US" sz="1600" dirty="0">
                <a:latin typeface="Courier New" panose="02070309020205020404" pitchFamily="49" charset="0"/>
              </a:rPr>
            </a:br>
            <a:r>
              <a:rPr lang="en-US" sz="1600" dirty="0">
                <a:latin typeface="Courier New" panose="02070309020205020404" pitchFamily="49" charset="0"/>
              </a:rPr>
              <a:t>     +      = addition modulo 2³²</a:t>
            </a:r>
          </a:p>
        </p:txBody>
      </p:sp>
    </p:spTree>
    <p:extLst>
      <p:ext uri="{BB962C8B-B14F-4D97-AF65-F5344CB8AC3E}">
        <p14:creationId xmlns:p14="http://schemas.microsoft.com/office/powerpoint/2010/main" val="3217772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AAB356-FE55-0E31-042B-3BE118D114FA}"/>
              </a:ext>
            </a:extLst>
          </p:cNvPr>
          <p:cNvSpPr>
            <a:spLocks noGrp="1"/>
          </p:cNvSpPr>
          <p:nvPr>
            <p:ph idx="1"/>
          </p:nvPr>
        </p:nvSpPr>
        <p:spPr>
          <a:xfrm>
            <a:off x="838200" y="348343"/>
            <a:ext cx="10515600" cy="5465763"/>
          </a:xfrm>
        </p:spPr>
        <p:txBody>
          <a:bodyPr/>
          <a:lstStyle/>
          <a:p>
            <a:r>
              <a:rPr lang="en-US" dirty="0" err="1"/>
              <a:t>Inisialisasi</a:t>
            </a:r>
            <a:r>
              <a:rPr lang="en-US" dirty="0"/>
              <a:t> buffer</a:t>
            </a:r>
          </a:p>
          <a:p>
            <a:endParaRPr lang="en-US" dirty="0"/>
          </a:p>
          <a:p>
            <a:endParaRPr lang="en-US" dirty="0"/>
          </a:p>
          <a:p>
            <a:endParaRPr lang="en-US" dirty="0"/>
          </a:p>
          <a:p>
            <a:endParaRPr lang="en-US" dirty="0"/>
          </a:p>
          <a:p>
            <a:endParaRPr lang="en-US" dirty="0"/>
          </a:p>
          <a:p>
            <a:r>
              <a:rPr lang="en-US" dirty="0"/>
              <a:t>Nilai K[0..63}</a:t>
            </a:r>
          </a:p>
        </p:txBody>
      </p:sp>
      <p:sp>
        <p:nvSpPr>
          <p:cNvPr id="4" name="Slide Number Placeholder 3">
            <a:extLst>
              <a:ext uri="{FF2B5EF4-FFF2-40B4-BE49-F238E27FC236}">
                <a16:creationId xmlns:a16="http://schemas.microsoft.com/office/drawing/2014/main" id="{64B4FCB5-76B4-C98E-D404-5657A562F64A}"/>
              </a:ext>
            </a:extLst>
          </p:cNvPr>
          <p:cNvSpPr>
            <a:spLocks noGrp="1"/>
          </p:cNvSpPr>
          <p:nvPr>
            <p:ph type="sldNum" sz="quarter" idx="12"/>
          </p:nvPr>
        </p:nvSpPr>
        <p:spPr/>
        <p:txBody>
          <a:bodyPr/>
          <a:lstStyle/>
          <a:p>
            <a:fld id="{345A03E5-24FE-4ADA-BBDF-5347EA54DF86}" type="slidenum">
              <a:rPr lang="en-US" smtClean="0"/>
              <a:t>46</a:t>
            </a:fld>
            <a:endParaRPr lang="en-US"/>
          </a:p>
        </p:txBody>
      </p:sp>
      <p:sp>
        <p:nvSpPr>
          <p:cNvPr id="6" name="TextBox 5">
            <a:extLst>
              <a:ext uri="{FF2B5EF4-FFF2-40B4-BE49-F238E27FC236}">
                <a16:creationId xmlns:a16="http://schemas.microsoft.com/office/drawing/2014/main" id="{3D90D04A-0D53-798A-3C35-3257024C20AC}"/>
              </a:ext>
            </a:extLst>
          </p:cNvPr>
          <p:cNvSpPr txBox="1"/>
          <p:nvPr/>
        </p:nvSpPr>
        <p:spPr>
          <a:xfrm>
            <a:off x="1378858" y="885094"/>
            <a:ext cx="6096000" cy="2308324"/>
          </a:xfrm>
          <a:prstGeom prst="rect">
            <a:avLst/>
          </a:prstGeom>
          <a:noFill/>
        </p:spPr>
        <p:txBody>
          <a:bodyPr wrap="square">
            <a:spAutoFit/>
          </a:bodyPr>
          <a:lstStyle/>
          <a:p>
            <a:pPr>
              <a:buNone/>
            </a:pPr>
            <a:r>
              <a:rPr lang="pt-BR" dirty="0">
                <a:latin typeface="Courier New" panose="02070309020205020404" pitchFamily="49" charset="0"/>
              </a:rPr>
              <a:t>a = 0x6a09e667</a:t>
            </a:r>
            <a:br>
              <a:rPr lang="pt-BR" dirty="0">
                <a:latin typeface="Courier New" panose="02070309020205020404" pitchFamily="49" charset="0"/>
              </a:rPr>
            </a:br>
            <a:r>
              <a:rPr lang="pt-BR" dirty="0">
                <a:latin typeface="Courier New" panose="02070309020205020404" pitchFamily="49" charset="0"/>
              </a:rPr>
              <a:t>b = 0xbb67ae85</a:t>
            </a:r>
            <a:br>
              <a:rPr lang="pt-BR" dirty="0">
                <a:latin typeface="Courier New" panose="02070309020205020404" pitchFamily="49" charset="0"/>
              </a:rPr>
            </a:br>
            <a:r>
              <a:rPr lang="pt-BR" dirty="0">
                <a:latin typeface="Courier New" panose="02070309020205020404" pitchFamily="49" charset="0"/>
              </a:rPr>
              <a:t>c = 0x3c6ef372</a:t>
            </a:r>
            <a:br>
              <a:rPr lang="pt-BR" dirty="0">
                <a:latin typeface="Courier New" panose="02070309020205020404" pitchFamily="49" charset="0"/>
              </a:rPr>
            </a:br>
            <a:r>
              <a:rPr lang="pt-BR" dirty="0">
                <a:latin typeface="Courier New" panose="02070309020205020404" pitchFamily="49" charset="0"/>
              </a:rPr>
              <a:t>d = 0xa54ff53a</a:t>
            </a:r>
            <a:br>
              <a:rPr lang="pt-BR" dirty="0">
                <a:latin typeface="Courier New" panose="02070309020205020404" pitchFamily="49" charset="0"/>
              </a:rPr>
            </a:br>
            <a:r>
              <a:rPr lang="pt-BR" dirty="0">
                <a:latin typeface="Courier New" panose="02070309020205020404" pitchFamily="49" charset="0"/>
              </a:rPr>
              <a:t>e = 0x510e527f</a:t>
            </a:r>
            <a:br>
              <a:rPr lang="pt-BR" dirty="0">
                <a:latin typeface="Courier New" panose="02070309020205020404" pitchFamily="49" charset="0"/>
              </a:rPr>
            </a:br>
            <a:r>
              <a:rPr lang="pt-BR" dirty="0">
                <a:latin typeface="Courier New" panose="02070309020205020404" pitchFamily="49" charset="0"/>
              </a:rPr>
              <a:t>f = 0x9b05688c</a:t>
            </a:r>
            <a:br>
              <a:rPr lang="pt-BR" dirty="0">
                <a:latin typeface="Courier New" panose="02070309020205020404" pitchFamily="49" charset="0"/>
              </a:rPr>
            </a:br>
            <a:r>
              <a:rPr lang="pt-BR" dirty="0">
                <a:latin typeface="Courier New" panose="02070309020205020404" pitchFamily="49" charset="0"/>
              </a:rPr>
              <a:t>g = 0x1f83d9ab</a:t>
            </a:r>
            <a:br>
              <a:rPr lang="pt-BR" dirty="0">
                <a:latin typeface="Courier New" panose="02070309020205020404" pitchFamily="49" charset="0"/>
              </a:rPr>
            </a:br>
            <a:r>
              <a:rPr lang="pt-BR" dirty="0">
                <a:latin typeface="Courier New" panose="02070309020205020404" pitchFamily="49" charset="0"/>
              </a:rPr>
              <a:t>h = 0x5be0cd19</a:t>
            </a:r>
          </a:p>
        </p:txBody>
      </p:sp>
      <p:pic>
        <p:nvPicPr>
          <p:cNvPr id="8" name="Picture 7">
            <a:extLst>
              <a:ext uri="{FF2B5EF4-FFF2-40B4-BE49-F238E27FC236}">
                <a16:creationId xmlns:a16="http://schemas.microsoft.com/office/drawing/2014/main" id="{B18AFAE1-9109-9750-1D23-36722424DD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4042533"/>
            <a:ext cx="11141333" cy="2308324"/>
          </a:xfrm>
          <a:prstGeom prst="rect">
            <a:avLst/>
          </a:prstGeom>
        </p:spPr>
      </p:pic>
    </p:spTree>
    <p:extLst>
      <p:ext uri="{BB962C8B-B14F-4D97-AF65-F5344CB8AC3E}">
        <p14:creationId xmlns:p14="http://schemas.microsoft.com/office/powerpoint/2010/main" val="30409218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F91931-C7BB-F997-48D9-6ED13892F1C8}"/>
              </a:ext>
            </a:extLst>
          </p:cNvPr>
          <p:cNvSpPr>
            <a:spLocks noGrp="1"/>
          </p:cNvSpPr>
          <p:nvPr>
            <p:ph type="sldNum" sz="quarter" idx="12"/>
          </p:nvPr>
        </p:nvSpPr>
        <p:spPr/>
        <p:txBody>
          <a:bodyPr/>
          <a:lstStyle/>
          <a:p>
            <a:fld id="{345A03E5-24FE-4ADA-BBDF-5347EA54DF86}" type="slidenum">
              <a:rPr lang="en-US" smtClean="0"/>
              <a:t>47</a:t>
            </a:fld>
            <a:endParaRPr lang="en-US"/>
          </a:p>
        </p:txBody>
      </p:sp>
      <p:pic>
        <p:nvPicPr>
          <p:cNvPr id="4" name="Picture 3" descr="A screenshot of a computer program&#10;&#10;AI-generated content may be incorrect.">
            <a:extLst>
              <a:ext uri="{FF2B5EF4-FFF2-40B4-BE49-F238E27FC236}">
                <a16:creationId xmlns:a16="http://schemas.microsoft.com/office/drawing/2014/main" id="{00E2F20B-1968-0103-0AA9-47255C07D6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2167" y="136525"/>
            <a:ext cx="7637701" cy="6215618"/>
          </a:xfrm>
          <a:prstGeom prst="rect">
            <a:avLst/>
          </a:prstGeom>
        </p:spPr>
      </p:pic>
      <p:sp>
        <p:nvSpPr>
          <p:cNvPr id="5" name="TextBox 4">
            <a:extLst>
              <a:ext uri="{FF2B5EF4-FFF2-40B4-BE49-F238E27FC236}">
                <a16:creationId xmlns:a16="http://schemas.microsoft.com/office/drawing/2014/main" id="{2154CBD2-649E-6C29-9DF3-6D5CC50BE929}"/>
              </a:ext>
            </a:extLst>
          </p:cNvPr>
          <p:cNvSpPr txBox="1"/>
          <p:nvPr/>
        </p:nvSpPr>
        <p:spPr>
          <a:xfrm>
            <a:off x="348341" y="6488668"/>
            <a:ext cx="8853715" cy="369332"/>
          </a:xfrm>
          <a:prstGeom prst="rect">
            <a:avLst/>
          </a:prstGeom>
          <a:noFill/>
        </p:spPr>
        <p:txBody>
          <a:bodyPr wrap="square">
            <a:spAutoFit/>
          </a:bodyPr>
          <a:lstStyle/>
          <a:p>
            <a:r>
              <a:rPr lang="en-US" dirty="0">
                <a:hlinkClick r:id="rId3"/>
              </a:rPr>
              <a:t>https://infosecwriteups.com/breaking-down-sha-256-algorithm-2ce61d86f7a3</a:t>
            </a:r>
            <a:r>
              <a:rPr lang="en-US" dirty="0"/>
              <a:t> </a:t>
            </a:r>
          </a:p>
        </p:txBody>
      </p:sp>
      <p:sp>
        <p:nvSpPr>
          <p:cNvPr id="7" name="TextBox 6">
            <a:extLst>
              <a:ext uri="{FF2B5EF4-FFF2-40B4-BE49-F238E27FC236}">
                <a16:creationId xmlns:a16="http://schemas.microsoft.com/office/drawing/2014/main" id="{C33A1FD2-070A-32FE-867C-D47487469AD4}"/>
              </a:ext>
            </a:extLst>
          </p:cNvPr>
          <p:cNvSpPr txBox="1"/>
          <p:nvPr/>
        </p:nvSpPr>
        <p:spPr>
          <a:xfrm>
            <a:off x="506712" y="136525"/>
            <a:ext cx="2598057" cy="523220"/>
          </a:xfrm>
          <a:prstGeom prst="rect">
            <a:avLst/>
          </a:prstGeom>
          <a:noFill/>
        </p:spPr>
        <p:txBody>
          <a:bodyPr wrap="square">
            <a:spAutoFit/>
          </a:bodyPr>
          <a:lstStyle/>
          <a:p>
            <a:pPr marL="285750" indent="-285750">
              <a:buFont typeface="Arial" panose="020B0604020202020204" pitchFamily="34" charset="0"/>
              <a:buChar char="•"/>
            </a:pPr>
            <a:r>
              <a:rPr lang="en-US" sz="2800" dirty="0"/>
              <a:t>64 </a:t>
            </a:r>
            <a:r>
              <a:rPr lang="en-US" sz="2800" dirty="0" err="1"/>
              <a:t>putaran</a:t>
            </a:r>
            <a:endParaRPr lang="en-US" sz="2800" dirty="0"/>
          </a:p>
        </p:txBody>
      </p:sp>
    </p:spTree>
    <p:extLst>
      <p:ext uri="{BB962C8B-B14F-4D97-AF65-F5344CB8AC3E}">
        <p14:creationId xmlns:p14="http://schemas.microsoft.com/office/powerpoint/2010/main" val="31329988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Slide Number Placeholder 1">
            <a:extLst>
              <a:ext uri="{FF2B5EF4-FFF2-40B4-BE49-F238E27FC236}">
                <a16:creationId xmlns:a16="http://schemas.microsoft.com/office/drawing/2014/main" id="{6A8BEA32-D452-C2F9-6E96-EF3BA77448D4}"/>
              </a:ext>
            </a:extLst>
          </p:cNvPr>
          <p:cNvSpPr>
            <a:spLocks noGrp="1"/>
          </p:cNvSpPr>
          <p:nvPr>
            <p:ph type="sldNum" sz="quarter" idx="12"/>
          </p:nvPr>
        </p:nvSpPr>
        <p:spPr>
          <a:xfrm>
            <a:off x="8805333" y="6356350"/>
            <a:ext cx="2743200" cy="365125"/>
          </a:xfrm>
        </p:spPr>
        <p:txBody>
          <a:bodyPr>
            <a:normAutofit/>
          </a:bodyPr>
          <a:lstStyle/>
          <a:p>
            <a:pPr>
              <a:spcAft>
                <a:spcPts val="600"/>
              </a:spcAft>
            </a:pPr>
            <a:fld id="{345A03E5-24FE-4ADA-BBDF-5347EA54DF86}" type="slidenum">
              <a:rPr lang="en-US" smtClean="0"/>
              <a:pPr>
                <a:spcAft>
                  <a:spcPts val="600"/>
                </a:spcAft>
              </a:pPr>
              <a:t>48</a:t>
            </a:fld>
            <a:endParaRPr lang="en-US"/>
          </a:p>
        </p:txBody>
      </p:sp>
      <p:sp>
        <p:nvSpPr>
          <p:cNvPr id="21" name="Isosceles Triangle 2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0F11231-1FE5-441D-75AF-25A1CEF6B9A7}"/>
              </a:ext>
            </a:extLst>
          </p:cNvPr>
          <p:cNvPicPr>
            <a:picLocks noChangeAspect="1"/>
          </p:cNvPicPr>
          <p:nvPr/>
        </p:nvPicPr>
        <p:blipFill>
          <a:blip r:embed="rId2"/>
          <a:stretch>
            <a:fillRect/>
          </a:stretch>
        </p:blipFill>
        <p:spPr>
          <a:xfrm>
            <a:off x="177850" y="1659449"/>
            <a:ext cx="11370683" cy="4036592"/>
          </a:xfrm>
          <a:prstGeom prst="rect">
            <a:avLst/>
          </a:prstGeom>
          <a:ln>
            <a:noFill/>
          </a:ln>
        </p:spPr>
      </p:pic>
      <p:sp>
        <p:nvSpPr>
          <p:cNvPr id="23" name="Isosceles Triangle 2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30356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9B71B-6A1A-1F72-E642-EE01543D8E42}"/>
              </a:ext>
            </a:extLst>
          </p:cNvPr>
          <p:cNvSpPr>
            <a:spLocks noGrp="1"/>
          </p:cNvSpPr>
          <p:nvPr>
            <p:ph type="title"/>
          </p:nvPr>
        </p:nvSpPr>
        <p:spPr>
          <a:xfrm>
            <a:off x="838200" y="365125"/>
            <a:ext cx="10515600" cy="633967"/>
          </a:xfrm>
        </p:spPr>
        <p:txBody>
          <a:bodyPr>
            <a:normAutofit fontScale="90000"/>
          </a:bodyPr>
          <a:lstStyle/>
          <a:p>
            <a:r>
              <a:rPr lang="en-US" dirty="0"/>
              <a:t>Kode Program Hash </a:t>
            </a:r>
            <a:r>
              <a:rPr lang="en-US" dirty="0" err="1"/>
              <a:t>dengan</a:t>
            </a:r>
            <a:r>
              <a:rPr lang="en-US" dirty="0"/>
              <a:t> Python (1)</a:t>
            </a:r>
          </a:p>
        </p:txBody>
      </p:sp>
      <p:sp>
        <p:nvSpPr>
          <p:cNvPr id="4" name="Slide Number Placeholder 3">
            <a:extLst>
              <a:ext uri="{FF2B5EF4-FFF2-40B4-BE49-F238E27FC236}">
                <a16:creationId xmlns:a16="http://schemas.microsoft.com/office/drawing/2014/main" id="{68658F90-C360-4543-3472-D337B71B9ABF}"/>
              </a:ext>
            </a:extLst>
          </p:cNvPr>
          <p:cNvSpPr>
            <a:spLocks noGrp="1"/>
          </p:cNvSpPr>
          <p:nvPr>
            <p:ph type="sldNum" sz="quarter" idx="12"/>
          </p:nvPr>
        </p:nvSpPr>
        <p:spPr/>
        <p:txBody>
          <a:bodyPr/>
          <a:lstStyle/>
          <a:p>
            <a:fld id="{0B8B75A9-6BDF-40DB-A827-720B25A73A4A}" type="slidenum">
              <a:rPr lang="en-US" smtClean="0"/>
              <a:t>49</a:t>
            </a:fld>
            <a:endParaRPr lang="en-US"/>
          </a:p>
        </p:txBody>
      </p:sp>
      <p:sp>
        <p:nvSpPr>
          <p:cNvPr id="6" name="TextBox 5">
            <a:extLst>
              <a:ext uri="{FF2B5EF4-FFF2-40B4-BE49-F238E27FC236}">
                <a16:creationId xmlns:a16="http://schemas.microsoft.com/office/drawing/2014/main" id="{54700075-FD9E-B79A-11F2-05F881D43DAA}"/>
              </a:ext>
            </a:extLst>
          </p:cNvPr>
          <p:cNvSpPr txBox="1"/>
          <p:nvPr/>
        </p:nvSpPr>
        <p:spPr>
          <a:xfrm>
            <a:off x="838200" y="1592857"/>
            <a:ext cx="10515599" cy="3046988"/>
          </a:xfrm>
          <a:prstGeom prst="rect">
            <a:avLst/>
          </a:prstGeom>
          <a:noFill/>
        </p:spPr>
        <p:txBody>
          <a:bodyPr wrap="square">
            <a:spAutoFit/>
          </a:bodyPr>
          <a:lstStyle/>
          <a:p>
            <a:r>
              <a:rPr lang="en-US" sz="1600" dirty="0">
                <a:latin typeface="Courier New" panose="02070309020205020404" pitchFamily="49" charset="0"/>
                <a:cs typeface="Courier New" panose="02070309020205020404" pitchFamily="49" charset="0"/>
              </a:rPr>
              <a:t>import </a:t>
            </a:r>
            <a:r>
              <a:rPr lang="en-US" sz="1600" dirty="0" err="1">
                <a:latin typeface="Courier New" panose="02070309020205020404" pitchFamily="49" charset="0"/>
                <a:cs typeface="Courier New" panose="02070309020205020404" pitchFamily="49" charset="0"/>
              </a:rPr>
              <a:t>hashlib</a:t>
            </a:r>
            <a:endParaRPr lang="en-US" sz="1600" dirty="0">
              <a:latin typeface="Courier New" panose="02070309020205020404" pitchFamily="49" charset="0"/>
              <a:cs typeface="Courier New" panose="02070309020205020404" pitchFamily="49" charset="0"/>
            </a:endParaRPr>
          </a:p>
          <a:p>
            <a:endParaRPr lang="en-US"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hashMD5 = hashlib.md5(</a:t>
            </a:r>
            <a:r>
              <a:rPr lang="en-US" sz="1600" dirty="0" err="1">
                <a:latin typeface="Courier New" panose="02070309020205020404" pitchFamily="49" charset="0"/>
                <a:cs typeface="Courier New" panose="02070309020205020404" pitchFamily="49" charset="0"/>
              </a:rPr>
              <a:t>b'Yogyakarta</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kota</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kenangan</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hexdigest</a:t>
            </a:r>
            <a:r>
              <a:rPr lang="en-US" sz="1600" dirty="0">
                <a:latin typeface="Courier New" panose="02070309020205020404" pitchFamily="49" charset="0"/>
                <a:cs typeface="Courier New" panose="02070309020205020404" pitchFamily="49" charset="0"/>
              </a:rPr>
              <a:t>()  </a:t>
            </a:r>
            <a:r>
              <a:rPr lang="en-US" sz="1600" i="1" dirty="0">
                <a:latin typeface="Courier New" panose="02070309020205020404" pitchFamily="49" charset="0"/>
                <a:cs typeface="Courier New" panose="02070309020205020404" pitchFamily="49" charset="0"/>
              </a:rPr>
              <a:t>#Karakter b </a:t>
            </a:r>
            <a:r>
              <a:rPr lang="en-US" sz="1600" i="1" dirty="0" err="1">
                <a:latin typeface="Courier New" panose="02070309020205020404" pitchFamily="49" charset="0"/>
                <a:cs typeface="Courier New" panose="02070309020205020404" pitchFamily="49" charset="0"/>
              </a:rPr>
              <a:t>mengubah</a:t>
            </a:r>
            <a:r>
              <a:rPr lang="en-US" sz="1600" i="1" dirty="0">
                <a:latin typeface="Courier New" panose="02070309020205020404" pitchFamily="49" charset="0"/>
                <a:cs typeface="Courier New" panose="02070309020205020404" pitchFamily="49" charset="0"/>
              </a:rPr>
              <a:t> string </a:t>
            </a:r>
            <a:r>
              <a:rPr lang="en-US" sz="1600" i="1" dirty="0" err="1">
                <a:latin typeface="Courier New" panose="02070309020205020404" pitchFamily="49" charset="0"/>
                <a:cs typeface="Courier New" panose="02070309020205020404" pitchFamily="49" charset="0"/>
              </a:rPr>
              <a:t>menjadi</a:t>
            </a:r>
            <a:r>
              <a:rPr lang="en-US" sz="1600" i="1" dirty="0">
                <a:latin typeface="Courier New" panose="02070309020205020404" pitchFamily="49" charset="0"/>
                <a:cs typeface="Courier New" panose="02070309020205020404" pitchFamily="49" charset="0"/>
              </a:rPr>
              <a:t> bytes</a:t>
            </a:r>
          </a:p>
          <a:p>
            <a:r>
              <a:rPr lang="en-US" sz="1600" dirty="0">
                <a:latin typeface="Courier New" panose="02070309020205020404" pitchFamily="49" charset="0"/>
                <a:cs typeface="Courier New" panose="02070309020205020404" pitchFamily="49" charset="0"/>
              </a:rPr>
              <a:t>hashSHA1 = hashlib.sha1(</a:t>
            </a:r>
            <a:r>
              <a:rPr lang="en-US" sz="1600" dirty="0" err="1">
                <a:latin typeface="Courier New" panose="02070309020205020404" pitchFamily="49" charset="0"/>
                <a:cs typeface="Courier New" panose="02070309020205020404" pitchFamily="49" charset="0"/>
              </a:rPr>
              <a:t>b'Yogyakarta</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kota</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kenangan</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hexdigest</a:t>
            </a:r>
            <a:r>
              <a:rPr lang="en-US" sz="1600"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hashSHA256 = hashlib.sha256(</a:t>
            </a:r>
            <a:r>
              <a:rPr lang="en-US" sz="1600" dirty="0" err="1">
                <a:latin typeface="Courier New" panose="02070309020205020404" pitchFamily="49" charset="0"/>
                <a:cs typeface="Courier New" panose="02070309020205020404" pitchFamily="49" charset="0"/>
              </a:rPr>
              <a:t>b'Yogyakarta</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kota</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kenangan</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hexdigest</a:t>
            </a:r>
            <a:r>
              <a:rPr lang="en-US" sz="1600"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hashSHA512 = hashlib.sha512(</a:t>
            </a:r>
            <a:r>
              <a:rPr lang="en-US" sz="1600" dirty="0" err="1">
                <a:latin typeface="Courier New" panose="02070309020205020404" pitchFamily="49" charset="0"/>
                <a:cs typeface="Courier New" panose="02070309020205020404" pitchFamily="49" charset="0"/>
              </a:rPr>
              <a:t>b'Yogyakarta</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kota</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kenangan</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hexdigest</a:t>
            </a:r>
            <a:r>
              <a:rPr lang="en-US" sz="1600" dirty="0">
                <a:latin typeface="Courier New" panose="02070309020205020404" pitchFamily="49" charset="0"/>
                <a:cs typeface="Courier New" panose="02070309020205020404" pitchFamily="49" charset="0"/>
              </a:rPr>
              <a:t>()</a:t>
            </a:r>
          </a:p>
          <a:p>
            <a:endParaRPr lang="en-US"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print("MD5 :", hashMD5)</a:t>
            </a:r>
          </a:p>
          <a:p>
            <a:r>
              <a:rPr lang="en-US" sz="1600" dirty="0">
                <a:latin typeface="Courier New" panose="02070309020205020404" pitchFamily="49" charset="0"/>
                <a:cs typeface="Courier New" panose="02070309020205020404" pitchFamily="49" charset="0"/>
              </a:rPr>
              <a:t>print("SHA1 :", hashSHA1)</a:t>
            </a:r>
          </a:p>
          <a:p>
            <a:r>
              <a:rPr lang="en-US" sz="1600" dirty="0">
                <a:latin typeface="Courier New" panose="02070309020205020404" pitchFamily="49" charset="0"/>
                <a:cs typeface="Courier New" panose="02070309020205020404" pitchFamily="49" charset="0"/>
              </a:rPr>
              <a:t>print("SHA256 :", hashSHA256)</a:t>
            </a:r>
          </a:p>
          <a:p>
            <a:r>
              <a:rPr lang="en-US" sz="1600" dirty="0">
                <a:latin typeface="Courier New" panose="02070309020205020404" pitchFamily="49" charset="0"/>
                <a:cs typeface="Courier New" panose="02070309020205020404" pitchFamily="49" charset="0"/>
              </a:rPr>
              <a:t>print("SHA512 :", hashSHA512)</a:t>
            </a:r>
          </a:p>
        </p:txBody>
      </p:sp>
      <p:sp>
        <p:nvSpPr>
          <p:cNvPr id="7" name="TextBox 6">
            <a:extLst>
              <a:ext uri="{FF2B5EF4-FFF2-40B4-BE49-F238E27FC236}">
                <a16:creationId xmlns:a16="http://schemas.microsoft.com/office/drawing/2014/main" id="{A72A2642-CDEC-8E4E-BAD8-BDA49C4AD2F6}"/>
              </a:ext>
            </a:extLst>
          </p:cNvPr>
          <p:cNvSpPr txBox="1"/>
          <p:nvPr/>
        </p:nvSpPr>
        <p:spPr>
          <a:xfrm>
            <a:off x="838200" y="4743027"/>
            <a:ext cx="1160895" cy="461665"/>
          </a:xfrm>
          <a:prstGeom prst="rect">
            <a:avLst/>
          </a:prstGeom>
          <a:noFill/>
        </p:spPr>
        <p:txBody>
          <a:bodyPr wrap="none" rtlCol="0">
            <a:spAutoFit/>
          </a:bodyPr>
          <a:lstStyle/>
          <a:p>
            <a:r>
              <a:rPr lang="en-US" sz="2400" dirty="0">
                <a:solidFill>
                  <a:srgbClr val="FF0000"/>
                </a:solidFill>
              </a:rPr>
              <a:t>Output:</a:t>
            </a:r>
            <a:endParaRPr lang="en-US" dirty="0"/>
          </a:p>
        </p:txBody>
      </p:sp>
      <p:sp>
        <p:nvSpPr>
          <p:cNvPr id="10" name="TextBox 9">
            <a:extLst>
              <a:ext uri="{FF2B5EF4-FFF2-40B4-BE49-F238E27FC236}">
                <a16:creationId xmlns:a16="http://schemas.microsoft.com/office/drawing/2014/main" id="{A99ED51A-460E-CBA7-1184-21D10A8FC86A}"/>
              </a:ext>
            </a:extLst>
          </p:cNvPr>
          <p:cNvSpPr txBox="1"/>
          <p:nvPr/>
        </p:nvSpPr>
        <p:spPr>
          <a:xfrm>
            <a:off x="838200" y="5151815"/>
            <a:ext cx="10733316" cy="1569660"/>
          </a:xfrm>
          <a:prstGeom prst="rect">
            <a:avLst/>
          </a:prstGeom>
          <a:noFill/>
        </p:spPr>
        <p:txBody>
          <a:bodyPr wrap="square">
            <a:spAutoFit/>
          </a:bodyPr>
          <a:lstStyle/>
          <a:p>
            <a:r>
              <a:rPr lang="en-US" sz="1600" dirty="0"/>
              <a:t>MD5 : df6ec566eb228237a59e012e343ecb13</a:t>
            </a:r>
          </a:p>
          <a:p>
            <a:r>
              <a:rPr lang="en-US" sz="1600" dirty="0"/>
              <a:t>SHA1 : aa8adef498e0ffd2222f49a0021d645b9f8cfa4d</a:t>
            </a:r>
          </a:p>
          <a:p>
            <a:r>
              <a:rPr lang="en-US" sz="1600" dirty="0"/>
              <a:t>SHA256 : c2494851d6345fac381077cc6ae6a283ad8c02ac7a4bbd8a9f57d5fb2145707f</a:t>
            </a:r>
          </a:p>
          <a:p>
            <a:r>
              <a:rPr lang="en-US" sz="1600" dirty="0"/>
              <a:t>SHA512 : e3edf0e24a4dc15291073b8b187ae41e21d30e5ec5db5a057a62950630a602c33c027eceb69d6695ccb041e0713c0f2dd27a2f653a6bf0b0da55313d3def17f9</a:t>
            </a:r>
          </a:p>
        </p:txBody>
      </p:sp>
      <p:sp>
        <p:nvSpPr>
          <p:cNvPr id="11" name="TextBox 10">
            <a:extLst>
              <a:ext uri="{FF2B5EF4-FFF2-40B4-BE49-F238E27FC236}">
                <a16:creationId xmlns:a16="http://schemas.microsoft.com/office/drawing/2014/main" id="{3C8848ED-5878-D881-11CF-CE3DE17A3C1E}"/>
              </a:ext>
            </a:extLst>
          </p:cNvPr>
          <p:cNvSpPr txBox="1"/>
          <p:nvPr/>
        </p:nvSpPr>
        <p:spPr>
          <a:xfrm>
            <a:off x="838200" y="1005245"/>
            <a:ext cx="4717382" cy="461665"/>
          </a:xfrm>
          <a:prstGeom prst="rect">
            <a:avLst/>
          </a:prstGeom>
          <a:noFill/>
        </p:spPr>
        <p:txBody>
          <a:bodyPr wrap="none" rtlCol="0">
            <a:spAutoFit/>
          </a:bodyPr>
          <a:lstStyle/>
          <a:p>
            <a:r>
              <a:rPr lang="en-US" sz="2400" dirty="0">
                <a:solidFill>
                  <a:srgbClr val="FF0000"/>
                </a:solidFill>
              </a:rPr>
              <a:t>Input </a:t>
            </a:r>
            <a:r>
              <a:rPr lang="en-US" sz="2400" dirty="0" err="1">
                <a:solidFill>
                  <a:srgbClr val="FF0000"/>
                </a:solidFill>
              </a:rPr>
              <a:t>teks</a:t>
            </a:r>
            <a:r>
              <a:rPr lang="en-US" sz="2400" dirty="0">
                <a:solidFill>
                  <a:srgbClr val="FF0000"/>
                </a:solidFill>
              </a:rPr>
              <a:t> </a:t>
            </a:r>
            <a:r>
              <a:rPr lang="en-US" sz="2400" dirty="0" err="1">
                <a:solidFill>
                  <a:srgbClr val="FF0000"/>
                </a:solidFill>
              </a:rPr>
              <a:t>dari</a:t>
            </a:r>
            <a:r>
              <a:rPr lang="en-US" sz="2400" dirty="0">
                <a:solidFill>
                  <a:srgbClr val="FF0000"/>
                </a:solidFill>
              </a:rPr>
              <a:t> </a:t>
            </a:r>
            <a:r>
              <a:rPr lang="en-US" sz="2400" dirty="0" err="1">
                <a:solidFill>
                  <a:srgbClr val="FF0000"/>
                </a:solidFill>
              </a:rPr>
              <a:t>dalam</a:t>
            </a:r>
            <a:r>
              <a:rPr lang="en-US" sz="2400" dirty="0">
                <a:solidFill>
                  <a:srgbClr val="FF0000"/>
                </a:solidFill>
              </a:rPr>
              <a:t> </a:t>
            </a:r>
            <a:r>
              <a:rPr lang="en-US" sz="2400" dirty="0" err="1">
                <a:solidFill>
                  <a:srgbClr val="FF0000"/>
                </a:solidFill>
              </a:rPr>
              <a:t>kode</a:t>
            </a:r>
            <a:r>
              <a:rPr lang="en-US" sz="2400" dirty="0">
                <a:solidFill>
                  <a:srgbClr val="FF0000"/>
                </a:solidFill>
              </a:rPr>
              <a:t> program:</a:t>
            </a:r>
          </a:p>
        </p:txBody>
      </p:sp>
    </p:spTree>
    <p:extLst>
      <p:ext uri="{BB962C8B-B14F-4D97-AF65-F5344CB8AC3E}">
        <p14:creationId xmlns:p14="http://schemas.microsoft.com/office/powerpoint/2010/main" val="3733408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lide Number Placeholder 5">
            <a:extLst>
              <a:ext uri="{FF2B5EF4-FFF2-40B4-BE49-F238E27FC236}">
                <a16:creationId xmlns:a16="http://schemas.microsoft.com/office/drawing/2014/main" id="{385FBDA2-8F9E-4851-B3BA-00CC6599AFA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F2FDC04D-40C1-4825-AA6D-FD6E28395951}" type="slidenum">
              <a:rPr lang="en-GB" altLang="en-US" sz="1400">
                <a:latin typeface="Times New Roman" panose="02020603050405020304" pitchFamily="18" charset="0"/>
              </a:rPr>
              <a:pPr>
                <a:spcBef>
                  <a:spcPct val="0"/>
                </a:spcBef>
                <a:buSzTx/>
                <a:buFontTx/>
                <a:buNone/>
              </a:pPr>
              <a:t>5</a:t>
            </a:fld>
            <a:endParaRPr lang="en-GB" altLang="en-US" sz="1400">
              <a:latin typeface="Times New Roman" panose="02020603050405020304" pitchFamily="18" charset="0"/>
            </a:endParaRPr>
          </a:p>
        </p:txBody>
      </p:sp>
      <p:sp>
        <p:nvSpPr>
          <p:cNvPr id="2" name="Rectangle 3">
            <a:extLst>
              <a:ext uri="{FF2B5EF4-FFF2-40B4-BE49-F238E27FC236}">
                <a16:creationId xmlns:a16="http://schemas.microsoft.com/office/drawing/2014/main" id="{6DD3D155-1342-4BA6-A5A9-245E6EB04A3E}"/>
              </a:ext>
            </a:extLst>
          </p:cNvPr>
          <p:cNvSpPr>
            <a:spLocks noGrp="1" noChangeArrowheads="1"/>
          </p:cNvSpPr>
          <p:nvPr>
            <p:ph type="body" idx="1"/>
          </p:nvPr>
        </p:nvSpPr>
        <p:spPr>
          <a:xfrm>
            <a:off x="805070" y="914400"/>
            <a:ext cx="10396330" cy="5181600"/>
          </a:xfrm>
        </p:spPr>
        <p:txBody>
          <a:bodyPr/>
          <a:lstStyle/>
          <a:p>
            <a:pPr marL="0" indent="0" eaLnBrk="1" hangingPunct="1">
              <a:buNone/>
              <a:defRPr/>
            </a:pPr>
            <a:r>
              <a:rPr lang="en-US" b="1" dirty="0" err="1">
                <a:solidFill>
                  <a:srgbClr val="030305"/>
                </a:solidFill>
                <a:latin typeface="Times New Roman" pitchFamily="18" charset="0"/>
                <a:cs typeface="Times New Roman" pitchFamily="18" charset="0"/>
              </a:rPr>
              <a:t>Langkah-langkah</a:t>
            </a:r>
            <a:r>
              <a:rPr lang="en-US" b="1" dirty="0">
                <a:solidFill>
                  <a:srgbClr val="030305"/>
                </a:solidFill>
                <a:latin typeface="Times New Roman" pitchFamily="18" charset="0"/>
                <a:cs typeface="Times New Roman" pitchFamily="18" charset="0"/>
              </a:rPr>
              <a:t> </a:t>
            </a:r>
            <a:r>
              <a:rPr lang="en-US" b="1" dirty="0" err="1">
                <a:solidFill>
                  <a:srgbClr val="030305"/>
                </a:solidFill>
                <a:latin typeface="Times New Roman" pitchFamily="18" charset="0"/>
                <a:cs typeface="Times New Roman" pitchFamily="18" charset="0"/>
              </a:rPr>
              <a:t>pembuatan</a:t>
            </a:r>
            <a:r>
              <a:rPr lang="en-US" b="1" dirty="0">
                <a:solidFill>
                  <a:srgbClr val="030305"/>
                </a:solidFill>
                <a:latin typeface="Times New Roman" pitchFamily="18" charset="0"/>
                <a:cs typeface="Times New Roman" pitchFamily="18" charset="0"/>
              </a:rPr>
              <a:t> </a:t>
            </a:r>
            <a:r>
              <a:rPr lang="en-US" b="1" i="1" dirty="0">
                <a:solidFill>
                  <a:srgbClr val="030305"/>
                </a:solidFill>
                <a:latin typeface="Times New Roman" pitchFamily="18" charset="0"/>
                <a:cs typeface="Times New Roman" pitchFamily="18" charset="0"/>
              </a:rPr>
              <a:t>message digest</a:t>
            </a:r>
            <a:r>
              <a:rPr lang="en-US" b="1" dirty="0">
                <a:solidFill>
                  <a:srgbClr val="030305"/>
                </a:solidFill>
                <a:latin typeface="Times New Roman" pitchFamily="18" charset="0"/>
                <a:cs typeface="Times New Roman" pitchFamily="18" charset="0"/>
              </a:rPr>
              <a:t> </a:t>
            </a:r>
            <a:r>
              <a:rPr lang="en-US" b="1" dirty="0" err="1">
                <a:solidFill>
                  <a:srgbClr val="030305"/>
                </a:solidFill>
                <a:latin typeface="Times New Roman" pitchFamily="18" charset="0"/>
                <a:cs typeface="Times New Roman" pitchFamily="18" charset="0"/>
              </a:rPr>
              <a:t>secara</a:t>
            </a:r>
            <a:r>
              <a:rPr lang="en-US" b="1" dirty="0">
                <a:solidFill>
                  <a:srgbClr val="030305"/>
                </a:solidFill>
                <a:latin typeface="Times New Roman" pitchFamily="18" charset="0"/>
                <a:cs typeface="Times New Roman" pitchFamily="18" charset="0"/>
              </a:rPr>
              <a:t> </a:t>
            </a:r>
            <a:r>
              <a:rPr lang="en-US" b="1" dirty="0" err="1">
                <a:solidFill>
                  <a:srgbClr val="030305"/>
                </a:solidFill>
                <a:latin typeface="Times New Roman" pitchFamily="18" charset="0"/>
                <a:cs typeface="Times New Roman" pitchFamily="18" charset="0"/>
              </a:rPr>
              <a:t>garis</a:t>
            </a:r>
            <a:r>
              <a:rPr lang="en-US" b="1" dirty="0">
                <a:solidFill>
                  <a:srgbClr val="030305"/>
                </a:solidFill>
                <a:latin typeface="Times New Roman" pitchFamily="18" charset="0"/>
                <a:cs typeface="Times New Roman" pitchFamily="18" charset="0"/>
              </a:rPr>
              <a:t> </a:t>
            </a:r>
            <a:r>
              <a:rPr lang="en-US" b="1" dirty="0" err="1">
                <a:solidFill>
                  <a:srgbClr val="030305"/>
                </a:solidFill>
                <a:latin typeface="Times New Roman" pitchFamily="18" charset="0"/>
                <a:cs typeface="Times New Roman" pitchFamily="18" charset="0"/>
              </a:rPr>
              <a:t>besar</a:t>
            </a:r>
            <a:r>
              <a:rPr lang="en-US" b="1" dirty="0">
                <a:solidFill>
                  <a:srgbClr val="030305"/>
                </a:solidFill>
                <a:latin typeface="Times New Roman" pitchFamily="18" charset="0"/>
                <a:cs typeface="Times New Roman" pitchFamily="18" charset="0"/>
              </a:rPr>
              <a:t>:</a:t>
            </a:r>
          </a:p>
          <a:p>
            <a:pPr marL="0" indent="0" eaLnBrk="1" hangingPunct="1">
              <a:buNone/>
              <a:defRPr/>
            </a:pPr>
            <a:endParaRPr lang="en-US" b="1" dirty="0">
              <a:solidFill>
                <a:srgbClr val="030305"/>
              </a:solidFill>
              <a:latin typeface="Times New Roman" pitchFamily="18" charset="0"/>
              <a:cs typeface="Times New Roman" pitchFamily="18" charset="0"/>
            </a:endParaRPr>
          </a:p>
          <a:p>
            <a:pPr eaLnBrk="1" hangingPunct="1">
              <a:buFontTx/>
              <a:buNone/>
              <a:defRPr/>
            </a:pPr>
            <a:r>
              <a:rPr lang="en-US" dirty="0">
                <a:solidFill>
                  <a:srgbClr val="030305"/>
                </a:solidFill>
                <a:cs typeface="Times New Roman" pitchFamily="18" charset="0"/>
              </a:rPr>
              <a:t>	1. </a:t>
            </a:r>
            <a:r>
              <a:rPr lang="en-US" dirty="0" err="1">
                <a:solidFill>
                  <a:srgbClr val="030305"/>
                </a:solidFill>
                <a:cs typeface="Times New Roman" pitchFamily="18" charset="0"/>
              </a:rPr>
              <a:t>Penambahan</a:t>
            </a:r>
            <a:r>
              <a:rPr lang="en-US" dirty="0">
                <a:solidFill>
                  <a:srgbClr val="030305"/>
                </a:solidFill>
                <a:cs typeface="Times New Roman" pitchFamily="18" charset="0"/>
              </a:rPr>
              <a:t> bit-bit </a:t>
            </a:r>
            <a:r>
              <a:rPr lang="en-US" dirty="0" err="1">
                <a:solidFill>
                  <a:srgbClr val="030305"/>
                </a:solidFill>
                <a:cs typeface="Times New Roman" pitchFamily="18" charset="0"/>
              </a:rPr>
              <a:t>pengganjal</a:t>
            </a:r>
            <a:r>
              <a:rPr lang="en-US" dirty="0">
                <a:solidFill>
                  <a:srgbClr val="030305"/>
                </a:solidFill>
                <a:cs typeface="Times New Roman" pitchFamily="18" charset="0"/>
              </a:rPr>
              <a:t>  (</a:t>
            </a:r>
            <a:r>
              <a:rPr lang="en-US" i="1" dirty="0">
                <a:solidFill>
                  <a:srgbClr val="030305"/>
                </a:solidFill>
                <a:cs typeface="Times New Roman" pitchFamily="18" charset="0"/>
              </a:rPr>
              <a:t>padding bits</a:t>
            </a:r>
            <a:r>
              <a:rPr lang="en-US" dirty="0">
                <a:solidFill>
                  <a:srgbClr val="030305"/>
                </a:solidFill>
                <a:cs typeface="Times New Roman" pitchFamily="18" charset="0"/>
              </a:rPr>
              <a:t>).</a:t>
            </a:r>
          </a:p>
          <a:p>
            <a:pPr eaLnBrk="1" hangingPunct="1">
              <a:buFontTx/>
              <a:buNone/>
              <a:defRPr/>
            </a:pPr>
            <a:endParaRPr lang="en-US" dirty="0">
              <a:solidFill>
                <a:srgbClr val="030305"/>
              </a:solidFill>
              <a:cs typeface="Times New Roman" pitchFamily="18" charset="0"/>
            </a:endParaRPr>
          </a:p>
          <a:p>
            <a:pPr eaLnBrk="1" hangingPunct="1">
              <a:buFontTx/>
              <a:buNone/>
              <a:defRPr/>
            </a:pPr>
            <a:r>
              <a:rPr lang="en-US" dirty="0">
                <a:solidFill>
                  <a:srgbClr val="030305"/>
                </a:solidFill>
                <a:cs typeface="Times New Roman" pitchFamily="18" charset="0"/>
              </a:rPr>
              <a:t>	2. </a:t>
            </a:r>
            <a:r>
              <a:rPr lang="en-US" dirty="0" err="1">
                <a:solidFill>
                  <a:srgbClr val="030305"/>
                </a:solidFill>
                <a:cs typeface="Times New Roman" pitchFamily="18" charset="0"/>
              </a:rPr>
              <a:t>Penambahan</a:t>
            </a:r>
            <a:r>
              <a:rPr lang="en-US" dirty="0">
                <a:solidFill>
                  <a:srgbClr val="030305"/>
                </a:solidFill>
                <a:cs typeface="Times New Roman" pitchFamily="18" charset="0"/>
              </a:rPr>
              <a:t> </a:t>
            </a:r>
            <a:r>
              <a:rPr lang="en-US" dirty="0" err="1">
                <a:solidFill>
                  <a:srgbClr val="030305"/>
                </a:solidFill>
                <a:cs typeface="Times New Roman" pitchFamily="18" charset="0"/>
              </a:rPr>
              <a:t>nilai</a:t>
            </a:r>
            <a:r>
              <a:rPr lang="en-US" dirty="0">
                <a:solidFill>
                  <a:srgbClr val="030305"/>
                </a:solidFill>
                <a:cs typeface="Times New Roman" pitchFamily="18" charset="0"/>
              </a:rPr>
              <a:t> </a:t>
            </a:r>
            <a:r>
              <a:rPr lang="en-US" dirty="0" err="1">
                <a:solidFill>
                  <a:srgbClr val="030305"/>
                </a:solidFill>
                <a:cs typeface="Times New Roman" pitchFamily="18" charset="0"/>
              </a:rPr>
              <a:t>panjang</a:t>
            </a:r>
            <a:r>
              <a:rPr lang="en-US" dirty="0">
                <a:solidFill>
                  <a:srgbClr val="030305"/>
                </a:solidFill>
                <a:cs typeface="Times New Roman" pitchFamily="18" charset="0"/>
              </a:rPr>
              <a:t> </a:t>
            </a:r>
            <a:r>
              <a:rPr lang="en-US" dirty="0" err="1">
                <a:solidFill>
                  <a:srgbClr val="030305"/>
                </a:solidFill>
                <a:cs typeface="Times New Roman" pitchFamily="18" charset="0"/>
              </a:rPr>
              <a:t>pesan</a:t>
            </a:r>
            <a:r>
              <a:rPr lang="en-US" dirty="0">
                <a:solidFill>
                  <a:srgbClr val="030305"/>
                </a:solidFill>
                <a:cs typeface="Times New Roman" pitchFamily="18" charset="0"/>
              </a:rPr>
              <a:t> </a:t>
            </a:r>
            <a:r>
              <a:rPr lang="en-US" dirty="0" err="1">
                <a:solidFill>
                  <a:srgbClr val="030305"/>
                </a:solidFill>
                <a:cs typeface="Times New Roman" pitchFamily="18" charset="0"/>
              </a:rPr>
              <a:t>semula</a:t>
            </a:r>
            <a:r>
              <a:rPr lang="en-US" dirty="0">
                <a:solidFill>
                  <a:srgbClr val="030305"/>
                </a:solidFill>
                <a:cs typeface="Times New Roman" pitchFamily="18" charset="0"/>
              </a:rPr>
              <a:t>.</a:t>
            </a:r>
          </a:p>
          <a:p>
            <a:pPr eaLnBrk="1" hangingPunct="1">
              <a:buFontTx/>
              <a:buNone/>
              <a:defRPr/>
            </a:pPr>
            <a:endParaRPr lang="en-US" dirty="0">
              <a:solidFill>
                <a:srgbClr val="030305"/>
              </a:solidFill>
              <a:cs typeface="Times New Roman" pitchFamily="18" charset="0"/>
            </a:endParaRPr>
          </a:p>
          <a:p>
            <a:pPr eaLnBrk="1" hangingPunct="1">
              <a:buFontTx/>
              <a:buNone/>
              <a:defRPr/>
            </a:pPr>
            <a:r>
              <a:rPr lang="en-US" dirty="0">
                <a:solidFill>
                  <a:srgbClr val="030305"/>
                </a:solidFill>
                <a:cs typeface="Times New Roman" pitchFamily="18" charset="0"/>
              </a:rPr>
              <a:t>	3. </a:t>
            </a:r>
            <a:r>
              <a:rPr lang="en-US" dirty="0" err="1">
                <a:solidFill>
                  <a:srgbClr val="030305"/>
                </a:solidFill>
                <a:cs typeface="Times New Roman" pitchFamily="18" charset="0"/>
              </a:rPr>
              <a:t>Inisialisasi</a:t>
            </a:r>
            <a:r>
              <a:rPr lang="en-US" dirty="0">
                <a:solidFill>
                  <a:srgbClr val="030305"/>
                </a:solidFill>
                <a:cs typeface="Times New Roman" pitchFamily="18" charset="0"/>
              </a:rPr>
              <a:t> </a:t>
            </a:r>
            <a:r>
              <a:rPr lang="en-US" dirty="0" err="1">
                <a:solidFill>
                  <a:srgbClr val="030305"/>
                </a:solidFill>
                <a:cs typeface="Times New Roman" pitchFamily="18" charset="0"/>
              </a:rPr>
              <a:t>penyangga</a:t>
            </a:r>
            <a:r>
              <a:rPr lang="en-US" dirty="0">
                <a:solidFill>
                  <a:srgbClr val="030305"/>
                </a:solidFill>
                <a:cs typeface="Times New Roman" pitchFamily="18" charset="0"/>
              </a:rPr>
              <a:t> (</a:t>
            </a:r>
            <a:r>
              <a:rPr lang="en-US" i="1" dirty="0">
                <a:solidFill>
                  <a:srgbClr val="030305"/>
                </a:solidFill>
                <a:cs typeface="Times New Roman" pitchFamily="18" charset="0"/>
              </a:rPr>
              <a:t>buffer</a:t>
            </a:r>
            <a:r>
              <a:rPr lang="en-US" dirty="0">
                <a:solidFill>
                  <a:srgbClr val="030305"/>
                </a:solidFill>
                <a:cs typeface="Times New Roman" pitchFamily="18" charset="0"/>
              </a:rPr>
              <a:t>) </a:t>
            </a:r>
            <a:r>
              <a:rPr lang="en-US" i="1" dirty="0">
                <a:solidFill>
                  <a:srgbClr val="030305"/>
                </a:solidFill>
                <a:cs typeface="Times New Roman" pitchFamily="18" charset="0"/>
              </a:rPr>
              <a:t>MD</a:t>
            </a:r>
            <a:r>
              <a:rPr lang="en-US" dirty="0">
                <a:solidFill>
                  <a:srgbClr val="030305"/>
                </a:solidFill>
                <a:cs typeface="Times New Roman" pitchFamily="18" charset="0"/>
              </a:rPr>
              <a:t>.</a:t>
            </a:r>
          </a:p>
          <a:p>
            <a:pPr eaLnBrk="1" hangingPunct="1">
              <a:buFontTx/>
              <a:buNone/>
              <a:defRPr/>
            </a:pPr>
            <a:endParaRPr lang="en-US" dirty="0">
              <a:solidFill>
                <a:srgbClr val="030305"/>
              </a:solidFill>
              <a:cs typeface="Times New Roman" pitchFamily="18" charset="0"/>
            </a:endParaRPr>
          </a:p>
          <a:p>
            <a:pPr marL="681038" indent="-681038">
              <a:buNone/>
              <a:defRPr/>
            </a:pPr>
            <a:r>
              <a:rPr lang="en-US" dirty="0">
                <a:solidFill>
                  <a:srgbClr val="030305"/>
                </a:solidFill>
                <a:cs typeface="Times New Roman" pitchFamily="18" charset="0"/>
              </a:rPr>
              <a:t>   4. </a:t>
            </a:r>
            <a:r>
              <a:rPr lang="en-US" dirty="0" err="1">
                <a:solidFill>
                  <a:srgbClr val="030305"/>
                </a:solidFill>
                <a:cs typeface="Times New Roman" pitchFamily="18" charset="0"/>
              </a:rPr>
              <a:t>Pengolahan</a:t>
            </a:r>
            <a:r>
              <a:rPr lang="en-US" dirty="0">
                <a:solidFill>
                  <a:srgbClr val="030305"/>
                </a:solidFill>
                <a:cs typeface="Times New Roman" pitchFamily="18" charset="0"/>
              </a:rPr>
              <a:t> </a:t>
            </a:r>
            <a:r>
              <a:rPr lang="en-US" dirty="0" err="1">
                <a:solidFill>
                  <a:srgbClr val="030305"/>
                </a:solidFill>
                <a:cs typeface="Times New Roman" pitchFamily="18" charset="0"/>
              </a:rPr>
              <a:t>pesan</a:t>
            </a:r>
            <a:r>
              <a:rPr lang="en-US" dirty="0">
                <a:solidFill>
                  <a:srgbClr val="030305"/>
                </a:solidFill>
                <a:cs typeface="Times New Roman" pitchFamily="18" charset="0"/>
              </a:rPr>
              <a:t> </a:t>
            </a:r>
            <a:r>
              <a:rPr lang="en-US" dirty="0" err="1">
                <a:solidFill>
                  <a:srgbClr val="030305"/>
                </a:solidFill>
                <a:cs typeface="Times New Roman" pitchFamily="18" charset="0"/>
              </a:rPr>
              <a:t>dalam</a:t>
            </a:r>
            <a:r>
              <a:rPr lang="en-US" dirty="0">
                <a:solidFill>
                  <a:srgbClr val="030305"/>
                </a:solidFill>
                <a:cs typeface="Times New Roman" pitchFamily="18" charset="0"/>
              </a:rPr>
              <a:t> </a:t>
            </a:r>
            <a:r>
              <a:rPr lang="en-US" dirty="0" err="1">
                <a:solidFill>
                  <a:srgbClr val="030305"/>
                </a:solidFill>
                <a:cs typeface="Times New Roman" pitchFamily="18" charset="0"/>
              </a:rPr>
              <a:t>blok</a:t>
            </a:r>
            <a:r>
              <a:rPr lang="en-US" dirty="0">
                <a:solidFill>
                  <a:srgbClr val="030305"/>
                </a:solidFill>
                <a:cs typeface="Times New Roman" pitchFamily="18" charset="0"/>
              </a:rPr>
              <a:t> </a:t>
            </a:r>
            <a:r>
              <a:rPr lang="en-US" dirty="0" err="1">
                <a:solidFill>
                  <a:srgbClr val="030305"/>
                </a:solidFill>
                <a:cs typeface="Times New Roman" pitchFamily="18" charset="0"/>
              </a:rPr>
              <a:t>berukuran</a:t>
            </a:r>
            <a:r>
              <a:rPr lang="en-US" dirty="0">
                <a:solidFill>
                  <a:srgbClr val="030305"/>
                </a:solidFill>
                <a:cs typeface="Times New Roman" pitchFamily="18" charset="0"/>
              </a:rPr>
              <a:t> 512 bit.</a:t>
            </a:r>
            <a:endParaRPr lang="en-GB" dirty="0">
              <a:solidFill>
                <a:srgbClr val="030305"/>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EE7193-EB51-1135-92F6-48AF687928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8194AE-5F3F-C2B1-9B72-163F40B893B3}"/>
              </a:ext>
            </a:extLst>
          </p:cNvPr>
          <p:cNvSpPr>
            <a:spLocks noGrp="1"/>
          </p:cNvSpPr>
          <p:nvPr>
            <p:ph type="title"/>
          </p:nvPr>
        </p:nvSpPr>
        <p:spPr>
          <a:xfrm>
            <a:off x="838200" y="269863"/>
            <a:ext cx="10515600" cy="621846"/>
          </a:xfrm>
        </p:spPr>
        <p:txBody>
          <a:bodyPr>
            <a:normAutofit fontScale="90000"/>
          </a:bodyPr>
          <a:lstStyle/>
          <a:p>
            <a:r>
              <a:rPr lang="en-US" dirty="0"/>
              <a:t>Kode Program Hash </a:t>
            </a:r>
            <a:r>
              <a:rPr lang="en-US" dirty="0" err="1"/>
              <a:t>dengan</a:t>
            </a:r>
            <a:r>
              <a:rPr lang="en-US" dirty="0"/>
              <a:t> Python (2)</a:t>
            </a:r>
          </a:p>
        </p:txBody>
      </p:sp>
      <p:sp>
        <p:nvSpPr>
          <p:cNvPr id="4" name="Slide Number Placeholder 3">
            <a:extLst>
              <a:ext uri="{FF2B5EF4-FFF2-40B4-BE49-F238E27FC236}">
                <a16:creationId xmlns:a16="http://schemas.microsoft.com/office/drawing/2014/main" id="{B1167F8A-143B-251C-A534-7488F6F63F60}"/>
              </a:ext>
            </a:extLst>
          </p:cNvPr>
          <p:cNvSpPr>
            <a:spLocks noGrp="1"/>
          </p:cNvSpPr>
          <p:nvPr>
            <p:ph type="sldNum" sz="quarter" idx="12"/>
          </p:nvPr>
        </p:nvSpPr>
        <p:spPr/>
        <p:txBody>
          <a:bodyPr/>
          <a:lstStyle/>
          <a:p>
            <a:fld id="{0B8B75A9-6BDF-40DB-A827-720B25A73A4A}" type="slidenum">
              <a:rPr lang="en-US" smtClean="0"/>
              <a:t>50</a:t>
            </a:fld>
            <a:endParaRPr lang="en-US"/>
          </a:p>
        </p:txBody>
      </p:sp>
      <p:sp>
        <p:nvSpPr>
          <p:cNvPr id="5" name="TextBox 4">
            <a:extLst>
              <a:ext uri="{FF2B5EF4-FFF2-40B4-BE49-F238E27FC236}">
                <a16:creationId xmlns:a16="http://schemas.microsoft.com/office/drawing/2014/main" id="{E1D3300F-D515-4F9F-DEF8-873A252FD1D5}"/>
              </a:ext>
            </a:extLst>
          </p:cNvPr>
          <p:cNvSpPr txBox="1"/>
          <p:nvPr/>
        </p:nvSpPr>
        <p:spPr>
          <a:xfrm>
            <a:off x="838200" y="1832035"/>
            <a:ext cx="10105571" cy="4524315"/>
          </a:xfrm>
          <a:prstGeom prst="rect">
            <a:avLst/>
          </a:prstGeom>
          <a:noFill/>
        </p:spPr>
        <p:txBody>
          <a:bodyPr wrap="square">
            <a:spAutoFit/>
          </a:bodyPr>
          <a:lstStyle/>
          <a:p>
            <a:r>
              <a:rPr lang="en-US" sz="1600" dirty="0">
                <a:latin typeface="Courier New" panose="02070309020205020404" pitchFamily="49" charset="0"/>
                <a:cs typeface="Courier New" panose="02070309020205020404" pitchFamily="49" charset="0"/>
              </a:rPr>
              <a:t>import </a:t>
            </a:r>
            <a:r>
              <a:rPr lang="en-US" sz="1600" dirty="0" err="1">
                <a:latin typeface="Courier New" panose="02070309020205020404" pitchFamily="49" charset="0"/>
                <a:cs typeface="Courier New" panose="02070309020205020404" pitchFamily="49" charset="0"/>
              </a:rPr>
              <a:t>hashlib</a:t>
            </a:r>
            <a:endParaRPr lang="en-US" sz="1600" dirty="0">
              <a:latin typeface="Courier New" panose="02070309020205020404" pitchFamily="49" charset="0"/>
              <a:cs typeface="Courier New" panose="02070309020205020404" pitchFamily="49" charset="0"/>
            </a:endParaRPr>
          </a:p>
          <a:p>
            <a:endParaRPr lang="en-US"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message = input('</a:t>
            </a:r>
            <a:r>
              <a:rPr lang="en-US" sz="1600" dirty="0" err="1">
                <a:latin typeface="Courier New" panose="02070309020205020404" pitchFamily="49" charset="0"/>
                <a:cs typeface="Courier New" panose="02070309020205020404" pitchFamily="49" charset="0"/>
              </a:rPr>
              <a:t>Ketikkan</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teks</a:t>
            </a:r>
            <a:r>
              <a:rPr lang="en-US" sz="1600" dirty="0">
                <a:latin typeface="Courier New" panose="02070309020205020404" pitchFamily="49" charset="0"/>
                <a:cs typeface="Courier New" panose="02070309020205020404" pitchFamily="49" charset="0"/>
              </a:rPr>
              <a:t>: ')</a:t>
            </a:r>
          </a:p>
          <a:p>
            <a:endParaRPr lang="en-US" sz="1600" dirty="0">
              <a:latin typeface="Courier New" panose="02070309020205020404" pitchFamily="49" charset="0"/>
              <a:cs typeface="Courier New" panose="02070309020205020404" pitchFamily="49" charset="0"/>
            </a:endParaRPr>
          </a:p>
          <a:p>
            <a:r>
              <a:rPr lang="en-US" sz="1600" i="1" dirty="0">
                <a:latin typeface="Courier New" panose="02070309020205020404" pitchFamily="49" charset="0"/>
                <a:cs typeface="Courier New" panose="02070309020205020404" pitchFamily="49" charset="0"/>
              </a:rPr>
              <a:t># </a:t>
            </a:r>
            <a:r>
              <a:rPr lang="en-US" sz="1600" i="1" dirty="0" err="1">
                <a:latin typeface="Courier New" panose="02070309020205020404" pitchFamily="49" charset="0"/>
                <a:cs typeface="Courier New" panose="02070309020205020404" pitchFamily="49" charset="0"/>
              </a:rPr>
              <a:t>Konversi</a:t>
            </a:r>
            <a:r>
              <a:rPr lang="en-US" sz="1600" i="1" dirty="0">
                <a:latin typeface="Courier New" panose="02070309020205020404" pitchFamily="49" charset="0"/>
                <a:cs typeface="Courier New" panose="02070309020205020404" pitchFamily="49" charset="0"/>
              </a:rPr>
              <a:t> string message </a:t>
            </a:r>
            <a:r>
              <a:rPr lang="en-US" sz="1600" i="1" dirty="0" err="1">
                <a:latin typeface="Courier New" panose="02070309020205020404" pitchFamily="49" charset="0"/>
                <a:cs typeface="Courier New" panose="02070309020205020404" pitchFamily="49" charset="0"/>
              </a:rPr>
              <a:t>menjadi</a:t>
            </a:r>
            <a:r>
              <a:rPr lang="en-US" sz="1600" i="1" dirty="0">
                <a:latin typeface="Courier New" panose="02070309020205020404" pitchFamily="49" charset="0"/>
                <a:cs typeface="Courier New" panose="02070309020205020404" pitchFamily="49" charset="0"/>
              </a:rPr>
              <a:t> </a:t>
            </a:r>
            <a:r>
              <a:rPr lang="en-US" sz="1600" i="1" dirty="0" err="1">
                <a:latin typeface="Courier New" panose="02070309020205020404" pitchFamily="49" charset="0"/>
                <a:cs typeface="Courier New" panose="02070309020205020404" pitchFamily="49" charset="0"/>
              </a:rPr>
              <a:t>representasi</a:t>
            </a:r>
            <a:r>
              <a:rPr lang="en-US" sz="1600" i="1" dirty="0">
                <a:latin typeface="Courier New" panose="02070309020205020404" pitchFamily="49" charset="0"/>
                <a:cs typeface="Courier New" panose="02070309020205020404" pitchFamily="49" charset="0"/>
              </a:rPr>
              <a:t> byte </a:t>
            </a:r>
            <a:r>
              <a:rPr lang="en-US" sz="1600" i="1" dirty="0" err="1">
                <a:latin typeface="Courier New" panose="02070309020205020404" pitchFamily="49" charset="0"/>
                <a:cs typeface="Courier New" panose="02070309020205020404" pitchFamily="49" charset="0"/>
              </a:rPr>
              <a:t>menggunakan</a:t>
            </a:r>
            <a:r>
              <a:rPr lang="en-US" sz="1600" i="1" dirty="0">
                <a:latin typeface="Courier New" panose="02070309020205020404" pitchFamily="49" charset="0"/>
                <a:cs typeface="Courier New" panose="02070309020205020404" pitchFamily="49" charset="0"/>
              </a:rPr>
              <a:t> encoding UTF-8.</a:t>
            </a:r>
          </a:p>
          <a:p>
            <a:r>
              <a:rPr lang="en-US" sz="1600" i="1" dirty="0">
                <a:latin typeface="Courier New" panose="02070309020205020404" pitchFamily="49" charset="0"/>
                <a:cs typeface="Courier New" panose="02070309020205020404" pitchFamily="49" charset="0"/>
              </a:rPr>
              <a:t># </a:t>
            </a:r>
            <a:r>
              <a:rPr lang="en-US" sz="1600" i="1" dirty="0" err="1">
                <a:latin typeface="Courier New" panose="02070309020205020404" pitchFamily="49" charset="0"/>
                <a:cs typeface="Courier New" panose="02070309020205020404" pitchFamily="49" charset="0"/>
              </a:rPr>
              <a:t>fungsi</a:t>
            </a:r>
            <a:r>
              <a:rPr lang="en-US" sz="1600" i="1" dirty="0">
                <a:latin typeface="Courier New" panose="02070309020205020404" pitchFamily="49" charset="0"/>
                <a:cs typeface="Courier New" panose="02070309020205020404" pitchFamily="49" charset="0"/>
              </a:rPr>
              <a:t> encode('utf-8') </a:t>
            </a:r>
            <a:r>
              <a:rPr lang="en-US" sz="1600" i="1" dirty="0" err="1">
                <a:latin typeface="Courier New" panose="02070309020205020404" pitchFamily="49" charset="0"/>
                <a:cs typeface="Courier New" panose="02070309020205020404" pitchFamily="49" charset="0"/>
              </a:rPr>
              <a:t>mengubah</a:t>
            </a:r>
            <a:r>
              <a:rPr lang="en-US" sz="1600" i="1" dirty="0">
                <a:latin typeface="Courier New" panose="02070309020205020404" pitchFamily="49" charset="0"/>
                <a:cs typeface="Courier New" panose="02070309020205020404" pitchFamily="49" charset="0"/>
              </a:rPr>
              <a:t> string </a:t>
            </a:r>
            <a:r>
              <a:rPr lang="en-US" sz="1600" i="1" dirty="0" err="1">
                <a:latin typeface="Courier New" panose="02070309020205020404" pitchFamily="49" charset="0"/>
                <a:cs typeface="Courier New" panose="02070309020205020404" pitchFamily="49" charset="0"/>
              </a:rPr>
              <a:t>menjadi</a:t>
            </a:r>
            <a:r>
              <a:rPr lang="en-US" sz="1600" i="1" dirty="0">
                <a:latin typeface="Courier New" panose="02070309020205020404" pitchFamily="49" charset="0"/>
                <a:cs typeface="Courier New" panose="02070309020205020404" pitchFamily="49" charset="0"/>
              </a:rPr>
              <a:t> bytes, </a:t>
            </a:r>
            <a:r>
              <a:rPr lang="en-US" sz="1600" i="1" dirty="0" err="1">
                <a:latin typeface="Courier New" panose="02070309020205020404" pitchFamily="49" charset="0"/>
                <a:cs typeface="Courier New" panose="02070309020205020404" pitchFamily="49" charset="0"/>
              </a:rPr>
              <a:t>karena</a:t>
            </a:r>
            <a:r>
              <a:rPr lang="en-US" sz="1600" i="1" dirty="0">
                <a:latin typeface="Courier New" panose="02070309020205020404" pitchFamily="49" charset="0"/>
                <a:cs typeface="Courier New" panose="02070309020205020404" pitchFamily="49" charset="0"/>
              </a:rPr>
              <a:t> </a:t>
            </a:r>
            <a:r>
              <a:rPr lang="en-US" sz="1600" i="1" dirty="0" err="1">
                <a:latin typeface="Courier New" panose="02070309020205020404" pitchFamily="49" charset="0"/>
                <a:cs typeface="Courier New" panose="02070309020205020404" pitchFamily="49" charset="0"/>
              </a:rPr>
              <a:t>algoritma</a:t>
            </a:r>
            <a:r>
              <a:rPr lang="en-US" sz="1600" i="1" dirty="0">
                <a:latin typeface="Courier New" panose="02070309020205020404" pitchFamily="49" charset="0"/>
                <a:cs typeface="Courier New" panose="02070309020205020404" pitchFamily="49" charset="0"/>
              </a:rPr>
              <a:t> hash </a:t>
            </a:r>
          </a:p>
          <a:p>
            <a:r>
              <a:rPr lang="en-US" sz="1600" i="1" dirty="0">
                <a:latin typeface="Courier New" panose="02070309020205020404" pitchFamily="49" charset="0"/>
                <a:cs typeface="Courier New" panose="02070309020205020404" pitchFamily="49" charset="0"/>
              </a:rPr>
              <a:t># </a:t>
            </a:r>
            <a:r>
              <a:rPr lang="en-US" sz="1600" i="1" dirty="0" err="1">
                <a:latin typeface="Courier New" panose="02070309020205020404" pitchFamily="49" charset="0"/>
                <a:cs typeface="Courier New" panose="02070309020205020404" pitchFamily="49" charset="0"/>
              </a:rPr>
              <a:t>seperti</a:t>
            </a:r>
            <a:r>
              <a:rPr lang="en-US" sz="1600" i="1" dirty="0">
                <a:latin typeface="Courier New" panose="02070309020205020404" pitchFamily="49" charset="0"/>
                <a:cs typeface="Courier New" panose="02070309020205020404" pitchFamily="49" charset="0"/>
              </a:rPr>
              <a:t> MD5 dan SHA </a:t>
            </a:r>
            <a:r>
              <a:rPr lang="en-US" sz="1600" i="1" dirty="0" err="1">
                <a:latin typeface="Courier New" panose="02070309020205020404" pitchFamily="49" charset="0"/>
                <a:cs typeface="Courier New" panose="02070309020205020404" pitchFamily="49" charset="0"/>
              </a:rPr>
              <a:t>bekerja</a:t>
            </a:r>
            <a:r>
              <a:rPr lang="en-US" sz="1600" i="1" dirty="0">
                <a:latin typeface="Courier New" panose="02070309020205020404" pitchFamily="49" charset="0"/>
                <a:cs typeface="Courier New" panose="02070309020205020404" pitchFamily="49" charset="0"/>
              </a:rPr>
              <a:t> </a:t>
            </a:r>
            <a:r>
              <a:rPr lang="en-US" sz="1600" i="1" dirty="0" err="1">
                <a:latin typeface="Courier New" panose="02070309020205020404" pitchFamily="49" charset="0"/>
                <a:cs typeface="Courier New" panose="02070309020205020404" pitchFamily="49" charset="0"/>
              </a:rPr>
              <a:t>dengan</a:t>
            </a:r>
            <a:r>
              <a:rPr lang="en-US" sz="1600" i="1" dirty="0">
                <a:latin typeface="Courier New" panose="02070309020205020404" pitchFamily="49" charset="0"/>
                <a:cs typeface="Courier New" panose="02070309020205020404" pitchFamily="49" charset="0"/>
              </a:rPr>
              <a:t> data biner, </a:t>
            </a:r>
            <a:r>
              <a:rPr lang="en-US" sz="1600" i="1" dirty="0" err="1">
                <a:latin typeface="Courier New" panose="02070309020205020404" pitchFamily="49" charset="0"/>
                <a:cs typeface="Courier New" panose="02070309020205020404" pitchFamily="49" charset="0"/>
              </a:rPr>
              <a:t>bukan</a:t>
            </a:r>
            <a:r>
              <a:rPr lang="en-US" sz="1600" i="1" dirty="0">
                <a:latin typeface="Courier New" panose="02070309020205020404" pitchFamily="49" charset="0"/>
                <a:cs typeface="Courier New" panose="02070309020205020404" pitchFamily="49" charset="0"/>
              </a:rPr>
              <a:t> string.</a:t>
            </a:r>
          </a:p>
          <a:p>
            <a:r>
              <a:rPr lang="en-US" sz="1600" dirty="0" err="1">
                <a:latin typeface="Courier New" panose="02070309020205020404" pitchFamily="49" charset="0"/>
                <a:cs typeface="Courier New" panose="02070309020205020404" pitchFamily="49" charset="0"/>
              </a:rPr>
              <a:t>encoded_message</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message.encode</a:t>
            </a:r>
            <a:r>
              <a:rPr lang="en-US" sz="1600" dirty="0">
                <a:latin typeface="Courier New" panose="02070309020205020404" pitchFamily="49" charset="0"/>
                <a:cs typeface="Courier New" panose="02070309020205020404" pitchFamily="49" charset="0"/>
              </a:rPr>
              <a:t>('utf-8') </a:t>
            </a:r>
          </a:p>
          <a:p>
            <a:endParaRPr lang="en-US"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hashMD5 = hashlib.md5(</a:t>
            </a:r>
            <a:r>
              <a:rPr lang="en-US" sz="1600" dirty="0" err="1">
                <a:latin typeface="Courier New" panose="02070309020205020404" pitchFamily="49" charset="0"/>
                <a:cs typeface="Courier New" panose="02070309020205020404" pitchFamily="49" charset="0"/>
              </a:rPr>
              <a:t>encoded_message</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hexdigest</a:t>
            </a:r>
            <a:r>
              <a:rPr lang="en-US" sz="1600"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hashSHA1 = hashlib.sha1(</a:t>
            </a:r>
            <a:r>
              <a:rPr lang="en-US" sz="1600" dirty="0" err="1">
                <a:latin typeface="Courier New" panose="02070309020205020404" pitchFamily="49" charset="0"/>
                <a:cs typeface="Courier New" panose="02070309020205020404" pitchFamily="49" charset="0"/>
              </a:rPr>
              <a:t>encoded_message</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hexdigest</a:t>
            </a:r>
            <a:r>
              <a:rPr lang="en-US" sz="1600"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hashSHA256 = hashlib.sha256(</a:t>
            </a:r>
            <a:r>
              <a:rPr lang="en-US" sz="1600" dirty="0" err="1">
                <a:latin typeface="Courier New" panose="02070309020205020404" pitchFamily="49" charset="0"/>
                <a:cs typeface="Courier New" panose="02070309020205020404" pitchFamily="49" charset="0"/>
              </a:rPr>
              <a:t>encoded_message</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hexdigest</a:t>
            </a:r>
            <a:r>
              <a:rPr lang="en-US" sz="1600"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hashSHA512 = hashlib.sha512(</a:t>
            </a:r>
            <a:r>
              <a:rPr lang="en-US" sz="1600" dirty="0" err="1">
                <a:latin typeface="Courier New" panose="02070309020205020404" pitchFamily="49" charset="0"/>
                <a:cs typeface="Courier New" panose="02070309020205020404" pitchFamily="49" charset="0"/>
              </a:rPr>
              <a:t>encoded_message</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hexdigest</a:t>
            </a:r>
            <a:r>
              <a:rPr lang="en-US" sz="1600"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          </a:t>
            </a:r>
          </a:p>
          <a:p>
            <a:r>
              <a:rPr lang="en-US" sz="1600" dirty="0">
                <a:latin typeface="Courier New" panose="02070309020205020404" pitchFamily="49" charset="0"/>
                <a:cs typeface="Courier New" panose="02070309020205020404" pitchFamily="49" charset="0"/>
              </a:rPr>
              <a:t>print("MD5 :", hashMD5)</a:t>
            </a:r>
          </a:p>
          <a:p>
            <a:r>
              <a:rPr lang="en-US" sz="1600" dirty="0">
                <a:latin typeface="Courier New" panose="02070309020205020404" pitchFamily="49" charset="0"/>
                <a:cs typeface="Courier New" panose="02070309020205020404" pitchFamily="49" charset="0"/>
              </a:rPr>
              <a:t>print("SHA1 :", hashSHA1)</a:t>
            </a:r>
          </a:p>
          <a:p>
            <a:r>
              <a:rPr lang="en-US" sz="1600" dirty="0">
                <a:latin typeface="Courier New" panose="02070309020205020404" pitchFamily="49" charset="0"/>
                <a:cs typeface="Courier New" panose="02070309020205020404" pitchFamily="49" charset="0"/>
              </a:rPr>
              <a:t>print("SHA256 :", hashSHA256)</a:t>
            </a:r>
          </a:p>
          <a:p>
            <a:r>
              <a:rPr lang="en-US" sz="1600" dirty="0">
                <a:latin typeface="Courier New" panose="02070309020205020404" pitchFamily="49" charset="0"/>
                <a:cs typeface="Courier New" panose="02070309020205020404" pitchFamily="49" charset="0"/>
              </a:rPr>
              <a:t>print("SHA512 :", hashSHA512)</a:t>
            </a:r>
          </a:p>
        </p:txBody>
      </p:sp>
      <p:sp>
        <p:nvSpPr>
          <p:cNvPr id="8" name="TextBox 7">
            <a:extLst>
              <a:ext uri="{FF2B5EF4-FFF2-40B4-BE49-F238E27FC236}">
                <a16:creationId xmlns:a16="http://schemas.microsoft.com/office/drawing/2014/main" id="{5FE5028A-0F2E-E0D8-24E1-6419157708A9}"/>
              </a:ext>
            </a:extLst>
          </p:cNvPr>
          <p:cNvSpPr txBox="1"/>
          <p:nvPr/>
        </p:nvSpPr>
        <p:spPr>
          <a:xfrm>
            <a:off x="838200" y="1005245"/>
            <a:ext cx="3363549" cy="461665"/>
          </a:xfrm>
          <a:prstGeom prst="rect">
            <a:avLst/>
          </a:prstGeom>
          <a:noFill/>
        </p:spPr>
        <p:txBody>
          <a:bodyPr wrap="none" rtlCol="0">
            <a:spAutoFit/>
          </a:bodyPr>
          <a:lstStyle/>
          <a:p>
            <a:r>
              <a:rPr lang="en-US" sz="2400" dirty="0">
                <a:solidFill>
                  <a:srgbClr val="FF0000"/>
                </a:solidFill>
              </a:rPr>
              <a:t>Input </a:t>
            </a:r>
            <a:r>
              <a:rPr lang="en-US" sz="2400" dirty="0" err="1">
                <a:solidFill>
                  <a:srgbClr val="FF0000"/>
                </a:solidFill>
              </a:rPr>
              <a:t>teks</a:t>
            </a:r>
            <a:r>
              <a:rPr lang="en-US" sz="2400" dirty="0">
                <a:solidFill>
                  <a:srgbClr val="FF0000"/>
                </a:solidFill>
              </a:rPr>
              <a:t> </a:t>
            </a:r>
            <a:r>
              <a:rPr lang="en-US" sz="2400" dirty="0" err="1">
                <a:solidFill>
                  <a:srgbClr val="FF0000"/>
                </a:solidFill>
              </a:rPr>
              <a:t>dari</a:t>
            </a:r>
            <a:r>
              <a:rPr lang="en-US" sz="2400" dirty="0">
                <a:solidFill>
                  <a:srgbClr val="FF0000"/>
                </a:solidFill>
              </a:rPr>
              <a:t> keyboard:</a:t>
            </a:r>
          </a:p>
        </p:txBody>
      </p:sp>
    </p:spTree>
    <p:extLst>
      <p:ext uri="{BB962C8B-B14F-4D97-AF65-F5344CB8AC3E}">
        <p14:creationId xmlns:p14="http://schemas.microsoft.com/office/powerpoint/2010/main" val="14712657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450A7AC-35C9-8035-EA00-7ABC6E17E184}"/>
              </a:ext>
            </a:extLst>
          </p:cNvPr>
          <p:cNvSpPr>
            <a:spLocks noGrp="1"/>
          </p:cNvSpPr>
          <p:nvPr>
            <p:ph type="sldNum" sz="quarter" idx="12"/>
          </p:nvPr>
        </p:nvSpPr>
        <p:spPr/>
        <p:txBody>
          <a:bodyPr/>
          <a:lstStyle/>
          <a:p>
            <a:fld id="{0B8B75A9-6BDF-40DB-A827-720B25A73A4A}" type="slidenum">
              <a:rPr lang="en-US" smtClean="0"/>
              <a:t>51</a:t>
            </a:fld>
            <a:endParaRPr lang="en-US"/>
          </a:p>
        </p:txBody>
      </p:sp>
      <p:sp>
        <p:nvSpPr>
          <p:cNvPr id="5" name="TextBox 4">
            <a:extLst>
              <a:ext uri="{FF2B5EF4-FFF2-40B4-BE49-F238E27FC236}">
                <a16:creationId xmlns:a16="http://schemas.microsoft.com/office/drawing/2014/main" id="{08BE3427-5A34-A633-83D4-474F1391AD2B}"/>
              </a:ext>
            </a:extLst>
          </p:cNvPr>
          <p:cNvSpPr txBox="1"/>
          <p:nvPr/>
        </p:nvSpPr>
        <p:spPr>
          <a:xfrm>
            <a:off x="1064985" y="1419668"/>
            <a:ext cx="10062029" cy="2308324"/>
          </a:xfrm>
          <a:prstGeom prst="rect">
            <a:avLst/>
          </a:prstGeom>
          <a:noFill/>
        </p:spPr>
        <p:txBody>
          <a:bodyPr wrap="square">
            <a:spAutoFit/>
          </a:bodyPr>
          <a:lstStyle/>
          <a:p>
            <a:r>
              <a:rPr lang="en-US" dirty="0" err="1"/>
              <a:t>Ketikkan</a:t>
            </a:r>
            <a:r>
              <a:rPr lang="en-US" dirty="0"/>
              <a:t> </a:t>
            </a:r>
            <a:r>
              <a:rPr lang="en-US" dirty="0" err="1"/>
              <a:t>teks</a:t>
            </a:r>
            <a:r>
              <a:rPr lang="en-US" dirty="0"/>
              <a:t>:  </a:t>
            </a:r>
            <a:r>
              <a:rPr lang="en-US" dirty="0" err="1"/>
              <a:t>Mereka</a:t>
            </a:r>
            <a:r>
              <a:rPr lang="en-US" dirty="0"/>
              <a:t> </a:t>
            </a:r>
            <a:r>
              <a:rPr lang="en-US" dirty="0" err="1"/>
              <a:t>pergi</a:t>
            </a:r>
            <a:r>
              <a:rPr lang="en-US" dirty="0"/>
              <a:t> </a:t>
            </a:r>
            <a:r>
              <a:rPr lang="en-US" dirty="0" err="1"/>
              <a:t>ke</a:t>
            </a:r>
            <a:r>
              <a:rPr lang="en-US" dirty="0"/>
              <a:t> </a:t>
            </a:r>
            <a:r>
              <a:rPr lang="en-US" dirty="0" err="1"/>
              <a:t>Gunung</a:t>
            </a:r>
            <a:r>
              <a:rPr lang="en-US" dirty="0"/>
              <a:t> </a:t>
            </a:r>
            <a:r>
              <a:rPr lang="en-US" dirty="0" err="1"/>
              <a:t>Tangkubanperahu</a:t>
            </a:r>
            <a:r>
              <a:rPr lang="en-US" dirty="0"/>
              <a:t> </a:t>
            </a:r>
            <a:r>
              <a:rPr lang="en-US" dirty="0" err="1"/>
              <a:t>pukul</a:t>
            </a:r>
            <a:r>
              <a:rPr lang="en-US" dirty="0"/>
              <a:t> 9.00</a:t>
            </a:r>
          </a:p>
          <a:p>
            <a:endParaRPr lang="en-US" dirty="0"/>
          </a:p>
          <a:p>
            <a:r>
              <a:rPr lang="en-US" dirty="0"/>
              <a:t>MD5 : 9f672f83fd302dcc7c5fe8cde648df7a</a:t>
            </a:r>
          </a:p>
          <a:p>
            <a:r>
              <a:rPr lang="en-US" dirty="0"/>
              <a:t>SHA1 : 1f73011345a09b10f8bd5fc0863679f3d0afb0ac</a:t>
            </a:r>
          </a:p>
          <a:p>
            <a:r>
              <a:rPr lang="en-US" dirty="0"/>
              <a:t>SHA256 : 389384279fda7612c44045fb433ccb8069c642f59049395c3b5a5490fd4ccb4c</a:t>
            </a:r>
          </a:p>
          <a:p>
            <a:r>
              <a:rPr lang="en-US" dirty="0"/>
              <a:t>SHA512 : cf2b7075c1c82eb83c5c1cf88d4818c02f6a9e7799bd111960f62fa247a28aa48933203645cda413eac702b8da64e415acbc11d2e303069d17a2db81e763d1ce</a:t>
            </a:r>
          </a:p>
        </p:txBody>
      </p:sp>
      <p:sp>
        <p:nvSpPr>
          <p:cNvPr id="6" name="TextBox 5">
            <a:extLst>
              <a:ext uri="{FF2B5EF4-FFF2-40B4-BE49-F238E27FC236}">
                <a16:creationId xmlns:a16="http://schemas.microsoft.com/office/drawing/2014/main" id="{5C221D04-F503-9DAB-D359-ABAA17F45AD1}"/>
              </a:ext>
            </a:extLst>
          </p:cNvPr>
          <p:cNvSpPr txBox="1"/>
          <p:nvPr/>
        </p:nvSpPr>
        <p:spPr>
          <a:xfrm>
            <a:off x="1070429" y="653865"/>
            <a:ext cx="1160895" cy="461665"/>
          </a:xfrm>
          <a:prstGeom prst="rect">
            <a:avLst/>
          </a:prstGeom>
          <a:noFill/>
        </p:spPr>
        <p:txBody>
          <a:bodyPr wrap="none" rtlCol="0">
            <a:spAutoFit/>
          </a:bodyPr>
          <a:lstStyle/>
          <a:p>
            <a:r>
              <a:rPr lang="en-US" sz="2400" dirty="0">
                <a:solidFill>
                  <a:srgbClr val="FF0000"/>
                </a:solidFill>
              </a:rPr>
              <a:t>Output:</a:t>
            </a:r>
            <a:endParaRPr lang="en-US" dirty="0"/>
          </a:p>
        </p:txBody>
      </p:sp>
    </p:spTree>
    <p:extLst>
      <p:ext uri="{BB962C8B-B14F-4D97-AF65-F5344CB8AC3E}">
        <p14:creationId xmlns:p14="http://schemas.microsoft.com/office/powerpoint/2010/main" val="33232626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2AF10-0FCA-645F-3C4C-6DAD1E9394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8A8CA2-F96B-D902-45F6-F3A6DA9307A8}"/>
              </a:ext>
            </a:extLst>
          </p:cNvPr>
          <p:cNvSpPr>
            <a:spLocks noGrp="1"/>
          </p:cNvSpPr>
          <p:nvPr>
            <p:ph type="title"/>
          </p:nvPr>
        </p:nvSpPr>
        <p:spPr>
          <a:xfrm>
            <a:off x="838200" y="269863"/>
            <a:ext cx="10515600" cy="621846"/>
          </a:xfrm>
        </p:spPr>
        <p:txBody>
          <a:bodyPr>
            <a:normAutofit fontScale="90000"/>
          </a:bodyPr>
          <a:lstStyle/>
          <a:p>
            <a:r>
              <a:rPr lang="en-US" dirty="0"/>
              <a:t>Kode Program Hash </a:t>
            </a:r>
            <a:r>
              <a:rPr lang="en-US" dirty="0" err="1"/>
              <a:t>dengan</a:t>
            </a:r>
            <a:r>
              <a:rPr lang="en-US" dirty="0"/>
              <a:t> Python (3)</a:t>
            </a:r>
          </a:p>
        </p:txBody>
      </p:sp>
      <p:sp>
        <p:nvSpPr>
          <p:cNvPr id="4" name="Slide Number Placeholder 3">
            <a:extLst>
              <a:ext uri="{FF2B5EF4-FFF2-40B4-BE49-F238E27FC236}">
                <a16:creationId xmlns:a16="http://schemas.microsoft.com/office/drawing/2014/main" id="{90B4AE9C-A1ED-C3CB-A06B-B5750A36F916}"/>
              </a:ext>
            </a:extLst>
          </p:cNvPr>
          <p:cNvSpPr>
            <a:spLocks noGrp="1"/>
          </p:cNvSpPr>
          <p:nvPr>
            <p:ph type="sldNum" sz="quarter" idx="12"/>
          </p:nvPr>
        </p:nvSpPr>
        <p:spPr/>
        <p:txBody>
          <a:bodyPr/>
          <a:lstStyle/>
          <a:p>
            <a:fld id="{0B8B75A9-6BDF-40DB-A827-720B25A73A4A}" type="slidenum">
              <a:rPr lang="en-US" smtClean="0"/>
              <a:t>52</a:t>
            </a:fld>
            <a:endParaRPr lang="en-US"/>
          </a:p>
        </p:txBody>
      </p:sp>
      <p:sp>
        <p:nvSpPr>
          <p:cNvPr id="3" name="TextBox 2">
            <a:extLst>
              <a:ext uri="{FF2B5EF4-FFF2-40B4-BE49-F238E27FC236}">
                <a16:creationId xmlns:a16="http://schemas.microsoft.com/office/drawing/2014/main" id="{4BB92A19-6090-B161-EEC7-B1E323A660C0}"/>
              </a:ext>
            </a:extLst>
          </p:cNvPr>
          <p:cNvSpPr txBox="1"/>
          <p:nvPr/>
        </p:nvSpPr>
        <p:spPr>
          <a:xfrm>
            <a:off x="838200" y="891709"/>
            <a:ext cx="1946367" cy="461665"/>
          </a:xfrm>
          <a:prstGeom prst="rect">
            <a:avLst/>
          </a:prstGeom>
          <a:noFill/>
        </p:spPr>
        <p:txBody>
          <a:bodyPr wrap="none" rtlCol="0">
            <a:spAutoFit/>
          </a:bodyPr>
          <a:lstStyle/>
          <a:p>
            <a:r>
              <a:rPr lang="en-US" sz="2400" dirty="0">
                <a:solidFill>
                  <a:srgbClr val="FF0000"/>
                </a:solidFill>
              </a:rPr>
              <a:t>Input </a:t>
            </a:r>
            <a:r>
              <a:rPr lang="en-US" sz="2400" dirty="0" err="1">
                <a:solidFill>
                  <a:srgbClr val="FF0000"/>
                </a:solidFill>
              </a:rPr>
              <a:t>dari</a:t>
            </a:r>
            <a:r>
              <a:rPr lang="en-US" sz="2400" dirty="0">
                <a:solidFill>
                  <a:srgbClr val="FF0000"/>
                </a:solidFill>
              </a:rPr>
              <a:t> file:</a:t>
            </a:r>
          </a:p>
        </p:txBody>
      </p:sp>
      <p:sp>
        <p:nvSpPr>
          <p:cNvPr id="7" name="TextBox 6">
            <a:extLst>
              <a:ext uri="{FF2B5EF4-FFF2-40B4-BE49-F238E27FC236}">
                <a16:creationId xmlns:a16="http://schemas.microsoft.com/office/drawing/2014/main" id="{8425F0EA-76BE-09C5-C010-3E83B3C501C6}"/>
              </a:ext>
            </a:extLst>
          </p:cNvPr>
          <p:cNvSpPr txBox="1"/>
          <p:nvPr/>
        </p:nvSpPr>
        <p:spPr>
          <a:xfrm>
            <a:off x="838200" y="1513555"/>
            <a:ext cx="10758714" cy="5262979"/>
          </a:xfrm>
          <a:prstGeom prst="rect">
            <a:avLst/>
          </a:prstGeom>
          <a:noFill/>
        </p:spPr>
        <p:txBody>
          <a:bodyPr wrap="square">
            <a:spAutoFit/>
          </a:bodyPr>
          <a:lstStyle/>
          <a:p>
            <a:r>
              <a:rPr lang="en-US" sz="1600" dirty="0">
                <a:latin typeface="Courier New" panose="02070309020205020404" pitchFamily="49" charset="0"/>
                <a:cs typeface="Courier New" panose="02070309020205020404" pitchFamily="49" charset="0"/>
              </a:rPr>
              <a:t>def </a:t>
            </a:r>
            <a:r>
              <a:rPr lang="en-US" sz="1600" dirty="0" err="1">
                <a:latin typeface="Courier New" panose="02070309020205020404" pitchFamily="49" charset="0"/>
                <a:cs typeface="Courier New" panose="02070309020205020404" pitchFamily="49" charset="0"/>
              </a:rPr>
              <a:t>hash_file</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filepath</a:t>
            </a:r>
            <a:r>
              <a:rPr lang="en-US" sz="1600" dirty="0">
                <a:latin typeface="Courier New" panose="02070309020205020404" pitchFamily="49" charset="0"/>
                <a:cs typeface="Courier New" panose="02070309020205020404" pitchFamily="49" charset="0"/>
              </a:rPr>
              <a:t>):</a:t>
            </a:r>
          </a:p>
          <a:p>
            <a:r>
              <a:rPr lang="en-US" sz="1600" i="1" dirty="0">
                <a:latin typeface="Courier New" panose="02070309020205020404" pitchFamily="49" charset="0"/>
                <a:cs typeface="Courier New" panose="02070309020205020404" pitchFamily="49" charset="0"/>
              </a:rPr>
              <a:t>   # </a:t>
            </a:r>
            <a:r>
              <a:rPr lang="en-US" sz="1600" i="1" dirty="0" err="1">
                <a:latin typeface="Courier New" panose="02070309020205020404" pitchFamily="49" charset="0"/>
                <a:cs typeface="Courier New" panose="02070309020205020404" pitchFamily="49" charset="0"/>
              </a:rPr>
              <a:t>Menghitung</a:t>
            </a:r>
            <a:r>
              <a:rPr lang="en-US" sz="1600" i="1" dirty="0">
                <a:latin typeface="Courier New" panose="02070309020205020404" pitchFamily="49" charset="0"/>
                <a:cs typeface="Courier New" panose="02070309020205020404" pitchFamily="49" charset="0"/>
              </a:rPr>
              <a:t> </a:t>
            </a:r>
            <a:r>
              <a:rPr lang="en-US" sz="1600" i="1" dirty="0" err="1">
                <a:latin typeface="Courier New" panose="02070309020205020404" pitchFamily="49" charset="0"/>
                <a:cs typeface="Courier New" panose="02070309020205020404" pitchFamily="49" charset="0"/>
              </a:rPr>
              <a:t>nilai</a:t>
            </a:r>
            <a:r>
              <a:rPr lang="en-US" sz="1600" i="1" dirty="0">
                <a:latin typeface="Courier New" panose="02070309020205020404" pitchFamily="49" charset="0"/>
                <a:cs typeface="Courier New" panose="02070309020205020404" pitchFamily="49" charset="0"/>
              </a:rPr>
              <a:t> hash </a:t>
            </a:r>
            <a:r>
              <a:rPr lang="en-US" sz="1600" i="1" dirty="0" err="1">
                <a:latin typeface="Courier New" panose="02070309020205020404" pitchFamily="49" charset="0"/>
                <a:cs typeface="Courier New" panose="02070309020205020404" pitchFamily="49" charset="0"/>
              </a:rPr>
              <a:t>pesan</a:t>
            </a:r>
            <a:r>
              <a:rPr lang="en-US" sz="1600" i="1" dirty="0">
                <a:latin typeface="Courier New" panose="02070309020205020404" pitchFamily="49" charset="0"/>
                <a:cs typeface="Courier New" panose="02070309020205020404" pitchFamily="49" charset="0"/>
              </a:rPr>
              <a:t> </a:t>
            </a:r>
            <a:r>
              <a:rPr lang="en-US" sz="1600" i="1" dirty="0" err="1">
                <a:latin typeface="Courier New" panose="02070309020205020404" pitchFamily="49" charset="0"/>
                <a:cs typeface="Courier New" panose="02070309020205020404" pitchFamily="49" charset="0"/>
              </a:rPr>
              <a:t>berupa</a:t>
            </a:r>
            <a:r>
              <a:rPr lang="en-US" sz="1600" i="1" dirty="0">
                <a:latin typeface="Courier New" panose="02070309020205020404" pitchFamily="49" charset="0"/>
                <a:cs typeface="Courier New" panose="02070309020205020404" pitchFamily="49" charset="0"/>
              </a:rPr>
              <a:t> file, </a:t>
            </a:r>
            <a:r>
              <a:rPr lang="en-US" sz="1600" i="1" dirty="0" err="1">
                <a:latin typeface="Courier New" panose="02070309020205020404" pitchFamily="49" charset="0"/>
                <a:cs typeface="Courier New" panose="02070309020205020404" pitchFamily="49" charset="0"/>
              </a:rPr>
              <a:t>misalkan</a:t>
            </a:r>
            <a:r>
              <a:rPr lang="en-US" sz="1600" i="1" dirty="0">
                <a:latin typeface="Courier New" panose="02070309020205020404" pitchFamily="49" charset="0"/>
                <a:cs typeface="Courier New" panose="02070309020205020404" pitchFamily="49" charset="0"/>
              </a:rPr>
              <a:t> </a:t>
            </a:r>
            <a:r>
              <a:rPr lang="en-US" sz="1600" i="1" dirty="0" err="1">
                <a:latin typeface="Courier New" panose="02070309020205020404" pitchFamily="49" charset="0"/>
                <a:cs typeface="Courier New" panose="02070309020205020404" pitchFamily="49" charset="0"/>
              </a:rPr>
              <a:t>dengan</a:t>
            </a:r>
            <a:r>
              <a:rPr lang="en-US" sz="1600" i="1" dirty="0">
                <a:latin typeface="Courier New" panose="02070309020205020404" pitchFamily="49" charset="0"/>
                <a:cs typeface="Courier New" panose="02070309020205020404" pitchFamily="49" charset="0"/>
              </a:rPr>
              <a:t> SHA1</a:t>
            </a:r>
          </a:p>
          <a:p>
            <a:r>
              <a:rPr lang="en-US" sz="1600" i="1" dirty="0">
                <a:latin typeface="Courier New" panose="02070309020205020404" pitchFamily="49" charset="0"/>
                <a:cs typeface="Courier New" panose="02070309020205020404" pitchFamily="49" charset="0"/>
              </a:rPr>
              <a:t>   # </a:t>
            </a:r>
            <a:r>
              <a:rPr lang="en-US" sz="1600" i="1" dirty="0" err="1">
                <a:latin typeface="Courier New" panose="02070309020205020404" pitchFamily="49" charset="0"/>
                <a:cs typeface="Courier New" panose="02070309020205020404" pitchFamily="49" charset="0"/>
              </a:rPr>
              <a:t>buat</a:t>
            </a:r>
            <a:r>
              <a:rPr lang="en-US" sz="1600" i="1" dirty="0">
                <a:latin typeface="Courier New" panose="02070309020205020404" pitchFamily="49" charset="0"/>
                <a:cs typeface="Courier New" panose="02070309020205020404" pitchFamily="49" charset="0"/>
              </a:rPr>
              <a:t> </a:t>
            </a:r>
            <a:r>
              <a:rPr lang="en-US" sz="1600" i="1" dirty="0" err="1">
                <a:latin typeface="Courier New" panose="02070309020205020404" pitchFamily="49" charset="0"/>
                <a:cs typeface="Courier New" panose="02070309020205020404" pitchFamily="49" charset="0"/>
              </a:rPr>
              <a:t>objek</a:t>
            </a:r>
            <a:r>
              <a:rPr lang="en-US" sz="1600" i="1" dirty="0">
                <a:latin typeface="Courier New" panose="02070309020205020404" pitchFamily="49" charset="0"/>
                <a:cs typeface="Courier New" panose="02070309020205020404" pitchFamily="49" charset="0"/>
              </a:rPr>
              <a:t> sha1</a:t>
            </a:r>
          </a:p>
          <a:p>
            <a:r>
              <a:rPr lang="en-US" sz="1600" dirty="0">
                <a:latin typeface="Courier New" panose="02070309020205020404" pitchFamily="49" charset="0"/>
                <a:cs typeface="Courier New" panose="02070309020205020404" pitchFamily="49" charset="0"/>
              </a:rPr>
              <a:t>   hash = hashlib.sha256()</a:t>
            </a:r>
          </a:p>
          <a:p>
            <a:endParaRPr lang="en-US" sz="1600" dirty="0">
              <a:latin typeface="Courier New" panose="02070309020205020404" pitchFamily="49" charset="0"/>
              <a:cs typeface="Courier New" panose="02070309020205020404" pitchFamily="49" charset="0"/>
            </a:endParaRPr>
          </a:p>
          <a:p>
            <a:r>
              <a:rPr lang="en-US" sz="1600" i="1" dirty="0">
                <a:latin typeface="Courier New" panose="02070309020205020404" pitchFamily="49" charset="0"/>
                <a:cs typeface="Courier New" panose="02070309020205020404" pitchFamily="49" charset="0"/>
              </a:rPr>
              <a:t>   # </a:t>
            </a:r>
            <a:r>
              <a:rPr lang="en-US" sz="1600" i="1" dirty="0" err="1">
                <a:latin typeface="Courier New" panose="02070309020205020404" pitchFamily="49" charset="0"/>
                <a:cs typeface="Courier New" panose="02070309020205020404" pitchFamily="49" charset="0"/>
              </a:rPr>
              <a:t>buka</a:t>
            </a:r>
            <a:r>
              <a:rPr lang="en-US" sz="1600" i="1" dirty="0">
                <a:latin typeface="Courier New" panose="02070309020205020404" pitchFamily="49" charset="0"/>
                <a:cs typeface="Courier New" panose="02070309020205020404" pitchFamily="49" charset="0"/>
              </a:rPr>
              <a:t> file dan </a:t>
            </a:r>
            <a:r>
              <a:rPr lang="en-US" sz="1600" i="1" dirty="0" err="1">
                <a:latin typeface="Courier New" panose="02070309020205020404" pitchFamily="49" charset="0"/>
                <a:cs typeface="Courier New" panose="02070309020205020404" pitchFamily="49" charset="0"/>
              </a:rPr>
              <a:t>baca</a:t>
            </a:r>
            <a:r>
              <a:rPr lang="en-US" sz="1600" i="1" dirty="0">
                <a:latin typeface="Courier New" panose="02070309020205020404" pitchFamily="49" charset="0"/>
                <a:cs typeface="Courier New" panose="02070309020205020404" pitchFamily="49" charset="0"/>
              </a:rPr>
              <a:t> </a:t>
            </a:r>
            <a:r>
              <a:rPr lang="en-US" sz="1600" i="1" dirty="0" err="1">
                <a:latin typeface="Courier New" panose="02070309020205020404" pitchFamily="49" charset="0"/>
                <a:cs typeface="Courier New" panose="02070309020205020404" pitchFamily="49" charset="0"/>
              </a:rPr>
              <a:t>dalam</a:t>
            </a:r>
            <a:r>
              <a:rPr lang="en-US" sz="1600" i="1" dirty="0">
                <a:latin typeface="Courier New" panose="02070309020205020404" pitchFamily="49" charset="0"/>
                <a:cs typeface="Courier New" panose="02070309020205020404" pitchFamily="49" charset="0"/>
              </a:rPr>
              <a:t> mode biner</a:t>
            </a:r>
          </a:p>
          <a:p>
            <a:r>
              <a:rPr lang="en-US" sz="1600" dirty="0">
                <a:latin typeface="Courier New" panose="02070309020205020404" pitchFamily="49" charset="0"/>
                <a:cs typeface="Courier New" panose="02070309020205020404" pitchFamily="49" charset="0"/>
              </a:rPr>
              <a:t>   with open(</a:t>
            </a:r>
            <a:r>
              <a:rPr lang="en-US" sz="1600" dirty="0" err="1">
                <a:latin typeface="Courier New" panose="02070309020205020404" pitchFamily="49" charset="0"/>
                <a:cs typeface="Courier New" panose="02070309020205020404" pitchFamily="49" charset="0"/>
              </a:rPr>
              <a:t>filepath</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rb</a:t>
            </a:r>
            <a:r>
              <a:rPr lang="en-US" sz="1600" dirty="0">
                <a:latin typeface="Courier New" panose="02070309020205020404" pitchFamily="49" charset="0"/>
                <a:cs typeface="Courier New" panose="02070309020205020404" pitchFamily="49" charset="0"/>
              </a:rPr>
              <a:t>') as file:</a:t>
            </a:r>
          </a:p>
          <a:p>
            <a:r>
              <a:rPr lang="en-US" sz="1600" dirty="0">
                <a:latin typeface="Courier New" panose="02070309020205020404" pitchFamily="49" charset="0"/>
                <a:cs typeface="Courier New" panose="02070309020205020404" pitchFamily="49" charset="0"/>
              </a:rPr>
              <a:t>       </a:t>
            </a:r>
            <a:r>
              <a:rPr lang="en-US" sz="1600" i="1" dirty="0">
                <a:latin typeface="Courier New" panose="02070309020205020404" pitchFamily="49" charset="0"/>
                <a:cs typeface="Courier New" panose="02070309020205020404" pitchFamily="49" charset="0"/>
              </a:rPr>
              <a:t># loop </a:t>
            </a:r>
            <a:r>
              <a:rPr lang="en-US" sz="1600" i="1" dirty="0" err="1">
                <a:latin typeface="Courier New" panose="02070309020205020404" pitchFamily="49" charset="0"/>
                <a:cs typeface="Courier New" panose="02070309020205020404" pitchFamily="49" charset="0"/>
              </a:rPr>
              <a:t>sampai</a:t>
            </a:r>
            <a:r>
              <a:rPr lang="en-US" sz="1600" i="1" dirty="0">
                <a:latin typeface="Courier New" panose="02070309020205020404" pitchFamily="49" charset="0"/>
                <a:cs typeface="Courier New" panose="02070309020205020404" pitchFamily="49" charset="0"/>
              </a:rPr>
              <a:t> </a:t>
            </a:r>
            <a:r>
              <a:rPr lang="en-US" sz="1600" i="1" dirty="0" err="1">
                <a:latin typeface="Courier New" panose="02070309020205020404" pitchFamily="49" charset="0"/>
                <a:cs typeface="Courier New" panose="02070309020205020404" pitchFamily="49" charset="0"/>
              </a:rPr>
              <a:t>akhir</a:t>
            </a:r>
            <a:r>
              <a:rPr lang="en-US" sz="1600" i="1" dirty="0">
                <a:latin typeface="Courier New" panose="02070309020205020404" pitchFamily="49" charset="0"/>
                <a:cs typeface="Courier New" panose="02070309020205020404" pitchFamily="49" charset="0"/>
              </a:rPr>
              <a:t> file</a:t>
            </a:r>
          </a:p>
          <a:p>
            <a:r>
              <a:rPr lang="en-US" sz="1600" dirty="0">
                <a:latin typeface="Courier New" panose="02070309020205020404" pitchFamily="49" charset="0"/>
                <a:cs typeface="Courier New" panose="02070309020205020404" pitchFamily="49" charset="0"/>
              </a:rPr>
              <a:t>       chunk = 0</a:t>
            </a:r>
          </a:p>
          <a:p>
            <a:r>
              <a:rPr lang="en-US" sz="1600" dirty="0">
                <a:latin typeface="Courier New" panose="02070309020205020404" pitchFamily="49" charset="0"/>
                <a:cs typeface="Courier New" panose="02070309020205020404" pitchFamily="49" charset="0"/>
              </a:rPr>
              <a:t>       while chunk != b'':</a:t>
            </a:r>
          </a:p>
          <a:p>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baca</a:t>
            </a:r>
            <a:r>
              <a:rPr lang="en-US" sz="1600" dirty="0">
                <a:latin typeface="Courier New" panose="02070309020205020404" pitchFamily="49" charset="0"/>
                <a:cs typeface="Courier New" panose="02070309020205020404" pitchFamily="49" charset="0"/>
              </a:rPr>
              <a:t> 1024 byte </a:t>
            </a:r>
            <a:r>
              <a:rPr lang="en-US" sz="1600" dirty="0" err="1">
                <a:latin typeface="Courier New" panose="02070309020205020404" pitchFamily="49" charset="0"/>
                <a:cs typeface="Courier New" panose="02070309020205020404" pitchFamily="49" charset="0"/>
              </a:rPr>
              <a:t>setiap</a:t>
            </a:r>
            <a:r>
              <a:rPr lang="en-US" sz="1600" dirty="0">
                <a:latin typeface="Courier New" panose="02070309020205020404" pitchFamily="49" charset="0"/>
                <a:cs typeface="Courier New" panose="02070309020205020404" pitchFamily="49" charset="0"/>
              </a:rPr>
              <a:t> kali</a:t>
            </a:r>
          </a:p>
          <a:p>
            <a:r>
              <a:rPr lang="en-US" sz="1600" dirty="0">
                <a:latin typeface="Courier New" panose="02070309020205020404" pitchFamily="49" charset="0"/>
                <a:cs typeface="Courier New" panose="02070309020205020404" pitchFamily="49" charset="0"/>
              </a:rPr>
              <a:t>           chunk = </a:t>
            </a:r>
            <a:r>
              <a:rPr lang="en-US" sz="1600" dirty="0" err="1">
                <a:latin typeface="Courier New" panose="02070309020205020404" pitchFamily="49" charset="0"/>
                <a:cs typeface="Courier New" panose="02070309020205020404" pitchFamily="49" charset="0"/>
              </a:rPr>
              <a:t>file.read</a:t>
            </a:r>
            <a:r>
              <a:rPr lang="en-US" sz="1600" dirty="0">
                <a:latin typeface="Courier New" panose="02070309020205020404" pitchFamily="49" charset="0"/>
                <a:cs typeface="Courier New" panose="02070309020205020404" pitchFamily="49" charset="0"/>
              </a:rPr>
              <a:t>(1024)</a:t>
            </a:r>
          </a:p>
          <a:p>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hash.update</a:t>
            </a:r>
            <a:r>
              <a:rPr lang="en-US" sz="1600" dirty="0">
                <a:latin typeface="Courier New" panose="02070309020205020404" pitchFamily="49" charset="0"/>
                <a:cs typeface="Courier New" panose="02070309020205020404" pitchFamily="49" charset="0"/>
              </a:rPr>
              <a:t>(chunk)</a:t>
            </a:r>
          </a:p>
          <a:p>
            <a:endParaRPr lang="en-US" sz="1600" dirty="0">
              <a:latin typeface="Courier New" panose="02070309020205020404" pitchFamily="49" charset="0"/>
              <a:cs typeface="Courier New" panose="02070309020205020404" pitchFamily="49" charset="0"/>
            </a:endParaRPr>
          </a:p>
          <a:p>
            <a:r>
              <a:rPr lang="en-US" sz="1600" i="1" dirty="0">
                <a:latin typeface="Courier New" panose="02070309020205020404" pitchFamily="49" charset="0"/>
                <a:cs typeface="Courier New" panose="02070309020205020404" pitchFamily="49" charset="0"/>
              </a:rPr>
              <a:t>   # return </a:t>
            </a:r>
            <a:r>
              <a:rPr lang="en-US" sz="1600" i="1" dirty="0" err="1">
                <a:latin typeface="Courier New" panose="02070309020205020404" pitchFamily="49" charset="0"/>
                <a:cs typeface="Courier New" panose="02070309020205020404" pitchFamily="49" charset="0"/>
              </a:rPr>
              <a:t>nilai</a:t>
            </a:r>
            <a:r>
              <a:rPr lang="en-US" sz="1600" i="1" dirty="0">
                <a:latin typeface="Courier New" panose="02070309020205020404" pitchFamily="49" charset="0"/>
                <a:cs typeface="Courier New" panose="02070309020205020404" pitchFamily="49" charset="0"/>
              </a:rPr>
              <a:t> hash </a:t>
            </a:r>
            <a:r>
              <a:rPr lang="en-US" sz="1600" i="1" dirty="0" err="1">
                <a:latin typeface="Courier New" panose="02070309020205020404" pitchFamily="49" charset="0"/>
                <a:cs typeface="Courier New" panose="02070309020205020404" pitchFamily="49" charset="0"/>
              </a:rPr>
              <a:t>dalam</a:t>
            </a:r>
            <a:r>
              <a:rPr lang="en-US" sz="1600" i="1" dirty="0">
                <a:latin typeface="Courier New" panose="02070309020205020404" pitchFamily="49" charset="0"/>
                <a:cs typeface="Courier New" panose="02070309020205020404" pitchFamily="49" charset="0"/>
              </a:rPr>
              <a:t> </a:t>
            </a:r>
            <a:r>
              <a:rPr lang="en-US" sz="1600" i="1" dirty="0" err="1">
                <a:latin typeface="Courier New" panose="02070309020205020404" pitchFamily="49" charset="0"/>
                <a:cs typeface="Courier New" panose="02070309020205020404" pitchFamily="49" charset="0"/>
              </a:rPr>
              <a:t>kode</a:t>
            </a:r>
            <a:r>
              <a:rPr lang="en-US" sz="1600" i="1" dirty="0">
                <a:latin typeface="Courier New" panose="02070309020205020404" pitchFamily="49" charset="0"/>
                <a:cs typeface="Courier New" panose="02070309020205020404" pitchFamily="49" charset="0"/>
              </a:rPr>
              <a:t> hexadecimal</a:t>
            </a:r>
          </a:p>
          <a:p>
            <a:r>
              <a:rPr lang="en-US" sz="1600" dirty="0">
                <a:latin typeface="Courier New" panose="02070309020205020404" pitchFamily="49" charset="0"/>
                <a:cs typeface="Courier New" panose="02070309020205020404" pitchFamily="49" charset="0"/>
              </a:rPr>
              <a:t>   return </a:t>
            </a:r>
            <a:r>
              <a:rPr lang="en-US" sz="1600" dirty="0" err="1">
                <a:latin typeface="Courier New" panose="02070309020205020404" pitchFamily="49" charset="0"/>
                <a:cs typeface="Courier New" panose="02070309020205020404" pitchFamily="49" charset="0"/>
              </a:rPr>
              <a:t>hash.hexdigest</a:t>
            </a:r>
            <a:r>
              <a:rPr lang="en-US" sz="1600" dirty="0">
                <a:latin typeface="Courier New" panose="02070309020205020404" pitchFamily="49" charset="0"/>
                <a:cs typeface="Courier New" panose="02070309020205020404" pitchFamily="49" charset="0"/>
              </a:rPr>
              <a:t>()</a:t>
            </a:r>
          </a:p>
          <a:p>
            <a:endParaRPr lang="en-US" sz="1600" dirty="0">
              <a:latin typeface="Courier New" panose="02070309020205020404" pitchFamily="49" charset="0"/>
              <a:cs typeface="Courier New" panose="02070309020205020404" pitchFamily="49" charset="0"/>
            </a:endParaRPr>
          </a:p>
          <a:p>
            <a:r>
              <a:rPr lang="en-US" sz="1600" i="1" dirty="0">
                <a:latin typeface="Courier New" panose="02070309020205020404" pitchFamily="49" charset="0"/>
                <a:cs typeface="Courier New" panose="02070309020205020404" pitchFamily="49" charset="0"/>
              </a:rPr>
              <a:t># Program </a:t>
            </a:r>
            <a:r>
              <a:rPr lang="en-US" sz="1600" i="1" dirty="0" err="1">
                <a:latin typeface="Courier New" panose="02070309020205020404" pitchFamily="49" charset="0"/>
                <a:cs typeface="Courier New" panose="02070309020205020404" pitchFamily="49" charset="0"/>
              </a:rPr>
              <a:t>utama</a:t>
            </a:r>
            <a:endParaRPr lang="en-US" sz="1600" i="1" dirty="0">
              <a:latin typeface="Courier New" panose="02070309020205020404" pitchFamily="49" charset="0"/>
              <a:cs typeface="Courier New" panose="02070309020205020404" pitchFamily="49" charset="0"/>
            </a:endParaRPr>
          </a:p>
          <a:p>
            <a:r>
              <a:rPr lang="en-US" sz="1600" dirty="0" err="1">
                <a:latin typeface="Courier New" panose="02070309020205020404" pitchFamily="49" charset="0"/>
                <a:cs typeface="Courier New" panose="02070309020205020404" pitchFamily="49" charset="0"/>
              </a:rPr>
              <a:t>namafile</a:t>
            </a:r>
            <a:r>
              <a:rPr lang="en-US" sz="1600" dirty="0">
                <a:latin typeface="Courier New" panose="02070309020205020404" pitchFamily="49" charset="0"/>
                <a:cs typeface="Courier New" panose="02070309020205020404" pitchFamily="49" charset="0"/>
              </a:rPr>
              <a:t> = input("Nama file </a:t>
            </a:r>
            <a:r>
              <a:rPr lang="en-US" sz="1600" dirty="0" err="1">
                <a:latin typeface="Courier New" panose="02070309020205020404" pitchFamily="49" charset="0"/>
                <a:cs typeface="Courier New" panose="02070309020205020404" pitchFamily="49" charset="0"/>
              </a:rPr>
              <a:t>beserta</a:t>
            </a:r>
            <a:r>
              <a:rPr lang="en-US" sz="1600" dirty="0">
                <a:latin typeface="Courier New" panose="02070309020205020404" pitchFamily="49" charset="0"/>
                <a:cs typeface="Courier New" panose="02070309020205020404" pitchFamily="49" charset="0"/>
              </a:rPr>
              <a:t> path-</a:t>
            </a:r>
            <a:r>
              <a:rPr lang="en-US" sz="1600" dirty="0" err="1">
                <a:latin typeface="Courier New" panose="02070309020205020404" pitchFamily="49" charset="0"/>
                <a:cs typeface="Courier New" panose="02070309020205020404" pitchFamily="49" charset="0"/>
              </a:rPr>
              <a:t>nya</a:t>
            </a:r>
            <a:r>
              <a:rPr lang="en-US" sz="1600" dirty="0">
                <a:latin typeface="Courier New" panose="02070309020205020404" pitchFamily="49" charset="0"/>
                <a:cs typeface="Courier New" panose="02070309020205020404" pitchFamily="49" charset="0"/>
              </a:rPr>
              <a:t>: ")</a:t>
            </a:r>
          </a:p>
          <a:p>
            <a:r>
              <a:rPr lang="en-US" sz="1600" dirty="0">
                <a:latin typeface="Courier New" panose="02070309020205020404" pitchFamily="49" charset="0"/>
                <a:cs typeface="Courier New" panose="02070309020205020404" pitchFamily="49" charset="0"/>
              </a:rPr>
              <a:t>digest = </a:t>
            </a:r>
            <a:r>
              <a:rPr lang="en-US" sz="1600" dirty="0" err="1">
                <a:latin typeface="Courier New" panose="02070309020205020404" pitchFamily="49" charset="0"/>
                <a:cs typeface="Courier New" panose="02070309020205020404" pitchFamily="49" charset="0"/>
              </a:rPr>
              <a:t>hash_file</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namafile</a:t>
            </a:r>
            <a:r>
              <a:rPr lang="en-US" sz="1600" dirty="0">
                <a:latin typeface="Courier New" panose="02070309020205020404" pitchFamily="49" charset="0"/>
                <a:cs typeface="Courier New" panose="02070309020205020404" pitchFamily="49" charset="0"/>
              </a:rPr>
              <a:t>)    </a:t>
            </a:r>
          </a:p>
          <a:p>
            <a:r>
              <a:rPr lang="en-US" sz="1600" dirty="0">
                <a:latin typeface="Courier New" panose="02070309020205020404" pitchFamily="49" charset="0"/>
                <a:cs typeface="Courier New" panose="02070309020205020404" pitchFamily="49" charset="0"/>
              </a:rPr>
              <a:t>print("Nilai hash SHA1 : ", digest)</a:t>
            </a:r>
          </a:p>
        </p:txBody>
      </p:sp>
    </p:spTree>
    <p:extLst>
      <p:ext uri="{BB962C8B-B14F-4D97-AF65-F5344CB8AC3E}">
        <p14:creationId xmlns:p14="http://schemas.microsoft.com/office/powerpoint/2010/main" val="35564776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500D6A7-7126-4B6D-57FC-D28B0E351A36}"/>
              </a:ext>
            </a:extLst>
          </p:cNvPr>
          <p:cNvSpPr>
            <a:spLocks noGrp="1"/>
          </p:cNvSpPr>
          <p:nvPr>
            <p:ph type="sldNum" sz="quarter" idx="12"/>
          </p:nvPr>
        </p:nvSpPr>
        <p:spPr/>
        <p:txBody>
          <a:bodyPr/>
          <a:lstStyle/>
          <a:p>
            <a:fld id="{0B8B75A9-6BDF-40DB-A827-720B25A73A4A}" type="slidenum">
              <a:rPr lang="en-US" smtClean="0"/>
              <a:t>53</a:t>
            </a:fld>
            <a:endParaRPr lang="en-US"/>
          </a:p>
        </p:txBody>
      </p:sp>
      <p:sp>
        <p:nvSpPr>
          <p:cNvPr id="3" name="TextBox 2">
            <a:extLst>
              <a:ext uri="{FF2B5EF4-FFF2-40B4-BE49-F238E27FC236}">
                <a16:creationId xmlns:a16="http://schemas.microsoft.com/office/drawing/2014/main" id="{49EA2C65-CAC1-64CA-0B20-103C50AE59F3}"/>
              </a:ext>
            </a:extLst>
          </p:cNvPr>
          <p:cNvSpPr txBox="1"/>
          <p:nvPr/>
        </p:nvSpPr>
        <p:spPr>
          <a:xfrm>
            <a:off x="1094757" y="890709"/>
            <a:ext cx="1160895" cy="461665"/>
          </a:xfrm>
          <a:prstGeom prst="rect">
            <a:avLst/>
          </a:prstGeom>
          <a:noFill/>
        </p:spPr>
        <p:txBody>
          <a:bodyPr wrap="none" rtlCol="0">
            <a:spAutoFit/>
          </a:bodyPr>
          <a:lstStyle/>
          <a:p>
            <a:r>
              <a:rPr lang="en-US" sz="2400" dirty="0">
                <a:solidFill>
                  <a:srgbClr val="FF0000"/>
                </a:solidFill>
              </a:rPr>
              <a:t>Output:</a:t>
            </a:r>
            <a:endParaRPr lang="en-US" dirty="0"/>
          </a:p>
        </p:txBody>
      </p:sp>
      <p:sp>
        <p:nvSpPr>
          <p:cNvPr id="5" name="TextBox 4">
            <a:extLst>
              <a:ext uri="{FF2B5EF4-FFF2-40B4-BE49-F238E27FC236}">
                <a16:creationId xmlns:a16="http://schemas.microsoft.com/office/drawing/2014/main" id="{E5243B2C-AEEF-C31C-D6C5-9AF15743BA38}"/>
              </a:ext>
            </a:extLst>
          </p:cNvPr>
          <p:cNvSpPr txBox="1"/>
          <p:nvPr/>
        </p:nvSpPr>
        <p:spPr>
          <a:xfrm>
            <a:off x="1094757" y="1605393"/>
            <a:ext cx="9065243" cy="923330"/>
          </a:xfrm>
          <a:prstGeom prst="rect">
            <a:avLst/>
          </a:prstGeom>
          <a:noFill/>
        </p:spPr>
        <p:txBody>
          <a:bodyPr wrap="square">
            <a:spAutoFit/>
          </a:bodyPr>
          <a:lstStyle/>
          <a:p>
            <a:r>
              <a:rPr lang="en-US" dirty="0"/>
              <a:t>Nama file </a:t>
            </a:r>
            <a:r>
              <a:rPr lang="en-US" dirty="0" err="1"/>
              <a:t>beserta</a:t>
            </a:r>
            <a:r>
              <a:rPr lang="en-US" dirty="0"/>
              <a:t> path-</a:t>
            </a:r>
            <a:r>
              <a:rPr lang="en-US" dirty="0" err="1"/>
              <a:t>nya</a:t>
            </a:r>
            <a:r>
              <a:rPr lang="en-US" dirty="0"/>
              <a:t>:  E:/STIN/Kriptografi 2025/07-AES-(2025).pptx</a:t>
            </a:r>
          </a:p>
          <a:p>
            <a:endParaRPr lang="en-US" dirty="0"/>
          </a:p>
          <a:p>
            <a:r>
              <a:rPr lang="en-US" dirty="0"/>
              <a:t>Nilai hash SHA1 :  386e7a95c3b3e73d3fcd4e05e7e05efb7cd926844741e5cf434e66c16efe1fe7</a:t>
            </a:r>
          </a:p>
        </p:txBody>
      </p:sp>
    </p:spTree>
    <p:extLst>
      <p:ext uri="{BB962C8B-B14F-4D97-AF65-F5344CB8AC3E}">
        <p14:creationId xmlns:p14="http://schemas.microsoft.com/office/powerpoint/2010/main" val="28384081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4A3BF8-A23D-A9B2-4AC9-B0A83424F6A3}"/>
              </a:ext>
            </a:extLst>
          </p:cNvPr>
          <p:cNvSpPr>
            <a:spLocks noGrp="1"/>
          </p:cNvSpPr>
          <p:nvPr>
            <p:ph type="sldNum" sz="quarter" idx="12"/>
          </p:nvPr>
        </p:nvSpPr>
        <p:spPr/>
        <p:txBody>
          <a:bodyPr/>
          <a:lstStyle/>
          <a:p>
            <a:fld id="{0B8B75A9-6BDF-40DB-A827-720B25A73A4A}" type="slidenum">
              <a:rPr lang="en-US" smtClean="0"/>
              <a:t>54</a:t>
            </a:fld>
            <a:endParaRPr lang="en-US"/>
          </a:p>
        </p:txBody>
      </p:sp>
      <p:sp>
        <p:nvSpPr>
          <p:cNvPr id="3" name="Title 1">
            <a:extLst>
              <a:ext uri="{FF2B5EF4-FFF2-40B4-BE49-F238E27FC236}">
                <a16:creationId xmlns:a16="http://schemas.microsoft.com/office/drawing/2014/main" id="{78004FA4-3879-67CB-27D5-E414D8476BF6}"/>
              </a:ext>
            </a:extLst>
          </p:cNvPr>
          <p:cNvSpPr txBox="1">
            <a:spLocks/>
          </p:cNvSpPr>
          <p:nvPr/>
        </p:nvSpPr>
        <p:spPr>
          <a:xfrm>
            <a:off x="838200" y="269863"/>
            <a:ext cx="10515600" cy="621846"/>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Kode Program Hash </a:t>
            </a:r>
            <a:r>
              <a:rPr lang="en-US" dirty="0" err="1"/>
              <a:t>dengan</a:t>
            </a:r>
            <a:r>
              <a:rPr lang="en-US" dirty="0"/>
              <a:t> Python (4)</a:t>
            </a:r>
          </a:p>
        </p:txBody>
      </p:sp>
      <p:sp>
        <p:nvSpPr>
          <p:cNvPr id="4" name="TextBox 3">
            <a:extLst>
              <a:ext uri="{FF2B5EF4-FFF2-40B4-BE49-F238E27FC236}">
                <a16:creationId xmlns:a16="http://schemas.microsoft.com/office/drawing/2014/main" id="{2BB92C2B-E0F2-69CF-C31D-19A071D9F0CF}"/>
              </a:ext>
            </a:extLst>
          </p:cNvPr>
          <p:cNvSpPr txBox="1"/>
          <p:nvPr/>
        </p:nvSpPr>
        <p:spPr>
          <a:xfrm>
            <a:off x="838200" y="898047"/>
            <a:ext cx="8765989" cy="461665"/>
          </a:xfrm>
          <a:prstGeom prst="rect">
            <a:avLst/>
          </a:prstGeom>
          <a:noFill/>
        </p:spPr>
        <p:txBody>
          <a:bodyPr wrap="none" rtlCol="0">
            <a:spAutoFit/>
          </a:bodyPr>
          <a:lstStyle/>
          <a:p>
            <a:r>
              <a:rPr lang="en-US" sz="2400" dirty="0" err="1">
                <a:solidFill>
                  <a:srgbClr val="FF0000"/>
                </a:solidFill>
              </a:rPr>
              <a:t>Memeriksa</a:t>
            </a:r>
            <a:r>
              <a:rPr lang="en-US" sz="2400" dirty="0">
                <a:solidFill>
                  <a:srgbClr val="FF0000"/>
                </a:solidFill>
              </a:rPr>
              <a:t> </a:t>
            </a:r>
            <a:r>
              <a:rPr lang="en-US" sz="2400" dirty="0" err="1">
                <a:solidFill>
                  <a:srgbClr val="FF0000"/>
                </a:solidFill>
              </a:rPr>
              <a:t>integitas</a:t>
            </a:r>
            <a:r>
              <a:rPr lang="en-US" sz="2400" dirty="0">
                <a:solidFill>
                  <a:srgbClr val="FF0000"/>
                </a:solidFill>
              </a:rPr>
              <a:t> (</a:t>
            </a:r>
            <a:r>
              <a:rPr lang="en-US" sz="2400" dirty="0" err="1">
                <a:solidFill>
                  <a:srgbClr val="FF0000"/>
                </a:solidFill>
              </a:rPr>
              <a:t>keaslian</a:t>
            </a:r>
            <a:r>
              <a:rPr lang="en-US" sz="2400" dirty="0">
                <a:solidFill>
                  <a:srgbClr val="FF0000"/>
                </a:solidFill>
              </a:rPr>
              <a:t>) </a:t>
            </a:r>
            <a:r>
              <a:rPr lang="en-US" sz="2400" dirty="0" err="1">
                <a:solidFill>
                  <a:srgbClr val="FF0000"/>
                </a:solidFill>
              </a:rPr>
              <a:t>pesan</a:t>
            </a:r>
            <a:r>
              <a:rPr lang="en-US" sz="2400" dirty="0">
                <a:solidFill>
                  <a:srgbClr val="FF0000"/>
                </a:solidFill>
              </a:rPr>
              <a:t>, missal </a:t>
            </a:r>
            <a:r>
              <a:rPr lang="en-US" sz="2400" dirty="0" err="1">
                <a:solidFill>
                  <a:srgbClr val="FF0000"/>
                </a:solidFill>
              </a:rPr>
              <a:t>menggunakan</a:t>
            </a:r>
            <a:r>
              <a:rPr lang="en-US" sz="2400">
                <a:solidFill>
                  <a:srgbClr val="FF0000"/>
                </a:solidFill>
              </a:rPr>
              <a:t> SHA-256:</a:t>
            </a:r>
            <a:endParaRPr lang="en-US" sz="2400" dirty="0">
              <a:solidFill>
                <a:srgbClr val="FF0000"/>
              </a:solidFill>
            </a:endParaRPr>
          </a:p>
        </p:txBody>
      </p:sp>
      <p:sp>
        <p:nvSpPr>
          <p:cNvPr id="6" name="TextBox 5">
            <a:extLst>
              <a:ext uri="{FF2B5EF4-FFF2-40B4-BE49-F238E27FC236}">
                <a16:creationId xmlns:a16="http://schemas.microsoft.com/office/drawing/2014/main" id="{368A73E8-21A9-B6A3-459A-C31662E22F7F}"/>
              </a:ext>
            </a:extLst>
          </p:cNvPr>
          <p:cNvSpPr txBox="1"/>
          <p:nvPr/>
        </p:nvSpPr>
        <p:spPr>
          <a:xfrm>
            <a:off x="986971" y="1712636"/>
            <a:ext cx="10014858" cy="3293209"/>
          </a:xfrm>
          <a:prstGeom prst="rect">
            <a:avLst/>
          </a:prstGeom>
          <a:noFill/>
        </p:spPr>
        <p:txBody>
          <a:bodyPr wrap="square">
            <a:spAutoFit/>
          </a:bodyPr>
          <a:lstStyle/>
          <a:p>
            <a:r>
              <a:rPr lang="en-US" sz="1600" dirty="0">
                <a:latin typeface="Courier New" panose="02070309020205020404" pitchFamily="49" charset="0"/>
                <a:cs typeface="Courier New" panose="02070309020205020404" pitchFamily="49" charset="0"/>
              </a:rPr>
              <a:t>import </a:t>
            </a:r>
            <a:r>
              <a:rPr lang="en-US" sz="1600" dirty="0" err="1">
                <a:latin typeface="Courier New" panose="02070309020205020404" pitchFamily="49" charset="0"/>
                <a:cs typeface="Courier New" panose="02070309020205020404" pitchFamily="49" charset="0"/>
              </a:rPr>
              <a:t>hashlib</a:t>
            </a:r>
            <a:endParaRPr lang="en-US" sz="1600" dirty="0">
              <a:latin typeface="Courier New" panose="02070309020205020404" pitchFamily="49" charset="0"/>
              <a:cs typeface="Courier New" panose="02070309020205020404" pitchFamily="49" charset="0"/>
            </a:endParaRPr>
          </a:p>
          <a:p>
            <a:endParaRPr lang="en-US"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hashSHA256_1 = hashlib.sha256(</a:t>
            </a:r>
            <a:r>
              <a:rPr lang="en-US" sz="1600" dirty="0" err="1">
                <a:latin typeface="Courier New" panose="02070309020205020404" pitchFamily="49" charset="0"/>
                <a:cs typeface="Courier New" panose="02070309020205020404" pitchFamily="49" charset="0"/>
              </a:rPr>
              <a:t>b'Yogyakarta</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kota</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kenangan</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hexdigest</a:t>
            </a:r>
            <a:r>
              <a:rPr lang="en-US" sz="1600"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print("SHA256 (1) :", hashSHA256_1)</a:t>
            </a:r>
          </a:p>
          <a:p>
            <a:endParaRPr lang="en-US" sz="1600" dirty="0">
              <a:latin typeface="Courier New" panose="02070309020205020404" pitchFamily="49" charset="0"/>
              <a:cs typeface="Courier New" panose="02070309020205020404" pitchFamily="49" charset="0"/>
            </a:endParaRPr>
          </a:p>
          <a:p>
            <a:r>
              <a:rPr lang="en-US" sz="1600" i="1" dirty="0">
                <a:latin typeface="Courier New" panose="02070309020205020404" pitchFamily="49" charset="0"/>
                <a:cs typeface="Courier New" panose="02070309020205020404" pitchFamily="49" charset="0"/>
              </a:rPr>
              <a:t>#Ubah </a:t>
            </a:r>
            <a:r>
              <a:rPr lang="en-US" sz="1600" i="1" dirty="0" err="1">
                <a:latin typeface="Courier New" panose="02070309020205020404" pitchFamily="49" charset="0"/>
                <a:cs typeface="Courier New" panose="02070309020205020404" pitchFamily="49" charset="0"/>
              </a:rPr>
              <a:t>pesan</a:t>
            </a:r>
            <a:r>
              <a:rPr lang="en-US" sz="1600" i="1" dirty="0">
                <a:latin typeface="Courier New" panose="02070309020205020404" pitchFamily="49" charset="0"/>
                <a:cs typeface="Courier New" panose="02070309020205020404" pitchFamily="49" charset="0"/>
              </a:rPr>
              <a:t> "</a:t>
            </a:r>
            <a:r>
              <a:rPr lang="en-US" sz="1600" i="1" dirty="0" err="1">
                <a:latin typeface="Courier New" panose="02070309020205020404" pitchFamily="49" charset="0"/>
                <a:cs typeface="Courier New" panose="02070309020205020404" pitchFamily="49" charset="0"/>
              </a:rPr>
              <a:t>kota</a:t>
            </a:r>
            <a:r>
              <a:rPr lang="en-US" sz="1600" i="1" dirty="0">
                <a:latin typeface="Courier New" panose="02070309020205020404" pitchFamily="49" charset="0"/>
                <a:cs typeface="Courier New" panose="02070309020205020404" pitchFamily="49" charset="0"/>
              </a:rPr>
              <a:t>" </a:t>
            </a:r>
            <a:r>
              <a:rPr lang="en-US" sz="1600" i="1" dirty="0" err="1">
                <a:latin typeface="Courier New" panose="02070309020205020404" pitchFamily="49" charset="0"/>
                <a:cs typeface="Courier New" panose="02070309020205020404" pitchFamily="49" charset="0"/>
              </a:rPr>
              <a:t>jadi</a:t>
            </a:r>
            <a:r>
              <a:rPr lang="en-US" sz="1600" i="1" dirty="0">
                <a:latin typeface="Courier New" panose="02070309020205020404" pitchFamily="49" charset="0"/>
                <a:cs typeface="Courier New" panose="02070309020205020404" pitchFamily="49" charset="0"/>
              </a:rPr>
              <a:t> "</a:t>
            </a:r>
            <a:r>
              <a:rPr lang="en-US" sz="1600" i="1" dirty="0" err="1">
                <a:latin typeface="Courier New" panose="02070309020205020404" pitchFamily="49" charset="0"/>
                <a:cs typeface="Courier New" panose="02070309020205020404" pitchFamily="49" charset="0"/>
              </a:rPr>
              <a:t>koti</a:t>
            </a:r>
            <a:r>
              <a:rPr lang="en-US" sz="1600" i="1"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hashSHA256_2 = hashlib.sha256(</a:t>
            </a:r>
            <a:r>
              <a:rPr lang="en-US" sz="1600" dirty="0" err="1">
                <a:latin typeface="Courier New" panose="02070309020205020404" pitchFamily="49" charset="0"/>
                <a:cs typeface="Courier New" panose="02070309020205020404" pitchFamily="49" charset="0"/>
              </a:rPr>
              <a:t>b'Yogyakarta</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koti</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kenangan</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hexdigest</a:t>
            </a:r>
            <a:r>
              <a:rPr lang="en-US" sz="1600"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print("SHA256 (2) :", hashSHA256_2)</a:t>
            </a:r>
          </a:p>
          <a:p>
            <a:endParaRPr lang="en-US"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if hashSHA256_1 == hashSHA256_2:</a:t>
            </a:r>
          </a:p>
          <a:p>
            <a:r>
              <a:rPr lang="en-US" sz="1600" dirty="0">
                <a:latin typeface="Courier New" panose="02070309020205020404" pitchFamily="49" charset="0"/>
                <a:cs typeface="Courier New" panose="02070309020205020404" pitchFamily="49" charset="0"/>
              </a:rPr>
              <a:t>   print("</a:t>
            </a:r>
            <a:r>
              <a:rPr lang="en-US" sz="1600" dirty="0" err="1">
                <a:latin typeface="Courier New" panose="02070309020205020404" pitchFamily="49" charset="0"/>
                <a:cs typeface="Courier New" panose="02070309020205020404" pitchFamily="49" charset="0"/>
              </a:rPr>
              <a:t>Pesan</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masih</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utuh</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belum</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dimanipulasi</a:t>
            </a:r>
            <a:r>
              <a:rPr lang="en-US" sz="1600"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else:</a:t>
            </a:r>
          </a:p>
          <a:p>
            <a:r>
              <a:rPr lang="en-US" sz="1600" dirty="0">
                <a:latin typeface="Courier New" panose="02070309020205020404" pitchFamily="49" charset="0"/>
                <a:cs typeface="Courier New" panose="02070309020205020404" pitchFamily="49" charset="0"/>
              </a:rPr>
              <a:t>   print("</a:t>
            </a:r>
            <a:r>
              <a:rPr lang="en-US" sz="1600" dirty="0" err="1">
                <a:latin typeface="Courier New" panose="02070309020205020404" pitchFamily="49" charset="0"/>
                <a:cs typeface="Courier New" panose="02070309020205020404" pitchFamily="49" charset="0"/>
              </a:rPr>
              <a:t>Pesan</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sudah</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diubah</a:t>
            </a:r>
            <a:r>
              <a:rPr lang="en-US" sz="1600" dirty="0">
                <a:latin typeface="Courier New" panose="02070309020205020404" pitchFamily="49" charset="0"/>
                <a:cs typeface="Courier New" panose="02070309020205020404" pitchFamily="49" charset="0"/>
              </a:rPr>
              <a:t>")</a:t>
            </a:r>
          </a:p>
        </p:txBody>
      </p:sp>
      <p:sp>
        <p:nvSpPr>
          <p:cNvPr id="7" name="TextBox 6">
            <a:extLst>
              <a:ext uri="{FF2B5EF4-FFF2-40B4-BE49-F238E27FC236}">
                <a16:creationId xmlns:a16="http://schemas.microsoft.com/office/drawing/2014/main" id="{73BBA103-844C-DB72-B4B0-163BEA578484}"/>
              </a:ext>
            </a:extLst>
          </p:cNvPr>
          <p:cNvSpPr txBox="1"/>
          <p:nvPr/>
        </p:nvSpPr>
        <p:spPr>
          <a:xfrm>
            <a:off x="838200" y="5219432"/>
            <a:ext cx="1160895" cy="461665"/>
          </a:xfrm>
          <a:prstGeom prst="rect">
            <a:avLst/>
          </a:prstGeom>
          <a:noFill/>
        </p:spPr>
        <p:txBody>
          <a:bodyPr wrap="none" rtlCol="0">
            <a:spAutoFit/>
          </a:bodyPr>
          <a:lstStyle/>
          <a:p>
            <a:r>
              <a:rPr lang="en-US" sz="2400" dirty="0">
                <a:solidFill>
                  <a:srgbClr val="FF0000"/>
                </a:solidFill>
              </a:rPr>
              <a:t>Output:</a:t>
            </a:r>
            <a:endParaRPr lang="en-US" dirty="0"/>
          </a:p>
        </p:txBody>
      </p:sp>
      <p:sp>
        <p:nvSpPr>
          <p:cNvPr id="9" name="TextBox 8">
            <a:extLst>
              <a:ext uri="{FF2B5EF4-FFF2-40B4-BE49-F238E27FC236}">
                <a16:creationId xmlns:a16="http://schemas.microsoft.com/office/drawing/2014/main" id="{C192CDDD-76C1-F885-36F5-E421666A927B}"/>
              </a:ext>
            </a:extLst>
          </p:cNvPr>
          <p:cNvSpPr txBox="1"/>
          <p:nvPr/>
        </p:nvSpPr>
        <p:spPr>
          <a:xfrm>
            <a:off x="838200" y="5681097"/>
            <a:ext cx="9535886" cy="923330"/>
          </a:xfrm>
          <a:prstGeom prst="rect">
            <a:avLst/>
          </a:prstGeom>
          <a:noFill/>
        </p:spPr>
        <p:txBody>
          <a:bodyPr wrap="square">
            <a:spAutoFit/>
          </a:bodyPr>
          <a:lstStyle/>
          <a:p>
            <a:r>
              <a:rPr lang="en-US" dirty="0"/>
              <a:t>SHA256 (1) : c2494851d6345fac381077cc6ae6a283ad8c02ac7a4bbd8a9f57d5fb2145707f</a:t>
            </a:r>
          </a:p>
          <a:p>
            <a:r>
              <a:rPr lang="en-US" dirty="0"/>
              <a:t>SHA256 (2) : f1212f92c60b4950fa78d7783653e487cefaa5c8d7eb8f7faedce647d76420df</a:t>
            </a:r>
          </a:p>
          <a:p>
            <a:r>
              <a:rPr lang="en-US" dirty="0" err="1"/>
              <a:t>Pesan</a:t>
            </a:r>
            <a:r>
              <a:rPr lang="en-US" dirty="0"/>
              <a:t> </a:t>
            </a:r>
            <a:r>
              <a:rPr lang="en-US" dirty="0" err="1"/>
              <a:t>sudah</a:t>
            </a:r>
            <a:r>
              <a:rPr lang="en-US" dirty="0"/>
              <a:t> </a:t>
            </a:r>
            <a:r>
              <a:rPr lang="en-US" dirty="0" err="1"/>
              <a:t>diubah</a:t>
            </a:r>
            <a:endParaRPr lang="en-US" dirty="0"/>
          </a:p>
        </p:txBody>
      </p:sp>
    </p:spTree>
    <p:extLst>
      <p:ext uri="{BB962C8B-B14F-4D97-AF65-F5344CB8AC3E}">
        <p14:creationId xmlns:p14="http://schemas.microsoft.com/office/powerpoint/2010/main" val="24522673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00288" y="3803197"/>
            <a:ext cx="9144000" cy="2387600"/>
          </a:xfrm>
        </p:spPr>
        <p:txBody>
          <a:bodyPr/>
          <a:lstStyle/>
          <a:p>
            <a:pPr algn="r"/>
            <a:r>
              <a:rPr lang="en-US" b="1" dirty="0"/>
              <a:t>3. SHA-3  (Keccak)</a:t>
            </a:r>
          </a:p>
        </p:txBody>
      </p:sp>
      <p:pic>
        <p:nvPicPr>
          <p:cNvPr id="6" name="Picture 5" descr="A close up of a device&#10;&#10;Description automatically generated">
            <a:extLst>
              <a:ext uri="{FF2B5EF4-FFF2-40B4-BE49-F238E27FC236}">
                <a16:creationId xmlns:a16="http://schemas.microsoft.com/office/drawing/2014/main" id="{4F580722-588E-4F19-B5CB-ABCB25A194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8444" y="1976926"/>
            <a:ext cx="4125844" cy="2155753"/>
          </a:xfrm>
          <a:prstGeom prst="rect">
            <a:avLst/>
          </a:prstGeom>
        </p:spPr>
      </p:pic>
      <p:pic>
        <p:nvPicPr>
          <p:cNvPr id="8" name="Picture 7" descr="A group of people in front of a crowd&#10;&#10;Description automatically generated">
            <a:extLst>
              <a:ext uri="{FF2B5EF4-FFF2-40B4-BE49-F238E27FC236}">
                <a16:creationId xmlns:a16="http://schemas.microsoft.com/office/drawing/2014/main" id="{D2496094-4883-49A4-959E-AF576BA529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761" y="287302"/>
            <a:ext cx="3152254" cy="2103023"/>
          </a:xfrm>
          <a:prstGeom prst="rect">
            <a:avLst/>
          </a:prstGeom>
        </p:spPr>
      </p:pic>
      <p:sp>
        <p:nvSpPr>
          <p:cNvPr id="9" name="Slide Number Placeholder 8">
            <a:extLst>
              <a:ext uri="{FF2B5EF4-FFF2-40B4-BE49-F238E27FC236}">
                <a16:creationId xmlns:a16="http://schemas.microsoft.com/office/drawing/2014/main" id="{FDFC15D1-7AC3-3CBA-B1FB-EAF039F81601}"/>
              </a:ext>
            </a:extLst>
          </p:cNvPr>
          <p:cNvSpPr>
            <a:spLocks noGrp="1"/>
          </p:cNvSpPr>
          <p:nvPr>
            <p:ph type="sldNum" sz="quarter" idx="12"/>
          </p:nvPr>
        </p:nvSpPr>
        <p:spPr/>
        <p:txBody>
          <a:bodyPr/>
          <a:lstStyle/>
          <a:p>
            <a:fld id="{345A03E5-24FE-4ADA-BBDF-5347EA54DF86}" type="slidenum">
              <a:rPr lang="en-US" smtClean="0"/>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Latar</a:t>
            </a:r>
            <a:r>
              <a:rPr lang="en-US" dirty="0"/>
              <a:t> </a:t>
            </a:r>
            <a:r>
              <a:rPr lang="en-US" dirty="0" err="1"/>
              <a:t>Belakang</a:t>
            </a:r>
            <a:endParaRPr lang="en-US" dirty="0"/>
          </a:p>
        </p:txBody>
      </p:sp>
      <p:sp>
        <p:nvSpPr>
          <p:cNvPr id="3" name="Content Placeholder 2"/>
          <p:cNvSpPr>
            <a:spLocks noGrp="1"/>
          </p:cNvSpPr>
          <p:nvPr>
            <p:ph idx="1"/>
          </p:nvPr>
        </p:nvSpPr>
        <p:spPr/>
        <p:txBody>
          <a:bodyPr>
            <a:normAutofit/>
          </a:bodyPr>
          <a:lstStyle/>
          <a:p>
            <a:r>
              <a:rPr lang="en-US" dirty="0" err="1"/>
              <a:t>Seperti</a:t>
            </a:r>
            <a:r>
              <a:rPr lang="en-US" dirty="0"/>
              <a:t> </a:t>
            </a:r>
            <a:r>
              <a:rPr lang="en-US" dirty="0" err="1"/>
              <a:t>sejarah</a:t>
            </a:r>
            <a:r>
              <a:rPr lang="en-US" dirty="0"/>
              <a:t> AES, </a:t>
            </a:r>
            <a:r>
              <a:rPr lang="en-US" i="1" dirty="0"/>
              <a:t>National Institute of Standards and Technology </a:t>
            </a:r>
            <a:r>
              <a:rPr lang="en-US" dirty="0"/>
              <a:t>(NIST) </a:t>
            </a:r>
            <a:r>
              <a:rPr lang="en-US" dirty="0" err="1"/>
              <a:t>menyelenggarakan</a:t>
            </a:r>
            <a:r>
              <a:rPr lang="en-US" dirty="0"/>
              <a:t>  </a:t>
            </a:r>
            <a:r>
              <a:rPr lang="en-US" dirty="0" err="1"/>
              <a:t>kompetisi</a:t>
            </a:r>
            <a:r>
              <a:rPr lang="en-US" dirty="0"/>
              <a:t> </a:t>
            </a:r>
            <a:r>
              <a:rPr lang="en-US" dirty="0" err="1"/>
              <a:t>terbuka</a:t>
            </a:r>
            <a:r>
              <a:rPr lang="en-US" dirty="0"/>
              <a:t> </a:t>
            </a:r>
            <a:r>
              <a:rPr lang="en-US" dirty="0" err="1"/>
              <a:t>untuk</a:t>
            </a:r>
            <a:r>
              <a:rPr lang="en-US" dirty="0"/>
              <a:t> </a:t>
            </a:r>
            <a:r>
              <a:rPr lang="en-US" dirty="0" err="1"/>
              <a:t>mengembangkan</a:t>
            </a:r>
            <a:r>
              <a:rPr lang="en-US" dirty="0"/>
              <a:t> </a:t>
            </a:r>
            <a:r>
              <a:rPr lang="en-US" dirty="0" err="1"/>
              <a:t>fungsi</a:t>
            </a:r>
            <a:r>
              <a:rPr lang="en-US" dirty="0"/>
              <a:t> </a:t>
            </a:r>
            <a:r>
              <a:rPr lang="en-US" i="1" dirty="0"/>
              <a:t>hash</a:t>
            </a:r>
            <a:r>
              <a:rPr lang="en-US" dirty="0"/>
              <a:t> yang </a:t>
            </a:r>
            <a:r>
              <a:rPr lang="en-US" dirty="0" err="1"/>
              <a:t>baru</a:t>
            </a:r>
            <a:r>
              <a:rPr lang="en-US" dirty="0"/>
              <a:t>, </a:t>
            </a:r>
            <a:r>
              <a:rPr lang="en-US" dirty="0" err="1"/>
              <a:t>bernama</a:t>
            </a:r>
            <a:r>
              <a:rPr lang="en-US" dirty="0"/>
              <a:t> SHA-3</a:t>
            </a:r>
          </a:p>
          <a:p>
            <a:endParaRPr lang="en-US" dirty="0"/>
          </a:p>
          <a:p>
            <a:r>
              <a:rPr lang="en-US" dirty="0"/>
              <a:t>SHA-3 </a:t>
            </a:r>
            <a:r>
              <a:rPr lang="en-US" dirty="0" err="1"/>
              <a:t>menjadi</a:t>
            </a:r>
            <a:r>
              <a:rPr lang="en-US" dirty="0"/>
              <a:t> </a:t>
            </a:r>
            <a:r>
              <a:rPr lang="en-US" dirty="0" err="1"/>
              <a:t>komplementer</a:t>
            </a:r>
            <a:r>
              <a:rPr lang="en-US" dirty="0"/>
              <a:t> SHA-1 </a:t>
            </a:r>
            <a:r>
              <a:rPr lang="en-US" dirty="0" err="1"/>
              <a:t>dan</a:t>
            </a:r>
            <a:r>
              <a:rPr lang="en-US" dirty="0"/>
              <a:t> SHA-2</a:t>
            </a:r>
          </a:p>
          <a:p>
            <a:endParaRPr lang="en-US" dirty="0"/>
          </a:p>
          <a:p>
            <a:r>
              <a:rPr lang="en-US" dirty="0" err="1"/>
              <a:t>Kompetisi</a:t>
            </a:r>
            <a:r>
              <a:rPr lang="en-US" dirty="0"/>
              <a:t> </a:t>
            </a:r>
            <a:r>
              <a:rPr lang="en-US" dirty="0" err="1"/>
              <a:t>diumumkan</a:t>
            </a:r>
            <a:r>
              <a:rPr lang="en-US" dirty="0"/>
              <a:t> </a:t>
            </a:r>
            <a:r>
              <a:rPr lang="en-US" dirty="0" err="1"/>
              <a:t>pada</a:t>
            </a:r>
            <a:r>
              <a:rPr lang="en-US" dirty="0"/>
              <a:t> </a:t>
            </a:r>
            <a:r>
              <a:rPr lang="en-US" dirty="0" err="1"/>
              <a:t>tahun</a:t>
            </a:r>
            <a:r>
              <a:rPr lang="en-US" dirty="0"/>
              <a:t> 2007 </a:t>
            </a:r>
            <a:r>
              <a:rPr lang="en-US" dirty="0" err="1"/>
              <a:t>dan</a:t>
            </a:r>
            <a:r>
              <a:rPr lang="en-US" dirty="0"/>
              <a:t> </a:t>
            </a:r>
            <a:r>
              <a:rPr lang="en-US" dirty="0" err="1"/>
              <a:t>berakhir</a:t>
            </a:r>
            <a:r>
              <a:rPr lang="en-US" dirty="0"/>
              <a:t> </a:t>
            </a:r>
            <a:r>
              <a:rPr lang="en-US" dirty="0" err="1"/>
              <a:t>pada</a:t>
            </a:r>
            <a:r>
              <a:rPr lang="en-US" dirty="0"/>
              <a:t> </a:t>
            </a:r>
            <a:r>
              <a:rPr lang="en-US" dirty="0" err="1"/>
              <a:t>Oktober</a:t>
            </a:r>
            <a:r>
              <a:rPr lang="en-US" dirty="0"/>
              <a:t> 2012 </a:t>
            </a:r>
            <a:r>
              <a:rPr lang="en-US" dirty="0" err="1"/>
              <a:t>dengan</a:t>
            </a:r>
            <a:r>
              <a:rPr lang="en-US" dirty="0"/>
              <a:t> </a:t>
            </a:r>
            <a:r>
              <a:rPr lang="en-US" dirty="0" err="1"/>
              <a:t>memilih</a:t>
            </a:r>
            <a:r>
              <a:rPr lang="en-US" dirty="0"/>
              <a:t> </a:t>
            </a:r>
            <a:r>
              <a:rPr lang="en-US" dirty="0" err="1"/>
              <a:t>pemenang</a:t>
            </a:r>
            <a:r>
              <a:rPr lang="en-US" dirty="0"/>
              <a:t>.</a:t>
            </a:r>
          </a:p>
        </p:txBody>
      </p:sp>
      <p:sp>
        <p:nvSpPr>
          <p:cNvPr id="5" name="Slide Number Placeholder 4">
            <a:extLst>
              <a:ext uri="{FF2B5EF4-FFF2-40B4-BE49-F238E27FC236}">
                <a16:creationId xmlns:a16="http://schemas.microsoft.com/office/drawing/2014/main" id="{0B938A27-6F9B-AE84-4E74-89BB5787B8DB}"/>
              </a:ext>
            </a:extLst>
          </p:cNvPr>
          <p:cNvSpPr>
            <a:spLocks noGrp="1"/>
          </p:cNvSpPr>
          <p:nvPr>
            <p:ph type="sldNum" sz="quarter" idx="12"/>
          </p:nvPr>
        </p:nvSpPr>
        <p:spPr/>
        <p:txBody>
          <a:bodyPr/>
          <a:lstStyle/>
          <a:p>
            <a:fld id="{345A03E5-24FE-4ADA-BBDF-5347EA54DF86}" type="slidenum">
              <a:rPr lang="en-US" smtClean="0"/>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Proses</a:t>
            </a:r>
            <a:r>
              <a:rPr lang="en-US" dirty="0"/>
              <a:t> </a:t>
            </a:r>
            <a:r>
              <a:rPr lang="en-US" dirty="0" err="1"/>
              <a:t>Pemilihan</a:t>
            </a:r>
            <a:endParaRPr lang="en-US" dirty="0"/>
          </a:p>
        </p:txBody>
      </p:sp>
      <p:sp>
        <p:nvSpPr>
          <p:cNvPr id="3" name="Content Placeholder 2"/>
          <p:cNvSpPr>
            <a:spLocks noGrp="1"/>
          </p:cNvSpPr>
          <p:nvPr>
            <p:ph idx="1"/>
          </p:nvPr>
        </p:nvSpPr>
        <p:spPr/>
        <p:txBody>
          <a:bodyPr>
            <a:normAutofit/>
          </a:bodyPr>
          <a:lstStyle/>
          <a:p>
            <a:r>
              <a:rPr lang="en-US" dirty="0" err="1"/>
              <a:t>Proses</a:t>
            </a:r>
            <a:r>
              <a:rPr lang="en-US" dirty="0"/>
              <a:t> </a:t>
            </a:r>
            <a:r>
              <a:rPr lang="en-US" dirty="0" err="1"/>
              <a:t>pemilihan</a:t>
            </a:r>
            <a:r>
              <a:rPr lang="en-US" dirty="0"/>
              <a:t> </a:t>
            </a:r>
            <a:r>
              <a:rPr lang="en-US" dirty="0" err="1"/>
              <a:t>terdiri</a:t>
            </a:r>
            <a:r>
              <a:rPr lang="en-US" dirty="0"/>
              <a:t> </a:t>
            </a:r>
            <a:r>
              <a:rPr lang="en-US" dirty="0" err="1"/>
              <a:t>dari</a:t>
            </a:r>
            <a:r>
              <a:rPr lang="en-US" dirty="0"/>
              <a:t> 2 </a:t>
            </a:r>
            <a:r>
              <a:rPr lang="en-US" dirty="0" err="1"/>
              <a:t>putaran</a:t>
            </a:r>
            <a:r>
              <a:rPr lang="en-US" dirty="0"/>
              <a:t> </a:t>
            </a:r>
            <a:r>
              <a:rPr lang="en-US" dirty="0" err="1"/>
              <a:t>dan</a:t>
            </a:r>
            <a:r>
              <a:rPr lang="en-US" dirty="0"/>
              <a:t> final</a:t>
            </a:r>
          </a:p>
          <a:p>
            <a:r>
              <a:rPr lang="en-US" dirty="0" err="1"/>
              <a:t>Jumlah</a:t>
            </a:r>
            <a:r>
              <a:rPr lang="en-US" dirty="0"/>
              <a:t> </a:t>
            </a:r>
            <a:r>
              <a:rPr lang="en-US" i="1" dirty="0"/>
              <a:t>submission</a:t>
            </a:r>
            <a:r>
              <a:rPr lang="en-US" dirty="0"/>
              <a:t> </a:t>
            </a:r>
            <a:r>
              <a:rPr lang="en-US" dirty="0" err="1"/>
              <a:t>adalah</a:t>
            </a:r>
            <a:r>
              <a:rPr lang="en-US" dirty="0"/>
              <a:t> 64 </a:t>
            </a:r>
            <a:r>
              <a:rPr lang="en-US" dirty="0" err="1"/>
              <a:t>rancangan</a:t>
            </a:r>
            <a:r>
              <a:rPr lang="en-US" dirty="0"/>
              <a:t> </a:t>
            </a:r>
            <a:r>
              <a:rPr lang="en-US" dirty="0" err="1"/>
              <a:t>fungsi</a:t>
            </a:r>
            <a:r>
              <a:rPr lang="en-US" dirty="0"/>
              <a:t> </a:t>
            </a:r>
            <a:r>
              <a:rPr lang="en-US" i="1" dirty="0"/>
              <a:t>hash</a:t>
            </a:r>
            <a:r>
              <a:rPr lang="en-US" dirty="0"/>
              <a:t>.</a:t>
            </a:r>
          </a:p>
          <a:p>
            <a:endParaRPr lang="en-US" dirty="0"/>
          </a:p>
          <a:p>
            <a:r>
              <a:rPr lang="en-US" dirty="0" err="1"/>
              <a:t>Putaran</a:t>
            </a:r>
            <a:r>
              <a:rPr lang="en-US" dirty="0"/>
              <a:t> </a:t>
            </a:r>
            <a:r>
              <a:rPr lang="en-US" dirty="0" err="1"/>
              <a:t>pertama</a:t>
            </a:r>
            <a:r>
              <a:rPr lang="en-US" dirty="0"/>
              <a:t> (</a:t>
            </a:r>
            <a:r>
              <a:rPr lang="en-US" dirty="0" err="1"/>
              <a:t>penyisihan</a:t>
            </a:r>
            <a:r>
              <a:rPr lang="en-US" dirty="0"/>
              <a:t>): </a:t>
            </a:r>
            <a:r>
              <a:rPr lang="en-US" dirty="0" err="1"/>
              <a:t>dipilih</a:t>
            </a:r>
            <a:r>
              <a:rPr lang="en-US" dirty="0"/>
              <a:t> 51 </a:t>
            </a:r>
            <a:r>
              <a:rPr lang="en-US" i="1" dirty="0"/>
              <a:t>submission</a:t>
            </a:r>
          </a:p>
          <a:p>
            <a:r>
              <a:rPr lang="en-US" dirty="0" err="1"/>
              <a:t>Putaran</a:t>
            </a:r>
            <a:r>
              <a:rPr lang="en-US" dirty="0"/>
              <a:t> </a:t>
            </a:r>
            <a:r>
              <a:rPr lang="en-US" dirty="0" err="1"/>
              <a:t>kedua</a:t>
            </a:r>
            <a:r>
              <a:rPr lang="en-US" dirty="0"/>
              <a:t> (semi final): </a:t>
            </a:r>
            <a:r>
              <a:rPr lang="en-US" dirty="0" err="1"/>
              <a:t>dipilih</a:t>
            </a:r>
            <a:r>
              <a:rPr lang="en-US" dirty="0"/>
              <a:t> 14 </a:t>
            </a:r>
            <a:r>
              <a:rPr lang="en-US" i="1" dirty="0"/>
              <a:t>submission</a:t>
            </a:r>
          </a:p>
          <a:p>
            <a:r>
              <a:rPr lang="en-US" dirty="0" err="1"/>
              <a:t>Babak</a:t>
            </a:r>
            <a:r>
              <a:rPr lang="en-US" dirty="0"/>
              <a:t> final: 5 </a:t>
            </a:r>
            <a:r>
              <a:rPr lang="en-US" dirty="0" err="1"/>
              <a:t>finalis</a:t>
            </a:r>
            <a:endParaRPr lang="en-US" dirty="0"/>
          </a:p>
        </p:txBody>
      </p:sp>
      <p:sp>
        <p:nvSpPr>
          <p:cNvPr id="5" name="Slide Number Placeholder 4">
            <a:extLst>
              <a:ext uri="{FF2B5EF4-FFF2-40B4-BE49-F238E27FC236}">
                <a16:creationId xmlns:a16="http://schemas.microsoft.com/office/drawing/2014/main" id="{EE531B2B-54B7-F698-135F-06A9D94EFC58}"/>
              </a:ext>
            </a:extLst>
          </p:cNvPr>
          <p:cNvSpPr>
            <a:spLocks noGrp="1"/>
          </p:cNvSpPr>
          <p:nvPr>
            <p:ph type="sldNum" sz="quarter" idx="12"/>
          </p:nvPr>
        </p:nvSpPr>
        <p:spPr/>
        <p:txBody>
          <a:bodyPr/>
          <a:lstStyle/>
          <a:p>
            <a:fld id="{345A03E5-24FE-4ADA-BBDF-5347EA54DF86}" type="slidenum">
              <a:rPr lang="en-US" smtClean="0"/>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Finalis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a:t>BLAKE</a:t>
            </a:r>
          </a:p>
          <a:p>
            <a:pPr marL="514350" indent="-514350">
              <a:buFont typeface="+mj-lt"/>
              <a:buAutoNum type="arabicPeriod"/>
            </a:pPr>
            <a:r>
              <a:rPr lang="en-US" dirty="0" err="1"/>
              <a:t>Grøstl</a:t>
            </a:r>
            <a:r>
              <a:rPr lang="en-US" dirty="0"/>
              <a:t> </a:t>
            </a:r>
          </a:p>
          <a:p>
            <a:pPr marL="514350" indent="-514350">
              <a:buFont typeface="+mj-lt"/>
              <a:buAutoNum type="arabicPeriod"/>
            </a:pPr>
            <a:r>
              <a:rPr lang="en-US" dirty="0"/>
              <a:t>JH</a:t>
            </a:r>
          </a:p>
          <a:p>
            <a:pPr marL="514350" indent="-514350">
              <a:buFont typeface="+mj-lt"/>
              <a:buAutoNum type="arabicPeriod"/>
            </a:pPr>
            <a:r>
              <a:rPr lang="en-US" dirty="0" err="1"/>
              <a:t>Keccak</a:t>
            </a:r>
            <a:endParaRPr lang="en-US" dirty="0"/>
          </a:p>
          <a:p>
            <a:pPr marL="514350" indent="-514350">
              <a:buFont typeface="+mj-lt"/>
              <a:buAutoNum type="arabicPeriod"/>
            </a:pPr>
            <a:r>
              <a:rPr lang="en-US" dirty="0"/>
              <a:t>Skein </a:t>
            </a:r>
          </a:p>
          <a:p>
            <a:pPr marL="514350" indent="-514350">
              <a:buFont typeface="+mj-lt"/>
              <a:buAutoNum type="arabicPeriod"/>
            </a:pPr>
            <a:endParaRPr lang="en-US" dirty="0"/>
          </a:p>
        </p:txBody>
      </p:sp>
      <p:sp>
        <p:nvSpPr>
          <p:cNvPr id="5" name="Slide Number Placeholder 4">
            <a:extLst>
              <a:ext uri="{FF2B5EF4-FFF2-40B4-BE49-F238E27FC236}">
                <a16:creationId xmlns:a16="http://schemas.microsoft.com/office/drawing/2014/main" id="{0EB2E8C5-A655-426E-89C4-2FADC04A1DE0}"/>
              </a:ext>
            </a:extLst>
          </p:cNvPr>
          <p:cNvSpPr>
            <a:spLocks noGrp="1"/>
          </p:cNvSpPr>
          <p:nvPr>
            <p:ph type="sldNum" sz="quarter" idx="12"/>
          </p:nvPr>
        </p:nvSpPr>
        <p:spPr/>
        <p:txBody>
          <a:bodyPr/>
          <a:lstStyle/>
          <a:p>
            <a:fld id="{345A03E5-24FE-4ADA-BBDF-5347EA54DF86}" type="slidenum">
              <a:rPr lang="en-US" smtClean="0"/>
              <a:t>58</a:t>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BLAKE</a:t>
            </a:r>
          </a:p>
        </p:txBody>
      </p:sp>
      <p:sp>
        <p:nvSpPr>
          <p:cNvPr id="3" name="Content Placeholder 2"/>
          <p:cNvSpPr>
            <a:spLocks noGrp="1"/>
          </p:cNvSpPr>
          <p:nvPr>
            <p:ph idx="1"/>
          </p:nvPr>
        </p:nvSpPr>
        <p:spPr/>
        <p:txBody>
          <a:bodyPr/>
          <a:lstStyle/>
          <a:p>
            <a:r>
              <a:rPr lang="en-US" dirty="0"/>
              <a:t>Designers: Jean-Philippe </a:t>
            </a:r>
            <a:r>
              <a:rPr lang="en-US" dirty="0" err="1"/>
              <a:t>Aumasson</a:t>
            </a:r>
            <a:r>
              <a:rPr lang="en-US" dirty="0"/>
              <a:t>, Luca </a:t>
            </a:r>
            <a:r>
              <a:rPr lang="en-US" dirty="0" err="1"/>
              <a:t>Henzen</a:t>
            </a:r>
            <a:r>
              <a:rPr lang="en-US" dirty="0"/>
              <a:t>, </a:t>
            </a:r>
            <a:r>
              <a:rPr lang="en-US" dirty="0" err="1"/>
              <a:t>Willi</a:t>
            </a:r>
            <a:r>
              <a:rPr lang="en-US" dirty="0"/>
              <a:t> Meier, Raphael C.-W. </a:t>
            </a:r>
            <a:r>
              <a:rPr lang="en-US" dirty="0" err="1"/>
              <a:t>Phan</a:t>
            </a:r>
            <a:r>
              <a:rPr lang="en-US" dirty="0"/>
              <a:t> </a:t>
            </a:r>
          </a:p>
          <a:p>
            <a:endParaRPr lang="en-US" dirty="0"/>
          </a:p>
          <a:p>
            <a:r>
              <a:rPr lang="en-US" dirty="0"/>
              <a:t>Detail: Digest sizes 224, 256, 384 or 512 bits </a:t>
            </a:r>
          </a:p>
          <a:p>
            <a:endParaRPr lang="en-US" dirty="0"/>
          </a:p>
          <a:p>
            <a:r>
              <a:rPr lang="en-US" dirty="0"/>
              <a:t>Rounds 14 or 16</a:t>
            </a:r>
          </a:p>
        </p:txBody>
      </p:sp>
      <p:sp>
        <p:nvSpPr>
          <p:cNvPr id="5" name="Slide Number Placeholder 4">
            <a:extLst>
              <a:ext uri="{FF2B5EF4-FFF2-40B4-BE49-F238E27FC236}">
                <a16:creationId xmlns:a16="http://schemas.microsoft.com/office/drawing/2014/main" id="{944BAB36-9686-7741-93F4-63AD45F74ACF}"/>
              </a:ext>
            </a:extLst>
          </p:cNvPr>
          <p:cNvSpPr>
            <a:spLocks noGrp="1"/>
          </p:cNvSpPr>
          <p:nvPr>
            <p:ph type="sldNum" sz="quarter" idx="12"/>
          </p:nvPr>
        </p:nvSpPr>
        <p:spPr/>
        <p:txBody>
          <a:bodyPr/>
          <a:lstStyle/>
          <a:p>
            <a:fld id="{345A03E5-24FE-4ADA-BBDF-5347EA54DF86}" type="slidenum">
              <a:rPr lang="en-US" smtClean="0"/>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5">
            <a:extLst>
              <a:ext uri="{FF2B5EF4-FFF2-40B4-BE49-F238E27FC236}">
                <a16:creationId xmlns:a16="http://schemas.microsoft.com/office/drawing/2014/main" id="{DD42DAEA-B3C0-443A-927E-B093336A6E6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E2212FEF-B688-4508-B866-33441F36A3DB}" type="slidenum">
              <a:rPr lang="en-GB" altLang="en-US" sz="1400">
                <a:latin typeface="Times New Roman" panose="02020603050405020304" pitchFamily="18" charset="0"/>
              </a:rPr>
              <a:pPr>
                <a:spcBef>
                  <a:spcPct val="0"/>
                </a:spcBef>
                <a:buSzTx/>
                <a:buFontTx/>
                <a:buNone/>
              </a:pPr>
              <a:t>6</a:t>
            </a:fld>
            <a:endParaRPr lang="en-GB" altLang="en-US" sz="1400">
              <a:latin typeface="Times New Roman" panose="02020603050405020304" pitchFamily="18" charset="0"/>
            </a:endParaRPr>
          </a:p>
        </p:txBody>
      </p:sp>
      <p:sp>
        <p:nvSpPr>
          <p:cNvPr id="8196" name="Rectangle 2">
            <a:extLst>
              <a:ext uri="{FF2B5EF4-FFF2-40B4-BE49-F238E27FC236}">
                <a16:creationId xmlns:a16="http://schemas.microsoft.com/office/drawing/2014/main" id="{5593C680-F67D-40A0-9AF4-622D8737843E}"/>
              </a:ext>
            </a:extLst>
          </p:cNvPr>
          <p:cNvSpPr>
            <a:spLocks noGrp="1" noChangeArrowheads="1"/>
          </p:cNvSpPr>
          <p:nvPr>
            <p:ph type="title"/>
          </p:nvPr>
        </p:nvSpPr>
        <p:spPr>
          <a:xfrm>
            <a:off x="824948" y="374098"/>
            <a:ext cx="9157252" cy="908050"/>
          </a:xfrm>
        </p:spPr>
        <p:txBody>
          <a:bodyPr>
            <a:normAutofit fontScale="90000"/>
          </a:bodyPr>
          <a:lstStyle/>
          <a:p>
            <a:pPr algn="l" eaLnBrk="1" hangingPunct="1"/>
            <a:r>
              <a:rPr lang="en-US" altLang="en-US" sz="3200" b="1" i="1" dirty="0">
                <a:cs typeface="Times New Roman" panose="02020603050405020304" pitchFamily="18" charset="0"/>
              </a:rPr>
              <a:t>1. </a:t>
            </a:r>
            <a:r>
              <a:rPr lang="en-US" altLang="en-US" sz="3200" b="1" i="1" dirty="0" err="1">
                <a:cs typeface="Times New Roman" panose="02020603050405020304" pitchFamily="18" charset="0"/>
              </a:rPr>
              <a:t>Penambahan</a:t>
            </a:r>
            <a:r>
              <a:rPr lang="en-US" altLang="en-US" sz="3200" b="1" i="1" dirty="0">
                <a:cs typeface="Times New Roman" panose="02020603050405020304" pitchFamily="18" charset="0"/>
              </a:rPr>
              <a:t> Bit-bit </a:t>
            </a:r>
            <a:r>
              <a:rPr lang="en-US" altLang="en-US" sz="3200" b="1" i="1" dirty="0" err="1">
                <a:cs typeface="Times New Roman" panose="02020603050405020304" pitchFamily="18" charset="0"/>
              </a:rPr>
              <a:t>Pengganjal</a:t>
            </a:r>
            <a:br>
              <a:rPr lang="en-US" altLang="en-US" sz="3200" dirty="0">
                <a:cs typeface="Times New Roman" panose="02020603050405020304" pitchFamily="18" charset="0"/>
              </a:rPr>
            </a:br>
            <a:endParaRPr lang="en-GB" altLang="en-US" sz="3200" dirty="0">
              <a:cs typeface="Times New Roman" panose="02020603050405020304" pitchFamily="18" charset="0"/>
            </a:endParaRPr>
          </a:p>
        </p:txBody>
      </p:sp>
      <p:sp>
        <p:nvSpPr>
          <p:cNvPr id="8197" name="Rectangle 3">
            <a:extLst>
              <a:ext uri="{FF2B5EF4-FFF2-40B4-BE49-F238E27FC236}">
                <a16:creationId xmlns:a16="http://schemas.microsoft.com/office/drawing/2014/main" id="{952972A1-75F7-4C69-8CEB-CE4322012AD3}"/>
              </a:ext>
            </a:extLst>
          </p:cNvPr>
          <p:cNvSpPr>
            <a:spLocks noGrp="1" noChangeArrowheads="1"/>
          </p:cNvSpPr>
          <p:nvPr>
            <p:ph type="body" idx="1"/>
          </p:nvPr>
        </p:nvSpPr>
        <p:spPr>
          <a:xfrm>
            <a:off x="1075703" y="3128204"/>
            <a:ext cx="10664687" cy="3170995"/>
          </a:xfrm>
        </p:spPr>
        <p:txBody>
          <a:bodyPr>
            <a:normAutofit/>
          </a:bodyPr>
          <a:lstStyle/>
          <a:p>
            <a:pPr eaLnBrk="1" hangingPunct="1"/>
            <a:r>
              <a:rPr lang="en-US" altLang="en-US" sz="2400" dirty="0" err="1">
                <a:solidFill>
                  <a:srgbClr val="030305"/>
                </a:solidFill>
                <a:cs typeface="Times New Roman" panose="02020603050405020304" pitchFamily="18" charset="0"/>
              </a:rPr>
              <a:t>Pesan</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ditambah</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dengan</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sejumlah</a:t>
            </a:r>
            <a:r>
              <a:rPr lang="en-US" altLang="en-US" sz="2400" dirty="0">
                <a:solidFill>
                  <a:srgbClr val="030305"/>
                </a:solidFill>
                <a:cs typeface="Times New Roman" panose="02020603050405020304" pitchFamily="18" charset="0"/>
              </a:rPr>
              <a:t> bit </a:t>
            </a:r>
            <a:r>
              <a:rPr lang="en-US" altLang="en-US" sz="2400" dirty="0" err="1">
                <a:solidFill>
                  <a:srgbClr val="030305"/>
                </a:solidFill>
                <a:cs typeface="Times New Roman" panose="02020603050405020304" pitchFamily="18" charset="0"/>
              </a:rPr>
              <a:t>pengganjal</a:t>
            </a:r>
            <a:r>
              <a:rPr lang="en-US" altLang="en-US" sz="2400" dirty="0">
                <a:solidFill>
                  <a:srgbClr val="030305"/>
                </a:solidFill>
                <a:cs typeface="Times New Roman" panose="02020603050405020304" pitchFamily="18" charset="0"/>
              </a:rPr>
              <a:t> (</a:t>
            </a:r>
            <a:r>
              <a:rPr lang="en-US" altLang="en-US" sz="2400" i="1" dirty="0">
                <a:solidFill>
                  <a:srgbClr val="030305"/>
                </a:solidFill>
                <a:cs typeface="Times New Roman" panose="02020603050405020304" pitchFamily="18" charset="0"/>
              </a:rPr>
              <a:t>padding bits</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sedemikian</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sehingga</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panjang</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pesan</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dalam</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satuan</a:t>
            </a:r>
            <a:r>
              <a:rPr lang="en-US" altLang="en-US" sz="2400" dirty="0">
                <a:solidFill>
                  <a:srgbClr val="030305"/>
                </a:solidFill>
                <a:cs typeface="Times New Roman" panose="02020603050405020304" pitchFamily="18" charset="0"/>
              </a:rPr>
              <a:t> bit) </a:t>
            </a:r>
            <a:r>
              <a:rPr lang="en-US" altLang="en-US" sz="2400" dirty="0" err="1">
                <a:solidFill>
                  <a:srgbClr val="030305"/>
                </a:solidFill>
                <a:cs typeface="Times New Roman" panose="02020603050405020304" pitchFamily="18" charset="0"/>
              </a:rPr>
              <a:t>kongruen</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dengan</a:t>
            </a:r>
            <a:r>
              <a:rPr lang="en-US" altLang="en-US" sz="2400" dirty="0">
                <a:solidFill>
                  <a:srgbClr val="030305"/>
                </a:solidFill>
                <a:cs typeface="Times New Roman" panose="02020603050405020304" pitchFamily="18" charset="0"/>
              </a:rPr>
              <a:t> 448 (mod 512).  </a:t>
            </a:r>
          </a:p>
          <a:p>
            <a:pPr eaLnBrk="1" hangingPunct="1"/>
            <a:r>
              <a:rPr lang="en-US" altLang="en-US" sz="2400" dirty="0">
                <a:solidFill>
                  <a:srgbClr val="030305"/>
                </a:solidFill>
                <a:cs typeface="Times New Roman" panose="02020603050405020304" pitchFamily="18" charset="0"/>
              </a:rPr>
              <a:t>Panjang bit-bit </a:t>
            </a:r>
            <a:r>
              <a:rPr lang="en-US" altLang="en-US" sz="2400" dirty="0" err="1">
                <a:solidFill>
                  <a:srgbClr val="030305"/>
                </a:solidFill>
                <a:cs typeface="Times New Roman" panose="02020603050405020304" pitchFamily="18" charset="0"/>
              </a:rPr>
              <a:t>pengganjal</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adalah</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antara</a:t>
            </a:r>
            <a:r>
              <a:rPr lang="en-US" altLang="en-US" sz="2400" dirty="0">
                <a:solidFill>
                  <a:srgbClr val="030305"/>
                </a:solidFill>
                <a:cs typeface="Times New Roman" panose="02020603050405020304" pitchFamily="18" charset="0"/>
              </a:rPr>
              <a:t> 1 </a:t>
            </a:r>
            <a:r>
              <a:rPr lang="en-US" altLang="en-US" sz="2400" dirty="0" err="1">
                <a:solidFill>
                  <a:srgbClr val="030305"/>
                </a:solidFill>
                <a:cs typeface="Times New Roman" panose="02020603050405020304" pitchFamily="18" charset="0"/>
              </a:rPr>
              <a:t>sampai</a:t>
            </a:r>
            <a:r>
              <a:rPr lang="en-US" altLang="en-US" sz="2400" dirty="0">
                <a:solidFill>
                  <a:srgbClr val="030305"/>
                </a:solidFill>
                <a:cs typeface="Times New Roman" panose="02020603050405020304" pitchFamily="18" charset="0"/>
              </a:rPr>
              <a:t> 512. </a:t>
            </a:r>
          </a:p>
          <a:p>
            <a:r>
              <a:rPr lang="en-US" altLang="en-US" sz="2400" dirty="0">
                <a:solidFill>
                  <a:srgbClr val="030305"/>
                </a:solidFill>
                <a:cs typeface="Times New Roman" panose="02020603050405020304" pitchFamily="18" charset="0"/>
              </a:rPr>
              <a:t>Bit-bit </a:t>
            </a:r>
            <a:r>
              <a:rPr lang="en-US" altLang="en-US" sz="2400" dirty="0" err="1">
                <a:solidFill>
                  <a:srgbClr val="030305"/>
                </a:solidFill>
                <a:cs typeface="Times New Roman" panose="02020603050405020304" pitchFamily="18" charset="0"/>
              </a:rPr>
              <a:t>pengganjal</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terdiri</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dari</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sebuah</a:t>
            </a:r>
            <a:r>
              <a:rPr lang="en-US" altLang="en-US" sz="2400" dirty="0">
                <a:solidFill>
                  <a:srgbClr val="030305"/>
                </a:solidFill>
                <a:cs typeface="Times New Roman" panose="02020603050405020304" pitchFamily="18" charset="0"/>
              </a:rPr>
              <a:t> bit 1 </a:t>
            </a:r>
            <a:r>
              <a:rPr lang="en-US" altLang="en-US" sz="2400" dirty="0" err="1">
                <a:solidFill>
                  <a:srgbClr val="030305"/>
                </a:solidFill>
                <a:cs typeface="Times New Roman" panose="02020603050405020304" pitchFamily="18" charset="0"/>
              </a:rPr>
              <a:t>diikuti</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dengan</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sisanya</a:t>
            </a:r>
            <a:r>
              <a:rPr lang="en-US" altLang="en-US" sz="2400" dirty="0">
                <a:solidFill>
                  <a:srgbClr val="030305"/>
                </a:solidFill>
                <a:cs typeface="Times New Roman" panose="02020603050405020304" pitchFamily="18" charset="0"/>
              </a:rPr>
              <a:t> bit 0.</a:t>
            </a:r>
          </a:p>
          <a:p>
            <a:endParaRPr lang="en-US" altLang="en-US" sz="2400" dirty="0">
              <a:solidFill>
                <a:srgbClr val="030305"/>
              </a:solidFill>
              <a:cs typeface="Times New Roman" panose="02020603050405020304" pitchFamily="18" charset="0"/>
            </a:endParaRPr>
          </a:p>
          <a:p>
            <a:r>
              <a:rPr lang="en-US" altLang="en-US" sz="2400" dirty="0" err="1">
                <a:solidFill>
                  <a:srgbClr val="030305"/>
                </a:solidFill>
                <a:cs typeface="Times New Roman" panose="02020603050405020304" pitchFamily="18" charset="0"/>
              </a:rPr>
              <a:t>Contoh</a:t>
            </a:r>
            <a:r>
              <a:rPr lang="en-US" altLang="en-US" sz="2400" dirty="0">
                <a:solidFill>
                  <a:srgbClr val="030305"/>
                </a:solidFill>
                <a:cs typeface="Times New Roman" panose="02020603050405020304" pitchFamily="18" charset="0"/>
              </a:rPr>
              <a:t>: K = 32000 bit </a:t>
            </a:r>
            <a:r>
              <a:rPr lang="en-US" altLang="en-US" sz="2400" dirty="0">
                <a:solidFill>
                  <a:srgbClr val="030305"/>
                </a:solidFill>
                <a:cs typeface="Times New Roman" panose="02020603050405020304" pitchFamily="18" charset="0"/>
                <a:sym typeface="Wingdings" panose="05000000000000000000" pitchFamily="2" charset="2"/>
              </a:rPr>
              <a:t> 32000 + </a:t>
            </a:r>
            <a:r>
              <a:rPr lang="en-US" altLang="en-US" sz="2400" dirty="0">
                <a:solidFill>
                  <a:srgbClr val="FF0000"/>
                </a:solidFill>
                <a:cs typeface="Times New Roman" panose="02020603050405020304" pitchFamily="18" charset="0"/>
                <a:sym typeface="Wingdings" panose="05000000000000000000" pitchFamily="2" charset="2"/>
              </a:rPr>
              <a:t>192 bit </a:t>
            </a:r>
            <a:r>
              <a:rPr lang="en-US" altLang="en-US" sz="2400" dirty="0">
                <a:solidFill>
                  <a:srgbClr val="030305"/>
                </a:solidFill>
                <a:cs typeface="Times New Roman" panose="02020603050405020304" pitchFamily="18" charset="0"/>
                <a:sym typeface="Wingdings" panose="05000000000000000000" pitchFamily="2" charset="2"/>
              </a:rPr>
              <a:t>= 32192  32192 mod 512 = 448</a:t>
            </a:r>
            <a:endParaRPr lang="en-GB" altLang="en-US" sz="2400" dirty="0">
              <a:solidFill>
                <a:srgbClr val="030305"/>
              </a:solidFill>
            </a:endParaRPr>
          </a:p>
        </p:txBody>
      </p:sp>
      <p:pic>
        <p:nvPicPr>
          <p:cNvPr id="2" name="Picture 1">
            <a:extLst>
              <a:ext uri="{FF2B5EF4-FFF2-40B4-BE49-F238E27FC236}">
                <a16:creationId xmlns:a16="http://schemas.microsoft.com/office/drawing/2014/main" id="{146E73D6-0C10-433C-8DC5-1A9B47747601}"/>
              </a:ext>
            </a:extLst>
          </p:cNvPr>
          <p:cNvPicPr>
            <a:picLocks noChangeAspect="1"/>
          </p:cNvPicPr>
          <p:nvPr/>
        </p:nvPicPr>
        <p:blipFill>
          <a:blip r:embed="rId7"/>
          <a:stretch>
            <a:fillRect/>
          </a:stretch>
        </p:blipFill>
        <p:spPr>
          <a:xfrm>
            <a:off x="1006129" y="931655"/>
            <a:ext cx="9145335" cy="1853924"/>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Grøstl</a:t>
            </a:r>
            <a:endParaRPr lang="en-US" dirty="0"/>
          </a:p>
        </p:txBody>
      </p:sp>
      <p:sp>
        <p:nvSpPr>
          <p:cNvPr id="3" name="Content Placeholder 2"/>
          <p:cNvSpPr>
            <a:spLocks noGrp="1"/>
          </p:cNvSpPr>
          <p:nvPr>
            <p:ph idx="1"/>
          </p:nvPr>
        </p:nvSpPr>
        <p:spPr/>
        <p:txBody>
          <a:bodyPr/>
          <a:lstStyle/>
          <a:p>
            <a:r>
              <a:rPr lang="en-US" dirty="0"/>
              <a:t>Designers: Praveen </a:t>
            </a:r>
            <a:r>
              <a:rPr lang="en-US" dirty="0" err="1"/>
              <a:t>Gauravaram</a:t>
            </a:r>
            <a:r>
              <a:rPr lang="en-US" dirty="0"/>
              <a:t>, Lars Knudsen, </a:t>
            </a:r>
            <a:r>
              <a:rPr lang="en-US" dirty="0" err="1">
                <a:hlinkClick r:id="rId2" tooltip="Krystian Matusiewicz (page does not exist)"/>
              </a:rPr>
              <a:t>Krystian</a:t>
            </a:r>
            <a:r>
              <a:rPr lang="en-US" dirty="0">
                <a:hlinkClick r:id="rId2" tooltip="Krystian Matusiewicz (page does not exist)"/>
              </a:rPr>
              <a:t> </a:t>
            </a:r>
            <a:r>
              <a:rPr lang="en-US" dirty="0" err="1">
                <a:hlinkClick r:id="rId2" tooltip="Krystian Matusiewicz (page does not exist)"/>
              </a:rPr>
              <a:t>Matusiewicz</a:t>
            </a:r>
            <a:r>
              <a:rPr lang="en-US" dirty="0"/>
              <a:t>, </a:t>
            </a:r>
            <a:r>
              <a:rPr lang="en-US" dirty="0" err="1">
                <a:hlinkClick r:id="rId3" tooltip="Florian Mendel (page does not exist)"/>
              </a:rPr>
              <a:t>Florian</a:t>
            </a:r>
            <a:r>
              <a:rPr lang="en-US" dirty="0">
                <a:hlinkClick r:id="rId3" tooltip="Florian Mendel (page does not exist)"/>
              </a:rPr>
              <a:t> Mendel</a:t>
            </a:r>
            <a:r>
              <a:rPr lang="en-US" dirty="0"/>
              <a:t>, </a:t>
            </a:r>
            <a:r>
              <a:rPr lang="en-US" dirty="0">
                <a:hlinkClick r:id="rId4" tooltip="Christian Rechberger (page does not exist)"/>
              </a:rPr>
              <a:t>Christian </a:t>
            </a:r>
            <a:r>
              <a:rPr lang="en-US" dirty="0" err="1">
                <a:hlinkClick r:id="rId4" tooltip="Christian Rechberger (page does not exist)"/>
              </a:rPr>
              <a:t>Rechberger</a:t>
            </a:r>
            <a:r>
              <a:rPr lang="en-US" dirty="0"/>
              <a:t>, </a:t>
            </a:r>
            <a:r>
              <a:rPr lang="en-US" dirty="0">
                <a:hlinkClick r:id="rId5" tooltip="Martin Schläffer (page does not exist)"/>
              </a:rPr>
              <a:t>Martin </a:t>
            </a:r>
            <a:r>
              <a:rPr lang="en-US" dirty="0" err="1">
                <a:hlinkClick r:id="rId5" tooltip="Martin Schläffer (page does not exist)"/>
              </a:rPr>
              <a:t>Schläffer</a:t>
            </a:r>
            <a:r>
              <a:rPr lang="en-US" dirty="0"/>
              <a:t>, and </a:t>
            </a:r>
            <a:r>
              <a:rPr lang="en-US" dirty="0" err="1"/>
              <a:t>Søren</a:t>
            </a:r>
            <a:r>
              <a:rPr lang="en-US" dirty="0"/>
              <a:t> S. Thomsen</a:t>
            </a:r>
          </a:p>
          <a:p>
            <a:endParaRPr lang="en-US" dirty="0"/>
          </a:p>
          <a:p>
            <a:r>
              <a:rPr lang="en-US" dirty="0"/>
              <a:t>Detail: Digest sizes 256 and 512</a:t>
            </a:r>
          </a:p>
        </p:txBody>
      </p:sp>
      <p:sp>
        <p:nvSpPr>
          <p:cNvPr id="5" name="Slide Number Placeholder 4">
            <a:extLst>
              <a:ext uri="{FF2B5EF4-FFF2-40B4-BE49-F238E27FC236}">
                <a16:creationId xmlns:a16="http://schemas.microsoft.com/office/drawing/2014/main" id="{C83AAD23-C77B-182F-DBCF-B7BF60289173}"/>
              </a:ext>
            </a:extLst>
          </p:cNvPr>
          <p:cNvSpPr>
            <a:spLocks noGrp="1"/>
          </p:cNvSpPr>
          <p:nvPr>
            <p:ph type="sldNum" sz="quarter" idx="12"/>
          </p:nvPr>
        </p:nvSpPr>
        <p:spPr/>
        <p:txBody>
          <a:bodyPr/>
          <a:lstStyle/>
          <a:p>
            <a:fld id="{345A03E5-24FE-4ADA-BBDF-5347EA54DF86}" type="slidenum">
              <a:rPr lang="en-US" smtClean="0"/>
              <a:t>60</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JH</a:t>
            </a:r>
          </a:p>
        </p:txBody>
      </p:sp>
      <p:sp>
        <p:nvSpPr>
          <p:cNvPr id="3" name="Content Placeholder 2"/>
          <p:cNvSpPr>
            <a:spLocks noGrp="1"/>
          </p:cNvSpPr>
          <p:nvPr>
            <p:ph idx="1"/>
          </p:nvPr>
        </p:nvSpPr>
        <p:spPr/>
        <p:txBody>
          <a:bodyPr/>
          <a:lstStyle/>
          <a:p>
            <a:r>
              <a:rPr lang="en-US" dirty="0"/>
              <a:t>Designers: </a:t>
            </a:r>
            <a:r>
              <a:rPr lang="en-US" dirty="0" err="1">
                <a:hlinkClick r:id="rId2" tooltip="Hongjun Wu (page does not exist)"/>
              </a:rPr>
              <a:t>Hongjun</a:t>
            </a:r>
            <a:r>
              <a:rPr lang="en-US" dirty="0">
                <a:hlinkClick r:id="rId2" tooltip="Hongjun Wu (page does not exist)"/>
              </a:rPr>
              <a:t> Wu</a:t>
            </a:r>
            <a:endParaRPr lang="en-US" dirty="0"/>
          </a:p>
          <a:p>
            <a:endParaRPr lang="en-US" dirty="0"/>
          </a:p>
          <a:p>
            <a:r>
              <a:rPr lang="en-US" dirty="0"/>
              <a:t>Detail: Digest sizes 224, 256, 384, 512</a:t>
            </a:r>
          </a:p>
        </p:txBody>
      </p:sp>
      <p:sp>
        <p:nvSpPr>
          <p:cNvPr id="5" name="Slide Number Placeholder 4">
            <a:extLst>
              <a:ext uri="{FF2B5EF4-FFF2-40B4-BE49-F238E27FC236}">
                <a16:creationId xmlns:a16="http://schemas.microsoft.com/office/drawing/2014/main" id="{69CD1B40-3344-AB02-5432-8EDE3D3B4F83}"/>
              </a:ext>
            </a:extLst>
          </p:cNvPr>
          <p:cNvSpPr>
            <a:spLocks noGrp="1"/>
          </p:cNvSpPr>
          <p:nvPr>
            <p:ph type="sldNum" sz="quarter" idx="12"/>
          </p:nvPr>
        </p:nvSpPr>
        <p:spPr/>
        <p:txBody>
          <a:bodyPr/>
          <a:lstStyle/>
          <a:p>
            <a:fld id="{345A03E5-24FE-4ADA-BBDF-5347EA54DF86}" type="slidenum">
              <a:rPr lang="en-US" smtClean="0"/>
              <a:t>61</a:t>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Keccak</a:t>
            </a:r>
            <a:endParaRPr lang="en-US" dirty="0"/>
          </a:p>
        </p:txBody>
      </p:sp>
      <p:sp>
        <p:nvSpPr>
          <p:cNvPr id="3" name="Content Placeholder 2"/>
          <p:cNvSpPr>
            <a:spLocks noGrp="1"/>
          </p:cNvSpPr>
          <p:nvPr>
            <p:ph idx="1"/>
          </p:nvPr>
        </p:nvSpPr>
        <p:spPr/>
        <p:txBody>
          <a:bodyPr/>
          <a:lstStyle/>
          <a:p>
            <a:r>
              <a:rPr lang="en-US" dirty="0"/>
              <a:t>Designers: </a:t>
            </a:r>
            <a:r>
              <a:rPr lang="en-US" dirty="0">
                <a:hlinkClick r:id="rId2" tooltip="Guido Bertoni (page does not exist)"/>
              </a:rPr>
              <a:t>Guido Breton</a:t>
            </a:r>
            <a:r>
              <a:rPr lang="en-US" dirty="0"/>
              <a:t>, Joan </a:t>
            </a:r>
            <a:r>
              <a:rPr lang="en-US" dirty="0" err="1"/>
              <a:t>Daemen</a:t>
            </a:r>
            <a:r>
              <a:rPr lang="en-US" dirty="0"/>
              <a:t>, </a:t>
            </a:r>
            <a:r>
              <a:rPr lang="en-US" dirty="0" err="1">
                <a:hlinkClick r:id="rId3" tooltip="Michaël Peeter (page does not exist)"/>
              </a:rPr>
              <a:t>Michaël</a:t>
            </a:r>
            <a:r>
              <a:rPr lang="en-US" dirty="0">
                <a:hlinkClick r:id="rId3" tooltip="Michaël Peeter (page does not exist)"/>
              </a:rPr>
              <a:t> </a:t>
            </a:r>
            <a:r>
              <a:rPr lang="en-US" dirty="0" err="1">
                <a:hlinkClick r:id="rId3" tooltip="Michaël Peeter (page does not exist)"/>
              </a:rPr>
              <a:t>Peeters</a:t>
            </a:r>
            <a:r>
              <a:rPr lang="en-US" dirty="0"/>
              <a:t> and </a:t>
            </a:r>
            <a:r>
              <a:rPr lang="en-US" dirty="0">
                <a:hlinkClick r:id="rId4" tooltip="Gilles Van Assche (page does not exist)"/>
              </a:rPr>
              <a:t>Gilles Van </a:t>
            </a:r>
            <a:r>
              <a:rPr lang="en-US" dirty="0" err="1">
                <a:hlinkClick r:id="rId4" tooltip="Gilles Van Assche (page does not exist)"/>
              </a:rPr>
              <a:t>Assche</a:t>
            </a:r>
            <a:r>
              <a:rPr lang="en-US" dirty="0"/>
              <a:t>. </a:t>
            </a:r>
          </a:p>
          <a:p>
            <a:endParaRPr lang="en-US" dirty="0"/>
          </a:p>
          <a:p>
            <a:r>
              <a:rPr lang="en-US" dirty="0"/>
              <a:t>Detail: </a:t>
            </a:r>
            <a:r>
              <a:rPr lang="en-US" dirty="0">
                <a:hlinkClick r:id="rId5" tooltip="Cryptographic hash function"/>
              </a:rPr>
              <a:t>Digest sizes</a:t>
            </a:r>
            <a:r>
              <a:rPr lang="en-US" dirty="0"/>
              <a:t> arbitrary</a:t>
            </a:r>
          </a:p>
        </p:txBody>
      </p:sp>
      <p:sp>
        <p:nvSpPr>
          <p:cNvPr id="5" name="Slide Number Placeholder 4">
            <a:extLst>
              <a:ext uri="{FF2B5EF4-FFF2-40B4-BE49-F238E27FC236}">
                <a16:creationId xmlns:a16="http://schemas.microsoft.com/office/drawing/2014/main" id="{D1326190-7FF9-7628-5EC7-9FF3F7A9CF6B}"/>
              </a:ext>
            </a:extLst>
          </p:cNvPr>
          <p:cNvSpPr>
            <a:spLocks noGrp="1"/>
          </p:cNvSpPr>
          <p:nvPr>
            <p:ph type="sldNum" sz="quarter" idx="12"/>
          </p:nvPr>
        </p:nvSpPr>
        <p:spPr/>
        <p:txBody>
          <a:bodyPr/>
          <a:lstStyle/>
          <a:p>
            <a:fld id="{345A03E5-24FE-4ADA-BBDF-5347EA54DF86}" type="slidenum">
              <a:rPr lang="en-US" smtClean="0"/>
              <a:t>62</a:t>
            </a:fld>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SKEIN</a:t>
            </a:r>
          </a:p>
        </p:txBody>
      </p:sp>
      <p:sp>
        <p:nvSpPr>
          <p:cNvPr id="3" name="Content Placeholder 2"/>
          <p:cNvSpPr>
            <a:spLocks noGrp="1"/>
          </p:cNvSpPr>
          <p:nvPr>
            <p:ph idx="1"/>
          </p:nvPr>
        </p:nvSpPr>
        <p:spPr/>
        <p:txBody>
          <a:bodyPr/>
          <a:lstStyle/>
          <a:p>
            <a:r>
              <a:rPr lang="en-US" dirty="0"/>
              <a:t>Designers: </a:t>
            </a:r>
            <a:r>
              <a:rPr lang="en-US" dirty="0">
                <a:hlinkClick r:id="rId2" tooltip="Bruce Schneier"/>
              </a:rPr>
              <a:t>Bruce </a:t>
            </a:r>
            <a:r>
              <a:rPr lang="en-US" dirty="0" err="1">
                <a:hlinkClick r:id="rId2" tooltip="Bruce Schneier"/>
              </a:rPr>
              <a:t>Schneier</a:t>
            </a:r>
            <a:r>
              <a:rPr lang="en-US" dirty="0"/>
              <a:t>, </a:t>
            </a:r>
            <a:r>
              <a:rPr lang="en-US" dirty="0">
                <a:hlinkClick r:id="rId3" tooltip="Stefan Lucks"/>
              </a:rPr>
              <a:t>Stefan Lucks</a:t>
            </a:r>
            <a:r>
              <a:rPr lang="en-US" dirty="0"/>
              <a:t>, </a:t>
            </a:r>
            <a:r>
              <a:rPr lang="en-US" dirty="0" err="1">
                <a:hlinkClick r:id="rId4" tooltip="Niels Ferguson"/>
              </a:rPr>
              <a:t>Niels</a:t>
            </a:r>
            <a:r>
              <a:rPr lang="en-US" dirty="0">
                <a:hlinkClick r:id="rId4" tooltip="Niels Ferguson"/>
              </a:rPr>
              <a:t> Ferguson</a:t>
            </a:r>
            <a:r>
              <a:rPr lang="en-US" dirty="0"/>
              <a:t>, </a:t>
            </a:r>
            <a:r>
              <a:rPr lang="en-US" dirty="0">
                <a:hlinkClick r:id="rId5" tooltip="Doug Whiting (page does not exist)"/>
              </a:rPr>
              <a:t>Doug Whiting</a:t>
            </a:r>
            <a:r>
              <a:rPr lang="en-US" dirty="0"/>
              <a:t>, </a:t>
            </a:r>
            <a:r>
              <a:rPr lang="en-US" dirty="0" err="1">
                <a:hlinkClick r:id="rId6" tooltip="Mihir Bellare"/>
              </a:rPr>
              <a:t>Mihir</a:t>
            </a:r>
            <a:r>
              <a:rPr lang="en-US" dirty="0">
                <a:hlinkClick r:id="rId6" tooltip="Mihir Bellare"/>
              </a:rPr>
              <a:t> </a:t>
            </a:r>
            <a:r>
              <a:rPr lang="en-US" dirty="0" err="1">
                <a:hlinkClick r:id="rId6" tooltip="Mihir Bellare"/>
              </a:rPr>
              <a:t>Bellare</a:t>
            </a:r>
            <a:r>
              <a:rPr lang="en-US" dirty="0"/>
              <a:t>, </a:t>
            </a:r>
            <a:r>
              <a:rPr lang="en-US" dirty="0" err="1">
                <a:hlinkClick r:id="rId7" tooltip="Tadayoshi Kohno (page does not exist)"/>
              </a:rPr>
              <a:t>Tadayoshi</a:t>
            </a:r>
            <a:r>
              <a:rPr lang="en-US" dirty="0">
                <a:hlinkClick r:id="rId7" tooltip="Tadayoshi Kohno (page does not exist)"/>
              </a:rPr>
              <a:t> Kohno</a:t>
            </a:r>
            <a:r>
              <a:rPr lang="en-US" dirty="0"/>
              <a:t>, </a:t>
            </a:r>
            <a:r>
              <a:rPr lang="en-US" dirty="0">
                <a:hlinkClick r:id="rId8" tooltip="Jon Callas"/>
              </a:rPr>
              <a:t>Jon Callas</a:t>
            </a:r>
            <a:r>
              <a:rPr lang="en-US" dirty="0"/>
              <a:t> and </a:t>
            </a:r>
            <a:r>
              <a:rPr lang="en-US" dirty="0">
                <a:hlinkClick r:id="rId9" tooltip="Jesse Walker (programmer) (page does not exist)"/>
              </a:rPr>
              <a:t>Jesse Walker</a:t>
            </a:r>
            <a:r>
              <a:rPr lang="en-US" dirty="0"/>
              <a:t>.</a:t>
            </a:r>
          </a:p>
          <a:p>
            <a:endParaRPr lang="en-US" dirty="0"/>
          </a:p>
          <a:p>
            <a:r>
              <a:rPr lang="en-US" dirty="0"/>
              <a:t>Detail: </a:t>
            </a:r>
            <a:r>
              <a:rPr lang="en-US" dirty="0">
                <a:hlinkClick r:id="rId10" tooltip="Cryptographic hash function"/>
              </a:rPr>
              <a:t>Digest sizes</a:t>
            </a:r>
            <a:r>
              <a:rPr lang="en-US" dirty="0"/>
              <a:t> arbitrary</a:t>
            </a:r>
          </a:p>
          <a:p>
            <a:r>
              <a:rPr lang="en-US" dirty="0"/>
              <a:t>Rounds: 72 (256 &amp; 512 block size), 80 (1024 block size)</a:t>
            </a:r>
          </a:p>
          <a:p>
            <a:endParaRPr lang="en-US" dirty="0"/>
          </a:p>
          <a:p>
            <a:endParaRPr lang="en-US" dirty="0"/>
          </a:p>
        </p:txBody>
      </p:sp>
      <p:sp>
        <p:nvSpPr>
          <p:cNvPr id="5" name="Slide Number Placeholder 4">
            <a:extLst>
              <a:ext uri="{FF2B5EF4-FFF2-40B4-BE49-F238E27FC236}">
                <a16:creationId xmlns:a16="http://schemas.microsoft.com/office/drawing/2014/main" id="{D85DDC8D-483E-6C94-8F55-6A33D4B6BA3C}"/>
              </a:ext>
            </a:extLst>
          </p:cNvPr>
          <p:cNvSpPr>
            <a:spLocks noGrp="1"/>
          </p:cNvSpPr>
          <p:nvPr>
            <p:ph type="sldNum" sz="quarter" idx="12"/>
          </p:nvPr>
        </p:nvSpPr>
        <p:spPr/>
        <p:txBody>
          <a:bodyPr/>
          <a:lstStyle/>
          <a:p>
            <a:fld id="{345A03E5-24FE-4ADA-BBDF-5347EA54DF86}" type="slidenum">
              <a:rPr lang="en-US" smtClean="0"/>
              <a:t>63</a:t>
            </a:fld>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48666"/>
          </a:xfrm>
        </p:spPr>
        <p:txBody>
          <a:bodyPr>
            <a:normAutofit fontScale="90000"/>
          </a:bodyPr>
          <a:lstStyle/>
          <a:p>
            <a:r>
              <a:rPr lang="en-US" dirty="0" err="1"/>
              <a:t>dan</a:t>
            </a:r>
            <a:r>
              <a:rPr lang="en-US" dirty="0"/>
              <a:t> </a:t>
            </a:r>
            <a:r>
              <a:rPr lang="en-US" dirty="0" err="1"/>
              <a:t>pemenangnya</a:t>
            </a:r>
            <a:r>
              <a:rPr lang="en-US" dirty="0"/>
              <a:t> </a:t>
            </a:r>
            <a:r>
              <a:rPr lang="en-US" dirty="0" err="1"/>
              <a:t>adalah</a:t>
            </a:r>
            <a:r>
              <a:rPr lang="en-US" dirty="0"/>
              <a:t>…</a:t>
            </a:r>
          </a:p>
        </p:txBody>
      </p:sp>
      <p:sp>
        <p:nvSpPr>
          <p:cNvPr id="3" name="Content Placeholder 2"/>
          <p:cNvSpPr>
            <a:spLocks noGrp="1"/>
          </p:cNvSpPr>
          <p:nvPr>
            <p:ph idx="1"/>
          </p:nvPr>
        </p:nvSpPr>
        <p:spPr>
          <a:xfrm>
            <a:off x="838200" y="1123122"/>
            <a:ext cx="10515600" cy="5233228"/>
          </a:xfrm>
        </p:spPr>
        <p:txBody>
          <a:bodyPr>
            <a:normAutofit/>
          </a:bodyPr>
          <a:lstStyle/>
          <a:p>
            <a:pPr algn="ctr">
              <a:buNone/>
            </a:pPr>
            <a:r>
              <a:rPr lang="en-US" sz="4400" b="1" dirty="0" err="1"/>
              <a:t>Keccak</a:t>
            </a:r>
            <a:endParaRPr lang="en-US" sz="4400" b="1" dirty="0"/>
          </a:p>
          <a:p>
            <a:pPr algn="ctr">
              <a:buNone/>
            </a:pPr>
            <a:endParaRPr lang="en-US" sz="4400" b="1" dirty="0"/>
          </a:p>
          <a:p>
            <a:pPr algn="ctr">
              <a:buNone/>
            </a:pPr>
            <a:endParaRPr lang="en-US" sz="4400" b="1" dirty="0"/>
          </a:p>
          <a:p>
            <a:pPr algn="ctr">
              <a:buNone/>
            </a:pPr>
            <a:endParaRPr lang="en-US" sz="4400" b="1" dirty="0"/>
          </a:p>
          <a:p>
            <a:pPr algn="ctr">
              <a:buNone/>
            </a:pPr>
            <a:endParaRPr lang="en-US" sz="4400" b="1" dirty="0"/>
          </a:p>
          <a:p>
            <a:pPr algn="ctr">
              <a:buNone/>
            </a:pPr>
            <a:endParaRPr lang="en-US" dirty="0"/>
          </a:p>
          <a:p>
            <a:pPr algn="ctr">
              <a:buNone/>
            </a:pPr>
            <a:endParaRPr lang="en-US" dirty="0"/>
          </a:p>
          <a:p>
            <a:pPr algn="ctr">
              <a:buNone/>
            </a:pPr>
            <a:endParaRPr lang="en-US" dirty="0"/>
          </a:p>
          <a:p>
            <a:pPr algn="ctr">
              <a:buNone/>
            </a:pPr>
            <a:endParaRPr lang="en-US" dirty="0"/>
          </a:p>
          <a:p>
            <a:pPr algn="ctr">
              <a:buNone/>
            </a:pPr>
            <a:endParaRPr lang="en-US" sz="4400" b="1" dirty="0"/>
          </a:p>
          <a:p>
            <a:pPr algn="ctr">
              <a:buNone/>
            </a:pPr>
            <a:endParaRPr lang="en-US" sz="4400" b="1" dirty="0"/>
          </a:p>
        </p:txBody>
      </p:sp>
      <p:pic>
        <p:nvPicPr>
          <p:cNvPr id="3074" name="Picture 2" descr="Les quatre auteurs de la fonction de hachage Keccak. De gauche à droite, Michaël Peeters (NXP Semiconductors), Guido Bertoni, Gilles Van Assche et Joan Daemen (tous trois chez STMicroelectronics)"/>
          <p:cNvPicPr>
            <a:picLocks noChangeAspect="1" noChangeArrowheads="1"/>
          </p:cNvPicPr>
          <p:nvPr/>
        </p:nvPicPr>
        <p:blipFill>
          <a:blip r:embed="rId2"/>
          <a:srcRect/>
          <a:stretch>
            <a:fillRect/>
          </a:stretch>
        </p:blipFill>
        <p:spPr bwMode="auto">
          <a:xfrm>
            <a:off x="2511554" y="1729409"/>
            <a:ext cx="7610828" cy="3805414"/>
          </a:xfrm>
          <a:prstGeom prst="rect">
            <a:avLst/>
          </a:prstGeom>
          <a:noFill/>
        </p:spPr>
      </p:pic>
      <p:sp>
        <p:nvSpPr>
          <p:cNvPr id="6" name="TextBox 5"/>
          <p:cNvSpPr txBox="1"/>
          <p:nvPr/>
        </p:nvSpPr>
        <p:spPr>
          <a:xfrm>
            <a:off x="2796209" y="5534823"/>
            <a:ext cx="7326173" cy="400110"/>
          </a:xfrm>
          <a:prstGeom prst="rect">
            <a:avLst/>
          </a:prstGeom>
          <a:noFill/>
        </p:spPr>
        <p:txBody>
          <a:bodyPr wrap="none" rtlCol="0">
            <a:spAutoFit/>
          </a:bodyPr>
          <a:lstStyle/>
          <a:p>
            <a:r>
              <a:rPr lang="en-US" sz="2000" dirty="0">
                <a:hlinkClick r:id="rId3" tooltip="Guido Bertoni (page does not exist)"/>
              </a:rPr>
              <a:t>Guido Breton</a:t>
            </a:r>
            <a:r>
              <a:rPr lang="en-US" sz="2000" dirty="0"/>
              <a:t>, Joan </a:t>
            </a:r>
            <a:r>
              <a:rPr lang="en-US" sz="2000" dirty="0" err="1"/>
              <a:t>Daemen</a:t>
            </a:r>
            <a:r>
              <a:rPr lang="en-US" sz="2000" dirty="0"/>
              <a:t>, </a:t>
            </a:r>
            <a:r>
              <a:rPr lang="en-US" sz="2000" dirty="0" err="1">
                <a:hlinkClick r:id="rId4" tooltip="Michaël Peeter (page does not exist)"/>
              </a:rPr>
              <a:t>Michaël</a:t>
            </a:r>
            <a:r>
              <a:rPr lang="en-US" sz="2000" dirty="0">
                <a:hlinkClick r:id="rId4" tooltip="Michaël Peeter (page does not exist)"/>
              </a:rPr>
              <a:t> </a:t>
            </a:r>
            <a:r>
              <a:rPr lang="en-US" sz="2000" dirty="0" err="1">
                <a:hlinkClick r:id="rId4" tooltip="Michaël Peeter (page does not exist)"/>
              </a:rPr>
              <a:t>Peeters</a:t>
            </a:r>
            <a:r>
              <a:rPr lang="en-US" sz="2000" dirty="0"/>
              <a:t> and </a:t>
            </a:r>
            <a:r>
              <a:rPr lang="en-US" sz="2000" dirty="0">
                <a:hlinkClick r:id="rId5" tooltip="Gilles Van Assche (page does not exist)"/>
              </a:rPr>
              <a:t>Gilles Van </a:t>
            </a:r>
            <a:r>
              <a:rPr lang="en-US" sz="2000" dirty="0" err="1">
                <a:hlinkClick r:id="rId5" tooltip="Gilles Van Assche (page does not exist)"/>
              </a:rPr>
              <a:t>Assche</a:t>
            </a:r>
            <a:r>
              <a:rPr lang="en-US" sz="2000" dirty="0"/>
              <a:t>. </a:t>
            </a:r>
          </a:p>
        </p:txBody>
      </p:sp>
      <p:sp>
        <p:nvSpPr>
          <p:cNvPr id="5" name="Rectangle 4">
            <a:extLst>
              <a:ext uri="{FF2B5EF4-FFF2-40B4-BE49-F238E27FC236}">
                <a16:creationId xmlns:a16="http://schemas.microsoft.com/office/drawing/2014/main" id="{C4D69AE1-A6ED-4CBE-B838-F02AD0848F1B}"/>
              </a:ext>
            </a:extLst>
          </p:cNvPr>
          <p:cNvSpPr/>
          <p:nvPr/>
        </p:nvSpPr>
        <p:spPr>
          <a:xfrm>
            <a:off x="4284549" y="6013060"/>
            <a:ext cx="3841564" cy="461665"/>
          </a:xfrm>
          <a:prstGeom prst="rect">
            <a:avLst/>
          </a:prstGeom>
        </p:spPr>
        <p:txBody>
          <a:bodyPr wrap="none">
            <a:spAutoFit/>
          </a:bodyPr>
          <a:lstStyle/>
          <a:p>
            <a:pPr algn="ctr">
              <a:buNone/>
            </a:pPr>
            <a:r>
              <a:rPr lang="en-US" sz="2400" dirty="0"/>
              <a:t>Keccak </a:t>
            </a:r>
            <a:r>
              <a:rPr lang="en-US" sz="2400" dirty="0" err="1"/>
              <a:t>terpilih</a:t>
            </a:r>
            <a:r>
              <a:rPr lang="en-US" sz="2400" dirty="0"/>
              <a:t> </a:t>
            </a:r>
            <a:r>
              <a:rPr lang="en-US" sz="2400" dirty="0" err="1"/>
              <a:t>sebagai</a:t>
            </a:r>
            <a:r>
              <a:rPr lang="en-US" sz="2400" dirty="0"/>
              <a:t> SHA-3</a:t>
            </a:r>
          </a:p>
        </p:txBody>
      </p:sp>
      <p:sp>
        <p:nvSpPr>
          <p:cNvPr id="7" name="Slide Number Placeholder 6">
            <a:extLst>
              <a:ext uri="{FF2B5EF4-FFF2-40B4-BE49-F238E27FC236}">
                <a16:creationId xmlns:a16="http://schemas.microsoft.com/office/drawing/2014/main" id="{3A7194F2-2D24-54AD-B19E-EA6C9536E0A0}"/>
              </a:ext>
            </a:extLst>
          </p:cNvPr>
          <p:cNvSpPr>
            <a:spLocks noGrp="1"/>
          </p:cNvSpPr>
          <p:nvPr>
            <p:ph type="sldNum" sz="quarter" idx="12"/>
          </p:nvPr>
        </p:nvSpPr>
        <p:spPr/>
        <p:txBody>
          <a:bodyPr/>
          <a:lstStyle/>
          <a:p>
            <a:fld id="{345A03E5-24FE-4ADA-BBDF-5347EA54DF86}" type="slidenum">
              <a:rPr lang="en-US" smtClean="0"/>
              <a:t>64</a:t>
            </a:fld>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Sekilas</a:t>
            </a:r>
            <a:r>
              <a:rPr lang="en-US" dirty="0"/>
              <a:t> </a:t>
            </a:r>
            <a:r>
              <a:rPr lang="en-US" dirty="0" err="1"/>
              <a:t>Keccak</a:t>
            </a:r>
            <a:endParaRPr lang="en-US" dirty="0"/>
          </a:p>
        </p:txBody>
      </p:sp>
      <p:sp>
        <p:nvSpPr>
          <p:cNvPr id="3" name="Content Placeholder 2"/>
          <p:cNvSpPr>
            <a:spLocks noGrp="1"/>
          </p:cNvSpPr>
          <p:nvPr>
            <p:ph idx="1"/>
          </p:nvPr>
        </p:nvSpPr>
        <p:spPr/>
        <p:txBody>
          <a:bodyPr>
            <a:normAutofit/>
          </a:bodyPr>
          <a:lstStyle/>
          <a:p>
            <a:r>
              <a:rPr lang="id-ID" dirty="0"/>
              <a:t>Nama 'Keccak' berasal dari </a:t>
            </a:r>
            <a:r>
              <a:rPr lang="en-US" dirty="0"/>
              <a:t>kata </a:t>
            </a:r>
            <a:r>
              <a:rPr lang="id-ID" dirty="0"/>
              <a:t>'Kecak’, </a:t>
            </a:r>
            <a:r>
              <a:rPr lang="en-US" dirty="0" err="1"/>
              <a:t>sebuah</a:t>
            </a:r>
            <a:r>
              <a:rPr lang="en-US" dirty="0"/>
              <a:t> </a:t>
            </a:r>
            <a:r>
              <a:rPr lang="id-ID" dirty="0"/>
              <a:t>tari</a:t>
            </a:r>
            <a:r>
              <a:rPr lang="en-US" dirty="0"/>
              <a:t> </a:t>
            </a:r>
            <a:r>
              <a:rPr lang="en-US" dirty="0" err="1"/>
              <a:t>dari</a:t>
            </a:r>
            <a:r>
              <a:rPr lang="en-US" dirty="0"/>
              <a:t> </a:t>
            </a:r>
            <a:r>
              <a:rPr lang="id-ID" dirty="0"/>
              <a:t> Bali. </a:t>
            </a:r>
            <a:endParaRPr lang="en-US" dirty="0"/>
          </a:p>
          <a:p>
            <a:endParaRPr lang="en-US" dirty="0"/>
          </a:p>
          <a:p>
            <a:r>
              <a:rPr lang="id-ID" dirty="0"/>
              <a:t>Keccak berbeda dari </a:t>
            </a:r>
            <a:r>
              <a:rPr lang="en-US" dirty="0" err="1"/>
              <a:t>finalis</a:t>
            </a:r>
            <a:r>
              <a:rPr lang="en-US" dirty="0"/>
              <a:t> </a:t>
            </a:r>
            <a:r>
              <a:rPr lang="id-ID" dirty="0"/>
              <a:t>SHA3 lainnya dalam hal </a:t>
            </a:r>
            <a:r>
              <a:rPr lang="en-US" dirty="0"/>
              <a:t>m</a:t>
            </a:r>
            <a:r>
              <a:rPr lang="id-ID" dirty="0"/>
              <a:t>enggunakan </a:t>
            </a:r>
            <a:r>
              <a:rPr lang="en-US" dirty="0" err="1"/>
              <a:t>konstruksi</a:t>
            </a:r>
            <a:r>
              <a:rPr lang="en-US" dirty="0"/>
              <a:t> </a:t>
            </a:r>
            <a:r>
              <a:rPr lang="id-ID" dirty="0"/>
              <a:t>'spons' </a:t>
            </a:r>
            <a:r>
              <a:rPr lang="en-US" dirty="0"/>
              <a:t>(</a:t>
            </a:r>
            <a:r>
              <a:rPr lang="en-US" i="1" dirty="0"/>
              <a:t>sponge construction</a:t>
            </a:r>
            <a:r>
              <a:rPr lang="en-US" dirty="0"/>
              <a:t>)</a:t>
            </a:r>
            <a:r>
              <a:rPr lang="id-ID" dirty="0"/>
              <a:t>. </a:t>
            </a:r>
            <a:r>
              <a:rPr lang="en-US" dirty="0" err="1"/>
              <a:t>Jika</a:t>
            </a:r>
            <a:r>
              <a:rPr lang="en-US" dirty="0"/>
              <a:t> </a:t>
            </a:r>
            <a:r>
              <a:rPr lang="en-US" dirty="0" err="1"/>
              <a:t>desain</a:t>
            </a:r>
            <a:r>
              <a:rPr lang="id-ID" dirty="0"/>
              <a:t> lainnya bergantung pada 'fungsi kompresi</a:t>
            </a:r>
            <a:r>
              <a:rPr lang="en-US" dirty="0"/>
              <a:t>,</a:t>
            </a:r>
            <a:r>
              <a:rPr lang="id-ID" dirty="0"/>
              <a:t> Keccak menggunakan fungsi non-</a:t>
            </a:r>
            <a:r>
              <a:rPr lang="en-US" dirty="0" err="1"/>
              <a:t>kompresi</a:t>
            </a:r>
            <a:r>
              <a:rPr lang="id-ID" dirty="0"/>
              <a:t> untuk menyerap dan kemudian 'memeras' </a:t>
            </a:r>
            <a:r>
              <a:rPr lang="id-ID" i="1" dirty="0"/>
              <a:t>digest</a:t>
            </a:r>
            <a:r>
              <a:rPr lang="en-US" dirty="0"/>
              <a:t>.</a:t>
            </a:r>
            <a:r>
              <a:rPr lang="id-ID" dirty="0"/>
              <a:t> </a:t>
            </a:r>
            <a:endParaRPr lang="en-US" dirty="0"/>
          </a:p>
          <a:p>
            <a:endParaRPr lang="en-US" dirty="0"/>
          </a:p>
          <a:p>
            <a:r>
              <a:rPr lang="en-US" dirty="0" err="1"/>
              <a:t>Desain</a:t>
            </a:r>
            <a:r>
              <a:rPr lang="en-US" dirty="0"/>
              <a:t> </a:t>
            </a:r>
            <a:r>
              <a:rPr lang="en-US" dirty="0" err="1"/>
              <a:t>Keccak</a:t>
            </a:r>
            <a:r>
              <a:rPr lang="en-US" dirty="0"/>
              <a:t> </a:t>
            </a:r>
            <a:r>
              <a:rPr lang="en-US" dirty="0" err="1"/>
              <a:t>berbeda</a:t>
            </a:r>
            <a:r>
              <a:rPr lang="en-US" dirty="0"/>
              <a:t> </a:t>
            </a:r>
            <a:r>
              <a:rPr lang="id-ID" dirty="0"/>
              <a:t>dari pendekatan yang ada.  NIST  merasa bahwa dalam kasus ini, yang berbeda adalah lebih baik.</a:t>
            </a:r>
            <a:endParaRPr lang="en-US" dirty="0"/>
          </a:p>
        </p:txBody>
      </p:sp>
      <p:sp>
        <p:nvSpPr>
          <p:cNvPr id="5" name="Slide Number Placeholder 4">
            <a:extLst>
              <a:ext uri="{FF2B5EF4-FFF2-40B4-BE49-F238E27FC236}">
                <a16:creationId xmlns:a16="http://schemas.microsoft.com/office/drawing/2014/main" id="{6FCEB16D-BEB7-C28C-37BB-85451F737B7C}"/>
              </a:ext>
            </a:extLst>
          </p:cNvPr>
          <p:cNvSpPr>
            <a:spLocks noGrp="1"/>
          </p:cNvSpPr>
          <p:nvPr>
            <p:ph type="sldNum" sz="quarter" idx="12"/>
          </p:nvPr>
        </p:nvSpPr>
        <p:spPr/>
        <p:txBody>
          <a:bodyPr/>
          <a:lstStyle/>
          <a:p>
            <a:fld id="{345A03E5-24FE-4ADA-BBDF-5347EA54DF86}" type="slidenum">
              <a:rPr lang="en-US" smtClean="0"/>
              <a:t>65</a:t>
            </a:fld>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rowd of people in a large body of water&#10;&#10;Description automatically generated">
            <a:extLst>
              <a:ext uri="{FF2B5EF4-FFF2-40B4-BE49-F238E27FC236}">
                <a16:creationId xmlns:a16="http://schemas.microsoft.com/office/drawing/2014/main" id="{E737F627-8435-4F0E-8E84-EE25713040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9896" y="291497"/>
            <a:ext cx="9145548" cy="6275006"/>
          </a:xfrm>
          <a:prstGeom prst="rect">
            <a:avLst/>
          </a:prstGeom>
        </p:spPr>
      </p:pic>
      <p:sp>
        <p:nvSpPr>
          <p:cNvPr id="3" name="Slide Number Placeholder 2">
            <a:extLst>
              <a:ext uri="{FF2B5EF4-FFF2-40B4-BE49-F238E27FC236}">
                <a16:creationId xmlns:a16="http://schemas.microsoft.com/office/drawing/2014/main" id="{86E54056-7EF8-F76B-0591-7D94FD2B62A1}"/>
              </a:ext>
            </a:extLst>
          </p:cNvPr>
          <p:cNvSpPr>
            <a:spLocks noGrp="1"/>
          </p:cNvSpPr>
          <p:nvPr>
            <p:ph type="sldNum" sz="quarter" idx="12"/>
          </p:nvPr>
        </p:nvSpPr>
        <p:spPr/>
        <p:txBody>
          <a:bodyPr/>
          <a:lstStyle/>
          <a:p>
            <a:fld id="{345A03E5-24FE-4ADA-BBDF-5347EA54DF86}" type="slidenum">
              <a:rPr lang="en-US" smtClean="0"/>
              <a:t>66</a:t>
            </a:fld>
            <a:endParaRPr lang="en-US"/>
          </a:p>
        </p:txBody>
      </p:sp>
    </p:spTree>
    <p:extLst>
      <p:ext uri="{BB962C8B-B14F-4D97-AF65-F5344CB8AC3E}">
        <p14:creationId xmlns:p14="http://schemas.microsoft.com/office/powerpoint/2010/main" val="28461812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61275" y="342468"/>
            <a:ext cx="2743772" cy="461665"/>
          </a:xfrm>
          <a:prstGeom prst="rect">
            <a:avLst/>
          </a:prstGeom>
          <a:noFill/>
        </p:spPr>
        <p:txBody>
          <a:bodyPr wrap="square" rtlCol="0">
            <a:spAutoFit/>
          </a:bodyPr>
          <a:lstStyle/>
          <a:p>
            <a:pPr algn="ctr"/>
            <a:r>
              <a:rPr lang="en-US" sz="2400" b="1" dirty="0" err="1"/>
              <a:t>Konstruksi</a:t>
            </a:r>
            <a:r>
              <a:rPr lang="en-US" sz="2400" b="1" dirty="0"/>
              <a:t> </a:t>
            </a:r>
            <a:r>
              <a:rPr lang="en-US" sz="2400" b="1" dirty="0" err="1"/>
              <a:t>spons</a:t>
            </a:r>
            <a:endParaRPr lang="en-US" sz="2400" b="1" dirty="0"/>
          </a:p>
        </p:txBody>
      </p:sp>
      <p:pic>
        <p:nvPicPr>
          <p:cNvPr id="26628" name="Picture 4" descr="Figure displaying the sponge construction"/>
          <p:cNvPicPr>
            <a:picLocks noChangeAspect="1" noChangeArrowheads="1"/>
          </p:cNvPicPr>
          <p:nvPr/>
        </p:nvPicPr>
        <p:blipFill>
          <a:blip r:embed="rId2"/>
          <a:srcRect/>
          <a:stretch>
            <a:fillRect/>
          </a:stretch>
        </p:blipFill>
        <p:spPr bwMode="auto">
          <a:xfrm>
            <a:off x="3140767" y="136525"/>
            <a:ext cx="8789958" cy="4436165"/>
          </a:xfrm>
          <a:prstGeom prst="rect">
            <a:avLst/>
          </a:prstGeom>
          <a:noFill/>
        </p:spPr>
      </p:pic>
      <p:sp>
        <p:nvSpPr>
          <p:cNvPr id="5" name="Rectangle 4">
            <a:extLst>
              <a:ext uri="{FF2B5EF4-FFF2-40B4-BE49-F238E27FC236}">
                <a16:creationId xmlns:a16="http://schemas.microsoft.com/office/drawing/2014/main" id="{03A14EDC-D1B6-42DE-B75B-3E73830D69D8}"/>
              </a:ext>
            </a:extLst>
          </p:cNvPr>
          <p:cNvSpPr/>
          <p:nvPr/>
        </p:nvSpPr>
        <p:spPr>
          <a:xfrm>
            <a:off x="803413" y="4786690"/>
            <a:ext cx="10585174" cy="1569660"/>
          </a:xfrm>
          <a:prstGeom prst="rect">
            <a:avLst/>
          </a:prstGeom>
        </p:spPr>
        <p:txBody>
          <a:bodyPr wrap="square">
            <a:spAutoFit/>
          </a:bodyPr>
          <a:lstStyle/>
          <a:p>
            <a:r>
              <a:rPr lang="en-US" sz="2400" dirty="0" err="1"/>
              <a:t>Praproses</a:t>
            </a:r>
            <a:r>
              <a:rPr lang="en-US" sz="2400" dirty="0"/>
              <a:t>:</a:t>
            </a:r>
          </a:p>
          <a:p>
            <a:pPr marL="342900" indent="-342900">
              <a:buFont typeface="Arial" panose="020B0604020202020204" pitchFamily="34" charset="0"/>
              <a:buChar char="•"/>
            </a:pPr>
            <a:r>
              <a:rPr lang="en-US" sz="2400" dirty="0" err="1"/>
              <a:t>Misalkan</a:t>
            </a:r>
            <a:r>
              <a:rPr lang="en-US" sz="2400" dirty="0"/>
              <a:t> </a:t>
            </a:r>
            <a:r>
              <a:rPr lang="en-US" sz="2400" dirty="0" err="1"/>
              <a:t>panjang</a:t>
            </a:r>
            <a:r>
              <a:rPr lang="en-US" sz="2400" dirty="0"/>
              <a:t> </a:t>
            </a:r>
            <a:r>
              <a:rPr lang="en-US" sz="2400" i="1" dirty="0"/>
              <a:t>digest</a:t>
            </a:r>
            <a:r>
              <a:rPr lang="en-US" sz="2400" dirty="0"/>
              <a:t> yang </a:t>
            </a:r>
            <a:r>
              <a:rPr lang="en-US" sz="2400" dirty="0" err="1"/>
              <a:t>dinginkan</a:t>
            </a:r>
            <a:r>
              <a:rPr lang="en-US" sz="2400" dirty="0"/>
              <a:t> </a:t>
            </a:r>
            <a:r>
              <a:rPr lang="en-US" sz="2400" dirty="0" err="1"/>
              <a:t>adalah</a:t>
            </a:r>
            <a:r>
              <a:rPr lang="en-US" sz="2400" dirty="0"/>
              <a:t> </a:t>
            </a:r>
            <a:r>
              <a:rPr lang="en-US" sz="2400" i="1" dirty="0"/>
              <a:t>d</a:t>
            </a:r>
            <a:r>
              <a:rPr lang="en-US" sz="2400" dirty="0"/>
              <a:t> bit, Panjang </a:t>
            </a:r>
            <a:r>
              <a:rPr lang="en-US" sz="2400" dirty="0" err="1"/>
              <a:t>setiap</a:t>
            </a:r>
            <a:r>
              <a:rPr lang="en-US" sz="2400" dirty="0"/>
              <a:t> </a:t>
            </a:r>
            <a:r>
              <a:rPr lang="en-US" sz="2400" dirty="0" err="1"/>
              <a:t>blok</a:t>
            </a:r>
            <a:r>
              <a:rPr lang="en-US" sz="2400" dirty="0"/>
              <a:t> </a:t>
            </a:r>
            <a:r>
              <a:rPr lang="en-US" sz="2400" i="1" dirty="0"/>
              <a:t>r</a:t>
            </a:r>
            <a:r>
              <a:rPr lang="en-US" sz="2400" dirty="0"/>
              <a:t> bit. </a:t>
            </a:r>
          </a:p>
          <a:p>
            <a:pPr marL="342900" indent="-342900">
              <a:buFont typeface="Arial" panose="020B0604020202020204" pitchFamily="34" charset="0"/>
              <a:buChar char="•"/>
            </a:pPr>
            <a:r>
              <a:rPr lang="id-ID" sz="2400" dirty="0"/>
              <a:t>Pertama, </a:t>
            </a:r>
            <a:r>
              <a:rPr lang="en-US" sz="2400" dirty="0" err="1"/>
              <a:t>pesan</a:t>
            </a:r>
            <a:r>
              <a:rPr lang="en-US" sz="2400" dirty="0"/>
              <a:t> </a:t>
            </a:r>
            <a:r>
              <a:rPr lang="en-US" sz="2400" i="1" dirty="0"/>
              <a:t>M</a:t>
            </a:r>
            <a:r>
              <a:rPr lang="en-US" sz="2400" dirty="0"/>
              <a:t>  </a:t>
            </a:r>
            <a:r>
              <a:rPr lang="en-US" sz="2400" dirty="0" err="1"/>
              <a:t>ditambah</a:t>
            </a:r>
            <a:r>
              <a:rPr lang="en-US" sz="2400" dirty="0"/>
              <a:t> </a:t>
            </a:r>
            <a:r>
              <a:rPr lang="en-US" sz="2400" dirty="0" err="1"/>
              <a:t>dengan</a:t>
            </a:r>
            <a:r>
              <a:rPr lang="en-US" sz="2400" dirty="0"/>
              <a:t> bit-bit </a:t>
            </a:r>
            <a:r>
              <a:rPr lang="en-US" sz="2400" dirty="0" err="1"/>
              <a:t>pengganjal</a:t>
            </a:r>
            <a:r>
              <a:rPr lang="en-US" sz="2400" dirty="0"/>
              <a:t> (</a:t>
            </a:r>
            <a:r>
              <a:rPr lang="en-US" sz="2400" i="1" dirty="0"/>
              <a:t>padding</a:t>
            </a:r>
            <a:r>
              <a:rPr lang="en-US" sz="2400" dirty="0"/>
              <a:t>) </a:t>
            </a:r>
            <a:r>
              <a:rPr lang="en-US" sz="2400" dirty="0" err="1"/>
              <a:t>menjadi</a:t>
            </a:r>
            <a:r>
              <a:rPr lang="en-US" sz="2400" dirty="0"/>
              <a:t> string </a:t>
            </a:r>
            <a:r>
              <a:rPr lang="en-US" sz="2400" i="1" dirty="0"/>
              <a:t>P</a:t>
            </a:r>
            <a:r>
              <a:rPr lang="en-US" sz="2400" dirty="0"/>
              <a:t> </a:t>
            </a:r>
            <a:r>
              <a:rPr lang="en-US" sz="2400" dirty="0" err="1"/>
              <a:t>sehingga</a:t>
            </a:r>
            <a:r>
              <a:rPr lang="en-US" sz="2400" dirty="0"/>
              <a:t> </a:t>
            </a:r>
            <a:r>
              <a:rPr lang="en-US" sz="2400" dirty="0" err="1"/>
              <a:t>habis</a:t>
            </a:r>
            <a:r>
              <a:rPr lang="en-US" sz="2400" dirty="0"/>
              <a:t> </a:t>
            </a:r>
            <a:r>
              <a:rPr lang="en-US" sz="2400" dirty="0" err="1"/>
              <a:t>dibagi</a:t>
            </a:r>
            <a:r>
              <a:rPr lang="en-US" sz="2400" dirty="0"/>
              <a:t> </a:t>
            </a:r>
            <a:r>
              <a:rPr lang="en-US" sz="2400" dirty="0" err="1"/>
              <a:t>dengan</a:t>
            </a:r>
            <a:r>
              <a:rPr lang="en-US" sz="2400" dirty="0"/>
              <a:t> </a:t>
            </a:r>
            <a:r>
              <a:rPr lang="en-US" sz="2400" i="1" dirty="0"/>
              <a:t>r </a:t>
            </a:r>
            <a:r>
              <a:rPr lang="en-US" sz="2400" dirty="0" err="1"/>
              <a:t>atau</a:t>
            </a:r>
            <a:r>
              <a:rPr lang="en-US" sz="2400" dirty="0"/>
              <a:t> </a:t>
            </a:r>
            <a:r>
              <a:rPr lang="en-US" sz="2400" i="1" dirty="0"/>
              <a:t>n</a:t>
            </a:r>
            <a:r>
              <a:rPr lang="en-US" sz="2400" dirty="0"/>
              <a:t> = length(</a:t>
            </a:r>
            <a:r>
              <a:rPr lang="en-US" sz="2400" i="1" dirty="0"/>
              <a:t>P</a:t>
            </a:r>
            <a:r>
              <a:rPr lang="en-US" sz="2400" dirty="0"/>
              <a:t>)/</a:t>
            </a:r>
            <a:r>
              <a:rPr lang="en-US" sz="2400" i="1" dirty="0"/>
              <a:t>r</a:t>
            </a:r>
          </a:p>
        </p:txBody>
      </p:sp>
      <p:sp>
        <p:nvSpPr>
          <p:cNvPr id="2" name="Slide Number Placeholder 1">
            <a:extLst>
              <a:ext uri="{FF2B5EF4-FFF2-40B4-BE49-F238E27FC236}">
                <a16:creationId xmlns:a16="http://schemas.microsoft.com/office/drawing/2014/main" id="{1E206BA8-E968-3CC6-F0AD-16ABE9D03775}"/>
              </a:ext>
            </a:extLst>
          </p:cNvPr>
          <p:cNvSpPr>
            <a:spLocks noGrp="1"/>
          </p:cNvSpPr>
          <p:nvPr>
            <p:ph type="sldNum" sz="quarter" idx="12"/>
          </p:nvPr>
        </p:nvSpPr>
        <p:spPr/>
        <p:txBody>
          <a:bodyPr/>
          <a:lstStyle/>
          <a:p>
            <a:fld id="{345A03E5-24FE-4ADA-BBDF-5347EA54DF86}" type="slidenum">
              <a:rPr lang="en-US" smtClean="0"/>
              <a:t>67</a:t>
            </a:fld>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3FDEDF-D0E7-4240-ABE0-262E50F26F69}"/>
              </a:ext>
            </a:extLst>
          </p:cNvPr>
          <p:cNvSpPr>
            <a:spLocks noGrp="1"/>
          </p:cNvSpPr>
          <p:nvPr>
            <p:ph idx="1"/>
          </p:nvPr>
        </p:nvSpPr>
        <p:spPr>
          <a:xfrm>
            <a:off x="838200" y="765313"/>
            <a:ext cx="10515600" cy="5212868"/>
          </a:xfrm>
        </p:spPr>
        <p:txBody>
          <a:bodyPr>
            <a:normAutofit/>
          </a:bodyPr>
          <a:lstStyle/>
          <a:p>
            <a:r>
              <a:rPr lang="en-US" dirty="0" err="1"/>
              <a:t>Selanjutnya</a:t>
            </a:r>
            <a:r>
              <a:rPr lang="en-US" dirty="0"/>
              <a:t>, </a:t>
            </a:r>
            <a:r>
              <a:rPr lang="en-US" i="1" dirty="0"/>
              <a:t>P</a:t>
            </a:r>
            <a:r>
              <a:rPr lang="en-US" dirty="0"/>
              <a:t> </a:t>
            </a:r>
            <a:r>
              <a:rPr lang="id-ID" dirty="0"/>
              <a:t>dipotong menjadi blok</a:t>
            </a:r>
            <a:r>
              <a:rPr lang="en-US" dirty="0"/>
              <a:t>-</a:t>
            </a:r>
            <a:r>
              <a:rPr lang="en-US" dirty="0" err="1"/>
              <a:t>blok</a:t>
            </a:r>
            <a:r>
              <a:rPr lang="en-US" dirty="0"/>
              <a:t> </a:t>
            </a:r>
            <a:r>
              <a:rPr lang="en-US" i="1" dirty="0"/>
              <a:t>P</a:t>
            </a:r>
            <a:r>
              <a:rPr lang="en-US" i="1" baseline="-25000" dirty="0"/>
              <a:t>i</a:t>
            </a:r>
            <a:r>
              <a:rPr lang="en-US" dirty="0"/>
              <a:t> </a:t>
            </a:r>
            <a:r>
              <a:rPr lang="en-US" dirty="0" err="1"/>
              <a:t>berukuran</a:t>
            </a:r>
            <a:r>
              <a:rPr lang="en-US" dirty="0"/>
              <a:t> </a:t>
            </a:r>
            <a:r>
              <a:rPr lang="en-US" i="1" dirty="0"/>
              <a:t>r-</a:t>
            </a:r>
            <a:r>
              <a:rPr lang="id-ID" dirty="0"/>
              <a:t>bi</a:t>
            </a:r>
            <a:r>
              <a:rPr lang="en-US" dirty="0"/>
              <a:t>t</a:t>
            </a:r>
            <a:r>
              <a:rPr lang="id-ID" dirty="0"/>
              <a:t>.</a:t>
            </a:r>
            <a:endParaRPr lang="en-US" dirty="0"/>
          </a:p>
          <a:p>
            <a:r>
              <a:rPr lang="id-ID" dirty="0"/>
              <a:t>Kemudian</a:t>
            </a:r>
            <a:r>
              <a:rPr lang="en-US" dirty="0"/>
              <a:t>, </a:t>
            </a:r>
            <a:r>
              <a:rPr lang="id-ID" i="1" dirty="0"/>
              <a:t>b</a:t>
            </a:r>
            <a:r>
              <a:rPr lang="en-US" i="1" dirty="0"/>
              <a:t>-</a:t>
            </a:r>
            <a:r>
              <a:rPr lang="en-US" dirty="0"/>
              <a:t>bit </a:t>
            </a:r>
            <a:r>
              <a:rPr lang="en-US" dirty="0" err="1"/>
              <a:t>dari</a:t>
            </a:r>
            <a:r>
              <a:rPr lang="en-US" dirty="0"/>
              <a:t> </a:t>
            </a:r>
            <a:r>
              <a:rPr lang="en-US" dirty="0" err="1"/>
              <a:t>peubah</a:t>
            </a:r>
            <a:r>
              <a:rPr lang="en-US" dirty="0"/>
              <a:t> status (</a:t>
            </a:r>
            <a:r>
              <a:rPr lang="en-US" i="1" dirty="0"/>
              <a:t>state</a:t>
            </a:r>
            <a:r>
              <a:rPr lang="en-US" dirty="0"/>
              <a:t>) </a:t>
            </a:r>
            <a:r>
              <a:rPr lang="en-US" i="1" dirty="0"/>
              <a:t>S</a:t>
            </a:r>
            <a:r>
              <a:rPr lang="en-US" dirty="0"/>
              <a:t> </a:t>
            </a:r>
            <a:r>
              <a:rPr lang="id-ID" dirty="0"/>
              <a:t>diinisialisasi menjadi nol dan konstruksi spons berlangsung dalam dua fase:</a:t>
            </a:r>
            <a:endParaRPr lang="en-US" dirty="0"/>
          </a:p>
          <a:p>
            <a:pPr>
              <a:buNone/>
            </a:pPr>
            <a:br>
              <a:rPr lang="id-ID" dirty="0"/>
            </a:br>
            <a:br>
              <a:rPr lang="id-ID" dirty="0"/>
            </a:br>
            <a:endParaRPr lang="en-US" dirty="0"/>
          </a:p>
        </p:txBody>
      </p:sp>
      <p:pic>
        <p:nvPicPr>
          <p:cNvPr id="8" name="Picture 7" descr="A picture containing drawing&#10;&#10;Description automatically generated">
            <a:extLst>
              <a:ext uri="{FF2B5EF4-FFF2-40B4-BE49-F238E27FC236}">
                <a16:creationId xmlns:a16="http://schemas.microsoft.com/office/drawing/2014/main" id="{D8AE3D8C-75B7-434D-8643-7C42DDD116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8069" y="2569762"/>
            <a:ext cx="8609907" cy="3850916"/>
          </a:xfrm>
          <a:prstGeom prst="rect">
            <a:avLst/>
          </a:prstGeom>
        </p:spPr>
      </p:pic>
      <p:sp>
        <p:nvSpPr>
          <p:cNvPr id="9" name="TextBox 8">
            <a:extLst>
              <a:ext uri="{FF2B5EF4-FFF2-40B4-BE49-F238E27FC236}">
                <a16:creationId xmlns:a16="http://schemas.microsoft.com/office/drawing/2014/main" id="{A5C569CB-430A-48A7-B79B-E11F39504ED9}"/>
              </a:ext>
            </a:extLst>
          </p:cNvPr>
          <p:cNvSpPr txBox="1"/>
          <p:nvPr/>
        </p:nvSpPr>
        <p:spPr>
          <a:xfrm>
            <a:off x="2315818" y="6236012"/>
            <a:ext cx="821635" cy="369332"/>
          </a:xfrm>
          <a:prstGeom prst="rect">
            <a:avLst/>
          </a:prstGeom>
          <a:noFill/>
        </p:spPr>
        <p:txBody>
          <a:bodyPr wrap="none" rtlCol="0">
            <a:spAutoFit/>
          </a:bodyPr>
          <a:lstStyle/>
          <a:p>
            <a:r>
              <a:rPr lang="en-US" dirty="0">
                <a:solidFill>
                  <a:srgbClr val="FF0000"/>
                </a:solidFill>
              </a:rPr>
              <a:t>State S</a:t>
            </a:r>
          </a:p>
        </p:txBody>
      </p:sp>
      <p:sp>
        <p:nvSpPr>
          <p:cNvPr id="10" name="TextBox 9">
            <a:extLst>
              <a:ext uri="{FF2B5EF4-FFF2-40B4-BE49-F238E27FC236}">
                <a16:creationId xmlns:a16="http://schemas.microsoft.com/office/drawing/2014/main" id="{182B3045-8B1E-48E9-BAC5-5906B1458D07}"/>
              </a:ext>
            </a:extLst>
          </p:cNvPr>
          <p:cNvSpPr txBox="1"/>
          <p:nvPr/>
        </p:nvSpPr>
        <p:spPr>
          <a:xfrm>
            <a:off x="466717" y="4631635"/>
            <a:ext cx="1167307" cy="461665"/>
          </a:xfrm>
          <a:prstGeom prst="rect">
            <a:avLst/>
          </a:prstGeom>
          <a:noFill/>
        </p:spPr>
        <p:txBody>
          <a:bodyPr wrap="none" rtlCol="0">
            <a:spAutoFit/>
          </a:bodyPr>
          <a:lstStyle/>
          <a:p>
            <a:r>
              <a:rPr lang="en-US" sz="2400" dirty="0"/>
              <a:t>b = r + c</a:t>
            </a:r>
          </a:p>
        </p:txBody>
      </p:sp>
      <p:sp>
        <p:nvSpPr>
          <p:cNvPr id="4" name="Slide Number Placeholder 3">
            <a:extLst>
              <a:ext uri="{FF2B5EF4-FFF2-40B4-BE49-F238E27FC236}">
                <a16:creationId xmlns:a16="http://schemas.microsoft.com/office/drawing/2014/main" id="{260F734C-8960-8D90-306F-D9133B6CE67D}"/>
              </a:ext>
            </a:extLst>
          </p:cNvPr>
          <p:cNvSpPr>
            <a:spLocks noGrp="1"/>
          </p:cNvSpPr>
          <p:nvPr>
            <p:ph type="sldNum" sz="quarter" idx="12"/>
          </p:nvPr>
        </p:nvSpPr>
        <p:spPr/>
        <p:txBody>
          <a:bodyPr/>
          <a:lstStyle/>
          <a:p>
            <a:fld id="{345A03E5-24FE-4ADA-BBDF-5347EA54DF86}" type="slidenum">
              <a:rPr lang="en-US" smtClean="0"/>
              <a:t>68</a:t>
            </a:fld>
            <a:endParaRPr lang="en-US"/>
          </a:p>
        </p:txBody>
      </p:sp>
    </p:spTree>
    <p:extLst>
      <p:ext uri="{BB962C8B-B14F-4D97-AF65-F5344CB8AC3E}">
        <p14:creationId xmlns:p14="http://schemas.microsoft.com/office/powerpoint/2010/main" val="6339323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D3DAD2-4CFB-435E-84AF-6C4C3539197A}"/>
              </a:ext>
            </a:extLst>
          </p:cNvPr>
          <p:cNvSpPr>
            <a:spLocks noGrp="1"/>
          </p:cNvSpPr>
          <p:nvPr>
            <p:ph idx="1"/>
          </p:nvPr>
        </p:nvSpPr>
        <p:spPr>
          <a:xfrm>
            <a:off x="838200" y="387626"/>
            <a:ext cx="10840278" cy="5789337"/>
          </a:xfrm>
        </p:spPr>
        <p:txBody>
          <a:bodyPr/>
          <a:lstStyle/>
          <a:p>
            <a:pPr marL="0" indent="0">
              <a:buNone/>
            </a:pPr>
            <a:r>
              <a:rPr lang="en-US" b="1" dirty="0"/>
              <a:t>F</a:t>
            </a:r>
            <a:r>
              <a:rPr lang="id-ID" b="1" dirty="0"/>
              <a:t>ase penyerap</a:t>
            </a:r>
            <a:r>
              <a:rPr lang="en-US" b="1" dirty="0"/>
              <a:t>an (</a:t>
            </a:r>
            <a:r>
              <a:rPr lang="en-US" b="1" i="1" dirty="0"/>
              <a:t>absorbing</a:t>
            </a:r>
            <a:r>
              <a:rPr lang="en-US" b="1" dirty="0"/>
              <a:t>)</a:t>
            </a:r>
          </a:p>
          <a:p>
            <a:r>
              <a:rPr lang="en-US" dirty="0" err="1"/>
              <a:t>Untuk</a:t>
            </a:r>
            <a:r>
              <a:rPr lang="en-US" dirty="0"/>
              <a:t> </a:t>
            </a:r>
            <a:r>
              <a:rPr lang="en-US" dirty="0" err="1"/>
              <a:t>setiap</a:t>
            </a:r>
            <a:r>
              <a:rPr lang="en-US" dirty="0"/>
              <a:t> </a:t>
            </a:r>
            <a:r>
              <a:rPr lang="id-ID" dirty="0"/>
              <a:t>blok masukan </a:t>
            </a:r>
            <a:r>
              <a:rPr lang="en-US" i="1" dirty="0"/>
              <a:t>P</a:t>
            </a:r>
            <a:r>
              <a:rPr lang="en-US" i="1" baseline="-25000" dirty="0"/>
              <a:t>i</a:t>
            </a:r>
            <a:r>
              <a:rPr lang="en-US" baseline="-25000" dirty="0"/>
              <a:t> </a:t>
            </a:r>
            <a:r>
              <a:rPr lang="en-US" dirty="0" err="1"/>
              <a:t>berukuran</a:t>
            </a:r>
            <a:r>
              <a:rPr lang="en-US" dirty="0"/>
              <a:t> </a:t>
            </a:r>
            <a:r>
              <a:rPr lang="id-ID" i="1" dirty="0"/>
              <a:t>r</a:t>
            </a:r>
            <a:r>
              <a:rPr lang="id-ID" dirty="0"/>
              <a:t>-bit</a:t>
            </a:r>
            <a:r>
              <a:rPr lang="en-US" dirty="0"/>
              <a:t>, </a:t>
            </a:r>
            <a:r>
              <a:rPr lang="id-ID" dirty="0"/>
              <a:t>XOR</a:t>
            </a:r>
            <a:r>
              <a:rPr lang="en-US" dirty="0"/>
              <a:t>-</a:t>
            </a:r>
            <a:r>
              <a:rPr lang="en-US" dirty="0" err="1"/>
              <a:t>kan</a:t>
            </a:r>
            <a:r>
              <a:rPr lang="en-US" dirty="0"/>
              <a:t> </a:t>
            </a:r>
            <a:r>
              <a:rPr lang="en-US" dirty="0" err="1"/>
              <a:t>dengan</a:t>
            </a:r>
            <a:r>
              <a:rPr lang="en-US" dirty="0"/>
              <a:t> </a:t>
            </a:r>
            <a:r>
              <a:rPr lang="id-ID" i="1" dirty="0"/>
              <a:t>r</a:t>
            </a:r>
            <a:r>
              <a:rPr lang="en-US" dirty="0"/>
              <a:t>-bit</a:t>
            </a:r>
            <a:r>
              <a:rPr lang="id-ID" dirty="0"/>
              <a:t> pertama dari </a:t>
            </a:r>
            <a:r>
              <a:rPr lang="en-US" i="1" dirty="0"/>
              <a:t>state</a:t>
            </a:r>
            <a:r>
              <a:rPr lang="en-US" dirty="0"/>
              <a:t> </a:t>
            </a:r>
            <a:r>
              <a:rPr lang="en-US" i="1" dirty="0"/>
              <a:t>S</a:t>
            </a:r>
            <a:r>
              <a:rPr lang="id-ID" dirty="0"/>
              <a:t>, </a:t>
            </a:r>
            <a:r>
              <a:rPr lang="en-US" dirty="0" err="1"/>
              <a:t>lalu</a:t>
            </a:r>
            <a:r>
              <a:rPr lang="en-US" dirty="0"/>
              <a:t> </a:t>
            </a:r>
            <a:r>
              <a:rPr lang="en-US" dirty="0" err="1"/>
              <a:t>hasilnya</a:t>
            </a:r>
            <a:r>
              <a:rPr lang="en-US" dirty="0"/>
              <a:t> </a:t>
            </a:r>
            <a:r>
              <a:rPr lang="en-US" dirty="0" err="1"/>
              <a:t>dimasukkan</a:t>
            </a:r>
            <a:r>
              <a:rPr lang="en-US" dirty="0"/>
              <a:t> </a:t>
            </a:r>
            <a:r>
              <a:rPr lang="en-US" dirty="0" err="1"/>
              <a:t>ke</a:t>
            </a:r>
            <a:r>
              <a:rPr lang="en-US" dirty="0"/>
              <a:t> </a:t>
            </a:r>
            <a:r>
              <a:rPr lang="en-US" dirty="0" err="1"/>
              <a:t>dalam</a:t>
            </a:r>
            <a:r>
              <a:rPr lang="id-ID" dirty="0"/>
              <a:t> fungsi </a:t>
            </a:r>
            <a:r>
              <a:rPr lang="en-US" dirty="0" err="1"/>
              <a:t>permutasi</a:t>
            </a:r>
            <a:r>
              <a:rPr lang="en-US" dirty="0"/>
              <a:t> </a:t>
            </a:r>
            <a:r>
              <a:rPr lang="id-ID" i="1" dirty="0"/>
              <a:t>f </a:t>
            </a:r>
            <a:r>
              <a:rPr lang="en-US" dirty="0" err="1"/>
              <a:t>untuk</a:t>
            </a:r>
            <a:r>
              <a:rPr lang="en-US" dirty="0"/>
              <a:t> </a:t>
            </a:r>
            <a:r>
              <a:rPr lang="en-US" dirty="0" err="1"/>
              <a:t>menghasilkan</a:t>
            </a:r>
            <a:r>
              <a:rPr lang="en-US" dirty="0"/>
              <a:t> </a:t>
            </a:r>
            <a:r>
              <a:rPr lang="en-US" i="1" dirty="0"/>
              <a:t>state</a:t>
            </a:r>
            <a:r>
              <a:rPr lang="en-US" dirty="0"/>
              <a:t> </a:t>
            </a:r>
            <a:r>
              <a:rPr lang="en-US" dirty="0" err="1"/>
              <a:t>baru</a:t>
            </a:r>
            <a:r>
              <a:rPr lang="en-US" dirty="0"/>
              <a:t> </a:t>
            </a:r>
            <a:r>
              <a:rPr lang="en-US" i="1" dirty="0"/>
              <a:t>S</a:t>
            </a:r>
            <a:r>
              <a:rPr lang="id-ID" dirty="0"/>
              <a:t>. </a:t>
            </a:r>
            <a:endParaRPr lang="en-US" dirty="0"/>
          </a:p>
          <a:p>
            <a:r>
              <a:rPr lang="id-ID" dirty="0"/>
              <a:t>Bila semua blok </a:t>
            </a:r>
            <a:r>
              <a:rPr lang="en-US" dirty="0" err="1"/>
              <a:t>masukan</a:t>
            </a:r>
            <a:r>
              <a:rPr lang="id-ID" dirty="0"/>
              <a:t> </a:t>
            </a:r>
            <a:r>
              <a:rPr lang="en-US" dirty="0" err="1"/>
              <a:t>selesai</a:t>
            </a:r>
            <a:r>
              <a:rPr lang="en-US" dirty="0"/>
              <a:t> </a:t>
            </a:r>
            <a:r>
              <a:rPr lang="id-ID" dirty="0"/>
              <a:t>diproses, konstruksi spons beralih ke fase pemerasan</a:t>
            </a:r>
            <a:r>
              <a:rPr lang="en-US" dirty="0"/>
              <a:t> (</a:t>
            </a:r>
            <a:r>
              <a:rPr lang="en-US" i="1" dirty="0"/>
              <a:t>squeezing</a:t>
            </a:r>
            <a:r>
              <a:rPr lang="en-US" dirty="0"/>
              <a:t>)</a:t>
            </a:r>
            <a:r>
              <a:rPr lang="id-ID" dirty="0"/>
              <a:t>.</a:t>
            </a:r>
            <a:endParaRPr lang="en-US" dirty="0"/>
          </a:p>
          <a:p>
            <a:pPr marL="0" indent="0">
              <a:buNone/>
            </a:pPr>
            <a:endParaRPr lang="en-US" dirty="0"/>
          </a:p>
        </p:txBody>
      </p:sp>
      <p:pic>
        <p:nvPicPr>
          <p:cNvPr id="5" name="Picture 4" descr="A picture containing drawing&#10;&#10;Description automatically generated">
            <a:extLst>
              <a:ext uri="{FF2B5EF4-FFF2-40B4-BE49-F238E27FC236}">
                <a16:creationId xmlns:a16="http://schemas.microsoft.com/office/drawing/2014/main" id="{F77E80CB-03CE-4118-A7BC-88242B12B9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8130" y="3228016"/>
            <a:ext cx="7804838" cy="3490836"/>
          </a:xfrm>
          <a:prstGeom prst="rect">
            <a:avLst/>
          </a:prstGeom>
        </p:spPr>
      </p:pic>
      <p:sp>
        <p:nvSpPr>
          <p:cNvPr id="6" name="TextBox 5">
            <a:extLst>
              <a:ext uri="{FF2B5EF4-FFF2-40B4-BE49-F238E27FC236}">
                <a16:creationId xmlns:a16="http://schemas.microsoft.com/office/drawing/2014/main" id="{53B40B5F-CF2D-4D58-AFB2-6B45B22AF238}"/>
              </a:ext>
            </a:extLst>
          </p:cNvPr>
          <p:cNvSpPr txBox="1"/>
          <p:nvPr/>
        </p:nvSpPr>
        <p:spPr>
          <a:xfrm>
            <a:off x="2186609" y="6443735"/>
            <a:ext cx="821635" cy="369332"/>
          </a:xfrm>
          <a:prstGeom prst="rect">
            <a:avLst/>
          </a:prstGeom>
          <a:noFill/>
        </p:spPr>
        <p:txBody>
          <a:bodyPr wrap="none" rtlCol="0">
            <a:spAutoFit/>
          </a:bodyPr>
          <a:lstStyle/>
          <a:p>
            <a:r>
              <a:rPr lang="en-US" dirty="0">
                <a:solidFill>
                  <a:srgbClr val="FF0000"/>
                </a:solidFill>
              </a:rPr>
              <a:t>State S</a:t>
            </a:r>
          </a:p>
        </p:txBody>
      </p:sp>
      <p:sp>
        <p:nvSpPr>
          <p:cNvPr id="7" name="TextBox 6">
            <a:extLst>
              <a:ext uri="{FF2B5EF4-FFF2-40B4-BE49-F238E27FC236}">
                <a16:creationId xmlns:a16="http://schemas.microsoft.com/office/drawing/2014/main" id="{4B923591-AB22-4B76-BF5E-E21B32281DE1}"/>
              </a:ext>
            </a:extLst>
          </p:cNvPr>
          <p:cNvSpPr txBox="1"/>
          <p:nvPr/>
        </p:nvSpPr>
        <p:spPr>
          <a:xfrm>
            <a:off x="3542336" y="6470374"/>
            <a:ext cx="821635" cy="369332"/>
          </a:xfrm>
          <a:prstGeom prst="rect">
            <a:avLst/>
          </a:prstGeom>
          <a:noFill/>
        </p:spPr>
        <p:txBody>
          <a:bodyPr wrap="none" rtlCol="0">
            <a:spAutoFit/>
          </a:bodyPr>
          <a:lstStyle/>
          <a:p>
            <a:r>
              <a:rPr lang="en-US" dirty="0">
                <a:solidFill>
                  <a:srgbClr val="FF0000"/>
                </a:solidFill>
              </a:rPr>
              <a:t>State S</a:t>
            </a:r>
          </a:p>
        </p:txBody>
      </p:sp>
      <p:sp>
        <p:nvSpPr>
          <p:cNvPr id="8" name="TextBox 7">
            <a:extLst>
              <a:ext uri="{FF2B5EF4-FFF2-40B4-BE49-F238E27FC236}">
                <a16:creationId xmlns:a16="http://schemas.microsoft.com/office/drawing/2014/main" id="{54FCD360-076D-4F67-8C05-92A5B82C3999}"/>
              </a:ext>
            </a:extLst>
          </p:cNvPr>
          <p:cNvSpPr txBox="1"/>
          <p:nvPr/>
        </p:nvSpPr>
        <p:spPr>
          <a:xfrm>
            <a:off x="6453809" y="6488668"/>
            <a:ext cx="821635" cy="369332"/>
          </a:xfrm>
          <a:prstGeom prst="rect">
            <a:avLst/>
          </a:prstGeom>
          <a:noFill/>
        </p:spPr>
        <p:txBody>
          <a:bodyPr wrap="none" rtlCol="0">
            <a:spAutoFit/>
          </a:bodyPr>
          <a:lstStyle/>
          <a:p>
            <a:r>
              <a:rPr lang="en-US" dirty="0">
                <a:solidFill>
                  <a:srgbClr val="FF0000"/>
                </a:solidFill>
              </a:rPr>
              <a:t>State S</a:t>
            </a:r>
          </a:p>
        </p:txBody>
      </p:sp>
      <p:sp>
        <p:nvSpPr>
          <p:cNvPr id="9" name="TextBox 8">
            <a:extLst>
              <a:ext uri="{FF2B5EF4-FFF2-40B4-BE49-F238E27FC236}">
                <a16:creationId xmlns:a16="http://schemas.microsoft.com/office/drawing/2014/main" id="{2A74187F-1936-4C51-84F7-B308D2E610F7}"/>
              </a:ext>
            </a:extLst>
          </p:cNvPr>
          <p:cNvSpPr txBox="1"/>
          <p:nvPr/>
        </p:nvSpPr>
        <p:spPr>
          <a:xfrm>
            <a:off x="7832381" y="6493638"/>
            <a:ext cx="821635" cy="369332"/>
          </a:xfrm>
          <a:prstGeom prst="rect">
            <a:avLst/>
          </a:prstGeom>
          <a:noFill/>
        </p:spPr>
        <p:txBody>
          <a:bodyPr wrap="none" rtlCol="0">
            <a:spAutoFit/>
          </a:bodyPr>
          <a:lstStyle/>
          <a:p>
            <a:r>
              <a:rPr lang="en-US" dirty="0">
                <a:solidFill>
                  <a:srgbClr val="FF0000"/>
                </a:solidFill>
              </a:rPr>
              <a:t>State S</a:t>
            </a:r>
          </a:p>
        </p:txBody>
      </p:sp>
      <p:sp>
        <p:nvSpPr>
          <p:cNvPr id="4" name="Slide Number Placeholder 3">
            <a:extLst>
              <a:ext uri="{FF2B5EF4-FFF2-40B4-BE49-F238E27FC236}">
                <a16:creationId xmlns:a16="http://schemas.microsoft.com/office/drawing/2014/main" id="{F9B05A15-B7A8-5971-2A1B-F0B69862186C}"/>
              </a:ext>
            </a:extLst>
          </p:cNvPr>
          <p:cNvSpPr>
            <a:spLocks noGrp="1"/>
          </p:cNvSpPr>
          <p:nvPr>
            <p:ph type="sldNum" sz="quarter" idx="12"/>
          </p:nvPr>
        </p:nvSpPr>
        <p:spPr/>
        <p:txBody>
          <a:bodyPr/>
          <a:lstStyle/>
          <a:p>
            <a:fld id="{345A03E5-24FE-4ADA-BBDF-5347EA54DF86}" type="slidenum">
              <a:rPr lang="en-US" smtClean="0"/>
              <a:t>69</a:t>
            </a:fld>
            <a:endParaRPr lang="en-US"/>
          </a:p>
        </p:txBody>
      </p:sp>
    </p:spTree>
    <p:extLst>
      <p:ext uri="{BB962C8B-B14F-4D97-AF65-F5344CB8AC3E}">
        <p14:creationId xmlns:p14="http://schemas.microsoft.com/office/powerpoint/2010/main" val="2542319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5">
            <a:extLst>
              <a:ext uri="{FF2B5EF4-FFF2-40B4-BE49-F238E27FC236}">
                <a16:creationId xmlns:a16="http://schemas.microsoft.com/office/drawing/2014/main" id="{DFB82E46-FD9D-4120-AD4E-D1F22DABE32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BBECAD8E-91A2-4FC0-BE6B-14CE5EC78E24}" type="slidenum">
              <a:rPr lang="en-GB" altLang="en-US" sz="1400">
                <a:latin typeface="Times New Roman" panose="02020603050405020304" pitchFamily="18" charset="0"/>
              </a:rPr>
              <a:pPr>
                <a:spcBef>
                  <a:spcPct val="0"/>
                </a:spcBef>
                <a:buSzTx/>
                <a:buFontTx/>
                <a:buNone/>
              </a:pPr>
              <a:t>7</a:t>
            </a:fld>
            <a:endParaRPr lang="en-GB" altLang="en-US" sz="1400">
              <a:latin typeface="Times New Roman" panose="02020603050405020304" pitchFamily="18" charset="0"/>
            </a:endParaRPr>
          </a:p>
        </p:txBody>
      </p:sp>
      <p:sp>
        <p:nvSpPr>
          <p:cNvPr id="9220" name="Rectangle 2">
            <a:extLst>
              <a:ext uri="{FF2B5EF4-FFF2-40B4-BE49-F238E27FC236}">
                <a16:creationId xmlns:a16="http://schemas.microsoft.com/office/drawing/2014/main" id="{4BA1DD65-8BED-4C9A-9004-CD45A1580EDF}"/>
              </a:ext>
            </a:extLst>
          </p:cNvPr>
          <p:cNvSpPr>
            <a:spLocks noGrp="1" noChangeArrowheads="1"/>
          </p:cNvSpPr>
          <p:nvPr>
            <p:ph type="title"/>
          </p:nvPr>
        </p:nvSpPr>
        <p:spPr>
          <a:xfrm>
            <a:off x="947530" y="269496"/>
            <a:ext cx="7772400" cy="679450"/>
          </a:xfrm>
        </p:spPr>
        <p:txBody>
          <a:bodyPr/>
          <a:lstStyle/>
          <a:p>
            <a:pPr algn="l" eaLnBrk="1" hangingPunct="1"/>
            <a:r>
              <a:rPr lang="en-US" altLang="en-US" sz="3200" b="1" i="1" dirty="0">
                <a:cs typeface="Times New Roman" panose="02020603050405020304" pitchFamily="18" charset="0"/>
              </a:rPr>
              <a:t>2. </a:t>
            </a:r>
            <a:r>
              <a:rPr lang="en-US" altLang="en-US" sz="3200" b="1" i="1" dirty="0" err="1">
                <a:cs typeface="Times New Roman" panose="02020603050405020304" pitchFamily="18" charset="0"/>
              </a:rPr>
              <a:t>Penambahan</a:t>
            </a:r>
            <a:r>
              <a:rPr lang="en-US" altLang="en-US" sz="3200" b="1" i="1" dirty="0">
                <a:cs typeface="Times New Roman" panose="02020603050405020304" pitchFamily="18" charset="0"/>
              </a:rPr>
              <a:t> Nilai Panjang </a:t>
            </a:r>
            <a:r>
              <a:rPr lang="en-US" altLang="en-US" sz="3200" b="1" i="1" dirty="0" err="1">
                <a:cs typeface="Times New Roman" panose="02020603050405020304" pitchFamily="18" charset="0"/>
              </a:rPr>
              <a:t>Pesan</a:t>
            </a:r>
            <a:r>
              <a:rPr lang="en-US" altLang="en-US" sz="3200" b="1" i="1" dirty="0">
                <a:cs typeface="Times New Roman" panose="02020603050405020304" pitchFamily="18" charset="0"/>
              </a:rPr>
              <a:t> </a:t>
            </a:r>
            <a:endParaRPr lang="en-GB" altLang="en-US" dirty="0">
              <a:cs typeface="Times New Roman" panose="02020603050405020304" pitchFamily="18" charset="0"/>
            </a:endParaRPr>
          </a:p>
        </p:txBody>
      </p:sp>
      <p:sp>
        <p:nvSpPr>
          <p:cNvPr id="9221" name="Rectangle 3">
            <a:extLst>
              <a:ext uri="{FF2B5EF4-FFF2-40B4-BE49-F238E27FC236}">
                <a16:creationId xmlns:a16="http://schemas.microsoft.com/office/drawing/2014/main" id="{E91F30E0-F934-44D7-8D3D-39DD75D101C4}"/>
              </a:ext>
            </a:extLst>
          </p:cNvPr>
          <p:cNvSpPr>
            <a:spLocks noGrp="1" noChangeArrowheads="1"/>
          </p:cNvSpPr>
          <p:nvPr>
            <p:ph type="body" idx="1"/>
          </p:nvPr>
        </p:nvSpPr>
        <p:spPr>
          <a:xfrm>
            <a:off x="1026008" y="3429000"/>
            <a:ext cx="10771740" cy="2870200"/>
          </a:xfrm>
        </p:spPr>
        <p:txBody>
          <a:bodyPr>
            <a:normAutofit/>
          </a:bodyPr>
          <a:lstStyle/>
          <a:p>
            <a:pPr eaLnBrk="1" hangingPunct="1">
              <a:lnSpc>
                <a:spcPct val="90000"/>
              </a:lnSpc>
            </a:pPr>
            <a:r>
              <a:rPr lang="en-US" altLang="en-US" sz="2400" dirty="0" err="1">
                <a:solidFill>
                  <a:srgbClr val="030305"/>
                </a:solidFill>
                <a:cs typeface="Times New Roman" panose="02020603050405020304" pitchFamily="18" charset="0"/>
              </a:rPr>
              <a:t>Pesan</a:t>
            </a:r>
            <a:r>
              <a:rPr lang="en-US" altLang="en-US" sz="2400" dirty="0">
                <a:solidFill>
                  <a:srgbClr val="030305"/>
                </a:solidFill>
                <a:cs typeface="Times New Roman" panose="02020603050405020304" pitchFamily="18" charset="0"/>
              </a:rPr>
              <a:t> yang </a:t>
            </a:r>
            <a:r>
              <a:rPr lang="en-US" altLang="en-US" sz="2400" dirty="0" err="1">
                <a:solidFill>
                  <a:srgbClr val="030305"/>
                </a:solidFill>
                <a:cs typeface="Times New Roman" panose="02020603050405020304" pitchFamily="18" charset="0"/>
              </a:rPr>
              <a:t>telah</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diberi</a:t>
            </a:r>
            <a:r>
              <a:rPr lang="en-US" altLang="en-US" sz="2400" dirty="0">
                <a:solidFill>
                  <a:srgbClr val="030305"/>
                </a:solidFill>
                <a:cs typeface="Times New Roman" panose="02020603050405020304" pitchFamily="18" charset="0"/>
              </a:rPr>
              <a:t> bit-bit </a:t>
            </a:r>
            <a:r>
              <a:rPr lang="en-US" altLang="en-US" sz="2400" dirty="0" err="1">
                <a:solidFill>
                  <a:srgbClr val="030305"/>
                </a:solidFill>
                <a:cs typeface="Times New Roman" panose="02020603050405020304" pitchFamily="18" charset="0"/>
              </a:rPr>
              <a:t>pengganjal</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selanjutnya</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ditambah</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lagi</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dengan</a:t>
            </a:r>
            <a:r>
              <a:rPr lang="en-US" altLang="en-US" sz="2400" dirty="0">
                <a:solidFill>
                  <a:srgbClr val="030305"/>
                </a:solidFill>
                <a:cs typeface="Times New Roman" panose="02020603050405020304" pitchFamily="18" charset="0"/>
              </a:rPr>
              <a:t> 64 bit yang </a:t>
            </a:r>
            <a:r>
              <a:rPr lang="en-US" altLang="en-US" sz="2400" dirty="0" err="1">
                <a:solidFill>
                  <a:srgbClr val="030305"/>
                </a:solidFill>
                <a:cs typeface="Times New Roman" panose="02020603050405020304" pitchFamily="18" charset="0"/>
              </a:rPr>
              <a:t>menyatakan</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panjang</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pesan</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semula</a:t>
            </a:r>
            <a:r>
              <a:rPr lang="en-US" altLang="en-US" sz="2400" dirty="0">
                <a:solidFill>
                  <a:srgbClr val="030305"/>
                </a:solidFill>
                <a:cs typeface="Times New Roman" panose="02020603050405020304" pitchFamily="18" charset="0"/>
              </a:rPr>
              <a:t>. </a:t>
            </a:r>
          </a:p>
          <a:p>
            <a:pPr eaLnBrk="1" hangingPunct="1">
              <a:lnSpc>
                <a:spcPct val="90000"/>
              </a:lnSpc>
              <a:buFontTx/>
              <a:buNone/>
            </a:pP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Contoh</a:t>
            </a:r>
            <a:r>
              <a:rPr lang="en-US" altLang="en-US" sz="2400" dirty="0">
                <a:solidFill>
                  <a:srgbClr val="030305"/>
                </a:solidFill>
                <a:cs typeface="Times New Roman" panose="02020603050405020304" pitchFamily="18" charset="0"/>
              </a:rPr>
              <a:t>: K = 32000 = 111110100000000</a:t>
            </a:r>
            <a:r>
              <a:rPr lang="en-US" altLang="en-US" sz="2400" baseline="-25000" dirty="0">
                <a:solidFill>
                  <a:srgbClr val="030305"/>
                </a:solidFill>
                <a:cs typeface="Times New Roman" panose="02020603050405020304" pitchFamily="18" charset="0"/>
              </a:rPr>
              <a:t>2</a:t>
            </a:r>
            <a:r>
              <a:rPr lang="en-US" altLang="en-US" sz="2400" dirty="0">
                <a:solidFill>
                  <a:srgbClr val="030305"/>
                </a:solidFill>
                <a:cs typeface="Times New Roman" panose="02020603050405020304" pitchFamily="18" charset="0"/>
              </a:rPr>
              <a:t> = 000…111110100000000</a:t>
            </a:r>
          </a:p>
          <a:p>
            <a:pPr eaLnBrk="1" hangingPunct="1">
              <a:lnSpc>
                <a:spcPct val="90000"/>
              </a:lnSpc>
            </a:pPr>
            <a:endParaRPr lang="en-US" altLang="en-US" sz="2400" dirty="0">
              <a:solidFill>
                <a:srgbClr val="030305"/>
              </a:solidFill>
              <a:cs typeface="Times New Roman" panose="02020603050405020304" pitchFamily="18" charset="0"/>
            </a:endParaRPr>
          </a:p>
          <a:p>
            <a:pPr eaLnBrk="1" hangingPunct="1">
              <a:lnSpc>
                <a:spcPct val="90000"/>
              </a:lnSpc>
            </a:pPr>
            <a:r>
              <a:rPr lang="en-US" altLang="en-US" sz="2400" dirty="0" err="1">
                <a:solidFill>
                  <a:srgbClr val="030305"/>
                </a:solidFill>
                <a:cs typeface="Times New Roman" panose="02020603050405020304" pitchFamily="18" charset="0"/>
              </a:rPr>
              <a:t>Jika</a:t>
            </a:r>
            <a:r>
              <a:rPr lang="en-US" altLang="en-US" sz="2400" dirty="0">
                <a:solidFill>
                  <a:srgbClr val="030305"/>
                </a:solidFill>
                <a:cs typeface="Times New Roman" panose="02020603050405020304" pitchFamily="18" charset="0"/>
              </a:rPr>
              <a:t> K &gt; 2</a:t>
            </a:r>
            <a:r>
              <a:rPr lang="en-US" altLang="en-US" sz="2400" baseline="30000" dirty="0">
                <a:solidFill>
                  <a:srgbClr val="030305"/>
                </a:solidFill>
                <a:cs typeface="Times New Roman" panose="02020603050405020304" pitchFamily="18" charset="0"/>
              </a:rPr>
              <a:t>64</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maka</a:t>
            </a:r>
            <a:r>
              <a:rPr lang="en-US" altLang="en-US" sz="2400" dirty="0">
                <a:solidFill>
                  <a:srgbClr val="030305"/>
                </a:solidFill>
                <a:cs typeface="Times New Roman" panose="02020603050405020304" pitchFamily="18" charset="0"/>
              </a:rPr>
              <a:t> yang </a:t>
            </a:r>
            <a:r>
              <a:rPr lang="en-US" altLang="en-US" sz="2400" dirty="0" err="1">
                <a:solidFill>
                  <a:srgbClr val="030305"/>
                </a:solidFill>
                <a:cs typeface="Times New Roman" panose="02020603050405020304" pitchFamily="18" charset="0"/>
              </a:rPr>
              <a:t>diambil</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adalah</a:t>
            </a:r>
            <a:r>
              <a:rPr lang="en-US" altLang="en-US" sz="2400" dirty="0">
                <a:solidFill>
                  <a:srgbClr val="030305"/>
                </a:solidFill>
                <a:cs typeface="Times New Roman" panose="02020603050405020304" pitchFamily="18" charset="0"/>
              </a:rPr>
              <a:t> K mod 2</a:t>
            </a:r>
            <a:r>
              <a:rPr lang="en-US" altLang="en-US" sz="2400" baseline="30000" dirty="0">
                <a:solidFill>
                  <a:srgbClr val="030305"/>
                </a:solidFill>
                <a:cs typeface="Times New Roman" panose="02020603050405020304" pitchFamily="18" charset="0"/>
              </a:rPr>
              <a:t>64</a:t>
            </a:r>
            <a:r>
              <a:rPr lang="en-US" altLang="en-US" sz="2400" dirty="0">
                <a:solidFill>
                  <a:srgbClr val="030305"/>
                </a:solidFill>
                <a:cs typeface="Times New Roman" panose="02020603050405020304" pitchFamily="18" charset="0"/>
              </a:rPr>
              <a:t>.  </a:t>
            </a:r>
          </a:p>
          <a:p>
            <a:pPr eaLnBrk="1" hangingPunct="1">
              <a:lnSpc>
                <a:spcPct val="90000"/>
              </a:lnSpc>
            </a:pPr>
            <a:r>
              <a:rPr lang="en-US" altLang="en-US" sz="2400" dirty="0">
                <a:solidFill>
                  <a:srgbClr val="030305"/>
                </a:solidFill>
                <a:cs typeface="Times New Roman" panose="02020603050405020304" pitchFamily="18" charset="0"/>
              </a:rPr>
              <a:t>Setelah </a:t>
            </a:r>
            <a:r>
              <a:rPr lang="en-US" altLang="en-US" sz="2400" dirty="0" err="1">
                <a:solidFill>
                  <a:srgbClr val="030305"/>
                </a:solidFill>
                <a:cs typeface="Times New Roman" panose="02020603050405020304" pitchFamily="18" charset="0"/>
              </a:rPr>
              <a:t>ditambah</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dengan</a:t>
            </a:r>
            <a:r>
              <a:rPr lang="en-US" altLang="en-US" sz="2400" dirty="0">
                <a:solidFill>
                  <a:srgbClr val="030305"/>
                </a:solidFill>
                <a:cs typeface="Times New Roman" panose="02020603050405020304" pitchFamily="18" charset="0"/>
              </a:rPr>
              <a:t> 64 bit, </a:t>
            </a:r>
            <a:r>
              <a:rPr lang="en-US" altLang="en-US" sz="2400" dirty="0" err="1">
                <a:solidFill>
                  <a:srgbClr val="030305"/>
                </a:solidFill>
                <a:cs typeface="Times New Roman" panose="02020603050405020304" pitchFamily="18" charset="0"/>
              </a:rPr>
              <a:t>panjang</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pesan</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sekarang</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menjadi</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kelipatan</a:t>
            </a:r>
            <a:r>
              <a:rPr lang="en-US" altLang="en-US" sz="2400" dirty="0">
                <a:solidFill>
                  <a:srgbClr val="030305"/>
                </a:solidFill>
                <a:cs typeface="Times New Roman" panose="02020603050405020304" pitchFamily="18" charset="0"/>
              </a:rPr>
              <a:t> 512 bit.</a:t>
            </a:r>
            <a:endParaRPr lang="en-GB" altLang="en-US" sz="2400" dirty="0">
              <a:solidFill>
                <a:srgbClr val="030305"/>
              </a:solidFill>
            </a:endParaRPr>
          </a:p>
        </p:txBody>
      </p:sp>
      <p:pic>
        <p:nvPicPr>
          <p:cNvPr id="7" name="Picture 6">
            <a:extLst>
              <a:ext uri="{FF2B5EF4-FFF2-40B4-BE49-F238E27FC236}">
                <a16:creationId xmlns:a16="http://schemas.microsoft.com/office/drawing/2014/main" id="{6F4D93C8-4497-4666-BEC2-FF7C2B120A0A}"/>
              </a:ext>
            </a:extLst>
          </p:cNvPr>
          <p:cNvPicPr>
            <a:picLocks noChangeAspect="1"/>
          </p:cNvPicPr>
          <p:nvPr/>
        </p:nvPicPr>
        <p:blipFill>
          <a:blip r:embed="rId7"/>
          <a:stretch>
            <a:fillRect/>
          </a:stretch>
        </p:blipFill>
        <p:spPr>
          <a:xfrm>
            <a:off x="1026008" y="1063728"/>
            <a:ext cx="9145335" cy="1853924"/>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5EB3C4-B8D3-41E1-AD76-9219B5480D0C}"/>
              </a:ext>
            </a:extLst>
          </p:cNvPr>
          <p:cNvSpPr>
            <a:spLocks noGrp="1"/>
          </p:cNvSpPr>
          <p:nvPr>
            <p:ph idx="1"/>
          </p:nvPr>
        </p:nvSpPr>
        <p:spPr>
          <a:xfrm>
            <a:off x="838200" y="407505"/>
            <a:ext cx="10515600" cy="5580615"/>
          </a:xfrm>
        </p:spPr>
        <p:txBody>
          <a:bodyPr/>
          <a:lstStyle/>
          <a:p>
            <a:pPr marL="0" indent="0">
              <a:buNone/>
            </a:pPr>
            <a:r>
              <a:rPr lang="en-US" b="1" dirty="0"/>
              <a:t>F</a:t>
            </a:r>
            <a:r>
              <a:rPr lang="id-ID" b="1" dirty="0"/>
              <a:t>ase pemerasan</a:t>
            </a:r>
            <a:r>
              <a:rPr lang="en-US" b="1" dirty="0"/>
              <a:t> (</a:t>
            </a:r>
            <a:r>
              <a:rPr lang="en-US" b="1" i="1" dirty="0"/>
              <a:t>squeezing</a:t>
            </a:r>
            <a:r>
              <a:rPr lang="en-US" b="1" dirty="0"/>
              <a:t>) </a:t>
            </a:r>
          </a:p>
          <a:p>
            <a:r>
              <a:rPr lang="en-US" i="1" dirty="0"/>
              <a:t>Message digest</a:t>
            </a:r>
            <a:r>
              <a:rPr lang="en-US" dirty="0"/>
              <a:t> </a:t>
            </a:r>
            <a:r>
              <a:rPr lang="en-US" dirty="0" err="1"/>
              <a:t>akan</a:t>
            </a:r>
            <a:r>
              <a:rPr lang="en-US" dirty="0"/>
              <a:t> </a:t>
            </a:r>
            <a:r>
              <a:rPr lang="en-US" dirty="0" err="1"/>
              <a:t>disimpan</a:t>
            </a:r>
            <a:r>
              <a:rPr lang="en-US" dirty="0"/>
              <a:t> di </a:t>
            </a:r>
            <a:r>
              <a:rPr lang="en-US" dirty="0" err="1"/>
              <a:t>dalam</a:t>
            </a:r>
            <a:r>
              <a:rPr lang="en-US" dirty="0"/>
              <a:t> </a:t>
            </a:r>
            <a:r>
              <a:rPr lang="en-US" i="1" dirty="0"/>
              <a:t>Z</a:t>
            </a:r>
            <a:r>
              <a:rPr lang="en-US" dirty="0"/>
              <a:t>.  </a:t>
            </a:r>
          </a:p>
          <a:p>
            <a:r>
              <a:rPr lang="en-US" dirty="0" err="1"/>
              <a:t>Inisialisasi</a:t>
            </a:r>
            <a:r>
              <a:rPr lang="en-US" dirty="0"/>
              <a:t> </a:t>
            </a:r>
            <a:r>
              <a:rPr lang="en-US" i="1" dirty="0"/>
              <a:t>Z</a:t>
            </a:r>
            <a:r>
              <a:rPr lang="en-US" dirty="0"/>
              <a:t> </a:t>
            </a:r>
            <a:r>
              <a:rPr lang="en-US" dirty="0" err="1"/>
              <a:t>dengan</a:t>
            </a:r>
            <a:r>
              <a:rPr lang="en-US" dirty="0"/>
              <a:t> string </a:t>
            </a:r>
            <a:r>
              <a:rPr lang="en-US" dirty="0" err="1"/>
              <a:t>kosong</a:t>
            </a:r>
            <a:r>
              <a:rPr lang="en-US" dirty="0"/>
              <a:t> (</a:t>
            </a:r>
            <a:r>
              <a:rPr lang="en-US" i="1" dirty="0"/>
              <a:t>null string</a:t>
            </a:r>
            <a:r>
              <a:rPr lang="en-US" dirty="0"/>
              <a:t>). </a:t>
            </a:r>
          </a:p>
          <a:p>
            <a:r>
              <a:rPr lang="en-US" dirty="0" err="1"/>
              <a:t>Selagi</a:t>
            </a:r>
            <a:r>
              <a:rPr lang="en-US" dirty="0"/>
              <a:t> </a:t>
            </a:r>
            <a:r>
              <a:rPr lang="en-US" dirty="0" err="1"/>
              <a:t>panjang</a:t>
            </a:r>
            <a:r>
              <a:rPr lang="en-US" dirty="0"/>
              <a:t> </a:t>
            </a:r>
            <a:r>
              <a:rPr lang="en-US" i="1" dirty="0"/>
              <a:t>Z</a:t>
            </a:r>
            <a:r>
              <a:rPr lang="en-US" dirty="0"/>
              <a:t> </a:t>
            </a:r>
            <a:r>
              <a:rPr lang="en-US" dirty="0" err="1"/>
              <a:t>belum</a:t>
            </a:r>
            <a:r>
              <a:rPr lang="en-US" dirty="0"/>
              <a:t> </a:t>
            </a:r>
            <a:r>
              <a:rPr lang="en-US" dirty="0" err="1"/>
              <a:t>sama</a:t>
            </a:r>
            <a:r>
              <a:rPr lang="en-US" dirty="0"/>
              <a:t> </a:t>
            </a:r>
            <a:r>
              <a:rPr lang="en-US" dirty="0" err="1"/>
              <a:t>dengan</a:t>
            </a:r>
            <a:r>
              <a:rPr lang="en-US" dirty="0"/>
              <a:t> </a:t>
            </a:r>
            <a:r>
              <a:rPr lang="en-US" i="1" dirty="0"/>
              <a:t>d</a:t>
            </a:r>
            <a:r>
              <a:rPr lang="en-US" dirty="0"/>
              <a:t>, </a:t>
            </a:r>
            <a:r>
              <a:rPr lang="id-ID" i="1" dirty="0"/>
              <a:t>r</a:t>
            </a:r>
            <a:r>
              <a:rPr lang="en-US" i="1" dirty="0"/>
              <a:t>-</a:t>
            </a:r>
            <a:r>
              <a:rPr lang="id-ID" dirty="0"/>
              <a:t>bit pertama dari </a:t>
            </a:r>
            <a:r>
              <a:rPr lang="en-US" i="1" dirty="0"/>
              <a:t>state</a:t>
            </a:r>
            <a:r>
              <a:rPr lang="en-US" dirty="0"/>
              <a:t> </a:t>
            </a:r>
            <a:r>
              <a:rPr lang="en-US" i="1" dirty="0"/>
              <a:t>S</a:t>
            </a:r>
            <a:r>
              <a:rPr lang="en-US" dirty="0"/>
              <a:t> </a:t>
            </a:r>
            <a:r>
              <a:rPr lang="id-ID" dirty="0"/>
              <a:t>di</a:t>
            </a:r>
            <a:r>
              <a:rPr lang="en-US" dirty="0" err="1"/>
              <a:t>sambungkan</a:t>
            </a:r>
            <a:r>
              <a:rPr lang="en-US" dirty="0"/>
              <a:t> (</a:t>
            </a:r>
            <a:r>
              <a:rPr lang="en-US" i="1" dirty="0"/>
              <a:t>append</a:t>
            </a:r>
            <a:r>
              <a:rPr lang="en-US" dirty="0"/>
              <a:t>) </a:t>
            </a:r>
            <a:r>
              <a:rPr lang="en-US" dirty="0" err="1"/>
              <a:t>ke</a:t>
            </a:r>
            <a:r>
              <a:rPr lang="en-US" dirty="0"/>
              <a:t> </a:t>
            </a:r>
            <a:r>
              <a:rPr lang="en-US" i="1" dirty="0"/>
              <a:t>Z</a:t>
            </a:r>
            <a:r>
              <a:rPr lang="en-US" dirty="0"/>
              <a:t>. </a:t>
            </a:r>
          </a:p>
          <a:p>
            <a:r>
              <a:rPr lang="en-US" dirty="0" err="1"/>
              <a:t>Jika</a:t>
            </a:r>
            <a:r>
              <a:rPr lang="en-US" dirty="0"/>
              <a:t> </a:t>
            </a:r>
            <a:r>
              <a:rPr lang="en-US" dirty="0" err="1"/>
              <a:t>panjang</a:t>
            </a:r>
            <a:r>
              <a:rPr lang="en-US" dirty="0"/>
              <a:t> </a:t>
            </a:r>
            <a:r>
              <a:rPr lang="en-US" i="1" dirty="0"/>
              <a:t>Z</a:t>
            </a:r>
            <a:r>
              <a:rPr lang="en-US" dirty="0"/>
              <a:t> </a:t>
            </a:r>
            <a:r>
              <a:rPr lang="en-US" dirty="0" err="1"/>
              <a:t>masih</a:t>
            </a:r>
            <a:r>
              <a:rPr lang="en-US" dirty="0"/>
              <a:t> </a:t>
            </a:r>
            <a:r>
              <a:rPr lang="en-US" dirty="0" err="1"/>
              <a:t>belum</a:t>
            </a:r>
            <a:r>
              <a:rPr lang="en-US" dirty="0"/>
              <a:t> </a:t>
            </a:r>
            <a:r>
              <a:rPr lang="en-US" dirty="0" err="1"/>
              <a:t>sama</a:t>
            </a:r>
            <a:r>
              <a:rPr lang="en-US" dirty="0"/>
              <a:t> </a:t>
            </a:r>
            <a:r>
              <a:rPr lang="en-US" dirty="0" err="1"/>
              <a:t>dengan</a:t>
            </a:r>
            <a:r>
              <a:rPr lang="en-US" dirty="0"/>
              <a:t> </a:t>
            </a:r>
            <a:r>
              <a:rPr lang="en-US" i="1" dirty="0"/>
              <a:t>d</a:t>
            </a:r>
            <a:r>
              <a:rPr lang="en-US" dirty="0"/>
              <a:t>, </a:t>
            </a:r>
            <a:r>
              <a:rPr lang="en-US" dirty="0" err="1"/>
              <a:t>masukkan</a:t>
            </a:r>
            <a:r>
              <a:rPr lang="en-US" dirty="0"/>
              <a:t> </a:t>
            </a:r>
            <a:r>
              <a:rPr lang="en-US" dirty="0" err="1"/>
              <a:t>ke</a:t>
            </a:r>
            <a:r>
              <a:rPr lang="en-US" dirty="0"/>
              <a:t> </a:t>
            </a:r>
            <a:r>
              <a:rPr lang="en-US" dirty="0" err="1"/>
              <a:t>dalam</a:t>
            </a:r>
            <a:r>
              <a:rPr lang="id-ID" dirty="0"/>
              <a:t> fungsi </a:t>
            </a:r>
            <a:r>
              <a:rPr lang="en-US" dirty="0" err="1"/>
              <a:t>permutasi</a:t>
            </a:r>
            <a:r>
              <a:rPr lang="en-US" dirty="0"/>
              <a:t> </a:t>
            </a:r>
            <a:r>
              <a:rPr lang="id-ID" i="1" dirty="0"/>
              <a:t>f </a:t>
            </a:r>
            <a:r>
              <a:rPr lang="en-US" dirty="0" err="1"/>
              <a:t>menghasilkan</a:t>
            </a:r>
            <a:r>
              <a:rPr lang="en-US" dirty="0"/>
              <a:t> </a:t>
            </a:r>
            <a:r>
              <a:rPr lang="en-US" i="1" dirty="0"/>
              <a:t>state</a:t>
            </a:r>
            <a:r>
              <a:rPr lang="en-US" dirty="0"/>
              <a:t> </a:t>
            </a:r>
            <a:r>
              <a:rPr lang="en-US" dirty="0" err="1"/>
              <a:t>baru</a:t>
            </a:r>
            <a:r>
              <a:rPr lang="en-US" dirty="0"/>
              <a:t> </a:t>
            </a:r>
            <a:r>
              <a:rPr lang="en-US" i="1" dirty="0"/>
              <a:t>S</a:t>
            </a:r>
            <a:r>
              <a:rPr lang="id-ID" dirty="0"/>
              <a:t>. </a:t>
            </a:r>
            <a:endParaRPr lang="en-US" dirty="0"/>
          </a:p>
          <a:p>
            <a:pPr marL="0" indent="0">
              <a:buNone/>
            </a:pPr>
            <a:br>
              <a:rPr lang="id-ID" dirty="0"/>
            </a:br>
            <a:r>
              <a:rPr lang="en-US" dirty="0"/>
              <a:t> </a:t>
            </a:r>
          </a:p>
          <a:p>
            <a:endParaRPr lang="en-US" dirty="0"/>
          </a:p>
        </p:txBody>
      </p:sp>
      <p:pic>
        <p:nvPicPr>
          <p:cNvPr id="5" name="Picture 4" descr="A picture containing drawing&#10;&#10;Description automatically generated">
            <a:extLst>
              <a:ext uri="{FF2B5EF4-FFF2-40B4-BE49-F238E27FC236}">
                <a16:creationId xmlns:a16="http://schemas.microsoft.com/office/drawing/2014/main" id="{749FE941-28B7-42CC-A061-1C433EFE81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2713" y="3911564"/>
            <a:ext cx="6587664" cy="2946436"/>
          </a:xfrm>
          <a:prstGeom prst="rect">
            <a:avLst/>
          </a:prstGeom>
        </p:spPr>
      </p:pic>
      <p:sp>
        <p:nvSpPr>
          <p:cNvPr id="4" name="Slide Number Placeholder 3">
            <a:extLst>
              <a:ext uri="{FF2B5EF4-FFF2-40B4-BE49-F238E27FC236}">
                <a16:creationId xmlns:a16="http://schemas.microsoft.com/office/drawing/2014/main" id="{3D2F84FF-D4F4-7C54-D4FD-7FF33D6A1278}"/>
              </a:ext>
            </a:extLst>
          </p:cNvPr>
          <p:cNvSpPr>
            <a:spLocks noGrp="1"/>
          </p:cNvSpPr>
          <p:nvPr>
            <p:ph type="sldNum" sz="quarter" idx="12"/>
          </p:nvPr>
        </p:nvSpPr>
        <p:spPr/>
        <p:txBody>
          <a:bodyPr/>
          <a:lstStyle/>
          <a:p>
            <a:fld id="{345A03E5-24FE-4ADA-BBDF-5347EA54DF86}" type="slidenum">
              <a:rPr lang="en-US" smtClean="0"/>
              <a:t>70</a:t>
            </a:fld>
            <a:endParaRPr lang="en-US"/>
          </a:p>
        </p:txBody>
      </p:sp>
    </p:spTree>
    <p:extLst>
      <p:ext uri="{BB962C8B-B14F-4D97-AF65-F5344CB8AC3E}">
        <p14:creationId xmlns:p14="http://schemas.microsoft.com/office/powerpoint/2010/main" val="43415854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7016" y="566531"/>
            <a:ext cx="10942983" cy="5789820"/>
          </a:xfrm>
        </p:spPr>
        <p:txBody>
          <a:bodyPr>
            <a:normAutofit/>
          </a:bodyPr>
          <a:lstStyle/>
          <a:p>
            <a:r>
              <a:rPr lang="en-US" dirty="0" err="1"/>
              <a:t>Perhatikan</a:t>
            </a:r>
            <a:r>
              <a:rPr lang="en-US" dirty="0"/>
              <a:t> </a:t>
            </a:r>
            <a:r>
              <a:rPr lang="en-US" dirty="0" err="1"/>
              <a:t>bahwa</a:t>
            </a:r>
            <a:r>
              <a:rPr lang="en-US" dirty="0"/>
              <a:t> </a:t>
            </a:r>
            <a:r>
              <a:rPr lang="en-US" i="1" dirty="0"/>
              <a:t>c</a:t>
            </a:r>
            <a:r>
              <a:rPr lang="en-US" dirty="0"/>
              <a:t> bit </a:t>
            </a:r>
            <a:r>
              <a:rPr lang="id-ID" dirty="0"/>
              <a:t>terakhir dari </a:t>
            </a:r>
            <a:r>
              <a:rPr lang="en-US" i="1" dirty="0"/>
              <a:t>state</a:t>
            </a:r>
            <a:r>
              <a:rPr lang="id-ID" dirty="0"/>
              <a:t> tidak pernah terpengaruh secara langsung oleh blok </a:t>
            </a:r>
            <a:r>
              <a:rPr lang="en-US" dirty="0" err="1"/>
              <a:t>masukan</a:t>
            </a:r>
            <a:r>
              <a:rPr lang="en-US" dirty="0"/>
              <a:t> </a:t>
            </a:r>
            <a:r>
              <a:rPr lang="id-ID" dirty="0"/>
              <a:t>dan tidak pernah mengeluarkan </a:t>
            </a:r>
            <a:r>
              <a:rPr lang="en-US" dirty="0" err="1"/>
              <a:t>luaran</a:t>
            </a:r>
            <a:r>
              <a:rPr lang="en-US" dirty="0"/>
              <a:t> </a:t>
            </a:r>
            <a:r>
              <a:rPr lang="id-ID" dirty="0"/>
              <a:t>selama fase pemerasan.</a:t>
            </a:r>
            <a:r>
              <a:rPr lang="en-US" dirty="0"/>
              <a:t> Hal </a:t>
            </a:r>
            <a:r>
              <a:rPr lang="en-US" dirty="0" err="1"/>
              <a:t>ini</a:t>
            </a:r>
            <a:r>
              <a:rPr lang="en-US" dirty="0"/>
              <a:t> </a:t>
            </a:r>
            <a:r>
              <a:rPr lang="en-US" dirty="0" err="1"/>
              <a:t>untuk</a:t>
            </a:r>
            <a:r>
              <a:rPr lang="en-US" dirty="0"/>
              <a:t> </a:t>
            </a:r>
            <a:r>
              <a:rPr lang="en-US" dirty="0" err="1"/>
              <a:t>mencegah</a:t>
            </a:r>
            <a:r>
              <a:rPr lang="en-US" dirty="0"/>
              <a:t> </a:t>
            </a:r>
            <a:r>
              <a:rPr lang="en-US" dirty="0" err="1"/>
              <a:t>terjadinya</a:t>
            </a:r>
            <a:r>
              <a:rPr lang="en-US" dirty="0"/>
              <a:t> </a:t>
            </a:r>
            <a:r>
              <a:rPr lang="en-US" dirty="0" err="1"/>
              <a:t>kolisi</a:t>
            </a:r>
            <a:r>
              <a:rPr lang="en-US" dirty="0"/>
              <a:t>.</a:t>
            </a:r>
          </a:p>
          <a:p>
            <a:endParaRPr lang="en-US" dirty="0"/>
          </a:p>
          <a:p>
            <a:endParaRPr lang="en-US" dirty="0"/>
          </a:p>
          <a:p>
            <a:endParaRPr lang="en-US" dirty="0"/>
          </a:p>
          <a:p>
            <a:endParaRPr lang="en-US" dirty="0"/>
          </a:p>
          <a:p>
            <a:endParaRPr lang="en-US" dirty="0"/>
          </a:p>
          <a:p>
            <a:endParaRPr lang="en-US" dirty="0"/>
          </a:p>
          <a:p>
            <a:endParaRPr lang="en-US" dirty="0"/>
          </a:p>
          <a:p>
            <a:r>
              <a:rPr lang="en-US" dirty="0" err="1"/>
              <a:t>Spesifikasi</a:t>
            </a:r>
            <a:r>
              <a:rPr lang="en-US" dirty="0"/>
              <a:t> Keccak (</a:t>
            </a:r>
            <a:r>
              <a:rPr lang="en-US" dirty="0" err="1"/>
              <a:t>termasuk</a:t>
            </a:r>
            <a:r>
              <a:rPr lang="en-US" dirty="0"/>
              <a:t> </a:t>
            </a:r>
            <a:r>
              <a:rPr lang="en-US" i="1" dirty="0"/>
              <a:t>source code</a:t>
            </a:r>
            <a:r>
              <a:rPr lang="en-US" dirty="0"/>
              <a:t>) </a:t>
            </a:r>
            <a:r>
              <a:rPr lang="en-US" dirty="0" err="1"/>
              <a:t>dapat</a:t>
            </a:r>
            <a:r>
              <a:rPr lang="en-US" dirty="0"/>
              <a:t> </a:t>
            </a:r>
            <a:r>
              <a:rPr lang="en-US" dirty="0" err="1"/>
              <a:t>dilihat</a:t>
            </a:r>
            <a:r>
              <a:rPr lang="en-US" dirty="0"/>
              <a:t> di: </a:t>
            </a:r>
            <a:r>
              <a:rPr lang="en-US" dirty="0">
                <a:hlinkClick r:id="rId2"/>
              </a:rPr>
              <a:t>http://keccak.noekeon.org/specs_summary.html</a:t>
            </a:r>
            <a:endParaRPr lang="en-US" dirty="0"/>
          </a:p>
          <a:p>
            <a:endParaRPr lang="en-US" dirty="0"/>
          </a:p>
          <a:p>
            <a:endParaRPr lang="en-US" dirty="0"/>
          </a:p>
        </p:txBody>
      </p:sp>
      <p:pic>
        <p:nvPicPr>
          <p:cNvPr id="5" name="Picture 4" descr="A picture containing drawing&#10;&#10;Description automatically generated">
            <a:extLst>
              <a:ext uri="{FF2B5EF4-FFF2-40B4-BE49-F238E27FC236}">
                <a16:creationId xmlns:a16="http://schemas.microsoft.com/office/drawing/2014/main" id="{4C610511-A8E3-47B2-BC9B-64B6B77AC1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7948" y="2027452"/>
            <a:ext cx="7019646" cy="3139647"/>
          </a:xfrm>
          <a:prstGeom prst="rect">
            <a:avLst/>
          </a:prstGeom>
        </p:spPr>
      </p:pic>
      <p:sp>
        <p:nvSpPr>
          <p:cNvPr id="2" name="Slide Number Placeholder 1">
            <a:extLst>
              <a:ext uri="{FF2B5EF4-FFF2-40B4-BE49-F238E27FC236}">
                <a16:creationId xmlns:a16="http://schemas.microsoft.com/office/drawing/2014/main" id="{E89C0881-6E30-5C1D-F4C8-EFD7DC2EC9EF}"/>
              </a:ext>
            </a:extLst>
          </p:cNvPr>
          <p:cNvSpPr>
            <a:spLocks noGrp="1"/>
          </p:cNvSpPr>
          <p:nvPr>
            <p:ph type="sldNum" sz="quarter" idx="12"/>
          </p:nvPr>
        </p:nvSpPr>
        <p:spPr/>
        <p:txBody>
          <a:bodyPr/>
          <a:lstStyle/>
          <a:p>
            <a:fld id="{345A03E5-24FE-4ADA-BBDF-5347EA54DF86}" type="slidenum">
              <a:rPr lang="en-US" smtClean="0"/>
              <a:t>71</a:t>
            </a:fld>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BDA05A9-2C52-69B1-8910-F8CA7E492C77}"/>
              </a:ext>
            </a:extLst>
          </p:cNvPr>
          <p:cNvSpPr txBox="1"/>
          <p:nvPr/>
        </p:nvSpPr>
        <p:spPr>
          <a:xfrm>
            <a:off x="773016" y="136525"/>
            <a:ext cx="8056024" cy="369332"/>
          </a:xfrm>
          <a:prstGeom prst="rect">
            <a:avLst/>
          </a:prstGeom>
          <a:noFill/>
        </p:spPr>
        <p:txBody>
          <a:bodyPr wrap="square">
            <a:spAutoFit/>
          </a:bodyPr>
          <a:lstStyle/>
          <a:p>
            <a:r>
              <a:rPr lang="en-US" dirty="0"/>
              <a:t>Demo online: </a:t>
            </a:r>
            <a:r>
              <a:rPr lang="en-US" dirty="0">
                <a:hlinkClick r:id="rId2"/>
              </a:rPr>
              <a:t>https://emn178.github.io/online-tools/keccak_256.html</a:t>
            </a:r>
            <a:r>
              <a:rPr lang="en-US" dirty="0"/>
              <a:t> </a:t>
            </a:r>
          </a:p>
        </p:txBody>
      </p:sp>
      <p:pic>
        <p:nvPicPr>
          <p:cNvPr id="10" name="Picture 9">
            <a:extLst>
              <a:ext uri="{FF2B5EF4-FFF2-40B4-BE49-F238E27FC236}">
                <a16:creationId xmlns:a16="http://schemas.microsoft.com/office/drawing/2014/main" id="{691041BF-4C15-E5FE-E0C3-8B97B4A9D80B}"/>
              </a:ext>
            </a:extLst>
          </p:cNvPr>
          <p:cNvPicPr>
            <a:picLocks noChangeAspect="1"/>
          </p:cNvPicPr>
          <p:nvPr/>
        </p:nvPicPr>
        <p:blipFill>
          <a:blip r:embed="rId3"/>
          <a:stretch>
            <a:fillRect/>
          </a:stretch>
        </p:blipFill>
        <p:spPr>
          <a:xfrm>
            <a:off x="773016" y="656313"/>
            <a:ext cx="10332045" cy="6065162"/>
          </a:xfrm>
          <a:prstGeom prst="rect">
            <a:avLst/>
          </a:prstGeom>
        </p:spPr>
      </p:pic>
      <p:sp>
        <p:nvSpPr>
          <p:cNvPr id="3" name="Slide Number Placeholder 2">
            <a:extLst>
              <a:ext uri="{FF2B5EF4-FFF2-40B4-BE49-F238E27FC236}">
                <a16:creationId xmlns:a16="http://schemas.microsoft.com/office/drawing/2014/main" id="{DFB0065F-652C-4C1B-1A84-E573FFD7C744}"/>
              </a:ext>
            </a:extLst>
          </p:cNvPr>
          <p:cNvSpPr>
            <a:spLocks noGrp="1"/>
          </p:cNvSpPr>
          <p:nvPr>
            <p:ph type="sldNum" sz="quarter" idx="12"/>
          </p:nvPr>
        </p:nvSpPr>
        <p:spPr/>
        <p:txBody>
          <a:bodyPr/>
          <a:lstStyle/>
          <a:p>
            <a:fld id="{345A03E5-24FE-4ADA-BBDF-5347EA54DF86}" type="slidenum">
              <a:rPr lang="en-US" smtClean="0"/>
              <a:t>72</a:t>
            </a:fld>
            <a:endParaRPr lang="en-US"/>
          </a:p>
        </p:txBody>
      </p:sp>
    </p:spTree>
    <p:extLst>
      <p:ext uri="{BB962C8B-B14F-4D97-AF65-F5344CB8AC3E}">
        <p14:creationId xmlns:p14="http://schemas.microsoft.com/office/powerpoint/2010/main" val="26018827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FC4E7C-DAA9-41DB-B535-A9D5D0D7A53F}"/>
              </a:ext>
            </a:extLst>
          </p:cNvPr>
          <p:cNvSpPr>
            <a:spLocks noGrp="1"/>
          </p:cNvSpPr>
          <p:nvPr>
            <p:ph idx="1"/>
          </p:nvPr>
        </p:nvSpPr>
        <p:spPr>
          <a:xfrm>
            <a:off x="838199" y="924338"/>
            <a:ext cx="10830339" cy="5432011"/>
          </a:xfrm>
        </p:spPr>
        <p:txBody>
          <a:bodyPr>
            <a:normAutofit fontScale="92500" lnSpcReduction="10000"/>
          </a:bodyPr>
          <a:lstStyle/>
          <a:p>
            <a:pPr marL="0" indent="0" algn="ctr">
              <a:buNone/>
            </a:pPr>
            <a:r>
              <a:rPr lang="en-US" sz="3000" dirty="0" err="1"/>
              <a:t>Contoh</a:t>
            </a:r>
            <a:r>
              <a:rPr lang="en-US" sz="3000" dirty="0"/>
              <a:t> </a:t>
            </a:r>
            <a:r>
              <a:rPr lang="en-US" sz="3000" i="1" dirty="0"/>
              <a:t>message digest </a:t>
            </a:r>
            <a:r>
              <a:rPr lang="en-US" sz="3000" dirty="0" err="1"/>
              <a:t>dengan</a:t>
            </a:r>
            <a:r>
              <a:rPr lang="en-US" sz="3000" dirty="0"/>
              <a:t> Keccak-256</a:t>
            </a:r>
          </a:p>
          <a:p>
            <a:pPr marL="0" indent="0">
              <a:buNone/>
            </a:pPr>
            <a:endParaRPr lang="en-US" dirty="0"/>
          </a:p>
          <a:p>
            <a:pPr marL="0" indent="0">
              <a:buNone/>
            </a:pPr>
            <a:r>
              <a:rPr lang="en-US" sz="2600" dirty="0"/>
              <a:t>keccak256(“</a:t>
            </a:r>
            <a:r>
              <a:rPr lang="en-US" sz="2600" dirty="0">
                <a:solidFill>
                  <a:srgbClr val="FF0000"/>
                </a:solidFill>
              </a:rPr>
              <a:t>halo</a:t>
            </a:r>
            <a:r>
              <a:rPr lang="en-US" sz="2600" dirty="0"/>
              <a:t>”)= </a:t>
            </a:r>
          </a:p>
          <a:p>
            <a:pPr marL="0" indent="0">
              <a:buNone/>
            </a:pPr>
            <a:r>
              <a:rPr lang="en-US" sz="2600" dirty="0"/>
              <a:t>51e5ddea5dcdaa85bc8623b8ac163bed5c3b00e9e2ceaeca78f7f3cd8016d836</a:t>
            </a:r>
          </a:p>
          <a:p>
            <a:pPr marL="0" indent="0">
              <a:buNone/>
            </a:pPr>
            <a:endParaRPr lang="en-US" dirty="0"/>
          </a:p>
          <a:p>
            <a:pPr marL="0" indent="0">
              <a:buNone/>
            </a:pPr>
            <a:r>
              <a:rPr lang="en-US" dirty="0"/>
              <a:t>keccak256(“</a:t>
            </a:r>
            <a:r>
              <a:rPr lang="en-US" dirty="0" err="1">
                <a:solidFill>
                  <a:srgbClr val="FF0000"/>
                </a:solidFill>
              </a:rPr>
              <a:t>halu</a:t>
            </a:r>
            <a:r>
              <a:rPr lang="en-US" dirty="0"/>
              <a:t>”)= </a:t>
            </a:r>
          </a:p>
          <a:p>
            <a:pPr marL="0" indent="0">
              <a:buNone/>
            </a:pPr>
            <a:r>
              <a:rPr lang="en-US" sz="2600" dirty="0"/>
              <a:t>beccbf92062e8427947bfed81a546d4ccebba76d3f002bc254e19a6d3359d144</a:t>
            </a:r>
          </a:p>
          <a:p>
            <a:pPr marL="0" indent="0">
              <a:buNone/>
            </a:pPr>
            <a:endParaRPr lang="en-US" sz="2600" dirty="0"/>
          </a:p>
          <a:p>
            <a:pPr marL="0" indent="0">
              <a:buNone/>
            </a:pPr>
            <a:r>
              <a:rPr lang="en-US" sz="2400" dirty="0"/>
              <a:t>keccak256</a:t>
            </a:r>
            <a:r>
              <a:rPr lang="en-US" sz="2600" dirty="0"/>
              <a:t>(“</a:t>
            </a:r>
            <a:r>
              <a:rPr lang="en-US" sz="2600" dirty="0">
                <a:solidFill>
                  <a:srgbClr val="FF0000"/>
                </a:solidFill>
              </a:rPr>
              <a:t>halo, </a:t>
            </a:r>
            <a:r>
              <a:rPr lang="en-US" sz="2600" dirty="0" err="1">
                <a:solidFill>
                  <a:srgbClr val="FF0000"/>
                </a:solidFill>
              </a:rPr>
              <a:t>apa</a:t>
            </a:r>
            <a:r>
              <a:rPr lang="en-US" sz="2600" dirty="0">
                <a:solidFill>
                  <a:srgbClr val="FF0000"/>
                </a:solidFill>
              </a:rPr>
              <a:t> </a:t>
            </a:r>
            <a:r>
              <a:rPr lang="en-US" sz="2600" dirty="0" err="1">
                <a:solidFill>
                  <a:srgbClr val="FF0000"/>
                </a:solidFill>
              </a:rPr>
              <a:t>kabar</a:t>
            </a:r>
            <a:r>
              <a:rPr lang="en-US" sz="2600" dirty="0">
                <a:solidFill>
                  <a:srgbClr val="FF0000"/>
                </a:solidFill>
              </a:rPr>
              <a:t> </a:t>
            </a:r>
            <a:r>
              <a:rPr lang="en-US" sz="2600" dirty="0" err="1">
                <a:solidFill>
                  <a:srgbClr val="FF0000"/>
                </a:solidFill>
              </a:rPr>
              <a:t>teman</a:t>
            </a:r>
            <a:r>
              <a:rPr lang="en-US" sz="2600" dirty="0">
                <a:solidFill>
                  <a:srgbClr val="FF0000"/>
                </a:solidFill>
              </a:rPr>
              <a:t>? </a:t>
            </a:r>
            <a:r>
              <a:rPr lang="en-US" sz="2600" dirty="0"/>
              <a:t>”) = 0055d097fad321072610be3f16147533355cd1d370577a21ffae735f9da47c48</a:t>
            </a:r>
          </a:p>
          <a:p>
            <a:pPr marL="0" indent="0">
              <a:buNone/>
            </a:pPr>
            <a:r>
              <a:rPr lang="en-US" sz="2600" dirty="0"/>
              <a:t>  </a:t>
            </a:r>
          </a:p>
          <a:p>
            <a:pPr marL="0" indent="0">
              <a:buNone/>
            </a:pPr>
            <a:r>
              <a:rPr lang="en-US" sz="2600" dirty="0" err="1"/>
              <a:t>keccak</a:t>
            </a:r>
            <a:r>
              <a:rPr lang="en-US" sz="2600" dirty="0"/>
              <a:t>(“</a:t>
            </a:r>
            <a:r>
              <a:rPr lang="en-US" sz="2600" dirty="0">
                <a:solidFill>
                  <a:srgbClr val="FF0000"/>
                </a:solidFill>
              </a:rPr>
              <a:t>The quick brown fox jumps over the lazy dog</a:t>
            </a:r>
            <a:r>
              <a:rPr lang="en-US" sz="2600" dirty="0"/>
              <a:t>”) = </a:t>
            </a:r>
          </a:p>
          <a:p>
            <a:pPr marL="0" indent="0">
              <a:buNone/>
            </a:pPr>
            <a:r>
              <a:rPr lang="en-US" sz="2600" dirty="0"/>
              <a:t>4d741b6f1eb29cb2a9b9911c82f56fa8d73b04959d3d9d222895df6c0b28aa15</a:t>
            </a:r>
          </a:p>
        </p:txBody>
      </p:sp>
      <p:sp>
        <p:nvSpPr>
          <p:cNvPr id="2" name="Slide Number Placeholder 1">
            <a:extLst>
              <a:ext uri="{FF2B5EF4-FFF2-40B4-BE49-F238E27FC236}">
                <a16:creationId xmlns:a16="http://schemas.microsoft.com/office/drawing/2014/main" id="{BCDF938A-598C-3605-7DB5-D67003E0B638}"/>
              </a:ext>
            </a:extLst>
          </p:cNvPr>
          <p:cNvSpPr>
            <a:spLocks noGrp="1"/>
          </p:cNvSpPr>
          <p:nvPr>
            <p:ph type="sldNum" sz="quarter" idx="12"/>
          </p:nvPr>
        </p:nvSpPr>
        <p:spPr/>
        <p:txBody>
          <a:bodyPr/>
          <a:lstStyle/>
          <a:p>
            <a:fld id="{345A03E5-24FE-4ADA-BBDF-5347EA54DF86}" type="slidenum">
              <a:rPr lang="en-US" smtClean="0"/>
              <a:t>73</a:t>
            </a:fld>
            <a:endParaRPr lang="en-US"/>
          </a:p>
        </p:txBody>
      </p:sp>
    </p:spTree>
    <p:extLst>
      <p:ext uri="{BB962C8B-B14F-4D97-AF65-F5344CB8AC3E}">
        <p14:creationId xmlns:p14="http://schemas.microsoft.com/office/powerpoint/2010/main" val="141106305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E1DEDC-A7F9-4C88-915F-99045E3AEFC2}"/>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r">
              <a:buNone/>
            </a:pPr>
            <a:r>
              <a:rPr lang="en-US" sz="4000" dirty="0"/>
              <a:t>SELAMAT BELAJAR</a:t>
            </a:r>
          </a:p>
        </p:txBody>
      </p:sp>
      <p:sp>
        <p:nvSpPr>
          <p:cNvPr id="4" name="Slide Number Placeholder 3">
            <a:extLst>
              <a:ext uri="{FF2B5EF4-FFF2-40B4-BE49-F238E27FC236}">
                <a16:creationId xmlns:a16="http://schemas.microsoft.com/office/drawing/2014/main" id="{D3115409-ADFC-FE49-7C74-8437308520E2}"/>
              </a:ext>
            </a:extLst>
          </p:cNvPr>
          <p:cNvSpPr>
            <a:spLocks noGrp="1"/>
          </p:cNvSpPr>
          <p:nvPr>
            <p:ph type="sldNum" sz="quarter" idx="12"/>
          </p:nvPr>
        </p:nvSpPr>
        <p:spPr/>
        <p:txBody>
          <a:bodyPr/>
          <a:lstStyle/>
          <a:p>
            <a:fld id="{345A03E5-24FE-4ADA-BBDF-5347EA54DF86}" type="slidenum">
              <a:rPr lang="en-US" smtClean="0"/>
              <a:t>74</a:t>
            </a:fld>
            <a:endParaRPr lang="en-US"/>
          </a:p>
        </p:txBody>
      </p:sp>
    </p:spTree>
    <p:extLst>
      <p:ext uri="{BB962C8B-B14F-4D97-AF65-F5344CB8AC3E}">
        <p14:creationId xmlns:p14="http://schemas.microsoft.com/office/powerpoint/2010/main" val="391914277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E1DEDC-A7F9-4C88-915F-99045E3AEFC2}"/>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r">
              <a:buNone/>
            </a:pPr>
            <a:r>
              <a:rPr lang="en-US" sz="4000" dirty="0"/>
              <a:t>SELAMAT BELAJAR</a:t>
            </a:r>
          </a:p>
        </p:txBody>
      </p:sp>
      <p:sp>
        <p:nvSpPr>
          <p:cNvPr id="4" name="Slide Number Placeholder 3">
            <a:extLst>
              <a:ext uri="{FF2B5EF4-FFF2-40B4-BE49-F238E27FC236}">
                <a16:creationId xmlns:a16="http://schemas.microsoft.com/office/drawing/2014/main" id="{D5419BFD-93D2-10A4-EE8D-0C8D2C72AADF}"/>
              </a:ext>
            </a:extLst>
          </p:cNvPr>
          <p:cNvSpPr>
            <a:spLocks noGrp="1"/>
          </p:cNvSpPr>
          <p:nvPr>
            <p:ph type="sldNum" sz="quarter" idx="12"/>
          </p:nvPr>
        </p:nvSpPr>
        <p:spPr/>
        <p:txBody>
          <a:bodyPr/>
          <a:lstStyle/>
          <a:p>
            <a:fld id="{345A03E5-24FE-4ADA-BBDF-5347EA54DF86}" type="slidenum">
              <a:rPr lang="en-US" smtClean="0"/>
              <a:t>75</a:t>
            </a:fld>
            <a:endParaRPr lang="en-US"/>
          </a:p>
        </p:txBody>
      </p:sp>
    </p:spTree>
    <p:extLst>
      <p:ext uri="{BB962C8B-B14F-4D97-AF65-F5344CB8AC3E}">
        <p14:creationId xmlns:p14="http://schemas.microsoft.com/office/powerpoint/2010/main" val="662300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Slide Number Placeholder 5">
            <a:extLst>
              <a:ext uri="{FF2B5EF4-FFF2-40B4-BE49-F238E27FC236}">
                <a16:creationId xmlns:a16="http://schemas.microsoft.com/office/drawing/2014/main" id="{9301801F-38D6-48D7-8975-0697DC167FB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770782F5-80AF-4D81-9B43-902CDB888213}" type="slidenum">
              <a:rPr lang="en-GB" altLang="en-US" sz="1400">
                <a:latin typeface="Times New Roman" panose="02020603050405020304" pitchFamily="18" charset="0"/>
              </a:rPr>
              <a:pPr>
                <a:spcBef>
                  <a:spcPct val="0"/>
                </a:spcBef>
                <a:buSzTx/>
                <a:buFontTx/>
                <a:buNone/>
              </a:pPr>
              <a:t>8</a:t>
            </a:fld>
            <a:endParaRPr lang="en-GB" altLang="en-US" sz="1400">
              <a:latin typeface="Times New Roman" panose="02020603050405020304" pitchFamily="18" charset="0"/>
            </a:endParaRPr>
          </a:p>
        </p:txBody>
      </p:sp>
      <p:sp>
        <p:nvSpPr>
          <p:cNvPr id="10244" name="Rectangle 2">
            <a:extLst>
              <a:ext uri="{FF2B5EF4-FFF2-40B4-BE49-F238E27FC236}">
                <a16:creationId xmlns:a16="http://schemas.microsoft.com/office/drawing/2014/main" id="{27566899-3297-4577-8CEC-9EE7AFEA2AF7}"/>
              </a:ext>
            </a:extLst>
          </p:cNvPr>
          <p:cNvSpPr>
            <a:spLocks noGrp="1" noChangeArrowheads="1"/>
          </p:cNvSpPr>
          <p:nvPr>
            <p:ph type="title"/>
          </p:nvPr>
        </p:nvSpPr>
        <p:spPr>
          <a:xfrm>
            <a:off x="718931" y="403225"/>
            <a:ext cx="7772400" cy="1066800"/>
          </a:xfrm>
        </p:spPr>
        <p:txBody>
          <a:bodyPr/>
          <a:lstStyle/>
          <a:p>
            <a:pPr algn="l" eaLnBrk="1" hangingPunct="1"/>
            <a:r>
              <a:rPr lang="en-US" altLang="en-US" sz="3200" b="1" i="1" dirty="0">
                <a:cs typeface="Times New Roman" panose="02020603050405020304" pitchFamily="18" charset="0"/>
              </a:rPr>
              <a:t>3. </a:t>
            </a:r>
            <a:r>
              <a:rPr lang="en-US" altLang="en-US" sz="3200" b="1" i="1" dirty="0" err="1">
                <a:cs typeface="Times New Roman" panose="02020603050405020304" pitchFamily="18" charset="0"/>
              </a:rPr>
              <a:t>Inisialisasi</a:t>
            </a:r>
            <a:r>
              <a:rPr lang="en-US" altLang="en-US" sz="3200" b="1" i="1" dirty="0">
                <a:cs typeface="Times New Roman" panose="02020603050405020304" pitchFamily="18" charset="0"/>
              </a:rPr>
              <a:t> </a:t>
            </a:r>
            <a:r>
              <a:rPr lang="en-US" altLang="en-US" sz="3200" b="1" i="1" dirty="0" err="1">
                <a:cs typeface="Times New Roman" panose="02020603050405020304" pitchFamily="18" charset="0"/>
              </a:rPr>
              <a:t>Penyangga</a:t>
            </a:r>
            <a:r>
              <a:rPr lang="en-US" altLang="en-US" sz="3200" b="1" i="1" dirty="0">
                <a:cs typeface="Times New Roman" panose="02020603050405020304" pitchFamily="18" charset="0"/>
              </a:rPr>
              <a:t> MD</a:t>
            </a:r>
            <a:br>
              <a:rPr lang="en-US" altLang="en-US" sz="3200" dirty="0">
                <a:cs typeface="Times New Roman" panose="02020603050405020304" pitchFamily="18" charset="0"/>
              </a:rPr>
            </a:br>
            <a:endParaRPr lang="en-GB" altLang="en-US" sz="3200" dirty="0">
              <a:cs typeface="Times New Roman" panose="02020603050405020304" pitchFamily="18" charset="0"/>
            </a:endParaRPr>
          </a:p>
        </p:txBody>
      </p:sp>
      <p:sp>
        <p:nvSpPr>
          <p:cNvPr id="10245" name="Rectangle 3">
            <a:extLst>
              <a:ext uri="{FF2B5EF4-FFF2-40B4-BE49-F238E27FC236}">
                <a16:creationId xmlns:a16="http://schemas.microsoft.com/office/drawing/2014/main" id="{C01F63D4-4420-4B8D-B74B-6D899DB3DF2F}"/>
              </a:ext>
            </a:extLst>
          </p:cNvPr>
          <p:cNvSpPr>
            <a:spLocks noGrp="1" noChangeArrowheads="1"/>
          </p:cNvSpPr>
          <p:nvPr>
            <p:ph type="body" idx="1"/>
          </p:nvPr>
        </p:nvSpPr>
        <p:spPr>
          <a:xfrm>
            <a:off x="805069" y="1066800"/>
            <a:ext cx="10667999" cy="5125278"/>
          </a:xfrm>
        </p:spPr>
        <p:txBody>
          <a:bodyPr>
            <a:normAutofit fontScale="92500" lnSpcReduction="10000"/>
          </a:bodyPr>
          <a:lstStyle/>
          <a:p>
            <a:pPr eaLnBrk="1" hangingPunct="1">
              <a:lnSpc>
                <a:spcPct val="90000"/>
              </a:lnSpc>
            </a:pPr>
            <a:r>
              <a:rPr lang="en-US" altLang="en-US" i="1" dirty="0">
                <a:solidFill>
                  <a:srgbClr val="030305"/>
                </a:solidFill>
                <a:cs typeface="Times New Roman" panose="02020603050405020304" pitchFamily="18" charset="0"/>
              </a:rPr>
              <a:t>MD5</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membutuhkan</a:t>
            </a:r>
            <a:r>
              <a:rPr lang="en-US" altLang="en-US" dirty="0">
                <a:solidFill>
                  <a:srgbClr val="030305"/>
                </a:solidFill>
                <a:cs typeface="Times New Roman" panose="02020603050405020304" pitchFamily="18" charset="0"/>
              </a:rPr>
              <a:t> 4 </a:t>
            </a:r>
            <a:r>
              <a:rPr lang="en-US" altLang="en-US" dirty="0" err="1">
                <a:solidFill>
                  <a:srgbClr val="030305"/>
                </a:solidFill>
                <a:cs typeface="Times New Roman" panose="02020603050405020304" pitchFamily="18" charset="0"/>
              </a:rPr>
              <a:t>buah</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penyangga</a:t>
            </a:r>
            <a:r>
              <a:rPr lang="en-US" altLang="en-US" dirty="0">
                <a:solidFill>
                  <a:srgbClr val="030305"/>
                </a:solidFill>
                <a:cs typeface="Times New Roman" panose="02020603050405020304" pitchFamily="18" charset="0"/>
              </a:rPr>
              <a:t> (</a:t>
            </a:r>
            <a:r>
              <a:rPr lang="en-US" altLang="en-US" i="1" dirty="0">
                <a:solidFill>
                  <a:srgbClr val="030305"/>
                </a:solidFill>
                <a:cs typeface="Times New Roman" panose="02020603050405020304" pitchFamily="18" charset="0"/>
              </a:rPr>
              <a:t>buffer</a:t>
            </a:r>
            <a:r>
              <a:rPr lang="en-US" altLang="en-US" dirty="0">
                <a:solidFill>
                  <a:srgbClr val="030305"/>
                </a:solidFill>
                <a:cs typeface="Times New Roman" panose="02020603050405020304" pitchFamily="18" charset="0"/>
              </a:rPr>
              <a:t>) yang </a:t>
            </a:r>
            <a:r>
              <a:rPr lang="en-US" altLang="en-US" dirty="0" err="1">
                <a:solidFill>
                  <a:srgbClr val="030305"/>
                </a:solidFill>
                <a:cs typeface="Times New Roman" panose="02020603050405020304" pitchFamily="18" charset="0"/>
              </a:rPr>
              <a:t>masing-masing</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panjangnya</a:t>
            </a:r>
            <a:r>
              <a:rPr lang="en-US" altLang="en-US" dirty="0">
                <a:solidFill>
                  <a:srgbClr val="030305"/>
                </a:solidFill>
                <a:cs typeface="Times New Roman" panose="02020603050405020304" pitchFamily="18" charset="0"/>
              </a:rPr>
              <a:t> 32 bit. Total </a:t>
            </a:r>
            <a:r>
              <a:rPr lang="en-US" altLang="en-US" dirty="0" err="1">
                <a:solidFill>
                  <a:srgbClr val="030305"/>
                </a:solidFill>
                <a:cs typeface="Times New Roman" panose="02020603050405020304" pitchFamily="18" charset="0"/>
              </a:rPr>
              <a:t>panjang</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penyangga</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adalah</a:t>
            </a:r>
            <a:r>
              <a:rPr lang="en-US" altLang="en-US" dirty="0">
                <a:solidFill>
                  <a:srgbClr val="030305"/>
                </a:solidFill>
                <a:cs typeface="Times New Roman" panose="02020603050405020304" pitchFamily="18" charset="0"/>
              </a:rPr>
              <a:t> 4 </a:t>
            </a:r>
            <a:r>
              <a:rPr lang="en-US" altLang="en-US" dirty="0">
                <a:solidFill>
                  <a:srgbClr val="030305"/>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dirty="0">
                <a:solidFill>
                  <a:srgbClr val="030305"/>
                </a:solidFill>
                <a:cs typeface="Times New Roman" panose="02020603050405020304" pitchFamily="18" charset="0"/>
              </a:rPr>
              <a:t> 32 = 128 bit. </a:t>
            </a:r>
            <a:r>
              <a:rPr lang="en-US" altLang="en-US" dirty="0" err="1">
                <a:solidFill>
                  <a:srgbClr val="030305"/>
                </a:solidFill>
                <a:cs typeface="Times New Roman" panose="02020603050405020304" pitchFamily="18" charset="0"/>
              </a:rPr>
              <a:t>Keempat</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penyangga</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ini</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menampung</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hasil</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antara</a:t>
            </a:r>
            <a:r>
              <a:rPr lang="en-US" altLang="en-US" dirty="0">
                <a:solidFill>
                  <a:srgbClr val="030305"/>
                </a:solidFill>
                <a:cs typeface="Times New Roman" panose="02020603050405020304" pitchFamily="18" charset="0"/>
              </a:rPr>
              <a:t> dan </a:t>
            </a:r>
            <a:r>
              <a:rPr lang="en-US" altLang="en-US" dirty="0" err="1">
                <a:solidFill>
                  <a:srgbClr val="030305"/>
                </a:solidFill>
                <a:cs typeface="Times New Roman" panose="02020603050405020304" pitchFamily="18" charset="0"/>
              </a:rPr>
              <a:t>hasil</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akhir</a:t>
            </a:r>
            <a:r>
              <a:rPr lang="en-US" altLang="en-US" dirty="0">
                <a:solidFill>
                  <a:srgbClr val="030305"/>
                </a:solidFill>
                <a:cs typeface="Times New Roman" panose="02020603050405020304" pitchFamily="18" charset="0"/>
              </a:rPr>
              <a:t>. </a:t>
            </a:r>
          </a:p>
          <a:p>
            <a:pPr eaLnBrk="1" hangingPunct="1">
              <a:lnSpc>
                <a:spcPct val="90000"/>
              </a:lnSpc>
              <a:buFontTx/>
              <a:buNone/>
            </a:pPr>
            <a:r>
              <a:rPr lang="en-US" altLang="en-US" dirty="0">
                <a:solidFill>
                  <a:srgbClr val="030305"/>
                </a:solidFill>
                <a:cs typeface="Times New Roman" panose="02020603050405020304" pitchFamily="18" charset="0"/>
              </a:rPr>
              <a:t> </a:t>
            </a:r>
          </a:p>
          <a:p>
            <a:pPr eaLnBrk="1" hangingPunct="1">
              <a:lnSpc>
                <a:spcPct val="90000"/>
              </a:lnSpc>
            </a:pPr>
            <a:r>
              <a:rPr lang="en-US" altLang="en-US" dirty="0" err="1">
                <a:solidFill>
                  <a:srgbClr val="030305"/>
                </a:solidFill>
                <a:cs typeface="Times New Roman" panose="02020603050405020304" pitchFamily="18" charset="0"/>
              </a:rPr>
              <a:t>Keempat</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penyangga</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ini</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diberi</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nama</a:t>
            </a:r>
            <a:r>
              <a:rPr lang="en-US" altLang="en-US" dirty="0">
                <a:solidFill>
                  <a:srgbClr val="030305"/>
                </a:solidFill>
                <a:cs typeface="Times New Roman" panose="02020603050405020304" pitchFamily="18" charset="0"/>
              </a:rPr>
              <a:t> </a:t>
            </a:r>
            <a:r>
              <a:rPr lang="en-US" altLang="en-US" i="1" dirty="0">
                <a:solidFill>
                  <a:srgbClr val="030305"/>
                </a:solidFill>
                <a:cs typeface="Times New Roman" panose="02020603050405020304" pitchFamily="18" charset="0"/>
              </a:rPr>
              <a:t>A</a:t>
            </a:r>
            <a:r>
              <a:rPr lang="en-US" altLang="en-US" dirty="0">
                <a:solidFill>
                  <a:srgbClr val="030305"/>
                </a:solidFill>
                <a:cs typeface="Times New Roman" panose="02020603050405020304" pitchFamily="18" charset="0"/>
              </a:rPr>
              <a:t>, </a:t>
            </a:r>
            <a:r>
              <a:rPr lang="en-US" altLang="en-US" i="1" dirty="0">
                <a:solidFill>
                  <a:srgbClr val="030305"/>
                </a:solidFill>
                <a:cs typeface="Times New Roman" panose="02020603050405020304" pitchFamily="18" charset="0"/>
              </a:rPr>
              <a:t>B</a:t>
            </a:r>
            <a:r>
              <a:rPr lang="en-US" altLang="en-US" dirty="0">
                <a:solidFill>
                  <a:srgbClr val="030305"/>
                </a:solidFill>
                <a:cs typeface="Times New Roman" panose="02020603050405020304" pitchFamily="18" charset="0"/>
              </a:rPr>
              <a:t>, </a:t>
            </a:r>
            <a:r>
              <a:rPr lang="en-US" altLang="en-US" i="1" dirty="0">
                <a:solidFill>
                  <a:srgbClr val="030305"/>
                </a:solidFill>
                <a:cs typeface="Times New Roman" panose="02020603050405020304" pitchFamily="18" charset="0"/>
              </a:rPr>
              <a:t>C</a:t>
            </a:r>
            <a:r>
              <a:rPr lang="en-US" altLang="en-US" dirty="0">
                <a:solidFill>
                  <a:srgbClr val="030305"/>
                </a:solidFill>
                <a:cs typeface="Times New Roman" panose="02020603050405020304" pitchFamily="18" charset="0"/>
              </a:rPr>
              <a:t>, dan D. </a:t>
            </a:r>
            <a:r>
              <a:rPr lang="en-US" altLang="en-US" dirty="0" err="1">
                <a:solidFill>
                  <a:srgbClr val="030305"/>
                </a:solidFill>
                <a:cs typeface="Times New Roman" panose="02020603050405020304" pitchFamily="18" charset="0"/>
              </a:rPr>
              <a:t>Setiap</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penyangga</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diinisialisasi</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dengan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nilai-nilai</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dalam</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notasi</a:t>
            </a:r>
            <a:r>
              <a:rPr lang="en-US" altLang="en-US" dirty="0">
                <a:solidFill>
                  <a:srgbClr val="030305"/>
                </a:solidFill>
                <a:cs typeface="Times New Roman" panose="02020603050405020304" pitchFamily="18" charset="0"/>
              </a:rPr>
              <a:t> HEX) </a:t>
            </a:r>
            <a:r>
              <a:rPr lang="en-US" altLang="en-US" dirty="0" err="1">
                <a:solidFill>
                  <a:srgbClr val="030305"/>
                </a:solidFill>
                <a:cs typeface="Times New Roman" panose="02020603050405020304" pitchFamily="18" charset="0"/>
              </a:rPr>
              <a:t>sebagai</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berikut</a:t>
            </a:r>
            <a:r>
              <a:rPr lang="en-US" altLang="en-US" dirty="0">
                <a:solidFill>
                  <a:srgbClr val="030305"/>
                </a:solidFill>
                <a:cs typeface="Times New Roman" panose="02020603050405020304" pitchFamily="18" charset="0"/>
              </a:rPr>
              <a:t>:</a:t>
            </a:r>
          </a:p>
          <a:p>
            <a:pPr eaLnBrk="1" hangingPunct="1">
              <a:lnSpc>
                <a:spcPct val="90000"/>
              </a:lnSpc>
              <a:buFontTx/>
              <a:buNone/>
            </a:pPr>
            <a:r>
              <a:rPr lang="en-US" altLang="en-US" i="1" dirty="0">
                <a:solidFill>
                  <a:srgbClr val="030305"/>
                </a:solidFill>
                <a:cs typeface="Times New Roman" panose="02020603050405020304" pitchFamily="18" charset="0"/>
              </a:rPr>
              <a:t> 		A</a:t>
            </a:r>
            <a:r>
              <a:rPr lang="en-US" altLang="en-US" dirty="0">
                <a:solidFill>
                  <a:srgbClr val="030305"/>
                </a:solidFill>
                <a:cs typeface="Times New Roman" panose="02020603050405020304" pitchFamily="18" charset="0"/>
              </a:rPr>
              <a:t> = 01234567</a:t>
            </a:r>
          </a:p>
          <a:p>
            <a:pPr eaLnBrk="1" hangingPunct="1">
              <a:lnSpc>
                <a:spcPct val="90000"/>
              </a:lnSpc>
              <a:buFontTx/>
              <a:buNone/>
            </a:pPr>
            <a:r>
              <a:rPr lang="en-US" altLang="en-US" i="1" dirty="0">
                <a:solidFill>
                  <a:srgbClr val="030305"/>
                </a:solidFill>
                <a:cs typeface="Times New Roman" panose="02020603050405020304" pitchFamily="18" charset="0"/>
              </a:rPr>
              <a:t>		B</a:t>
            </a:r>
            <a:r>
              <a:rPr lang="en-US" altLang="en-US" dirty="0">
                <a:solidFill>
                  <a:srgbClr val="030305"/>
                </a:solidFill>
                <a:cs typeface="Times New Roman" panose="02020603050405020304" pitchFamily="18" charset="0"/>
              </a:rPr>
              <a:t> = 89ABCDEF</a:t>
            </a:r>
          </a:p>
          <a:p>
            <a:pPr eaLnBrk="1" hangingPunct="1">
              <a:lnSpc>
                <a:spcPct val="90000"/>
              </a:lnSpc>
              <a:buFontTx/>
              <a:buNone/>
            </a:pPr>
            <a:r>
              <a:rPr lang="en-US" altLang="en-US" i="1" dirty="0">
                <a:solidFill>
                  <a:srgbClr val="030305"/>
                </a:solidFill>
                <a:cs typeface="Times New Roman" panose="02020603050405020304" pitchFamily="18" charset="0"/>
              </a:rPr>
              <a:t>		C</a:t>
            </a:r>
            <a:r>
              <a:rPr lang="en-US" altLang="en-US" dirty="0">
                <a:solidFill>
                  <a:srgbClr val="030305"/>
                </a:solidFill>
                <a:cs typeface="Times New Roman" panose="02020603050405020304" pitchFamily="18" charset="0"/>
              </a:rPr>
              <a:t> = FEDCBA98</a:t>
            </a:r>
          </a:p>
          <a:p>
            <a:pPr eaLnBrk="1" hangingPunct="1">
              <a:lnSpc>
                <a:spcPct val="90000"/>
              </a:lnSpc>
              <a:buFontTx/>
              <a:buNone/>
            </a:pPr>
            <a:r>
              <a:rPr lang="en-US" altLang="en-US" i="1" dirty="0">
                <a:solidFill>
                  <a:srgbClr val="030305"/>
                </a:solidFill>
                <a:cs typeface="Times New Roman" panose="02020603050405020304" pitchFamily="18" charset="0"/>
              </a:rPr>
              <a:t>		D</a:t>
            </a:r>
            <a:r>
              <a:rPr lang="en-US" altLang="en-US" dirty="0">
                <a:solidFill>
                  <a:srgbClr val="030305"/>
                </a:solidFill>
                <a:cs typeface="Times New Roman" panose="02020603050405020304" pitchFamily="18" charset="0"/>
              </a:rPr>
              <a:t> = 76543210</a:t>
            </a:r>
          </a:p>
          <a:p>
            <a:pPr eaLnBrk="1" hangingPunct="1">
              <a:lnSpc>
                <a:spcPct val="90000"/>
              </a:lnSpc>
              <a:buFontTx/>
              <a:buNone/>
            </a:pPr>
            <a:endParaRPr lang="en-US" altLang="en-US" dirty="0">
              <a:solidFill>
                <a:srgbClr val="030305"/>
              </a:solidFill>
              <a:cs typeface="Times New Roman" panose="02020603050405020304" pitchFamily="18" charset="0"/>
            </a:endParaRPr>
          </a:p>
          <a:p>
            <a:r>
              <a:rPr lang="en-US" altLang="en-US" dirty="0" err="1">
                <a:solidFill>
                  <a:srgbClr val="030305"/>
                </a:solidFill>
                <a:cs typeface="Times New Roman" panose="02020603050405020304" pitchFamily="18" charset="0"/>
              </a:rPr>
              <a:t>Untuk</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mempersingkat</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penyebutan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keempat</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penyangga</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itu</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disebut</a:t>
            </a:r>
            <a:r>
              <a:rPr lang="en-US" altLang="en-US" dirty="0">
                <a:solidFill>
                  <a:srgbClr val="030305"/>
                </a:solidFill>
                <a:cs typeface="Times New Roman" panose="02020603050405020304" pitchFamily="18" charset="0"/>
              </a:rPr>
              <a:t> MD </a:t>
            </a:r>
            <a:r>
              <a:rPr lang="en-US" altLang="en-US" dirty="0" err="1">
                <a:solidFill>
                  <a:srgbClr val="030305"/>
                </a:solidFill>
                <a:cs typeface="Times New Roman" panose="02020603050405020304" pitchFamily="18" charset="0"/>
              </a:rPr>
              <a:t>saja</a:t>
            </a:r>
            <a:endParaRPr lang="en-US" altLang="en-US" dirty="0">
              <a:solidFill>
                <a:srgbClr val="030305"/>
              </a:solidFill>
              <a:cs typeface="Times New Roman" panose="02020603050405020304" pitchFamily="18" charset="0"/>
            </a:endParaRPr>
          </a:p>
          <a:p>
            <a:pPr eaLnBrk="1" hangingPunct="1">
              <a:lnSpc>
                <a:spcPct val="90000"/>
              </a:lnSpc>
              <a:buFontTx/>
              <a:buNone/>
            </a:pPr>
            <a:endParaRPr lang="en-GB" altLang="en-US" sz="2400" dirty="0">
              <a:solidFill>
                <a:srgbClr val="030305"/>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lide Number Placeholder 5">
            <a:extLst>
              <a:ext uri="{FF2B5EF4-FFF2-40B4-BE49-F238E27FC236}">
                <a16:creationId xmlns:a16="http://schemas.microsoft.com/office/drawing/2014/main" id="{CE43A7B5-D9EB-4B35-8122-FC76F34B232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4EE30CAF-2166-4FD9-9951-4FDEEFABF765}" type="slidenum">
              <a:rPr lang="en-GB" altLang="en-US" sz="1400">
                <a:latin typeface="Times New Roman" panose="02020603050405020304" pitchFamily="18" charset="0"/>
              </a:rPr>
              <a:pPr>
                <a:spcBef>
                  <a:spcPct val="0"/>
                </a:spcBef>
                <a:buSzTx/>
                <a:buFontTx/>
                <a:buNone/>
              </a:pPr>
              <a:t>9</a:t>
            </a:fld>
            <a:endParaRPr lang="en-GB" altLang="en-US" sz="1400">
              <a:latin typeface="Times New Roman" panose="02020603050405020304" pitchFamily="18" charset="0"/>
            </a:endParaRPr>
          </a:p>
        </p:txBody>
      </p:sp>
      <p:sp>
        <p:nvSpPr>
          <p:cNvPr id="11268" name="Rectangle 2">
            <a:extLst>
              <a:ext uri="{FF2B5EF4-FFF2-40B4-BE49-F238E27FC236}">
                <a16:creationId xmlns:a16="http://schemas.microsoft.com/office/drawing/2014/main" id="{88559359-7A60-4BBB-8605-0493F2AE8423}"/>
              </a:ext>
            </a:extLst>
          </p:cNvPr>
          <p:cNvSpPr>
            <a:spLocks noGrp="1" noChangeArrowheads="1"/>
          </p:cNvSpPr>
          <p:nvPr>
            <p:ph type="title"/>
          </p:nvPr>
        </p:nvSpPr>
        <p:spPr>
          <a:xfrm>
            <a:off x="838200" y="0"/>
            <a:ext cx="10515600" cy="1325563"/>
          </a:xfrm>
        </p:spPr>
        <p:txBody>
          <a:bodyPr/>
          <a:lstStyle/>
          <a:p>
            <a:pPr algn="l" eaLnBrk="1" hangingPunct="1"/>
            <a:r>
              <a:rPr lang="en-US" altLang="en-US" sz="3200" b="1" i="1" dirty="0">
                <a:cs typeface="Times New Roman" panose="02020603050405020304" pitchFamily="18" charset="0"/>
              </a:rPr>
              <a:t>4. </a:t>
            </a:r>
            <a:r>
              <a:rPr lang="en-US" altLang="en-US" sz="3200" b="1" i="1" dirty="0" err="1">
                <a:cs typeface="Times New Roman" panose="02020603050405020304" pitchFamily="18" charset="0"/>
              </a:rPr>
              <a:t>Pengolahan</a:t>
            </a:r>
            <a:r>
              <a:rPr lang="en-US" altLang="en-US" sz="3200" b="1" i="1" dirty="0">
                <a:cs typeface="Times New Roman" panose="02020603050405020304" pitchFamily="18" charset="0"/>
              </a:rPr>
              <a:t> </a:t>
            </a:r>
            <a:r>
              <a:rPr lang="en-US" altLang="en-US" sz="3200" b="1" i="1" dirty="0" err="1">
                <a:cs typeface="Times New Roman" panose="02020603050405020304" pitchFamily="18" charset="0"/>
              </a:rPr>
              <a:t>Pesan</a:t>
            </a:r>
            <a:r>
              <a:rPr lang="en-US" altLang="en-US" sz="3200" b="1" i="1" dirty="0">
                <a:cs typeface="Times New Roman" panose="02020603050405020304" pitchFamily="18" charset="0"/>
              </a:rPr>
              <a:t> </a:t>
            </a:r>
            <a:r>
              <a:rPr lang="en-US" altLang="en-US" sz="3200" b="1" i="1" dirty="0" err="1">
                <a:cs typeface="Times New Roman" panose="02020603050405020304" pitchFamily="18" charset="0"/>
              </a:rPr>
              <a:t>dalam</a:t>
            </a:r>
            <a:r>
              <a:rPr lang="en-US" altLang="en-US" sz="3200" b="1" i="1" dirty="0">
                <a:cs typeface="Times New Roman" panose="02020603050405020304" pitchFamily="18" charset="0"/>
              </a:rPr>
              <a:t> Blok </a:t>
            </a:r>
            <a:r>
              <a:rPr lang="en-US" altLang="en-US" sz="3200" b="1" i="1" dirty="0" err="1">
                <a:cs typeface="Times New Roman" panose="02020603050405020304" pitchFamily="18" charset="0"/>
              </a:rPr>
              <a:t>Berukuran</a:t>
            </a:r>
            <a:r>
              <a:rPr lang="en-US" altLang="en-US" sz="3200" b="1" i="1" dirty="0">
                <a:cs typeface="Times New Roman" panose="02020603050405020304" pitchFamily="18" charset="0"/>
              </a:rPr>
              <a:t> 512 bit.</a:t>
            </a:r>
            <a:endParaRPr lang="en-GB" altLang="en-US" sz="3200" dirty="0">
              <a:cs typeface="Times New Roman" panose="02020603050405020304" pitchFamily="18" charset="0"/>
            </a:endParaRPr>
          </a:p>
        </p:txBody>
      </p:sp>
      <p:sp>
        <p:nvSpPr>
          <p:cNvPr id="11269" name="Rectangle 3">
            <a:extLst>
              <a:ext uri="{FF2B5EF4-FFF2-40B4-BE49-F238E27FC236}">
                <a16:creationId xmlns:a16="http://schemas.microsoft.com/office/drawing/2014/main" id="{9D0CE687-FCBF-4897-8896-A8B030DD392D}"/>
              </a:ext>
            </a:extLst>
          </p:cNvPr>
          <p:cNvSpPr>
            <a:spLocks noGrp="1" noChangeArrowheads="1"/>
          </p:cNvSpPr>
          <p:nvPr>
            <p:ph type="body" idx="1"/>
          </p:nvPr>
        </p:nvSpPr>
        <p:spPr>
          <a:xfrm>
            <a:off x="838200" y="1164432"/>
            <a:ext cx="10515600" cy="4889016"/>
          </a:xfrm>
        </p:spPr>
        <p:txBody>
          <a:bodyPr>
            <a:normAutofit/>
          </a:bodyPr>
          <a:lstStyle/>
          <a:p>
            <a:pPr eaLnBrk="1" hangingPunct="1"/>
            <a:r>
              <a:rPr lang="en-US" altLang="en-US" sz="2400" dirty="0" err="1">
                <a:solidFill>
                  <a:srgbClr val="030305"/>
                </a:solidFill>
                <a:cs typeface="Times New Roman" panose="02020603050405020304" pitchFamily="18" charset="0"/>
              </a:rPr>
              <a:t>Pesan</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dibagi</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menjadi</a:t>
            </a:r>
            <a:r>
              <a:rPr lang="en-US" altLang="en-US" sz="2400" dirty="0">
                <a:solidFill>
                  <a:srgbClr val="030305"/>
                </a:solidFill>
                <a:cs typeface="Times New Roman" panose="02020603050405020304" pitchFamily="18" charset="0"/>
              </a:rPr>
              <a:t> </a:t>
            </a:r>
            <a:r>
              <a:rPr lang="en-US" altLang="en-US" sz="2400" i="1" dirty="0">
                <a:solidFill>
                  <a:srgbClr val="030305"/>
                </a:solidFill>
                <a:cs typeface="Times New Roman" panose="02020603050405020304" pitchFamily="18" charset="0"/>
              </a:rPr>
              <a:t>L</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buah</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blok</a:t>
            </a:r>
            <a:r>
              <a:rPr lang="en-US" altLang="en-US" sz="2400" dirty="0">
                <a:solidFill>
                  <a:srgbClr val="030305"/>
                </a:solidFill>
                <a:cs typeface="Times New Roman" panose="02020603050405020304" pitchFamily="18" charset="0"/>
              </a:rPr>
              <a:t> yang </a:t>
            </a:r>
            <a:r>
              <a:rPr lang="en-US" altLang="en-US" sz="2400" dirty="0" err="1">
                <a:solidFill>
                  <a:srgbClr val="030305"/>
                </a:solidFill>
                <a:cs typeface="Times New Roman" panose="02020603050405020304" pitchFamily="18" charset="0"/>
              </a:rPr>
              <a:t>masing-masing</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panjangnya</a:t>
            </a:r>
            <a:r>
              <a:rPr lang="en-US" altLang="en-US" sz="2400" dirty="0">
                <a:solidFill>
                  <a:srgbClr val="030305"/>
                </a:solidFill>
                <a:cs typeface="Times New Roman" panose="02020603050405020304" pitchFamily="18" charset="0"/>
              </a:rPr>
              <a:t> 512 bit (</a:t>
            </a:r>
            <a:r>
              <a:rPr lang="en-US" altLang="en-US" sz="2400" i="1" dirty="0">
                <a:solidFill>
                  <a:srgbClr val="030305"/>
                </a:solidFill>
                <a:cs typeface="Times New Roman" panose="02020603050405020304" pitchFamily="18" charset="0"/>
              </a:rPr>
              <a:t>Y</a:t>
            </a:r>
            <a:r>
              <a:rPr lang="en-US" altLang="en-US" sz="2400" baseline="-30000" dirty="0">
                <a:solidFill>
                  <a:srgbClr val="030305"/>
                </a:solidFill>
                <a:cs typeface="Times New Roman" panose="02020603050405020304" pitchFamily="18" charset="0"/>
              </a:rPr>
              <a:t>0</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sampai</a:t>
            </a:r>
            <a:r>
              <a:rPr lang="en-US" altLang="en-US" sz="2400" dirty="0">
                <a:solidFill>
                  <a:srgbClr val="030305"/>
                </a:solidFill>
                <a:cs typeface="Times New Roman" panose="02020603050405020304" pitchFamily="18" charset="0"/>
              </a:rPr>
              <a:t> </a:t>
            </a:r>
            <a:r>
              <a:rPr lang="en-US" altLang="en-US" sz="2400" i="1" dirty="0">
                <a:solidFill>
                  <a:srgbClr val="030305"/>
                </a:solidFill>
                <a:cs typeface="Times New Roman" panose="02020603050405020304" pitchFamily="18" charset="0"/>
              </a:rPr>
              <a:t>Y</a:t>
            </a:r>
            <a:r>
              <a:rPr lang="en-US" altLang="en-US" sz="2400" i="1" baseline="-30000" dirty="0">
                <a:solidFill>
                  <a:srgbClr val="030305"/>
                </a:solidFill>
                <a:cs typeface="Times New Roman" panose="02020603050405020304" pitchFamily="18" charset="0"/>
              </a:rPr>
              <a:t>L</a:t>
            </a:r>
            <a:r>
              <a:rPr lang="en-US" altLang="en-US" sz="2400" baseline="-30000" dirty="0">
                <a:solidFill>
                  <a:srgbClr val="030305"/>
                </a:solidFill>
                <a:cs typeface="Times New Roman" panose="02020603050405020304" pitchFamily="18" charset="0"/>
              </a:rPr>
              <a:t> – 1</a:t>
            </a:r>
            <a:r>
              <a:rPr lang="en-US" altLang="en-US" sz="2400" dirty="0">
                <a:solidFill>
                  <a:srgbClr val="030305"/>
                </a:solidFill>
                <a:cs typeface="Times New Roman" panose="02020603050405020304" pitchFamily="18" charset="0"/>
              </a:rPr>
              <a:t>). </a:t>
            </a:r>
          </a:p>
          <a:p>
            <a:pPr eaLnBrk="1" hangingPunct="1">
              <a:buFontTx/>
              <a:buNone/>
            </a:pPr>
            <a:r>
              <a:rPr lang="en-US" altLang="en-US" sz="2400" dirty="0">
                <a:solidFill>
                  <a:srgbClr val="030305"/>
                </a:solidFill>
                <a:cs typeface="Times New Roman" panose="02020603050405020304" pitchFamily="18" charset="0"/>
              </a:rPr>
              <a:t> </a:t>
            </a:r>
          </a:p>
          <a:p>
            <a:pPr eaLnBrk="1" hangingPunct="1"/>
            <a:endParaRPr lang="en-US" altLang="en-US" sz="2400" dirty="0">
              <a:solidFill>
                <a:srgbClr val="030305"/>
              </a:solidFill>
              <a:cs typeface="Times New Roman" panose="02020603050405020304" pitchFamily="18" charset="0"/>
            </a:endParaRPr>
          </a:p>
          <a:p>
            <a:pPr eaLnBrk="1" hangingPunct="1"/>
            <a:endParaRPr lang="en-US" altLang="en-US" sz="2400" dirty="0">
              <a:solidFill>
                <a:srgbClr val="030305"/>
              </a:solidFill>
              <a:cs typeface="Times New Roman" panose="02020603050405020304" pitchFamily="18" charset="0"/>
            </a:endParaRPr>
          </a:p>
          <a:p>
            <a:pPr eaLnBrk="1" hangingPunct="1"/>
            <a:endParaRPr lang="en-US" altLang="en-US" sz="2400" dirty="0">
              <a:solidFill>
                <a:srgbClr val="030305"/>
              </a:solidFill>
              <a:cs typeface="Times New Roman" panose="02020603050405020304" pitchFamily="18" charset="0"/>
            </a:endParaRPr>
          </a:p>
          <a:p>
            <a:pPr eaLnBrk="1" hangingPunct="1"/>
            <a:endParaRPr lang="en-US" altLang="en-US" sz="2400" dirty="0">
              <a:solidFill>
                <a:srgbClr val="030305"/>
              </a:solidFill>
              <a:cs typeface="Times New Roman" panose="02020603050405020304" pitchFamily="18" charset="0"/>
            </a:endParaRPr>
          </a:p>
          <a:p>
            <a:pPr eaLnBrk="1" hangingPunct="1"/>
            <a:endParaRPr lang="en-US" altLang="en-US" sz="2400" dirty="0">
              <a:solidFill>
                <a:srgbClr val="030305"/>
              </a:solidFill>
              <a:cs typeface="Times New Roman" panose="02020603050405020304" pitchFamily="18" charset="0"/>
            </a:endParaRPr>
          </a:p>
          <a:p>
            <a:pPr eaLnBrk="1" hangingPunct="1"/>
            <a:endParaRPr lang="en-US" altLang="en-US" sz="2400" dirty="0">
              <a:solidFill>
                <a:srgbClr val="030305"/>
              </a:solidFill>
              <a:cs typeface="Times New Roman" panose="02020603050405020304" pitchFamily="18" charset="0"/>
            </a:endParaRPr>
          </a:p>
          <a:p>
            <a:pPr eaLnBrk="1" hangingPunct="1"/>
            <a:r>
              <a:rPr lang="en-US" altLang="en-US" sz="2400" dirty="0" err="1">
                <a:solidFill>
                  <a:srgbClr val="030305"/>
                </a:solidFill>
                <a:cs typeface="Times New Roman" panose="02020603050405020304" pitchFamily="18" charset="0"/>
              </a:rPr>
              <a:t>Setiap</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blok</a:t>
            </a:r>
            <a:r>
              <a:rPr lang="en-US" altLang="en-US" sz="2400" dirty="0">
                <a:solidFill>
                  <a:srgbClr val="030305"/>
                </a:solidFill>
                <a:cs typeface="Times New Roman" panose="02020603050405020304" pitchFamily="18" charset="0"/>
              </a:rPr>
              <a:t> 512-bit </a:t>
            </a:r>
            <a:r>
              <a:rPr lang="en-US" altLang="en-US" sz="2400" dirty="0" err="1">
                <a:solidFill>
                  <a:srgbClr val="030305"/>
                </a:solidFill>
                <a:cs typeface="Times New Roman" panose="02020603050405020304" pitchFamily="18" charset="0"/>
              </a:rPr>
              <a:t>diproses</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bersama</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dengan</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penyangga</a:t>
            </a:r>
            <a:r>
              <a:rPr lang="en-US" altLang="en-US" sz="2400" dirty="0">
                <a:solidFill>
                  <a:srgbClr val="030305"/>
                </a:solidFill>
                <a:cs typeface="Times New Roman" panose="02020603050405020304" pitchFamily="18" charset="0"/>
              </a:rPr>
              <a:t> </a:t>
            </a:r>
            <a:r>
              <a:rPr lang="en-US" altLang="en-US" sz="2400" i="1" dirty="0">
                <a:solidFill>
                  <a:srgbClr val="030305"/>
                </a:solidFill>
                <a:cs typeface="Times New Roman" panose="02020603050405020304" pitchFamily="18" charset="0"/>
              </a:rPr>
              <a:t>MD</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menjadi</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keluaran</a:t>
            </a:r>
            <a:r>
              <a:rPr lang="en-US" altLang="en-US" sz="2400" dirty="0">
                <a:solidFill>
                  <a:srgbClr val="030305"/>
                </a:solidFill>
                <a:cs typeface="Times New Roman" panose="02020603050405020304" pitchFamily="18" charset="0"/>
              </a:rPr>
              <a:t> 128-bit, dan </a:t>
            </a:r>
            <a:r>
              <a:rPr lang="en-US" altLang="en-US" sz="2400" dirty="0" err="1">
                <a:solidFill>
                  <a:srgbClr val="030305"/>
                </a:solidFill>
                <a:cs typeface="Times New Roman" panose="02020603050405020304" pitchFamily="18" charset="0"/>
              </a:rPr>
              <a:t>ini</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disebut</a:t>
            </a:r>
            <a:r>
              <a:rPr lang="en-US" altLang="en-US" sz="2400" dirty="0">
                <a:solidFill>
                  <a:srgbClr val="030305"/>
                </a:solidFill>
                <a:cs typeface="Times New Roman" panose="02020603050405020304" pitchFamily="18" charset="0"/>
              </a:rPr>
              <a:t> proses </a:t>
            </a:r>
            <a:r>
              <a:rPr lang="en-US" altLang="en-US" sz="2400" i="1" dirty="0">
                <a:solidFill>
                  <a:srgbClr val="030305"/>
                </a:solidFill>
                <a:cs typeface="Times New Roman" panose="02020603050405020304" pitchFamily="18" charset="0"/>
              </a:rPr>
              <a:t>H</a:t>
            </a:r>
            <a:r>
              <a:rPr lang="en-US" altLang="en-US" sz="2400" baseline="-30000" dirty="0">
                <a:solidFill>
                  <a:srgbClr val="030305"/>
                </a:solidFill>
                <a:cs typeface="Times New Roman" panose="02020603050405020304" pitchFamily="18" charset="0"/>
              </a:rPr>
              <a:t>MD5</a:t>
            </a:r>
            <a:r>
              <a:rPr lang="en-US" altLang="en-US" sz="2400" dirty="0">
                <a:solidFill>
                  <a:srgbClr val="030305"/>
                </a:solidFill>
                <a:cs typeface="Times New Roman" panose="02020603050405020304" pitchFamily="18" charset="0"/>
              </a:rPr>
              <a:t>. </a:t>
            </a:r>
            <a:endParaRPr lang="en-GB" altLang="en-US" dirty="0">
              <a:solidFill>
                <a:srgbClr val="030305"/>
              </a:solidFill>
            </a:endParaRPr>
          </a:p>
        </p:txBody>
      </p:sp>
      <p:pic>
        <p:nvPicPr>
          <p:cNvPr id="2" name="Picture 1">
            <a:extLst>
              <a:ext uri="{FF2B5EF4-FFF2-40B4-BE49-F238E27FC236}">
                <a16:creationId xmlns:a16="http://schemas.microsoft.com/office/drawing/2014/main" id="{045D5235-F62D-490A-BABF-9EFD265E846E}"/>
              </a:ext>
            </a:extLst>
          </p:cNvPr>
          <p:cNvPicPr>
            <a:picLocks noChangeAspect="1"/>
          </p:cNvPicPr>
          <p:nvPr/>
        </p:nvPicPr>
        <p:blipFill>
          <a:blip r:embed="rId7"/>
          <a:stretch>
            <a:fillRect/>
          </a:stretch>
        </p:blipFill>
        <p:spPr>
          <a:xfrm>
            <a:off x="1357934" y="2127802"/>
            <a:ext cx="8820150" cy="296227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1024</TotalTime>
  <Words>3652</Words>
  <Application>Microsoft Office PowerPoint</Application>
  <PresentationFormat>Widescreen</PresentationFormat>
  <Paragraphs>531</Paragraphs>
  <Slides>75</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4</vt:i4>
      </vt:variant>
      <vt:variant>
        <vt:lpstr>Slide Titles</vt:lpstr>
      </vt:variant>
      <vt:variant>
        <vt:i4>75</vt:i4>
      </vt:variant>
    </vt:vector>
  </HeadingPairs>
  <TitlesOfParts>
    <vt:vector size="87" baseType="lpstr">
      <vt:lpstr>Arial</vt:lpstr>
      <vt:lpstr>Calibri</vt:lpstr>
      <vt:lpstr>Calibri Light</vt:lpstr>
      <vt:lpstr>Courier</vt:lpstr>
      <vt:lpstr>Courier New</vt:lpstr>
      <vt:lpstr>Symbol</vt:lpstr>
      <vt:lpstr>Times New Roman</vt:lpstr>
      <vt:lpstr>Office Theme</vt:lpstr>
      <vt:lpstr>VISIO</vt:lpstr>
      <vt:lpstr>Document</vt:lpstr>
      <vt:lpstr>Visio</vt:lpstr>
      <vt:lpstr>Visio.Drawing.5</vt:lpstr>
      <vt:lpstr>Beberapa Fungsi Hash</vt:lpstr>
      <vt:lpstr>1. Fungsi Hash MD5</vt:lpstr>
      <vt:lpstr>Pendahuluan</vt:lpstr>
      <vt:lpstr>Gambaran umum MD5</vt:lpstr>
      <vt:lpstr>PowerPoint Presentation</vt:lpstr>
      <vt:lpstr>1. Penambahan Bit-bit Pengganjal </vt:lpstr>
      <vt:lpstr>2. Penambahan Nilai Panjang Pesan </vt:lpstr>
      <vt:lpstr>3. Inisialisasi Penyangga MD </vt:lpstr>
      <vt:lpstr>4. Pengolahan Pesan dalam Blok Berukuran 512 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Kriptanalisis MD5</vt:lpstr>
      <vt:lpstr>Kriptanalisis MD5</vt:lpstr>
      <vt:lpstr>PowerPoint Presentation</vt:lpstr>
      <vt:lpstr>PowerPoint Presentation</vt:lpstr>
      <vt:lpstr>PowerPoint Presentation</vt:lpstr>
      <vt:lpstr>2. Secure Hash Algorithm (SHA)</vt:lpstr>
      <vt:lpstr>Secure Hash Algorithm (SHA)</vt:lpstr>
      <vt:lpstr>PowerPoint Presentation</vt:lpstr>
      <vt:lpstr>PowerPoint Presentation</vt:lpstr>
      <vt:lpstr>Gambaran Umum SHA-1</vt:lpstr>
      <vt:lpstr>PowerPoint Presentation</vt:lpstr>
      <vt:lpstr>1. Penambahan Bit-bit Pengganjal </vt:lpstr>
      <vt:lpstr>2. Penambahan Nilai Panjang Pesan </vt:lpstr>
      <vt:lpstr>3. Inisialisasi Penyangga MD </vt:lpstr>
      <vt:lpstr>4. Pengolahan Pesan dalam Blok Berukuran 512 bit.</vt:lpstr>
      <vt:lpstr>Operasi dasar pada setiap putaran:</vt:lpstr>
      <vt:lpstr>PowerPoint Presentation</vt:lpstr>
      <vt:lpstr>PowerPoint Presentation</vt:lpstr>
      <vt:lpstr>PowerPoint Presentation</vt:lpstr>
      <vt:lpstr>Kriptanalisis SHA-1</vt:lpstr>
      <vt:lpstr>PowerPoint Presentation</vt:lpstr>
      <vt:lpstr>SHA-256</vt:lpstr>
      <vt:lpstr>PowerPoint Presentation</vt:lpstr>
      <vt:lpstr>PowerPoint Presentation</vt:lpstr>
      <vt:lpstr>PowerPoint Presentation</vt:lpstr>
      <vt:lpstr>PowerPoint Presentation</vt:lpstr>
      <vt:lpstr>Kode Program Hash dengan Python (1)</vt:lpstr>
      <vt:lpstr>Kode Program Hash dengan Python (2)</vt:lpstr>
      <vt:lpstr>PowerPoint Presentation</vt:lpstr>
      <vt:lpstr>Kode Program Hash dengan Python (3)</vt:lpstr>
      <vt:lpstr>PowerPoint Presentation</vt:lpstr>
      <vt:lpstr>PowerPoint Presentation</vt:lpstr>
      <vt:lpstr>3. SHA-3  (Keccak)</vt:lpstr>
      <vt:lpstr>Latar Belakang</vt:lpstr>
      <vt:lpstr>Proses Pemilihan</vt:lpstr>
      <vt:lpstr>Finalis</vt:lpstr>
      <vt:lpstr>BLAKE</vt:lpstr>
      <vt:lpstr>Grøstl</vt:lpstr>
      <vt:lpstr>JH</vt:lpstr>
      <vt:lpstr>Keccak</vt:lpstr>
      <vt:lpstr>SKEIN</vt:lpstr>
      <vt:lpstr>dan pemenangnya adalah…</vt:lpstr>
      <vt:lpstr>Sekilas Keccak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Dr.Ir. Rinaldi Munir, MT</dc:creator>
  <cp:lastModifiedBy>Dr. Ir. Rinaldi, M.T.</cp:lastModifiedBy>
  <cp:revision>32</cp:revision>
  <dcterms:created xsi:type="dcterms:W3CDTF">2020-03-24T06:56:47Z</dcterms:created>
  <dcterms:modified xsi:type="dcterms:W3CDTF">2025-11-02T13:15:08Z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8b525e5-f3da-4501-8f1e-526b6769fc56_Enabled">
    <vt:lpwstr>true</vt:lpwstr>
  </property>
  <property fmtid="{D5CDD505-2E9C-101B-9397-08002B2CF9AE}" pid="3" name="MSIP_Label_38b525e5-f3da-4501-8f1e-526b6769fc56_SetDate">
    <vt:lpwstr>2024-04-04T04:27:11Z</vt:lpwstr>
  </property>
  <property fmtid="{D5CDD505-2E9C-101B-9397-08002B2CF9AE}" pid="4" name="MSIP_Label_38b525e5-f3da-4501-8f1e-526b6769fc56_Method">
    <vt:lpwstr>Standard</vt:lpwstr>
  </property>
  <property fmtid="{D5CDD505-2E9C-101B-9397-08002B2CF9AE}" pid="5" name="MSIP_Label_38b525e5-f3da-4501-8f1e-526b6769fc56_Name">
    <vt:lpwstr>defa4170-0d19-0005-0004-bc88714345d2</vt:lpwstr>
  </property>
  <property fmtid="{D5CDD505-2E9C-101B-9397-08002B2CF9AE}" pid="6" name="MSIP_Label_38b525e5-f3da-4501-8f1e-526b6769fc56_SiteId">
    <vt:lpwstr>db6e1183-4c65-405c-82ce-7cd53fa6e9dc</vt:lpwstr>
  </property>
  <property fmtid="{D5CDD505-2E9C-101B-9397-08002B2CF9AE}" pid="7" name="MSIP_Label_38b525e5-f3da-4501-8f1e-526b6769fc56_ActionId">
    <vt:lpwstr>73e54c3a-7cda-4379-b173-c964be6829de</vt:lpwstr>
  </property>
  <property fmtid="{D5CDD505-2E9C-101B-9397-08002B2CF9AE}" pid="8" name="MSIP_Label_38b525e5-f3da-4501-8f1e-526b6769fc56_ContentBits">
    <vt:lpwstr>0</vt:lpwstr>
  </property>
</Properties>
</file>