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371" r:id="rId2"/>
    <p:sldId id="379" r:id="rId3"/>
    <p:sldId id="493" r:id="rId4"/>
    <p:sldId id="494" r:id="rId5"/>
    <p:sldId id="495" r:id="rId6"/>
    <p:sldId id="497" r:id="rId7"/>
    <p:sldId id="257" r:id="rId8"/>
    <p:sldId id="262" r:id="rId9"/>
    <p:sldId id="372" r:id="rId10"/>
    <p:sldId id="258" r:id="rId11"/>
    <p:sldId id="259" r:id="rId12"/>
    <p:sldId id="373" r:id="rId13"/>
    <p:sldId id="260" r:id="rId14"/>
    <p:sldId id="261" r:id="rId15"/>
    <p:sldId id="265" r:id="rId16"/>
    <p:sldId id="374" r:id="rId17"/>
    <p:sldId id="375" r:id="rId18"/>
    <p:sldId id="376" r:id="rId19"/>
    <p:sldId id="377" r:id="rId20"/>
    <p:sldId id="266" r:id="rId21"/>
    <p:sldId id="3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6" d="100"/>
          <a:sy n="66" d="100"/>
        </p:scale>
        <p:origin x="81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EE7812B-D197-49B1-B46F-AF550D256532}" type="datetimeFigureOut">
              <a:rPr lang="en-US" smtClean="0"/>
              <a:t>10/7/2025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4639BD-1279-460A-8B53-6D2C7DE39343}" type="slidenum">
              <a:rPr lang="en-US" smtClean="0"/>
              <a:t>‹#›</a:t>
            </a:fld>
            <a:endParaRPr lang="en-US"/>
          </a:p>
        </p:txBody>
      </p:sp>
    </p:spTree>
    <p:extLst>
      <p:ext uri="{BB962C8B-B14F-4D97-AF65-F5344CB8AC3E}">
        <p14:creationId xmlns:p14="http://schemas.microsoft.com/office/powerpoint/2010/main" val="209285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D5F5D82-2F7F-4EA0-ACE9-AA11C7C201C1}"/>
              </a:ext>
            </a:extLst>
          </p:cNvPr>
          <p:cNvSpPr>
            <a:spLocks noGrp="1" noRot="1" noChangeAspect="1" noTextEdit="1"/>
          </p:cNvSpPr>
          <p:nvPr>
            <p:ph type="sldImg"/>
          </p:nvPr>
        </p:nvSpPr>
        <p:spPr>
          <a:ln/>
        </p:spPr>
      </p:sp>
      <p:sp>
        <p:nvSpPr>
          <p:cNvPr id="6147" name="Notes Placeholder 2">
            <a:extLst>
              <a:ext uri="{FF2B5EF4-FFF2-40B4-BE49-F238E27FC236}">
                <a16:creationId xmlns:a16="http://schemas.microsoft.com/office/drawing/2014/main" id="{5C08EE78-D643-44AF-883F-690FB76F1CC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148" name="Slide Number Placeholder 3">
            <a:extLst>
              <a:ext uri="{FF2B5EF4-FFF2-40B4-BE49-F238E27FC236}">
                <a16:creationId xmlns:a16="http://schemas.microsoft.com/office/drawing/2014/main" id="{BDBAF9CF-3C27-4EB7-9CC8-FE75A2FB72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Verdana" panose="020B0604030504040204" pitchFamily="34" charset="0"/>
              </a:defRPr>
            </a:lvl1pPr>
            <a:lvl2pPr marL="742950" indent="-285750">
              <a:defRPr sz="2400">
                <a:solidFill>
                  <a:schemeClr val="tx1"/>
                </a:solidFill>
                <a:latin typeface="Verdana" panose="020B0604030504040204" pitchFamily="34" charset="0"/>
              </a:defRPr>
            </a:lvl2pPr>
            <a:lvl3pPr marL="1143000" indent="-228600">
              <a:defRPr sz="2400">
                <a:solidFill>
                  <a:schemeClr val="tx1"/>
                </a:solidFill>
                <a:latin typeface="Verdana" panose="020B0604030504040204" pitchFamily="34" charset="0"/>
              </a:defRPr>
            </a:lvl3pPr>
            <a:lvl4pPr marL="1600200" indent="-228600">
              <a:defRPr sz="2400">
                <a:solidFill>
                  <a:schemeClr val="tx1"/>
                </a:solidFill>
                <a:latin typeface="Verdana" panose="020B0604030504040204" pitchFamily="34" charset="0"/>
              </a:defRPr>
            </a:lvl4pPr>
            <a:lvl5pPr marL="2057400" indent="-228600">
              <a:defRPr sz="2400">
                <a:solidFill>
                  <a:schemeClr val="tx1"/>
                </a:solidFill>
                <a:latin typeface="Verdana" panose="020B0604030504040204" pitchFamily="34" charset="0"/>
              </a:defRPr>
            </a:lvl5pPr>
            <a:lvl6pPr marL="2514600" indent="-228600" eaLnBrk="0" fontAlgn="base" hangingPunct="0">
              <a:spcBef>
                <a:spcPct val="0"/>
              </a:spcBef>
              <a:spcAft>
                <a:spcPct val="0"/>
              </a:spcAft>
              <a:defRPr sz="2400">
                <a:solidFill>
                  <a:schemeClr val="tx1"/>
                </a:solidFill>
                <a:latin typeface="Verdana" panose="020B0604030504040204" pitchFamily="34" charset="0"/>
              </a:defRPr>
            </a:lvl6pPr>
            <a:lvl7pPr marL="2971800" indent="-228600" eaLnBrk="0" fontAlgn="base" hangingPunct="0">
              <a:spcBef>
                <a:spcPct val="0"/>
              </a:spcBef>
              <a:spcAft>
                <a:spcPct val="0"/>
              </a:spcAft>
              <a:defRPr sz="2400">
                <a:solidFill>
                  <a:schemeClr val="tx1"/>
                </a:solidFill>
                <a:latin typeface="Verdana" panose="020B0604030504040204" pitchFamily="34" charset="0"/>
              </a:defRPr>
            </a:lvl7pPr>
            <a:lvl8pPr marL="3429000" indent="-228600" eaLnBrk="0" fontAlgn="base" hangingPunct="0">
              <a:spcBef>
                <a:spcPct val="0"/>
              </a:spcBef>
              <a:spcAft>
                <a:spcPct val="0"/>
              </a:spcAft>
              <a:defRPr sz="2400">
                <a:solidFill>
                  <a:schemeClr val="tx1"/>
                </a:solidFill>
                <a:latin typeface="Verdana" panose="020B0604030504040204" pitchFamily="34" charset="0"/>
              </a:defRPr>
            </a:lvl8pPr>
            <a:lvl9pPr marL="3886200" indent="-228600" eaLnBrk="0" fontAlgn="base" hangingPunct="0">
              <a:spcBef>
                <a:spcPct val="0"/>
              </a:spcBef>
              <a:spcAft>
                <a:spcPct val="0"/>
              </a:spcAft>
              <a:defRPr sz="2400">
                <a:solidFill>
                  <a:schemeClr val="tx1"/>
                </a:solidFill>
                <a:latin typeface="Verdana" panose="020B0604030504040204" pitchFamily="34" charset="0"/>
              </a:defRPr>
            </a:lvl9pPr>
          </a:lstStyle>
          <a:p>
            <a:fld id="{03B3CDA0-D419-4C73-94EE-D93D865A542F}" type="slidenum">
              <a:rPr lang="en-GB" altLang="en-US" sz="1200">
                <a:latin typeface="Arial" panose="020B0604020202020204" pitchFamily="34" charset="0"/>
              </a:rPr>
              <a:pPr/>
              <a:t>1</a:t>
            </a:fld>
            <a:endParaRPr lang="en-GB" altLang="en-US" sz="1200">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E22903-1615-4575-9EFF-754813629D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F865DD-11E6-4DC9-ADF6-3EC0F457C0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CC1067F-ED2D-496F-8DC4-A89538684D7F}"/>
              </a:ext>
            </a:extLst>
          </p:cNvPr>
          <p:cNvSpPr>
            <a:spLocks noGrp="1"/>
          </p:cNvSpPr>
          <p:nvPr>
            <p:ph type="dt" sz="half" idx="10"/>
          </p:nvPr>
        </p:nvSpPr>
        <p:spPr/>
        <p:txBody>
          <a:bodyPr/>
          <a:lstStyle/>
          <a:p>
            <a:fld id="{307380D9-C421-4464-AED9-AD2174C1ABF3}" type="datetime1">
              <a:rPr lang="en-US" smtClean="0"/>
              <a:t>10/7/2025</a:t>
            </a:fld>
            <a:endParaRPr lang="en-US"/>
          </a:p>
        </p:txBody>
      </p:sp>
      <p:sp>
        <p:nvSpPr>
          <p:cNvPr id="5" name="Footer Placeholder 4">
            <a:extLst>
              <a:ext uri="{FF2B5EF4-FFF2-40B4-BE49-F238E27FC236}">
                <a16:creationId xmlns:a16="http://schemas.microsoft.com/office/drawing/2014/main" id="{2C12D150-FA03-4850-99BC-6866CD429182}"/>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C4DA5295-C5FB-4058-90F6-9D2D4C7C81C7}"/>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584140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DF67C-01CB-42AB-BE26-2F399D0D2FB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6D772A-1DA4-4704-B5C7-F9C2C8BA55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0B2449-61E9-4B7A-B325-C01387D5C918}"/>
              </a:ext>
            </a:extLst>
          </p:cNvPr>
          <p:cNvSpPr>
            <a:spLocks noGrp="1"/>
          </p:cNvSpPr>
          <p:nvPr>
            <p:ph type="dt" sz="half" idx="10"/>
          </p:nvPr>
        </p:nvSpPr>
        <p:spPr/>
        <p:txBody>
          <a:bodyPr/>
          <a:lstStyle/>
          <a:p>
            <a:fld id="{7E3AAAE1-9749-4686-A252-FDB72455FFF7}" type="datetime1">
              <a:rPr lang="en-US" smtClean="0"/>
              <a:t>10/7/2025</a:t>
            </a:fld>
            <a:endParaRPr lang="en-US"/>
          </a:p>
        </p:txBody>
      </p:sp>
      <p:sp>
        <p:nvSpPr>
          <p:cNvPr id="5" name="Footer Placeholder 4">
            <a:extLst>
              <a:ext uri="{FF2B5EF4-FFF2-40B4-BE49-F238E27FC236}">
                <a16:creationId xmlns:a16="http://schemas.microsoft.com/office/drawing/2014/main" id="{C66AAC60-382D-48F4-8A0B-4EA9440B3250}"/>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15FA3446-331F-4FB8-BC9A-0699C621976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4836661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DA45514-8A38-4787-A603-DEA6226AE2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BD1E1-3046-4936-9D60-287F1748DD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4CA025-9FEE-4483-8346-34B5E83FD7C9}"/>
              </a:ext>
            </a:extLst>
          </p:cNvPr>
          <p:cNvSpPr>
            <a:spLocks noGrp="1"/>
          </p:cNvSpPr>
          <p:nvPr>
            <p:ph type="dt" sz="half" idx="10"/>
          </p:nvPr>
        </p:nvSpPr>
        <p:spPr/>
        <p:txBody>
          <a:bodyPr/>
          <a:lstStyle/>
          <a:p>
            <a:fld id="{992F5F25-B734-45BC-AAFF-CFD880A42081}" type="datetime1">
              <a:rPr lang="en-US" smtClean="0"/>
              <a:t>10/7/2025</a:t>
            </a:fld>
            <a:endParaRPr lang="en-US"/>
          </a:p>
        </p:txBody>
      </p:sp>
      <p:sp>
        <p:nvSpPr>
          <p:cNvPr id="5" name="Footer Placeholder 4">
            <a:extLst>
              <a:ext uri="{FF2B5EF4-FFF2-40B4-BE49-F238E27FC236}">
                <a16:creationId xmlns:a16="http://schemas.microsoft.com/office/drawing/2014/main" id="{91A36F57-AEC9-402F-A88C-FC492A82C59C}"/>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FFE79C2A-7FA3-4744-AD8F-1C37AE747F92}"/>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3649394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D60D6-5610-4BFE-9F27-C78212CE04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97B75A-F6BF-4267-95A4-06C267B0E80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66CFC8-CA2E-48E9-8F09-F25C833820A9}"/>
              </a:ext>
            </a:extLst>
          </p:cNvPr>
          <p:cNvSpPr>
            <a:spLocks noGrp="1"/>
          </p:cNvSpPr>
          <p:nvPr>
            <p:ph type="dt" sz="half" idx="10"/>
          </p:nvPr>
        </p:nvSpPr>
        <p:spPr/>
        <p:txBody>
          <a:bodyPr/>
          <a:lstStyle/>
          <a:p>
            <a:fld id="{AF944B61-7539-4DCF-8A8D-FCB60CEDBB4D}" type="datetime1">
              <a:rPr lang="en-US" smtClean="0"/>
              <a:t>10/7/2025</a:t>
            </a:fld>
            <a:endParaRPr lang="en-US"/>
          </a:p>
        </p:txBody>
      </p:sp>
      <p:sp>
        <p:nvSpPr>
          <p:cNvPr id="5" name="Footer Placeholder 4">
            <a:extLst>
              <a:ext uri="{FF2B5EF4-FFF2-40B4-BE49-F238E27FC236}">
                <a16:creationId xmlns:a16="http://schemas.microsoft.com/office/drawing/2014/main" id="{4FA7712A-9784-4503-A3E2-620C39574334}"/>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A4ECECEF-C616-4C4D-9D39-68ECF16DF304}"/>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130111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98980-312D-47D8-8D47-38D16E3776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2A2A6CE-880E-4A8C-B661-DF8C873B718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B51BD0-1F29-4664-BD07-389849FCE53F}"/>
              </a:ext>
            </a:extLst>
          </p:cNvPr>
          <p:cNvSpPr>
            <a:spLocks noGrp="1"/>
          </p:cNvSpPr>
          <p:nvPr>
            <p:ph type="dt" sz="half" idx="10"/>
          </p:nvPr>
        </p:nvSpPr>
        <p:spPr/>
        <p:txBody>
          <a:bodyPr/>
          <a:lstStyle/>
          <a:p>
            <a:fld id="{C6D2A602-41D2-42CA-AB27-E6B66AED94E0}" type="datetime1">
              <a:rPr lang="en-US" smtClean="0"/>
              <a:t>10/7/2025</a:t>
            </a:fld>
            <a:endParaRPr lang="en-US"/>
          </a:p>
        </p:txBody>
      </p:sp>
      <p:sp>
        <p:nvSpPr>
          <p:cNvPr id="5" name="Footer Placeholder 4">
            <a:extLst>
              <a:ext uri="{FF2B5EF4-FFF2-40B4-BE49-F238E27FC236}">
                <a16:creationId xmlns:a16="http://schemas.microsoft.com/office/drawing/2014/main" id="{474A2052-BF14-43C7-99F0-B01E1AC793CC}"/>
              </a:ext>
            </a:extLst>
          </p:cNvPr>
          <p:cNvSpPr>
            <a:spLocks noGrp="1"/>
          </p:cNvSpPr>
          <p:nvPr>
            <p:ph type="ftr" sz="quarter" idx="11"/>
          </p:nvPr>
        </p:nvSpPr>
        <p:spPr/>
        <p:txBody>
          <a:bodyPr/>
          <a:lstStyle/>
          <a:p>
            <a:r>
              <a:rPr lang="en-US"/>
              <a:t>Rinaldi Munir/II4020 Kriptografi</a:t>
            </a:r>
          </a:p>
        </p:txBody>
      </p:sp>
      <p:sp>
        <p:nvSpPr>
          <p:cNvPr id="6" name="Slide Number Placeholder 5">
            <a:extLst>
              <a:ext uri="{FF2B5EF4-FFF2-40B4-BE49-F238E27FC236}">
                <a16:creationId xmlns:a16="http://schemas.microsoft.com/office/drawing/2014/main" id="{1FDB8BB1-5D90-426C-A900-2BFAF5A1D58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894515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F51D2E-DDC6-4616-9F23-8D10F122248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59AA60-79F4-490F-8949-22DBE19A81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3B37DD-0F49-40EA-9001-61BAFA27152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B07AA6-0C14-43F5-AC67-0D170907D79C}"/>
              </a:ext>
            </a:extLst>
          </p:cNvPr>
          <p:cNvSpPr>
            <a:spLocks noGrp="1"/>
          </p:cNvSpPr>
          <p:nvPr>
            <p:ph type="dt" sz="half" idx="10"/>
          </p:nvPr>
        </p:nvSpPr>
        <p:spPr/>
        <p:txBody>
          <a:bodyPr/>
          <a:lstStyle/>
          <a:p>
            <a:fld id="{F95A6E1E-3F71-44E2-A6BD-38AF841AD8E4}" type="datetime1">
              <a:rPr lang="en-US" smtClean="0"/>
              <a:t>10/7/2025</a:t>
            </a:fld>
            <a:endParaRPr lang="en-US"/>
          </a:p>
        </p:txBody>
      </p:sp>
      <p:sp>
        <p:nvSpPr>
          <p:cNvPr id="6" name="Footer Placeholder 5">
            <a:extLst>
              <a:ext uri="{FF2B5EF4-FFF2-40B4-BE49-F238E27FC236}">
                <a16:creationId xmlns:a16="http://schemas.microsoft.com/office/drawing/2014/main" id="{6A352E5B-E3B9-4009-ABB0-622023B22A66}"/>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8AD6B8EC-F5C1-45DA-82DD-3B68D2690EDA}"/>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2554908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A68ED7-C1FD-41BA-90BB-2EC531E3B22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FB52C1F-C845-4A2A-8C2C-D05706ED8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002C1D-EF29-447A-AE61-94D4822D1BE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AED46D-6D06-4387-B9F2-7551E34D53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0307AF-86BF-4996-9E8B-92265ABFDE3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9447E9-9EA3-484C-82D8-A61C462D622C}"/>
              </a:ext>
            </a:extLst>
          </p:cNvPr>
          <p:cNvSpPr>
            <a:spLocks noGrp="1"/>
          </p:cNvSpPr>
          <p:nvPr>
            <p:ph type="dt" sz="half" idx="10"/>
          </p:nvPr>
        </p:nvSpPr>
        <p:spPr/>
        <p:txBody>
          <a:bodyPr/>
          <a:lstStyle/>
          <a:p>
            <a:fld id="{F7BE1380-7A00-4C23-8051-D2BA72F5FA6C}" type="datetime1">
              <a:rPr lang="en-US" smtClean="0"/>
              <a:t>10/7/2025</a:t>
            </a:fld>
            <a:endParaRPr lang="en-US"/>
          </a:p>
        </p:txBody>
      </p:sp>
      <p:sp>
        <p:nvSpPr>
          <p:cNvPr id="8" name="Footer Placeholder 7">
            <a:extLst>
              <a:ext uri="{FF2B5EF4-FFF2-40B4-BE49-F238E27FC236}">
                <a16:creationId xmlns:a16="http://schemas.microsoft.com/office/drawing/2014/main" id="{4887D83E-DF5F-41CA-B814-DA09090B69C6}"/>
              </a:ext>
            </a:extLst>
          </p:cNvPr>
          <p:cNvSpPr>
            <a:spLocks noGrp="1"/>
          </p:cNvSpPr>
          <p:nvPr>
            <p:ph type="ftr" sz="quarter" idx="11"/>
          </p:nvPr>
        </p:nvSpPr>
        <p:spPr/>
        <p:txBody>
          <a:bodyPr/>
          <a:lstStyle/>
          <a:p>
            <a:r>
              <a:rPr lang="en-US"/>
              <a:t>Rinaldi Munir/II4020 Kriptografi</a:t>
            </a:r>
          </a:p>
        </p:txBody>
      </p:sp>
      <p:sp>
        <p:nvSpPr>
          <p:cNvPr id="9" name="Slide Number Placeholder 8">
            <a:extLst>
              <a:ext uri="{FF2B5EF4-FFF2-40B4-BE49-F238E27FC236}">
                <a16:creationId xmlns:a16="http://schemas.microsoft.com/office/drawing/2014/main" id="{4C5C351C-6532-45B8-A4F0-1DD68C789F1B}"/>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650415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FB0B89-C484-42F4-B0FF-5DB4372DA6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D511532-DB6D-4B6A-A72C-2C670896961A}"/>
              </a:ext>
            </a:extLst>
          </p:cNvPr>
          <p:cNvSpPr>
            <a:spLocks noGrp="1"/>
          </p:cNvSpPr>
          <p:nvPr>
            <p:ph type="dt" sz="half" idx="10"/>
          </p:nvPr>
        </p:nvSpPr>
        <p:spPr/>
        <p:txBody>
          <a:bodyPr/>
          <a:lstStyle/>
          <a:p>
            <a:fld id="{6481968C-28CC-4E72-80FE-BBC109358AD3}" type="datetime1">
              <a:rPr lang="en-US" smtClean="0"/>
              <a:t>10/7/2025</a:t>
            </a:fld>
            <a:endParaRPr lang="en-US"/>
          </a:p>
        </p:txBody>
      </p:sp>
      <p:sp>
        <p:nvSpPr>
          <p:cNvPr id="4" name="Footer Placeholder 3">
            <a:extLst>
              <a:ext uri="{FF2B5EF4-FFF2-40B4-BE49-F238E27FC236}">
                <a16:creationId xmlns:a16="http://schemas.microsoft.com/office/drawing/2014/main" id="{2F65B151-1EDD-467F-9B65-E49C508C6E8D}"/>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E8E9AF93-33BC-40B0-B623-6A8C488E53FF}"/>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388887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4F07C0D-E11F-47D5-B63E-4F01EA8C04D5}"/>
              </a:ext>
            </a:extLst>
          </p:cNvPr>
          <p:cNvSpPr>
            <a:spLocks noGrp="1"/>
          </p:cNvSpPr>
          <p:nvPr>
            <p:ph type="dt" sz="half" idx="10"/>
          </p:nvPr>
        </p:nvSpPr>
        <p:spPr/>
        <p:txBody>
          <a:bodyPr/>
          <a:lstStyle/>
          <a:p>
            <a:fld id="{968DAC2E-316E-447F-88F9-30D38C9B55F9}" type="datetime1">
              <a:rPr lang="en-US" smtClean="0"/>
              <a:t>10/7/2025</a:t>
            </a:fld>
            <a:endParaRPr lang="en-US"/>
          </a:p>
        </p:txBody>
      </p:sp>
      <p:sp>
        <p:nvSpPr>
          <p:cNvPr id="3" name="Footer Placeholder 2">
            <a:extLst>
              <a:ext uri="{FF2B5EF4-FFF2-40B4-BE49-F238E27FC236}">
                <a16:creationId xmlns:a16="http://schemas.microsoft.com/office/drawing/2014/main" id="{00A621F9-E1DD-45B2-AE29-3F8BEC509C46}"/>
              </a:ext>
            </a:extLst>
          </p:cNvPr>
          <p:cNvSpPr>
            <a:spLocks noGrp="1"/>
          </p:cNvSpPr>
          <p:nvPr>
            <p:ph type="ftr" sz="quarter" idx="11"/>
          </p:nvPr>
        </p:nvSpPr>
        <p:spPr/>
        <p:txBody>
          <a:bodyPr/>
          <a:lstStyle/>
          <a:p>
            <a:r>
              <a:rPr lang="en-US"/>
              <a:t>Rinaldi Munir/II4020 Kriptografi</a:t>
            </a:r>
          </a:p>
        </p:txBody>
      </p:sp>
      <p:sp>
        <p:nvSpPr>
          <p:cNvPr id="4" name="Slide Number Placeholder 3">
            <a:extLst>
              <a:ext uri="{FF2B5EF4-FFF2-40B4-BE49-F238E27FC236}">
                <a16:creationId xmlns:a16="http://schemas.microsoft.com/office/drawing/2014/main" id="{48E75030-7A30-49E5-BA6B-4D32F76C291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42245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04B5-F942-4F16-923F-1B7BF4DC58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3CEA5CE-C482-4570-9781-71732461344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A942F4-A1B6-41FD-B5E1-A73E1509F4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7F4066A-F4AB-4722-B3A9-049355EA4AC3}"/>
              </a:ext>
            </a:extLst>
          </p:cNvPr>
          <p:cNvSpPr>
            <a:spLocks noGrp="1"/>
          </p:cNvSpPr>
          <p:nvPr>
            <p:ph type="dt" sz="half" idx="10"/>
          </p:nvPr>
        </p:nvSpPr>
        <p:spPr/>
        <p:txBody>
          <a:bodyPr/>
          <a:lstStyle/>
          <a:p>
            <a:fld id="{6A016E50-417D-405F-8FB9-9167F709473C}" type="datetime1">
              <a:rPr lang="en-US" smtClean="0"/>
              <a:t>10/7/2025</a:t>
            </a:fld>
            <a:endParaRPr lang="en-US"/>
          </a:p>
        </p:txBody>
      </p:sp>
      <p:sp>
        <p:nvSpPr>
          <p:cNvPr id="6" name="Footer Placeholder 5">
            <a:extLst>
              <a:ext uri="{FF2B5EF4-FFF2-40B4-BE49-F238E27FC236}">
                <a16:creationId xmlns:a16="http://schemas.microsoft.com/office/drawing/2014/main" id="{63449D8E-584A-4E28-92EF-4F0C39673347}"/>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B41F5BCF-516E-4E5A-B08C-0219D0CBB1C1}"/>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127686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9D046-9880-4B67-BBCA-23AE7B8AB99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0947854-1C0E-4EDE-8EAF-B371586B0FA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A8FB88-112F-4B29-86B6-4AD7EF8B0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4483AC-5F30-4B4E-A460-9B99ED56C47D}"/>
              </a:ext>
            </a:extLst>
          </p:cNvPr>
          <p:cNvSpPr>
            <a:spLocks noGrp="1"/>
          </p:cNvSpPr>
          <p:nvPr>
            <p:ph type="dt" sz="half" idx="10"/>
          </p:nvPr>
        </p:nvSpPr>
        <p:spPr/>
        <p:txBody>
          <a:bodyPr/>
          <a:lstStyle/>
          <a:p>
            <a:fld id="{5296C8BC-09A8-4F1D-B182-2E7A77D0C535}" type="datetime1">
              <a:rPr lang="en-US" smtClean="0"/>
              <a:t>10/7/2025</a:t>
            </a:fld>
            <a:endParaRPr lang="en-US"/>
          </a:p>
        </p:txBody>
      </p:sp>
      <p:sp>
        <p:nvSpPr>
          <p:cNvPr id="6" name="Footer Placeholder 5">
            <a:extLst>
              <a:ext uri="{FF2B5EF4-FFF2-40B4-BE49-F238E27FC236}">
                <a16:creationId xmlns:a16="http://schemas.microsoft.com/office/drawing/2014/main" id="{7AF2425E-5BBF-4D2A-9571-427246ED20BE}"/>
              </a:ext>
            </a:extLst>
          </p:cNvPr>
          <p:cNvSpPr>
            <a:spLocks noGrp="1"/>
          </p:cNvSpPr>
          <p:nvPr>
            <p:ph type="ftr" sz="quarter" idx="11"/>
          </p:nvPr>
        </p:nvSpPr>
        <p:spPr/>
        <p:txBody>
          <a:bodyPr/>
          <a:lstStyle/>
          <a:p>
            <a:r>
              <a:rPr lang="en-US"/>
              <a:t>Rinaldi Munir/II4020 Kriptografi</a:t>
            </a:r>
          </a:p>
        </p:txBody>
      </p:sp>
      <p:sp>
        <p:nvSpPr>
          <p:cNvPr id="7" name="Slide Number Placeholder 6">
            <a:extLst>
              <a:ext uri="{FF2B5EF4-FFF2-40B4-BE49-F238E27FC236}">
                <a16:creationId xmlns:a16="http://schemas.microsoft.com/office/drawing/2014/main" id="{001D53F6-8395-4621-BCBF-442289E2DA39}"/>
              </a:ext>
            </a:extLst>
          </p:cNvPr>
          <p:cNvSpPr>
            <a:spLocks noGrp="1"/>
          </p:cNvSpPr>
          <p:nvPr>
            <p:ph type="sldNum" sz="quarter" idx="12"/>
          </p:nvPr>
        </p:nvSpPr>
        <p:spPr/>
        <p:txBody>
          <a:bodyPr/>
          <a:lstStyle/>
          <a:p>
            <a:fld id="{507CD76F-042E-47A9-9C95-0EBEC8B63F52}" type="slidenum">
              <a:rPr lang="en-US" smtClean="0"/>
              <a:t>‹#›</a:t>
            </a:fld>
            <a:endParaRPr lang="en-US"/>
          </a:p>
        </p:txBody>
      </p:sp>
    </p:spTree>
    <p:extLst>
      <p:ext uri="{BB962C8B-B14F-4D97-AF65-F5344CB8AC3E}">
        <p14:creationId xmlns:p14="http://schemas.microsoft.com/office/powerpoint/2010/main" val="7510626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779A41C-1994-42A7-92B7-BB90D92867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E5697C-EF30-4BEB-8D18-70C68BBFE4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79FA57-D927-4512-81E4-232F957337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5FB795-9ED9-499F-9161-DD0753884641}" type="datetime1">
              <a:rPr lang="en-US" smtClean="0"/>
              <a:t>10/7/2025</a:t>
            </a:fld>
            <a:endParaRPr lang="en-US"/>
          </a:p>
        </p:txBody>
      </p:sp>
      <p:sp>
        <p:nvSpPr>
          <p:cNvPr id="5" name="Footer Placeholder 4">
            <a:extLst>
              <a:ext uri="{FF2B5EF4-FFF2-40B4-BE49-F238E27FC236}">
                <a16:creationId xmlns:a16="http://schemas.microsoft.com/office/drawing/2014/main" id="{73DA0CDA-B2B0-4718-8D6C-BA09D68BB37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Rinaldi Munir/II4020 Kriptografi</a:t>
            </a:r>
          </a:p>
        </p:txBody>
      </p:sp>
      <p:sp>
        <p:nvSpPr>
          <p:cNvPr id="6" name="Slide Number Placeholder 5">
            <a:extLst>
              <a:ext uri="{FF2B5EF4-FFF2-40B4-BE49-F238E27FC236}">
                <a16:creationId xmlns:a16="http://schemas.microsoft.com/office/drawing/2014/main" id="{D0F28E06-6509-4884-AB97-202D7D95BD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CD76F-042E-47A9-9C95-0EBEC8B63F52}" type="slidenum">
              <a:rPr lang="en-US" smtClean="0"/>
              <a:t>‹#›</a:t>
            </a:fld>
            <a:endParaRPr lang="en-US"/>
          </a:p>
        </p:txBody>
      </p:sp>
    </p:spTree>
    <p:extLst>
      <p:ext uri="{BB962C8B-B14F-4D97-AF65-F5344CB8AC3E}">
        <p14:creationId xmlns:p14="http://schemas.microsoft.com/office/powerpoint/2010/main" val="7784113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spai.com/26497" TargetMode="External"/><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textbook.cs161.org/crypto/key-exchange.html" TargetMode="External"/><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asecuritysite.com/encryption/diffie"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mayurpahwa.com/2018/12/hybrid-cryptography.html" TargetMode="External"/><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researchgate.net/figure/Illustration-of-a-hybrid-cryptosystem_fig8_327799148" TargetMode="External"/><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71">
            <a:extLst>
              <a:ext uri="{FF2B5EF4-FFF2-40B4-BE49-F238E27FC236}">
                <a16:creationId xmlns:a16="http://schemas.microsoft.com/office/drawing/2014/main" id="{64169A1B-0068-4A13-8FC1-F7C6009D161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75000"/>
              <a:buFont typeface="Wingdings" panose="05000000000000000000" pitchFamily="2" charset="2"/>
              <a:buChar char="n"/>
              <a:defRPr sz="3200">
                <a:solidFill>
                  <a:schemeClr val="tx1"/>
                </a:solidFill>
                <a:latin typeface="Verdana" panose="020B0604030504040204" pitchFamily="34" charset="0"/>
              </a:defRPr>
            </a:lvl1pPr>
            <a:lvl2pPr marL="742950" indent="-285750">
              <a:spcBef>
                <a:spcPct val="20000"/>
              </a:spcBef>
              <a:buClr>
                <a:schemeClr val="folHlink"/>
              </a:buClr>
              <a:buSzPct val="70000"/>
              <a:buFont typeface="Wingdings" panose="05000000000000000000" pitchFamily="2" charset="2"/>
              <a:buChar char="n"/>
              <a:defRPr sz="2800">
                <a:solidFill>
                  <a:schemeClr val="tx1"/>
                </a:solidFill>
                <a:latin typeface="Verdana" panose="020B0604030504040204" pitchFamily="34" charset="0"/>
              </a:defRPr>
            </a:lvl2pPr>
            <a:lvl3pPr marL="1143000" indent="-228600">
              <a:spcBef>
                <a:spcPct val="20000"/>
              </a:spcBef>
              <a:buClr>
                <a:schemeClr val="tx2"/>
              </a:buClr>
              <a:buChar char="•"/>
              <a:defRPr sz="2400">
                <a:solidFill>
                  <a:schemeClr val="tx1"/>
                </a:solidFill>
                <a:latin typeface="Verdana" panose="020B0604030504040204" pitchFamily="34" charset="0"/>
              </a:defRPr>
            </a:lvl3pPr>
            <a:lvl4pPr marL="1600200" indent="-228600">
              <a:spcBef>
                <a:spcPct val="20000"/>
              </a:spcBef>
              <a:buClr>
                <a:schemeClr val="hlink"/>
              </a:buClr>
              <a:buChar char="•"/>
              <a:defRPr sz="2000">
                <a:solidFill>
                  <a:schemeClr val="tx1"/>
                </a:solidFill>
                <a:latin typeface="Verdana" panose="020B0604030504040204" pitchFamily="34" charset="0"/>
              </a:defRPr>
            </a:lvl4pPr>
            <a:lvl5pPr marL="2057400" indent="-228600">
              <a:spcBef>
                <a:spcPct val="20000"/>
              </a:spcBef>
              <a:buClr>
                <a:schemeClr val="tx1"/>
              </a:buClr>
              <a:buSzPct val="85000"/>
              <a:buChar char="•"/>
              <a:defRPr sz="2000">
                <a:solidFill>
                  <a:schemeClr val="tx1"/>
                </a:solidFill>
                <a:latin typeface="Verdana" panose="020B0604030504040204" pitchFamily="34" charset="0"/>
              </a:defRPr>
            </a:lvl5pPr>
            <a:lvl6pPr marL="25146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6pPr>
            <a:lvl7pPr marL="29718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7pPr>
            <a:lvl8pPr marL="34290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8pPr>
            <a:lvl9pPr marL="3886200" indent="-228600" eaLnBrk="0" fontAlgn="base" hangingPunct="0">
              <a:spcBef>
                <a:spcPct val="20000"/>
              </a:spcBef>
              <a:spcAft>
                <a:spcPct val="0"/>
              </a:spcAft>
              <a:buClr>
                <a:schemeClr val="tx1"/>
              </a:buClr>
              <a:buSzPct val="85000"/>
              <a:buChar char="•"/>
              <a:defRPr sz="2000">
                <a:solidFill>
                  <a:schemeClr val="tx1"/>
                </a:solidFill>
                <a:latin typeface="Verdana" panose="020B0604030504040204" pitchFamily="34" charset="0"/>
              </a:defRPr>
            </a:lvl9pPr>
          </a:lstStyle>
          <a:p>
            <a:pPr>
              <a:spcBef>
                <a:spcPct val="0"/>
              </a:spcBef>
              <a:buClrTx/>
              <a:buSzTx/>
              <a:buFontTx/>
              <a:buNone/>
            </a:pPr>
            <a:fld id="{1CA52BAF-79FF-490E-8593-4422967CF4FE}" type="slidenum">
              <a:rPr lang="en-US" altLang="en-US" sz="1400"/>
              <a:pPr>
                <a:spcBef>
                  <a:spcPct val="0"/>
                </a:spcBef>
                <a:buClrTx/>
                <a:buSzTx/>
                <a:buFontTx/>
                <a:buNone/>
              </a:pPr>
              <a:t>1</a:t>
            </a:fld>
            <a:endParaRPr lang="en-US" altLang="en-US" sz="1400"/>
          </a:p>
        </p:txBody>
      </p:sp>
      <p:sp>
        <p:nvSpPr>
          <p:cNvPr id="5124" name="Rectangle 2">
            <a:extLst>
              <a:ext uri="{FF2B5EF4-FFF2-40B4-BE49-F238E27FC236}">
                <a16:creationId xmlns:a16="http://schemas.microsoft.com/office/drawing/2014/main" id="{BC614DA9-0422-48CE-BA22-25DF1A34F1B3}"/>
              </a:ext>
            </a:extLst>
          </p:cNvPr>
          <p:cNvSpPr>
            <a:spLocks noGrp="1" noChangeArrowheads="1"/>
          </p:cNvSpPr>
          <p:nvPr>
            <p:ph type="ctrTitle"/>
          </p:nvPr>
        </p:nvSpPr>
        <p:spPr>
          <a:xfrm>
            <a:off x="1536382" y="1509711"/>
            <a:ext cx="8694738" cy="1322400"/>
          </a:xfrm>
        </p:spPr>
        <p:txBody>
          <a:bodyPr>
            <a:normAutofit fontScale="90000"/>
          </a:bodyPr>
          <a:lstStyle/>
          <a:p>
            <a:pPr eaLnBrk="1" hangingPunct="1"/>
            <a:r>
              <a:rPr lang="en-US" altLang="en-US" b="1" dirty="0" err="1">
                <a:solidFill>
                  <a:srgbClr val="FF0000"/>
                </a:solidFill>
                <a:cs typeface="Times New Roman" panose="02020603050405020304" pitchFamily="18" charset="0"/>
              </a:rPr>
              <a:t>Algoritma</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Pertukaran</a:t>
            </a:r>
            <a:r>
              <a:rPr lang="en-US" altLang="en-US" b="1" dirty="0">
                <a:solidFill>
                  <a:srgbClr val="FF0000"/>
                </a:solidFill>
                <a:cs typeface="Times New Roman" panose="02020603050405020304" pitchFamily="18" charset="0"/>
              </a:rPr>
              <a:t> </a:t>
            </a:r>
            <a:r>
              <a:rPr lang="en-US" altLang="en-US" b="1" dirty="0" err="1">
                <a:solidFill>
                  <a:srgbClr val="FF0000"/>
                </a:solidFill>
                <a:cs typeface="Times New Roman" panose="02020603050405020304" pitchFamily="18" charset="0"/>
              </a:rPr>
              <a:t>Kunci</a:t>
            </a:r>
            <a:r>
              <a:rPr lang="en-US" altLang="en-US" b="1" dirty="0">
                <a:solidFill>
                  <a:srgbClr val="FF0000"/>
                </a:solidFill>
                <a:cs typeface="Times New Roman" panose="02020603050405020304" pitchFamily="18" charset="0"/>
              </a:rPr>
              <a:t> Diffie-Hellman</a:t>
            </a:r>
            <a:endParaRPr lang="en-GB" altLang="en-US" sz="4000" dirty="0">
              <a:cs typeface="Times New Roman" panose="02020603050405020304" pitchFamily="18" charset="0"/>
            </a:endParaRPr>
          </a:p>
        </p:txBody>
      </p:sp>
      <p:sp>
        <p:nvSpPr>
          <p:cNvPr id="5125" name="Rectangle 3">
            <a:extLst>
              <a:ext uri="{FF2B5EF4-FFF2-40B4-BE49-F238E27FC236}">
                <a16:creationId xmlns:a16="http://schemas.microsoft.com/office/drawing/2014/main" id="{8D58D451-035C-4C27-B883-BBA83C6479FC}"/>
              </a:ext>
            </a:extLst>
          </p:cNvPr>
          <p:cNvSpPr>
            <a:spLocks noGrp="1" noChangeArrowheads="1"/>
          </p:cNvSpPr>
          <p:nvPr>
            <p:ph type="subTitle" idx="1"/>
          </p:nvPr>
        </p:nvSpPr>
        <p:spPr>
          <a:xfrm>
            <a:off x="1752600" y="522223"/>
            <a:ext cx="8001000" cy="644525"/>
          </a:xfrm>
        </p:spPr>
        <p:txBody>
          <a:bodyPr/>
          <a:lstStyle/>
          <a:p>
            <a:pPr eaLnBrk="1" hangingPunct="1"/>
            <a:r>
              <a:rPr lang="en-US" altLang="en-US" dirty="0">
                <a:solidFill>
                  <a:srgbClr val="000000"/>
                </a:solidFill>
              </a:rPr>
              <a:t>Bahan </a:t>
            </a:r>
            <a:r>
              <a:rPr lang="en-US" altLang="en-US" dirty="0" err="1">
                <a:solidFill>
                  <a:srgbClr val="000000"/>
                </a:solidFill>
              </a:rPr>
              <a:t>kuliah</a:t>
            </a:r>
            <a:r>
              <a:rPr lang="en-US" altLang="en-US" dirty="0">
                <a:solidFill>
                  <a:srgbClr val="000000"/>
                </a:solidFill>
              </a:rPr>
              <a:t> IF4020 Kriptografi</a:t>
            </a:r>
            <a:endParaRPr lang="en-GB" altLang="en-US" dirty="0">
              <a:solidFill>
                <a:srgbClr val="000000"/>
              </a:solidFill>
            </a:endParaRPr>
          </a:p>
        </p:txBody>
      </p:sp>
      <p:sp>
        <p:nvSpPr>
          <p:cNvPr id="2" name="Subtitle 2">
            <a:extLst>
              <a:ext uri="{FF2B5EF4-FFF2-40B4-BE49-F238E27FC236}">
                <a16:creationId xmlns:a16="http://schemas.microsoft.com/office/drawing/2014/main" id="{B0D9637A-9D37-95C5-9586-720B6B5D6117}"/>
              </a:ext>
            </a:extLst>
          </p:cNvPr>
          <p:cNvSpPr txBox="1">
            <a:spLocks/>
          </p:cNvSpPr>
          <p:nvPr/>
        </p:nvSpPr>
        <p:spPr bwMode="auto">
          <a:xfrm>
            <a:off x="1752600" y="4598987"/>
            <a:ext cx="7924800" cy="210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62500" lnSpcReduction="20000"/>
          </a:bodyPr>
          <a:lstStyle>
            <a:lvl1pPr marL="0" indent="0" algn="l" rtl="0" eaLnBrk="0" fontAlgn="base" hangingPunct="0">
              <a:spcBef>
                <a:spcPct val="20000"/>
              </a:spcBef>
              <a:spcAft>
                <a:spcPct val="0"/>
              </a:spcAft>
              <a:buClr>
                <a:schemeClr val="folHlink"/>
              </a:buClr>
              <a:buSzPct val="75000"/>
              <a:buFont typeface="Wingdings" panose="05000000000000000000" pitchFamily="2" charset="2"/>
              <a:buNone/>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latin typeface="+mn-lt"/>
              </a:defRPr>
            </a:lvl3pPr>
            <a:lvl4pPr marL="1600200" indent="-228600" algn="l" rtl="0" eaLnBrk="0" fontAlgn="base" hangingPunct="0">
              <a:spcBef>
                <a:spcPct val="20000"/>
              </a:spcBef>
              <a:spcAft>
                <a:spcPct val="0"/>
              </a:spcAft>
              <a:buClr>
                <a:schemeClr val="hlink"/>
              </a:buClr>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85000"/>
              <a:buChar char="•"/>
              <a:defRPr sz="2000">
                <a:solidFill>
                  <a:schemeClr val="tx1"/>
                </a:solidFill>
                <a:latin typeface="+mn-lt"/>
              </a:defRPr>
            </a:lvl5pPr>
            <a:lvl6pPr marL="2514600" indent="-228600" algn="l" rtl="0" fontAlgn="base">
              <a:spcBef>
                <a:spcPct val="20000"/>
              </a:spcBef>
              <a:spcAft>
                <a:spcPct val="0"/>
              </a:spcAft>
              <a:buClr>
                <a:schemeClr val="tx1"/>
              </a:buClr>
              <a:buSzPct val="85000"/>
              <a:buChar char="•"/>
              <a:defRPr sz="2000">
                <a:solidFill>
                  <a:schemeClr val="tx1"/>
                </a:solidFill>
                <a:latin typeface="+mn-lt"/>
              </a:defRPr>
            </a:lvl6pPr>
            <a:lvl7pPr marL="2971800" indent="-228600" algn="l" rtl="0" fontAlgn="base">
              <a:spcBef>
                <a:spcPct val="20000"/>
              </a:spcBef>
              <a:spcAft>
                <a:spcPct val="0"/>
              </a:spcAft>
              <a:buClr>
                <a:schemeClr val="tx1"/>
              </a:buClr>
              <a:buSzPct val="85000"/>
              <a:buChar char="•"/>
              <a:defRPr sz="2000">
                <a:solidFill>
                  <a:schemeClr val="tx1"/>
                </a:solidFill>
                <a:latin typeface="+mn-lt"/>
              </a:defRPr>
            </a:lvl7pPr>
            <a:lvl8pPr marL="3429000" indent="-228600" algn="l" rtl="0" fontAlgn="base">
              <a:spcBef>
                <a:spcPct val="20000"/>
              </a:spcBef>
              <a:spcAft>
                <a:spcPct val="0"/>
              </a:spcAft>
              <a:buClr>
                <a:schemeClr val="tx1"/>
              </a:buClr>
              <a:buSzPct val="85000"/>
              <a:buChar char="•"/>
              <a:defRPr sz="2000">
                <a:solidFill>
                  <a:schemeClr val="tx1"/>
                </a:solidFill>
                <a:latin typeface="+mn-lt"/>
              </a:defRPr>
            </a:lvl8pPr>
            <a:lvl9pPr marL="3886200" indent="-228600" algn="l" rtl="0" fontAlgn="base">
              <a:spcBef>
                <a:spcPct val="20000"/>
              </a:spcBef>
              <a:spcAft>
                <a:spcPct val="0"/>
              </a:spcAft>
              <a:buClr>
                <a:schemeClr val="tx1"/>
              </a:buClr>
              <a:buSzPct val="85000"/>
              <a:buChar char="•"/>
              <a:defRPr sz="2000">
                <a:solidFill>
                  <a:schemeClr val="tx1"/>
                </a:solidFill>
                <a:latin typeface="+mn-lt"/>
              </a:defRPr>
            </a:lvl9pPr>
          </a:lstStyle>
          <a:p>
            <a:pPr algn="ctr">
              <a:defRPr/>
            </a:pPr>
            <a:r>
              <a:rPr lang="en-US" sz="4500" kern="0" dirty="0"/>
              <a:t>Oleh: Dr. Ir. Rinaldi, </a:t>
            </a:r>
            <a:r>
              <a:rPr lang="en-US" sz="4500" kern="0"/>
              <a:t>M.T</a:t>
            </a:r>
            <a:endParaRPr lang="en-US" sz="4500" kern="0" dirty="0"/>
          </a:p>
          <a:p>
            <a:pPr algn="ctr">
              <a:defRPr/>
            </a:pPr>
            <a:endParaRPr lang="en-US" sz="4500" kern="0" dirty="0"/>
          </a:p>
          <a:p>
            <a:pPr algn="ctr">
              <a:defRPr/>
            </a:pPr>
            <a:r>
              <a:rPr lang="en-US" kern="0" dirty="0"/>
              <a:t>Program Studi Teknik </a:t>
            </a:r>
            <a:r>
              <a:rPr lang="en-US" kern="0" dirty="0" err="1"/>
              <a:t>Informatika</a:t>
            </a:r>
            <a:endParaRPr lang="en-US" kern="0" dirty="0"/>
          </a:p>
          <a:p>
            <a:pPr algn="ctr">
              <a:defRPr/>
            </a:pPr>
            <a:r>
              <a:rPr lang="en-US" kern="0" dirty="0" err="1"/>
              <a:t>Sekolah</a:t>
            </a:r>
            <a:r>
              <a:rPr lang="en-US" kern="0" dirty="0"/>
              <a:t> Teknik </a:t>
            </a:r>
            <a:r>
              <a:rPr lang="en-US" kern="0" dirty="0" err="1"/>
              <a:t>Elektro</a:t>
            </a:r>
            <a:r>
              <a:rPr lang="en-US" kern="0" dirty="0"/>
              <a:t> dan </a:t>
            </a:r>
            <a:r>
              <a:rPr lang="en-US" kern="0" dirty="0" err="1"/>
              <a:t>Informatika</a:t>
            </a:r>
            <a:endParaRPr lang="en-US" kern="0" dirty="0"/>
          </a:p>
          <a:p>
            <a:pPr algn="ctr">
              <a:defRPr/>
            </a:pPr>
            <a:r>
              <a:rPr lang="en-US" kern="0" dirty="0" err="1"/>
              <a:t>Institut</a:t>
            </a:r>
            <a:r>
              <a:rPr lang="en-US" kern="0" dirty="0"/>
              <a:t> </a:t>
            </a:r>
            <a:r>
              <a:rPr lang="en-US" kern="0" dirty="0" err="1"/>
              <a:t>Teknologi</a:t>
            </a:r>
            <a:r>
              <a:rPr lang="en-US" kern="0" dirty="0"/>
              <a:t> Bandung</a:t>
            </a:r>
          </a:p>
          <a:p>
            <a:pPr algn="ctr">
              <a:defRPr/>
            </a:pPr>
            <a:r>
              <a:rPr lang="en-US" kern="0" dirty="0"/>
              <a:t>2025</a:t>
            </a:r>
          </a:p>
          <a:p>
            <a:pPr algn="ctr">
              <a:defRPr/>
            </a:pPr>
            <a:endParaRPr lang="en-US" kern="0" dirty="0"/>
          </a:p>
        </p:txBody>
      </p:sp>
      <p:pic>
        <p:nvPicPr>
          <p:cNvPr id="3" name="Picture 2" descr="Download Logo ITB - Direktorat Sistem dan Teknologi Informasi Institut  Teknologi Bandung">
            <a:extLst>
              <a:ext uri="{FF2B5EF4-FFF2-40B4-BE49-F238E27FC236}">
                <a16:creationId xmlns:a16="http://schemas.microsoft.com/office/drawing/2014/main" id="{2BE9E567-93E9-F5C0-6DC0-F5D9CD23D1F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9889" y="2873513"/>
            <a:ext cx="1590222" cy="159022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a:extLst>
              <a:ext uri="{FF2B5EF4-FFF2-40B4-BE49-F238E27FC236}">
                <a16:creationId xmlns:a16="http://schemas.microsoft.com/office/drawing/2014/main" id="{E17041AC-E6AD-40C3-9AAB-E9DC84D0D069}"/>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p>
        </p:txBody>
      </p:sp>
      <p:sp>
        <p:nvSpPr>
          <p:cNvPr id="6147" name="Slide Number Placeholder 5">
            <a:extLst>
              <a:ext uri="{FF2B5EF4-FFF2-40B4-BE49-F238E27FC236}">
                <a16:creationId xmlns:a16="http://schemas.microsoft.com/office/drawing/2014/main" id="{B450616F-6A20-42C2-A809-769B169A83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9EDBA64-B076-4C78-89E0-5B5D57D3A875}" type="slidenum">
              <a:rPr lang="en-GB" altLang="en-US" sz="1400"/>
              <a:pPr>
                <a:spcBef>
                  <a:spcPct val="0"/>
                </a:spcBef>
                <a:buFontTx/>
                <a:buNone/>
              </a:pPr>
              <a:t>10</a:t>
            </a:fld>
            <a:endParaRPr lang="en-GB" altLang="en-US" sz="1400"/>
          </a:p>
        </p:txBody>
      </p:sp>
      <p:sp>
        <p:nvSpPr>
          <p:cNvPr id="6148" name="Rectangle 2">
            <a:extLst>
              <a:ext uri="{FF2B5EF4-FFF2-40B4-BE49-F238E27FC236}">
                <a16:creationId xmlns:a16="http://schemas.microsoft.com/office/drawing/2014/main" id="{FCC02413-C768-4251-A7FB-E0FE8C3D0EA5}"/>
              </a:ext>
            </a:extLst>
          </p:cNvPr>
          <p:cNvSpPr>
            <a:spLocks noGrp="1" noChangeArrowheads="1"/>
          </p:cNvSpPr>
          <p:nvPr>
            <p:ph type="title"/>
          </p:nvPr>
        </p:nvSpPr>
        <p:spPr/>
        <p:txBody>
          <a:bodyPr/>
          <a:lstStyle/>
          <a:p>
            <a:pPr algn="l" eaLnBrk="1" hangingPunct="1"/>
            <a:r>
              <a:rPr lang="en-US" altLang="en-US" b="1" dirty="0"/>
              <a:t>Parameter </a:t>
            </a:r>
            <a:r>
              <a:rPr lang="en-US" altLang="en-US" b="1" dirty="0" err="1"/>
              <a:t>umum</a:t>
            </a:r>
            <a:r>
              <a:rPr lang="en-US" altLang="en-US" b="1" dirty="0"/>
              <a:t> Diffie-Hellman</a:t>
            </a:r>
            <a:endParaRPr lang="en-GB" altLang="en-US" b="1" dirty="0"/>
          </a:p>
        </p:txBody>
      </p:sp>
      <p:sp>
        <p:nvSpPr>
          <p:cNvPr id="6149" name="Rectangle 3">
            <a:extLst>
              <a:ext uri="{FF2B5EF4-FFF2-40B4-BE49-F238E27FC236}">
                <a16:creationId xmlns:a16="http://schemas.microsoft.com/office/drawing/2014/main" id="{E90D9989-C004-4394-B7EC-F14514948DFC}"/>
              </a:ext>
            </a:extLst>
          </p:cNvPr>
          <p:cNvSpPr>
            <a:spLocks noGrp="1" noChangeArrowheads="1"/>
          </p:cNvSpPr>
          <p:nvPr>
            <p:ph type="body" idx="1"/>
          </p:nvPr>
        </p:nvSpPr>
        <p:spPr/>
        <p:txBody>
          <a:bodyPr/>
          <a:lstStyle/>
          <a:p>
            <a:pPr eaLnBrk="1" hangingPunct="1"/>
            <a:r>
              <a:rPr lang="en-US" altLang="en-US" dirty="0" err="1"/>
              <a:t>Misalkan</a:t>
            </a:r>
            <a:r>
              <a:rPr lang="en-US" altLang="en-US" dirty="0"/>
              <a:t> dua </a:t>
            </a:r>
            <a:r>
              <a:rPr lang="en-US" altLang="en-US" dirty="0" err="1"/>
              <a:t>entitas</a:t>
            </a:r>
            <a:r>
              <a:rPr lang="en-US" altLang="en-US" dirty="0"/>
              <a:t> yang </a:t>
            </a:r>
            <a:r>
              <a:rPr lang="en-US" altLang="en-US" dirty="0" err="1"/>
              <a:t>berkomunikasi</a:t>
            </a:r>
            <a:r>
              <a:rPr lang="en-US" altLang="en-US" dirty="0"/>
              <a:t> </a:t>
            </a:r>
            <a:r>
              <a:rPr lang="en-US" altLang="en-US" dirty="0" err="1"/>
              <a:t>adalah</a:t>
            </a:r>
            <a:r>
              <a:rPr lang="en-US" altLang="en-US" dirty="0"/>
              <a:t> Alice dan Bob.</a:t>
            </a:r>
          </a:p>
          <a:p>
            <a:pPr eaLnBrk="1" hangingPunct="1"/>
            <a:endParaRPr lang="en-US" altLang="en-US" dirty="0">
              <a:cs typeface="Times New Roman" panose="02020603050405020304" pitchFamily="18" charset="0"/>
            </a:endParaRPr>
          </a:p>
          <a:p>
            <a:pPr eaLnBrk="1" hangingPunct="1"/>
            <a:r>
              <a:rPr lang="en-US" altLang="en-US" dirty="0" err="1">
                <a:cs typeface="Times New Roman" panose="02020603050405020304" pitchFamily="18" charset="0"/>
              </a:rPr>
              <a:t>Mula-mula</a:t>
            </a:r>
            <a:r>
              <a:rPr lang="en-US" altLang="en-US" dirty="0">
                <a:cs typeface="Times New Roman" panose="02020603050405020304" pitchFamily="18" charset="0"/>
              </a:rPr>
              <a:t> Alice dan Bob </a:t>
            </a:r>
            <a:r>
              <a:rPr lang="en-US" altLang="en-US" dirty="0" err="1">
                <a:cs typeface="Times New Roman" panose="02020603050405020304" pitchFamily="18" charset="0"/>
              </a:rPr>
              <a:t>menyepakati</a:t>
            </a:r>
            <a:r>
              <a:rPr lang="en-US" altLang="en-US" dirty="0">
                <a:cs typeface="Times New Roman" panose="02020603050405020304" pitchFamily="18" charset="0"/>
              </a:rPr>
              <a:t> </a:t>
            </a:r>
            <a:r>
              <a:rPr lang="en-US" altLang="en-US" dirty="0" err="1">
                <a:cs typeface="Times New Roman" panose="02020603050405020304" pitchFamily="18" charset="0"/>
              </a:rPr>
              <a:t>sebuah</a:t>
            </a:r>
            <a:r>
              <a:rPr lang="en-US" altLang="en-US" dirty="0">
                <a:cs typeface="Times New Roman" panose="02020603050405020304" pitchFamily="18" charset="0"/>
              </a:rPr>
              <a:t> </a:t>
            </a:r>
            <a:r>
              <a:rPr lang="en-US" altLang="en-US" dirty="0" err="1">
                <a:cs typeface="Times New Roman" panose="02020603050405020304" pitchFamily="18" charset="0"/>
              </a:rPr>
              <a:t>bilangan</a:t>
            </a:r>
            <a:r>
              <a:rPr lang="en-US" altLang="en-US" dirty="0">
                <a:cs typeface="Times New Roman" panose="02020603050405020304" pitchFamily="18" charset="0"/>
              </a:rPr>
              <a:t> prima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dirty="0" err="1">
                <a:cs typeface="Times New Roman" panose="02020603050405020304" pitchFamily="18" charset="0"/>
              </a:rPr>
              <a:t>sebuah</a:t>
            </a:r>
            <a:r>
              <a:rPr lang="en-US" altLang="en-US">
                <a:cs typeface="Times New Roman" panose="02020603050405020304" pitchFamily="18" charset="0"/>
              </a:rPr>
              <a:t> bilangan</a:t>
            </a:r>
            <a:r>
              <a:rPr lang="en-US" altLang="en-US" dirty="0">
                <a:cs typeface="Times New Roman" panose="02020603050405020304" pitchFamily="18" charset="0"/>
              </a:rPr>
              <a:t> </a:t>
            </a:r>
            <a:r>
              <a:rPr lang="en-US" altLang="en-US" dirty="0" err="1">
                <a:cs typeface="Times New Roman" panose="02020603050405020304" pitchFamily="18" charset="0"/>
              </a:rPr>
              <a:t>bulat</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sedemikian</a:t>
            </a:r>
            <a:r>
              <a:rPr lang="en-US" altLang="en-US" dirty="0">
                <a:cs typeface="Times New Roman" panose="02020603050405020304" pitchFamily="18" charset="0"/>
              </a:rPr>
              <a:t> </a:t>
            </a:r>
            <a:r>
              <a:rPr lang="en-US" altLang="en-US" dirty="0" err="1">
                <a:cs typeface="Times New Roman" panose="02020603050405020304" pitchFamily="18" charset="0"/>
              </a:rPr>
              <a:t>sehingga</a:t>
            </a:r>
            <a:r>
              <a:rPr lang="en-US" altLang="en-US" dirty="0">
                <a:cs typeface="Times New Roman" panose="02020603050405020304" pitchFamily="18" charset="0"/>
              </a:rPr>
              <a:t> </a:t>
            </a:r>
            <a:r>
              <a:rPr lang="en-US" altLang="en-US" i="1" dirty="0">
                <a:cs typeface="Times New Roman" panose="02020603050405020304" pitchFamily="18" charset="0"/>
              </a:rPr>
              <a:t>g</a:t>
            </a:r>
            <a:r>
              <a:rPr lang="en-US" altLang="en-US" dirty="0">
                <a:cs typeface="Times New Roman" panose="02020603050405020304" pitchFamily="18" charset="0"/>
              </a:rPr>
              <a:t> &lt;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adalah</a:t>
            </a:r>
            <a:r>
              <a:rPr lang="en-US" altLang="en-US" dirty="0">
                <a:cs typeface="Times New Roman" panose="02020603050405020304" pitchFamily="18" charset="0"/>
              </a:rPr>
              <a:t> </a:t>
            </a:r>
            <a:r>
              <a:rPr lang="en-US" altLang="en-US" dirty="0" err="1">
                <a:cs typeface="Times New Roman" panose="02020603050405020304" pitchFamily="18" charset="0"/>
              </a:rPr>
              <a:t>akar</a:t>
            </a:r>
            <a:r>
              <a:rPr lang="en-US" altLang="en-US" dirty="0">
                <a:cs typeface="Times New Roman" panose="02020603050405020304" pitchFamily="18" charset="0"/>
              </a:rPr>
              <a:t> </a:t>
            </a:r>
            <a:r>
              <a:rPr lang="en-US" altLang="en-US" dirty="0" err="1">
                <a:cs typeface="Times New Roman" panose="02020603050405020304" pitchFamily="18" charset="0"/>
              </a:rPr>
              <a:t>primitif</a:t>
            </a:r>
            <a:r>
              <a:rPr lang="en-US" altLang="en-US" dirty="0">
                <a:cs typeface="Times New Roman" panose="02020603050405020304" pitchFamily="18" charset="0"/>
              </a:rPr>
              <a:t> </a:t>
            </a:r>
            <a:r>
              <a:rPr lang="en-US" altLang="en-US" dirty="0" err="1">
                <a:cs typeface="Times New Roman" panose="02020603050405020304" pitchFamily="18" charset="0"/>
              </a:rPr>
              <a:t>dari</a:t>
            </a:r>
            <a:r>
              <a:rPr lang="en-US" altLang="en-US" dirty="0">
                <a:cs typeface="Times New Roman" panose="02020603050405020304" pitchFamily="18" charset="0"/>
              </a:rPr>
              <a:t> </a:t>
            </a:r>
            <a:r>
              <a:rPr lang="en-US" altLang="en-US" i="1" dirty="0">
                <a:cs typeface="Times New Roman" panose="02020603050405020304" pitchFamily="18" charset="0"/>
              </a:rPr>
              <a:t>p</a:t>
            </a:r>
            <a:r>
              <a:rPr lang="en-US" altLang="en-US" dirty="0">
                <a:cs typeface="Times New Roman" panose="02020603050405020304" pitchFamily="18" charset="0"/>
              </a:rPr>
              <a:t>.</a:t>
            </a:r>
          </a:p>
          <a:p>
            <a:pPr eaLnBrk="1" hangingPunct="1"/>
            <a:endParaRPr lang="en-US" altLang="en-US" dirty="0">
              <a:cs typeface="Times New Roman" panose="02020603050405020304" pitchFamily="18" charset="0"/>
            </a:endParaRPr>
          </a:p>
          <a:p>
            <a:pPr eaLnBrk="1" hangingPunct="1"/>
            <a:r>
              <a:rPr lang="en-US" altLang="en-US" dirty="0">
                <a:cs typeface="Times New Roman" panose="02020603050405020304" pitchFamily="18" charset="0"/>
              </a:rPr>
              <a:t>Nilai </a:t>
            </a:r>
            <a:r>
              <a:rPr lang="en-US" altLang="en-US" i="1" dirty="0">
                <a:cs typeface="Times New Roman" panose="02020603050405020304" pitchFamily="18" charset="0"/>
              </a:rPr>
              <a:t>p</a:t>
            </a:r>
            <a:r>
              <a:rPr lang="en-US" altLang="en-US" dirty="0">
                <a:cs typeface="Times New Roman" panose="02020603050405020304" pitchFamily="18" charset="0"/>
              </a:rPr>
              <a:t> dan </a:t>
            </a:r>
            <a:r>
              <a:rPr lang="en-US" altLang="en-US" i="1" dirty="0">
                <a:cs typeface="Times New Roman" panose="02020603050405020304" pitchFamily="18" charset="0"/>
              </a:rPr>
              <a:t>g</a:t>
            </a:r>
            <a:r>
              <a:rPr lang="en-US" altLang="en-US" dirty="0">
                <a:cs typeface="Times New Roman" panose="02020603050405020304" pitchFamily="18" charset="0"/>
              </a:rPr>
              <a:t>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perlu</a:t>
            </a:r>
            <a:r>
              <a:rPr lang="en-US" altLang="en-US" dirty="0">
                <a:cs typeface="Times New Roman" panose="02020603050405020304" pitchFamily="18" charset="0"/>
              </a:rPr>
              <a:t> </a:t>
            </a:r>
            <a:r>
              <a:rPr lang="en-US" altLang="en-US" dirty="0" err="1">
                <a:cs typeface="Times New Roman" panose="02020603050405020304" pitchFamily="18" charset="0"/>
              </a:rPr>
              <a:t>rahasia</a:t>
            </a:r>
            <a:r>
              <a:rPr lang="en-US" altLang="en-US" dirty="0">
                <a:cs typeface="Times New Roman" panose="02020603050405020304" pitchFamily="18" charset="0"/>
              </a:rPr>
              <a:t>. </a:t>
            </a:r>
            <a:r>
              <a:rPr lang="en-US" altLang="en-US" dirty="0" err="1">
                <a:cs typeface="Times New Roman" panose="02020603050405020304" pitchFamily="18" charset="0"/>
              </a:rPr>
              <a:t>Bahkan</a:t>
            </a:r>
            <a:r>
              <a:rPr lang="en-US" altLang="en-US" dirty="0">
                <a:cs typeface="Times New Roman" panose="02020603050405020304" pitchFamily="18" charset="0"/>
              </a:rPr>
              <a:t>, Alice dan Bob </a:t>
            </a:r>
            <a:r>
              <a:rPr lang="en-US" altLang="en-US" dirty="0" err="1">
                <a:cs typeface="Times New Roman" panose="02020603050405020304" pitchFamily="18" charset="0"/>
              </a:rPr>
              <a:t>dapat</a:t>
            </a:r>
            <a:r>
              <a:rPr lang="en-US" altLang="en-US" dirty="0">
                <a:cs typeface="Times New Roman" panose="02020603050405020304" pitchFamily="18" charset="0"/>
              </a:rPr>
              <a:t> </a:t>
            </a:r>
            <a:r>
              <a:rPr lang="en-US" altLang="en-US" dirty="0" err="1">
                <a:cs typeface="Times New Roman" panose="02020603050405020304" pitchFamily="18" charset="0"/>
              </a:rPr>
              <a:t>membicarakannya</a:t>
            </a:r>
            <a:r>
              <a:rPr lang="en-US" altLang="en-US" dirty="0">
                <a:cs typeface="Times New Roman" panose="02020603050405020304" pitchFamily="18" charset="0"/>
              </a:rPr>
              <a:t> </a:t>
            </a:r>
            <a:r>
              <a:rPr lang="en-US" altLang="en-US" dirty="0" err="1">
                <a:cs typeface="Times New Roman" panose="02020603050405020304" pitchFamily="18" charset="0"/>
              </a:rPr>
              <a:t>melalui</a:t>
            </a:r>
            <a:r>
              <a:rPr lang="en-US" altLang="en-US" dirty="0">
                <a:cs typeface="Times New Roman" panose="02020603050405020304" pitchFamily="18" charset="0"/>
              </a:rPr>
              <a:t> </a:t>
            </a:r>
            <a:r>
              <a:rPr lang="en-US" altLang="en-US" dirty="0" err="1">
                <a:cs typeface="Times New Roman" panose="02020603050405020304" pitchFamily="18" charset="0"/>
              </a:rPr>
              <a:t>saluran</a:t>
            </a:r>
            <a:r>
              <a:rPr lang="en-US" altLang="en-US" dirty="0">
                <a:cs typeface="Times New Roman" panose="02020603050405020304" pitchFamily="18" charset="0"/>
              </a:rPr>
              <a:t> </a:t>
            </a:r>
            <a:r>
              <a:rPr lang="en-US" altLang="en-US" dirty="0" err="1">
                <a:cs typeface="Times New Roman" panose="02020603050405020304" pitchFamily="18" charset="0"/>
              </a:rPr>
              <a:t>publik</a:t>
            </a:r>
            <a:r>
              <a:rPr lang="en-US" altLang="en-US" dirty="0">
                <a:cs typeface="Times New Roman" panose="02020603050405020304" pitchFamily="18" charset="0"/>
              </a:rPr>
              <a:t> yang </a:t>
            </a:r>
            <a:r>
              <a:rPr lang="en-US" altLang="en-US" dirty="0" err="1">
                <a:cs typeface="Times New Roman" panose="02020603050405020304" pitchFamily="18" charset="0"/>
              </a:rPr>
              <a:t>tidak</a:t>
            </a:r>
            <a:r>
              <a:rPr lang="en-US" altLang="en-US" dirty="0">
                <a:cs typeface="Times New Roman" panose="02020603050405020304" pitchFamily="18" charset="0"/>
              </a:rPr>
              <a:t> </a:t>
            </a:r>
            <a:r>
              <a:rPr lang="en-US" altLang="en-US" dirty="0" err="1">
                <a:cs typeface="Times New Roman" panose="02020603050405020304" pitchFamily="18" charset="0"/>
              </a:rPr>
              <a:t>aman</a:t>
            </a:r>
            <a:r>
              <a:rPr lang="en-US" altLang="en-US" dirty="0">
                <a:cs typeface="Times New Roman" panose="02020603050405020304" pitchFamily="18" charset="0"/>
              </a:rPr>
              <a:t> </a:t>
            </a:r>
            <a:r>
              <a:rPr lang="en-US" altLang="en-US" dirty="0" err="1">
                <a:cs typeface="Times New Roman" panose="02020603050405020304" pitchFamily="18" charset="0"/>
              </a:rPr>
              <a:t>sekalipun</a:t>
            </a:r>
            <a:r>
              <a:rPr lang="en-US" altLang="en-US" dirty="0">
                <a:cs typeface="Times New Roman" panose="02020603050405020304" pitchFamily="18" charset="0"/>
              </a:rPr>
              <a:t>.</a:t>
            </a:r>
            <a:endParaRPr lang="en-GB"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Slide Number Placeholder 5">
            <a:extLst>
              <a:ext uri="{FF2B5EF4-FFF2-40B4-BE49-F238E27FC236}">
                <a16:creationId xmlns:a16="http://schemas.microsoft.com/office/drawing/2014/main" id="{BAFD6E0B-CC04-4A98-A6F6-A485EAAA2E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1E84208-33EB-474F-B1AF-8E64CAD2257C}" type="slidenum">
              <a:rPr lang="en-GB" altLang="en-US" sz="1400"/>
              <a:pPr>
                <a:spcBef>
                  <a:spcPct val="0"/>
                </a:spcBef>
                <a:buFontTx/>
                <a:buNone/>
              </a:pPr>
              <a:t>11</a:t>
            </a:fld>
            <a:endParaRPr lang="en-GB" altLang="en-US" sz="1400"/>
          </a:p>
        </p:txBody>
      </p:sp>
      <p:sp>
        <p:nvSpPr>
          <p:cNvPr id="7172" name="Rectangle 2">
            <a:extLst>
              <a:ext uri="{FF2B5EF4-FFF2-40B4-BE49-F238E27FC236}">
                <a16:creationId xmlns:a16="http://schemas.microsoft.com/office/drawing/2014/main" id="{A345929D-6870-4061-9AF7-542A77EEAA1E}"/>
              </a:ext>
            </a:extLst>
          </p:cNvPr>
          <p:cNvSpPr>
            <a:spLocks noGrp="1" noChangeArrowheads="1"/>
          </p:cNvSpPr>
          <p:nvPr>
            <p:ph type="title"/>
          </p:nvPr>
        </p:nvSpPr>
        <p:spPr/>
        <p:txBody>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sp>
        <p:nvSpPr>
          <p:cNvPr id="7173" name="Rectangle 3">
            <a:extLst>
              <a:ext uri="{FF2B5EF4-FFF2-40B4-BE49-F238E27FC236}">
                <a16:creationId xmlns:a16="http://schemas.microsoft.com/office/drawing/2014/main" id="{7F890355-4857-416C-AD33-CD5E111132AA}"/>
              </a:ext>
            </a:extLst>
          </p:cNvPr>
          <p:cNvSpPr>
            <a:spLocks noGrp="1" noChangeArrowheads="1"/>
          </p:cNvSpPr>
          <p:nvPr>
            <p:ph type="body" idx="1"/>
          </p:nvPr>
        </p:nvSpPr>
        <p:spPr>
          <a:xfrm>
            <a:off x="838200" y="1581785"/>
            <a:ext cx="10515600" cy="4911090"/>
          </a:xfrm>
        </p:spPr>
        <p:txBody>
          <a:bodyPr>
            <a:noAutofit/>
          </a:bodyPr>
          <a:lstStyle/>
          <a:p>
            <a:pPr marL="533400" indent="-533400">
              <a:buFontTx/>
              <a:buAutoNum type="arabicPeriod"/>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membangkitan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Bob:</a:t>
            </a:r>
          </a:p>
          <a:p>
            <a:pPr marL="533400" indent="-533400">
              <a:buNone/>
            </a:pPr>
            <a:r>
              <a:rPr lang="en-US" altLang="en-US" sz="2400" i="1" dirty="0">
                <a:cs typeface="Times New Roman" panose="02020603050405020304" pitchFamily="18" charset="0"/>
              </a:rPr>
              <a:t>		A</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2"/>
            </a:pPr>
            <a:r>
              <a:rPr lang="en-US" altLang="en-US" sz="2400" dirty="0">
                <a:cs typeface="Times New Roman" panose="02020603050405020304" pitchFamily="18" charset="0"/>
              </a:rPr>
              <a:t>Bob </a:t>
            </a:r>
            <a:r>
              <a:rPr lang="en-US" altLang="en-US" sz="2400" dirty="0" err="1">
                <a:cs typeface="Times New Roman" panose="02020603050405020304" pitchFamily="18" charset="0"/>
              </a:rPr>
              <a:t>membangkitkan</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a:t>
            </a:r>
            <a:r>
              <a:rPr lang="en-US" altLang="en-US" sz="2400" dirty="0" err="1">
                <a:cs typeface="Times New Roman" panose="02020603050405020304" pitchFamily="18" charset="0"/>
              </a:rPr>
              <a:t>acak</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dan </a:t>
            </a:r>
            <a:r>
              <a:rPr lang="en-US" altLang="en-US" sz="2400" dirty="0" err="1">
                <a:cs typeface="Times New Roman" panose="02020603050405020304" pitchFamily="18" charset="0"/>
              </a:rPr>
              <a:t>mengirim</a:t>
            </a:r>
            <a:r>
              <a:rPr lang="en-US" altLang="en-US" sz="2400" dirty="0">
                <a:cs typeface="Times New Roman" panose="02020603050405020304" pitchFamily="18" charset="0"/>
              </a:rPr>
              <a:t> </a:t>
            </a:r>
            <a:r>
              <a:rPr lang="en-US" altLang="en-US" sz="2400" dirty="0" err="1">
                <a:cs typeface="Times New Roman" panose="02020603050405020304" pitchFamily="18" charset="0"/>
              </a:rPr>
              <a:t>hasil</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berikut</a:t>
            </a:r>
            <a:r>
              <a:rPr lang="en-US" altLang="en-US" sz="2400" dirty="0">
                <a:cs typeface="Times New Roman" panose="02020603050405020304" pitchFamily="18" charset="0"/>
              </a:rPr>
              <a:t> </a:t>
            </a:r>
            <a:r>
              <a:rPr lang="en-US" altLang="en-US" sz="2400" dirty="0" err="1">
                <a:cs typeface="Times New Roman" panose="02020603050405020304" pitchFamily="18" charset="0"/>
              </a:rPr>
              <a:t>kepada</a:t>
            </a:r>
            <a:r>
              <a:rPr lang="en-US" altLang="en-US" sz="2400" dirty="0">
                <a:cs typeface="Times New Roman" panose="02020603050405020304" pitchFamily="18" charset="0"/>
              </a:rPr>
              <a:t> Alice:</a:t>
            </a:r>
          </a:p>
          <a:p>
            <a:pPr marL="533400" indent="-533400">
              <a:buNone/>
            </a:pPr>
            <a:r>
              <a:rPr lang="en-US" altLang="en-US" sz="2400" i="1" dirty="0">
                <a:cs typeface="Times New Roman" panose="02020603050405020304" pitchFamily="18" charset="0"/>
              </a:rPr>
              <a:t>		B</a:t>
            </a:r>
            <a:r>
              <a:rPr lang="en-US" altLang="en-US" sz="2400" dirty="0">
                <a:cs typeface="Times New Roman" panose="02020603050405020304" pitchFamily="18" charset="0"/>
              </a:rPr>
              <a:t> = </a:t>
            </a:r>
            <a:r>
              <a:rPr lang="en-US" altLang="en-US" sz="2400" i="1" dirty="0" err="1">
                <a:cs typeface="Times New Roman" panose="02020603050405020304" pitchFamily="18" charset="0"/>
              </a:rPr>
              <a:t>g</a:t>
            </a:r>
            <a:r>
              <a:rPr lang="en-US" altLang="en-US" sz="2400" i="1" baseline="30000" dirty="0" err="1">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endParaRPr lang="en-US" altLang="en-US" sz="2400" dirty="0">
              <a:cs typeface="Times New Roman" panose="02020603050405020304" pitchFamily="18" charset="0"/>
            </a:endParaRPr>
          </a:p>
          <a:p>
            <a:pPr marL="533400" indent="-533400">
              <a:buFontTx/>
              <a:buAutoNum type="arabicPeriod" startAt="3"/>
            </a:pPr>
            <a:r>
              <a:rPr lang="en-US" altLang="en-US" sz="2400" dirty="0">
                <a:cs typeface="Times New Roman" panose="02020603050405020304" pitchFamily="18" charset="0"/>
              </a:rPr>
              <a:t>Alice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B</a:t>
            </a:r>
            <a:r>
              <a:rPr lang="en-US" altLang="en-US" sz="2400" i="1" baseline="30000" dirty="0">
                <a:cs typeface="Times New Roman" panose="02020603050405020304" pitchFamily="18" charset="0"/>
              </a:rPr>
              <a:t>a</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pPr marL="533400" indent="-533400">
              <a:buFontTx/>
              <a:buAutoNum type="arabicPeriod" startAt="4"/>
            </a:pPr>
            <a:r>
              <a:rPr lang="en-US" altLang="en-US" sz="2400" dirty="0">
                <a:cs typeface="Times New Roman" panose="02020603050405020304" pitchFamily="18" charset="0"/>
              </a:rPr>
              <a:t>Bob </a:t>
            </a:r>
            <a:r>
              <a:rPr lang="en-US" altLang="en-US" sz="2400" dirty="0" err="1">
                <a:cs typeface="Times New Roman" panose="02020603050405020304" pitchFamily="18" charset="0"/>
              </a:rPr>
              <a:t>menghitung</a:t>
            </a:r>
            <a:endParaRPr lang="en-US" altLang="en-US" sz="2400" dirty="0">
              <a:cs typeface="Times New Roman" panose="02020603050405020304" pitchFamily="18" charset="0"/>
            </a:endParaRPr>
          </a:p>
          <a:p>
            <a:pPr marL="533400" indent="-533400">
              <a:buNone/>
            </a:pPr>
            <a:r>
              <a:rPr lang="en-US" altLang="en-US" sz="2400" i="1" dirty="0">
                <a:cs typeface="Times New Roman" panose="02020603050405020304" pitchFamily="18" charset="0"/>
              </a:rPr>
              <a:t>		K</a:t>
            </a:r>
            <a:r>
              <a:rPr lang="en-US" altLang="en-US" sz="2400" dirty="0">
                <a:cs typeface="Times New Roman" panose="02020603050405020304" pitchFamily="18" charset="0"/>
              </a:rPr>
              <a:t> = </a:t>
            </a:r>
            <a:r>
              <a:rPr lang="en-US" altLang="en-US" sz="2400" i="1" dirty="0">
                <a:cs typeface="Times New Roman" panose="02020603050405020304" pitchFamily="18" charset="0"/>
              </a:rPr>
              <a:t>A</a:t>
            </a:r>
            <a:r>
              <a:rPr lang="en-US" altLang="en-US" sz="2400" i="1" baseline="30000" dirty="0">
                <a:cs typeface="Times New Roman" panose="02020603050405020304" pitchFamily="18" charset="0"/>
              </a:rPr>
              <a:t>b</a:t>
            </a:r>
            <a:r>
              <a:rPr lang="en-US" altLang="en-US" sz="2400" dirty="0">
                <a:cs typeface="Times New Roman" panose="02020603050405020304" pitchFamily="18" charset="0"/>
              </a:rPr>
              <a:t> mod </a:t>
            </a:r>
            <a:r>
              <a:rPr lang="en-US" altLang="en-US" sz="2400" i="1" dirty="0">
                <a:cs typeface="Times New Roman" panose="02020603050405020304" pitchFamily="18" charset="0"/>
              </a:rPr>
              <a:t>p 			</a:t>
            </a:r>
            <a:r>
              <a:rPr lang="en-US" altLang="en-US" sz="2000" dirty="0">
                <a:solidFill>
                  <a:srgbClr val="FF0000"/>
                </a:solidFill>
                <a:cs typeface="Times New Roman" panose="02020603050405020304" pitchFamily="18" charset="0"/>
              </a:rPr>
              <a:t>(</a:t>
            </a:r>
            <a:r>
              <a:rPr lang="en-US" altLang="en-US" sz="2000" i="1" dirty="0">
                <a:solidFill>
                  <a:srgbClr val="FF0000"/>
                </a:solidFill>
                <a:cs typeface="Times New Roman" panose="02020603050405020304" pitchFamily="18" charset="0"/>
              </a:rPr>
              <a:t>K</a:t>
            </a:r>
            <a:r>
              <a:rPr lang="en-US" altLang="en-US" sz="2000" dirty="0">
                <a:solidFill>
                  <a:srgbClr val="FF0000"/>
                </a:solidFill>
                <a:cs typeface="Times New Roman" panose="02020603050405020304" pitchFamily="18" charset="0"/>
              </a:rPr>
              <a:t>  = </a:t>
            </a:r>
            <a:r>
              <a:rPr lang="en-US" altLang="en-US" sz="2000" i="1" dirty="0">
                <a:solidFill>
                  <a:srgbClr val="FF0000"/>
                </a:solidFill>
                <a:cs typeface="Times New Roman" panose="02020603050405020304" pitchFamily="18" charset="0"/>
              </a:rPr>
              <a:t>g</a:t>
            </a:r>
            <a:r>
              <a:rPr lang="en-US" altLang="en-US" sz="2000" i="1" baseline="30000" dirty="0">
                <a:solidFill>
                  <a:srgbClr val="FF0000"/>
                </a:solidFill>
                <a:cs typeface="Times New Roman" panose="02020603050405020304" pitchFamily="18" charset="0"/>
              </a:rPr>
              <a:t>ab</a:t>
            </a:r>
            <a:r>
              <a:rPr lang="en-US" altLang="en-US" sz="2000" dirty="0">
                <a:solidFill>
                  <a:srgbClr val="FF0000"/>
                </a:solidFill>
                <a:cs typeface="Times New Roman" panose="02020603050405020304" pitchFamily="18" charset="0"/>
              </a:rPr>
              <a:t> mod </a:t>
            </a:r>
            <a:r>
              <a:rPr lang="en-US" altLang="en-US" sz="2000" i="1" dirty="0">
                <a:solidFill>
                  <a:srgbClr val="FF0000"/>
                </a:solidFill>
                <a:cs typeface="Times New Roman" panose="02020603050405020304" pitchFamily="18" charset="0"/>
              </a:rPr>
              <a:t>p</a:t>
            </a:r>
            <a:r>
              <a:rPr lang="en-US" altLang="en-US" sz="2000" dirty="0">
                <a:solidFill>
                  <a:srgbClr val="FF0000"/>
                </a:solidFill>
                <a:cs typeface="Times New Roman" panose="02020603050405020304" pitchFamily="18" charset="0"/>
              </a:rPr>
              <a:t>)</a:t>
            </a:r>
          </a:p>
          <a:p>
            <a:r>
              <a:rPr lang="en-US" altLang="en-US" sz="2400" i="1" dirty="0">
                <a:cs typeface="Times New Roman" panose="02020603050405020304" pitchFamily="18" charset="0"/>
              </a:rPr>
              <a:t> </a:t>
            </a:r>
            <a:r>
              <a:rPr lang="en-US" altLang="en-US" sz="2400" dirty="0">
                <a:cs typeface="Times New Roman" panose="02020603050405020304" pitchFamily="18" charset="0"/>
              </a:rPr>
              <a:t>Jika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altLang="en-US" sz="2400" dirty="0" err="1">
                <a:cs typeface="Times New Roman" panose="02020603050405020304" pitchFamily="18" charset="0"/>
              </a:rPr>
              <a:t>dilakukan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dengan</a:t>
            </a:r>
            <a:r>
              <a:rPr lang="en-US" altLang="en-US" sz="2400" dirty="0">
                <a:cs typeface="Times New Roman" panose="02020603050405020304" pitchFamily="18" charset="0"/>
              </a:rPr>
              <a:t> </a:t>
            </a:r>
            <a:r>
              <a:rPr lang="en-US" altLang="en-US" sz="2400" dirty="0" err="1">
                <a:cs typeface="Times New Roman" panose="02020603050405020304" pitchFamily="18" charset="0"/>
              </a:rPr>
              <a:t>benar</a:t>
            </a:r>
            <a:r>
              <a:rPr lang="en-US" altLang="en-US" sz="2400" dirty="0">
                <a:cs typeface="Times New Roman" panose="02020603050405020304" pitchFamily="18" charset="0"/>
              </a:rPr>
              <a:t>, </a:t>
            </a:r>
            <a:r>
              <a:rPr lang="en-US" altLang="en-US" sz="2400" dirty="0" err="1">
                <a:cs typeface="Times New Roman" panose="02020603050405020304" pitchFamily="18" charset="0"/>
              </a:rPr>
              <a:t>maka</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 </a:t>
            </a:r>
            <a:r>
              <a:rPr lang="en-US" altLang="en-US" sz="2400" i="1" dirty="0">
                <a:cs typeface="Times New Roman" panose="02020603050405020304" pitchFamily="18" charset="0"/>
              </a:rPr>
              <a:t>g</a:t>
            </a:r>
            <a:r>
              <a:rPr lang="en-US" altLang="en-US" sz="2400" i="1" baseline="30000" dirty="0">
                <a:cs typeface="Times New Roman" panose="02020603050405020304" pitchFamily="18" charset="0"/>
              </a:rPr>
              <a:t>ab</a:t>
            </a:r>
            <a:r>
              <a:rPr lang="en-US" altLang="en-US" sz="2400" dirty="0">
                <a:cs typeface="Times New Roman" panose="02020603050405020304" pitchFamily="18" charset="0"/>
              </a:rPr>
              <a:t> mod </a:t>
            </a:r>
            <a:r>
              <a:rPr lang="en-US" altLang="en-US" sz="2400" i="1" dirty="0">
                <a:cs typeface="Times New Roman" panose="02020603050405020304" pitchFamily="18" charset="0"/>
              </a:rPr>
              <a:t>p</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sekarang</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sama</a:t>
            </a:r>
            <a:r>
              <a:rPr lang="en-US" altLang="en-US" sz="2400" dirty="0">
                <a:cs typeface="Times New Roman" panose="02020603050405020304" pitchFamily="18" charset="0"/>
              </a:rPr>
              <a:t>, </a:t>
            </a:r>
            <a:r>
              <a:rPr lang="en-US" altLang="en-US" sz="2400" dirty="0" err="1">
                <a:cs typeface="Times New Roman" panose="02020603050405020304" pitchFamily="18" charset="0"/>
              </a:rPr>
              <a:t>yaitu</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
        <p:nvSpPr>
          <p:cNvPr id="4" name="TextBox 3">
            <a:extLst>
              <a:ext uri="{FF2B5EF4-FFF2-40B4-BE49-F238E27FC236}">
                <a16:creationId xmlns:a16="http://schemas.microsoft.com/office/drawing/2014/main" id="{97A3375E-CC60-4E26-8B9C-4E7B735FCFCF}"/>
              </a:ext>
            </a:extLst>
          </p:cNvPr>
          <p:cNvSpPr txBox="1"/>
          <p:nvPr/>
        </p:nvSpPr>
        <p:spPr>
          <a:xfrm>
            <a:off x="5425440" y="2377440"/>
            <a:ext cx="5008230"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Alice, </a:t>
            </a:r>
            <a:r>
              <a:rPr lang="en-US" sz="2000" i="1" dirty="0">
                <a:solidFill>
                  <a:srgbClr val="FF0000"/>
                </a:solidFill>
              </a:rPr>
              <a:t>A</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Alice) </a:t>
            </a:r>
          </a:p>
        </p:txBody>
      </p:sp>
      <p:sp>
        <p:nvSpPr>
          <p:cNvPr id="8" name="TextBox 7">
            <a:extLst>
              <a:ext uri="{FF2B5EF4-FFF2-40B4-BE49-F238E27FC236}">
                <a16:creationId xmlns:a16="http://schemas.microsoft.com/office/drawing/2014/main" id="{D6CC434A-01DF-46D7-818C-A858626E71BB}"/>
              </a:ext>
            </a:extLst>
          </p:cNvPr>
          <p:cNvSpPr txBox="1"/>
          <p:nvPr/>
        </p:nvSpPr>
        <p:spPr>
          <a:xfrm>
            <a:off x="5419577" y="3594100"/>
            <a:ext cx="4769383" cy="400110"/>
          </a:xfrm>
          <a:prstGeom prst="rect">
            <a:avLst/>
          </a:prstGeom>
          <a:noFill/>
        </p:spPr>
        <p:txBody>
          <a:bodyPr wrap="none" rtlCol="0">
            <a:spAutoFit/>
          </a:bodyPr>
          <a:lstStyle/>
          <a:p>
            <a:r>
              <a:rPr lang="en-US" sz="2000" dirty="0">
                <a:solidFill>
                  <a:srgbClr val="FF0000"/>
                </a:solidFill>
              </a:rPr>
              <a:t>(</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privat</a:t>
            </a:r>
            <a:r>
              <a:rPr lang="en-US" sz="2000" dirty="0">
                <a:solidFill>
                  <a:srgbClr val="FF0000"/>
                </a:solidFill>
              </a:rPr>
              <a:t> Bob, </a:t>
            </a:r>
            <a:r>
              <a:rPr lang="en-US" sz="2000" i="1" dirty="0">
                <a:solidFill>
                  <a:srgbClr val="FF0000"/>
                </a:solidFill>
              </a:rPr>
              <a:t>B</a:t>
            </a:r>
            <a:r>
              <a:rPr lang="en-US" sz="2000" dirty="0">
                <a:solidFill>
                  <a:srgbClr val="FF0000"/>
                </a:solidFill>
              </a:rPr>
              <a:t> = </a:t>
            </a:r>
            <a:r>
              <a:rPr lang="en-US" sz="2000" dirty="0" err="1">
                <a:solidFill>
                  <a:srgbClr val="FF0000"/>
                </a:solidFill>
              </a:rPr>
              <a:t>kunci</a:t>
            </a:r>
            <a:r>
              <a:rPr lang="en-US" sz="2000" dirty="0">
                <a:solidFill>
                  <a:srgbClr val="FF0000"/>
                </a:solidFill>
              </a:rPr>
              <a:t> </a:t>
            </a:r>
            <a:r>
              <a:rPr lang="en-US" sz="2000" dirty="0" err="1">
                <a:solidFill>
                  <a:srgbClr val="FF0000"/>
                </a:solidFill>
              </a:rPr>
              <a:t>publik</a:t>
            </a:r>
            <a:r>
              <a:rPr lang="en-US" sz="2000" dirty="0">
                <a:solidFill>
                  <a:srgbClr val="FF0000"/>
                </a:solidFill>
              </a:rPr>
              <a:t> Bob) </a:t>
            </a:r>
          </a:p>
        </p:txBody>
      </p:sp>
      <p:sp>
        <p:nvSpPr>
          <p:cNvPr id="2" name="Footer Placeholder 1">
            <a:extLst>
              <a:ext uri="{FF2B5EF4-FFF2-40B4-BE49-F238E27FC236}">
                <a16:creationId xmlns:a16="http://schemas.microsoft.com/office/drawing/2014/main" id="{D43CAD27-73EE-ABE8-005A-51AAE2A52B76}"/>
              </a:ext>
            </a:extLst>
          </p:cNvPr>
          <p:cNvSpPr>
            <a:spLocks noGrp="1"/>
          </p:cNvSpPr>
          <p:nvPr>
            <p:ph type="ftr" sz="quarter" idx="11"/>
          </p:nvPr>
        </p:nvSpPr>
        <p:spPr>
          <a:xfrm>
            <a:off x="6700520" y="6545262"/>
            <a:ext cx="4114800" cy="365125"/>
          </a:xfrm>
        </p:spPr>
        <p:txBody>
          <a:bodyPr/>
          <a:lstStyle/>
          <a:p>
            <a:r>
              <a:rPr lang="en-US"/>
              <a:t>Rinaldi Munir/II4020 Kriptografi</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01CACE4-ABC6-D842-F446-0119A0BAE1EA}"/>
              </a:ext>
            </a:extLst>
          </p:cNvPr>
          <p:cNvSpPr/>
          <p:nvPr/>
        </p:nvSpPr>
        <p:spPr>
          <a:xfrm>
            <a:off x="2033226" y="2168633"/>
            <a:ext cx="3017520" cy="4127063"/>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C025A7AA-2235-635E-376C-3F3424A29020}"/>
              </a:ext>
            </a:extLst>
          </p:cNvPr>
          <p:cNvSpPr/>
          <p:nvPr/>
        </p:nvSpPr>
        <p:spPr>
          <a:xfrm>
            <a:off x="7141254" y="2168634"/>
            <a:ext cx="3017520" cy="4127062"/>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B1CF45D-BE22-64D6-1716-06B82F746CF1}"/>
              </a:ext>
            </a:extLst>
          </p:cNvPr>
          <p:cNvPicPr>
            <a:picLocks noChangeAspect="1"/>
          </p:cNvPicPr>
          <p:nvPr/>
        </p:nvPicPr>
        <p:blipFill>
          <a:blip r:embed="rId2"/>
          <a:stretch>
            <a:fillRect/>
          </a:stretch>
        </p:blipFill>
        <p:spPr>
          <a:xfrm>
            <a:off x="2932386" y="354231"/>
            <a:ext cx="1219200" cy="1209675"/>
          </a:xfrm>
          <a:prstGeom prst="rect">
            <a:avLst/>
          </a:prstGeom>
        </p:spPr>
      </p:pic>
      <p:pic>
        <p:nvPicPr>
          <p:cNvPr id="7" name="Picture 6">
            <a:extLst>
              <a:ext uri="{FF2B5EF4-FFF2-40B4-BE49-F238E27FC236}">
                <a16:creationId xmlns:a16="http://schemas.microsoft.com/office/drawing/2014/main" id="{9AFB6885-BFE4-0793-5A72-DA00E0CCC35F}"/>
              </a:ext>
            </a:extLst>
          </p:cNvPr>
          <p:cNvPicPr>
            <a:picLocks noChangeAspect="1"/>
          </p:cNvPicPr>
          <p:nvPr/>
        </p:nvPicPr>
        <p:blipFill>
          <a:blip r:embed="rId3"/>
          <a:stretch>
            <a:fillRect/>
          </a:stretch>
        </p:blipFill>
        <p:spPr>
          <a:xfrm>
            <a:off x="8040416" y="373938"/>
            <a:ext cx="1019175" cy="1133475"/>
          </a:xfrm>
          <a:prstGeom prst="rect">
            <a:avLst/>
          </a:prstGeom>
        </p:spPr>
      </p:pic>
      <p:sp>
        <p:nvSpPr>
          <p:cNvPr id="8" name="TextBox 7">
            <a:extLst>
              <a:ext uri="{FF2B5EF4-FFF2-40B4-BE49-F238E27FC236}">
                <a16:creationId xmlns:a16="http://schemas.microsoft.com/office/drawing/2014/main" id="{20051385-1085-34FC-D87E-0CC478BEB02F}"/>
              </a:ext>
            </a:extLst>
          </p:cNvPr>
          <p:cNvSpPr txBox="1"/>
          <p:nvPr/>
        </p:nvSpPr>
        <p:spPr>
          <a:xfrm>
            <a:off x="3148288" y="1507413"/>
            <a:ext cx="787395" cy="461665"/>
          </a:xfrm>
          <a:prstGeom prst="rect">
            <a:avLst/>
          </a:prstGeom>
          <a:noFill/>
        </p:spPr>
        <p:txBody>
          <a:bodyPr wrap="none" rtlCol="0">
            <a:spAutoFit/>
          </a:bodyPr>
          <a:lstStyle/>
          <a:p>
            <a:r>
              <a:rPr lang="en-US" sz="2400" dirty="0"/>
              <a:t>Alice</a:t>
            </a:r>
          </a:p>
        </p:txBody>
      </p:sp>
      <p:sp>
        <p:nvSpPr>
          <p:cNvPr id="10" name="TextBox 9">
            <a:extLst>
              <a:ext uri="{FF2B5EF4-FFF2-40B4-BE49-F238E27FC236}">
                <a16:creationId xmlns:a16="http://schemas.microsoft.com/office/drawing/2014/main" id="{9717A7F1-5706-480E-47AE-81700E50E57A}"/>
              </a:ext>
            </a:extLst>
          </p:cNvPr>
          <p:cNvSpPr txBox="1"/>
          <p:nvPr/>
        </p:nvSpPr>
        <p:spPr>
          <a:xfrm>
            <a:off x="8156305" y="1517032"/>
            <a:ext cx="675185" cy="461665"/>
          </a:xfrm>
          <a:prstGeom prst="rect">
            <a:avLst/>
          </a:prstGeom>
          <a:noFill/>
        </p:spPr>
        <p:txBody>
          <a:bodyPr wrap="none" rtlCol="0">
            <a:spAutoFit/>
          </a:bodyPr>
          <a:lstStyle/>
          <a:p>
            <a:r>
              <a:rPr lang="en-US" sz="2400" dirty="0"/>
              <a:t>Bob</a:t>
            </a:r>
          </a:p>
        </p:txBody>
      </p:sp>
      <p:sp>
        <p:nvSpPr>
          <p:cNvPr id="13" name="Arrow: Left-Right 12">
            <a:extLst>
              <a:ext uri="{FF2B5EF4-FFF2-40B4-BE49-F238E27FC236}">
                <a16:creationId xmlns:a16="http://schemas.microsoft.com/office/drawing/2014/main" id="{95670CE0-A4E5-50FA-EECB-A666BF685BCB}"/>
              </a:ext>
            </a:extLst>
          </p:cNvPr>
          <p:cNvSpPr/>
          <p:nvPr/>
        </p:nvSpPr>
        <p:spPr>
          <a:xfrm>
            <a:off x="5081226" y="2485696"/>
            <a:ext cx="2060028" cy="23648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B994D5C3-22A5-8790-D167-64A5E2B509AD}"/>
              </a:ext>
            </a:extLst>
          </p:cNvPr>
          <p:cNvSpPr txBox="1"/>
          <p:nvPr/>
        </p:nvSpPr>
        <p:spPr>
          <a:xfrm>
            <a:off x="5791153" y="2027534"/>
            <a:ext cx="651140" cy="461665"/>
          </a:xfrm>
          <a:prstGeom prst="rect">
            <a:avLst/>
          </a:prstGeom>
          <a:noFill/>
        </p:spPr>
        <p:txBody>
          <a:bodyPr wrap="none" rtlCol="0">
            <a:spAutoFit/>
          </a:bodyPr>
          <a:lstStyle/>
          <a:p>
            <a:r>
              <a:rPr lang="en-US" sz="2400" i="1" dirty="0"/>
              <a:t>g</a:t>
            </a:r>
            <a:r>
              <a:rPr lang="en-US" sz="2400" dirty="0"/>
              <a:t>, </a:t>
            </a:r>
            <a:r>
              <a:rPr lang="en-US" sz="2400" i="1" dirty="0"/>
              <a:t>p</a:t>
            </a:r>
          </a:p>
        </p:txBody>
      </p:sp>
      <p:sp>
        <p:nvSpPr>
          <p:cNvPr id="15" name="TextBox 14">
            <a:extLst>
              <a:ext uri="{FF2B5EF4-FFF2-40B4-BE49-F238E27FC236}">
                <a16:creationId xmlns:a16="http://schemas.microsoft.com/office/drawing/2014/main" id="{1F7EEB5D-6849-FCA1-BFC7-D7A9C61B01D2}"/>
              </a:ext>
            </a:extLst>
          </p:cNvPr>
          <p:cNvSpPr txBox="1"/>
          <p:nvPr/>
        </p:nvSpPr>
        <p:spPr>
          <a:xfrm>
            <a:off x="2576076" y="2733723"/>
            <a:ext cx="1788823" cy="461665"/>
          </a:xfrm>
          <a:prstGeom prst="rect">
            <a:avLst/>
          </a:prstGeom>
          <a:noFill/>
        </p:spPr>
        <p:txBody>
          <a:bodyPr wrap="none" rtlCol="0">
            <a:spAutoFit/>
          </a:bodyPr>
          <a:lstStyle/>
          <a:p>
            <a:r>
              <a:rPr lang="en-US" sz="2400" dirty="0" err="1"/>
              <a:t>Bangkitkan</a:t>
            </a:r>
            <a:r>
              <a:rPr lang="en-US" sz="2400" dirty="0"/>
              <a:t> </a:t>
            </a:r>
            <a:r>
              <a:rPr lang="en-US" sz="2400" i="1" dirty="0"/>
              <a:t>a</a:t>
            </a:r>
          </a:p>
        </p:txBody>
      </p:sp>
      <p:sp>
        <p:nvSpPr>
          <p:cNvPr id="16" name="TextBox 15">
            <a:extLst>
              <a:ext uri="{FF2B5EF4-FFF2-40B4-BE49-F238E27FC236}">
                <a16:creationId xmlns:a16="http://schemas.microsoft.com/office/drawing/2014/main" id="{4C3A50CD-133D-4EA2-1163-958CD2FF0477}"/>
              </a:ext>
            </a:extLst>
          </p:cNvPr>
          <p:cNvSpPr txBox="1"/>
          <p:nvPr/>
        </p:nvSpPr>
        <p:spPr>
          <a:xfrm>
            <a:off x="7666011" y="2811065"/>
            <a:ext cx="1788823" cy="461665"/>
          </a:xfrm>
          <a:prstGeom prst="rect">
            <a:avLst/>
          </a:prstGeom>
          <a:noFill/>
        </p:spPr>
        <p:txBody>
          <a:bodyPr wrap="none" rtlCol="0">
            <a:spAutoFit/>
          </a:bodyPr>
          <a:lstStyle/>
          <a:p>
            <a:r>
              <a:rPr lang="en-US" sz="2400" dirty="0" err="1"/>
              <a:t>Bangkitkan</a:t>
            </a:r>
            <a:r>
              <a:rPr lang="en-US" sz="2400" dirty="0"/>
              <a:t> </a:t>
            </a:r>
            <a:r>
              <a:rPr lang="en-US" sz="2400" i="1" dirty="0"/>
              <a:t>b</a:t>
            </a:r>
          </a:p>
        </p:txBody>
      </p:sp>
      <p:sp>
        <p:nvSpPr>
          <p:cNvPr id="17" name="TextBox 16">
            <a:extLst>
              <a:ext uri="{FF2B5EF4-FFF2-40B4-BE49-F238E27FC236}">
                <a16:creationId xmlns:a16="http://schemas.microsoft.com/office/drawing/2014/main" id="{CF69347C-E466-FA1A-1002-84526FDEAAFB}"/>
              </a:ext>
            </a:extLst>
          </p:cNvPr>
          <p:cNvSpPr txBox="1"/>
          <p:nvPr/>
        </p:nvSpPr>
        <p:spPr>
          <a:xfrm>
            <a:off x="2191166" y="3913098"/>
            <a:ext cx="2839367" cy="461665"/>
          </a:xfrm>
          <a:prstGeom prst="rect">
            <a:avLst/>
          </a:prstGeom>
          <a:noFill/>
        </p:spPr>
        <p:txBody>
          <a:bodyPr wrap="none" rtlCol="0">
            <a:spAutoFit/>
          </a:bodyPr>
          <a:lstStyle/>
          <a:p>
            <a:r>
              <a:rPr lang="en-US" sz="2400" dirty="0" err="1"/>
              <a:t>Hitung</a:t>
            </a:r>
            <a:r>
              <a:rPr lang="en-US" sz="2400" dirty="0"/>
              <a:t> </a:t>
            </a:r>
            <a:r>
              <a:rPr lang="en-US" sz="2400" i="1" dirty="0"/>
              <a:t>A</a:t>
            </a:r>
            <a:r>
              <a:rPr lang="en-US" sz="2400" dirty="0"/>
              <a:t> =</a:t>
            </a:r>
            <a:r>
              <a:rPr lang="en-US" sz="2400" i="1" dirty="0"/>
              <a:t>g</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18" name="TextBox 17">
            <a:extLst>
              <a:ext uri="{FF2B5EF4-FFF2-40B4-BE49-F238E27FC236}">
                <a16:creationId xmlns:a16="http://schemas.microsoft.com/office/drawing/2014/main" id="{639A12F8-9E24-241C-A8B7-EE703560AE2B}"/>
              </a:ext>
            </a:extLst>
          </p:cNvPr>
          <p:cNvSpPr txBox="1"/>
          <p:nvPr/>
        </p:nvSpPr>
        <p:spPr>
          <a:xfrm>
            <a:off x="7356404" y="3913097"/>
            <a:ext cx="2836033" cy="461665"/>
          </a:xfrm>
          <a:prstGeom prst="rect">
            <a:avLst/>
          </a:prstGeom>
          <a:noFill/>
        </p:spPr>
        <p:txBody>
          <a:bodyPr wrap="none" rtlCol="0">
            <a:spAutoFit/>
          </a:bodyPr>
          <a:lstStyle/>
          <a:p>
            <a:r>
              <a:rPr lang="en-US" sz="2400" dirty="0" err="1"/>
              <a:t>Hitung</a:t>
            </a:r>
            <a:r>
              <a:rPr lang="en-US" sz="2400" dirty="0"/>
              <a:t> </a:t>
            </a:r>
            <a:r>
              <a:rPr lang="en-US" sz="2400" i="1" dirty="0"/>
              <a:t>B</a:t>
            </a:r>
            <a:r>
              <a:rPr lang="en-US" sz="2400" dirty="0"/>
              <a:t> =</a:t>
            </a:r>
            <a:r>
              <a:rPr lang="en-US" sz="2400" i="1" dirty="0" err="1"/>
              <a:t>g</a:t>
            </a:r>
            <a:r>
              <a:rPr lang="en-US" sz="2400" i="1" baseline="30000" dirty="0" err="1"/>
              <a:t>b</a:t>
            </a:r>
            <a:r>
              <a:rPr lang="en-US" sz="2400" i="1" dirty="0"/>
              <a:t> </a:t>
            </a:r>
            <a:r>
              <a:rPr lang="en-US" sz="2400" dirty="0"/>
              <a:t>mod </a:t>
            </a:r>
            <a:r>
              <a:rPr lang="en-US" sz="2400" i="1" dirty="0"/>
              <a:t>p</a:t>
            </a:r>
            <a:r>
              <a:rPr lang="en-US" sz="2400" dirty="0"/>
              <a:t>  </a:t>
            </a:r>
            <a:endParaRPr lang="en-US" sz="2400" i="1" dirty="0"/>
          </a:p>
        </p:txBody>
      </p:sp>
      <p:sp>
        <p:nvSpPr>
          <p:cNvPr id="19" name="TextBox 18">
            <a:extLst>
              <a:ext uri="{FF2B5EF4-FFF2-40B4-BE49-F238E27FC236}">
                <a16:creationId xmlns:a16="http://schemas.microsoft.com/office/drawing/2014/main" id="{2CB92E6C-5E5B-8B68-E8E8-846845E11902}"/>
              </a:ext>
            </a:extLst>
          </p:cNvPr>
          <p:cNvSpPr txBox="1"/>
          <p:nvPr/>
        </p:nvSpPr>
        <p:spPr>
          <a:xfrm>
            <a:off x="2217488" y="5350587"/>
            <a:ext cx="2825710"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a:t>
            </a:r>
            <a:r>
              <a:rPr lang="en-US" sz="2400" i="1" dirty="0"/>
              <a:t>B</a:t>
            </a:r>
            <a:r>
              <a:rPr lang="en-US" sz="2400" i="1" baseline="30000" dirty="0"/>
              <a:t>a</a:t>
            </a:r>
            <a:r>
              <a:rPr lang="en-US" sz="2400" i="1" dirty="0"/>
              <a:t> </a:t>
            </a:r>
            <a:r>
              <a:rPr lang="en-US" sz="2400" dirty="0"/>
              <a:t>mod </a:t>
            </a:r>
            <a:r>
              <a:rPr lang="en-US" sz="2400" i="1" dirty="0"/>
              <a:t>p</a:t>
            </a:r>
            <a:r>
              <a:rPr lang="en-US" sz="2400" dirty="0"/>
              <a:t>  </a:t>
            </a:r>
            <a:endParaRPr lang="en-US" sz="2400" i="1" dirty="0"/>
          </a:p>
        </p:txBody>
      </p:sp>
      <p:sp>
        <p:nvSpPr>
          <p:cNvPr id="20" name="TextBox 19">
            <a:extLst>
              <a:ext uri="{FF2B5EF4-FFF2-40B4-BE49-F238E27FC236}">
                <a16:creationId xmlns:a16="http://schemas.microsoft.com/office/drawing/2014/main" id="{5264C122-F369-A287-03E6-7984FB7F0C69}"/>
              </a:ext>
            </a:extLst>
          </p:cNvPr>
          <p:cNvSpPr txBox="1"/>
          <p:nvPr/>
        </p:nvSpPr>
        <p:spPr>
          <a:xfrm>
            <a:off x="7272875" y="5350587"/>
            <a:ext cx="2906501" cy="461665"/>
          </a:xfrm>
          <a:prstGeom prst="rect">
            <a:avLst/>
          </a:prstGeom>
          <a:noFill/>
        </p:spPr>
        <p:txBody>
          <a:bodyPr wrap="none" rtlCol="0">
            <a:spAutoFit/>
          </a:bodyPr>
          <a:lstStyle/>
          <a:p>
            <a:r>
              <a:rPr lang="en-US" sz="2400" dirty="0" err="1"/>
              <a:t>Hitung</a:t>
            </a:r>
            <a:r>
              <a:rPr lang="en-US" sz="2400" dirty="0"/>
              <a:t> </a:t>
            </a:r>
            <a:r>
              <a:rPr lang="en-US" sz="2400" i="1" dirty="0"/>
              <a:t>K</a:t>
            </a:r>
            <a:r>
              <a:rPr lang="en-US" sz="2400" dirty="0"/>
              <a:t> = </a:t>
            </a:r>
            <a:r>
              <a:rPr lang="en-US" sz="2400" i="1" dirty="0"/>
              <a:t>A</a:t>
            </a:r>
            <a:r>
              <a:rPr lang="en-US" sz="2400" i="1" baseline="30000" dirty="0"/>
              <a:t>b</a:t>
            </a:r>
            <a:r>
              <a:rPr lang="en-US" sz="2400" i="1" dirty="0"/>
              <a:t> </a:t>
            </a:r>
            <a:r>
              <a:rPr lang="en-US" sz="2400" dirty="0"/>
              <a:t>mod </a:t>
            </a:r>
            <a:r>
              <a:rPr lang="en-US" sz="2400" i="1" dirty="0"/>
              <a:t>p</a:t>
            </a:r>
            <a:r>
              <a:rPr lang="en-US" sz="2400" dirty="0"/>
              <a:t>  </a:t>
            </a:r>
            <a:endParaRPr lang="en-US" sz="2400" i="1" dirty="0"/>
          </a:p>
        </p:txBody>
      </p:sp>
      <p:cxnSp>
        <p:nvCxnSpPr>
          <p:cNvPr id="25" name="Straight Arrow Connector 24">
            <a:extLst>
              <a:ext uri="{FF2B5EF4-FFF2-40B4-BE49-F238E27FC236}">
                <a16:creationId xmlns:a16="http://schemas.microsoft.com/office/drawing/2014/main" id="{B7E423A1-1B2B-F7BA-651C-7484429762A5}"/>
              </a:ext>
            </a:extLst>
          </p:cNvPr>
          <p:cNvCxnSpPr>
            <a:stCxn id="3" idx="1"/>
          </p:cNvCxnSpPr>
          <p:nvPr/>
        </p:nvCxnSpPr>
        <p:spPr>
          <a:xfrm flipH="1">
            <a:off x="5081226" y="4232165"/>
            <a:ext cx="2060028" cy="14118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98771081-8C27-A0DF-5CD3-B957241E0F88}"/>
              </a:ext>
            </a:extLst>
          </p:cNvPr>
          <p:cNvCxnSpPr>
            <a:cxnSpLocks/>
          </p:cNvCxnSpPr>
          <p:nvPr/>
        </p:nvCxnSpPr>
        <p:spPr>
          <a:xfrm>
            <a:off x="5065986" y="4206929"/>
            <a:ext cx="2075268" cy="1374490"/>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 name="Footer Placeholder 3">
            <a:extLst>
              <a:ext uri="{FF2B5EF4-FFF2-40B4-BE49-F238E27FC236}">
                <a16:creationId xmlns:a16="http://schemas.microsoft.com/office/drawing/2014/main" id="{4C125D07-178D-B357-DC54-9BDCB491A8E5}"/>
              </a:ext>
            </a:extLst>
          </p:cNvPr>
          <p:cNvSpPr>
            <a:spLocks noGrp="1"/>
          </p:cNvSpPr>
          <p:nvPr>
            <p:ph type="ftr" sz="quarter" idx="11"/>
          </p:nvPr>
        </p:nvSpPr>
        <p:spPr>
          <a:xfrm>
            <a:off x="133766" y="6447858"/>
            <a:ext cx="4114800" cy="365125"/>
          </a:xfrm>
        </p:spPr>
        <p:txBody>
          <a:bodyPr/>
          <a:lstStyle/>
          <a:p>
            <a:r>
              <a:rPr lang="en-US"/>
              <a:t>Rinaldi Munir/II4020 Kriptografi</a:t>
            </a:r>
            <a:endParaRPr lang="en-US" dirty="0"/>
          </a:p>
        </p:txBody>
      </p:sp>
      <p:sp>
        <p:nvSpPr>
          <p:cNvPr id="6" name="Slide Number Placeholder 5">
            <a:extLst>
              <a:ext uri="{FF2B5EF4-FFF2-40B4-BE49-F238E27FC236}">
                <a16:creationId xmlns:a16="http://schemas.microsoft.com/office/drawing/2014/main" id="{B883D29F-381F-2263-3483-5FD35DDE1AF8}"/>
              </a:ext>
            </a:extLst>
          </p:cNvPr>
          <p:cNvSpPr>
            <a:spLocks noGrp="1"/>
          </p:cNvSpPr>
          <p:nvPr>
            <p:ph type="sldNum" sz="quarter" idx="12"/>
          </p:nvPr>
        </p:nvSpPr>
        <p:spPr/>
        <p:txBody>
          <a:bodyPr/>
          <a:lstStyle/>
          <a:p>
            <a:fld id="{507CD76F-042E-47A9-9C95-0EBEC8B63F52}" type="slidenum">
              <a:rPr lang="en-US" smtClean="0"/>
              <a:t>12</a:t>
            </a:fld>
            <a:endParaRPr lang="en-US"/>
          </a:p>
        </p:txBody>
      </p:sp>
    </p:spTree>
    <p:extLst>
      <p:ext uri="{BB962C8B-B14F-4D97-AF65-F5344CB8AC3E}">
        <p14:creationId xmlns:p14="http://schemas.microsoft.com/office/powerpoint/2010/main" val="3420839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4">
            <a:extLst>
              <a:ext uri="{FF2B5EF4-FFF2-40B4-BE49-F238E27FC236}">
                <a16:creationId xmlns:a16="http://schemas.microsoft.com/office/drawing/2014/main" id="{82C20527-7CE9-4449-A0EF-7E85D5BAC306}"/>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p>
        </p:txBody>
      </p:sp>
      <p:sp>
        <p:nvSpPr>
          <p:cNvPr id="8195" name="Slide Number Placeholder 5">
            <a:extLst>
              <a:ext uri="{FF2B5EF4-FFF2-40B4-BE49-F238E27FC236}">
                <a16:creationId xmlns:a16="http://schemas.microsoft.com/office/drawing/2014/main" id="{28DA600B-3E21-4F6E-BF47-7D307093E28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734B30EC-74A9-4F05-87E7-997DBF231B9E}" type="slidenum">
              <a:rPr lang="en-GB" altLang="en-US" sz="1400"/>
              <a:pPr>
                <a:spcBef>
                  <a:spcPct val="0"/>
                </a:spcBef>
                <a:buFontTx/>
                <a:buNone/>
              </a:pPr>
              <a:t>13</a:t>
            </a:fld>
            <a:endParaRPr lang="en-GB" altLang="en-US" sz="1400"/>
          </a:p>
        </p:txBody>
      </p:sp>
      <p:sp>
        <p:nvSpPr>
          <p:cNvPr id="8196" name="Rectangle 3">
            <a:extLst>
              <a:ext uri="{FF2B5EF4-FFF2-40B4-BE49-F238E27FC236}">
                <a16:creationId xmlns:a16="http://schemas.microsoft.com/office/drawing/2014/main" id="{BC1B1264-9542-456A-B69B-59E3F6A0D1DC}"/>
              </a:ext>
            </a:extLst>
          </p:cNvPr>
          <p:cNvSpPr>
            <a:spLocks noGrp="1" noChangeArrowheads="1"/>
          </p:cNvSpPr>
          <p:nvPr>
            <p:ph type="body" idx="1"/>
          </p:nvPr>
        </p:nvSpPr>
        <p:spPr>
          <a:xfrm>
            <a:off x="960120" y="701040"/>
            <a:ext cx="10490200" cy="5557520"/>
          </a:xfrm>
        </p:spPr>
        <p:txBody>
          <a:bodyPr>
            <a:normAutofit lnSpcReduction="10000"/>
          </a:bodyPr>
          <a:lstStyle/>
          <a:p>
            <a:r>
              <a:rPr lang="en-US" altLang="en-US" sz="2400" dirty="0">
                <a:cs typeface="Times New Roman" panose="02020603050405020304" pitchFamily="18" charset="0"/>
              </a:rPr>
              <a:t>Eve (</a:t>
            </a:r>
            <a:r>
              <a:rPr lang="en-US" altLang="en-US" sz="2400" dirty="0" err="1">
                <a:cs typeface="Times New Roman" panose="02020603050405020304" pitchFamily="18" charset="0"/>
              </a:rPr>
              <a:t>seorang</a:t>
            </a:r>
            <a:r>
              <a:rPr lang="en-US" altLang="en-US" sz="2400" dirty="0">
                <a:cs typeface="Times New Roman" panose="02020603050405020304" pitchFamily="18" charset="0"/>
              </a:rPr>
              <a:t> </a:t>
            </a:r>
            <a:r>
              <a:rPr lang="en-US" altLang="en-US" sz="2400" dirty="0" err="1">
                <a:cs typeface="Times New Roman" panose="02020603050405020304" pitchFamily="18" charset="0"/>
              </a:rPr>
              <a:t>kriptanalis</a:t>
            </a:r>
            <a:r>
              <a:rPr lang="en-US" altLang="en-US" sz="2400" dirty="0">
                <a:cs typeface="Times New Roman" panose="02020603050405020304" pitchFamily="18" charset="0"/>
              </a:rPr>
              <a:t>) yang </a:t>
            </a:r>
            <a:r>
              <a:rPr lang="en-US" altLang="en-US" sz="2400" dirty="0" err="1">
                <a:cs typeface="Times New Roman" panose="02020603050405020304" pitchFamily="18" charset="0"/>
              </a:rPr>
              <a:t>menyadap</a:t>
            </a:r>
            <a:r>
              <a:rPr lang="en-US" altLang="en-US" sz="2400" dirty="0">
                <a:cs typeface="Times New Roman" panose="02020603050405020304" pitchFamily="18" charset="0"/>
              </a:rPr>
              <a:t> </a:t>
            </a:r>
            <a:r>
              <a:rPr lang="en-US" altLang="en-US" sz="2400" dirty="0" err="1">
                <a:cs typeface="Times New Roman" panose="02020603050405020304" pitchFamily="18" charset="0"/>
              </a:rPr>
              <a:t>pembicaraan</a:t>
            </a:r>
            <a:r>
              <a:rPr lang="en-US" altLang="en-US" sz="2400" dirty="0">
                <a:cs typeface="Times New Roman" panose="02020603050405020304" pitchFamily="18" charset="0"/>
              </a:rPr>
              <a:t> Alice dan Bob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menghitung</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Sebab</a:t>
            </a:r>
            <a:r>
              <a:rPr lang="en-US" altLang="en-US" sz="2400" dirty="0">
                <a:cs typeface="Times New Roman" panose="02020603050405020304" pitchFamily="18" charset="0"/>
              </a:rPr>
              <a:t> Eve </a:t>
            </a:r>
            <a:r>
              <a:rPr lang="en-US" altLang="en-US" sz="2400" dirty="0" err="1">
                <a:cs typeface="Times New Roman" panose="02020603050405020304" pitchFamily="18" charset="0"/>
              </a:rPr>
              <a:t>hanya</a:t>
            </a:r>
            <a:r>
              <a:rPr lang="en-US" altLang="en-US" sz="2400" dirty="0">
                <a:cs typeface="Times New Roman" panose="02020603050405020304" pitchFamily="18" charset="0"/>
              </a:rPr>
              <a:t> </a:t>
            </a:r>
            <a:r>
              <a:rPr lang="en-US" altLang="en-US" sz="2400" dirty="0" err="1">
                <a:cs typeface="Times New Roman" panose="02020603050405020304" pitchFamily="18" charset="0"/>
              </a:rPr>
              <a:t>memiliki</a:t>
            </a:r>
            <a:r>
              <a:rPr lang="en-US" altLang="en-US" sz="2400" dirty="0">
                <a:cs typeface="Times New Roman" panose="02020603050405020304" pitchFamily="18" charset="0"/>
              </a:rPr>
              <a:t> </a:t>
            </a:r>
            <a:r>
              <a:rPr lang="en-US" altLang="en-US" sz="2400" dirty="0" err="1">
                <a:cs typeface="Times New Roman" panose="02020603050405020304" pitchFamily="18" charset="0"/>
              </a:rPr>
              <a:t>informasi</a:t>
            </a:r>
            <a:r>
              <a:rPr lang="en-US" altLang="en-US" sz="2400" dirty="0">
                <a:cs typeface="Times New Roman" panose="02020603050405020304" pitchFamily="18" charset="0"/>
              </a:rPr>
              <a:t> </a:t>
            </a:r>
            <a:r>
              <a:rPr lang="en-US" altLang="en-US" sz="2400" i="1" dirty="0">
                <a:cs typeface="Times New Roman" panose="02020603050405020304" pitchFamily="18" charset="0"/>
              </a:rPr>
              <a:t>p</a:t>
            </a:r>
            <a:r>
              <a:rPr lang="en-US" altLang="en-US" sz="2400" dirty="0">
                <a:cs typeface="Times New Roman" panose="02020603050405020304" pitchFamily="18" charset="0"/>
              </a:rPr>
              <a:t>, </a:t>
            </a:r>
            <a:r>
              <a:rPr lang="en-US" altLang="en-US" sz="2400" i="1" dirty="0">
                <a:cs typeface="Times New Roman" panose="02020603050405020304" pitchFamily="18" charset="0"/>
              </a:rPr>
              <a:t>g</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dan </a:t>
            </a:r>
            <a:r>
              <a:rPr lang="en-US" altLang="en-US" sz="2400" i="1" dirty="0">
                <a:cs typeface="Times New Roman" panose="02020603050405020304" pitchFamily="18" charset="0"/>
              </a:rPr>
              <a:t>B</a:t>
            </a:r>
            <a:r>
              <a:rPr lang="en-US" altLang="en-US" sz="2400" dirty="0">
                <a:cs typeface="Times New Roman" panose="02020603050405020304" pitchFamily="18" charset="0"/>
              </a:rPr>
              <a:t> yang </a:t>
            </a:r>
            <a:r>
              <a:rPr lang="en-US" altLang="en-US" sz="2400" dirty="0" err="1">
                <a:cs typeface="Times New Roman" panose="02020603050405020304" pitchFamily="18" charset="0"/>
              </a:rPr>
              <a:t>semuanya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rahasia</a:t>
            </a:r>
            <a:r>
              <a:rPr lang="en-US" altLang="en-US" sz="2400" dirty="0">
                <a:cs typeface="Times New Roman" panose="02020603050405020304" pitchFamily="18" charset="0"/>
              </a:rPr>
              <a:t>, </a:t>
            </a:r>
            <a:r>
              <a:rPr lang="en-US" altLang="en-US" sz="2400" dirty="0" err="1">
                <a:cs typeface="Times New Roman" panose="02020603050405020304" pitchFamily="18" charset="0"/>
              </a:rPr>
              <a:t>tetapi</a:t>
            </a:r>
            <a:r>
              <a:rPr lang="en-US" altLang="en-US" sz="2400" dirty="0">
                <a:cs typeface="Times New Roman" panose="02020603050405020304" pitchFamily="18" charset="0"/>
              </a:rPr>
              <a:t> </a:t>
            </a:r>
            <a:r>
              <a:rPr lang="en-US" altLang="en-US" sz="2400" dirty="0" err="1">
                <a:cs typeface="Times New Roman" panose="02020603050405020304" pitchFamily="18" charset="0"/>
              </a:rPr>
              <a:t>ia</a:t>
            </a:r>
            <a:r>
              <a:rPr lang="en-US" altLang="en-US" sz="2400" dirty="0">
                <a:cs typeface="Times New Roman" panose="02020603050405020304" pitchFamily="18" charset="0"/>
              </a:rPr>
              <a:t>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dirty="0" err="1">
                <a:cs typeface="Times New Roman" panose="02020603050405020304" pitchFamily="18" charset="0"/>
              </a:rPr>
              <a:t>nilai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a:t>
            </a:r>
            <a:r>
              <a:rPr lang="en-US" altLang="en-US" sz="2400" dirty="0" err="1">
                <a:cs typeface="Times New Roman" panose="02020603050405020304" pitchFamily="18" charset="0"/>
              </a:rPr>
              <a:t>atau</a:t>
            </a:r>
            <a:r>
              <a:rPr lang="en-US" altLang="en-US" sz="2400" dirty="0">
                <a:cs typeface="Times New Roman" panose="02020603050405020304" pitchFamily="18" charset="0"/>
              </a:rPr>
              <a:t> </a:t>
            </a:r>
            <a:r>
              <a:rPr lang="en-US" altLang="en-US" sz="2400" i="1" dirty="0">
                <a:cs typeface="Times New Roman" panose="02020603050405020304" pitchFamily="18" charset="0"/>
              </a:rPr>
              <a:t>b</a:t>
            </a:r>
            <a:r>
              <a:rPr lang="en-US" altLang="en-US" sz="2400" dirty="0">
                <a:cs typeface="Times New Roman" panose="02020603050405020304" pitchFamily="18" charset="0"/>
              </a:rPr>
              <a:t>.  </a:t>
            </a:r>
          </a:p>
          <a:p>
            <a:pPr eaLnBrk="1" hangingPunct="1"/>
            <a:endParaRPr lang="en-US" altLang="en-US" sz="2400" dirty="0">
              <a:cs typeface="Times New Roman" panose="02020603050405020304" pitchFamily="18" charset="0"/>
            </a:endParaRPr>
          </a:p>
          <a:p>
            <a:pPr eaLnBrk="1" hangingPunct="1"/>
            <a:r>
              <a:rPr lang="en-US" altLang="en-US" sz="2400" dirty="0" err="1">
                <a:cs typeface="Times New Roman" panose="02020603050405020304" pitchFamily="18" charset="0"/>
              </a:rPr>
              <a:t>Untuk</a:t>
            </a:r>
            <a:r>
              <a:rPr lang="en-US" altLang="en-US" sz="2400" dirty="0">
                <a:cs typeface="Times New Roman" panose="02020603050405020304" pitchFamily="18" charset="0"/>
              </a:rPr>
              <a:t> </a:t>
            </a:r>
            <a:r>
              <a:rPr lang="en-US" altLang="en-US" sz="2400" dirty="0" err="1">
                <a:cs typeface="Times New Roman" panose="02020603050405020304" pitchFamily="18" charset="0"/>
              </a:rPr>
              <a:t>mengetahui</a:t>
            </a:r>
            <a:r>
              <a:rPr lang="en-US" altLang="en-US" sz="2400" dirty="0">
                <a:cs typeface="Times New Roman" panose="02020603050405020304" pitchFamily="18" charset="0"/>
              </a:rPr>
              <a:t> </a:t>
            </a:r>
            <a:r>
              <a:rPr lang="en-US" altLang="en-US" sz="2400" i="1" dirty="0">
                <a:cs typeface="Times New Roman" panose="02020603050405020304" pitchFamily="18" charset="0"/>
              </a:rPr>
              <a:t>a</a:t>
            </a:r>
            <a:r>
              <a:rPr lang="en-US" altLang="en-US" sz="2400" dirty="0">
                <a:cs typeface="Times New Roman" panose="02020603050405020304" pitchFamily="18" charset="0"/>
              </a:rPr>
              <a:t> , Eve </a:t>
            </a:r>
            <a:r>
              <a:rPr lang="en-US" altLang="en-US" sz="2400" dirty="0" err="1">
                <a:cs typeface="Times New Roman" panose="02020603050405020304" pitchFamily="18" charset="0"/>
              </a:rPr>
              <a:t>perlu</a:t>
            </a:r>
            <a:r>
              <a:rPr lang="en-US" altLang="en-US" sz="2400" dirty="0">
                <a:cs typeface="Times New Roman" panose="02020603050405020304" pitchFamily="18" charset="0"/>
              </a:rPr>
              <a:t> </a:t>
            </a:r>
            <a:r>
              <a:rPr lang="en-US" altLang="en-US" sz="2400" dirty="0" err="1">
                <a:cs typeface="Times New Roman" panose="02020603050405020304" pitchFamily="18" charset="0"/>
              </a:rPr>
              <a:t>melakukan</a:t>
            </a:r>
            <a:r>
              <a:rPr lang="en-US" altLang="en-US" sz="2400" dirty="0">
                <a:cs typeface="Times New Roman" panose="02020603050405020304" pitchFamily="18" charset="0"/>
              </a:rPr>
              <a:t> </a:t>
            </a:r>
            <a:r>
              <a:rPr lang="en-US" altLang="en-US" sz="2400" dirty="0" err="1">
                <a:cs typeface="Times New Roman" panose="02020603050405020304" pitchFamily="18" charset="0"/>
              </a:rPr>
              <a:t>perhitungan</a:t>
            </a:r>
            <a:r>
              <a:rPr lang="en-US" altLang="en-US" sz="2400" dirty="0">
                <a:cs typeface="Times New Roman" panose="02020603050405020304" pitchFamily="18" charset="0"/>
              </a:rPr>
              <a:t> </a:t>
            </a:r>
            <a:r>
              <a:rPr lang="en-US" sz="2400" dirty="0" err="1"/>
              <a:t>untuk</a:t>
            </a:r>
            <a:r>
              <a:rPr lang="en-US" sz="2400" dirty="0"/>
              <a:t> </a:t>
            </a:r>
            <a:r>
              <a:rPr lang="en-US" sz="2400" dirty="0" err="1"/>
              <a:t>menemukan</a:t>
            </a:r>
            <a:r>
              <a:rPr lang="en-US" sz="2400" dirty="0"/>
              <a:t> </a:t>
            </a:r>
            <a:r>
              <a:rPr lang="en-US" sz="2400" i="1" dirty="0"/>
              <a:t>a</a:t>
            </a:r>
            <a:r>
              <a:rPr lang="en-US" sz="2400" dirty="0"/>
              <a:t> </a:t>
            </a:r>
            <a:r>
              <a:rPr lang="en-US" sz="2400" dirty="0" err="1"/>
              <a:t>dari</a:t>
            </a:r>
            <a:r>
              <a:rPr lang="en-US" sz="2400" dirty="0"/>
              <a:t> </a:t>
            </a:r>
            <a:r>
              <a:rPr lang="en-US" sz="2400" dirty="0" err="1"/>
              <a:t>persamaan</a:t>
            </a:r>
            <a:r>
              <a:rPr lang="en-US" sz="2400" dirty="0"/>
              <a:t> </a:t>
            </a:r>
            <a:r>
              <a:rPr lang="en-US" sz="2400" i="1" dirty="0"/>
              <a:t>A </a:t>
            </a:r>
            <a:r>
              <a:rPr lang="en-US" sz="2400" dirty="0"/>
              <a:t>= </a:t>
            </a:r>
            <a:r>
              <a:rPr lang="en-US" sz="2400" i="1" dirty="0"/>
              <a:t>g</a:t>
            </a:r>
            <a:r>
              <a:rPr lang="en-US" sz="2400" i="1" baseline="30000" dirty="0"/>
              <a:t>a</a:t>
            </a:r>
            <a:r>
              <a:rPr lang="en-US" sz="2400" dirty="0"/>
              <a:t> mod </a:t>
            </a:r>
            <a:r>
              <a:rPr lang="en-US" sz="2400" i="1" dirty="0"/>
              <a:t>p</a:t>
            </a:r>
            <a:r>
              <a:rPr lang="en-US" sz="2400" dirty="0"/>
              <a:t>.   (</a:t>
            </a:r>
            <a:r>
              <a:rPr lang="en-US" sz="2400" i="1" dirty="0"/>
              <a:t>a</a:t>
            </a:r>
            <a:r>
              <a:rPr lang="en-US" sz="2400" dirty="0"/>
              <a:t> </a:t>
            </a:r>
            <a:r>
              <a:rPr lang="en-US" sz="2400" dirty="0" err="1"/>
              <a:t>adalah</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i="1" dirty="0"/>
              <a:t>A</a:t>
            </a:r>
            <a:r>
              <a:rPr lang="en-US" sz="2400" dirty="0"/>
              <a:t> </a:t>
            </a:r>
            <a:r>
              <a:rPr lang="en-US" sz="2400" dirty="0" err="1"/>
              <a:t>dalam</a:t>
            </a:r>
            <a:r>
              <a:rPr lang="en-US" sz="2400" dirty="0"/>
              <a:t> modulus </a:t>
            </a:r>
            <a:r>
              <a:rPr lang="en-US" sz="2400" i="1" dirty="0"/>
              <a:t>p</a:t>
            </a:r>
            <a:r>
              <a:rPr lang="en-US" sz="2400" dirty="0"/>
              <a:t>)</a:t>
            </a:r>
          </a:p>
          <a:p>
            <a:pPr eaLnBrk="1" hangingPunct="1"/>
            <a:endParaRPr lang="en-US" sz="2400" dirty="0"/>
          </a:p>
          <a:p>
            <a:pPr eaLnBrk="1" hangingPunct="1"/>
            <a:r>
              <a:rPr lang="en-US" sz="2400" dirty="0" err="1"/>
              <a:t>Sekali</a:t>
            </a:r>
            <a:r>
              <a:rPr lang="en-US" sz="2400" dirty="0"/>
              <a:t> </a:t>
            </a:r>
            <a:r>
              <a:rPr lang="en-US" sz="2400" i="1" dirty="0"/>
              <a:t>a</a:t>
            </a:r>
            <a:r>
              <a:rPr lang="en-US" sz="2400" dirty="0"/>
              <a:t> </a:t>
            </a:r>
            <a:r>
              <a:rPr lang="en-US" sz="2400" dirty="0" err="1"/>
              <a:t>diketahui</a:t>
            </a:r>
            <a:r>
              <a:rPr lang="en-US" sz="2400" dirty="0"/>
              <a:t>, </a:t>
            </a:r>
            <a:r>
              <a:rPr lang="en-US" sz="2400" dirty="0" err="1"/>
              <a:t>maka</a:t>
            </a:r>
            <a:r>
              <a:rPr lang="en-US" sz="2400" dirty="0"/>
              <a:t> </a:t>
            </a:r>
            <a:r>
              <a:rPr lang="en-US" sz="2400" dirty="0" err="1"/>
              <a:t>selanjutnya</a:t>
            </a:r>
            <a:r>
              <a:rPr lang="en-US" sz="2400" dirty="0"/>
              <a:t> Eve </a:t>
            </a:r>
            <a:r>
              <a:rPr lang="en-US" sz="2400" dirty="0" err="1"/>
              <a:t>menggunakannya</a:t>
            </a:r>
            <a:r>
              <a:rPr lang="en-US" sz="2400" dirty="0"/>
              <a:t> </a:t>
            </a:r>
            <a:r>
              <a:rPr lang="en-US" sz="2400" dirty="0" err="1"/>
              <a:t>untuk</a:t>
            </a:r>
            <a:r>
              <a:rPr lang="en-US" sz="2400" dirty="0"/>
              <a:t> </a:t>
            </a:r>
            <a:r>
              <a:rPr lang="en-US" sz="2400" dirty="0" err="1"/>
              <a:t>menghitung</a:t>
            </a:r>
            <a:r>
              <a:rPr lang="en-US" sz="2400" dirty="0"/>
              <a:t> </a:t>
            </a:r>
            <a:r>
              <a:rPr lang="en-US" sz="2400" dirty="0" err="1"/>
              <a:t>kunci</a:t>
            </a:r>
            <a:r>
              <a:rPr lang="en-US" sz="2400" dirty="0"/>
              <a:t> </a:t>
            </a:r>
            <a:r>
              <a:rPr lang="en-US" sz="2400" dirty="0" err="1"/>
              <a:t>rahasia</a:t>
            </a:r>
            <a:r>
              <a:rPr lang="en-US" sz="2400" dirty="0"/>
              <a:t> </a:t>
            </a:r>
            <a:r>
              <a:rPr lang="en-US" sz="2400" i="1" dirty="0"/>
              <a:t>K</a:t>
            </a:r>
            <a:r>
              <a:rPr lang="en-US" sz="2400" dirty="0"/>
              <a:t> = </a:t>
            </a:r>
            <a:r>
              <a:rPr lang="en-US" sz="2400" i="1" dirty="0"/>
              <a:t>B</a:t>
            </a:r>
            <a:r>
              <a:rPr lang="en-US" sz="2400" i="1" baseline="30000" dirty="0"/>
              <a:t>a</a:t>
            </a:r>
            <a:r>
              <a:rPr lang="en-US" sz="2400" dirty="0"/>
              <a:t> mod </a:t>
            </a:r>
            <a:r>
              <a:rPr lang="en-US" sz="2400" i="1" dirty="0"/>
              <a:t>p</a:t>
            </a:r>
            <a:r>
              <a:rPr lang="en-US" sz="2400" dirty="0"/>
              <a:t>. </a:t>
            </a:r>
          </a:p>
          <a:p>
            <a:endParaRPr lang="en-US" altLang="en-US" sz="2400" dirty="0">
              <a:cs typeface="Times New Roman" panose="02020603050405020304" pitchFamily="18" charset="0"/>
            </a:endParaRPr>
          </a:p>
          <a:p>
            <a:r>
              <a:rPr lang="en-US" altLang="en-US" sz="2400" dirty="0" err="1">
                <a:cs typeface="Times New Roman" panose="02020603050405020304" pitchFamily="18" charset="0"/>
              </a:rPr>
              <a:t>Kabar</a:t>
            </a:r>
            <a:r>
              <a:rPr lang="en-US" altLang="en-US" sz="2400" dirty="0">
                <a:cs typeface="Times New Roman" panose="02020603050405020304" pitchFamily="18" charset="0"/>
              </a:rPr>
              <a:t> </a:t>
            </a:r>
            <a:r>
              <a:rPr lang="en-US" altLang="en-US" sz="2400" dirty="0" err="1">
                <a:cs typeface="Times New Roman" panose="02020603050405020304" pitchFamily="18" charset="0"/>
              </a:rPr>
              <a:t>baiknya</a:t>
            </a:r>
            <a:r>
              <a:rPr lang="en-US" altLang="en-US" sz="2400" dirty="0">
                <a:cs typeface="Times New Roman" panose="02020603050405020304" pitchFamily="18" charset="0"/>
              </a:rPr>
              <a:t>, </a:t>
            </a:r>
            <a:r>
              <a:rPr lang="en-US" altLang="en-US" sz="2400" dirty="0" err="1">
                <a:cs typeface="Times New Roman" panose="02020603050405020304" pitchFamily="18" charset="0"/>
              </a:rPr>
              <a:t>logaritma</a:t>
            </a:r>
            <a:r>
              <a:rPr lang="en-US" altLang="en-US" sz="2400" dirty="0">
                <a:cs typeface="Times New Roman" panose="02020603050405020304" pitchFamily="18" charset="0"/>
              </a:rPr>
              <a:t> </a:t>
            </a:r>
            <a:r>
              <a:rPr lang="en-US" altLang="en-US" sz="2400" dirty="0" err="1">
                <a:cs typeface="Times New Roman" panose="02020603050405020304" pitchFamily="18" charset="0"/>
              </a:rPr>
              <a:t>diskrit</a:t>
            </a:r>
            <a:r>
              <a:rPr lang="en-US" altLang="en-US" sz="2400" dirty="0">
                <a:cs typeface="Times New Roman" panose="02020603050405020304" pitchFamily="18" charset="0"/>
              </a:rPr>
              <a:t> </a:t>
            </a:r>
            <a:r>
              <a:rPr lang="en-US" altLang="en-US" sz="2400" dirty="0" err="1">
                <a:cs typeface="Times New Roman" panose="02020603050405020304" pitchFamily="18" charset="0"/>
              </a:rPr>
              <a:t>bilangan</a:t>
            </a:r>
            <a:r>
              <a:rPr lang="en-US" altLang="en-US" sz="2400" dirty="0">
                <a:cs typeface="Times New Roman" panose="02020603050405020304" pitchFamily="18" charset="0"/>
              </a:rPr>
              <a:t> </a:t>
            </a:r>
            <a:r>
              <a:rPr lang="en-US" altLang="en-US" sz="2400" dirty="0" err="1">
                <a:cs typeface="Times New Roman" panose="02020603050405020304" pitchFamily="18" charset="0"/>
              </a:rPr>
              <a:t>bulat</a:t>
            </a:r>
            <a:r>
              <a:rPr lang="en-US" altLang="en-US" sz="2400" dirty="0">
                <a:cs typeface="Times New Roman" panose="02020603050405020304" pitchFamily="18" charset="0"/>
              </a:rPr>
              <a:t> yang </a:t>
            </a:r>
            <a:r>
              <a:rPr lang="en-US" altLang="en-US" sz="2400" dirty="0" err="1">
                <a:cs typeface="Times New Roman" panose="02020603050405020304" pitchFamily="18" charset="0"/>
              </a:rPr>
              <a:t>besar</a:t>
            </a:r>
            <a:r>
              <a:rPr lang="en-US" altLang="en-US" sz="2400" dirty="0">
                <a:cs typeface="Times New Roman" panose="02020603050405020304" pitchFamily="18" charset="0"/>
              </a:rPr>
              <a:t> sangat </a:t>
            </a:r>
            <a:r>
              <a:rPr lang="en-US" altLang="en-US" sz="2400" dirty="0" err="1">
                <a:cs typeface="Times New Roman" panose="02020603050405020304" pitchFamily="18" charset="0"/>
              </a:rPr>
              <a:t>sulit</a:t>
            </a:r>
            <a:r>
              <a:rPr lang="en-US" altLang="en-US" sz="2400" dirty="0">
                <a:cs typeface="Times New Roman" panose="02020603050405020304" pitchFamily="18" charset="0"/>
              </a:rPr>
              <a:t> </a:t>
            </a:r>
            <a:r>
              <a:rPr lang="en-US" altLang="en-US" sz="2400" dirty="0" err="1">
                <a:cs typeface="Times New Roman" panose="02020603050405020304" pitchFamily="18" charset="0"/>
              </a:rPr>
              <a:t>dihitung</a:t>
            </a:r>
            <a:r>
              <a:rPr lang="en-US" altLang="en-US" sz="2400" dirty="0">
                <a:cs typeface="Times New Roman" panose="02020603050405020304" pitchFamily="18" charset="0"/>
              </a:rPr>
              <a:t>. Jadi, Eve </a:t>
            </a:r>
            <a:r>
              <a:rPr lang="en-US" altLang="en-US" sz="2400" dirty="0" err="1">
                <a:cs typeface="Times New Roman" panose="02020603050405020304" pitchFamily="18" charset="0"/>
              </a:rPr>
              <a:t>tidak</a:t>
            </a:r>
            <a:r>
              <a:rPr lang="en-US" altLang="en-US" sz="2400" dirty="0">
                <a:cs typeface="Times New Roman" panose="02020603050405020304" pitchFamily="18" charset="0"/>
              </a:rPr>
              <a:t> </a:t>
            </a:r>
            <a:r>
              <a:rPr lang="en-US" altLang="en-US" sz="2400" dirty="0" err="1">
                <a:cs typeface="Times New Roman" panose="02020603050405020304" pitchFamily="18" charset="0"/>
              </a:rPr>
              <a:t>dapat</a:t>
            </a:r>
            <a:r>
              <a:rPr lang="en-US" altLang="en-US" sz="2400" dirty="0">
                <a:cs typeface="Times New Roman" panose="02020603050405020304" pitchFamily="18" charset="0"/>
              </a:rPr>
              <a:t> </a:t>
            </a:r>
            <a:r>
              <a:rPr lang="en-US" altLang="en-US" sz="2400" dirty="0" err="1">
                <a:cs typeface="Times New Roman" panose="02020603050405020304" pitchFamily="18" charset="0"/>
              </a:rPr>
              <a:t>menemukan</a:t>
            </a:r>
            <a:r>
              <a:rPr lang="en-US" altLang="en-US" sz="2400" dirty="0">
                <a:cs typeface="Times New Roman" panose="02020603050405020304" pitchFamily="18" charset="0"/>
              </a:rPr>
              <a:t> </a:t>
            </a:r>
            <a:r>
              <a:rPr lang="en-US" altLang="en-US" sz="2400" dirty="0" err="1">
                <a:cs typeface="Times New Roman" panose="02020603050405020304" pitchFamily="18" charset="0"/>
              </a:rPr>
              <a:t>kunci</a:t>
            </a:r>
            <a:r>
              <a:rPr lang="en-US" altLang="en-US" sz="2400" dirty="0">
                <a:cs typeface="Times New Roman" panose="02020603050405020304" pitchFamily="18" charset="0"/>
              </a:rPr>
              <a:t> </a:t>
            </a:r>
            <a:r>
              <a:rPr lang="en-US" altLang="en-US" sz="2400" i="1" dirty="0">
                <a:cs typeface="Times New Roman" panose="02020603050405020304" pitchFamily="18" charset="0"/>
              </a:rPr>
              <a:t>K</a:t>
            </a:r>
            <a:r>
              <a:rPr lang="en-US" altLang="en-US" sz="2400" dirty="0">
                <a:cs typeface="Times New Roman" panose="02020603050405020304" pitchFamily="18" charset="0"/>
              </a:rPr>
              <a:t>.</a:t>
            </a:r>
            <a:endParaRPr lang="en-GB"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a:extLst>
              <a:ext uri="{FF2B5EF4-FFF2-40B4-BE49-F238E27FC236}">
                <a16:creationId xmlns:a16="http://schemas.microsoft.com/office/drawing/2014/main" id="{3F217AD8-2857-40C1-B052-9A539A8A255D}"/>
              </a:ext>
            </a:extLst>
          </p:cNvPr>
          <p:cNvSpPr>
            <a:spLocks noGrp="1"/>
          </p:cNvSpPr>
          <p:nvPr>
            <p:ph type="ftr" sz="quarter" idx="11"/>
          </p:nvPr>
        </p:nvSpPr>
        <p:spPr>
          <a:xfrm>
            <a:off x="3907463" y="6362700"/>
            <a:ext cx="514604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10243" name="Slide Number Placeholder 5">
            <a:extLst>
              <a:ext uri="{FF2B5EF4-FFF2-40B4-BE49-F238E27FC236}">
                <a16:creationId xmlns:a16="http://schemas.microsoft.com/office/drawing/2014/main" id="{F63B9E29-40DE-4792-ADF2-8D7B126A60E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84B8DD3-369B-4F17-9CB9-222D281CD623}" type="slidenum">
              <a:rPr lang="en-GB" altLang="en-US" sz="1400"/>
              <a:pPr>
                <a:spcBef>
                  <a:spcPct val="0"/>
                </a:spcBef>
                <a:buFontTx/>
                <a:buNone/>
              </a:pPr>
              <a:t>14</a:t>
            </a:fld>
            <a:endParaRPr lang="en-GB" altLang="en-US" sz="1400"/>
          </a:p>
        </p:txBody>
      </p:sp>
      <p:sp>
        <p:nvSpPr>
          <p:cNvPr id="7171" name="Rectangle 3">
            <a:extLst>
              <a:ext uri="{FF2B5EF4-FFF2-40B4-BE49-F238E27FC236}">
                <a16:creationId xmlns:a16="http://schemas.microsoft.com/office/drawing/2014/main" id="{1203D9F7-9E89-4287-8900-E383A0832DFA}"/>
              </a:ext>
            </a:extLst>
          </p:cNvPr>
          <p:cNvSpPr>
            <a:spLocks noGrp="1" noChangeArrowheads="1"/>
          </p:cNvSpPr>
          <p:nvPr>
            <p:ph type="body" idx="1"/>
          </p:nvPr>
        </p:nvSpPr>
        <p:spPr>
          <a:xfrm>
            <a:off x="761999" y="495300"/>
            <a:ext cx="11177887" cy="5867400"/>
          </a:xfrm>
        </p:spPr>
        <p:txBody>
          <a:bodyPr>
            <a:noAutofit/>
          </a:bodyPr>
          <a:lstStyle/>
          <a:p>
            <a:pPr marL="609600" indent="-609600">
              <a:buNone/>
              <a:defRPr/>
            </a:pPr>
            <a:r>
              <a:rPr lang="en-US" sz="2200" dirty="0" err="1"/>
              <a:t>Contoh</a:t>
            </a:r>
            <a:r>
              <a:rPr lang="en-US" sz="2200" dirty="0"/>
              <a:t>: Alice dan Bob </a:t>
            </a:r>
            <a:r>
              <a:rPr lang="en-US" sz="2200" dirty="0" err="1"/>
              <a:t>menyepakati</a:t>
            </a:r>
            <a:r>
              <a:rPr lang="en-US" sz="2200" dirty="0"/>
              <a:t>  </a:t>
            </a:r>
            <a:r>
              <a:rPr lang="en-US" sz="2200" i="1" dirty="0"/>
              <a:t>p</a:t>
            </a:r>
            <a:r>
              <a:rPr lang="en-US" sz="2200" dirty="0"/>
              <a:t> = 353 dan </a:t>
            </a:r>
            <a:r>
              <a:rPr lang="en-US" sz="2200" i="1" dirty="0"/>
              <a:t>g</a:t>
            </a:r>
            <a:r>
              <a:rPr lang="en-US" sz="2200" dirty="0"/>
              <a:t> = 3  ( 3</a:t>
            </a:r>
            <a:r>
              <a:rPr lang="en-US" sz="2200" i="1" dirty="0"/>
              <a:t> </a:t>
            </a:r>
            <a:r>
              <a:rPr lang="en-US" sz="2200" dirty="0"/>
              <a:t>&lt; 353</a:t>
            </a:r>
            <a:r>
              <a:rPr lang="en-US" sz="2200" i="1" dirty="0"/>
              <a:t>, </a:t>
            </a:r>
            <a:r>
              <a:rPr lang="en-US" sz="2200" dirty="0"/>
              <a:t>dan</a:t>
            </a:r>
            <a:r>
              <a:rPr lang="en-US" sz="2200" i="1" dirty="0"/>
              <a:t> </a:t>
            </a:r>
            <a:r>
              <a:rPr lang="en-US" sz="2200" dirty="0"/>
              <a:t>3 </a:t>
            </a:r>
            <a:r>
              <a:rPr lang="en-US" sz="2200" dirty="0" err="1"/>
              <a:t>adalah</a:t>
            </a:r>
            <a:r>
              <a:rPr lang="en-US" sz="2200" dirty="0"/>
              <a:t> </a:t>
            </a:r>
            <a:r>
              <a:rPr lang="en-US" sz="2200" dirty="0" err="1"/>
              <a:t>akar</a:t>
            </a:r>
            <a:r>
              <a:rPr lang="en-US" sz="2200" dirty="0"/>
              <a:t> </a:t>
            </a:r>
            <a:r>
              <a:rPr lang="en-US" sz="2200" dirty="0" err="1"/>
              <a:t>primitif</a:t>
            </a:r>
            <a:r>
              <a:rPr lang="en-US" sz="2200" dirty="0"/>
              <a:t> 353)</a:t>
            </a:r>
          </a:p>
          <a:p>
            <a:pPr marL="609600" indent="-609600">
              <a:buFontTx/>
              <a:buAutoNum type="arabicPeriod"/>
              <a:defRPr/>
            </a:pPr>
            <a:r>
              <a:rPr lang="en-US" sz="2200" dirty="0"/>
              <a:t>Alice </a:t>
            </a:r>
            <a:r>
              <a:rPr lang="en-US" sz="2200" dirty="0" err="1"/>
              <a:t>memilih</a:t>
            </a:r>
            <a:r>
              <a:rPr lang="en-US" sz="2200" dirty="0"/>
              <a:t> </a:t>
            </a:r>
            <a:r>
              <a:rPr lang="en-US" sz="2200" i="1" dirty="0"/>
              <a:t>a</a:t>
            </a:r>
            <a:r>
              <a:rPr lang="en-US" sz="2200" dirty="0"/>
              <a:t> = 97 dan </a:t>
            </a:r>
            <a:r>
              <a:rPr lang="en-US" sz="2200" dirty="0" err="1"/>
              <a:t>menghitung</a:t>
            </a:r>
            <a:endParaRPr lang="en-US" sz="2200" dirty="0"/>
          </a:p>
          <a:p>
            <a:pPr marL="609600" indent="-609600">
              <a:buNone/>
              <a:defRPr/>
            </a:pPr>
            <a:r>
              <a:rPr lang="en-US" sz="2200" dirty="0"/>
              <a:t>	    </a:t>
            </a:r>
            <a:r>
              <a:rPr lang="en-US" sz="2200" i="1" dirty="0"/>
              <a:t>A </a:t>
            </a:r>
            <a:r>
              <a:rPr lang="en-US" sz="2200" dirty="0"/>
              <a:t>= </a:t>
            </a:r>
            <a:r>
              <a:rPr lang="en-US" sz="2200" i="1" dirty="0">
                <a:cs typeface="Times New Roman" pitchFamily="18" charset="0"/>
              </a:rPr>
              <a:t>g</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97</a:t>
            </a:r>
            <a:r>
              <a:rPr lang="en-US" sz="2200" dirty="0">
                <a:cs typeface="Times New Roman" pitchFamily="18" charset="0"/>
              </a:rPr>
              <a:t> mod 353 = 40</a:t>
            </a:r>
          </a:p>
          <a:p>
            <a:pPr marL="609600" indent="-609600">
              <a:buNone/>
              <a:defRPr/>
            </a:pPr>
            <a:r>
              <a:rPr lang="en-US" sz="2200" dirty="0">
                <a:cs typeface="Times New Roman" pitchFamily="18" charset="0"/>
              </a:rPr>
              <a:t>	Alice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A</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Bob.</a:t>
            </a:r>
          </a:p>
          <a:p>
            <a:pPr marL="609600" indent="-609600">
              <a:buFontTx/>
              <a:buAutoNum type="arabicPeriod" startAt="2"/>
              <a:defRPr/>
            </a:pPr>
            <a:r>
              <a:rPr lang="en-US" sz="2200" dirty="0">
                <a:cs typeface="Times New Roman" pitchFamily="18" charset="0"/>
              </a:rPr>
              <a:t>Bob </a:t>
            </a:r>
            <a:r>
              <a:rPr lang="en-US" sz="2200" dirty="0" err="1">
                <a:cs typeface="Times New Roman" pitchFamily="18" charset="0"/>
              </a:rPr>
              <a:t>memilih</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 233 dan </a:t>
            </a:r>
            <a:r>
              <a:rPr lang="en-US" sz="2200" dirty="0" err="1">
                <a:cs typeface="Times New Roman" pitchFamily="18" charset="0"/>
              </a:rPr>
              <a:t>menghitung</a:t>
            </a:r>
            <a:endParaRPr lang="en-US" sz="2200" dirty="0">
              <a:cs typeface="Times New Roman" pitchFamily="18" charset="0"/>
            </a:endParaRPr>
          </a:p>
          <a:p>
            <a:pPr marL="609600" indent="-609600">
              <a:buNone/>
              <a:defRPr/>
            </a:pPr>
            <a:r>
              <a:rPr lang="en-US" sz="2200" i="1" dirty="0"/>
              <a:t>	    B </a:t>
            </a:r>
            <a:r>
              <a:rPr lang="en-US" sz="2200" dirty="0"/>
              <a:t>= </a:t>
            </a:r>
            <a:r>
              <a:rPr lang="en-US" sz="2200" i="1" dirty="0" err="1">
                <a:cs typeface="Times New Roman" pitchFamily="18" charset="0"/>
              </a:rPr>
              <a:t>g</a:t>
            </a:r>
            <a:r>
              <a:rPr lang="en-US" sz="2200" i="1" baseline="30000" dirty="0" err="1">
                <a:cs typeface="Times New Roman" pitchFamily="18" charset="0"/>
              </a:rPr>
              <a:t>b</a:t>
            </a:r>
            <a:r>
              <a:rPr lang="en-US" sz="2200" dirty="0">
                <a:cs typeface="Times New Roman" pitchFamily="18" charset="0"/>
              </a:rPr>
              <a:t> mod </a:t>
            </a:r>
            <a:r>
              <a:rPr lang="en-US" sz="2200" i="1" dirty="0">
                <a:cs typeface="Times New Roman" pitchFamily="18" charset="0"/>
              </a:rPr>
              <a:t>p </a:t>
            </a:r>
            <a:r>
              <a:rPr lang="en-US" sz="2200" dirty="0">
                <a:cs typeface="Times New Roman" pitchFamily="18" charset="0"/>
              </a:rPr>
              <a:t>= 3</a:t>
            </a:r>
            <a:r>
              <a:rPr lang="en-US" sz="2200" baseline="30000" dirty="0">
                <a:cs typeface="Times New Roman" pitchFamily="18" charset="0"/>
              </a:rPr>
              <a:t>233</a:t>
            </a:r>
            <a:r>
              <a:rPr lang="en-US" sz="2200" dirty="0">
                <a:cs typeface="Times New Roman" pitchFamily="18" charset="0"/>
              </a:rPr>
              <a:t> mod 353 = 248</a:t>
            </a:r>
          </a:p>
          <a:p>
            <a:pPr marL="609600" indent="-609600">
              <a:buNone/>
              <a:defRPr/>
            </a:pPr>
            <a:r>
              <a:rPr lang="en-US" sz="2200" dirty="0">
                <a:cs typeface="Times New Roman" pitchFamily="18" charset="0"/>
              </a:rPr>
              <a:t>	Bob </a:t>
            </a:r>
            <a:r>
              <a:rPr lang="en-US" sz="2200" dirty="0" err="1">
                <a:cs typeface="Times New Roman" pitchFamily="18" charset="0"/>
              </a:rPr>
              <a:t>mengirim</a:t>
            </a:r>
            <a:r>
              <a:rPr lang="en-US" sz="2200" dirty="0">
                <a:cs typeface="Times New Roman" pitchFamily="18" charset="0"/>
              </a:rPr>
              <a:t> </a:t>
            </a:r>
            <a:r>
              <a:rPr lang="en-US" sz="2200" i="1" dirty="0">
                <a:cs typeface="Times New Roman" pitchFamily="18" charset="0"/>
              </a:rPr>
              <a:t>B</a:t>
            </a:r>
            <a:r>
              <a:rPr lang="en-US" sz="2200" dirty="0">
                <a:cs typeface="Times New Roman" pitchFamily="18" charset="0"/>
              </a:rPr>
              <a:t> </a:t>
            </a:r>
            <a:r>
              <a:rPr lang="en-US" sz="2200" dirty="0" err="1">
                <a:cs typeface="Times New Roman" pitchFamily="18" charset="0"/>
              </a:rPr>
              <a:t>kepada</a:t>
            </a:r>
            <a:r>
              <a:rPr lang="en-US" sz="2200" dirty="0">
                <a:cs typeface="Times New Roman" pitchFamily="18" charset="0"/>
              </a:rPr>
              <a:t> Alice.</a:t>
            </a:r>
          </a:p>
          <a:p>
            <a:pPr marL="609600" indent="-609600">
              <a:buFontTx/>
              <a:buAutoNum type="arabicPeriod" startAt="3"/>
              <a:defRPr/>
            </a:pPr>
            <a:r>
              <a:rPr lang="en-US" sz="2200" dirty="0">
                <a:cs typeface="Times New Roman" pitchFamily="18" charset="0"/>
              </a:rPr>
              <a:t>Alice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B</a:t>
            </a:r>
            <a:r>
              <a:rPr lang="en-US" sz="2200" i="1" baseline="30000" dirty="0">
                <a:cs typeface="Times New Roman" pitchFamily="18" charset="0"/>
              </a:rPr>
              <a:t>a</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248</a:t>
            </a:r>
            <a:r>
              <a:rPr lang="en-US" sz="2200" baseline="30000" dirty="0">
                <a:cs typeface="Times New Roman" pitchFamily="18" charset="0"/>
              </a:rPr>
              <a:t>97</a:t>
            </a:r>
            <a:r>
              <a:rPr lang="en-US" sz="2200" dirty="0">
                <a:cs typeface="Times New Roman" pitchFamily="18" charset="0"/>
              </a:rPr>
              <a:t> mod 353 = 160</a:t>
            </a:r>
          </a:p>
          <a:p>
            <a:pPr marL="609600" indent="-609600">
              <a:buFontTx/>
              <a:buAutoNum type="arabicPeriod" startAt="4"/>
              <a:defRPr/>
            </a:pPr>
            <a:r>
              <a:rPr lang="en-US" sz="2200" dirty="0">
                <a:cs typeface="Times New Roman" pitchFamily="18" charset="0"/>
              </a:rPr>
              <a:t>Bob </a:t>
            </a:r>
            <a:r>
              <a:rPr lang="en-US" sz="2200" dirty="0" err="1">
                <a:cs typeface="Times New Roman" pitchFamily="18" charset="0"/>
              </a:rPr>
              <a:t>menghitung</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a:t>
            </a:r>
          </a:p>
          <a:p>
            <a:pPr marL="609600" indent="-609600">
              <a:buNone/>
              <a:defRPr/>
            </a:pP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a:t>
            </a:r>
            <a:r>
              <a:rPr lang="en-US" sz="2200" i="1" dirty="0">
                <a:cs typeface="Times New Roman" pitchFamily="18" charset="0"/>
              </a:rPr>
              <a:t>A</a:t>
            </a:r>
            <a:r>
              <a:rPr lang="en-US" sz="2200" i="1" baseline="30000" dirty="0">
                <a:cs typeface="Times New Roman" pitchFamily="18" charset="0"/>
              </a:rPr>
              <a:t>b</a:t>
            </a:r>
            <a:r>
              <a:rPr lang="en-US" sz="2200" dirty="0">
                <a:cs typeface="Times New Roman" pitchFamily="18" charset="0"/>
              </a:rPr>
              <a:t> mod </a:t>
            </a:r>
            <a:r>
              <a:rPr lang="en-US" sz="2200" i="1" dirty="0">
                <a:cs typeface="Times New Roman" pitchFamily="18" charset="0"/>
              </a:rPr>
              <a:t>p</a:t>
            </a:r>
            <a:r>
              <a:rPr lang="en-US" sz="2200" dirty="0">
                <a:cs typeface="Times New Roman" pitchFamily="18" charset="0"/>
              </a:rPr>
              <a:t> = 40</a:t>
            </a:r>
            <a:r>
              <a:rPr lang="en-US" sz="2200" baseline="30000" dirty="0">
                <a:cs typeface="Times New Roman" pitchFamily="18" charset="0"/>
              </a:rPr>
              <a:t>233</a:t>
            </a:r>
            <a:r>
              <a:rPr lang="en-US" sz="2200" dirty="0">
                <a:cs typeface="Times New Roman" pitchFamily="18" charset="0"/>
              </a:rPr>
              <a:t> mod 353 = 160</a:t>
            </a:r>
          </a:p>
          <a:p>
            <a:pPr marL="0" indent="0">
              <a:buNone/>
              <a:defRPr/>
            </a:pPr>
            <a:endParaRPr lang="en-US" sz="2200" dirty="0">
              <a:cs typeface="Times New Roman" pitchFamily="18" charset="0"/>
            </a:endParaRPr>
          </a:p>
          <a:p>
            <a:pPr marL="0" indent="0">
              <a:buNone/>
              <a:defRPr/>
            </a:pPr>
            <a:r>
              <a:rPr lang="en-US" sz="2200" dirty="0">
                <a:cs typeface="Times New Roman" pitchFamily="18" charset="0"/>
              </a:rPr>
              <a:t>Jadi, Alice dan Bob </a:t>
            </a:r>
            <a:r>
              <a:rPr lang="en-US" sz="2200" dirty="0" err="1">
                <a:cs typeface="Times New Roman" pitchFamily="18" charset="0"/>
              </a:rPr>
              <a:t>sekarang</a:t>
            </a:r>
            <a:r>
              <a:rPr lang="en-US" sz="2200" dirty="0">
                <a:cs typeface="Times New Roman" pitchFamily="18" charset="0"/>
              </a:rPr>
              <a:t> </a:t>
            </a:r>
            <a:r>
              <a:rPr lang="en-US" sz="2200" dirty="0" err="1">
                <a:cs typeface="Times New Roman" pitchFamily="18" charset="0"/>
              </a:rPr>
              <a:t>sudah</a:t>
            </a:r>
            <a:r>
              <a:rPr lang="en-US" sz="2200" dirty="0">
                <a:cs typeface="Times New Roman" pitchFamily="18" charset="0"/>
              </a:rPr>
              <a:t> </a:t>
            </a:r>
            <a:r>
              <a:rPr lang="en-US" sz="2200" dirty="0" err="1">
                <a:cs typeface="Times New Roman" pitchFamily="18" charset="0"/>
              </a:rPr>
              <a:t>mempunyai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rahasia</a:t>
            </a:r>
            <a:r>
              <a:rPr lang="en-US" sz="2200" dirty="0">
                <a:cs typeface="Times New Roman" pitchFamily="18" charset="0"/>
              </a:rPr>
              <a:t> yang </a:t>
            </a:r>
            <a:r>
              <a:rPr lang="en-US" sz="2200" dirty="0" err="1">
                <a:cs typeface="Times New Roman" pitchFamily="18" charset="0"/>
              </a:rPr>
              <a:t>sama</a:t>
            </a:r>
            <a:r>
              <a:rPr lang="en-US" sz="2200" dirty="0">
                <a:cs typeface="Times New Roman" pitchFamily="18" charset="0"/>
              </a:rPr>
              <a:t>, </a:t>
            </a:r>
            <a:r>
              <a:rPr lang="en-US" sz="2200" dirty="0" err="1">
                <a:cs typeface="Times New Roman" pitchFamily="18" charset="0"/>
              </a:rPr>
              <a:t>yaitu</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 160. </a:t>
            </a:r>
            <a:r>
              <a:rPr lang="en-US" sz="2200" dirty="0" err="1">
                <a:cs typeface="Times New Roman" pitchFamily="18" charset="0"/>
              </a:rPr>
              <a:t>Mereka</a:t>
            </a:r>
            <a:r>
              <a:rPr lang="en-US" sz="2200" dirty="0">
                <a:cs typeface="Times New Roman" pitchFamily="18" charset="0"/>
              </a:rPr>
              <a:t> </a:t>
            </a:r>
            <a:r>
              <a:rPr lang="en-US" sz="2200" dirty="0" err="1">
                <a:cs typeface="Times New Roman" pitchFamily="18" charset="0"/>
              </a:rPr>
              <a:t>dapat</a:t>
            </a:r>
            <a:r>
              <a:rPr lang="en-US" sz="2200" dirty="0">
                <a:cs typeface="Times New Roman" pitchFamily="18" charset="0"/>
              </a:rPr>
              <a:t> </a:t>
            </a:r>
            <a:r>
              <a:rPr lang="en-US" sz="2200" dirty="0" err="1">
                <a:cs typeface="Times New Roman" pitchFamily="18" charset="0"/>
              </a:rPr>
              <a:t>menggunakan</a:t>
            </a:r>
            <a:r>
              <a:rPr lang="en-US" sz="2200" dirty="0">
                <a:cs typeface="Times New Roman" pitchFamily="18" charset="0"/>
              </a:rPr>
              <a:t> </a:t>
            </a:r>
            <a:r>
              <a:rPr lang="en-US" sz="2200" i="1" dirty="0">
                <a:cs typeface="Times New Roman" pitchFamily="18" charset="0"/>
              </a:rPr>
              <a:t>K</a:t>
            </a:r>
            <a:r>
              <a:rPr lang="en-US" sz="2200" dirty="0">
                <a:cs typeface="Times New Roman" pitchFamily="18" charset="0"/>
              </a:rPr>
              <a:t> </a:t>
            </a:r>
            <a:r>
              <a:rPr lang="en-US" sz="2200" dirty="0" err="1">
                <a:cs typeface="Times New Roman" pitchFamily="18" charset="0"/>
              </a:rPr>
              <a:t>sebagai</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enkripsi</a:t>
            </a:r>
            <a:r>
              <a:rPr lang="en-US" sz="2200" dirty="0">
                <a:cs typeface="Times New Roman" pitchFamily="18" charset="0"/>
              </a:rPr>
              <a:t> dan </a:t>
            </a:r>
            <a:r>
              <a:rPr lang="en-US" sz="2200" dirty="0" err="1">
                <a:cs typeface="Times New Roman" pitchFamily="18" charset="0"/>
              </a:rPr>
              <a:t>dekripsi</a:t>
            </a:r>
            <a:r>
              <a:rPr lang="en-US" sz="2200" dirty="0">
                <a:cs typeface="Times New Roman" pitchFamily="18" charset="0"/>
              </a:rPr>
              <a:t> </a:t>
            </a:r>
            <a:r>
              <a:rPr lang="en-US" sz="2200" dirty="0" err="1">
                <a:cs typeface="Times New Roman" pitchFamily="18" charset="0"/>
              </a:rPr>
              <a:t>pesan</a:t>
            </a:r>
            <a:r>
              <a:rPr lang="en-US" sz="2200" dirty="0">
                <a:cs typeface="Times New Roman" pitchFamily="18" charset="0"/>
              </a:rPr>
              <a:t> </a:t>
            </a:r>
            <a:r>
              <a:rPr lang="en-US" sz="2200" dirty="0" err="1">
                <a:cs typeface="Times New Roman" pitchFamily="18" charset="0"/>
              </a:rPr>
              <a:t>dengan</a:t>
            </a:r>
            <a:r>
              <a:rPr lang="en-US" sz="2200" dirty="0">
                <a:cs typeface="Times New Roman" pitchFamily="18" charset="0"/>
              </a:rPr>
              <a:t> </a:t>
            </a:r>
            <a:r>
              <a:rPr lang="en-US" sz="2200" dirty="0" err="1">
                <a:cs typeface="Times New Roman" pitchFamily="18" charset="0"/>
              </a:rPr>
              <a:t>algoritma</a:t>
            </a:r>
            <a:r>
              <a:rPr lang="en-US" sz="2200" dirty="0">
                <a:cs typeface="Times New Roman" pitchFamily="18" charset="0"/>
              </a:rPr>
              <a:t> </a:t>
            </a:r>
            <a:r>
              <a:rPr lang="en-US" sz="2200" dirty="0" err="1">
                <a:cs typeface="Times New Roman" pitchFamily="18" charset="0"/>
              </a:rPr>
              <a:t>kunci</a:t>
            </a:r>
            <a:r>
              <a:rPr lang="en-US" sz="2200" dirty="0">
                <a:cs typeface="Times New Roman" pitchFamily="18" charset="0"/>
              </a:rPr>
              <a:t> </a:t>
            </a:r>
            <a:r>
              <a:rPr lang="en-US" sz="2200" dirty="0" err="1">
                <a:cs typeface="Times New Roman" pitchFamily="18" charset="0"/>
              </a:rPr>
              <a:t>simetri</a:t>
            </a:r>
            <a:r>
              <a:rPr lang="en-US" sz="2200" dirty="0">
                <a:cs typeface="Times New Roman" pitchFamily="18" charset="0"/>
              </a:rPr>
              <a:t>.</a:t>
            </a:r>
            <a:endParaRPr lang="en-GB" sz="2200" dirty="0"/>
          </a:p>
        </p:txBody>
      </p:sp>
      <p:pic>
        <p:nvPicPr>
          <p:cNvPr id="7" name="Picture 6">
            <a:extLst>
              <a:ext uri="{FF2B5EF4-FFF2-40B4-BE49-F238E27FC236}">
                <a16:creationId xmlns:a16="http://schemas.microsoft.com/office/drawing/2014/main" id="{46589D99-DEB4-129C-961F-AEDC4F138C0D}"/>
              </a:ext>
            </a:extLst>
          </p:cNvPr>
          <p:cNvPicPr>
            <a:picLocks noChangeAspect="1"/>
          </p:cNvPicPr>
          <p:nvPr/>
        </p:nvPicPr>
        <p:blipFill>
          <a:blip r:embed="rId2"/>
          <a:stretch>
            <a:fillRect/>
          </a:stretch>
        </p:blipFill>
        <p:spPr>
          <a:xfrm>
            <a:off x="6278880" y="1209199"/>
            <a:ext cx="5661007" cy="4074001"/>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id="{09547B25-4859-47D6-91D6-54FE56E7056D}"/>
              </a:ext>
            </a:extLst>
          </p:cNvPr>
          <p:cNvSpPr>
            <a:spLocks noGrp="1"/>
          </p:cNvSpPr>
          <p:nvPr>
            <p:ph idx="1"/>
          </p:nvPr>
        </p:nvSpPr>
        <p:spPr>
          <a:xfrm>
            <a:off x="839307" y="508000"/>
            <a:ext cx="9017000" cy="5334000"/>
          </a:xfrm>
        </p:spPr>
        <p:txBody>
          <a:bodyPr/>
          <a:lstStyle/>
          <a:p>
            <a:r>
              <a:rPr lang="en-US" altLang="en-US" sz="2400" dirty="0" err="1"/>
              <a:t>Contoh</a:t>
            </a:r>
            <a:r>
              <a:rPr lang="en-US" altLang="en-US" sz="2400" dirty="0"/>
              <a:t> lain: </a:t>
            </a:r>
          </a:p>
        </p:txBody>
      </p:sp>
      <p:sp>
        <p:nvSpPr>
          <p:cNvPr id="12291" name="Footer Placeholder 3">
            <a:extLst>
              <a:ext uri="{FF2B5EF4-FFF2-40B4-BE49-F238E27FC236}">
                <a16:creationId xmlns:a16="http://schemas.microsoft.com/office/drawing/2014/main" id="{299D2EDD-58E2-456F-8564-6AD251CC3735}"/>
              </a:ext>
            </a:extLst>
          </p:cNvPr>
          <p:cNvSpPr>
            <a:spLocks noGrp="1"/>
          </p:cNvSpPr>
          <p:nvPr>
            <p:ph type="ftr" sz="quarter" idx="11"/>
          </p:nvPr>
        </p:nvSpPr>
        <p:spPr>
          <a:xfrm>
            <a:off x="4038600" y="6386830"/>
            <a:ext cx="5125720" cy="201056"/>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12292" name="Slide Number Placeholder 4">
            <a:extLst>
              <a:ext uri="{FF2B5EF4-FFF2-40B4-BE49-F238E27FC236}">
                <a16:creationId xmlns:a16="http://schemas.microsoft.com/office/drawing/2014/main" id="{482EF418-D0CC-48C4-BA1D-969002EE82B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22DBA1A-4801-46C9-A2A4-3B87D5125255}" type="slidenum">
              <a:rPr lang="en-GB" altLang="en-US" sz="1400"/>
              <a:pPr>
                <a:spcBef>
                  <a:spcPct val="0"/>
                </a:spcBef>
                <a:buFontTx/>
                <a:buNone/>
              </a:pPr>
              <a:t>15</a:t>
            </a:fld>
            <a:endParaRPr lang="en-GB" altLang="en-US" sz="1400"/>
          </a:p>
        </p:txBody>
      </p:sp>
      <p:pic>
        <p:nvPicPr>
          <p:cNvPr id="12293" name="Picture 2" descr="http://sspai.com/attachment/origin/2014/08/14/94224.png">
            <a:extLst>
              <a:ext uri="{FF2B5EF4-FFF2-40B4-BE49-F238E27FC236}">
                <a16:creationId xmlns:a16="http://schemas.microsoft.com/office/drawing/2014/main" id="{E0E66CD8-5435-4764-B33F-DAEBF00C32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8197" y="854074"/>
            <a:ext cx="8640529" cy="52520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4" name="Rectangle 5">
            <a:extLst>
              <a:ext uri="{FF2B5EF4-FFF2-40B4-BE49-F238E27FC236}">
                <a16:creationId xmlns:a16="http://schemas.microsoft.com/office/drawing/2014/main" id="{3A2A446B-B2FC-4146-95F3-8CEED9EB175F}"/>
              </a:ext>
            </a:extLst>
          </p:cNvPr>
          <p:cNvSpPr>
            <a:spLocks noChangeArrowheads="1"/>
          </p:cNvSpPr>
          <p:nvPr/>
        </p:nvSpPr>
        <p:spPr bwMode="auto">
          <a:xfrm>
            <a:off x="247016" y="6188074"/>
            <a:ext cx="31918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800" dirty="0" err="1"/>
              <a:t>Sumber</a:t>
            </a:r>
            <a:r>
              <a:rPr lang="en-US" altLang="en-US" sz="1800" dirty="0"/>
              <a:t>: </a:t>
            </a:r>
            <a:r>
              <a:rPr lang="en-US" altLang="en-US" sz="1800" dirty="0">
                <a:hlinkClick r:id="rId3"/>
              </a:rPr>
              <a:t>http://sspai.com/26497</a:t>
            </a:r>
            <a:r>
              <a:rPr lang="en-US" altLang="en-US" sz="1800"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AC82-AC54-0992-0802-5B48E10A85B4}"/>
              </a:ext>
            </a:extLst>
          </p:cNvPr>
          <p:cNvSpPr>
            <a:spLocks noGrp="1"/>
          </p:cNvSpPr>
          <p:nvPr>
            <p:ph type="title"/>
          </p:nvPr>
        </p:nvSpPr>
        <p:spPr/>
        <p:txBody>
          <a:bodyPr/>
          <a:lstStyle/>
          <a:p>
            <a:r>
              <a:rPr lang="en-US" dirty="0" err="1"/>
              <a:t>Serangan</a:t>
            </a:r>
            <a:r>
              <a:rPr lang="en-US" dirty="0"/>
              <a:t> pada Diffie-Hellman</a:t>
            </a:r>
          </a:p>
        </p:txBody>
      </p:sp>
      <p:sp>
        <p:nvSpPr>
          <p:cNvPr id="3" name="Content Placeholder 2">
            <a:extLst>
              <a:ext uri="{FF2B5EF4-FFF2-40B4-BE49-F238E27FC236}">
                <a16:creationId xmlns:a16="http://schemas.microsoft.com/office/drawing/2014/main" id="{D94D86AD-E4FD-DED9-FABC-F6E86B4E25BA}"/>
              </a:ext>
            </a:extLst>
          </p:cNvPr>
          <p:cNvSpPr>
            <a:spLocks noGrp="1"/>
          </p:cNvSpPr>
          <p:nvPr>
            <p:ph idx="1"/>
          </p:nvPr>
        </p:nvSpPr>
        <p:spPr>
          <a:xfrm>
            <a:off x="838200" y="1825624"/>
            <a:ext cx="10744200" cy="4667251"/>
          </a:xfrm>
        </p:spPr>
        <p:txBody>
          <a:bodyPr>
            <a:normAutofit fontScale="92500"/>
          </a:bodyPr>
          <a:lstStyle/>
          <a:p>
            <a:r>
              <a:rPr lang="en-US" sz="2400" dirty="0" err="1"/>
              <a:t>Pertukaran</a:t>
            </a:r>
            <a:r>
              <a:rPr lang="en-US" sz="2400" dirty="0"/>
              <a:t> </a:t>
            </a:r>
            <a:r>
              <a:rPr lang="en-US" sz="2400" dirty="0" err="1"/>
              <a:t>kunci</a:t>
            </a:r>
            <a:r>
              <a:rPr lang="en-US" sz="2400" dirty="0"/>
              <a:t> Diffie-Hellman </a:t>
            </a:r>
            <a:r>
              <a:rPr lang="en-US" sz="2400" dirty="0" err="1"/>
              <a:t>hanya</a:t>
            </a:r>
            <a:r>
              <a:rPr lang="en-US" sz="2400" dirty="0"/>
              <a:t> </a:t>
            </a:r>
            <a:r>
              <a:rPr lang="en-US" sz="2400" dirty="0" err="1"/>
              <a:t>aman</a:t>
            </a:r>
            <a:r>
              <a:rPr lang="en-US" sz="2400" dirty="0"/>
              <a:t> </a:t>
            </a:r>
            <a:r>
              <a:rPr lang="en-US" sz="2400" dirty="0" err="1"/>
              <a:t>terhadap</a:t>
            </a:r>
            <a:r>
              <a:rPr lang="en-US" sz="2400" dirty="0"/>
              <a:t> </a:t>
            </a:r>
            <a:r>
              <a:rPr lang="en-US" sz="2400" dirty="0" err="1"/>
              <a:t>serangan</a:t>
            </a:r>
            <a:r>
              <a:rPr lang="en-US" sz="2400" dirty="0"/>
              <a:t> </a:t>
            </a:r>
            <a:r>
              <a:rPr lang="en-US" sz="2400" dirty="0" err="1"/>
              <a:t>pasif</a:t>
            </a:r>
            <a:r>
              <a:rPr lang="en-US" sz="2400" dirty="0"/>
              <a:t>, </a:t>
            </a:r>
            <a:r>
              <a:rPr lang="en-US" sz="2400" dirty="0" err="1"/>
              <a:t>misalnya</a:t>
            </a:r>
            <a:r>
              <a:rPr lang="en-US" sz="2400" dirty="0"/>
              <a:t> </a:t>
            </a:r>
            <a:r>
              <a:rPr lang="en-US" sz="2400" dirty="0" err="1"/>
              <a:t>penyadapan</a:t>
            </a:r>
            <a:r>
              <a:rPr lang="en-US" sz="2400" dirty="0"/>
              <a:t> (</a:t>
            </a:r>
            <a:r>
              <a:rPr lang="en-US" sz="2400" i="1" dirty="0"/>
              <a:t>eavesdropping</a:t>
            </a:r>
            <a:r>
              <a:rPr lang="en-US" sz="2400" dirty="0"/>
              <a:t>).</a:t>
            </a:r>
          </a:p>
          <a:p>
            <a:r>
              <a:rPr lang="en-US" sz="2400" dirty="0"/>
              <a:t>Eva yang </a:t>
            </a:r>
            <a:r>
              <a:rPr lang="en-US" sz="2400" dirty="0" err="1"/>
              <a:t>menyadap</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hanya</a:t>
            </a:r>
            <a:r>
              <a:rPr lang="en-US" sz="2400" dirty="0"/>
              <a:t> </a:t>
            </a:r>
            <a:r>
              <a:rPr lang="en-US" sz="2400" dirty="0" err="1"/>
              <a:t>mengetahui</a:t>
            </a:r>
            <a:r>
              <a:rPr lang="en-US" sz="2400" dirty="0"/>
              <a:t> </a:t>
            </a:r>
            <a:r>
              <a:rPr lang="en-US" sz="2400" dirty="0" err="1"/>
              <a:t>nilai</a:t>
            </a:r>
            <a:r>
              <a:rPr lang="en-US" sz="2400" dirty="0"/>
              <a:t> </a:t>
            </a:r>
            <a:r>
              <a:rPr lang="en-US" sz="2400" i="1" dirty="0"/>
              <a:t>g</a:t>
            </a:r>
            <a:r>
              <a:rPr lang="en-US" sz="2400" dirty="0"/>
              <a:t>, </a:t>
            </a:r>
            <a:r>
              <a:rPr lang="en-US" sz="2400" i="1" dirty="0"/>
              <a:t>p</a:t>
            </a:r>
            <a:r>
              <a:rPr lang="en-US" sz="2400" dirty="0"/>
              <a:t>, </a:t>
            </a:r>
            <a:r>
              <a:rPr lang="en-US" sz="2400" i="1" dirty="0"/>
              <a:t>A</a:t>
            </a:r>
            <a:r>
              <a:rPr lang="en-US" sz="2400" dirty="0"/>
              <a:t> dan </a:t>
            </a:r>
            <a:r>
              <a:rPr lang="en-US" sz="2400" i="1" dirty="0"/>
              <a:t>B</a:t>
            </a:r>
            <a:r>
              <a:rPr lang="en-US" sz="2400" dirty="0"/>
              <a:t> (</a:t>
            </a:r>
            <a:r>
              <a:rPr lang="en-US" sz="2400" dirty="0" err="1"/>
              <a:t>semuanya</a:t>
            </a:r>
            <a:r>
              <a:rPr lang="en-US" sz="2400" dirty="0"/>
              <a:t> </a:t>
            </a:r>
            <a:r>
              <a:rPr lang="en-US" sz="2400" dirty="0" err="1"/>
              <a:t>publik</a:t>
            </a:r>
            <a:r>
              <a:rPr lang="en-US" sz="2400" dirty="0"/>
              <a:t>). </a:t>
            </a:r>
            <a:r>
              <a:rPr lang="en-US" sz="2400" dirty="0" err="1"/>
              <a:t>Dia</a:t>
            </a:r>
            <a:r>
              <a:rPr lang="en-US" sz="2400" dirty="0"/>
              <a:t> </a:t>
            </a:r>
            <a:r>
              <a:rPr lang="en-US" sz="2400" dirty="0" err="1"/>
              <a:t>tidak</a:t>
            </a:r>
            <a:r>
              <a:rPr lang="en-US" sz="2400" dirty="0"/>
              <a:t> </a:t>
            </a:r>
            <a:r>
              <a:rPr lang="en-US" sz="2400" dirty="0" err="1"/>
              <a:t>dapat</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a:t>
            </a:r>
            <a:r>
              <a:rPr lang="en-US" sz="2400" dirty="0" err="1"/>
              <a:t>kunci</a:t>
            </a:r>
            <a:r>
              <a:rPr lang="en-US" sz="2400" dirty="0"/>
              <a:t> </a:t>
            </a:r>
            <a:r>
              <a:rPr lang="en-US" sz="2400" dirty="0" err="1"/>
              <a:t>privat</a:t>
            </a:r>
            <a:r>
              <a:rPr lang="en-US" sz="2400" dirty="0"/>
              <a:t> Alice dan Bob) </a:t>
            </a:r>
            <a:r>
              <a:rPr lang="en-US" sz="2400" dirty="0" err="1"/>
              <a:t>dari</a:t>
            </a:r>
            <a:r>
              <a:rPr lang="en-US" sz="2400" dirty="0"/>
              <a:t> </a:t>
            </a:r>
            <a:r>
              <a:rPr lang="en-US" sz="2400" dirty="0" err="1"/>
              <a:t>nilai-nilai</a:t>
            </a:r>
            <a:r>
              <a:rPr lang="en-US" sz="2400" dirty="0"/>
              <a:t> </a:t>
            </a:r>
            <a:r>
              <a:rPr lang="en-US" sz="2400" dirty="0" err="1"/>
              <a:t>publik</a:t>
            </a:r>
            <a:r>
              <a:rPr lang="en-US" sz="2400" dirty="0"/>
              <a:t> </a:t>
            </a:r>
            <a:r>
              <a:rPr lang="en-US" sz="2400" dirty="0" err="1"/>
              <a:t>tersebut</a:t>
            </a:r>
            <a:r>
              <a:rPr lang="en-US" sz="2400" dirty="0"/>
              <a:t>. </a:t>
            </a:r>
            <a:r>
              <a:rPr lang="en-US" sz="2400" dirty="0" err="1"/>
              <a:t>Untuk</a:t>
            </a:r>
            <a:r>
              <a:rPr lang="en-US" sz="2400" dirty="0"/>
              <a:t> </a:t>
            </a:r>
            <a:r>
              <a:rPr lang="en-US" sz="2400" dirty="0" err="1"/>
              <a:t>mendeduksi</a:t>
            </a:r>
            <a:r>
              <a:rPr lang="en-US" sz="2400" dirty="0"/>
              <a:t> </a:t>
            </a:r>
            <a:r>
              <a:rPr lang="en-US" sz="2400" i="1" dirty="0"/>
              <a:t>a</a:t>
            </a:r>
            <a:r>
              <a:rPr lang="en-US" sz="2400" dirty="0"/>
              <a:t> dan </a:t>
            </a:r>
            <a:r>
              <a:rPr lang="en-US" sz="2400" i="1" dirty="0"/>
              <a:t>b</a:t>
            </a:r>
            <a:r>
              <a:rPr lang="en-US" sz="2400" dirty="0"/>
              <a:t>, Eva </a:t>
            </a:r>
            <a:r>
              <a:rPr lang="en-US" sz="2400" dirty="0" err="1"/>
              <a:t>harus</a:t>
            </a:r>
            <a:r>
              <a:rPr lang="en-US" sz="2400" dirty="0"/>
              <a:t> </a:t>
            </a:r>
            <a:r>
              <a:rPr lang="en-US" sz="2400" dirty="0" err="1"/>
              <a:t>dapat</a:t>
            </a:r>
            <a:r>
              <a:rPr lang="en-US" sz="2400" dirty="0"/>
              <a:t> </a:t>
            </a:r>
            <a:r>
              <a:rPr lang="en-US" sz="2400" dirty="0" err="1"/>
              <a:t>menghitung</a:t>
            </a:r>
            <a:r>
              <a:rPr lang="en-US" sz="2400" dirty="0"/>
              <a:t> </a:t>
            </a:r>
            <a:r>
              <a:rPr lang="en-US" sz="2400" dirty="0" err="1"/>
              <a:t>logaritma</a:t>
            </a:r>
            <a:r>
              <a:rPr lang="en-US" sz="2400" dirty="0"/>
              <a:t> </a:t>
            </a:r>
            <a:r>
              <a:rPr lang="en-US" sz="2400" dirty="0" err="1"/>
              <a:t>diskrit</a:t>
            </a:r>
            <a:r>
              <a:rPr lang="en-US" sz="2400" dirty="0"/>
              <a:t> </a:t>
            </a:r>
            <a:r>
              <a:rPr lang="en-US" sz="2400" dirty="0" err="1"/>
              <a:t>dari</a:t>
            </a:r>
            <a:r>
              <a:rPr lang="en-US" sz="2400" dirty="0"/>
              <a:t> </a:t>
            </a:r>
            <a:r>
              <a:rPr lang="en-US" sz="2400" dirty="0" err="1"/>
              <a:t>persamaan</a:t>
            </a:r>
            <a:r>
              <a:rPr lang="en-US" sz="2400" dirty="0"/>
              <a:t> </a:t>
            </a:r>
            <a:r>
              <a:rPr lang="en-US" sz="2400" i="1" dirty="0"/>
              <a:t>A</a:t>
            </a:r>
            <a:r>
              <a:rPr lang="en-US" sz="2400" dirty="0"/>
              <a:t> = </a:t>
            </a:r>
            <a:r>
              <a:rPr lang="en-US" sz="2400" i="1" dirty="0"/>
              <a:t>g</a:t>
            </a:r>
            <a:r>
              <a:rPr lang="en-US" sz="2400" i="1" baseline="30000" dirty="0"/>
              <a:t>a</a:t>
            </a:r>
            <a:r>
              <a:rPr lang="en-US" sz="2400" dirty="0"/>
              <a:t> mod </a:t>
            </a:r>
            <a:r>
              <a:rPr lang="en-US" sz="2400" i="1" dirty="0"/>
              <a:t>p</a:t>
            </a:r>
            <a:r>
              <a:rPr lang="en-US" sz="2400" dirty="0"/>
              <a:t> </a:t>
            </a:r>
            <a:r>
              <a:rPr lang="en-US" sz="2400" dirty="0" err="1"/>
              <a:t>atau</a:t>
            </a:r>
            <a:r>
              <a:rPr lang="en-US" sz="2400" dirty="0"/>
              <a:t> </a:t>
            </a:r>
            <a:r>
              <a:rPr lang="en-US" sz="2400" i="1" dirty="0"/>
              <a:t>B</a:t>
            </a:r>
            <a:r>
              <a:rPr lang="en-US" sz="2400" dirty="0"/>
              <a:t> = </a:t>
            </a:r>
            <a:r>
              <a:rPr lang="en-US" sz="2400" i="1" dirty="0" err="1"/>
              <a:t>g</a:t>
            </a:r>
            <a:r>
              <a:rPr lang="en-US" sz="2400" i="1" baseline="30000" dirty="0" err="1"/>
              <a:t>b</a:t>
            </a:r>
            <a:r>
              <a:rPr lang="en-US" sz="2400" dirty="0"/>
              <a:t> mod </a:t>
            </a:r>
            <a:r>
              <a:rPr lang="en-US" sz="2400" i="1" dirty="0"/>
              <a:t>p.</a:t>
            </a:r>
          </a:p>
          <a:p>
            <a:endParaRPr lang="en-US" sz="2400" i="1" dirty="0"/>
          </a:p>
          <a:p>
            <a:r>
              <a:rPr lang="en-US" sz="2400" dirty="0" err="1"/>
              <a:t>Namun</a:t>
            </a:r>
            <a:r>
              <a:rPr lang="en-US" sz="2400" dirty="0"/>
              <a:t>, Diffie-Hellman </a:t>
            </a:r>
            <a:r>
              <a:rPr lang="en-US" sz="2400" dirty="0" err="1"/>
              <a:t>tidak</a:t>
            </a:r>
            <a:r>
              <a:rPr lang="en-US" sz="2400" dirty="0"/>
              <a:t> </a:t>
            </a:r>
            <a:r>
              <a:rPr lang="en-US" sz="2400" dirty="0" err="1"/>
              <a:t>tahan</a:t>
            </a:r>
            <a:r>
              <a:rPr lang="en-US" sz="2400" dirty="0"/>
              <a:t> </a:t>
            </a:r>
            <a:r>
              <a:rPr lang="en-US" sz="2400" dirty="0" err="1"/>
              <a:t>terhadap</a:t>
            </a:r>
            <a:r>
              <a:rPr lang="en-US" sz="2400" dirty="0"/>
              <a:t> </a:t>
            </a:r>
            <a:r>
              <a:rPr lang="en-US" sz="2400" dirty="0" err="1"/>
              <a:t>serangan</a:t>
            </a:r>
            <a:r>
              <a:rPr lang="en-US" sz="2400" dirty="0"/>
              <a:t> </a:t>
            </a:r>
            <a:r>
              <a:rPr lang="en-US" sz="2400" dirty="0" err="1"/>
              <a:t>aktif</a:t>
            </a:r>
            <a:r>
              <a:rPr lang="en-US" sz="2400" dirty="0"/>
              <a:t> </a:t>
            </a:r>
            <a:r>
              <a:rPr lang="en-US" sz="2400" dirty="0" err="1"/>
              <a:t>seperti</a:t>
            </a:r>
            <a:r>
              <a:rPr lang="en-US" sz="2400" dirty="0"/>
              <a:t> </a:t>
            </a:r>
            <a:r>
              <a:rPr lang="en-US" sz="2400" i="1" dirty="0"/>
              <a:t>man-in-the-middle attack</a:t>
            </a:r>
            <a:r>
              <a:rPr lang="en-US" sz="2400" dirty="0"/>
              <a:t>. </a:t>
            </a:r>
          </a:p>
          <a:p>
            <a:endParaRPr lang="en-US" sz="2400" dirty="0"/>
          </a:p>
          <a:p>
            <a:r>
              <a:rPr lang="en-US" sz="2400" dirty="0" err="1"/>
              <a:t>Misalkan</a:t>
            </a:r>
            <a:r>
              <a:rPr lang="en-US" sz="2400" dirty="0"/>
              <a:t> Mallory </a:t>
            </a:r>
            <a:r>
              <a:rPr lang="en-US" sz="2400" dirty="0" err="1"/>
              <a:t>mengintervensi</a:t>
            </a:r>
            <a:r>
              <a:rPr lang="en-US" sz="2400" dirty="0"/>
              <a:t> </a:t>
            </a:r>
            <a:r>
              <a:rPr lang="en-US" sz="2400" dirty="0" err="1"/>
              <a:t>komunikasi</a:t>
            </a:r>
            <a:r>
              <a:rPr lang="en-US" sz="2400" dirty="0"/>
              <a:t> </a:t>
            </a:r>
            <a:r>
              <a:rPr lang="en-US" sz="2400" dirty="0" err="1"/>
              <a:t>antara</a:t>
            </a:r>
            <a:r>
              <a:rPr lang="en-US" sz="2400" dirty="0"/>
              <a:t> Alice dan Bob. </a:t>
            </a:r>
            <a:r>
              <a:rPr lang="en-US" sz="2400" dirty="0" err="1"/>
              <a:t>Kepada</a:t>
            </a:r>
            <a:r>
              <a:rPr lang="en-US" sz="2400" dirty="0"/>
              <a:t> Alice </a:t>
            </a:r>
            <a:r>
              <a:rPr lang="en-US" sz="2400" dirty="0" err="1"/>
              <a:t>Malllory</a:t>
            </a:r>
            <a:r>
              <a:rPr lang="en-US" sz="2400" dirty="0"/>
              <a:t> </a:t>
            </a:r>
            <a:r>
              <a:rPr lang="en-US" sz="2400" dirty="0" err="1"/>
              <a:t>menyamar</a:t>
            </a:r>
            <a:r>
              <a:rPr lang="en-US" sz="2400" dirty="0"/>
              <a:t> (</a:t>
            </a:r>
            <a:r>
              <a:rPr lang="en-US" sz="2400" i="1" dirty="0"/>
              <a:t>impersonation</a:t>
            </a:r>
            <a:r>
              <a:rPr lang="en-US" sz="2400" dirty="0"/>
              <a:t>) </a:t>
            </a:r>
            <a:r>
              <a:rPr lang="en-US" sz="2400" dirty="0" err="1"/>
              <a:t>sebagai</a:t>
            </a:r>
            <a:r>
              <a:rPr lang="en-US" sz="2400" dirty="0"/>
              <a:t> Bob, dan </a:t>
            </a:r>
            <a:r>
              <a:rPr lang="en-US" sz="2400" dirty="0" err="1"/>
              <a:t>kepada</a:t>
            </a:r>
            <a:r>
              <a:rPr lang="en-US" sz="2400" dirty="0"/>
              <a:t> Bob Mallory </a:t>
            </a:r>
            <a:r>
              <a:rPr lang="en-US" sz="2400" dirty="0" err="1"/>
              <a:t>menyamar</a:t>
            </a:r>
            <a:r>
              <a:rPr lang="en-US" sz="2400" dirty="0"/>
              <a:t> </a:t>
            </a:r>
            <a:r>
              <a:rPr lang="en-US" sz="2400" dirty="0" err="1"/>
              <a:t>sebagai</a:t>
            </a:r>
            <a:r>
              <a:rPr lang="en-US" sz="2400" dirty="0"/>
              <a:t> Alice.</a:t>
            </a:r>
          </a:p>
          <a:p>
            <a:endParaRPr lang="en-US" sz="2400" dirty="0"/>
          </a:p>
        </p:txBody>
      </p:sp>
      <p:sp>
        <p:nvSpPr>
          <p:cNvPr id="4" name="Footer Placeholder 3">
            <a:extLst>
              <a:ext uri="{FF2B5EF4-FFF2-40B4-BE49-F238E27FC236}">
                <a16:creationId xmlns:a16="http://schemas.microsoft.com/office/drawing/2014/main" id="{CEF0CF52-44F9-6484-5134-911374B114DD}"/>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554A68DB-FFFA-2574-FBE7-96CF1D20ABCE}"/>
              </a:ext>
            </a:extLst>
          </p:cNvPr>
          <p:cNvSpPr>
            <a:spLocks noGrp="1"/>
          </p:cNvSpPr>
          <p:nvPr>
            <p:ph type="sldNum" sz="quarter" idx="12"/>
          </p:nvPr>
        </p:nvSpPr>
        <p:spPr/>
        <p:txBody>
          <a:bodyPr/>
          <a:lstStyle/>
          <a:p>
            <a:fld id="{507CD76F-042E-47A9-9C95-0EBEC8B63F52}" type="slidenum">
              <a:rPr lang="en-US" smtClean="0"/>
              <a:t>16</a:t>
            </a:fld>
            <a:endParaRPr lang="en-US"/>
          </a:p>
        </p:txBody>
      </p:sp>
    </p:spTree>
    <p:extLst>
      <p:ext uri="{BB962C8B-B14F-4D97-AF65-F5344CB8AC3E}">
        <p14:creationId xmlns:p14="http://schemas.microsoft.com/office/powerpoint/2010/main" val="37743716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Diagram&#10;&#10;Description automatically generated">
            <a:extLst>
              <a:ext uri="{FF2B5EF4-FFF2-40B4-BE49-F238E27FC236}">
                <a16:creationId xmlns:a16="http://schemas.microsoft.com/office/drawing/2014/main" id="{8D68CD8F-88B8-AA89-97A5-8155733E0F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2960" y="1868112"/>
            <a:ext cx="6289040" cy="3477057"/>
          </a:xfrm>
          <a:prstGeom prst="rect">
            <a:avLst/>
          </a:prstGeom>
        </p:spPr>
      </p:pic>
      <p:sp>
        <p:nvSpPr>
          <p:cNvPr id="4" name="TextBox 3">
            <a:extLst>
              <a:ext uri="{FF2B5EF4-FFF2-40B4-BE49-F238E27FC236}">
                <a16:creationId xmlns:a16="http://schemas.microsoft.com/office/drawing/2014/main" id="{C19A552C-FC09-F527-F4CC-56AB421224D3}"/>
              </a:ext>
            </a:extLst>
          </p:cNvPr>
          <p:cNvSpPr txBox="1"/>
          <p:nvPr/>
        </p:nvSpPr>
        <p:spPr>
          <a:xfrm>
            <a:off x="6634480" y="5858875"/>
            <a:ext cx="5455920" cy="307777"/>
          </a:xfrm>
          <a:prstGeom prst="rect">
            <a:avLst/>
          </a:prstGeom>
          <a:noFill/>
        </p:spPr>
        <p:txBody>
          <a:bodyPr wrap="square" rtlCol="0">
            <a:spAutoFit/>
          </a:bodyPr>
          <a:lstStyle/>
          <a:p>
            <a:r>
              <a:rPr lang="en-US" sz="1400" dirty="0" err="1"/>
              <a:t>Sumber</a:t>
            </a:r>
            <a:r>
              <a:rPr lang="en-US" sz="1400" dirty="0"/>
              <a:t> </a:t>
            </a:r>
            <a:r>
              <a:rPr lang="en-US" sz="1400" dirty="0" err="1"/>
              <a:t>gambar</a:t>
            </a:r>
            <a:r>
              <a:rPr lang="en-US" sz="1400" dirty="0"/>
              <a:t>: </a:t>
            </a:r>
            <a:r>
              <a:rPr lang="en-US" sz="1400" dirty="0">
                <a:hlinkClick r:id="rId3"/>
              </a:rPr>
              <a:t>https://textbook.cs161.org/crypto/key-exchange.html</a:t>
            </a:r>
            <a:r>
              <a:rPr lang="en-US" sz="1400" dirty="0"/>
              <a:t> </a:t>
            </a:r>
          </a:p>
        </p:txBody>
      </p:sp>
      <p:sp>
        <p:nvSpPr>
          <p:cNvPr id="6" name="TextBox 5">
            <a:extLst>
              <a:ext uri="{FF2B5EF4-FFF2-40B4-BE49-F238E27FC236}">
                <a16:creationId xmlns:a16="http://schemas.microsoft.com/office/drawing/2014/main" id="{7CEFC036-FCB0-626D-8F4C-158856868A91}"/>
              </a:ext>
            </a:extLst>
          </p:cNvPr>
          <p:cNvSpPr txBox="1"/>
          <p:nvPr/>
        </p:nvSpPr>
        <p:spPr>
          <a:xfrm>
            <a:off x="711200" y="246410"/>
            <a:ext cx="10586720" cy="1107996"/>
          </a:xfrm>
          <a:prstGeom prst="rect">
            <a:avLst/>
          </a:prstGeom>
          <a:noFill/>
        </p:spPr>
        <p:txBody>
          <a:bodyPr wrap="square">
            <a:spAutoFit/>
          </a:bodyPr>
          <a:lstStyle/>
          <a:p>
            <a:pPr marL="342900" indent="-342900">
              <a:buFont typeface="Arial" panose="020B0604020202020204" pitchFamily="34" charset="0"/>
              <a:buChar char="•"/>
            </a:pPr>
            <a:r>
              <a:rPr lang="en-US" sz="2200" dirty="0"/>
              <a:t>Gambar </a:t>
            </a:r>
            <a:r>
              <a:rPr lang="en-US" sz="2200" i="1" dirty="0"/>
              <a:t>man-in-the-middle attack </a:t>
            </a:r>
            <a:r>
              <a:rPr lang="en-US" sz="2200" dirty="0" err="1"/>
              <a:t>berikut</a:t>
            </a:r>
            <a:r>
              <a:rPr lang="en-US" sz="2200" dirty="0"/>
              <a:t> </a:t>
            </a:r>
            <a:r>
              <a:rPr lang="en-US" sz="2200" dirty="0" err="1"/>
              <a:t>memperlihatkan</a:t>
            </a:r>
            <a:r>
              <a:rPr lang="en-US" sz="2200" dirty="0"/>
              <a:t> </a:t>
            </a:r>
            <a:r>
              <a:rPr lang="en-US" sz="2200" dirty="0" err="1"/>
              <a:t>cara</a:t>
            </a:r>
            <a:r>
              <a:rPr lang="en-US" sz="2200" dirty="0"/>
              <a:t> Mallory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Alice (</a:t>
            </a:r>
            <a:r>
              <a:rPr lang="en-US" sz="2200" i="1" dirty="0">
                <a:effectLst/>
              </a:rPr>
              <a:t>K</a:t>
            </a:r>
            <a:r>
              <a:rPr lang="en-US" sz="2200" baseline="-25000" dirty="0">
                <a:effectLst/>
              </a:rPr>
              <a:t>1</a:t>
            </a:r>
            <a:r>
              <a:rPr lang="en-US" sz="2200" dirty="0">
                <a:effectLst/>
              </a:rPr>
              <a:t> = </a:t>
            </a:r>
            <a:r>
              <a:rPr lang="en-US" sz="2200" i="1" dirty="0">
                <a:effectLst/>
              </a:rPr>
              <a:t>g</a:t>
            </a:r>
            <a:r>
              <a:rPr lang="en-US" sz="2200" i="1" baseline="30000" dirty="0">
                <a:effectLst/>
              </a:rPr>
              <a:t>am</a:t>
            </a:r>
            <a:r>
              <a:rPr lang="en-US" sz="2200" baseline="30000" dirty="0">
                <a:effectLst/>
              </a:rPr>
              <a:t>  </a:t>
            </a:r>
            <a:r>
              <a:rPr lang="en-US" sz="2200" dirty="0">
                <a:effectLst/>
              </a:rPr>
              <a:t>mod </a:t>
            </a:r>
            <a:r>
              <a:rPr lang="en-US" sz="2200" i="1" dirty="0">
                <a:effectLst/>
              </a:rPr>
              <a:t>p</a:t>
            </a:r>
            <a:r>
              <a:rPr lang="en-US" sz="2200" dirty="0"/>
              <a:t>) dan </a:t>
            </a:r>
            <a:r>
              <a:rPr lang="en-US" sz="2200" dirty="0" err="1"/>
              <a:t>menyepakati</a:t>
            </a:r>
            <a:r>
              <a:rPr lang="en-US" sz="2200" dirty="0"/>
              <a:t> </a:t>
            </a:r>
            <a:r>
              <a:rPr lang="en-US" sz="2200" dirty="0" err="1"/>
              <a:t>kunci</a:t>
            </a:r>
            <a:r>
              <a:rPr lang="en-US" sz="2200" dirty="0"/>
              <a:t> yang </a:t>
            </a:r>
            <a:r>
              <a:rPr lang="en-US" sz="2200" dirty="0" err="1"/>
              <a:t>sama</a:t>
            </a:r>
            <a:r>
              <a:rPr lang="en-US" sz="2200" dirty="0"/>
              <a:t> </a:t>
            </a:r>
            <a:r>
              <a:rPr lang="en-US" sz="2200" dirty="0" err="1"/>
              <a:t>dengan</a:t>
            </a:r>
            <a:r>
              <a:rPr lang="en-US" sz="2200" dirty="0"/>
              <a:t> Bob  (</a:t>
            </a:r>
            <a:r>
              <a:rPr lang="en-US" sz="2200" i="1" dirty="0">
                <a:effectLst/>
              </a:rPr>
              <a:t>K</a:t>
            </a:r>
            <a:r>
              <a:rPr lang="en-US" sz="2200" baseline="-25000" dirty="0">
                <a:effectLst/>
              </a:rPr>
              <a:t>2</a:t>
            </a:r>
            <a:r>
              <a:rPr lang="en-US" sz="2200" dirty="0">
                <a:effectLst/>
              </a:rPr>
              <a:t> = </a:t>
            </a:r>
            <a:r>
              <a:rPr lang="en-US" sz="2200" i="1" dirty="0" err="1">
                <a:effectLst/>
              </a:rPr>
              <a:t>g</a:t>
            </a:r>
            <a:r>
              <a:rPr lang="en-US" sz="2200" i="1" baseline="30000" dirty="0" err="1">
                <a:effectLst/>
              </a:rPr>
              <a:t>bm</a:t>
            </a:r>
            <a:r>
              <a:rPr lang="en-US" sz="2200" baseline="30000" dirty="0"/>
              <a:t> </a:t>
            </a:r>
            <a:r>
              <a:rPr lang="en-US" sz="2200" dirty="0">
                <a:effectLst/>
              </a:rPr>
              <a:t>mod </a:t>
            </a:r>
            <a:r>
              <a:rPr lang="en-US" sz="2200" i="1" dirty="0">
                <a:effectLst/>
              </a:rPr>
              <a:t>p</a:t>
            </a:r>
            <a:r>
              <a:rPr lang="en-US" sz="2200" dirty="0"/>
              <a:t>)</a:t>
            </a:r>
          </a:p>
        </p:txBody>
      </p:sp>
      <p:sp>
        <p:nvSpPr>
          <p:cNvPr id="7" name="TextBox 6">
            <a:extLst>
              <a:ext uri="{FF2B5EF4-FFF2-40B4-BE49-F238E27FC236}">
                <a16:creationId xmlns:a16="http://schemas.microsoft.com/office/drawing/2014/main" id="{9D04BD19-7350-5B05-8600-78CD9B4331EB}"/>
              </a:ext>
            </a:extLst>
          </p:cNvPr>
          <p:cNvSpPr txBox="1"/>
          <p:nvPr/>
        </p:nvSpPr>
        <p:spPr>
          <a:xfrm>
            <a:off x="955040" y="1502688"/>
            <a:ext cx="4927600" cy="5355312"/>
          </a:xfrm>
          <a:prstGeom prst="rect">
            <a:avLst/>
          </a:prstGeom>
          <a:noFill/>
        </p:spPr>
        <p:txBody>
          <a:bodyPr wrap="square" rtlCol="0">
            <a:spAutoFit/>
          </a:bodyPr>
          <a:lstStyle/>
          <a:p>
            <a:pPr marL="285750" indent="-285750">
              <a:buFont typeface="Arial" panose="020B0604020202020204" pitchFamily="34" charset="0"/>
              <a:buChar char="•"/>
            </a:pPr>
            <a:r>
              <a:rPr lang="en-US" dirty="0"/>
              <a:t>Ketika Alice </a:t>
            </a:r>
            <a:r>
              <a:rPr lang="en-US" dirty="0" err="1"/>
              <a:t>mengirim</a:t>
            </a:r>
            <a:r>
              <a:rPr lang="en-US" dirty="0"/>
              <a:t> </a:t>
            </a:r>
            <a:r>
              <a:rPr lang="en-US" sz="1800" i="1" dirty="0">
                <a:effectLst/>
              </a:rPr>
              <a:t>g</a:t>
            </a:r>
            <a:r>
              <a:rPr lang="en-US" sz="1800" i="1" baseline="30000" dirty="0">
                <a:effectLst/>
              </a:rPr>
              <a:t>a</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Bob,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Bob</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a:t>Ketika Bob </a:t>
            </a:r>
            <a:r>
              <a:rPr lang="en-US" dirty="0" err="1"/>
              <a:t>mengirim</a:t>
            </a:r>
            <a:r>
              <a:rPr lang="en-US" dirty="0"/>
              <a:t> </a:t>
            </a:r>
            <a:r>
              <a:rPr lang="en-US" sz="1800" i="1" dirty="0" err="1">
                <a:effectLst/>
              </a:rPr>
              <a:t>g</a:t>
            </a:r>
            <a:r>
              <a:rPr lang="en-US" sz="1800" i="1" baseline="30000" dirty="0" err="1">
                <a:effectLst/>
              </a:rPr>
              <a:t>b</a:t>
            </a:r>
            <a:r>
              <a:rPr lang="en-US" sz="1800" baseline="30000" dirty="0">
                <a:effectLst/>
              </a:rPr>
              <a:t>  </a:t>
            </a:r>
            <a:r>
              <a:rPr lang="en-US" sz="1800" dirty="0">
                <a:effectLst/>
              </a:rPr>
              <a:t>mod </a:t>
            </a:r>
            <a:r>
              <a:rPr lang="en-US" sz="1800" i="1" dirty="0">
                <a:effectLst/>
              </a:rPr>
              <a:t>p</a:t>
            </a:r>
            <a:r>
              <a:rPr lang="en-US" sz="1800" dirty="0">
                <a:effectLst/>
              </a:rPr>
              <a:t> </a:t>
            </a:r>
            <a:r>
              <a:rPr lang="en-US" sz="1800" dirty="0" err="1">
                <a:effectLst/>
              </a:rPr>
              <a:t>kepada</a:t>
            </a:r>
            <a:r>
              <a:rPr lang="en-US" sz="1800" dirty="0">
                <a:effectLst/>
              </a:rPr>
              <a:t> Alice, Mallory </a:t>
            </a:r>
            <a:r>
              <a:rPr lang="en-US" sz="1800" dirty="0" err="1">
                <a:effectLst/>
              </a:rPr>
              <a:t>mengintersepsi</a:t>
            </a:r>
            <a:r>
              <a:rPr lang="en-US" sz="1800" dirty="0">
                <a:effectLst/>
              </a:rPr>
              <a:t> </a:t>
            </a:r>
            <a:r>
              <a:rPr lang="en-US" sz="1800" dirty="0" err="1">
                <a:effectLst/>
              </a:rPr>
              <a:t>komunikasi</a:t>
            </a:r>
            <a:r>
              <a:rPr lang="en-US" sz="1800" dirty="0">
                <a:effectLst/>
              </a:rPr>
              <a:t> dan </a:t>
            </a:r>
            <a:r>
              <a:rPr lang="en-US" sz="1800" dirty="0" err="1">
                <a:effectLst/>
              </a:rPr>
              <a:t>menggantikannya</a:t>
            </a:r>
            <a:r>
              <a:rPr lang="en-US" sz="1800" dirty="0">
                <a:effectLst/>
              </a:rPr>
              <a:t> </a:t>
            </a:r>
            <a:r>
              <a:rPr lang="en-US" sz="1800" dirty="0" err="1">
                <a:effectLst/>
              </a:rPr>
              <a:t>dengan</a:t>
            </a:r>
            <a:r>
              <a:rPr lang="en-US" sz="1800" dirty="0">
                <a:effectLst/>
              </a:rPr>
              <a:t> </a:t>
            </a:r>
            <a:r>
              <a:rPr lang="en-US" sz="1800" i="1" dirty="0">
                <a:effectLst/>
              </a:rPr>
              <a:t>g</a:t>
            </a:r>
            <a:r>
              <a:rPr lang="en-US" sz="1800" i="1" baseline="30000" dirty="0">
                <a:effectLst/>
              </a:rPr>
              <a:t>m</a:t>
            </a:r>
            <a:r>
              <a:rPr lang="en-US" sz="1800" baseline="30000" dirty="0">
                <a:effectLst/>
              </a:rPr>
              <a:t>  </a:t>
            </a:r>
            <a:r>
              <a:rPr lang="en-US" sz="1800" dirty="0">
                <a:effectLst/>
              </a:rPr>
              <a:t>mod </a:t>
            </a:r>
            <a:r>
              <a:rPr lang="en-US" sz="1800" i="1" dirty="0">
                <a:effectLst/>
              </a:rPr>
              <a:t>p </a:t>
            </a:r>
            <a:r>
              <a:rPr lang="en-US" dirty="0" err="1"/>
              <a:t>lalu</a:t>
            </a:r>
            <a:r>
              <a:rPr lang="en-US" sz="1800" dirty="0">
                <a:effectLst/>
              </a:rPr>
              <a:t> </a:t>
            </a:r>
            <a:r>
              <a:rPr lang="en-US" sz="1800" dirty="0" err="1">
                <a:effectLst/>
              </a:rPr>
              <a:t>mengirimkannya</a:t>
            </a:r>
            <a:r>
              <a:rPr lang="en-US" sz="1800" dirty="0">
                <a:effectLst/>
              </a:rPr>
              <a:t> </a:t>
            </a:r>
            <a:r>
              <a:rPr lang="en-US" sz="1800" dirty="0" err="1">
                <a:effectLst/>
              </a:rPr>
              <a:t>kepada</a:t>
            </a:r>
            <a:r>
              <a:rPr lang="en-US" sz="1800" dirty="0">
                <a:effectLst/>
              </a:rPr>
              <a:t> Alice.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1800" dirty="0">
                <a:effectLst/>
              </a:rPr>
              <a:t>Alice </a:t>
            </a:r>
            <a:r>
              <a:rPr lang="en-US" sz="1800" dirty="0" err="1">
                <a:effectLst/>
              </a:rPr>
              <a:t>menghitung</a:t>
            </a:r>
            <a:r>
              <a:rPr lang="en-US" sz="1800" dirty="0">
                <a:effectLst/>
              </a:rPr>
              <a:t>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1</a:t>
            </a:r>
            <a:r>
              <a:rPr lang="en-US" sz="1800" dirty="0">
                <a:effectLst/>
              </a:rPr>
              <a:t> = </a:t>
            </a:r>
            <a:r>
              <a:rPr lang="en-US" sz="1800" i="1" dirty="0">
                <a:effectLst/>
              </a:rPr>
              <a:t>g</a:t>
            </a:r>
            <a:r>
              <a:rPr lang="en-US" sz="1800" i="1" baseline="30000" dirty="0">
                <a:effectLst/>
              </a:rPr>
              <a:t>am</a:t>
            </a:r>
            <a:r>
              <a:rPr lang="en-US" sz="1800" baseline="30000" dirty="0">
                <a:effectLst/>
              </a:rPr>
              <a:t>  </a:t>
            </a:r>
            <a:r>
              <a:rPr lang="en-US" sz="1800" dirty="0">
                <a:effectLst/>
              </a:rPr>
              <a:t>mod </a:t>
            </a:r>
            <a:r>
              <a:rPr lang="en-US" sz="1800" i="1" dirty="0">
                <a:effectLst/>
              </a:rPr>
              <a:t>p</a:t>
            </a: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sz="1800" dirty="0">
                <a:effectLst/>
              </a:rPr>
              <a:t>Bob </a:t>
            </a:r>
            <a:r>
              <a:rPr lang="en-US" sz="1800" dirty="0" err="1">
                <a:effectLst/>
              </a:rPr>
              <a:t>menghitung</a:t>
            </a:r>
            <a:r>
              <a:rPr lang="en-US" sz="1800" dirty="0">
                <a:effectLst/>
              </a:rPr>
              <a:t>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r>
              <a:rPr lang="en-US" dirty="0">
                <a:effectLst/>
              </a:rPr>
              <a:t>, </a:t>
            </a:r>
            <a:r>
              <a:rPr lang="en-US" dirty="0" err="1">
                <a:effectLst/>
              </a:rPr>
              <a:t>sama</a:t>
            </a:r>
            <a:r>
              <a:rPr lang="en-US" dirty="0">
                <a:effectLst/>
              </a:rPr>
              <a:t> </a:t>
            </a:r>
            <a:r>
              <a:rPr lang="en-US" dirty="0" err="1">
                <a:effectLst/>
              </a:rPr>
              <a:t>dengan</a:t>
            </a:r>
            <a:r>
              <a:rPr lang="en-US" dirty="0">
                <a:effectLst/>
              </a:rPr>
              <a:t> yang </a:t>
            </a:r>
            <a:r>
              <a:rPr lang="en-US" dirty="0" err="1">
                <a:effectLst/>
              </a:rPr>
              <a:t>dihitung</a:t>
            </a:r>
            <a:r>
              <a:rPr lang="en-US" dirty="0">
                <a:effectLst/>
              </a:rPr>
              <a:t> Mallory, </a:t>
            </a:r>
            <a:r>
              <a:rPr lang="en-US" sz="1800" i="1" dirty="0">
                <a:effectLst/>
              </a:rPr>
              <a:t>K</a:t>
            </a:r>
            <a:r>
              <a:rPr lang="en-US" sz="1800" i="1" baseline="-25000" dirty="0">
                <a:effectLst/>
              </a:rPr>
              <a:t>2</a:t>
            </a:r>
            <a:r>
              <a:rPr lang="en-US" sz="1800" dirty="0">
                <a:effectLst/>
              </a:rPr>
              <a:t> = </a:t>
            </a:r>
            <a:r>
              <a:rPr lang="en-US" sz="1800" i="1" dirty="0" err="1">
                <a:effectLst/>
              </a:rPr>
              <a:t>g</a:t>
            </a:r>
            <a:r>
              <a:rPr lang="en-US" sz="1800" i="1" baseline="30000" dirty="0" err="1">
                <a:effectLst/>
              </a:rPr>
              <a:t>bm</a:t>
            </a:r>
            <a:r>
              <a:rPr lang="en-US" sz="1800" baseline="30000" dirty="0">
                <a:effectLst/>
              </a:rPr>
              <a:t>  </a:t>
            </a:r>
            <a:r>
              <a:rPr lang="en-US" sz="1800" dirty="0">
                <a:effectLst/>
              </a:rPr>
              <a:t>mod </a:t>
            </a:r>
            <a:r>
              <a:rPr lang="en-US" sz="1800" i="1" dirty="0">
                <a:effectLst/>
              </a:rPr>
              <a:t>p</a:t>
            </a:r>
            <a:endParaRPr lang="en-US" sz="1800" dirty="0">
              <a:effectLst/>
            </a:endParaRPr>
          </a:p>
          <a:p>
            <a:pPr marL="285750" indent="-285750">
              <a:buFont typeface="Arial" panose="020B0604020202020204" pitchFamily="34" charset="0"/>
              <a:buChar char="•"/>
            </a:pPr>
            <a:endParaRPr lang="en-US" i="1" dirty="0"/>
          </a:p>
          <a:p>
            <a:pPr marL="285750" indent="-285750">
              <a:buFont typeface="Arial" panose="020B0604020202020204" pitchFamily="34" charset="0"/>
              <a:buChar char="•"/>
            </a:pPr>
            <a:r>
              <a:rPr lang="en-US" dirty="0" err="1"/>
              <a:t>Selanjutnya</a:t>
            </a:r>
            <a:r>
              <a:rPr lang="en-US" dirty="0"/>
              <a:t> Mallory </a:t>
            </a:r>
            <a:r>
              <a:rPr lang="en-US" dirty="0" err="1"/>
              <a:t>mengetahui</a:t>
            </a:r>
            <a:r>
              <a:rPr lang="en-US" dirty="0"/>
              <a:t> pesan2 </a:t>
            </a:r>
            <a:r>
              <a:rPr lang="en-US" dirty="0" err="1"/>
              <a:t>rahasia</a:t>
            </a:r>
            <a:r>
              <a:rPr lang="en-US" dirty="0"/>
              <a:t> </a:t>
            </a:r>
            <a:r>
              <a:rPr lang="en-US" dirty="0" err="1"/>
              <a:t>dari</a:t>
            </a:r>
            <a:r>
              <a:rPr lang="en-US" dirty="0"/>
              <a:t> Alice dan </a:t>
            </a:r>
            <a:r>
              <a:rPr lang="en-US" dirty="0" err="1"/>
              <a:t>dari</a:t>
            </a:r>
            <a:r>
              <a:rPr lang="en-US" dirty="0"/>
              <a:t> Bob yang </a:t>
            </a:r>
            <a:r>
              <a:rPr lang="en-US" dirty="0" err="1"/>
              <a:t>diekripsi</a:t>
            </a:r>
            <a:r>
              <a:rPr lang="en-US" dirty="0"/>
              <a:t> </a:t>
            </a:r>
            <a:r>
              <a:rPr lang="en-US" dirty="0" err="1"/>
              <a:t>dengan</a:t>
            </a:r>
            <a:r>
              <a:rPr lang="en-US" dirty="0"/>
              <a:t> </a:t>
            </a:r>
            <a:r>
              <a:rPr lang="en-US" dirty="0" err="1"/>
              <a:t>dengan</a:t>
            </a:r>
            <a:r>
              <a:rPr lang="en-US" dirty="0"/>
              <a:t> </a:t>
            </a:r>
            <a:r>
              <a:rPr lang="en-US" dirty="0" err="1"/>
              <a:t>kunci</a:t>
            </a:r>
            <a:r>
              <a:rPr lang="en-US" dirty="0"/>
              <a:t> </a:t>
            </a:r>
            <a:r>
              <a:rPr lang="en-US" i="1" dirty="0"/>
              <a:t>K</a:t>
            </a:r>
            <a:r>
              <a:rPr lang="en-US" baseline="-25000" dirty="0"/>
              <a:t>1</a:t>
            </a:r>
            <a:r>
              <a:rPr lang="en-US" dirty="0"/>
              <a:t> dan </a:t>
            </a:r>
            <a:r>
              <a:rPr lang="en-US" i="1" dirty="0"/>
              <a:t>K</a:t>
            </a:r>
            <a:r>
              <a:rPr lang="en-US" baseline="-25000" dirty="0"/>
              <a:t>2</a:t>
            </a:r>
            <a:r>
              <a:rPr lang="en-US" dirty="0"/>
              <a:t> </a:t>
            </a:r>
            <a:r>
              <a:rPr lang="en-US" dirty="0" err="1"/>
              <a:t>tersebut</a:t>
            </a:r>
            <a:endParaRPr lang="en-US" dirty="0"/>
          </a:p>
        </p:txBody>
      </p:sp>
      <p:sp>
        <p:nvSpPr>
          <p:cNvPr id="2" name="Footer Placeholder 1">
            <a:extLst>
              <a:ext uri="{FF2B5EF4-FFF2-40B4-BE49-F238E27FC236}">
                <a16:creationId xmlns:a16="http://schemas.microsoft.com/office/drawing/2014/main" id="{2DB470FF-B61B-D53D-6BF6-B0D4C554AF72}"/>
              </a:ext>
            </a:extLst>
          </p:cNvPr>
          <p:cNvSpPr>
            <a:spLocks noGrp="1"/>
          </p:cNvSpPr>
          <p:nvPr>
            <p:ph type="ftr" sz="quarter" idx="11"/>
          </p:nvPr>
        </p:nvSpPr>
        <p:spPr>
          <a:xfrm>
            <a:off x="6990080" y="6403340"/>
            <a:ext cx="4114800" cy="365125"/>
          </a:xfrm>
        </p:spPr>
        <p:txBody>
          <a:bodyPr/>
          <a:lstStyle/>
          <a:p>
            <a:r>
              <a:rPr lang="en-US"/>
              <a:t>Rinaldi Munir/II4020 Kriptografi</a:t>
            </a:r>
            <a:endParaRPr lang="en-US" dirty="0"/>
          </a:p>
        </p:txBody>
      </p:sp>
      <p:sp>
        <p:nvSpPr>
          <p:cNvPr id="5" name="Slide Number Placeholder 4">
            <a:extLst>
              <a:ext uri="{FF2B5EF4-FFF2-40B4-BE49-F238E27FC236}">
                <a16:creationId xmlns:a16="http://schemas.microsoft.com/office/drawing/2014/main" id="{6CA2FD65-F769-148F-4FF6-FB505934EC8F}"/>
              </a:ext>
            </a:extLst>
          </p:cNvPr>
          <p:cNvSpPr>
            <a:spLocks noGrp="1"/>
          </p:cNvSpPr>
          <p:nvPr>
            <p:ph type="sldNum" sz="quarter" idx="12"/>
          </p:nvPr>
        </p:nvSpPr>
        <p:spPr/>
        <p:txBody>
          <a:bodyPr/>
          <a:lstStyle/>
          <a:p>
            <a:fld id="{507CD76F-042E-47A9-9C95-0EBEC8B63F52}" type="slidenum">
              <a:rPr lang="en-US" smtClean="0"/>
              <a:t>17</a:t>
            </a:fld>
            <a:endParaRPr lang="en-US"/>
          </a:p>
        </p:txBody>
      </p:sp>
    </p:spTree>
    <p:extLst>
      <p:ext uri="{BB962C8B-B14F-4D97-AF65-F5344CB8AC3E}">
        <p14:creationId xmlns:p14="http://schemas.microsoft.com/office/powerpoint/2010/main" val="1906692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B35B1-C769-1430-BADD-140419225B0D}"/>
              </a:ext>
            </a:extLst>
          </p:cNvPr>
          <p:cNvSpPr>
            <a:spLocks noGrp="1"/>
          </p:cNvSpPr>
          <p:nvPr>
            <p:ph type="title"/>
          </p:nvPr>
        </p:nvSpPr>
        <p:spPr/>
        <p:txBody>
          <a:bodyPr/>
          <a:lstStyle/>
          <a:p>
            <a:r>
              <a:rPr lang="en-US" dirty="0" err="1"/>
              <a:t>Pertukaran</a:t>
            </a:r>
            <a:r>
              <a:rPr lang="en-US" dirty="0"/>
              <a:t> </a:t>
            </a:r>
            <a:r>
              <a:rPr lang="en-US" dirty="0" err="1"/>
              <a:t>kunci</a:t>
            </a:r>
            <a:r>
              <a:rPr lang="en-US" dirty="0"/>
              <a:t> Diffie-Hellman </a:t>
            </a:r>
            <a:r>
              <a:rPr lang="en-US" dirty="0" err="1"/>
              <a:t>untuk</a:t>
            </a:r>
            <a:r>
              <a:rPr lang="en-US" dirty="0"/>
              <a:t> </a:t>
            </a:r>
            <a:r>
              <a:rPr lang="en-US" dirty="0" err="1"/>
              <a:t>tiga</a:t>
            </a:r>
            <a:r>
              <a:rPr lang="en-US" dirty="0"/>
              <a:t> </a:t>
            </a:r>
            <a:r>
              <a:rPr lang="en-US" dirty="0" err="1"/>
              <a:t>pihak</a:t>
            </a:r>
            <a:r>
              <a:rPr lang="en-US" dirty="0"/>
              <a:t> (Alice, Bob, dan Carol)</a:t>
            </a:r>
          </a:p>
        </p:txBody>
      </p:sp>
      <p:sp>
        <p:nvSpPr>
          <p:cNvPr id="3" name="Content Placeholder 2">
            <a:extLst>
              <a:ext uri="{FF2B5EF4-FFF2-40B4-BE49-F238E27FC236}">
                <a16:creationId xmlns:a16="http://schemas.microsoft.com/office/drawing/2014/main" id="{56571D3F-05EE-6096-9F0E-DA35D017365F}"/>
              </a:ext>
            </a:extLst>
          </p:cNvPr>
          <p:cNvSpPr>
            <a:spLocks noGrp="1"/>
          </p:cNvSpPr>
          <p:nvPr>
            <p:ph idx="1"/>
          </p:nvPr>
        </p:nvSpPr>
        <p:spPr>
          <a:xfrm>
            <a:off x="838200" y="1825625"/>
            <a:ext cx="10515600" cy="4667250"/>
          </a:xfrm>
        </p:spPr>
        <p:txBody>
          <a:bodyPr>
            <a:normAutofit fontScale="85000" lnSpcReduction="20000"/>
          </a:bodyPr>
          <a:lstStyle/>
          <a:p>
            <a:pPr>
              <a:buFont typeface="+mj-lt"/>
              <a:buAutoNum type="arabicPeriod"/>
            </a:pPr>
            <a:r>
              <a:rPr lang="en-US" dirty="0"/>
              <a:t> Alice, Bob, dan Carol </a:t>
            </a:r>
            <a:r>
              <a:rPr lang="en-US" dirty="0" err="1"/>
              <a:t>menyepakati</a:t>
            </a:r>
            <a:r>
              <a:rPr lang="en-US" dirty="0"/>
              <a:t> </a:t>
            </a:r>
            <a:r>
              <a:rPr lang="en-US" i="1" dirty="0"/>
              <a:t>p</a:t>
            </a:r>
            <a:r>
              <a:rPr lang="en-US" dirty="0"/>
              <a:t> dan </a:t>
            </a:r>
            <a:r>
              <a:rPr lang="en-US" i="1" dirty="0"/>
              <a:t>g</a:t>
            </a:r>
            <a:r>
              <a:rPr lang="en-US" dirty="0"/>
              <a:t>.</a:t>
            </a:r>
          </a:p>
          <a:p>
            <a:pPr>
              <a:buFont typeface="+mj-lt"/>
              <a:buAutoNum type="arabicPeriod"/>
            </a:pPr>
            <a:r>
              <a:rPr lang="en-US" dirty="0"/>
              <a:t> Alice, Bob, dan Carol </a:t>
            </a:r>
            <a:r>
              <a:rPr lang="en-US" dirty="0" err="1"/>
              <a:t>membangkitkan</a:t>
            </a:r>
            <a:r>
              <a:rPr lang="en-US" dirty="0"/>
              <a:t> </a:t>
            </a:r>
            <a:r>
              <a:rPr lang="en-US" dirty="0" err="1"/>
              <a:t>kunci</a:t>
            </a:r>
            <a:r>
              <a:rPr lang="en-US" dirty="0"/>
              <a:t> </a:t>
            </a:r>
            <a:r>
              <a:rPr lang="en-US" dirty="0" err="1"/>
              <a:t>privat</a:t>
            </a:r>
            <a:r>
              <a:rPr lang="en-US" dirty="0"/>
              <a:t> masing-masing, </a:t>
            </a:r>
            <a:r>
              <a:rPr lang="en-US" i="1" dirty="0"/>
              <a:t>a</a:t>
            </a:r>
            <a:r>
              <a:rPr lang="en-US" dirty="0"/>
              <a:t>, </a:t>
            </a:r>
            <a:r>
              <a:rPr lang="en-US" i="1" dirty="0"/>
              <a:t>b</a:t>
            </a:r>
            <a:r>
              <a:rPr lang="en-US" dirty="0"/>
              <a:t>, dan </a:t>
            </a:r>
            <a:r>
              <a:rPr lang="en-US" i="1" dirty="0"/>
              <a:t>c</a:t>
            </a:r>
            <a:r>
              <a:rPr lang="en-US" dirty="0"/>
              <a:t>.</a:t>
            </a:r>
          </a:p>
          <a:p>
            <a:pPr>
              <a:buFont typeface="+mj-lt"/>
              <a:buAutoNum type="arabicPeriod"/>
            </a:pPr>
            <a:r>
              <a:rPr lang="en-US" dirty="0"/>
              <a:t> Alice </a:t>
            </a:r>
            <a:r>
              <a:rPr lang="en-US" dirty="0" err="1"/>
              <a:t>menghitung</a:t>
            </a:r>
            <a:r>
              <a:rPr lang="en-US" dirty="0"/>
              <a:t> </a:t>
            </a:r>
            <a:r>
              <a:rPr lang="en-US" b="1" i="1" dirty="0"/>
              <a:t>g</a:t>
            </a:r>
            <a:r>
              <a:rPr lang="en-US" b="1" i="1" baseline="30000" dirty="0"/>
              <a:t>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dirty="0"/>
              <a:t>(</a:t>
            </a:r>
            <a:r>
              <a:rPr lang="en-US" b="1" i="1" dirty="0">
                <a:effectLst/>
              </a:rPr>
              <a:t>g</a:t>
            </a:r>
            <a:r>
              <a:rPr lang="en-US" b="1" i="1" baseline="30000" dirty="0">
                <a:effectLst/>
              </a:rPr>
              <a:t>a</a:t>
            </a:r>
            <a:r>
              <a:rPr lang="en-US" b="1" dirty="0"/>
              <a:t>)</a:t>
            </a:r>
            <a:r>
              <a:rPr lang="en-US" b="1" i="1" baseline="30000" dirty="0">
                <a:effectLst/>
              </a:rPr>
              <a:t>b</a:t>
            </a:r>
            <a:r>
              <a:rPr lang="en-US" b="1" dirty="0"/>
              <a:t> mod </a:t>
            </a:r>
            <a:r>
              <a:rPr lang="en-US" b="1" i="1" dirty="0"/>
              <a:t>p</a:t>
            </a:r>
            <a:r>
              <a:rPr lang="en-US" b="1" dirty="0"/>
              <a:t> = </a:t>
            </a:r>
            <a:r>
              <a:rPr lang="en-US" b="1" i="1" dirty="0"/>
              <a:t>g</a:t>
            </a:r>
            <a:r>
              <a:rPr lang="en-US" b="1" i="1" baseline="30000" dirty="0"/>
              <a:t>ab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i="1" dirty="0"/>
              <a:t>K</a:t>
            </a:r>
            <a:r>
              <a:rPr lang="en-US" b="1" dirty="0"/>
              <a:t> =</a:t>
            </a:r>
            <a:r>
              <a:rPr lang="en-US" dirty="0"/>
              <a:t> </a:t>
            </a:r>
            <a:r>
              <a:rPr lang="en-US" b="1" dirty="0"/>
              <a:t>(</a:t>
            </a:r>
            <a:r>
              <a:rPr lang="en-US" b="1" i="1" dirty="0">
                <a:effectLst/>
              </a:rPr>
              <a:t>g</a:t>
            </a:r>
            <a:r>
              <a:rPr lang="en-US" b="1" i="1" baseline="30000" dirty="0">
                <a:effectLst/>
              </a:rPr>
              <a:t>ab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Bob </a:t>
            </a:r>
            <a:r>
              <a:rPr lang="en-US" dirty="0" err="1"/>
              <a:t>menghitung</a:t>
            </a:r>
            <a:r>
              <a:rPr lang="en-US" dirty="0"/>
              <a:t> </a:t>
            </a:r>
            <a:r>
              <a:rPr lang="en-US" b="1" i="1" dirty="0" err="1"/>
              <a:t>g</a:t>
            </a:r>
            <a:r>
              <a:rPr lang="en-US" b="1" i="1" baseline="30000" dirty="0" err="1"/>
              <a:t>b</a:t>
            </a:r>
            <a:r>
              <a:rPr lang="en-US" b="1" i="1" dirty="0"/>
              <a:t> mod p</a:t>
            </a:r>
            <a:r>
              <a:rPr lang="en-US" dirty="0"/>
              <a:t> dan </a:t>
            </a:r>
            <a:r>
              <a:rPr lang="en-US" dirty="0" err="1"/>
              <a:t>mengirimkannya</a:t>
            </a:r>
            <a:r>
              <a:rPr lang="en-US" dirty="0"/>
              <a:t> </a:t>
            </a:r>
            <a:r>
              <a:rPr lang="en-US" dirty="0" err="1"/>
              <a:t>kepada</a:t>
            </a:r>
            <a:r>
              <a:rPr lang="en-US" dirty="0"/>
              <a:t> Carol.</a:t>
            </a:r>
          </a:p>
          <a:p>
            <a:pPr>
              <a:buFont typeface="+mj-lt"/>
              <a:buAutoNum type="arabicPeriod"/>
            </a:pPr>
            <a:r>
              <a:rPr lang="en-US" dirty="0"/>
              <a:t> Carol </a:t>
            </a:r>
            <a:r>
              <a:rPr lang="en-US" dirty="0" err="1"/>
              <a:t>menghitung</a:t>
            </a:r>
            <a:r>
              <a:rPr lang="en-US" dirty="0"/>
              <a:t> </a:t>
            </a:r>
            <a:r>
              <a:rPr lang="en-US" b="1" dirty="0"/>
              <a:t>(</a:t>
            </a:r>
            <a:r>
              <a:rPr lang="en-US" b="1" i="1" dirty="0" err="1">
                <a:effectLst/>
              </a:rPr>
              <a:t>g</a:t>
            </a:r>
            <a:r>
              <a:rPr lang="en-US" b="1" i="1" baseline="30000" dirty="0" err="1">
                <a:effectLst/>
              </a:rPr>
              <a:t>b</a:t>
            </a:r>
            <a:r>
              <a:rPr lang="en-US" b="1" dirty="0"/>
              <a:t>)</a:t>
            </a:r>
            <a:r>
              <a:rPr lang="en-US" b="1" i="1" baseline="30000" dirty="0">
                <a:effectLst/>
              </a:rPr>
              <a:t>c</a:t>
            </a:r>
            <a:r>
              <a:rPr lang="en-US" b="1" dirty="0"/>
              <a:t> mod </a:t>
            </a:r>
            <a:r>
              <a:rPr lang="en-US" b="1" i="1" dirty="0"/>
              <a:t>p</a:t>
            </a:r>
            <a:r>
              <a:rPr lang="en-US" b="1" dirty="0"/>
              <a:t> = </a:t>
            </a:r>
            <a:r>
              <a:rPr lang="en-US" b="1" i="1" dirty="0" err="1"/>
              <a:t>g</a:t>
            </a:r>
            <a:r>
              <a:rPr lang="en-US" b="1" i="1" baseline="30000" dirty="0" err="1"/>
              <a:t>bc</a:t>
            </a:r>
            <a:r>
              <a:rPr lang="en-US" b="1" i="1" dirty="0"/>
              <a:t> mod p</a:t>
            </a:r>
            <a:r>
              <a:rPr lang="en-US" dirty="0"/>
              <a:t> dan </a:t>
            </a:r>
            <a:r>
              <a:rPr lang="en-US" dirty="0" err="1"/>
              <a:t>mengirimkannya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bc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bca</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Carol </a:t>
            </a:r>
            <a:r>
              <a:rPr lang="en-US" dirty="0" err="1"/>
              <a:t>menghitung</a:t>
            </a:r>
            <a:r>
              <a:rPr lang="en-US" dirty="0"/>
              <a:t> </a:t>
            </a:r>
            <a:r>
              <a:rPr lang="en-US" b="1" i="1" dirty="0" err="1"/>
              <a:t>g</a:t>
            </a:r>
            <a:r>
              <a:rPr lang="en-US" b="1" i="1" baseline="30000" dirty="0" err="1"/>
              <a:t>c</a:t>
            </a:r>
            <a:r>
              <a:rPr lang="en-US" b="1" i="1" dirty="0"/>
              <a:t> mod p</a:t>
            </a:r>
            <a:r>
              <a:rPr lang="en-US" dirty="0"/>
              <a:t> dan </a:t>
            </a:r>
            <a:r>
              <a:rPr lang="en-US" dirty="0" err="1"/>
              <a:t>mengirimkannta</a:t>
            </a:r>
            <a:r>
              <a:rPr lang="en-US" dirty="0"/>
              <a:t> </a:t>
            </a:r>
            <a:r>
              <a:rPr lang="en-US" dirty="0" err="1"/>
              <a:t>kepada</a:t>
            </a:r>
            <a:r>
              <a:rPr lang="en-US" dirty="0"/>
              <a:t> Alice.</a:t>
            </a:r>
          </a:p>
          <a:p>
            <a:pPr>
              <a:buFont typeface="+mj-lt"/>
              <a:buAutoNum type="arabicPeriod"/>
            </a:pPr>
            <a:r>
              <a:rPr lang="en-US" dirty="0"/>
              <a:t> Alice </a:t>
            </a:r>
            <a:r>
              <a:rPr lang="en-US" dirty="0" err="1"/>
              <a:t>menghitung</a:t>
            </a:r>
            <a:r>
              <a:rPr lang="en-US" dirty="0"/>
              <a:t>  </a:t>
            </a:r>
            <a:r>
              <a:rPr lang="en-US" b="1" dirty="0"/>
              <a:t>(</a:t>
            </a:r>
            <a:r>
              <a:rPr lang="en-US" b="1" i="1" dirty="0" err="1">
                <a:effectLst/>
              </a:rPr>
              <a:t>g</a:t>
            </a:r>
            <a:r>
              <a:rPr lang="en-US" b="1" i="1" baseline="30000" dirty="0" err="1">
                <a:effectLst/>
              </a:rPr>
              <a:t>c</a:t>
            </a:r>
            <a:r>
              <a:rPr lang="en-US" b="1" dirty="0"/>
              <a:t>)</a:t>
            </a:r>
            <a:r>
              <a:rPr lang="en-US" b="1" i="1" baseline="30000" dirty="0">
                <a:effectLst/>
              </a:rPr>
              <a:t>a</a:t>
            </a:r>
            <a:r>
              <a:rPr lang="en-US" b="1" dirty="0"/>
              <a:t> mod </a:t>
            </a:r>
            <a:r>
              <a:rPr lang="en-US" b="1" i="1" dirty="0"/>
              <a:t>p</a:t>
            </a:r>
            <a:r>
              <a:rPr lang="en-US" b="1" dirty="0"/>
              <a:t> = </a:t>
            </a:r>
            <a:r>
              <a:rPr lang="en-US" b="1" i="1" dirty="0" err="1"/>
              <a:t>g</a:t>
            </a:r>
            <a:r>
              <a:rPr lang="en-US" b="1" i="1" baseline="30000" dirty="0" err="1"/>
              <a:t>ca</a:t>
            </a:r>
            <a:r>
              <a:rPr lang="en-US" b="1" i="1" dirty="0"/>
              <a:t> mod p</a:t>
            </a:r>
            <a:r>
              <a:rPr lang="en-US" dirty="0"/>
              <a:t> dan </a:t>
            </a:r>
            <a:r>
              <a:rPr lang="en-US" dirty="0" err="1"/>
              <a:t>mengirimkannya</a:t>
            </a:r>
            <a:r>
              <a:rPr lang="en-US" dirty="0"/>
              <a:t> </a:t>
            </a:r>
            <a:r>
              <a:rPr lang="en-US" dirty="0" err="1"/>
              <a:t>kepada</a:t>
            </a:r>
            <a:r>
              <a:rPr lang="en-US" dirty="0"/>
              <a:t> Bob.</a:t>
            </a:r>
          </a:p>
          <a:p>
            <a:pPr>
              <a:buFont typeface="+mj-lt"/>
              <a:buAutoNum type="arabicPeriod"/>
            </a:pPr>
            <a:r>
              <a:rPr lang="en-US" dirty="0"/>
              <a:t> Bob </a:t>
            </a:r>
            <a:r>
              <a:rPr lang="en-US" dirty="0" err="1"/>
              <a:t>menghitung</a:t>
            </a:r>
            <a:r>
              <a:rPr lang="en-US" dirty="0"/>
              <a:t> </a:t>
            </a:r>
            <a:r>
              <a:rPr lang="en-US" b="1" i="1" dirty="0"/>
              <a:t>K</a:t>
            </a:r>
            <a:r>
              <a:rPr lang="en-US" b="1" dirty="0"/>
              <a:t> = (</a:t>
            </a:r>
            <a:r>
              <a:rPr lang="en-US" b="1" i="1" dirty="0" err="1">
                <a:effectLst/>
              </a:rPr>
              <a:t>g</a:t>
            </a:r>
            <a:r>
              <a:rPr lang="en-US" b="1" i="1" baseline="30000" dirty="0" err="1">
                <a:effectLst/>
              </a:rPr>
              <a:t>ca</a:t>
            </a:r>
            <a:r>
              <a:rPr lang="en-US" b="1" dirty="0"/>
              <a:t>)</a:t>
            </a:r>
            <a:r>
              <a:rPr lang="en-US" b="1" i="1" baseline="30000" dirty="0">
                <a:effectLst/>
              </a:rPr>
              <a:t>b</a:t>
            </a:r>
            <a:r>
              <a:rPr lang="en-US" b="1" dirty="0"/>
              <a:t> mod </a:t>
            </a:r>
            <a:r>
              <a:rPr lang="en-US" b="1" i="1" dirty="0"/>
              <a:t>p</a:t>
            </a:r>
            <a:r>
              <a:rPr lang="en-US" b="1" dirty="0"/>
              <a:t> = </a:t>
            </a:r>
            <a:r>
              <a:rPr lang="en-US" b="1" i="1" dirty="0" err="1"/>
              <a:t>g</a:t>
            </a:r>
            <a:r>
              <a:rPr lang="en-US" b="1" i="1" baseline="30000" dirty="0" err="1"/>
              <a:t>cab</a:t>
            </a:r>
            <a:r>
              <a:rPr lang="en-US" b="1" i="1" dirty="0"/>
              <a:t> mod p</a:t>
            </a:r>
            <a:r>
              <a:rPr lang="en-US" b="1" dirty="0"/>
              <a:t> = </a:t>
            </a:r>
            <a:r>
              <a:rPr lang="en-US" b="1" i="1" dirty="0" err="1"/>
              <a:t>g</a:t>
            </a:r>
            <a:r>
              <a:rPr lang="en-US" b="1" i="1" baseline="30000" dirty="0" err="1"/>
              <a:t>abc</a:t>
            </a:r>
            <a:r>
              <a:rPr lang="en-US" b="1" i="1" dirty="0"/>
              <a:t> mod p</a:t>
            </a:r>
            <a:r>
              <a:rPr lang="en-US" dirty="0"/>
              <a:t>.</a:t>
            </a:r>
          </a:p>
          <a:p>
            <a:pPr>
              <a:buFont typeface="+mj-lt"/>
              <a:buAutoNum type="arabicPeriod"/>
            </a:pPr>
            <a:r>
              <a:rPr lang="en-US" dirty="0"/>
              <a:t> </a:t>
            </a:r>
            <a:r>
              <a:rPr lang="en-US" dirty="0" err="1"/>
              <a:t>Sekarang</a:t>
            </a:r>
            <a:r>
              <a:rPr lang="en-US" dirty="0"/>
              <a:t> Alice, Bob, dan Carol </a:t>
            </a:r>
            <a:r>
              <a:rPr lang="en-US" dirty="0" err="1"/>
              <a:t>sudah</a:t>
            </a:r>
            <a:r>
              <a:rPr lang="en-US" dirty="0"/>
              <a:t> </a:t>
            </a:r>
            <a:r>
              <a:rPr lang="en-US" dirty="0" err="1"/>
              <a:t>memiliki</a:t>
            </a:r>
            <a:r>
              <a:rPr lang="en-US" dirty="0"/>
              <a:t> </a:t>
            </a:r>
            <a:r>
              <a:rPr lang="en-US" dirty="0" err="1"/>
              <a:t>kunci</a:t>
            </a:r>
            <a:r>
              <a:rPr lang="en-US" dirty="0"/>
              <a:t> </a:t>
            </a:r>
            <a:r>
              <a:rPr lang="en-US" dirty="0" err="1"/>
              <a:t>rahasia</a:t>
            </a:r>
            <a:r>
              <a:rPr lang="en-US" dirty="0"/>
              <a:t> yang </a:t>
            </a:r>
            <a:r>
              <a:rPr lang="en-US" dirty="0" err="1"/>
              <a:t>sama</a:t>
            </a:r>
            <a:r>
              <a:rPr lang="en-US" dirty="0"/>
              <a:t>, </a:t>
            </a:r>
            <a:r>
              <a:rPr lang="en-US" dirty="0" err="1"/>
              <a:t>yaitu</a:t>
            </a:r>
            <a:r>
              <a:rPr lang="en-US" dirty="0"/>
              <a:t> </a:t>
            </a:r>
            <a:r>
              <a:rPr lang="en-US" i="1" dirty="0"/>
              <a:t>K</a:t>
            </a:r>
          </a:p>
        </p:txBody>
      </p:sp>
      <p:sp>
        <p:nvSpPr>
          <p:cNvPr id="4" name="Footer Placeholder 3">
            <a:extLst>
              <a:ext uri="{FF2B5EF4-FFF2-40B4-BE49-F238E27FC236}">
                <a16:creationId xmlns:a16="http://schemas.microsoft.com/office/drawing/2014/main" id="{A15091F1-B324-0215-1E9B-5FE4341F9BDB}"/>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F3AA6E25-64F7-7CCB-F5EE-C48E6672F4D0}"/>
              </a:ext>
            </a:extLst>
          </p:cNvPr>
          <p:cNvSpPr>
            <a:spLocks noGrp="1"/>
          </p:cNvSpPr>
          <p:nvPr>
            <p:ph type="sldNum" sz="quarter" idx="12"/>
          </p:nvPr>
        </p:nvSpPr>
        <p:spPr/>
        <p:txBody>
          <a:bodyPr/>
          <a:lstStyle/>
          <a:p>
            <a:fld id="{507CD76F-042E-47A9-9C95-0EBEC8B63F52}" type="slidenum">
              <a:rPr lang="en-US" smtClean="0"/>
              <a:t>18</a:t>
            </a:fld>
            <a:endParaRPr lang="en-US"/>
          </a:p>
        </p:txBody>
      </p:sp>
    </p:spTree>
    <p:extLst>
      <p:ext uri="{BB962C8B-B14F-4D97-AF65-F5344CB8AC3E}">
        <p14:creationId xmlns:p14="http://schemas.microsoft.com/office/powerpoint/2010/main" val="30663483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63D8C1-8F9F-F2DE-2235-9576EF7AD891}"/>
              </a:ext>
            </a:extLst>
          </p:cNvPr>
          <p:cNvSpPr>
            <a:spLocks noGrp="1"/>
          </p:cNvSpPr>
          <p:nvPr>
            <p:ph idx="1"/>
          </p:nvPr>
        </p:nvSpPr>
        <p:spPr>
          <a:xfrm>
            <a:off x="838200" y="347151"/>
            <a:ext cx="10515600" cy="5425123"/>
          </a:xfrm>
        </p:spPr>
        <p:txBody>
          <a:bodyPr>
            <a:normAutofit/>
          </a:bodyPr>
          <a:lstStyle/>
          <a:p>
            <a:r>
              <a:rPr lang="en-US" sz="2400" dirty="0" err="1"/>
              <a:t>Algoritma</a:t>
            </a:r>
            <a:r>
              <a:rPr lang="en-US" sz="2400" dirty="0"/>
              <a:t> Diffie-Hellman </a:t>
            </a:r>
            <a:r>
              <a:rPr lang="en-US" sz="2400" dirty="0" err="1"/>
              <a:t>dipakai</a:t>
            </a:r>
            <a:r>
              <a:rPr lang="en-US" sz="2400" dirty="0"/>
              <a:t> di </a:t>
            </a:r>
            <a:r>
              <a:rPr lang="en-US" sz="2400" dirty="0" err="1"/>
              <a:t>dalam</a:t>
            </a:r>
            <a:r>
              <a:rPr lang="en-US" sz="2400" dirty="0"/>
              <a:t> </a:t>
            </a:r>
            <a:r>
              <a:rPr lang="en-US" sz="2400" dirty="0" err="1"/>
              <a:t>protokol</a:t>
            </a:r>
            <a:r>
              <a:rPr lang="en-US" sz="2400" dirty="0"/>
              <a:t> SSL dan TLS. SSL/TLS </a:t>
            </a:r>
            <a:r>
              <a:rPr lang="en-US" sz="2400" dirty="0" err="1"/>
              <a:t>digunakan</a:t>
            </a:r>
            <a:r>
              <a:rPr lang="en-US" sz="2400" dirty="0"/>
              <a:t> </a:t>
            </a:r>
            <a:r>
              <a:rPr lang="en-US" sz="2400" dirty="0" err="1"/>
              <a:t>untuk</a:t>
            </a:r>
            <a:r>
              <a:rPr lang="en-US" sz="2400" dirty="0"/>
              <a:t> </a:t>
            </a:r>
            <a:r>
              <a:rPr lang="en-US" sz="2400" dirty="0" err="1"/>
              <a:t>mengamankan</a:t>
            </a:r>
            <a:r>
              <a:rPr lang="en-US" sz="2400" dirty="0"/>
              <a:t> </a:t>
            </a:r>
            <a:r>
              <a:rPr lang="en-US" sz="2400" dirty="0" err="1"/>
              <a:t>komunikasi</a:t>
            </a:r>
            <a:r>
              <a:rPr lang="en-US" sz="2400" dirty="0"/>
              <a:t> di internet </a:t>
            </a:r>
            <a:r>
              <a:rPr lang="en-US" sz="2400" dirty="0" err="1"/>
              <a:t>antara</a:t>
            </a:r>
            <a:r>
              <a:rPr lang="en-US" sz="2400" dirty="0"/>
              <a:t> </a:t>
            </a:r>
            <a:r>
              <a:rPr lang="en-US" sz="2400" i="1" dirty="0"/>
              <a:t>client</a:t>
            </a:r>
            <a:r>
              <a:rPr lang="en-US" sz="2400" dirty="0"/>
              <a:t> dan </a:t>
            </a:r>
            <a:r>
              <a:rPr lang="en-US" sz="2400" i="1" dirty="0"/>
              <a:t>server</a:t>
            </a:r>
            <a:r>
              <a:rPr lang="en-US" sz="2400" dirty="0"/>
              <a:t>.</a:t>
            </a:r>
          </a:p>
          <a:p>
            <a:endParaRPr lang="en-US" sz="2400" dirty="0"/>
          </a:p>
          <a:p>
            <a:r>
              <a:rPr lang="en-US" sz="2400" dirty="0"/>
              <a:t>Pada </a:t>
            </a:r>
            <a:r>
              <a:rPr lang="en-US" sz="2400" dirty="0" err="1"/>
              <a:t>tahun</a:t>
            </a:r>
            <a:r>
              <a:rPr lang="en-US" sz="2400" dirty="0"/>
              <a:t> 2002, Hellman </a:t>
            </a:r>
            <a:r>
              <a:rPr lang="en-US" sz="2400" dirty="0" err="1"/>
              <a:t>menyarankan</a:t>
            </a:r>
            <a:r>
              <a:rPr lang="en-US" sz="2400" dirty="0"/>
              <a:t> </a:t>
            </a:r>
            <a:r>
              <a:rPr lang="en-US" sz="2400" dirty="0" err="1"/>
              <a:t>algoritma</a:t>
            </a:r>
            <a:r>
              <a:rPr lang="en-US" sz="2400" dirty="0"/>
              <a:t> DH </a:t>
            </a:r>
            <a:r>
              <a:rPr lang="en-US" sz="2400" dirty="0" err="1"/>
              <a:t>diberi</a:t>
            </a:r>
            <a:r>
              <a:rPr lang="en-US" sz="2400" dirty="0"/>
              <a:t> </a:t>
            </a:r>
            <a:r>
              <a:rPr lang="en-US" sz="2400" dirty="0" err="1"/>
              <a:t>nama</a:t>
            </a:r>
            <a:r>
              <a:rPr lang="en-US" sz="2400" dirty="0"/>
              <a:t>  </a:t>
            </a:r>
            <a:r>
              <a:rPr lang="en-US" sz="2400" dirty="0" err="1"/>
              <a:t>algoritma</a:t>
            </a:r>
            <a:r>
              <a:rPr lang="en-US" sz="2400" dirty="0"/>
              <a:t> </a:t>
            </a:r>
            <a:r>
              <a:rPr lang="en-US" sz="2400" dirty="0" err="1"/>
              <a:t>pertukaran</a:t>
            </a:r>
            <a:r>
              <a:rPr lang="en-US" sz="2400" dirty="0"/>
              <a:t> </a:t>
            </a:r>
            <a:r>
              <a:rPr lang="en-US" sz="2400" dirty="0" err="1"/>
              <a:t>kunci</a:t>
            </a:r>
            <a:r>
              <a:rPr lang="en-US" sz="2400" dirty="0"/>
              <a:t> </a:t>
            </a:r>
            <a:r>
              <a:rPr lang="en-US" sz="2400" b="1" dirty="0"/>
              <a:t>Diffie–Hellman–Merkle </a:t>
            </a:r>
            <a:r>
              <a:rPr lang="en-US" sz="2400" dirty="0" err="1"/>
              <a:t>sebagai</a:t>
            </a:r>
            <a:r>
              <a:rPr lang="en-US" sz="2400" dirty="0"/>
              <a:t> </a:t>
            </a:r>
            <a:r>
              <a:rPr lang="en-US" sz="2400" dirty="0" err="1"/>
              <a:t>penghargaan</a:t>
            </a:r>
            <a:r>
              <a:rPr lang="en-US" sz="2400" dirty="0"/>
              <a:t> </a:t>
            </a:r>
            <a:r>
              <a:rPr lang="en-US" sz="2400" dirty="0" err="1"/>
              <a:t>terhadap</a:t>
            </a:r>
            <a:r>
              <a:rPr lang="en-US" sz="2400" dirty="0"/>
              <a:t> </a:t>
            </a:r>
            <a:r>
              <a:rPr lang="en-US" sz="2400" dirty="0" err="1"/>
              <a:t>kontribusi</a:t>
            </a:r>
            <a:r>
              <a:rPr lang="en-US" sz="2400" dirty="0"/>
              <a:t> Ralph Merkle </a:t>
            </a:r>
            <a:r>
              <a:rPr lang="en-US" sz="2400" dirty="0" err="1"/>
              <a:t>dalam</a:t>
            </a:r>
            <a:r>
              <a:rPr lang="en-US" sz="2400" dirty="0"/>
              <a:t> </a:t>
            </a:r>
            <a:r>
              <a:rPr lang="en-US" sz="2400" dirty="0" err="1"/>
              <a:t>penemuan</a:t>
            </a:r>
            <a:r>
              <a:rPr lang="en-US" sz="2400" dirty="0"/>
              <a:t> </a:t>
            </a:r>
            <a:r>
              <a:rPr lang="en-US" sz="2400" dirty="0" err="1"/>
              <a:t>kriptografi</a:t>
            </a:r>
            <a:r>
              <a:rPr lang="en-US" sz="2400" dirty="0"/>
              <a:t> </a:t>
            </a:r>
            <a:r>
              <a:rPr lang="en-US" sz="2400" dirty="0" err="1"/>
              <a:t>kunci-publik</a:t>
            </a:r>
            <a:r>
              <a:rPr lang="en-US" sz="2400" dirty="0"/>
              <a:t>:</a:t>
            </a:r>
          </a:p>
          <a:p>
            <a:endParaRPr lang="en-US" sz="2400" dirty="0"/>
          </a:p>
          <a:p>
            <a:r>
              <a:rPr lang="en-US" sz="2400" dirty="0"/>
              <a:t>Hellman </a:t>
            </a:r>
            <a:r>
              <a:rPr lang="en-US" sz="2400" dirty="0" err="1"/>
              <a:t>menulis</a:t>
            </a:r>
            <a:r>
              <a:rPr lang="en-US" sz="2400" dirty="0"/>
              <a:t>:</a:t>
            </a:r>
          </a:p>
          <a:p>
            <a:pPr marL="0" indent="0">
              <a:buNone/>
            </a:pPr>
            <a:r>
              <a:rPr lang="en-US" sz="2400" dirty="0"/>
              <a:t> </a:t>
            </a:r>
          </a:p>
        </p:txBody>
      </p:sp>
      <p:sp>
        <p:nvSpPr>
          <p:cNvPr id="6" name="TextBox 5">
            <a:extLst>
              <a:ext uri="{FF2B5EF4-FFF2-40B4-BE49-F238E27FC236}">
                <a16:creationId xmlns:a16="http://schemas.microsoft.com/office/drawing/2014/main" id="{6B4E4207-69BF-B2F3-E4E5-7CDB8B6588B9}"/>
              </a:ext>
            </a:extLst>
          </p:cNvPr>
          <p:cNvSpPr txBox="1"/>
          <p:nvPr/>
        </p:nvSpPr>
        <p:spPr>
          <a:xfrm>
            <a:off x="1209040" y="3613170"/>
            <a:ext cx="10027920" cy="2308324"/>
          </a:xfrm>
          <a:prstGeom prst="rect">
            <a:avLst/>
          </a:prstGeom>
          <a:noFill/>
        </p:spPr>
        <p:txBody>
          <a:bodyPr wrap="square">
            <a:spAutoFit/>
          </a:bodyPr>
          <a:lstStyle/>
          <a:p>
            <a:r>
              <a:rPr lang="en-US" sz="2400" i="1" dirty="0"/>
              <a:t>The system...has since become known as Diffie–Hellman key exchange. While that system was first described in a paper by Diffie and me, it is a public key distribution system, a concept developed by Merkle, and hence should be called 'Diffie–Hellman–Merkle key exchange' if names are to be associated with it. I hope this small pulpit might help in that endeavor to recognize Merkle's equal contribution to the invention of public key cryptography.[7]</a:t>
            </a:r>
          </a:p>
        </p:txBody>
      </p:sp>
      <p:sp>
        <p:nvSpPr>
          <p:cNvPr id="7" name="TextBox 6">
            <a:extLst>
              <a:ext uri="{FF2B5EF4-FFF2-40B4-BE49-F238E27FC236}">
                <a16:creationId xmlns:a16="http://schemas.microsoft.com/office/drawing/2014/main" id="{2214E1B4-87F2-F02F-6BB1-4C9188091A4F}"/>
              </a:ext>
            </a:extLst>
          </p:cNvPr>
          <p:cNvSpPr txBox="1"/>
          <p:nvPr/>
        </p:nvSpPr>
        <p:spPr>
          <a:xfrm>
            <a:off x="8046720" y="6002774"/>
            <a:ext cx="1967205" cy="369332"/>
          </a:xfrm>
          <a:prstGeom prst="rect">
            <a:avLst/>
          </a:prstGeom>
          <a:noFill/>
        </p:spPr>
        <p:txBody>
          <a:bodyPr wrap="none" rtlCol="0">
            <a:spAutoFit/>
          </a:bodyPr>
          <a:lstStyle/>
          <a:p>
            <a:r>
              <a:rPr lang="en-US" dirty="0" err="1"/>
              <a:t>Sumber</a:t>
            </a:r>
            <a:r>
              <a:rPr lang="en-US" dirty="0"/>
              <a:t>: Wikipedia</a:t>
            </a:r>
          </a:p>
        </p:txBody>
      </p:sp>
      <p:sp>
        <p:nvSpPr>
          <p:cNvPr id="2" name="Footer Placeholder 1">
            <a:extLst>
              <a:ext uri="{FF2B5EF4-FFF2-40B4-BE49-F238E27FC236}">
                <a16:creationId xmlns:a16="http://schemas.microsoft.com/office/drawing/2014/main" id="{2FCA5ED1-5332-5986-7691-0E382759D296}"/>
              </a:ext>
            </a:extLst>
          </p:cNvPr>
          <p:cNvSpPr>
            <a:spLocks noGrp="1"/>
          </p:cNvSpPr>
          <p:nvPr>
            <p:ph type="ftr" sz="quarter" idx="11"/>
          </p:nvPr>
        </p:nvSpPr>
        <p:spPr/>
        <p:txBody>
          <a:bodyPr/>
          <a:lstStyle/>
          <a:p>
            <a:r>
              <a:rPr lang="en-US"/>
              <a:t>Rinaldi Munir/II4020 Kriptografi</a:t>
            </a:r>
          </a:p>
        </p:txBody>
      </p:sp>
      <p:sp>
        <p:nvSpPr>
          <p:cNvPr id="4" name="Slide Number Placeholder 3">
            <a:extLst>
              <a:ext uri="{FF2B5EF4-FFF2-40B4-BE49-F238E27FC236}">
                <a16:creationId xmlns:a16="http://schemas.microsoft.com/office/drawing/2014/main" id="{DD2BF66D-AA4C-40ED-A330-F41BC4EA4C85}"/>
              </a:ext>
            </a:extLst>
          </p:cNvPr>
          <p:cNvSpPr>
            <a:spLocks noGrp="1"/>
          </p:cNvSpPr>
          <p:nvPr>
            <p:ph type="sldNum" sz="quarter" idx="12"/>
          </p:nvPr>
        </p:nvSpPr>
        <p:spPr/>
        <p:txBody>
          <a:bodyPr/>
          <a:lstStyle/>
          <a:p>
            <a:fld id="{507CD76F-042E-47A9-9C95-0EBEC8B63F52}" type="slidenum">
              <a:rPr lang="en-US" smtClean="0"/>
              <a:t>19</a:t>
            </a:fld>
            <a:endParaRPr lang="en-US"/>
          </a:p>
        </p:txBody>
      </p:sp>
    </p:spTree>
    <p:extLst>
      <p:ext uri="{BB962C8B-B14F-4D97-AF65-F5344CB8AC3E}">
        <p14:creationId xmlns:p14="http://schemas.microsoft.com/office/powerpoint/2010/main" val="2256036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F6236C-B553-47F0-191E-2F53BDE7C147}"/>
              </a:ext>
            </a:extLst>
          </p:cNvPr>
          <p:cNvSpPr>
            <a:spLocks noGrp="1"/>
          </p:cNvSpPr>
          <p:nvPr>
            <p:ph type="title"/>
          </p:nvPr>
        </p:nvSpPr>
        <p:spPr/>
        <p:txBody>
          <a:bodyPr/>
          <a:lstStyle/>
          <a:p>
            <a:r>
              <a:rPr lang="en-US" dirty="0">
                <a:latin typeface="+mn-lt"/>
              </a:rPr>
              <a:t>Hybrid Cryptography</a:t>
            </a:r>
          </a:p>
        </p:txBody>
      </p:sp>
      <p:sp>
        <p:nvSpPr>
          <p:cNvPr id="3" name="Content Placeholder 2">
            <a:extLst>
              <a:ext uri="{FF2B5EF4-FFF2-40B4-BE49-F238E27FC236}">
                <a16:creationId xmlns:a16="http://schemas.microsoft.com/office/drawing/2014/main" id="{1E11D518-FF22-0BBC-F501-F02C01EEF3CA}"/>
              </a:ext>
            </a:extLst>
          </p:cNvPr>
          <p:cNvSpPr>
            <a:spLocks noGrp="1"/>
          </p:cNvSpPr>
          <p:nvPr>
            <p:ph idx="1"/>
          </p:nvPr>
        </p:nvSpPr>
        <p:spPr>
          <a:xfrm>
            <a:off x="838200" y="1825625"/>
            <a:ext cx="10967720" cy="4351338"/>
          </a:xfrm>
        </p:spPr>
        <p:txBody>
          <a:bodyPr>
            <a:normAutofit/>
          </a:bodyPr>
          <a:lstStyle/>
          <a:p>
            <a:r>
              <a:rPr lang="en-US" sz="2400" dirty="0" err="1"/>
              <a:t>Misalkan</a:t>
            </a:r>
            <a:r>
              <a:rPr lang="en-US" sz="2400" dirty="0"/>
              <a:t> Alice dan Bob </a:t>
            </a:r>
            <a:r>
              <a:rPr lang="en-US" sz="2400" dirty="0" err="1"/>
              <a:t>berkirim</a:t>
            </a:r>
            <a:r>
              <a:rPr lang="en-US" sz="2400" dirty="0"/>
              <a:t> </a:t>
            </a:r>
            <a:r>
              <a:rPr lang="en-US" sz="2400" dirty="0" err="1"/>
              <a:t>pesan</a:t>
            </a:r>
            <a:r>
              <a:rPr lang="en-US" sz="2400" dirty="0"/>
              <a:t>. </a:t>
            </a:r>
            <a:r>
              <a:rPr lang="en-US" sz="2400" dirty="0" err="1"/>
              <a:t>Mereka</a:t>
            </a:r>
            <a:r>
              <a:rPr lang="en-US" sz="2400" dirty="0"/>
              <a:t> </a:t>
            </a:r>
            <a:r>
              <a:rPr lang="en-US" sz="2400"/>
              <a:t>sepakat </a:t>
            </a:r>
            <a:r>
              <a:rPr lang="en-US" sz="2400" dirty="0" err="1"/>
              <a:t>mengenkripsi</a:t>
            </a:r>
            <a:r>
              <a:rPr lang="en-US" sz="2400" dirty="0"/>
              <a:t> dan </a:t>
            </a:r>
            <a:r>
              <a:rPr lang="en-US" sz="2400" dirty="0" err="1"/>
              <a:t>mendekripsi</a:t>
            </a:r>
            <a:r>
              <a:rPr lang="en-US" sz="2400" dirty="0"/>
              <a:t> </a:t>
            </a:r>
            <a:r>
              <a:rPr lang="en-US" sz="2400" dirty="0" err="1"/>
              <a:t>pesan</a:t>
            </a:r>
            <a:r>
              <a:rPr lang="en-US" sz="2400" dirty="0"/>
              <a:t> </a:t>
            </a:r>
            <a:r>
              <a:rPr lang="en-US" sz="2400" dirty="0" err="1"/>
              <a:t>dengan</a:t>
            </a:r>
            <a:r>
              <a:rPr lang="en-US" sz="2400" dirty="0"/>
              <a:t> </a:t>
            </a:r>
            <a:r>
              <a:rPr lang="en-US" sz="2400" dirty="0" err="1"/>
              <a:t>algoritma</a:t>
            </a:r>
            <a:r>
              <a:rPr lang="en-US" sz="2400" dirty="0"/>
              <a:t> </a:t>
            </a:r>
            <a:r>
              <a:rPr lang="en-US" sz="2400" dirty="0" err="1"/>
              <a:t>kriptografi</a:t>
            </a:r>
            <a:r>
              <a:rPr lang="en-US" sz="2400" dirty="0"/>
              <a:t> </a:t>
            </a:r>
            <a:r>
              <a:rPr lang="en-US" sz="2400" dirty="0" err="1"/>
              <a:t>simetri</a:t>
            </a:r>
            <a:r>
              <a:rPr lang="en-US" sz="2400" dirty="0"/>
              <a:t> (</a:t>
            </a:r>
            <a:r>
              <a:rPr lang="en-US" sz="2400" dirty="0" err="1"/>
              <a:t>misalkan</a:t>
            </a:r>
            <a:r>
              <a:rPr lang="en-US" sz="2400" dirty="0"/>
              <a:t> AES). </a:t>
            </a:r>
          </a:p>
          <a:p>
            <a:r>
              <a:rPr lang="en-US" sz="2400" dirty="0" err="1"/>
              <a:t>Bagaimana</a:t>
            </a:r>
            <a:r>
              <a:rPr lang="en-US" sz="2400" dirty="0"/>
              <a:t> </a:t>
            </a:r>
            <a:r>
              <a:rPr lang="en-US" sz="2400" dirty="0" err="1"/>
              <a:t>cara</a:t>
            </a:r>
            <a:r>
              <a:rPr lang="en-US" sz="2400" dirty="0"/>
              <a:t> Bob </a:t>
            </a:r>
            <a:r>
              <a:rPr lang="en-US" sz="2400" dirty="0" err="1"/>
              <a:t>dapat</a:t>
            </a:r>
            <a:r>
              <a:rPr lang="en-US" sz="2400" dirty="0"/>
              <a:t> </a:t>
            </a:r>
            <a:r>
              <a:rPr lang="en-US" sz="2400" dirty="0" err="1"/>
              <a:t>mengetahui</a:t>
            </a:r>
            <a:r>
              <a:rPr lang="en-US" sz="2400" dirty="0"/>
              <a:t> </a:t>
            </a:r>
            <a:r>
              <a:rPr lang="en-US" sz="2400" dirty="0" err="1"/>
              <a:t>kunci</a:t>
            </a:r>
            <a:r>
              <a:rPr lang="en-US" sz="2400" dirty="0"/>
              <a:t> </a:t>
            </a:r>
            <a:r>
              <a:rPr lang="en-US" sz="2400" dirty="0" err="1"/>
              <a:t>untuk</a:t>
            </a:r>
            <a:r>
              <a:rPr lang="en-US" sz="2400" dirty="0"/>
              <a:t> </a:t>
            </a:r>
            <a:r>
              <a:rPr lang="en-US" sz="2400" dirty="0" err="1"/>
              <a:t>mendekripsi</a:t>
            </a:r>
            <a:r>
              <a:rPr lang="en-US" sz="2400" dirty="0"/>
              <a:t> </a:t>
            </a:r>
            <a:r>
              <a:rPr lang="en-US" sz="2400" dirty="0" err="1"/>
              <a:t>pesan</a:t>
            </a:r>
            <a:r>
              <a:rPr lang="en-US" sz="2400" dirty="0"/>
              <a:t> </a:t>
            </a:r>
            <a:r>
              <a:rPr lang="en-US" sz="2400" dirty="0" err="1"/>
              <a:t>dari</a:t>
            </a:r>
            <a:r>
              <a:rPr lang="en-US" sz="2400" dirty="0"/>
              <a:t> Alice (</a:t>
            </a:r>
            <a:r>
              <a:rPr lang="en-US" sz="2400" dirty="0" err="1"/>
              <a:t>kunci</a:t>
            </a:r>
            <a:r>
              <a:rPr lang="en-US" sz="2400" dirty="0"/>
              <a:t> AES)?</a:t>
            </a:r>
          </a:p>
          <a:p>
            <a:r>
              <a:rPr lang="en-US" sz="2400" dirty="0" err="1"/>
              <a:t>Solusinya</a:t>
            </a:r>
            <a:r>
              <a:rPr lang="en-US" sz="2400" dirty="0"/>
              <a:t> </a:t>
            </a:r>
            <a:r>
              <a:rPr lang="en-US" sz="2400" dirty="0" err="1"/>
              <a:t>adalah</a:t>
            </a:r>
            <a:r>
              <a:rPr lang="en-US" sz="2400" dirty="0"/>
              <a:t> </a:t>
            </a:r>
            <a:r>
              <a:rPr lang="en-US" sz="2400" dirty="0" err="1"/>
              <a:t>dengan</a:t>
            </a:r>
            <a:r>
              <a:rPr lang="en-US" sz="2400" dirty="0"/>
              <a:t> </a:t>
            </a:r>
            <a:r>
              <a:rPr lang="en-US" sz="2400" dirty="0" err="1"/>
              <a:t>menggunakan</a:t>
            </a:r>
            <a:r>
              <a:rPr lang="en-US" sz="2400" dirty="0"/>
              <a:t> </a:t>
            </a:r>
            <a:r>
              <a:rPr lang="en-US" sz="2400" i="1" dirty="0"/>
              <a:t>hybrid cryptography</a:t>
            </a:r>
            <a:r>
              <a:rPr lang="en-US" sz="2400" dirty="0"/>
              <a:t>.</a:t>
            </a:r>
          </a:p>
          <a:p>
            <a:r>
              <a:rPr lang="en-US" sz="2400" i="1" dirty="0"/>
              <a:t>Hybrid cryptography</a:t>
            </a:r>
            <a:r>
              <a:rPr lang="en-US" sz="2400" dirty="0"/>
              <a:t>: </a:t>
            </a:r>
            <a:r>
              <a:rPr lang="en-US" sz="2400" dirty="0" err="1"/>
              <a:t>menggabungkan</a:t>
            </a:r>
            <a:r>
              <a:rPr lang="en-US" sz="2400" dirty="0"/>
              <a:t> </a:t>
            </a:r>
            <a:r>
              <a:rPr lang="en-US" sz="2400" dirty="0" err="1"/>
              <a:t>kriptografi</a:t>
            </a:r>
            <a:r>
              <a:rPr lang="en-US" sz="2400" dirty="0"/>
              <a:t> </a:t>
            </a:r>
            <a:r>
              <a:rPr lang="en-US" sz="2400" dirty="0" err="1"/>
              <a:t>kunci-simetri</a:t>
            </a:r>
            <a:r>
              <a:rPr lang="en-US" sz="2400" dirty="0"/>
              <a:t> (</a:t>
            </a:r>
            <a:r>
              <a:rPr lang="en-US" sz="2400" dirty="0" err="1"/>
              <a:t>misalkan</a:t>
            </a:r>
            <a:r>
              <a:rPr lang="en-US" sz="2400" dirty="0"/>
              <a:t> AES) </a:t>
            </a:r>
            <a:r>
              <a:rPr lang="en-US" sz="2400" dirty="0" err="1"/>
              <a:t>dengan</a:t>
            </a:r>
            <a:r>
              <a:rPr lang="en-US" sz="2400" dirty="0"/>
              <a:t> </a:t>
            </a:r>
            <a:r>
              <a:rPr lang="en-US" sz="2400" dirty="0" err="1"/>
              <a:t>kriptografi</a:t>
            </a:r>
            <a:r>
              <a:rPr lang="en-US" sz="2400" dirty="0"/>
              <a:t> </a:t>
            </a:r>
            <a:r>
              <a:rPr lang="en-US" sz="2400" dirty="0" err="1"/>
              <a:t>kunci-publik</a:t>
            </a:r>
            <a:r>
              <a:rPr lang="en-US" sz="2400" dirty="0"/>
              <a:t> (</a:t>
            </a:r>
            <a:r>
              <a:rPr lang="en-US" sz="2400" dirty="0" err="1"/>
              <a:t>misalkan</a:t>
            </a:r>
            <a:r>
              <a:rPr lang="en-US" sz="2400" dirty="0"/>
              <a:t> RSA).</a:t>
            </a:r>
          </a:p>
          <a:p>
            <a:r>
              <a:rPr lang="en-US" sz="2400" dirty="0" err="1"/>
              <a:t>Caranya</a:t>
            </a:r>
            <a:r>
              <a:rPr lang="en-US" sz="2400" dirty="0"/>
              <a:t> </a:t>
            </a:r>
            <a:r>
              <a:rPr lang="en-US" sz="2400" dirty="0" err="1"/>
              <a:t>sebagai</a:t>
            </a:r>
            <a:r>
              <a:rPr lang="en-US" sz="2400" dirty="0"/>
              <a:t> </a:t>
            </a:r>
            <a:r>
              <a:rPr lang="en-US" sz="2400" dirty="0" err="1"/>
              <a:t>berikut</a:t>
            </a:r>
            <a:r>
              <a:rPr lang="en-US" sz="2400" dirty="0"/>
              <a:t>:</a:t>
            </a:r>
          </a:p>
          <a:p>
            <a:pPr marL="0" indent="0">
              <a:buNone/>
            </a:pPr>
            <a:r>
              <a:rPr lang="en-US" sz="2400" dirty="0"/>
              <a:t>    1) Alice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Alice</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Alice</a:t>
            </a:r>
            <a:r>
              <a:rPr lang="en-US" sz="2400" dirty="0"/>
              <a:t>) </a:t>
            </a:r>
            <a:r>
              <a:rPr lang="en-US" sz="2400" dirty="0" err="1"/>
              <a:t>miliknya</a:t>
            </a:r>
            <a:r>
              <a:rPr lang="en-US" sz="2400" dirty="0"/>
              <a:t>. </a:t>
            </a:r>
          </a:p>
          <a:p>
            <a:pPr marL="0" indent="0">
              <a:buNone/>
            </a:pPr>
            <a:r>
              <a:rPr lang="en-US" sz="2400" dirty="0"/>
              <a:t>    2) Bob juga </a:t>
            </a:r>
            <a:r>
              <a:rPr lang="en-US" sz="2400" dirty="0" err="1"/>
              <a:t>memiliki</a:t>
            </a:r>
            <a:r>
              <a:rPr lang="en-US" sz="2400" dirty="0"/>
              <a:t> </a:t>
            </a:r>
            <a:r>
              <a:rPr lang="en-US" sz="2400" dirty="0" err="1"/>
              <a:t>sepasang</a:t>
            </a:r>
            <a:r>
              <a:rPr lang="en-US" sz="2400" dirty="0"/>
              <a:t> </a:t>
            </a:r>
            <a:r>
              <a:rPr lang="en-US" sz="2400" dirty="0" err="1"/>
              <a:t>kunci</a:t>
            </a:r>
            <a:r>
              <a:rPr lang="en-US" sz="2400" dirty="0"/>
              <a:t> </a:t>
            </a:r>
            <a:r>
              <a:rPr lang="en-US" sz="2400" dirty="0" err="1"/>
              <a:t>privat</a:t>
            </a:r>
            <a:r>
              <a:rPr lang="en-US" sz="2400" dirty="0"/>
              <a:t> (</a:t>
            </a:r>
            <a:r>
              <a:rPr lang="en-US" sz="2400" dirty="0" err="1"/>
              <a:t>SK</a:t>
            </a:r>
            <a:r>
              <a:rPr lang="en-US" sz="2400" baseline="-25000" dirty="0" err="1"/>
              <a:t>Bob</a:t>
            </a:r>
            <a:r>
              <a:rPr lang="en-US" sz="2400" dirty="0"/>
              <a:t>) dan </a:t>
            </a:r>
            <a:r>
              <a:rPr lang="en-US" sz="2400" dirty="0" err="1"/>
              <a:t>kunci</a:t>
            </a:r>
            <a:r>
              <a:rPr lang="en-US" sz="2400" dirty="0"/>
              <a:t> </a:t>
            </a:r>
            <a:r>
              <a:rPr lang="en-US" sz="2400" dirty="0" err="1"/>
              <a:t>publik</a:t>
            </a:r>
            <a:r>
              <a:rPr lang="en-US" sz="2400" dirty="0"/>
              <a:t> (</a:t>
            </a:r>
            <a:r>
              <a:rPr lang="en-US" sz="2400" dirty="0" err="1"/>
              <a:t>PK</a:t>
            </a:r>
            <a:r>
              <a:rPr lang="en-US" sz="2400" baseline="-25000" dirty="0" err="1"/>
              <a:t>Bob</a:t>
            </a:r>
            <a:r>
              <a:rPr lang="en-US" sz="2400" dirty="0"/>
              <a:t>) </a:t>
            </a:r>
            <a:r>
              <a:rPr lang="en-US" sz="2400" dirty="0" err="1"/>
              <a:t>miliknya</a:t>
            </a:r>
            <a:r>
              <a:rPr lang="en-US" sz="2400" dirty="0"/>
              <a:t>.</a:t>
            </a:r>
          </a:p>
          <a:p>
            <a:endParaRPr lang="en-US" sz="2400" dirty="0"/>
          </a:p>
          <a:p>
            <a:endParaRPr lang="en-US" sz="2400" dirty="0"/>
          </a:p>
        </p:txBody>
      </p:sp>
      <p:sp>
        <p:nvSpPr>
          <p:cNvPr id="4" name="Footer Placeholder 3">
            <a:extLst>
              <a:ext uri="{FF2B5EF4-FFF2-40B4-BE49-F238E27FC236}">
                <a16:creationId xmlns:a16="http://schemas.microsoft.com/office/drawing/2014/main" id="{B3B3C873-5DD9-BD99-AE5F-DE5CA3E874A6}"/>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DF620648-3B75-1E5A-A2C0-27C0D376D006}"/>
              </a:ext>
            </a:extLst>
          </p:cNvPr>
          <p:cNvSpPr>
            <a:spLocks noGrp="1"/>
          </p:cNvSpPr>
          <p:nvPr>
            <p:ph type="sldNum" sz="quarter" idx="12"/>
          </p:nvPr>
        </p:nvSpPr>
        <p:spPr/>
        <p:txBody>
          <a:bodyPr/>
          <a:lstStyle/>
          <a:p>
            <a:fld id="{8098F7DB-13A0-4D61-B738-332A2FA11422}" type="slidenum">
              <a:rPr lang="en-US" smtClean="0"/>
              <a:t>2</a:t>
            </a:fld>
            <a:endParaRPr lang="en-US"/>
          </a:p>
        </p:txBody>
      </p:sp>
    </p:spTree>
    <p:extLst>
      <p:ext uri="{BB962C8B-B14F-4D97-AF65-F5344CB8AC3E}">
        <p14:creationId xmlns:p14="http://schemas.microsoft.com/office/powerpoint/2010/main" val="36757428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a:extLst>
              <a:ext uri="{FF2B5EF4-FFF2-40B4-BE49-F238E27FC236}">
                <a16:creationId xmlns:a16="http://schemas.microsoft.com/office/drawing/2014/main" id="{D2EE027C-E2DD-4CC3-A368-3F92784C5CA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F1FB166-0883-4105-922B-B4BE48D644B9}" type="slidenum">
              <a:rPr lang="en-GB" altLang="en-US" sz="1400"/>
              <a:pPr>
                <a:spcBef>
                  <a:spcPct val="0"/>
                </a:spcBef>
                <a:buFontTx/>
                <a:buNone/>
              </a:pPr>
              <a:t>20</a:t>
            </a:fld>
            <a:endParaRPr lang="en-GB" altLang="en-US" sz="1400"/>
          </a:p>
        </p:txBody>
      </p:sp>
      <p:pic>
        <p:nvPicPr>
          <p:cNvPr id="13316" name="Picture 2" descr="http://www.merkle.com/merkleDir/Kobayashi6.jpg">
            <a:extLst>
              <a:ext uri="{FF2B5EF4-FFF2-40B4-BE49-F238E27FC236}">
                <a16:creationId xmlns:a16="http://schemas.microsoft.com/office/drawing/2014/main" id="{73431B09-B852-41A4-8FA7-19065410900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0268" y="1820701"/>
            <a:ext cx="6891337"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7" name="Rectangle 5">
            <a:extLst>
              <a:ext uri="{FF2B5EF4-FFF2-40B4-BE49-F238E27FC236}">
                <a16:creationId xmlns:a16="http://schemas.microsoft.com/office/drawing/2014/main" id="{2AE993DE-D463-43A2-AF18-B861557F7DBC}"/>
              </a:ext>
            </a:extLst>
          </p:cNvPr>
          <p:cNvSpPr>
            <a:spLocks noChangeArrowheads="1"/>
          </p:cNvSpPr>
          <p:nvPr/>
        </p:nvSpPr>
        <p:spPr bwMode="auto">
          <a:xfrm>
            <a:off x="2150268" y="5578635"/>
            <a:ext cx="74676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dirty="0"/>
              <a:t>From left to right: Adi Shamir, Ron </a:t>
            </a:r>
            <a:r>
              <a:rPr lang="en-US" altLang="en-US" sz="1600" dirty="0" err="1"/>
              <a:t>Rivest</a:t>
            </a:r>
            <a:r>
              <a:rPr lang="en-US" altLang="en-US" sz="1600" dirty="0"/>
              <a:t>, Len </a:t>
            </a:r>
            <a:r>
              <a:rPr lang="en-US" altLang="en-US" sz="1600" dirty="0" err="1"/>
              <a:t>Adleman</a:t>
            </a:r>
            <a:r>
              <a:rPr lang="en-US" altLang="en-US" sz="1600" dirty="0"/>
              <a:t>, Ralph Merkle, Martin Hellman, and Whit Diffie (Picture courtesy of Eli </a:t>
            </a:r>
            <a:r>
              <a:rPr lang="en-US" altLang="en-US" sz="1600" dirty="0" err="1"/>
              <a:t>Biham</a:t>
            </a:r>
            <a:r>
              <a:rPr lang="en-US" altLang="en-US" sz="1600" dirty="0"/>
              <a:t>, taken at the presentation on Monday August 21 at Crypto 2000, an IACR conference</a:t>
            </a:r>
          </a:p>
        </p:txBody>
      </p:sp>
      <p:sp>
        <p:nvSpPr>
          <p:cNvPr id="13318" name="Rectangle 6">
            <a:extLst>
              <a:ext uri="{FF2B5EF4-FFF2-40B4-BE49-F238E27FC236}">
                <a16:creationId xmlns:a16="http://schemas.microsoft.com/office/drawing/2014/main" id="{21F83F8E-3734-41E9-943D-C7AAFF593C73}"/>
              </a:ext>
            </a:extLst>
          </p:cNvPr>
          <p:cNvSpPr>
            <a:spLocks noChangeArrowheads="1"/>
          </p:cNvSpPr>
          <p:nvPr/>
        </p:nvSpPr>
        <p:spPr bwMode="auto">
          <a:xfrm>
            <a:off x="1464468" y="128586"/>
            <a:ext cx="88392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600" b="1" dirty="0"/>
              <a:t>The IEEE Koji Kobayashi Computers and Communications Award</a:t>
            </a:r>
          </a:p>
          <a:p>
            <a:pPr eaLnBrk="1" hangingPunct="1">
              <a:spcBef>
                <a:spcPct val="0"/>
              </a:spcBef>
              <a:buFontTx/>
              <a:buNone/>
            </a:pPr>
            <a:r>
              <a:rPr lang="en-US" altLang="en-US" sz="1600" dirty="0"/>
              <a:t>The 1999 award was given to Diffie, Hellman and Merkle for "For the revolutionary invention of public key cryptosystems which form the foundation for privacy, integrity and authentication in modern communication systems."</a:t>
            </a:r>
          </a:p>
          <a:p>
            <a:pPr eaLnBrk="1" hangingPunct="1">
              <a:spcBef>
                <a:spcPct val="0"/>
              </a:spcBef>
              <a:buFontTx/>
              <a:buNone/>
            </a:pPr>
            <a:r>
              <a:rPr lang="en-US" altLang="en-US" sz="1600" dirty="0"/>
              <a:t>The 2000 award was given to </a:t>
            </a:r>
            <a:r>
              <a:rPr lang="en-US" altLang="en-US" sz="1600" dirty="0" err="1"/>
              <a:t>Rivest</a:t>
            </a:r>
            <a:r>
              <a:rPr lang="en-US" altLang="en-US" sz="1600" dirty="0"/>
              <a:t>, Shamir and </a:t>
            </a:r>
            <a:r>
              <a:rPr lang="en-US" altLang="en-US" sz="1600" dirty="0" err="1"/>
              <a:t>Adleman</a:t>
            </a:r>
            <a:r>
              <a:rPr lang="en-US" altLang="en-US" sz="1600" dirty="0"/>
              <a:t> "For the revolutionary invention of the RSA public key cryptosystem which is the first to be widely-adopted."</a:t>
            </a:r>
          </a:p>
        </p:txBody>
      </p:sp>
      <p:sp>
        <p:nvSpPr>
          <p:cNvPr id="13319" name="Rectangle 7">
            <a:extLst>
              <a:ext uri="{FF2B5EF4-FFF2-40B4-BE49-F238E27FC236}">
                <a16:creationId xmlns:a16="http://schemas.microsoft.com/office/drawing/2014/main" id="{248105AA-88F7-4FB9-86AF-9C98ECA9297C}"/>
              </a:ext>
            </a:extLst>
          </p:cNvPr>
          <p:cNvSpPr>
            <a:spLocks noChangeArrowheads="1"/>
          </p:cNvSpPr>
          <p:nvPr/>
        </p:nvSpPr>
        <p:spPr bwMode="auto">
          <a:xfrm>
            <a:off x="3581401" y="6561454"/>
            <a:ext cx="45720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1200" dirty="0" err="1">
                <a:solidFill>
                  <a:srgbClr val="FF0000"/>
                </a:solidFill>
              </a:rPr>
              <a:t>Sumber</a:t>
            </a:r>
            <a:r>
              <a:rPr lang="en-US" altLang="en-US" sz="1200" dirty="0">
                <a:solidFill>
                  <a:srgbClr val="FF0000"/>
                </a:solidFill>
              </a:rPr>
              <a:t>: http://www.merkle.com/merkleDir/KobayashiAward.html</a:t>
            </a:r>
          </a:p>
        </p:txBody>
      </p:sp>
      <p:sp>
        <p:nvSpPr>
          <p:cNvPr id="2" name="Footer Placeholder 1">
            <a:extLst>
              <a:ext uri="{FF2B5EF4-FFF2-40B4-BE49-F238E27FC236}">
                <a16:creationId xmlns:a16="http://schemas.microsoft.com/office/drawing/2014/main" id="{3F362714-43D2-3E8A-3428-C39E77738B9A}"/>
              </a:ext>
            </a:extLst>
          </p:cNvPr>
          <p:cNvSpPr>
            <a:spLocks noGrp="1"/>
          </p:cNvSpPr>
          <p:nvPr>
            <p:ph type="ftr" sz="quarter" idx="11"/>
          </p:nvPr>
        </p:nvSpPr>
        <p:spPr/>
        <p:txBody>
          <a:bodyPr/>
          <a:lstStyle/>
          <a:p>
            <a:r>
              <a:rPr lang="en-US"/>
              <a:t>Rinaldi Munir/II4020 Kriptografi</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F6B34B31-CAFF-A2E8-36AF-7DC5582DB2F8}"/>
              </a:ext>
            </a:extLst>
          </p:cNvPr>
          <p:cNvPicPr>
            <a:picLocks noChangeAspect="1"/>
          </p:cNvPicPr>
          <p:nvPr/>
        </p:nvPicPr>
        <p:blipFill>
          <a:blip r:embed="rId2"/>
          <a:stretch>
            <a:fillRect/>
          </a:stretch>
        </p:blipFill>
        <p:spPr>
          <a:xfrm>
            <a:off x="482200" y="751811"/>
            <a:ext cx="10607040" cy="5966460"/>
          </a:xfrm>
          <a:prstGeom prst="rect">
            <a:avLst/>
          </a:prstGeom>
        </p:spPr>
      </p:pic>
      <p:sp>
        <p:nvSpPr>
          <p:cNvPr id="6" name="TextBox 5">
            <a:extLst>
              <a:ext uri="{FF2B5EF4-FFF2-40B4-BE49-F238E27FC236}">
                <a16:creationId xmlns:a16="http://schemas.microsoft.com/office/drawing/2014/main" id="{091D1C07-E1D1-C60F-E7EA-2A067A9D975A}"/>
              </a:ext>
            </a:extLst>
          </p:cNvPr>
          <p:cNvSpPr txBox="1"/>
          <p:nvPr/>
        </p:nvSpPr>
        <p:spPr>
          <a:xfrm>
            <a:off x="482200" y="139729"/>
            <a:ext cx="5980035" cy="369332"/>
          </a:xfrm>
          <a:prstGeom prst="rect">
            <a:avLst/>
          </a:prstGeom>
          <a:noFill/>
        </p:spPr>
        <p:txBody>
          <a:bodyPr wrap="none" rtlCol="0">
            <a:spAutoFit/>
          </a:bodyPr>
          <a:lstStyle/>
          <a:p>
            <a:r>
              <a:rPr lang="en-US" dirty="0"/>
              <a:t>Demo DH online: </a:t>
            </a:r>
            <a:r>
              <a:rPr lang="en-US" dirty="0">
                <a:hlinkClick r:id="rId3"/>
              </a:rPr>
              <a:t>https://asecuritysite.com/encryption/diffie</a:t>
            </a:r>
            <a:r>
              <a:rPr lang="en-US" dirty="0"/>
              <a:t>  </a:t>
            </a:r>
          </a:p>
        </p:txBody>
      </p:sp>
      <p:sp>
        <p:nvSpPr>
          <p:cNvPr id="8" name="Slide Number Placeholder 7">
            <a:extLst>
              <a:ext uri="{FF2B5EF4-FFF2-40B4-BE49-F238E27FC236}">
                <a16:creationId xmlns:a16="http://schemas.microsoft.com/office/drawing/2014/main" id="{D95E4F17-771F-94BE-2750-6B36E9A35BB1}"/>
              </a:ext>
            </a:extLst>
          </p:cNvPr>
          <p:cNvSpPr>
            <a:spLocks noGrp="1"/>
          </p:cNvSpPr>
          <p:nvPr>
            <p:ph type="sldNum" sz="quarter" idx="12"/>
          </p:nvPr>
        </p:nvSpPr>
        <p:spPr/>
        <p:txBody>
          <a:bodyPr/>
          <a:lstStyle/>
          <a:p>
            <a:fld id="{507CD76F-042E-47A9-9C95-0EBEC8B63F52}" type="slidenum">
              <a:rPr lang="en-US" smtClean="0"/>
              <a:t>21</a:t>
            </a:fld>
            <a:endParaRPr lang="en-US"/>
          </a:p>
        </p:txBody>
      </p:sp>
      <p:sp>
        <p:nvSpPr>
          <p:cNvPr id="2" name="Footer Placeholder 1">
            <a:extLst>
              <a:ext uri="{FF2B5EF4-FFF2-40B4-BE49-F238E27FC236}">
                <a16:creationId xmlns:a16="http://schemas.microsoft.com/office/drawing/2014/main" id="{8D35E6BA-D2E3-79A2-CCD9-06C602A78D1B}"/>
              </a:ext>
            </a:extLst>
          </p:cNvPr>
          <p:cNvSpPr>
            <a:spLocks noGrp="1"/>
          </p:cNvSpPr>
          <p:nvPr>
            <p:ph type="ftr" sz="quarter" idx="11"/>
          </p:nvPr>
        </p:nvSpPr>
        <p:spPr/>
        <p:txBody>
          <a:bodyPr/>
          <a:lstStyle/>
          <a:p>
            <a:r>
              <a:rPr lang="en-US"/>
              <a:t>Rinaldi Munir/II4020 Kriptografi</a:t>
            </a:r>
          </a:p>
        </p:txBody>
      </p:sp>
    </p:spTree>
    <p:extLst>
      <p:ext uri="{BB962C8B-B14F-4D97-AF65-F5344CB8AC3E}">
        <p14:creationId xmlns:p14="http://schemas.microsoft.com/office/powerpoint/2010/main" val="700936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5431842-CB5B-1812-4B60-9250D10B28C8}"/>
              </a:ext>
            </a:extLst>
          </p:cNvPr>
          <p:cNvSpPr>
            <a:spLocks noGrp="1"/>
          </p:cNvSpPr>
          <p:nvPr>
            <p:ph idx="1"/>
          </p:nvPr>
        </p:nvSpPr>
        <p:spPr>
          <a:xfrm>
            <a:off x="838200" y="680720"/>
            <a:ext cx="10515600" cy="5496243"/>
          </a:xfrm>
        </p:spPr>
        <p:txBody>
          <a:bodyPr/>
          <a:lstStyle/>
          <a:p>
            <a:pPr marL="0" indent="0">
              <a:buNone/>
            </a:pPr>
            <a:r>
              <a:rPr lang="en-US" sz="2400" dirty="0"/>
              <a:t>    3) Alice </a:t>
            </a:r>
            <a:r>
              <a:rPr lang="en-US" sz="2400" dirty="0" err="1"/>
              <a:t>membangkitkan</a:t>
            </a:r>
            <a:r>
              <a:rPr lang="en-US" sz="2400" dirty="0"/>
              <a:t> </a:t>
            </a:r>
            <a:r>
              <a:rPr lang="en-US" sz="2400" dirty="0" err="1"/>
              <a:t>kunci</a:t>
            </a:r>
            <a:r>
              <a:rPr lang="en-US" sz="2400" dirty="0"/>
              <a:t> </a:t>
            </a:r>
            <a:r>
              <a:rPr lang="en-US" sz="2400" dirty="0" err="1"/>
              <a:t>rahasia</a:t>
            </a:r>
            <a:r>
              <a:rPr lang="en-US" sz="2400" dirty="0"/>
              <a:t> (K) </a:t>
            </a:r>
            <a:r>
              <a:rPr lang="en-US" sz="2400" dirty="0" err="1"/>
              <a:t>untuk</a:t>
            </a:r>
            <a:r>
              <a:rPr lang="en-US" sz="2400" dirty="0"/>
              <a:t> </a:t>
            </a:r>
            <a:r>
              <a:rPr lang="en-US" sz="2400" dirty="0" err="1"/>
              <a:t>enkripsi</a:t>
            </a:r>
            <a:r>
              <a:rPr lang="en-US" sz="2400" dirty="0"/>
              <a:t> </a:t>
            </a:r>
            <a:r>
              <a:rPr lang="en-US" sz="2400" dirty="0" err="1"/>
              <a:t>pesan</a:t>
            </a:r>
            <a:r>
              <a:rPr lang="en-US" sz="2400" dirty="0"/>
              <a:t> </a:t>
            </a:r>
            <a:r>
              <a:rPr lang="en-US" sz="2400" dirty="0" err="1"/>
              <a:t>dengan</a:t>
            </a:r>
            <a:r>
              <a:rPr lang="en-US" sz="2400" dirty="0"/>
              <a:t> AES</a:t>
            </a:r>
            <a:br>
              <a:rPr lang="en-US" dirty="0"/>
            </a:br>
            <a:r>
              <a:rPr lang="en-US" dirty="0"/>
              <a:t>   </a:t>
            </a:r>
            <a:r>
              <a:rPr lang="en-US" sz="2400" dirty="0"/>
              <a:t>4)</a:t>
            </a:r>
            <a:r>
              <a:rPr lang="en-US" dirty="0"/>
              <a:t> </a:t>
            </a:r>
            <a:r>
              <a:rPr lang="en-US" sz="2400" dirty="0"/>
              <a:t>Alice </a:t>
            </a:r>
            <a:r>
              <a:rPr lang="en-US" sz="2400" dirty="0" err="1"/>
              <a:t>mengenkripsi</a:t>
            </a:r>
            <a:r>
              <a:rPr lang="en-US" sz="2400" dirty="0"/>
              <a:t> 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publik</a:t>
            </a:r>
            <a:r>
              <a:rPr lang="en-US" sz="2400" dirty="0"/>
              <a:t> Bob (</a:t>
            </a:r>
            <a:r>
              <a:rPr lang="en-US" sz="2400" dirty="0" err="1"/>
              <a:t>PK</a:t>
            </a:r>
            <a:r>
              <a:rPr lang="en-US" sz="2400" baseline="-25000" dirty="0" err="1"/>
              <a:t>Bob</a:t>
            </a:r>
            <a:r>
              <a:rPr lang="en-US" sz="2400" dirty="0"/>
              <a:t>). </a:t>
            </a:r>
          </a:p>
          <a:p>
            <a:pPr marL="0" indent="0">
              <a:buNone/>
            </a:pPr>
            <a:r>
              <a:rPr lang="en-US" sz="2400" dirty="0"/>
              <a:t>		</a:t>
            </a:r>
            <a:r>
              <a:rPr lang="en-US" sz="2400" dirty="0" err="1"/>
              <a:t>E_RSA</a:t>
            </a:r>
            <a:r>
              <a:rPr lang="en-US" sz="2400" baseline="-25000" dirty="0" err="1"/>
              <a:t>PKbob</a:t>
            </a:r>
            <a:r>
              <a:rPr lang="en-US" sz="2400" dirty="0"/>
              <a:t>(K) = CK</a:t>
            </a:r>
          </a:p>
          <a:p>
            <a:pPr marL="0" indent="0">
              <a:buNone/>
            </a:pPr>
            <a:r>
              <a:rPr lang="en-US" sz="2400" dirty="0"/>
              <a:t>    5) Alice </a:t>
            </a:r>
            <a:r>
              <a:rPr lang="en-US" sz="2400" dirty="0" err="1"/>
              <a:t>mengenkripsi</a:t>
            </a:r>
            <a:r>
              <a:rPr lang="en-US" sz="2400" dirty="0"/>
              <a:t> </a:t>
            </a:r>
            <a:r>
              <a:rPr lang="en-US" sz="2400" dirty="0" err="1"/>
              <a:t>pesan</a:t>
            </a:r>
            <a:r>
              <a:rPr lang="en-US" sz="2400" dirty="0"/>
              <a:t> M </a:t>
            </a:r>
            <a:r>
              <a:rPr lang="en-US" sz="2400" dirty="0" err="1"/>
              <a:t>dengan</a:t>
            </a:r>
            <a:r>
              <a:rPr lang="en-US" sz="2400" dirty="0"/>
              <a:t> AES </a:t>
            </a:r>
            <a:r>
              <a:rPr lang="en-US" sz="2400" dirty="0" err="1"/>
              <a:t>menggunakan</a:t>
            </a:r>
            <a:r>
              <a:rPr lang="en-US" sz="2400" dirty="0"/>
              <a:t> K, </a:t>
            </a:r>
          </a:p>
          <a:p>
            <a:pPr marL="0" indent="0">
              <a:buNone/>
            </a:pPr>
            <a:r>
              <a:rPr lang="en-US" sz="2400" dirty="0"/>
              <a:t>		E_AES</a:t>
            </a:r>
            <a:r>
              <a:rPr lang="en-US" sz="2400" baseline="-25000" dirty="0"/>
              <a:t>K</a:t>
            </a:r>
            <a:r>
              <a:rPr lang="en-US" sz="2400" dirty="0"/>
              <a:t>(M) = CM</a:t>
            </a:r>
          </a:p>
          <a:p>
            <a:pPr marL="0" indent="0">
              <a:buNone/>
            </a:pPr>
            <a:r>
              <a:rPr lang="en-US" sz="2400" dirty="0"/>
              <a:t>        </a:t>
            </a:r>
            <a:r>
              <a:rPr lang="en-US" sz="2400" dirty="0" err="1"/>
              <a:t>lalu</a:t>
            </a:r>
            <a:r>
              <a:rPr lang="en-US" sz="2400" dirty="0"/>
              <a:t> </a:t>
            </a:r>
            <a:r>
              <a:rPr lang="en-US" sz="2400" dirty="0" err="1"/>
              <a:t>mengirim</a:t>
            </a:r>
            <a:r>
              <a:rPr lang="en-US" sz="2400" dirty="0"/>
              <a:t> CK dan CM </a:t>
            </a:r>
            <a:r>
              <a:rPr lang="en-US" sz="2400" dirty="0" err="1"/>
              <a:t>kepada</a:t>
            </a:r>
            <a:r>
              <a:rPr lang="en-US" sz="2400" dirty="0"/>
              <a:t> Bob. </a:t>
            </a:r>
          </a:p>
          <a:p>
            <a:pPr marL="0" indent="0">
              <a:buNone/>
            </a:pPr>
            <a:r>
              <a:rPr lang="en-US" sz="2400" dirty="0"/>
              <a:t>    6) Bob </a:t>
            </a:r>
            <a:r>
              <a:rPr lang="en-US" sz="2400" dirty="0" err="1"/>
              <a:t>mendekripsi</a:t>
            </a:r>
            <a:r>
              <a:rPr lang="en-US" sz="2400" dirty="0"/>
              <a:t> CK </a:t>
            </a:r>
            <a:r>
              <a:rPr lang="en-US" sz="2400" dirty="0" err="1"/>
              <a:t>dengan</a:t>
            </a:r>
            <a:r>
              <a:rPr lang="en-US" sz="2400" dirty="0"/>
              <a:t> RSA </a:t>
            </a:r>
            <a:r>
              <a:rPr lang="en-US" sz="2400" dirty="0" err="1"/>
              <a:t>menggunakan</a:t>
            </a:r>
            <a:r>
              <a:rPr lang="en-US" sz="2400" dirty="0"/>
              <a:t> </a:t>
            </a:r>
            <a:r>
              <a:rPr lang="en-US" sz="2400" dirty="0" err="1"/>
              <a:t>kunci</a:t>
            </a:r>
            <a:r>
              <a:rPr lang="en-US" sz="2400" dirty="0"/>
              <a:t> </a:t>
            </a:r>
            <a:r>
              <a:rPr lang="en-US" sz="2400" dirty="0" err="1"/>
              <a:t>privatnya</a:t>
            </a:r>
            <a:r>
              <a:rPr lang="en-US" sz="2400" dirty="0"/>
              <a:t> (</a:t>
            </a:r>
            <a:r>
              <a:rPr lang="en-US" sz="2400" dirty="0" err="1"/>
              <a:t>SK</a:t>
            </a:r>
            <a:r>
              <a:rPr lang="en-US" sz="2400" baseline="-25000" dirty="0" err="1"/>
              <a:t>Bob</a:t>
            </a:r>
            <a:r>
              <a:rPr lang="en-US" sz="2400" dirty="0"/>
              <a:t>)</a:t>
            </a:r>
          </a:p>
          <a:p>
            <a:pPr marL="0" indent="0">
              <a:buNone/>
            </a:pPr>
            <a:r>
              <a:rPr lang="en-US" sz="2400" dirty="0"/>
              <a:t>	             </a:t>
            </a:r>
            <a:r>
              <a:rPr lang="en-US" sz="2400" dirty="0" err="1"/>
              <a:t>D_RSA</a:t>
            </a:r>
            <a:r>
              <a:rPr lang="en-US" sz="2400" baseline="-25000" dirty="0" err="1"/>
              <a:t>SKbob</a:t>
            </a:r>
            <a:r>
              <a:rPr lang="en-US" sz="2400" dirty="0"/>
              <a:t>(CK) = K</a:t>
            </a:r>
          </a:p>
          <a:p>
            <a:pPr marL="0" indent="0">
              <a:buNone/>
            </a:pPr>
            <a:r>
              <a:rPr lang="en-US" sz="2400" dirty="0"/>
              <a:t>    7)  </a:t>
            </a:r>
            <a:r>
              <a:rPr lang="en-US" sz="2400" dirty="0" err="1"/>
              <a:t>Selanjutnya</a:t>
            </a:r>
            <a:r>
              <a:rPr lang="en-US" sz="2400" dirty="0"/>
              <a:t> Bob </a:t>
            </a:r>
            <a:r>
              <a:rPr lang="en-US" sz="2400" dirty="0" err="1"/>
              <a:t>mendekripsi</a:t>
            </a:r>
            <a:r>
              <a:rPr lang="en-US" sz="2400" dirty="0"/>
              <a:t> </a:t>
            </a:r>
            <a:r>
              <a:rPr lang="en-US" sz="2400" dirty="0" err="1"/>
              <a:t>pesan</a:t>
            </a:r>
            <a:r>
              <a:rPr lang="en-US" sz="2400" dirty="0"/>
              <a:t> CM </a:t>
            </a:r>
            <a:r>
              <a:rPr lang="en-US" sz="2400" dirty="0" err="1"/>
              <a:t>dengan</a:t>
            </a:r>
            <a:r>
              <a:rPr lang="en-US" sz="2400" dirty="0"/>
              <a:t> AES </a:t>
            </a:r>
            <a:r>
              <a:rPr lang="en-US" sz="2400" dirty="0" err="1"/>
              <a:t>menggunakan</a:t>
            </a:r>
            <a:r>
              <a:rPr lang="en-US" sz="2400" dirty="0"/>
              <a:t> K</a:t>
            </a:r>
          </a:p>
          <a:p>
            <a:pPr marL="0" indent="0">
              <a:buNone/>
            </a:pPr>
            <a:r>
              <a:rPr lang="en-US" dirty="0"/>
              <a:t>		</a:t>
            </a:r>
            <a:r>
              <a:rPr lang="en-US" sz="2400" dirty="0"/>
              <a:t>D_AES</a:t>
            </a:r>
            <a:r>
              <a:rPr lang="en-US" sz="2400" baseline="-25000" dirty="0"/>
              <a:t>K</a:t>
            </a:r>
            <a:r>
              <a:rPr lang="en-US" sz="2400" dirty="0"/>
              <a:t>(CM) = M</a:t>
            </a:r>
          </a:p>
        </p:txBody>
      </p:sp>
      <p:sp>
        <p:nvSpPr>
          <p:cNvPr id="4" name="Footer Placeholder 3">
            <a:extLst>
              <a:ext uri="{FF2B5EF4-FFF2-40B4-BE49-F238E27FC236}">
                <a16:creationId xmlns:a16="http://schemas.microsoft.com/office/drawing/2014/main" id="{C61CA827-84AB-2025-437D-AF4B5EF675B3}"/>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598C8B9C-8F3B-4C6C-F807-F85DB009E799}"/>
              </a:ext>
            </a:extLst>
          </p:cNvPr>
          <p:cNvSpPr>
            <a:spLocks noGrp="1"/>
          </p:cNvSpPr>
          <p:nvPr>
            <p:ph type="sldNum" sz="quarter" idx="12"/>
          </p:nvPr>
        </p:nvSpPr>
        <p:spPr/>
        <p:txBody>
          <a:bodyPr/>
          <a:lstStyle/>
          <a:p>
            <a:fld id="{8098F7DB-13A0-4D61-B738-332A2FA11422}" type="slidenum">
              <a:rPr lang="en-US" smtClean="0"/>
              <a:t>3</a:t>
            </a:fld>
            <a:endParaRPr lang="en-US"/>
          </a:p>
        </p:txBody>
      </p:sp>
    </p:spTree>
    <p:extLst>
      <p:ext uri="{BB962C8B-B14F-4D97-AF65-F5344CB8AC3E}">
        <p14:creationId xmlns:p14="http://schemas.microsoft.com/office/powerpoint/2010/main" val="63866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0246D8E-4519-2247-0B4A-8665CBDAA009}"/>
              </a:ext>
            </a:extLst>
          </p:cNvPr>
          <p:cNvSpPr>
            <a:spLocks noGrp="1"/>
          </p:cNvSpPr>
          <p:nvPr>
            <p:ph type="ftr" sz="quarter" idx="11"/>
          </p:nvPr>
        </p:nvSpPr>
        <p:spPr/>
        <p:txBody>
          <a:bodyPr/>
          <a:lstStyle/>
          <a:p>
            <a:r>
              <a:rPr lang="en-US"/>
              <a:t>Rinaldi Munir/II4020 Kriptografi</a:t>
            </a:r>
          </a:p>
        </p:txBody>
      </p:sp>
      <p:sp>
        <p:nvSpPr>
          <p:cNvPr id="3" name="Slide Number Placeholder 2">
            <a:extLst>
              <a:ext uri="{FF2B5EF4-FFF2-40B4-BE49-F238E27FC236}">
                <a16:creationId xmlns:a16="http://schemas.microsoft.com/office/drawing/2014/main" id="{D03EB18D-CFA9-50B2-8B2D-4FEF4A96569E}"/>
              </a:ext>
            </a:extLst>
          </p:cNvPr>
          <p:cNvSpPr>
            <a:spLocks noGrp="1"/>
          </p:cNvSpPr>
          <p:nvPr>
            <p:ph type="sldNum" sz="quarter" idx="12"/>
          </p:nvPr>
        </p:nvSpPr>
        <p:spPr/>
        <p:txBody>
          <a:bodyPr/>
          <a:lstStyle/>
          <a:p>
            <a:fld id="{8098F7DB-13A0-4D61-B738-332A2FA11422}" type="slidenum">
              <a:rPr lang="en-US" smtClean="0"/>
              <a:t>4</a:t>
            </a:fld>
            <a:endParaRPr lang="en-US"/>
          </a:p>
        </p:txBody>
      </p:sp>
      <p:pic>
        <p:nvPicPr>
          <p:cNvPr id="5" name="Picture 4" descr="Diagram&#10;&#10;Description automatically generated">
            <a:extLst>
              <a:ext uri="{FF2B5EF4-FFF2-40B4-BE49-F238E27FC236}">
                <a16:creationId xmlns:a16="http://schemas.microsoft.com/office/drawing/2014/main" id="{65F4056D-FA48-4975-1E64-7B49DE903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74800" y="851615"/>
            <a:ext cx="8896985" cy="4827825"/>
          </a:xfrm>
          <a:prstGeom prst="rect">
            <a:avLst/>
          </a:prstGeom>
        </p:spPr>
      </p:pic>
      <p:sp>
        <p:nvSpPr>
          <p:cNvPr id="7" name="TextBox 6">
            <a:extLst>
              <a:ext uri="{FF2B5EF4-FFF2-40B4-BE49-F238E27FC236}">
                <a16:creationId xmlns:a16="http://schemas.microsoft.com/office/drawing/2014/main" id="{75E90678-2F14-C931-64DA-F35D6D7B418D}"/>
              </a:ext>
            </a:extLst>
          </p:cNvPr>
          <p:cNvSpPr txBox="1"/>
          <p:nvPr/>
        </p:nvSpPr>
        <p:spPr>
          <a:xfrm>
            <a:off x="914400" y="5743059"/>
            <a:ext cx="10068560" cy="369332"/>
          </a:xfrm>
          <a:prstGeom prst="rect">
            <a:avLst/>
          </a:prstGeom>
          <a:noFill/>
        </p:spPr>
        <p:txBody>
          <a:bodyPr wrap="square">
            <a:spAutoFit/>
          </a:bodyPr>
          <a:lstStyle/>
          <a:p>
            <a:r>
              <a:rPr lang="en-US" dirty="0" err="1"/>
              <a:t>Sumber</a:t>
            </a:r>
            <a:r>
              <a:rPr lang="en-US" dirty="0"/>
              <a:t>: </a:t>
            </a:r>
            <a:r>
              <a:rPr lang="en-US" dirty="0">
                <a:hlinkClick r:id="rId3"/>
              </a:rPr>
              <a:t>https://www.mayurpahwa.com/2018/12/hybrid-cryptography.html</a:t>
            </a:r>
            <a:r>
              <a:rPr lang="en-US" dirty="0"/>
              <a:t> </a:t>
            </a:r>
          </a:p>
        </p:txBody>
      </p:sp>
      <p:sp>
        <p:nvSpPr>
          <p:cNvPr id="9" name="TextBox 8">
            <a:extLst>
              <a:ext uri="{FF2B5EF4-FFF2-40B4-BE49-F238E27FC236}">
                <a16:creationId xmlns:a16="http://schemas.microsoft.com/office/drawing/2014/main" id="{D4EFEA25-2C63-FAC5-CC43-904C89C16E72}"/>
              </a:ext>
            </a:extLst>
          </p:cNvPr>
          <p:cNvSpPr txBox="1"/>
          <p:nvPr/>
        </p:nvSpPr>
        <p:spPr>
          <a:xfrm>
            <a:off x="4450080" y="389950"/>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4" name="TextBox 3">
            <a:extLst>
              <a:ext uri="{FF2B5EF4-FFF2-40B4-BE49-F238E27FC236}">
                <a16:creationId xmlns:a16="http://schemas.microsoft.com/office/drawing/2014/main" id="{D86E4C50-6F90-AC38-FF91-FD1E8BECA7CE}"/>
              </a:ext>
            </a:extLst>
          </p:cNvPr>
          <p:cNvSpPr txBox="1"/>
          <p:nvPr/>
        </p:nvSpPr>
        <p:spPr>
          <a:xfrm>
            <a:off x="5671040" y="2779117"/>
            <a:ext cx="277640" cy="307777"/>
          </a:xfrm>
          <a:prstGeom prst="rect">
            <a:avLst/>
          </a:prstGeom>
          <a:noFill/>
        </p:spPr>
        <p:txBody>
          <a:bodyPr wrap="none" rtlCol="0">
            <a:spAutoFit/>
          </a:bodyPr>
          <a:lstStyle/>
          <a:p>
            <a:r>
              <a:rPr lang="en-US" sz="1400" dirty="0"/>
              <a:t>K</a:t>
            </a:r>
          </a:p>
        </p:txBody>
      </p:sp>
      <p:sp>
        <p:nvSpPr>
          <p:cNvPr id="8" name="TextBox 7">
            <a:extLst>
              <a:ext uri="{FF2B5EF4-FFF2-40B4-BE49-F238E27FC236}">
                <a16:creationId xmlns:a16="http://schemas.microsoft.com/office/drawing/2014/main" id="{2767600D-0ACE-202B-7EE3-A1A0E20B1709}"/>
              </a:ext>
            </a:extLst>
          </p:cNvPr>
          <p:cNvSpPr txBox="1"/>
          <p:nvPr/>
        </p:nvSpPr>
        <p:spPr>
          <a:xfrm>
            <a:off x="3672840" y="4216698"/>
            <a:ext cx="731520" cy="338554"/>
          </a:xfrm>
          <a:prstGeom prst="rect">
            <a:avLst/>
          </a:prstGeom>
          <a:noFill/>
        </p:spPr>
        <p:txBody>
          <a:bodyPr wrap="square">
            <a:spAutoFit/>
          </a:bodyPr>
          <a:lstStyle/>
          <a:p>
            <a:r>
              <a:rPr lang="en-US" sz="1600" dirty="0" err="1"/>
              <a:t>PK</a:t>
            </a:r>
            <a:r>
              <a:rPr lang="en-US" sz="1600" baseline="-25000" dirty="0" err="1"/>
              <a:t>Bob</a:t>
            </a:r>
            <a:endParaRPr lang="en-US" sz="1600" dirty="0"/>
          </a:p>
        </p:txBody>
      </p:sp>
      <p:sp>
        <p:nvSpPr>
          <p:cNvPr id="10" name="TextBox 9">
            <a:extLst>
              <a:ext uri="{FF2B5EF4-FFF2-40B4-BE49-F238E27FC236}">
                <a16:creationId xmlns:a16="http://schemas.microsoft.com/office/drawing/2014/main" id="{ED0C5D95-0810-6388-EEB1-BE672E652BD2}"/>
              </a:ext>
            </a:extLst>
          </p:cNvPr>
          <p:cNvSpPr txBox="1"/>
          <p:nvPr/>
        </p:nvSpPr>
        <p:spPr>
          <a:xfrm>
            <a:off x="9982200" y="4548368"/>
            <a:ext cx="622935" cy="307777"/>
          </a:xfrm>
          <a:prstGeom prst="rect">
            <a:avLst/>
          </a:prstGeom>
          <a:noFill/>
        </p:spPr>
        <p:txBody>
          <a:bodyPr wrap="square">
            <a:spAutoFit/>
          </a:bodyPr>
          <a:lstStyle/>
          <a:p>
            <a:r>
              <a:rPr lang="en-US" sz="1400" dirty="0" err="1"/>
              <a:t>SK</a:t>
            </a:r>
            <a:r>
              <a:rPr lang="en-US" sz="1400" baseline="-25000" dirty="0" err="1"/>
              <a:t>Bob</a:t>
            </a:r>
            <a:endParaRPr lang="en-US" sz="1400" dirty="0"/>
          </a:p>
        </p:txBody>
      </p:sp>
      <p:sp>
        <p:nvSpPr>
          <p:cNvPr id="11" name="TextBox 10">
            <a:extLst>
              <a:ext uri="{FF2B5EF4-FFF2-40B4-BE49-F238E27FC236}">
                <a16:creationId xmlns:a16="http://schemas.microsoft.com/office/drawing/2014/main" id="{DBB85546-3C2D-34D4-5B5D-149C5316B4D8}"/>
              </a:ext>
            </a:extLst>
          </p:cNvPr>
          <p:cNvSpPr txBox="1"/>
          <p:nvPr/>
        </p:nvSpPr>
        <p:spPr>
          <a:xfrm>
            <a:off x="7774160" y="4815793"/>
            <a:ext cx="277640" cy="307777"/>
          </a:xfrm>
          <a:prstGeom prst="rect">
            <a:avLst/>
          </a:prstGeom>
          <a:noFill/>
        </p:spPr>
        <p:txBody>
          <a:bodyPr wrap="none" rtlCol="0">
            <a:spAutoFit/>
          </a:bodyPr>
          <a:lstStyle/>
          <a:p>
            <a:r>
              <a:rPr lang="en-US" sz="1400" dirty="0"/>
              <a:t>K</a:t>
            </a:r>
          </a:p>
        </p:txBody>
      </p:sp>
    </p:spTree>
    <p:extLst>
      <p:ext uri="{BB962C8B-B14F-4D97-AF65-F5344CB8AC3E}">
        <p14:creationId xmlns:p14="http://schemas.microsoft.com/office/powerpoint/2010/main" val="1224624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DC19556-C61F-95FE-709C-3BC2111BE986}"/>
              </a:ext>
            </a:extLst>
          </p:cNvPr>
          <p:cNvSpPr>
            <a:spLocks noGrp="1"/>
          </p:cNvSpPr>
          <p:nvPr>
            <p:ph type="ftr" sz="quarter" idx="11"/>
          </p:nvPr>
        </p:nvSpPr>
        <p:spPr/>
        <p:txBody>
          <a:bodyPr/>
          <a:lstStyle/>
          <a:p>
            <a:r>
              <a:rPr lang="en-US"/>
              <a:t>Rinaldi Munir/II4020 Kriptografi</a:t>
            </a:r>
          </a:p>
        </p:txBody>
      </p:sp>
      <p:sp>
        <p:nvSpPr>
          <p:cNvPr id="3" name="Slide Number Placeholder 2">
            <a:extLst>
              <a:ext uri="{FF2B5EF4-FFF2-40B4-BE49-F238E27FC236}">
                <a16:creationId xmlns:a16="http://schemas.microsoft.com/office/drawing/2014/main" id="{4BB74A95-E09F-EC17-42F7-02074B8D7DFC}"/>
              </a:ext>
            </a:extLst>
          </p:cNvPr>
          <p:cNvSpPr>
            <a:spLocks noGrp="1"/>
          </p:cNvSpPr>
          <p:nvPr>
            <p:ph type="sldNum" sz="quarter" idx="12"/>
          </p:nvPr>
        </p:nvSpPr>
        <p:spPr/>
        <p:txBody>
          <a:bodyPr/>
          <a:lstStyle/>
          <a:p>
            <a:fld id="{8098F7DB-13A0-4D61-B738-332A2FA11422}" type="slidenum">
              <a:rPr lang="en-US" smtClean="0"/>
              <a:t>5</a:t>
            </a:fld>
            <a:endParaRPr lang="en-US"/>
          </a:p>
        </p:txBody>
      </p:sp>
      <p:pic>
        <p:nvPicPr>
          <p:cNvPr id="5" name="Picture 4" descr="Diagram&#10;&#10;Description automatically generated">
            <a:extLst>
              <a:ext uri="{FF2B5EF4-FFF2-40B4-BE49-F238E27FC236}">
                <a16:creationId xmlns:a16="http://schemas.microsoft.com/office/drawing/2014/main" id="{9814F915-725A-E940-70B0-0A310F7DE96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70325" y="829266"/>
            <a:ext cx="7324475" cy="5196231"/>
          </a:xfrm>
          <a:prstGeom prst="rect">
            <a:avLst/>
          </a:prstGeom>
        </p:spPr>
      </p:pic>
      <p:sp>
        <p:nvSpPr>
          <p:cNvPr id="6" name="TextBox 5">
            <a:extLst>
              <a:ext uri="{FF2B5EF4-FFF2-40B4-BE49-F238E27FC236}">
                <a16:creationId xmlns:a16="http://schemas.microsoft.com/office/drawing/2014/main" id="{017907A7-14A3-5EBC-4D16-614A0DE5528B}"/>
              </a:ext>
            </a:extLst>
          </p:cNvPr>
          <p:cNvSpPr txBox="1"/>
          <p:nvPr/>
        </p:nvSpPr>
        <p:spPr>
          <a:xfrm>
            <a:off x="4368800" y="202174"/>
            <a:ext cx="2915920" cy="461665"/>
          </a:xfrm>
          <a:prstGeom prst="rect">
            <a:avLst/>
          </a:prstGeom>
          <a:noFill/>
        </p:spPr>
        <p:txBody>
          <a:bodyPr wrap="square">
            <a:spAutoFit/>
          </a:bodyPr>
          <a:lstStyle/>
          <a:p>
            <a:r>
              <a:rPr lang="en-US" sz="2400" dirty="0">
                <a:latin typeface="+mn-lt"/>
              </a:rPr>
              <a:t>Hybrid Cryptography</a:t>
            </a:r>
            <a:endParaRPr lang="en-US" sz="2400" dirty="0"/>
          </a:p>
        </p:txBody>
      </p:sp>
      <p:sp>
        <p:nvSpPr>
          <p:cNvPr id="8" name="TextBox 7">
            <a:extLst>
              <a:ext uri="{FF2B5EF4-FFF2-40B4-BE49-F238E27FC236}">
                <a16:creationId xmlns:a16="http://schemas.microsoft.com/office/drawing/2014/main" id="{8D9DDE9C-D88B-DA4C-9749-326FB6BE34FF}"/>
              </a:ext>
            </a:extLst>
          </p:cNvPr>
          <p:cNvSpPr txBox="1"/>
          <p:nvPr/>
        </p:nvSpPr>
        <p:spPr>
          <a:xfrm>
            <a:off x="5532562" y="5702331"/>
            <a:ext cx="6096000" cy="646331"/>
          </a:xfrm>
          <a:prstGeom prst="rect">
            <a:avLst/>
          </a:prstGeom>
          <a:noFill/>
        </p:spPr>
        <p:txBody>
          <a:bodyPr wrap="square">
            <a:spAutoFit/>
          </a:bodyPr>
          <a:lstStyle/>
          <a:p>
            <a:r>
              <a:rPr lang="en-US" dirty="0">
                <a:hlinkClick r:id="rId3"/>
              </a:rPr>
              <a:t>https://www.researchgate.net/figure/Illustration-of-a-hybrid-cryptosystem_fig8_327799148</a:t>
            </a:r>
            <a:r>
              <a:rPr lang="en-US" dirty="0"/>
              <a:t> </a:t>
            </a:r>
          </a:p>
        </p:txBody>
      </p:sp>
    </p:spTree>
    <p:extLst>
      <p:ext uri="{BB962C8B-B14F-4D97-AF65-F5344CB8AC3E}">
        <p14:creationId xmlns:p14="http://schemas.microsoft.com/office/powerpoint/2010/main" val="1440953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AD166-A710-BAA1-522D-63C9D311EDD7}"/>
              </a:ext>
            </a:extLst>
          </p:cNvPr>
          <p:cNvSpPr>
            <a:spLocks noGrp="1"/>
          </p:cNvSpPr>
          <p:nvPr>
            <p:ph idx="1"/>
          </p:nvPr>
        </p:nvSpPr>
        <p:spPr>
          <a:xfrm>
            <a:off x="838200" y="2133601"/>
            <a:ext cx="10515600" cy="1879600"/>
          </a:xfrm>
        </p:spPr>
        <p:txBody>
          <a:bodyPr/>
          <a:lstStyle/>
          <a:p>
            <a:r>
              <a:rPr lang="en-US" dirty="0" err="1"/>
              <a:t>Alternatif</a:t>
            </a:r>
            <a:r>
              <a:rPr lang="en-US" dirty="0"/>
              <a:t> </a:t>
            </a:r>
            <a:r>
              <a:rPr lang="en-US" dirty="0" err="1"/>
              <a:t>selain</a:t>
            </a:r>
            <a:r>
              <a:rPr lang="en-US" dirty="0"/>
              <a:t> </a:t>
            </a:r>
            <a:r>
              <a:rPr lang="en-US" i="1" dirty="0"/>
              <a:t>hybrid cryptography </a:t>
            </a:r>
            <a:r>
              <a:rPr lang="en-US" dirty="0" err="1"/>
              <a:t>adalah</a:t>
            </a:r>
            <a:r>
              <a:rPr lang="en-US" dirty="0"/>
              <a:t> </a:t>
            </a:r>
            <a:r>
              <a:rPr lang="en-US" dirty="0" err="1"/>
              <a:t>menggunakan</a:t>
            </a:r>
            <a:r>
              <a:rPr lang="en-US" dirty="0"/>
              <a:t> </a:t>
            </a:r>
            <a:r>
              <a:rPr lang="en-US" dirty="0" err="1"/>
              <a:t>algoritma</a:t>
            </a:r>
            <a:r>
              <a:rPr lang="en-US" dirty="0"/>
              <a:t> </a:t>
            </a:r>
            <a:r>
              <a:rPr lang="en-US" dirty="0" err="1"/>
              <a:t>pertukaran</a:t>
            </a:r>
            <a:r>
              <a:rPr lang="en-US" dirty="0"/>
              <a:t> </a:t>
            </a:r>
            <a:r>
              <a:rPr lang="en-US" dirty="0" err="1"/>
              <a:t>kunci</a:t>
            </a:r>
            <a:r>
              <a:rPr lang="en-US" dirty="0"/>
              <a:t> Diffie-Hellman.</a:t>
            </a:r>
          </a:p>
        </p:txBody>
      </p:sp>
      <p:sp>
        <p:nvSpPr>
          <p:cNvPr id="4" name="Footer Placeholder 3">
            <a:extLst>
              <a:ext uri="{FF2B5EF4-FFF2-40B4-BE49-F238E27FC236}">
                <a16:creationId xmlns:a16="http://schemas.microsoft.com/office/drawing/2014/main" id="{77B9EC10-DEF0-196B-76C3-F2CE9F6F747B}"/>
              </a:ext>
            </a:extLst>
          </p:cNvPr>
          <p:cNvSpPr>
            <a:spLocks noGrp="1"/>
          </p:cNvSpPr>
          <p:nvPr>
            <p:ph type="ftr" sz="quarter" idx="11"/>
          </p:nvPr>
        </p:nvSpPr>
        <p:spPr/>
        <p:txBody>
          <a:bodyPr/>
          <a:lstStyle/>
          <a:p>
            <a:r>
              <a:rPr lang="en-US"/>
              <a:t>Rinaldi Munir/II4020 Kriptografi</a:t>
            </a:r>
          </a:p>
        </p:txBody>
      </p:sp>
      <p:sp>
        <p:nvSpPr>
          <p:cNvPr id="5" name="Slide Number Placeholder 4">
            <a:extLst>
              <a:ext uri="{FF2B5EF4-FFF2-40B4-BE49-F238E27FC236}">
                <a16:creationId xmlns:a16="http://schemas.microsoft.com/office/drawing/2014/main" id="{9F0D876F-8810-87F0-B0FA-5625038900EF}"/>
              </a:ext>
            </a:extLst>
          </p:cNvPr>
          <p:cNvSpPr>
            <a:spLocks noGrp="1"/>
          </p:cNvSpPr>
          <p:nvPr>
            <p:ph type="sldNum" sz="quarter" idx="12"/>
          </p:nvPr>
        </p:nvSpPr>
        <p:spPr/>
        <p:txBody>
          <a:bodyPr/>
          <a:lstStyle/>
          <a:p>
            <a:fld id="{8098F7DB-13A0-4D61-B738-332A2FA11422}" type="slidenum">
              <a:rPr lang="en-US" smtClean="0"/>
              <a:t>6</a:t>
            </a:fld>
            <a:endParaRPr lang="en-US"/>
          </a:p>
        </p:txBody>
      </p:sp>
    </p:spTree>
    <p:extLst>
      <p:ext uri="{BB962C8B-B14F-4D97-AF65-F5344CB8AC3E}">
        <p14:creationId xmlns:p14="http://schemas.microsoft.com/office/powerpoint/2010/main" val="2825424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Footer Placeholder 4">
            <a:extLst>
              <a:ext uri="{FF2B5EF4-FFF2-40B4-BE49-F238E27FC236}">
                <a16:creationId xmlns:a16="http://schemas.microsoft.com/office/drawing/2014/main" id="{FB935ED3-C6F5-4596-B333-50B4571DEA62}"/>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4099" name="Slide Number Placeholder 5">
            <a:extLst>
              <a:ext uri="{FF2B5EF4-FFF2-40B4-BE49-F238E27FC236}">
                <a16:creationId xmlns:a16="http://schemas.microsoft.com/office/drawing/2014/main" id="{E9F66283-2262-4BDD-9A6A-957B5734B0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C1E6863-67D7-44B0-9C47-9D3E72AAD21C}" type="slidenum">
              <a:rPr lang="en-GB" altLang="en-US" sz="1400"/>
              <a:pPr>
                <a:spcBef>
                  <a:spcPct val="0"/>
                </a:spcBef>
                <a:buFontTx/>
                <a:buNone/>
              </a:pPr>
              <a:t>7</a:t>
            </a:fld>
            <a:endParaRPr lang="en-GB" altLang="en-US" sz="1400"/>
          </a:p>
        </p:txBody>
      </p:sp>
      <p:sp>
        <p:nvSpPr>
          <p:cNvPr id="4100" name="Rectangle 3">
            <a:extLst>
              <a:ext uri="{FF2B5EF4-FFF2-40B4-BE49-F238E27FC236}">
                <a16:creationId xmlns:a16="http://schemas.microsoft.com/office/drawing/2014/main" id="{8A880CB7-BBAC-4AF2-88C2-AE4004FBB2C8}"/>
              </a:ext>
            </a:extLst>
          </p:cNvPr>
          <p:cNvSpPr>
            <a:spLocks noGrp="1" noChangeArrowheads="1"/>
          </p:cNvSpPr>
          <p:nvPr>
            <p:ph type="body" idx="1"/>
          </p:nvPr>
        </p:nvSpPr>
        <p:spPr>
          <a:xfrm>
            <a:off x="1021080" y="1788160"/>
            <a:ext cx="5723572" cy="4568190"/>
          </a:xfrm>
        </p:spPr>
        <p:txBody>
          <a:bodyPr>
            <a:normAutofit fontScale="92500" lnSpcReduction="20000"/>
          </a:bodyPr>
          <a:lstStyle/>
          <a:p>
            <a:pPr eaLnBrk="1" hangingPunct="1"/>
            <a:r>
              <a:rPr lang="en-US" altLang="en-US" sz="2600" dirty="0" err="1"/>
              <a:t>Algoritma</a:t>
            </a:r>
            <a:r>
              <a:rPr lang="en-US" altLang="en-US" sz="2600" dirty="0"/>
              <a:t> (</a:t>
            </a:r>
            <a:r>
              <a:rPr lang="en-US" altLang="en-US" sz="2600" dirty="0" err="1"/>
              <a:t>lebih</a:t>
            </a:r>
            <a:r>
              <a:rPr lang="en-US" altLang="en-US" sz="2600" dirty="0"/>
              <a:t> </a:t>
            </a:r>
            <a:r>
              <a:rPr lang="en-US" altLang="en-US" sz="2600" dirty="0" err="1"/>
              <a:t>tepat</a:t>
            </a:r>
            <a:r>
              <a:rPr lang="en-US" altLang="en-US" sz="2600" dirty="0"/>
              <a:t> </a:t>
            </a:r>
            <a:r>
              <a:rPr lang="en-US" altLang="en-US" sz="2600" dirty="0" err="1"/>
              <a:t>disebut</a:t>
            </a:r>
            <a:r>
              <a:rPr lang="en-US" altLang="en-US" sz="2600" dirty="0"/>
              <a:t> </a:t>
            </a:r>
            <a:r>
              <a:rPr lang="en-US" altLang="en-US" sz="2600" b="1" dirty="0" err="1"/>
              <a:t>protokol</a:t>
            </a:r>
            <a:r>
              <a:rPr lang="en-US" altLang="en-US" sz="2600" dirty="0"/>
              <a:t>) </a:t>
            </a:r>
            <a:r>
              <a:rPr lang="en-US" altLang="en-US" sz="2600" b="1" dirty="0" err="1"/>
              <a:t>pertukaran</a:t>
            </a:r>
            <a:r>
              <a:rPr lang="en-US" altLang="en-US" sz="2600" b="1" dirty="0"/>
              <a:t> </a:t>
            </a:r>
            <a:r>
              <a:rPr lang="en-US" altLang="en-US" sz="2600" b="1" dirty="0" err="1"/>
              <a:t>kunci</a:t>
            </a:r>
            <a:r>
              <a:rPr lang="en-US" altLang="en-US" sz="2600" b="1" dirty="0"/>
              <a:t> Diffie-Hellman </a:t>
            </a:r>
            <a:r>
              <a:rPr lang="en-US" altLang="en-US" sz="2600" dirty="0"/>
              <a:t>(DH) </a:t>
            </a:r>
            <a:r>
              <a:rPr lang="en-US" altLang="en-US" sz="2600" dirty="0" err="1"/>
              <a:t>berguna</a:t>
            </a:r>
            <a:r>
              <a:rPr lang="en-US" altLang="en-US" sz="2600" dirty="0"/>
              <a:t> </a:t>
            </a:r>
            <a:r>
              <a:rPr lang="en-US" altLang="en-US" sz="2600" dirty="0" err="1"/>
              <a:t>untuk</a:t>
            </a:r>
            <a:r>
              <a:rPr lang="en-US" altLang="en-US" sz="2600" dirty="0"/>
              <a:t> </a:t>
            </a:r>
            <a:r>
              <a:rPr lang="en-US" altLang="en-US" sz="2600" dirty="0" err="1"/>
              <a:t>berbagi</a:t>
            </a:r>
            <a:r>
              <a:rPr lang="en-US" altLang="en-US" sz="2600" dirty="0"/>
              <a:t> </a:t>
            </a:r>
            <a:r>
              <a:rPr lang="en-US" altLang="en-US" sz="2600" dirty="0" err="1"/>
              <a:t>kunci</a:t>
            </a:r>
            <a:r>
              <a:rPr lang="en-US" altLang="en-US" sz="2600" dirty="0"/>
              <a:t> </a:t>
            </a:r>
            <a:r>
              <a:rPr lang="en-US" altLang="en-US" sz="2600" dirty="0" err="1"/>
              <a:t>rahasia</a:t>
            </a:r>
            <a:r>
              <a:rPr lang="en-US" altLang="en-US" sz="2600" dirty="0"/>
              <a:t> yang </a:t>
            </a:r>
            <a:r>
              <a:rPr lang="en-US" altLang="en-US" sz="2600" dirty="0" err="1"/>
              <a:t>sama</a:t>
            </a:r>
            <a:r>
              <a:rPr lang="en-US" altLang="en-US" sz="2600" dirty="0"/>
              <a:t> </a:t>
            </a:r>
            <a:r>
              <a:rPr lang="en-US" altLang="en-US" sz="2600" dirty="0" err="1"/>
              <a:t>antara</a:t>
            </a:r>
            <a:r>
              <a:rPr lang="en-US" altLang="en-US" sz="2600" dirty="0"/>
              <a:t> dua </a:t>
            </a:r>
            <a:r>
              <a:rPr lang="en-US" altLang="en-US" sz="2600" dirty="0" err="1"/>
              <a:t>entitas</a:t>
            </a:r>
            <a:r>
              <a:rPr lang="en-US" altLang="en-US" sz="2600" dirty="0"/>
              <a:t> yang </a:t>
            </a:r>
            <a:r>
              <a:rPr lang="en-US" altLang="en-US" sz="2600" dirty="0" err="1"/>
              <a:t>berkomunikasi</a:t>
            </a:r>
            <a:r>
              <a:rPr lang="en-US" altLang="en-US" sz="2600" dirty="0"/>
              <a:t>. </a:t>
            </a:r>
          </a:p>
          <a:p>
            <a:pPr eaLnBrk="1" hangingPunct="1"/>
            <a:endParaRPr lang="en-US" altLang="en-US" sz="2600" dirty="0"/>
          </a:p>
          <a:p>
            <a:pPr eaLnBrk="1" hangingPunct="1"/>
            <a:r>
              <a:rPr lang="en-US" altLang="en-US" sz="2600" dirty="0" err="1"/>
              <a:t>Kunci</a:t>
            </a:r>
            <a:r>
              <a:rPr lang="en-US" altLang="en-US" sz="2600" dirty="0"/>
              <a:t> </a:t>
            </a:r>
            <a:r>
              <a:rPr lang="en-US" altLang="en-US" sz="2600" dirty="0" err="1"/>
              <a:t>rahasia</a:t>
            </a:r>
            <a:r>
              <a:rPr lang="en-US" altLang="en-US" sz="2600" dirty="0"/>
              <a:t> </a:t>
            </a:r>
            <a:r>
              <a:rPr lang="en-US" altLang="en-US" sz="2600" dirty="0" err="1"/>
              <a:t>selanjutnya</a:t>
            </a:r>
            <a:r>
              <a:rPr lang="en-US" altLang="en-US" sz="2600" dirty="0"/>
              <a:t> </a:t>
            </a:r>
            <a:r>
              <a:rPr lang="en-US" altLang="en-US" sz="2600" dirty="0" err="1"/>
              <a:t>digunakan</a:t>
            </a:r>
            <a:r>
              <a:rPr lang="en-US" altLang="en-US" sz="2600" dirty="0"/>
              <a:t> </a:t>
            </a:r>
            <a:r>
              <a:rPr lang="en-US" altLang="en-US" sz="2600" dirty="0" err="1"/>
              <a:t>untuk</a:t>
            </a:r>
            <a:r>
              <a:rPr lang="en-US" altLang="en-US" sz="2600" dirty="0"/>
              <a:t> </a:t>
            </a:r>
            <a:r>
              <a:rPr lang="en-US" altLang="en-US" sz="2600" dirty="0" err="1"/>
              <a:t>mengenkripsi</a:t>
            </a:r>
            <a:r>
              <a:rPr lang="en-US" altLang="en-US" sz="2600" dirty="0"/>
              <a:t> </a:t>
            </a:r>
            <a:r>
              <a:rPr lang="en-US" altLang="en-US" sz="2600" dirty="0" err="1"/>
              <a:t>pesan-pesan</a:t>
            </a:r>
            <a:r>
              <a:rPr lang="en-US" altLang="en-US" sz="2600" dirty="0"/>
              <a:t> </a:t>
            </a:r>
            <a:r>
              <a:rPr lang="en-US" altLang="en-US" sz="2600" dirty="0" err="1"/>
              <a:t>dengan</a:t>
            </a:r>
            <a:r>
              <a:rPr lang="en-US" altLang="en-US" sz="2600" dirty="0"/>
              <a:t> </a:t>
            </a:r>
            <a:r>
              <a:rPr lang="en-US" altLang="en-US" sz="2600" dirty="0" err="1"/>
              <a:t>algoritma</a:t>
            </a:r>
            <a:r>
              <a:rPr lang="en-US" altLang="en-US" sz="2600" dirty="0"/>
              <a:t> </a:t>
            </a:r>
            <a:r>
              <a:rPr lang="en-US" altLang="en-US" sz="2600" dirty="0" err="1"/>
              <a:t>kriptografi</a:t>
            </a:r>
            <a:r>
              <a:rPr lang="en-US" altLang="en-US" sz="2600" dirty="0"/>
              <a:t> </a:t>
            </a:r>
            <a:r>
              <a:rPr lang="en-US" altLang="en-US" sz="2600" dirty="0" err="1"/>
              <a:t>kunci-simetri</a:t>
            </a:r>
            <a:r>
              <a:rPr lang="en-US" altLang="en-US" sz="2600" dirty="0"/>
              <a:t> (</a:t>
            </a:r>
            <a:r>
              <a:rPr lang="en-US" altLang="en-US" sz="2600" dirty="0" err="1"/>
              <a:t>misalnya</a:t>
            </a:r>
            <a:r>
              <a:rPr lang="en-US" altLang="en-US" sz="2600" dirty="0"/>
              <a:t> DES, AES, </a:t>
            </a:r>
            <a:r>
              <a:rPr lang="en-US" altLang="en-US" sz="2600" dirty="0" err="1"/>
              <a:t>dll</a:t>
            </a:r>
            <a:r>
              <a:rPr lang="en-US" altLang="en-US" sz="2600" dirty="0"/>
              <a:t>)</a:t>
            </a:r>
          </a:p>
          <a:p>
            <a:pPr eaLnBrk="1" hangingPunct="1"/>
            <a:endParaRPr lang="en-US" altLang="en-US" sz="2600" dirty="0"/>
          </a:p>
          <a:p>
            <a:pPr eaLnBrk="1" hangingPunct="1"/>
            <a:r>
              <a:rPr lang="en-US" altLang="en-US" sz="2600" dirty="0" err="1"/>
              <a:t>Keamanan</a:t>
            </a:r>
            <a:r>
              <a:rPr lang="en-US" altLang="en-US" sz="2600" dirty="0"/>
              <a:t> </a:t>
            </a:r>
            <a:r>
              <a:rPr lang="en-US" altLang="en-US" sz="2600" dirty="0" err="1"/>
              <a:t>algoritma</a:t>
            </a:r>
            <a:r>
              <a:rPr lang="en-US" altLang="en-US" sz="2600" dirty="0"/>
              <a:t> DH </a:t>
            </a:r>
            <a:r>
              <a:rPr lang="en-US" altLang="en-US" sz="2600" dirty="0" err="1"/>
              <a:t>didasarkan</a:t>
            </a:r>
            <a:r>
              <a:rPr lang="en-US" altLang="en-US" sz="2600" dirty="0"/>
              <a:t> pada </a:t>
            </a:r>
            <a:r>
              <a:rPr lang="en-US" altLang="en-US" sz="2600" dirty="0" err="1"/>
              <a:t>sulit</a:t>
            </a:r>
            <a:r>
              <a:rPr lang="en-US" altLang="en-US" sz="2600" dirty="0"/>
              <a:t> </a:t>
            </a:r>
            <a:r>
              <a:rPr lang="en-US" altLang="en-US" sz="2600" dirty="0" err="1"/>
              <a:t>menghitung</a:t>
            </a:r>
            <a:r>
              <a:rPr lang="en-US" altLang="en-US" sz="2600" dirty="0"/>
              <a:t> </a:t>
            </a:r>
            <a:r>
              <a:rPr lang="en-US" altLang="en-US" sz="2600" dirty="0" err="1"/>
              <a:t>logaritma</a:t>
            </a:r>
            <a:r>
              <a:rPr lang="en-US" altLang="en-US" sz="2600" dirty="0"/>
              <a:t> </a:t>
            </a:r>
            <a:r>
              <a:rPr lang="en-US" altLang="en-US" sz="2600" dirty="0" err="1"/>
              <a:t>diskrit</a:t>
            </a:r>
            <a:r>
              <a:rPr lang="en-US" altLang="en-US" sz="2600" dirty="0"/>
              <a:t> </a:t>
            </a:r>
            <a:r>
              <a:rPr lang="en-US" altLang="en-US" sz="2600" dirty="0" err="1"/>
              <a:t>dari</a:t>
            </a:r>
            <a:r>
              <a:rPr lang="en-US" altLang="en-US" sz="2600" dirty="0"/>
              <a:t> </a:t>
            </a:r>
            <a:r>
              <a:rPr lang="en-US" altLang="en-US" sz="2600" dirty="0" err="1"/>
              <a:t>sebuah</a:t>
            </a:r>
            <a:r>
              <a:rPr lang="en-US" altLang="en-US" sz="2600" dirty="0"/>
              <a:t> </a:t>
            </a:r>
            <a:r>
              <a:rPr lang="en-US" altLang="en-US" sz="2600" dirty="0" err="1"/>
              <a:t>bilangan</a:t>
            </a:r>
            <a:r>
              <a:rPr lang="en-US" altLang="en-US" sz="2600" dirty="0"/>
              <a:t> </a:t>
            </a:r>
            <a:r>
              <a:rPr lang="en-US" altLang="en-US" sz="2600" dirty="0" err="1"/>
              <a:t>bulat</a:t>
            </a:r>
            <a:r>
              <a:rPr lang="en-US" altLang="en-US" sz="2600" dirty="0"/>
              <a:t> </a:t>
            </a:r>
            <a:r>
              <a:rPr lang="en-US" altLang="en-US" sz="2600" dirty="0" err="1"/>
              <a:t>besar</a:t>
            </a:r>
            <a:r>
              <a:rPr lang="en-US" altLang="en-US" sz="2600" dirty="0"/>
              <a:t>.</a:t>
            </a:r>
          </a:p>
          <a:p>
            <a:pPr eaLnBrk="1" hangingPunct="1">
              <a:buFontTx/>
              <a:buNone/>
            </a:pPr>
            <a:endParaRPr lang="en-GB" altLang="en-US" dirty="0"/>
          </a:p>
        </p:txBody>
      </p:sp>
      <p:sp>
        <p:nvSpPr>
          <p:cNvPr id="4101" name="Rectangle 4">
            <a:extLst>
              <a:ext uri="{FF2B5EF4-FFF2-40B4-BE49-F238E27FC236}">
                <a16:creationId xmlns:a16="http://schemas.microsoft.com/office/drawing/2014/main" id="{CEAFB953-E4DE-4E62-A78A-0F4E48D7CD39}"/>
              </a:ext>
            </a:extLst>
          </p:cNvPr>
          <p:cNvSpPr>
            <a:spLocks noGrp="1" noChangeArrowheads="1"/>
          </p:cNvSpPr>
          <p:nvPr>
            <p:ph type="title"/>
          </p:nvPr>
        </p:nvSpPr>
        <p:spPr>
          <a:xfrm>
            <a:off x="1021079" y="304800"/>
            <a:ext cx="9895449" cy="1143000"/>
          </a:xfrm>
          <a:noFill/>
        </p:spPr>
        <p:txBody>
          <a:bodyPr>
            <a:normAutofit/>
          </a:bodyPr>
          <a:lstStyle/>
          <a:p>
            <a:pPr algn="l" eaLnBrk="1" hangingPunct="1"/>
            <a:r>
              <a:rPr lang="en-US" altLang="en-US" b="1" dirty="0" err="1"/>
              <a:t>Algoritma</a:t>
            </a:r>
            <a:r>
              <a:rPr lang="en-US" altLang="en-US" b="1" dirty="0"/>
              <a:t> </a:t>
            </a:r>
            <a:r>
              <a:rPr lang="en-US" altLang="en-US" b="1" dirty="0" err="1"/>
              <a:t>Pertukaran</a:t>
            </a:r>
            <a:r>
              <a:rPr lang="en-US" altLang="en-US" b="1" dirty="0"/>
              <a:t> </a:t>
            </a:r>
            <a:r>
              <a:rPr lang="en-US" altLang="en-US" b="1" dirty="0" err="1"/>
              <a:t>Kunci</a:t>
            </a:r>
            <a:r>
              <a:rPr lang="en-US" altLang="en-US" b="1" dirty="0"/>
              <a:t> Diffie-Hellman</a:t>
            </a:r>
            <a:endParaRPr lang="en-GB" altLang="en-US" b="1" dirty="0"/>
          </a:p>
        </p:txBody>
      </p:sp>
      <p:pic>
        <p:nvPicPr>
          <p:cNvPr id="4102" name="Picture 5">
            <a:extLst>
              <a:ext uri="{FF2B5EF4-FFF2-40B4-BE49-F238E27FC236}">
                <a16:creationId xmlns:a16="http://schemas.microsoft.com/office/drawing/2014/main" id="{2ABF7771-33D0-4909-8CC9-80FDF6AB7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8172" y="2329335"/>
            <a:ext cx="5305108" cy="348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Footer Placeholder 3">
            <a:extLst>
              <a:ext uri="{FF2B5EF4-FFF2-40B4-BE49-F238E27FC236}">
                <a16:creationId xmlns:a16="http://schemas.microsoft.com/office/drawing/2014/main" id="{EB6A1E30-64EB-43CC-9090-7C6FC26ABBFE}"/>
              </a:ext>
            </a:extLst>
          </p:cNvPr>
          <p:cNvSpPr>
            <a:spLocks noGrp="1"/>
          </p:cNvSpPr>
          <p:nvPr>
            <p:ph type="ftr" sz="quarter" idx="11"/>
          </p:nvPr>
        </p:nvSpPr>
        <p:spPr>
          <a:xfrm>
            <a:off x="0" y="6438265"/>
            <a:ext cx="4114800" cy="3651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n-GB" altLang="en-US" sz="1400"/>
              <a:t>Rinaldi Munir/II4020 Kriptografi</a:t>
            </a:r>
            <a:endParaRPr lang="en-GB" altLang="en-US" sz="1400" dirty="0"/>
          </a:p>
        </p:txBody>
      </p:sp>
      <p:sp>
        <p:nvSpPr>
          <p:cNvPr id="5123" name="Slide Number Placeholder 4">
            <a:extLst>
              <a:ext uri="{FF2B5EF4-FFF2-40B4-BE49-F238E27FC236}">
                <a16:creationId xmlns:a16="http://schemas.microsoft.com/office/drawing/2014/main" id="{FD3333B1-3B20-48C5-B542-D9E9BF649D2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0633FD2-6229-452A-8366-0A6596BBDE35}" type="slidenum">
              <a:rPr lang="en-GB" altLang="en-US" sz="1400"/>
              <a:pPr>
                <a:spcBef>
                  <a:spcPct val="0"/>
                </a:spcBef>
                <a:buFontTx/>
                <a:buNone/>
              </a:pPr>
              <a:t>8</a:t>
            </a:fld>
            <a:endParaRPr lang="en-GB" altLang="en-US" sz="1400"/>
          </a:p>
        </p:txBody>
      </p:sp>
      <p:pic>
        <p:nvPicPr>
          <p:cNvPr id="5124" name="Picture 2">
            <a:extLst>
              <a:ext uri="{FF2B5EF4-FFF2-40B4-BE49-F238E27FC236}">
                <a16:creationId xmlns:a16="http://schemas.microsoft.com/office/drawing/2014/main" id="{74FED841-7938-413B-B543-6C55E3228D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640" y="2174079"/>
            <a:ext cx="5560754" cy="336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TextBox 6">
            <a:extLst>
              <a:ext uri="{FF2B5EF4-FFF2-40B4-BE49-F238E27FC236}">
                <a16:creationId xmlns:a16="http://schemas.microsoft.com/office/drawing/2014/main" id="{D70711A1-54AE-4B08-986E-7E5345F262B2}"/>
              </a:ext>
            </a:extLst>
          </p:cNvPr>
          <p:cNvSpPr txBox="1">
            <a:spLocks noChangeArrowheads="1"/>
          </p:cNvSpPr>
          <p:nvPr/>
        </p:nvSpPr>
        <p:spPr bwMode="auto">
          <a:xfrm>
            <a:off x="3413588" y="5884525"/>
            <a:ext cx="481093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n-US" altLang="en-US" sz="2400" dirty="0">
                <a:latin typeface="+mn-lt"/>
              </a:rPr>
              <a:t>Whitfield </a:t>
            </a:r>
            <a:r>
              <a:rPr lang="en-US" altLang="en-US" sz="2400" b="1" dirty="0">
                <a:latin typeface="+mn-lt"/>
              </a:rPr>
              <a:t>Diffie</a:t>
            </a:r>
            <a:r>
              <a:rPr lang="en-US" altLang="en-US" sz="2400" dirty="0">
                <a:latin typeface="+mn-lt"/>
              </a:rPr>
              <a:t> dan Martin </a:t>
            </a:r>
            <a:r>
              <a:rPr lang="en-US" altLang="en-US" sz="2400" b="1" dirty="0">
                <a:latin typeface="+mn-lt"/>
              </a:rPr>
              <a:t>Hellman</a:t>
            </a:r>
            <a:endParaRPr lang="en-US" altLang="en-US" sz="2400" dirty="0">
              <a:latin typeface="+mn-lt"/>
            </a:endParaRPr>
          </a:p>
        </p:txBody>
      </p:sp>
      <p:sp>
        <p:nvSpPr>
          <p:cNvPr id="2" name="TextBox 1">
            <a:extLst>
              <a:ext uri="{FF2B5EF4-FFF2-40B4-BE49-F238E27FC236}">
                <a16:creationId xmlns:a16="http://schemas.microsoft.com/office/drawing/2014/main" id="{4E8740C7-4336-F2C3-A7C7-4076164E1EC6}"/>
              </a:ext>
            </a:extLst>
          </p:cNvPr>
          <p:cNvSpPr txBox="1"/>
          <p:nvPr/>
        </p:nvSpPr>
        <p:spPr>
          <a:xfrm>
            <a:off x="883920" y="640080"/>
            <a:ext cx="9814560" cy="1107996"/>
          </a:xfrm>
          <a:prstGeom prst="rect">
            <a:avLst/>
          </a:prstGeom>
          <a:noFill/>
        </p:spPr>
        <p:txBody>
          <a:bodyPr wrap="square" rtlCol="0">
            <a:spAutoFit/>
          </a:bodyPr>
          <a:lstStyle/>
          <a:p>
            <a:pPr marL="285750" indent="-285750">
              <a:buFont typeface="Arial" panose="020B0604020202020204" pitchFamily="34" charset="0"/>
              <a:buChar char="•"/>
            </a:pPr>
            <a:r>
              <a:rPr lang="en-US" sz="2400" dirty="0" err="1"/>
              <a:t>Algoritma</a:t>
            </a:r>
            <a:r>
              <a:rPr lang="en-US" sz="2400" dirty="0"/>
              <a:t> </a:t>
            </a:r>
            <a:r>
              <a:rPr lang="en-US" sz="2400" dirty="0" err="1"/>
              <a:t>pertukaran</a:t>
            </a:r>
            <a:r>
              <a:rPr lang="en-US" sz="2400" dirty="0"/>
              <a:t> </a:t>
            </a:r>
            <a:r>
              <a:rPr lang="en-US" sz="2400" dirty="0" err="1"/>
              <a:t>kunci</a:t>
            </a:r>
            <a:r>
              <a:rPr lang="en-US" sz="2400" dirty="0"/>
              <a:t> Diffie-Hellman  </a:t>
            </a:r>
            <a:r>
              <a:rPr lang="en-US" sz="2400" dirty="0" err="1"/>
              <a:t>dipublikasikan</a:t>
            </a:r>
            <a:r>
              <a:rPr lang="en-US" sz="2400" dirty="0"/>
              <a:t> oleh Whitfield Diffie dan Martin Hellman pada </a:t>
            </a:r>
            <a:r>
              <a:rPr lang="en-US" sz="2400" dirty="0" err="1"/>
              <a:t>tahun</a:t>
            </a:r>
            <a:r>
              <a:rPr lang="en-US" sz="2400" dirty="0"/>
              <a:t> 1976</a:t>
            </a:r>
          </a:p>
          <a:p>
            <a:pPr marL="285750" indent="-285750">
              <a:buFont typeface="Arial" panose="020B0604020202020204" pitchFamily="34" charset="0"/>
              <a:buChar char="•"/>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icon&#10;&#10;Description automatically generated">
            <a:extLst>
              <a:ext uri="{FF2B5EF4-FFF2-40B4-BE49-F238E27FC236}">
                <a16:creationId xmlns:a16="http://schemas.microsoft.com/office/drawing/2014/main" id="{BB504609-892B-4C93-D524-F7137BCB87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867089" y="502920"/>
            <a:ext cx="3898191" cy="5852160"/>
          </a:xfrm>
          <a:prstGeom prst="rect">
            <a:avLst/>
          </a:prstGeom>
        </p:spPr>
      </p:pic>
      <p:sp>
        <p:nvSpPr>
          <p:cNvPr id="4" name="TextBox 3">
            <a:extLst>
              <a:ext uri="{FF2B5EF4-FFF2-40B4-BE49-F238E27FC236}">
                <a16:creationId xmlns:a16="http://schemas.microsoft.com/office/drawing/2014/main" id="{2C8D13F7-4469-DF87-7A15-8BA884760A19}"/>
              </a:ext>
            </a:extLst>
          </p:cNvPr>
          <p:cNvSpPr txBox="1"/>
          <p:nvPr/>
        </p:nvSpPr>
        <p:spPr>
          <a:xfrm>
            <a:off x="426720" y="151179"/>
            <a:ext cx="6908800" cy="6555641"/>
          </a:xfrm>
          <a:prstGeom prst="rect">
            <a:avLst/>
          </a:prstGeom>
          <a:noFill/>
        </p:spPr>
        <p:txBody>
          <a:bodyPr wrap="square" rtlCol="0">
            <a:spAutoFit/>
          </a:bodyPr>
          <a:lstStyle/>
          <a:p>
            <a:pPr marL="285750" indent="-285750">
              <a:buFont typeface="Arial" panose="020B0604020202020204" pitchFamily="34" charset="0"/>
              <a:buChar char="•"/>
            </a:pPr>
            <a:r>
              <a:rPr lang="en-US" sz="2000" dirty="0" err="1"/>
              <a:t>Analogi</a:t>
            </a:r>
            <a:r>
              <a:rPr lang="en-US" sz="2000" dirty="0"/>
              <a:t> </a:t>
            </a:r>
            <a:r>
              <a:rPr lang="en-US" sz="2000" dirty="0" err="1"/>
              <a:t>pertukaran</a:t>
            </a:r>
            <a:r>
              <a:rPr lang="en-US" sz="2000" dirty="0"/>
              <a:t> </a:t>
            </a:r>
            <a:r>
              <a:rPr lang="en-US" sz="2000" dirty="0" err="1"/>
              <a:t>kunci</a:t>
            </a:r>
            <a:r>
              <a:rPr lang="en-US" sz="2000" dirty="0"/>
              <a:t> Diffie-Hellman </a:t>
            </a:r>
            <a:r>
              <a:rPr lang="en-US" sz="2000" dirty="0" err="1"/>
              <a:t>adalah</a:t>
            </a:r>
            <a:r>
              <a:rPr lang="en-US" sz="2000" dirty="0"/>
              <a:t> </a:t>
            </a:r>
            <a:r>
              <a:rPr lang="en-US" sz="2000" dirty="0" err="1"/>
              <a:t>seperti</a:t>
            </a:r>
            <a:r>
              <a:rPr lang="en-US" sz="2000" dirty="0"/>
              <a:t> </a:t>
            </a:r>
            <a:r>
              <a:rPr lang="en-US" sz="2000" dirty="0" err="1"/>
              <a:t>pertukaran</a:t>
            </a:r>
            <a:r>
              <a:rPr lang="en-US" sz="2000" dirty="0"/>
              <a:t> cat </a:t>
            </a:r>
            <a:r>
              <a:rPr lang="en-US" sz="2000" dirty="0" err="1"/>
              <a:t>antara</a:t>
            </a:r>
            <a:r>
              <a:rPr lang="en-US" sz="2000" dirty="0"/>
              <a:t> dua orang (Alice dan Bob).</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Mula-mula</a:t>
            </a:r>
            <a:r>
              <a:rPr lang="en-US" sz="2000" dirty="0"/>
              <a:t> Alice dan Bob </a:t>
            </a:r>
            <a:r>
              <a:rPr lang="en-US" sz="2000" dirty="0" err="1"/>
              <a:t>menyepakati</a:t>
            </a:r>
            <a:r>
              <a:rPr lang="en-US" sz="2000" dirty="0"/>
              <a:t> cat </a:t>
            </a:r>
            <a:r>
              <a:rPr lang="en-US" sz="2000" dirty="0" err="1"/>
              <a:t>bersama</a:t>
            </a:r>
            <a:r>
              <a:rPr lang="en-US" sz="2000" dirty="0"/>
              <a:t>  yang </a:t>
            </a:r>
            <a:r>
              <a:rPr lang="en-US" sz="2000" dirty="0" err="1"/>
              <a:t>warnanya</a:t>
            </a:r>
            <a:r>
              <a:rPr lang="en-US" sz="2000" dirty="0"/>
              <a:t> </a:t>
            </a:r>
            <a:r>
              <a:rPr lang="en-US" sz="2000" dirty="0" err="1"/>
              <a:t>tidak</a:t>
            </a:r>
            <a:r>
              <a:rPr lang="en-US" sz="2000" dirty="0"/>
              <a:t> </a:t>
            </a:r>
            <a:r>
              <a:rPr lang="en-US" sz="2000" dirty="0" err="1"/>
              <a:t>perlu</a:t>
            </a:r>
            <a:r>
              <a:rPr lang="en-US" sz="2000" dirty="0"/>
              <a:t> </a:t>
            </a:r>
            <a:r>
              <a:rPr lang="en-US" sz="2000" dirty="0" err="1"/>
              <a:t>rahasia</a:t>
            </a:r>
            <a:r>
              <a:rPr lang="en-US" sz="2000" dirty="0"/>
              <a:t> (</a:t>
            </a:r>
            <a:r>
              <a:rPr lang="en-US" sz="2000" dirty="0" err="1"/>
              <a:t>misalnya</a:t>
            </a:r>
            <a:r>
              <a:rPr lang="en-US" sz="2000" dirty="0"/>
              <a:t> cat </a:t>
            </a:r>
            <a:r>
              <a:rPr lang="en-US" sz="2000" dirty="0" err="1"/>
              <a:t>berwarna</a:t>
            </a:r>
            <a:r>
              <a:rPr lang="en-US" sz="2000" dirty="0"/>
              <a:t> </a:t>
            </a:r>
            <a:r>
              <a:rPr lang="en-US" sz="2000" dirty="0" err="1"/>
              <a:t>kuning</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Masing-masing Alice dan Bob </a:t>
            </a:r>
            <a:r>
              <a:rPr lang="en-US" sz="2000" dirty="0" err="1"/>
              <a:t>memiliki</a:t>
            </a:r>
            <a:r>
              <a:rPr lang="en-US" sz="2000" dirty="0"/>
              <a:t> cat </a:t>
            </a:r>
            <a:r>
              <a:rPr lang="en-US" sz="2000" dirty="0" err="1"/>
              <a:t>warna</a:t>
            </a:r>
            <a:r>
              <a:rPr lang="en-US" sz="2000" dirty="0"/>
              <a:t> lain yang  </a:t>
            </a:r>
            <a:r>
              <a:rPr lang="en-US" sz="2000" dirty="0" err="1"/>
              <a:t>rahasia</a:t>
            </a:r>
            <a:r>
              <a:rPr lang="en-US" sz="2000" dirty="0"/>
              <a:t> (</a:t>
            </a:r>
            <a:r>
              <a:rPr lang="en-US" sz="2000" dirty="0" err="1"/>
              <a:t>dalam</a:t>
            </a:r>
            <a:r>
              <a:rPr lang="en-US" sz="2000" dirty="0"/>
              <a:t> </a:t>
            </a:r>
            <a:r>
              <a:rPr lang="en-US" sz="2000" dirty="0" err="1"/>
              <a:t>hal</a:t>
            </a:r>
            <a:r>
              <a:rPr lang="en-US" sz="2000" dirty="0"/>
              <a:t> </a:t>
            </a:r>
            <a:r>
              <a:rPr lang="en-US" sz="2000" dirty="0" err="1"/>
              <a:t>ini</a:t>
            </a:r>
            <a:r>
              <a:rPr lang="en-US" sz="2000" dirty="0"/>
              <a:t> </a:t>
            </a:r>
            <a:r>
              <a:rPr lang="en-US" sz="2000" dirty="0" err="1"/>
              <a:t>merah</a:t>
            </a:r>
            <a:r>
              <a:rPr lang="en-US" sz="2000" dirty="0"/>
              <a:t> dan </a:t>
            </a:r>
            <a:r>
              <a:rPr lang="en-US" sz="2000" dirty="0" err="1"/>
              <a:t>biru</a:t>
            </a:r>
            <a:r>
              <a:rPr lang="en-US" sz="2000" dirty="0"/>
              <a:t> </a:t>
            </a:r>
            <a:r>
              <a:rPr lang="en-US" sz="2000" i="1" dirty="0"/>
              <a:t>cyan</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a:t>Alice dan Bob </a:t>
            </a:r>
            <a:r>
              <a:rPr lang="en-US" sz="2000" dirty="0" err="1"/>
              <a:t>mencampurkan</a:t>
            </a:r>
            <a:r>
              <a:rPr lang="en-US" sz="2000" dirty="0"/>
              <a:t> cat </a:t>
            </a:r>
            <a:r>
              <a:rPr lang="en-US" sz="2000" dirty="0" err="1"/>
              <a:t>kuning</a:t>
            </a:r>
            <a:r>
              <a:rPr lang="en-US" sz="2000" dirty="0"/>
              <a:t> </a:t>
            </a:r>
            <a:r>
              <a:rPr lang="en-US" sz="2000" dirty="0" err="1"/>
              <a:t>dengan</a:t>
            </a:r>
            <a:r>
              <a:rPr lang="en-US" sz="2000" dirty="0"/>
              <a:t> cat </a:t>
            </a:r>
            <a:r>
              <a:rPr lang="en-US" sz="2000" dirty="0" err="1"/>
              <a:t>rahasia</a:t>
            </a:r>
            <a:r>
              <a:rPr lang="en-US" sz="2000" dirty="0"/>
              <a:t> </a:t>
            </a:r>
            <a:r>
              <a:rPr lang="en-US" sz="2000" dirty="0" err="1"/>
              <a:t>mereka</a:t>
            </a:r>
            <a:r>
              <a:rPr lang="en-US" sz="2000" dirty="0"/>
              <a:t> masing-masing. </a:t>
            </a:r>
            <a:r>
              <a:rPr lang="en-US" sz="2000" dirty="0" err="1"/>
              <a:t>Misalkan</a:t>
            </a:r>
            <a:r>
              <a:rPr lang="en-US" sz="2000" dirty="0"/>
              <a:t> </a:t>
            </a:r>
            <a:r>
              <a:rPr lang="en-US" sz="2000" dirty="0" err="1"/>
              <a:t>hasil</a:t>
            </a:r>
            <a:r>
              <a:rPr lang="en-US" sz="2000" dirty="0"/>
              <a:t> </a:t>
            </a:r>
            <a:r>
              <a:rPr lang="en-US" sz="2000" dirty="0" err="1"/>
              <a:t>pencampurannya</a:t>
            </a:r>
            <a:r>
              <a:rPr lang="en-US" sz="2000" dirty="0"/>
              <a:t> </a:t>
            </a:r>
            <a:r>
              <a:rPr lang="en-US" sz="2000" dirty="0" err="1"/>
              <a:t>adalah</a:t>
            </a:r>
            <a:r>
              <a:rPr lang="en-US" sz="2000" dirty="0"/>
              <a:t> cat </a:t>
            </a:r>
            <a:r>
              <a:rPr lang="en-US" sz="2000" dirty="0" err="1"/>
              <a:t>oranye</a:t>
            </a:r>
            <a:r>
              <a:rPr lang="en-US" sz="2000" dirty="0"/>
              <a:t> dan cat </a:t>
            </a:r>
            <a:r>
              <a:rPr lang="en-US" sz="2000" dirty="0" err="1"/>
              <a:t>biru</a:t>
            </a:r>
            <a:r>
              <a:rPr lang="en-US" sz="2000" dirty="0"/>
              <a:t> </a:t>
            </a:r>
            <a:r>
              <a:rPr lang="en-US" sz="2000" dirty="0" err="1"/>
              <a:t>terang</a:t>
            </a:r>
            <a:endParaRPr lang="en-US" sz="2000" dirty="0"/>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Kemudian</a:t>
            </a:r>
            <a:r>
              <a:rPr lang="en-US" sz="2000" dirty="0"/>
              <a:t> Alice dan Bob </a:t>
            </a:r>
            <a:r>
              <a:rPr lang="en-US" sz="2000" dirty="0" err="1"/>
              <a:t>saling</a:t>
            </a:r>
            <a:r>
              <a:rPr lang="en-US" sz="2000" dirty="0"/>
              <a:t> </a:t>
            </a:r>
            <a:r>
              <a:rPr lang="en-US" sz="2000" dirty="0" err="1"/>
              <a:t>mempertukarkan</a:t>
            </a:r>
            <a:r>
              <a:rPr lang="en-US" sz="2000" dirty="0"/>
              <a:t> cat </a:t>
            </a:r>
            <a:r>
              <a:rPr lang="en-US" sz="2000" dirty="0" err="1"/>
              <a:t>hasil</a:t>
            </a:r>
            <a:r>
              <a:rPr lang="en-US" sz="2000" dirty="0"/>
              <a:t> </a:t>
            </a:r>
            <a:r>
              <a:rPr lang="en-US" sz="2000" dirty="0" err="1"/>
              <a:t>pencampuran</a:t>
            </a:r>
            <a:r>
              <a:rPr lang="en-US" sz="2000" dirty="0"/>
              <a:t> </a:t>
            </a:r>
            <a:r>
              <a:rPr lang="en-US" sz="2000" dirty="0" err="1"/>
              <a:t>tersebut</a:t>
            </a:r>
            <a:r>
              <a:rPr lang="en-US" sz="2000" dirty="0"/>
              <a:t> (</a:t>
            </a:r>
            <a:r>
              <a:rPr lang="en-US" sz="2000" dirty="0" err="1"/>
              <a:t>dikirim</a:t>
            </a:r>
            <a:r>
              <a:rPr lang="en-US" sz="2000" dirty="0"/>
              <a:t> </a:t>
            </a:r>
            <a:r>
              <a:rPr lang="en-US" sz="2000" dirty="0" err="1"/>
              <a:t>melalui</a:t>
            </a:r>
            <a:r>
              <a:rPr lang="en-US" sz="2000" dirty="0"/>
              <a:t> </a:t>
            </a:r>
            <a:r>
              <a:rPr lang="en-US" sz="2000" dirty="0" err="1"/>
              <a:t>transportasi</a:t>
            </a:r>
            <a:r>
              <a:rPr lang="en-US" sz="2000" dirty="0"/>
              <a:t> </a:t>
            </a:r>
            <a:r>
              <a:rPr lang="en-US" sz="2000" dirty="0" err="1"/>
              <a:t>umum</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Selanjutnya</a:t>
            </a:r>
            <a:r>
              <a:rPr lang="en-US" sz="2000" dirty="0"/>
              <a:t>, Alice dan Bob </a:t>
            </a:r>
            <a:r>
              <a:rPr lang="en-US" sz="2000" dirty="0" err="1"/>
              <a:t>mencampurkan</a:t>
            </a:r>
            <a:r>
              <a:rPr lang="en-US" sz="2000" dirty="0"/>
              <a:t> </a:t>
            </a:r>
            <a:r>
              <a:rPr lang="en-US" sz="2000" dirty="0" err="1"/>
              <a:t>lagi</a:t>
            </a:r>
            <a:r>
              <a:rPr lang="en-US" sz="2000" dirty="0"/>
              <a:t>  cat </a:t>
            </a:r>
            <a:r>
              <a:rPr lang="en-US" sz="2000" dirty="0" err="1"/>
              <a:t>rahasianya</a:t>
            </a:r>
            <a:r>
              <a:rPr lang="en-US" sz="2000" dirty="0"/>
              <a:t> masing-masing </a:t>
            </a:r>
            <a:r>
              <a:rPr lang="en-US" sz="2000" dirty="0" err="1"/>
              <a:t>dengan</a:t>
            </a:r>
            <a:r>
              <a:rPr lang="en-US" sz="2000" dirty="0"/>
              <a:t> cat </a:t>
            </a:r>
            <a:r>
              <a:rPr lang="en-US" sz="2000" dirty="0" err="1"/>
              <a:t>hasil</a:t>
            </a:r>
            <a:r>
              <a:rPr lang="en-US" sz="2000" dirty="0"/>
              <a:t> </a:t>
            </a:r>
            <a:r>
              <a:rPr lang="en-US" sz="2000" dirty="0" err="1"/>
              <a:t>pertukaran</a:t>
            </a:r>
            <a:r>
              <a:rPr lang="en-US" sz="2000" dirty="0"/>
              <a:t> </a:t>
            </a:r>
            <a:r>
              <a:rPr lang="en-US" sz="2000" dirty="0" err="1"/>
              <a:t>tersebut</a:t>
            </a:r>
            <a:r>
              <a:rPr lang="en-US" sz="2000" dirty="0"/>
              <a:t>.</a:t>
            </a:r>
          </a:p>
          <a:p>
            <a:pPr marL="285750" indent="-285750">
              <a:buFont typeface="Arial" panose="020B0604020202020204" pitchFamily="34" charset="0"/>
              <a:buChar char="•"/>
            </a:pPr>
            <a:endParaRPr lang="en-US" sz="2000" dirty="0"/>
          </a:p>
          <a:p>
            <a:pPr marL="285750" indent="-285750">
              <a:buFont typeface="Arial" panose="020B0604020202020204" pitchFamily="34" charset="0"/>
              <a:buChar char="•"/>
            </a:pPr>
            <a:r>
              <a:rPr lang="en-US" sz="2000" dirty="0" err="1"/>
              <a:t>Sekarang</a:t>
            </a:r>
            <a:r>
              <a:rPr lang="en-US" sz="2000" dirty="0"/>
              <a:t> Alice dan Bob </a:t>
            </a:r>
            <a:r>
              <a:rPr lang="en-US" sz="2000" dirty="0" err="1"/>
              <a:t>memilik</a:t>
            </a:r>
            <a:r>
              <a:rPr lang="en-US" sz="2000" dirty="0"/>
              <a:t> cat </a:t>
            </a:r>
            <a:r>
              <a:rPr lang="en-US" sz="2000" dirty="0" err="1"/>
              <a:t>berwarna</a:t>
            </a:r>
            <a:r>
              <a:rPr lang="en-US" sz="2000" dirty="0"/>
              <a:t> </a:t>
            </a:r>
            <a:r>
              <a:rPr lang="en-US" sz="2000" dirty="0" err="1"/>
              <a:t>sama</a:t>
            </a:r>
            <a:r>
              <a:rPr lang="en-US" sz="2000" dirty="0"/>
              <a:t> yang </a:t>
            </a:r>
            <a:r>
              <a:rPr lang="en-US" sz="2000" dirty="0" err="1"/>
              <a:t>rahasia</a:t>
            </a:r>
            <a:r>
              <a:rPr lang="en-US" sz="2000" dirty="0"/>
              <a:t>.</a:t>
            </a:r>
            <a:endParaRPr lang="en-US" dirty="0"/>
          </a:p>
        </p:txBody>
      </p:sp>
      <p:sp>
        <p:nvSpPr>
          <p:cNvPr id="5" name="TextBox 4">
            <a:extLst>
              <a:ext uri="{FF2B5EF4-FFF2-40B4-BE49-F238E27FC236}">
                <a16:creationId xmlns:a16="http://schemas.microsoft.com/office/drawing/2014/main" id="{BB24EEA8-42B6-8E06-D208-F0BEFBE309D4}"/>
              </a:ext>
            </a:extLst>
          </p:cNvPr>
          <p:cNvSpPr txBox="1"/>
          <p:nvPr/>
        </p:nvSpPr>
        <p:spPr>
          <a:xfrm>
            <a:off x="7691120" y="6445349"/>
            <a:ext cx="2441117" cy="338554"/>
          </a:xfrm>
          <a:prstGeom prst="rect">
            <a:avLst/>
          </a:prstGeom>
          <a:noFill/>
        </p:spPr>
        <p:txBody>
          <a:bodyPr wrap="none" rtlCol="0">
            <a:spAutoFit/>
          </a:bodyPr>
          <a:lstStyle/>
          <a:p>
            <a:r>
              <a:rPr lang="en-US" sz="1600" dirty="0" err="1">
                <a:solidFill>
                  <a:srgbClr val="FF0000"/>
                </a:solidFill>
              </a:rPr>
              <a:t>Sumber</a:t>
            </a:r>
            <a:r>
              <a:rPr lang="en-US" sz="1600" dirty="0">
                <a:solidFill>
                  <a:srgbClr val="FF0000"/>
                </a:solidFill>
              </a:rPr>
              <a:t> </a:t>
            </a:r>
            <a:r>
              <a:rPr lang="en-US" sz="1600" dirty="0" err="1">
                <a:solidFill>
                  <a:srgbClr val="FF0000"/>
                </a:solidFill>
              </a:rPr>
              <a:t>gambar</a:t>
            </a:r>
            <a:r>
              <a:rPr lang="en-US" sz="1600" dirty="0">
                <a:solidFill>
                  <a:srgbClr val="FF0000"/>
                </a:solidFill>
              </a:rPr>
              <a:t>: Wikipedia</a:t>
            </a:r>
          </a:p>
        </p:txBody>
      </p:sp>
      <p:sp>
        <p:nvSpPr>
          <p:cNvPr id="2" name="Footer Placeholder 1">
            <a:extLst>
              <a:ext uri="{FF2B5EF4-FFF2-40B4-BE49-F238E27FC236}">
                <a16:creationId xmlns:a16="http://schemas.microsoft.com/office/drawing/2014/main" id="{B5688F02-2C50-D1BF-27BA-C8DCF97396D0}"/>
              </a:ext>
            </a:extLst>
          </p:cNvPr>
          <p:cNvSpPr>
            <a:spLocks noGrp="1"/>
          </p:cNvSpPr>
          <p:nvPr>
            <p:ph type="ftr" sz="quarter" idx="11"/>
          </p:nvPr>
        </p:nvSpPr>
        <p:spPr>
          <a:xfrm>
            <a:off x="3398520" y="6418778"/>
            <a:ext cx="4114800" cy="365125"/>
          </a:xfrm>
        </p:spPr>
        <p:txBody>
          <a:bodyPr/>
          <a:lstStyle/>
          <a:p>
            <a:r>
              <a:rPr lang="en-US"/>
              <a:t>Rinaldi Munir/II4020 Kriptografi</a:t>
            </a:r>
            <a:endParaRPr lang="en-US" dirty="0"/>
          </a:p>
        </p:txBody>
      </p:sp>
      <p:sp>
        <p:nvSpPr>
          <p:cNvPr id="6" name="Slide Number Placeholder 5">
            <a:extLst>
              <a:ext uri="{FF2B5EF4-FFF2-40B4-BE49-F238E27FC236}">
                <a16:creationId xmlns:a16="http://schemas.microsoft.com/office/drawing/2014/main" id="{06187720-81F3-E2C1-4EB6-D7D5C6A97567}"/>
              </a:ext>
            </a:extLst>
          </p:cNvPr>
          <p:cNvSpPr>
            <a:spLocks noGrp="1"/>
          </p:cNvSpPr>
          <p:nvPr>
            <p:ph type="sldNum" sz="quarter" idx="12"/>
          </p:nvPr>
        </p:nvSpPr>
        <p:spPr/>
        <p:txBody>
          <a:bodyPr/>
          <a:lstStyle/>
          <a:p>
            <a:fld id="{507CD76F-042E-47A9-9C95-0EBEC8B63F52}" type="slidenum">
              <a:rPr lang="en-US" smtClean="0"/>
              <a:t>9</a:t>
            </a:fld>
            <a:endParaRPr lang="en-US"/>
          </a:p>
        </p:txBody>
      </p:sp>
    </p:spTree>
    <p:extLst>
      <p:ext uri="{BB962C8B-B14F-4D97-AF65-F5344CB8AC3E}">
        <p14:creationId xmlns:p14="http://schemas.microsoft.com/office/powerpoint/2010/main" val="26345052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1916</Words>
  <Application>Microsoft Office PowerPoint</Application>
  <PresentationFormat>Widescreen</PresentationFormat>
  <Paragraphs>194</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Algoritma Pertukaran Kunci Diffie-Hellman</vt:lpstr>
      <vt:lpstr>Hybrid Cryptography</vt:lpstr>
      <vt:lpstr>PowerPoint Presentation</vt:lpstr>
      <vt:lpstr>PowerPoint Presentation</vt:lpstr>
      <vt:lpstr>PowerPoint Presentation</vt:lpstr>
      <vt:lpstr>PowerPoint Presentation</vt:lpstr>
      <vt:lpstr>Algoritma Pertukaran Kunci Diffie-Hellman</vt:lpstr>
      <vt:lpstr>PowerPoint Presentation</vt:lpstr>
      <vt:lpstr>PowerPoint Presentation</vt:lpstr>
      <vt:lpstr>Parameter umum Diffie-Hellman</vt:lpstr>
      <vt:lpstr>Algoritma Pertukaran Kunci Diffie-Hellman</vt:lpstr>
      <vt:lpstr>PowerPoint Presentation</vt:lpstr>
      <vt:lpstr>PowerPoint Presentation</vt:lpstr>
      <vt:lpstr>PowerPoint Presentation</vt:lpstr>
      <vt:lpstr>PowerPoint Presentation</vt:lpstr>
      <vt:lpstr>Serangan pada Diffie-Hellman</vt:lpstr>
      <vt:lpstr>PowerPoint Presentation</vt:lpstr>
      <vt:lpstr>Pertukaran kunci Diffie-Hellman untuk tiga pihak (Alice, Bob, dan Carol)</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Rinaldi Munir</dc:creator>
  <cp:lastModifiedBy>Dr. Ir. Rinaldi, M.T.</cp:lastModifiedBy>
  <cp:revision>20</cp:revision>
  <dcterms:created xsi:type="dcterms:W3CDTF">2020-10-21T02:33:50Z</dcterms:created>
  <dcterms:modified xsi:type="dcterms:W3CDTF">2025-10-07T01:27:50Z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8b525e5-f3da-4501-8f1e-526b6769fc56_Enabled">
    <vt:lpwstr>true</vt:lpwstr>
  </property>
  <property fmtid="{D5CDD505-2E9C-101B-9397-08002B2CF9AE}" pid="3" name="MSIP_Label_38b525e5-f3da-4501-8f1e-526b6769fc56_SetDate">
    <vt:lpwstr>2024-03-17T11:40:54Z</vt:lpwstr>
  </property>
  <property fmtid="{D5CDD505-2E9C-101B-9397-08002B2CF9AE}" pid="4" name="MSIP_Label_38b525e5-f3da-4501-8f1e-526b6769fc56_Method">
    <vt:lpwstr>Standard</vt:lpwstr>
  </property>
  <property fmtid="{D5CDD505-2E9C-101B-9397-08002B2CF9AE}" pid="5" name="MSIP_Label_38b525e5-f3da-4501-8f1e-526b6769fc56_Name">
    <vt:lpwstr>defa4170-0d19-0005-0004-bc88714345d2</vt:lpwstr>
  </property>
  <property fmtid="{D5CDD505-2E9C-101B-9397-08002B2CF9AE}" pid="6" name="MSIP_Label_38b525e5-f3da-4501-8f1e-526b6769fc56_SiteId">
    <vt:lpwstr>db6e1183-4c65-405c-82ce-7cd53fa6e9dc</vt:lpwstr>
  </property>
  <property fmtid="{D5CDD505-2E9C-101B-9397-08002B2CF9AE}" pid="7" name="MSIP_Label_38b525e5-f3da-4501-8f1e-526b6769fc56_ActionId">
    <vt:lpwstr>1c513074-427f-424b-85cd-e94019f9069c</vt:lpwstr>
  </property>
  <property fmtid="{D5CDD505-2E9C-101B-9397-08002B2CF9AE}" pid="8" name="MSIP_Label_38b525e5-f3da-4501-8f1e-526b6769fc56_ContentBits">
    <vt:lpwstr>0</vt:lpwstr>
  </property>
</Properties>
</file>