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71" r:id="rId2"/>
    <p:sldId id="257" r:id="rId3"/>
    <p:sldId id="382" r:id="rId4"/>
    <p:sldId id="265" r:id="rId5"/>
    <p:sldId id="374" r:id="rId6"/>
    <p:sldId id="375" r:id="rId7"/>
    <p:sldId id="376" r:id="rId8"/>
    <p:sldId id="377" r:id="rId9"/>
    <p:sldId id="258" r:id="rId10"/>
    <p:sldId id="259" r:id="rId11"/>
    <p:sldId id="260" r:id="rId12"/>
    <p:sldId id="261" r:id="rId13"/>
    <p:sldId id="372" r:id="rId14"/>
    <p:sldId id="262" r:id="rId15"/>
    <p:sldId id="263" r:id="rId16"/>
    <p:sldId id="373" r:id="rId17"/>
    <p:sldId id="378" r:id="rId18"/>
    <p:sldId id="379" r:id="rId19"/>
    <p:sldId id="380" r:id="rId20"/>
    <p:sldId id="3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77798-748A-4DB2-9853-F74A5A153EF0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B4630-9DDE-4713-98E8-4CA400D8F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3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1926-9755-4102-AB14-99F92918E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8B85C-4C4B-4703-BF0A-935991CBB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D6356-A5F9-4FB6-82CA-C92B7F120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9D5F5-5C16-44B7-BBB5-C6060ECEB7BC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8415B-1F5D-4650-A88B-DA1B83806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C00E7-4FFF-419E-AF1B-3ABF0466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9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92BA-880F-4003-9EEA-9F3C3C8F9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3EA30-045F-476E-82B2-8A3544860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E80B1-A361-4BBF-B52C-173BA7562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E6C70-9DF9-4357-BABF-E4A540657289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14FA0-DABE-4781-9A24-C3B90FAFF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94B27-0030-4E1F-95ED-7002E5634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2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BB836-4CB1-4F8C-8AED-BCE8D1AC6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930D0-48BC-497D-9D3E-11EA02E39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3901B-0C63-41F3-8A4B-C72F1371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ADD46-FE10-4851-BB53-19302041230D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A0D3D-BEF0-4B45-A7BB-B7920E436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C743F-A170-42D4-84F0-8DF5A268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7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F7FBF-446E-49B1-900A-35EEA468C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7AC33-FF0C-41E4-92F0-96782F83C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021AB-D8E0-4B27-ABE3-CB1C8934A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53B34-FC79-4EB6-BD25-4081B7F65CF9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BEE13-ABF2-4124-98E9-6EEA1E9C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8915C-64B7-4DE8-ACAF-71AC2CDC6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3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5DEBC-7C96-4A20-9D43-9D94246DB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D29BC-8994-483B-B3B5-F0CE88412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EF3BB-17DE-4AA5-9B7C-B5B10BE2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3ECD-2AA1-45FB-B51C-000E804EAFAA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B00D1-90E6-48C9-AD2D-7A6DF5E7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16D4F-AF30-424C-89DE-3344865E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8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C72CF-4CC7-487D-AC4D-3787FD8C0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C314C-FA91-4793-A2ED-6F09FB7B7A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4AB36-F476-4592-8DD6-7112AC5CB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2E24E-5A38-43EA-B3BF-3BCFC431B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C21E-F0AE-4A47-8221-604A96BC0FEA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BA205-4D2E-42C3-9B50-6AD441091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FD8E0-9EE9-48D5-9A24-5C30B1F3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1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B7DE-C2E5-46F1-93F6-A198FB743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89FF1-FB37-41D0-A062-79FBC9390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75530A-559F-49B1-A06D-24C016AB8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426613-3109-4307-8752-B884747EC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04A846-E0E7-4AE2-9B80-97DEB548E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81B0D6-C694-41B1-9D97-4D49CF96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A14-387B-4D0A-A0F7-9E3A17EE16D8}" type="datetime1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CADDE3-C95E-440D-BBDB-02A262FBA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D4D906-3A90-40AA-85EA-29E6F7C07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3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B35C-F2B3-490E-9920-25650E3EF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284FB0-A3AB-451C-9883-4387ACF78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3CCA-4767-4F0D-B4F2-973F8CA5B0CB}" type="datetime1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0D909-06F7-4174-8200-FFBBE2AE5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DBDA6D-B0B7-463E-9A0D-3DF8B0520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97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53A5E-73E4-4027-A421-CECAA5E07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EFB9-4D31-4C52-9DB8-D5805CF3A0C1}" type="datetime1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0150E1-C563-40E3-92AB-2BF6122F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EE0E0-D9C4-4D13-BAC4-0DDF67617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7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B22-A3C4-441A-9DC0-E188C58F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C7A26-4A96-44DD-AD53-A76525EC4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20C85-F6D7-4AB6-A3D9-BD025DB48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75B69-8C63-487D-B685-86DB6A8A5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A952F-8B39-4274-9336-AAFE06BEA652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459E2-88D4-46D9-95E0-E6FEE5FCA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23A2D-ACA8-420C-A3FD-C5C31C6E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7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D5D30-DAD9-4EA0-BB1D-778181EE4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CFAE40-1B78-4B91-9A8A-B37886CF0E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E4725-5AD9-45A0-B1EC-A1A6D9469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A3263-8654-41EF-9356-C259F988B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C844-F4B0-49E5-BB1F-69F276E6B0AD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26B89-C67E-4CAA-BD07-1BD1FC1F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AD91F-F95A-4203-B92F-01FCE6DB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899E03-4B61-49D9-B323-404B7D770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4C19D-F1E0-4B3B-8EAC-02D8D00A6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D8F1A-0959-4246-A93F-25C14C95A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71C67-6B17-47E4-900D-2F22A43AC5E5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E0902-F283-44C8-AD5C-648AFCEB2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36300-9F4A-4D79-8E02-ABE97CEA6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6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eeexplore.ieee.org/xpl/tocresult.jsp?isnumber=22749&amp;punumber=18" TargetMode="External"/><Relationship Id="rId2" Type="http://schemas.openxmlformats.org/officeDocument/2006/relationships/hyperlink" Target="https://ieeexplore.ieee.org/xpl/RecentIssue.jsp?punumber=1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debjitbiswas.com/elgama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6382" y="1041855"/>
            <a:ext cx="8694738" cy="1322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ElGamal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IF4020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Dr. Ir. Rinaldi, M.T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Teknik </a:t>
            </a:r>
            <a:r>
              <a:rPr lang="en-US" kern="0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904918F5-5002-4BEF-A8D2-47FAD4D6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2D02C8-C2FA-480F-81D5-3B8CA49F2B2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AD49513-B382-4513-9419-8CCE3054E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 err="1">
                <a:cs typeface="Times New Roman" panose="02020603050405020304" pitchFamily="18" charset="0"/>
              </a:rPr>
              <a:t>Prosedur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Kunci</a:t>
            </a:r>
            <a:endParaRPr lang="en-GB" altLang="en-US" sz="3600" b="1" dirty="0">
              <a:cs typeface="Times New Roman" panose="02020603050405020304" pitchFamily="18" charset="0"/>
            </a:endParaRP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8B7A51CA-3412-429D-A969-AD1C23A93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652760" cy="4351338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(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di-</a:t>
            </a:r>
            <a:r>
              <a:rPr lang="en-US" altLang="en-US" i="1" dirty="0">
                <a:cs typeface="Times New Roman" panose="02020603050405020304" pitchFamily="18" charset="0"/>
              </a:rPr>
              <a:t>share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anggota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kelompok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dua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syarat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&lt;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akar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primitif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, dan  2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2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3.    </a:t>
            </a:r>
            <a:r>
              <a:rPr lang="en-US" altLang="en-US" dirty="0" err="1">
                <a:cs typeface="Times New Roman" panose="02020603050405020304" pitchFamily="18" charset="0"/>
              </a:rPr>
              <a:t>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				     </a:t>
            </a:r>
            <a:r>
              <a:rPr lang="en-US" altLang="en-US" dirty="0">
                <a:cs typeface="Times New Roman" panose="02020603050405020304" pitchFamily="18" charset="0"/>
              </a:rPr>
              <a:t>(1)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Hasil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tripel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endParaRPr lang="en-GB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2DFF9196-C818-41D4-84E5-767457970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9B610B-3760-4C0B-A837-2FB8C3B61E3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83AEE848-B262-416A-B70D-BA369CCB36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>
                <a:cs typeface="Times New Roman" panose="02020603050405020304" pitchFamily="18" charset="0"/>
              </a:rPr>
              <a:t>Prosedur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Enkripsi</a:t>
            </a:r>
            <a:r>
              <a:rPr lang="en-GB" altLang="en-US" dirty="0"/>
              <a:t> 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FB8977E2-F60B-4E6B-95DB-F82C4D2449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1080" y="1690688"/>
            <a:ext cx="10144760" cy="4419600"/>
          </a:xfrm>
        </p:spPr>
        <p:txBody>
          <a:bodyPr>
            <a:normAutofit lnSpcReduction="10000"/>
          </a:bodyPr>
          <a:lstStyle/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Susun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, …, (</a:t>
            </a:r>
            <a:r>
              <a:rPr lang="en-US" altLang="en-US" dirty="0" err="1">
                <a:cs typeface="Times New Roman" panose="02020603050405020304" pitchFamily="18" charset="0"/>
              </a:rPr>
              <a:t>nilai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berada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selang</a:t>
            </a:r>
            <a:r>
              <a:rPr lang="en-US" altLang="en-US" dirty="0">
                <a:cs typeface="Times New Roman" panose="02020603050405020304" pitchFamily="18" charset="0"/>
              </a:rPr>
              <a:t> [0,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1].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, yang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1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1. 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rumus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a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						(2)</a:t>
            </a:r>
          </a:p>
          <a:p>
            <a:pPr marL="533400" indent="-5334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b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y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i="1" dirty="0" err="1">
                <a:cs typeface="Times New Roman" panose="02020603050405020304" pitchFamily="18" charset="0"/>
              </a:rPr>
              <a:t>m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					(3)</a:t>
            </a:r>
          </a:p>
          <a:p>
            <a:pPr marL="533400" indent="-5334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a, b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dirty="0">
                <a:cs typeface="Times New Roman" panose="02020603050405020304" pitchFamily="18" charset="0"/>
              </a:rPr>
              <a:t>. Jadi,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dua kali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76B94BC1-726A-4867-9973-8D8B30EDA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4270BC-8CAB-43BF-A9BD-AAE48D748C2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F3198D42-67CB-42BE-AB86-7570DD45C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Prosedur</a:t>
            </a:r>
            <a:r>
              <a:rPr lang="en-US" altLang="en-US" b="1" dirty="0"/>
              <a:t> </a:t>
            </a:r>
            <a:r>
              <a:rPr lang="en-US" altLang="en-US" b="1" dirty="0" err="1"/>
              <a:t>Dekripsi</a:t>
            </a:r>
            <a:endParaRPr lang="en-GB" altLang="en-US" b="1" dirty="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6D02CA0-5322-42AE-9965-E829FE60F0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p</a:t>
            </a:r>
            <a:r>
              <a:rPr lang="en-US" altLang="en-US" baseline="30000" dirty="0">
                <a:cs typeface="Times New Roman" panose="02020603050405020304" pitchFamily="18" charset="0"/>
              </a:rPr>
              <a:t> – 1 – 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baseline="30000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persamaan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m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/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dirty="0">
                <a:cs typeface="Times New Roman" panose="02020603050405020304" pitchFamily="18" charset="0"/>
              </a:rPr>
              <a:t>mod </a:t>
            </a:r>
            <a:r>
              <a:rPr lang="en-US" altLang="en-US" i="1" dirty="0">
                <a:cs typeface="Times New Roman" panose="02020603050405020304" pitchFamily="18" charset="0"/>
              </a:rPr>
              <a:t>p  </a:t>
            </a:r>
            <a:endParaRPr lang="en-GB" altLang="en-US" i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6BE27-A6EC-6A37-2AE2-ACBF492D4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741680"/>
            <a:ext cx="10515600" cy="6045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Bukti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diungkap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 persamaan (2):  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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Pangkatkan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ruas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xk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Dari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(3): 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y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m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	Dari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(2):  </a:t>
            </a:r>
            <a:r>
              <a:rPr lang="en-US" altLang="en-US" sz="2400" i="1" dirty="0">
                <a:cs typeface="Times New Roman" panose="02020603050405020304" pitchFamily="18" charset="0"/>
              </a:rPr>
              <a:t> y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 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xk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xk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	       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berarti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diungkap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b.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1CB2CE-D615-9F85-EE25-AF188DB1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82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1B50B117-BC7A-4EE8-B174-14E29FAE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00DD4D-6B57-4332-BBAB-A477C91EBD2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1DCB2A4-FFBE-4791-BF98-D1CD4A10F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5640" y="574675"/>
            <a:ext cx="11049000" cy="57086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400" b="1" dirty="0" err="1">
                <a:cs typeface="Times New Roman" panose="02020603050405020304" pitchFamily="18" charset="0"/>
              </a:rPr>
              <a:t>Contoh</a:t>
            </a:r>
            <a:r>
              <a:rPr lang="en-US" altLang="en-US" sz="2400" b="1" dirty="0">
                <a:cs typeface="Times New Roman" panose="02020603050405020304" pitchFamily="18" charset="0"/>
              </a:rPr>
              <a:t> 1</a:t>
            </a:r>
            <a:r>
              <a:rPr lang="en-US" altLang="en-US" sz="2400" dirty="0">
                <a:cs typeface="Times New Roman" panose="02020603050405020304" pitchFamily="18" charset="0"/>
              </a:rPr>
              <a:t>: 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membangkitkan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privatnya</a:t>
            </a:r>
            <a:r>
              <a:rPr lang="en-US" altLang="en-US" sz="2400" dirty="0">
                <a:cs typeface="Times New Roman" panose="02020603050405020304" pitchFamily="18" charset="0"/>
              </a:rPr>
              <a:t>. Alice  </a:t>
            </a:r>
            <a:r>
              <a:rPr lang="en-US" altLang="en-US" sz="2400" dirty="0" err="1"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mengengkripsi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Bob.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lphaLcParenBoth"/>
            </a:pPr>
            <a:r>
              <a:rPr lang="en-US" altLang="en-US" sz="2400" b="1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(Oleh Bob)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 dan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Hitung</a:t>
            </a:r>
            <a:r>
              <a:rPr lang="en-US" altLang="en-US" sz="2400" dirty="0">
                <a:cs typeface="Times New Roman" panose="02020603050405020304" pitchFamily="18" charset="0"/>
              </a:rPr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1751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1185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Hasil: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: (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1185,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 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	  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: (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     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memberitahu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Alice</a:t>
            </a:r>
          </a:p>
          <a:p>
            <a:pPr marL="533400" indent="-53340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(b)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(Oleh Alice)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2035 (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berada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2357 – 1]).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  <a:r>
              <a:rPr lang="en-US" altLang="en-US" sz="2400" i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cs typeface="Times New Roman" panose="02020603050405020304" pitchFamily="18" charset="0"/>
              </a:rPr>
              <a:t>Alice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= 1520  (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berada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2357 – 1]).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A066D7-BDA4-4D4E-AB71-790173F40D3D}"/>
              </a:ext>
            </a:extLst>
          </p:cNvPr>
          <p:cNvSpPr/>
          <p:nvPr/>
        </p:nvSpPr>
        <p:spPr>
          <a:xfrm>
            <a:off x="6303604" y="1679694"/>
            <a:ext cx="54210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syarat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,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akar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primitif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2357 dan </a:t>
            </a:r>
          </a:p>
          <a:p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1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– 2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52F14AE2-1A4C-4976-BF3C-EC3EDAD7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B9C29F-2BBC-4237-A4F9-BAB32297AB1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FCD8D47-4ECC-4122-B93A-E1465E5BD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8304" y="647700"/>
            <a:ext cx="10795392" cy="55626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cs typeface="Times New Roman" panose="02020603050405020304" pitchFamily="18" charset="0"/>
              </a:rPr>
              <a:t>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public Bob (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1185,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2357):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	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cs typeface="Times New Roman" panose="02020603050405020304" pitchFamily="18" charset="0"/>
              </a:rPr>
              <a:t>= 2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1520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1430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	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y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m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cs typeface="Times New Roman" panose="02020603050405020304" pitchFamily="18" charset="0"/>
              </a:rPr>
              <a:t>= 1185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1520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2035 mod 2357 = 697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Jadi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(1430, 697). 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Bob.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 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(c) 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(Oleh Bob)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 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privatnya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2357):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 	(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p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 – 1 – 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 = 1430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2357 – 1 – 1751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1430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605</a:t>
            </a:r>
            <a:r>
              <a:rPr lang="en-US" altLang="en-US" sz="2400" dirty="0">
                <a:cs typeface="Times New Roman" panose="02020603050405020304" pitchFamily="18" charset="0"/>
              </a:rPr>
              <a:t> mod 2357 = 872</a:t>
            </a: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	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b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sz="2400" dirty="0">
                <a:cs typeface="Times New Roman" panose="02020603050405020304" pitchFamily="18" charset="0"/>
              </a:rPr>
              <a:t>mod </a:t>
            </a:r>
            <a:r>
              <a:rPr lang="en-US" altLang="en-US" sz="2400" i="1" dirty="0">
                <a:cs typeface="Times New Roman" panose="02020603050405020304" pitchFamily="18" charset="0"/>
              </a:rPr>
              <a:t>p = </a:t>
            </a:r>
            <a:r>
              <a:rPr lang="en-US" altLang="en-US" sz="2400" dirty="0">
                <a:cs typeface="Times New Roman" panose="02020603050405020304" pitchFamily="18" charset="0"/>
              </a:rPr>
              <a:t>697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872 mod 2357 = 2035</a:t>
            </a: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mendapatkan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2035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oleh Alice.</a:t>
            </a:r>
          </a:p>
          <a:p>
            <a:pPr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 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GB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3E3CF-DCF0-9293-4977-F6CACA679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620" y="869949"/>
            <a:ext cx="10906760" cy="5668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2: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membangkitkan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Alice. 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(a)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Pembangkitan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(oleh Alice)</a:t>
            </a:r>
            <a:b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243. </a:t>
            </a:r>
          </a:p>
          <a:p>
            <a:pPr marL="346075" indent="-112713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kemudian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243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461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Alice: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243,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Alice: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461,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F46861-8A99-8759-2FBE-9917864D4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69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9ACBF-94D6-D0F2-EDFE-C154A4355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(b)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 (oleh Bob)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ingin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‘HALO’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 = 00, B = 01, …, Z = 25,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dikodekan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integer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07001114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memecah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blok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kecil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dipecah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blok-blok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sepanjang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angka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	  dan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1114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masih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terletak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[0, 2273 – 1] agar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transformasi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satu-ke-satu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186C40-5435-94CB-607D-631876884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72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DEDB0-D442-6603-B5AB-B2C07C39D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5120"/>
            <a:ext cx="10852052" cy="6207760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memilih bilangan acak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1463 (nilai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masih berada di dalam selang [0, 2273 – 1]).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mengenkripsi pesan dengan menggunakan kunci publik Alice </a:t>
            </a:r>
            <a:r>
              <a:rPr lang="en-US" sz="28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461,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2273):</a:t>
            </a:r>
          </a:p>
          <a:p>
            <a:pPr marL="226695" indent="0" algn="just">
              <a:lnSpc>
                <a:spcPct val="115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3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1463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1439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indent="0" algn="just">
              <a:lnSpc>
                <a:spcPct val="115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461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1463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700 mod 2273 = 74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Jadi, cipherteks yang dihasilkan untuk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adalah </a:t>
            </a:r>
            <a:r>
              <a:rPr lang="fi-FI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600" baseline="-25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(1439, 74). </a:t>
            </a:r>
            <a:endParaRPr lang="en-US" sz="26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(ii)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1114</a:t>
            </a:r>
          </a:p>
          <a:p>
            <a:pPr marL="0" indent="0" algn="just">
              <a:lnSpc>
                <a:spcPct val="96000"/>
              </a:lnSpc>
              <a:buNone/>
            </a:pPr>
            <a:r>
              <a:rPr lang="en-US" sz="2600" dirty="0">
                <a:effectLst/>
                <a:ea typeface="Times New Roman" panose="02020603050405020304" pitchFamily="18" charset="0"/>
              </a:rPr>
              <a:t>Bob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memilih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bilangan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acak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Times New Roman" panose="02020603050405020304" pitchFamily="18" charset="0"/>
              </a:rPr>
              <a:t>k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= 2001 (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nilai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Times New Roman" panose="02020603050405020304" pitchFamily="18" charset="0"/>
              </a:rPr>
              <a:t>k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masih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berada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di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selang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[0, 2273 – 1]). </a:t>
            </a:r>
          </a:p>
          <a:p>
            <a:pPr marL="0" indent="0" algn="just">
              <a:lnSpc>
                <a:spcPct val="96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mengenkripsi pesan dengan menggunakan kunci publik Alice </a:t>
            </a:r>
            <a:r>
              <a:rPr lang="en-US" sz="28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461,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2273):</a:t>
            </a:r>
          </a:p>
          <a:p>
            <a:pPr marL="0" indent="0" algn="just">
              <a:lnSpc>
                <a:spcPct val="96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a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3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2001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1220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indent="0" algn="just">
              <a:lnSpc>
                <a:spcPct val="115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461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2001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1114 mod 2273 = 1682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cipherteks yang dihasilkan untuk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adalah </a:t>
            </a:r>
            <a:r>
              <a:rPr lang="fi-FI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600" baseline="-25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(1220, 1682). 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mengirim cipherteks (1439, 74) dan (1220, 1682) kepada Alice.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E0E5D0-D494-009F-8CD7-EA200E3E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89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AADEF-8327-54CB-E405-EE3494053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8960"/>
            <a:ext cx="10515600" cy="59029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(c)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 (oleh Alice)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nya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(x = 243, p = 2273):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(1439, 74)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 –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1439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2273 – 1 - 243</a:t>
            </a: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mod 2273 =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1439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2029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1791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74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1791 mod 2273 = 700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0700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96000"/>
              </a:lnSpc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(ii)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(1220, 1682)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 –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1220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2029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1125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1682(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1682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1125 mod 2273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1114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07001114,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dikodekan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empat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digit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“HALO”,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Bob. 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0285A-3AD0-0648-6B45-2721FEF8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8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E34E298D-8C50-449A-9F1F-7070EF6B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FD85E6-C312-4AF7-BE8E-5F21CB545F5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52338337-E9D1-431C-AF8A-4F3D1B45D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D8BB7E05-139F-4132-9314-44AE9B733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5200" y="1611314"/>
            <a:ext cx="9936480" cy="4419600"/>
          </a:xfrm>
        </p:spPr>
        <p:txBody>
          <a:bodyPr/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cs typeface="Times New Roman" panose="02020603050405020304" pitchFamily="18" charset="0"/>
              </a:rPr>
              <a:t> oleh Taher </a:t>
            </a:r>
            <a:r>
              <a:rPr lang="en-US" altLang="en-US" sz="2400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>
                <a:cs typeface="Times New Roman" panose="02020603050405020304" pitchFamily="18" charset="0"/>
              </a:rPr>
              <a:t> (1985). </a:t>
            </a:r>
            <a:r>
              <a:rPr lang="en-US" altLang="en-US" sz="2400" dirty="0" err="1"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cs typeface="Times New Roman" panose="02020603050405020304" pitchFamily="18" charset="0"/>
              </a:rPr>
              <a:t> kali </a:t>
            </a:r>
            <a:r>
              <a:rPr lang="en-US" altLang="en-US" sz="2400" dirty="0" err="1">
                <a:cs typeface="Times New Roman" panose="02020603050405020304" pitchFamily="18" charset="0"/>
              </a:rPr>
              <a:t>dikemukakannya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berjudul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"</a:t>
            </a:r>
            <a:r>
              <a:rPr lang="en-US" altLang="en-US" sz="2400" i="1" dirty="0">
                <a:solidFill>
                  <a:srgbClr val="000000"/>
                </a:solidFill>
              </a:rPr>
              <a:t>A public key cryptosystem and a signature scheme based on discrete logarithms</a:t>
            </a:r>
            <a:r>
              <a:rPr lang="en-US" altLang="en-US" sz="2400" dirty="0">
                <a:solidFill>
                  <a:srgbClr val="000000"/>
                </a:solidFill>
              </a:rPr>
              <a:t>”, </a:t>
            </a:r>
            <a:r>
              <a:rPr lang="en-US" altLang="en-US" sz="2400" dirty="0" err="1">
                <a:solidFill>
                  <a:srgbClr val="000000"/>
                </a:solidFill>
              </a:rPr>
              <a:t>dimuat</a:t>
            </a:r>
            <a:r>
              <a:rPr lang="en-US" altLang="en-US" sz="2400" dirty="0">
                <a:solidFill>
                  <a:srgbClr val="000000"/>
                </a:solidFill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hlinkClick r:id="rId2"/>
              </a:rPr>
              <a:t>IEEE Transactions on Information Theory</a:t>
            </a:r>
            <a:r>
              <a:rPr lang="en-US" sz="2400" dirty="0"/>
              <a:t> ( Volume: 31, </a:t>
            </a:r>
            <a:r>
              <a:rPr lang="en-US" sz="2400" dirty="0">
                <a:hlinkClick r:id="rId3"/>
              </a:rPr>
              <a:t>Issue: 4</a:t>
            </a:r>
            <a:r>
              <a:rPr lang="en-US" sz="2400" dirty="0"/>
              <a:t>, July 1985) </a:t>
            </a: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GB" altLang="en-US" dirty="0"/>
          </a:p>
        </p:txBody>
      </p:sp>
      <p:pic>
        <p:nvPicPr>
          <p:cNvPr id="4102" name="Picture 4">
            <a:extLst>
              <a:ext uri="{FF2B5EF4-FFF2-40B4-BE49-F238E27FC236}">
                <a16:creationId xmlns:a16="http://schemas.microsoft.com/office/drawing/2014/main" id="{3FCC291F-248D-4874-BF75-D4EE2FCB3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37" y="3322321"/>
            <a:ext cx="4473551" cy="289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">
            <a:extLst>
              <a:ext uri="{FF2B5EF4-FFF2-40B4-BE49-F238E27FC236}">
                <a16:creationId xmlns:a16="http://schemas.microsoft.com/office/drawing/2014/main" id="{87C04708-A349-4351-81AB-2DD0C2AAF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13" y="3322321"/>
            <a:ext cx="4576787" cy="303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778C3-FBEA-1C04-9233-5AC1A1452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587"/>
            <a:ext cx="10515600" cy="5642391"/>
          </a:xfrm>
        </p:spPr>
        <p:txBody>
          <a:bodyPr>
            <a:normAutofit/>
          </a:bodyPr>
          <a:lstStyle/>
          <a:p>
            <a:r>
              <a:rPr lang="en-US" sz="2400" dirty="0"/>
              <a:t>Demo online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ElGamal</a:t>
            </a:r>
            <a:r>
              <a:rPr lang="en-US" sz="2400" dirty="0"/>
              <a:t>: </a:t>
            </a:r>
            <a:r>
              <a:rPr lang="en-US" sz="2400" dirty="0">
                <a:hlinkClick r:id="rId2"/>
              </a:rPr>
              <a:t>https://www.debjitbiswas.com/elgamal/</a:t>
            </a: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44595-94B8-9C88-FD58-871B22F7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147C24-22C8-BF26-B93F-F19E7F7A45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345" y="616897"/>
            <a:ext cx="10208455" cy="573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00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B4C1F7-B7F6-1054-041C-F30360E7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3B0AC4-BBBF-DB57-D8AA-75A1B7D81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767" y="499895"/>
            <a:ext cx="9684707" cy="549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705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id="{8FDC64F1-526C-42A3-A0BB-0E24B68D9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852658"/>
            <a:ext cx="10256520" cy="4957299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logaritma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 err="1">
                <a:cs typeface="Times New Roman" panose="02020603050405020304" pitchFamily="18" charset="0"/>
              </a:rPr>
              <a:t>Persoalan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logaritma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: Jika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 dan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carilah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sedemikian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	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(mod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cs typeface="Times New Roman" panose="02020603050405020304" pitchFamily="18" charset="0"/>
              </a:rPr>
              <a:t>:  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</a:t>
            </a:r>
            <a:r>
              <a:rPr lang="en-US" sz="28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 15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41),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berapakah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x?</a:t>
            </a:r>
          </a:p>
          <a:p>
            <a:pPr eaLnBrk="1" hangingPunct="1"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Sebelum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membahas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ElGamal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lanjut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kita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memahami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dahulu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tentang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logaritma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akar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primitif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5124" name="Slide Number Placeholder 4">
            <a:extLst>
              <a:ext uri="{FF2B5EF4-FFF2-40B4-BE49-F238E27FC236}">
                <a16:creationId xmlns:a16="http://schemas.microsoft.com/office/drawing/2014/main" id="{155011AC-EA1C-419C-82FD-7FA261887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D6B074-0FD7-41F2-895D-AED5B16BC0C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AC159-1E4F-80FF-3238-7559BB872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Akar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Primitif</a:t>
            </a:r>
            <a:r>
              <a:rPr lang="en-US" dirty="0">
                <a:latin typeface="+mn-lt"/>
              </a:rPr>
              <a:t> dan </a:t>
            </a:r>
            <a:r>
              <a:rPr lang="en-US" dirty="0" err="1">
                <a:latin typeface="+mn-lt"/>
              </a:rPr>
              <a:t>Logaritma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Diskrit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9A9FF-2AB6-F53F-F7C5-1ECF8D8A0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1421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…,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relatif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khusus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…,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(dalam modulus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menghasilkan nilai-nilai yang berbeda </a:t>
            </a:r>
          </a:p>
          <a:p>
            <a:pPr marL="0" indent="0"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(ingatlah dari fungsi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toitient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Euler, bahwa jika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maka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5A897-E8B1-AB42-B908-1C67FE3BD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18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6EB77-CF56-F43A-C782-8D811E76D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515600" cy="549624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3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3;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2;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6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4;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5;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(3, 2, 6, 4, 5, 1),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kali. 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3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7), 3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7), …,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berulang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Panjang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siklus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 – 1 = 6.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umum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siklus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1.  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1DEC6-4237-8A8F-F9F0-0A58437A4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6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13F1B-19BB-5D97-E9B6-16D219FC1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Perhatikan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2;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4;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2;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4;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2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…, 2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mencakup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7.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menemukan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mencoba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2, 3, … 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58298F-EA1E-3F08-9E12-4F81ADA5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9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175F0-2DB5-19B6-A8CF-28F13BC0B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menemukan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pangkat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sedemikian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,      0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 </a:t>
            </a: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Pangkat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logaritma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diskrit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basis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  <a:endParaRPr lang="fi-FI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logaritma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diskrit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carilah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kekongruenan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41.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carilah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sedemikian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15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41),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jawabannya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7</a:t>
            </a:r>
            <a:r>
              <a:rPr lang="en-US" sz="2400" baseline="30000" dirty="0"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= 343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 15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(mod 41)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D80CD2-39A9-580F-7DAB-6A089F5D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58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7F392542-CE29-42CE-AC7E-78F3F5A1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6114CC-D945-44AE-AC36-7626BA58E7A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255FB3-22B7-4164-9294-16C2037292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762000"/>
            <a:ext cx="11084560" cy="5334000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dirty="0" err="1">
                <a:cs typeface="Times New Roman" pitchFamily="18" charset="0"/>
              </a:rPr>
              <a:t>Properti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algoritma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ElGamal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1. 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prima,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2. 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 (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&lt;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akar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primitif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p)</a:t>
            </a:r>
            <a:r>
              <a:rPr lang="en-US" dirty="0">
                <a:cs typeface="Times New Roman" pitchFamily="18" charset="0"/>
              </a:rPr>
              <a:t>  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398463" indent="-398463">
              <a:buFontTx/>
              <a:buAutoNum type="arabicPeriod" startAt="3"/>
              <a:defRPr/>
            </a:pP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x  </a:t>
            </a:r>
            <a:r>
              <a:rPr lang="en-US" dirty="0">
                <a:cs typeface="Times New Roman" pitchFamily="18" charset="0"/>
              </a:rPr>
              <a:t>(2 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p - </a:t>
            </a:r>
            <a:r>
              <a:rPr lang="en-US" dirty="0">
                <a:cs typeface="Times New Roman" pitchFamily="18" charset="0"/>
              </a:rPr>
              <a:t>2)	(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privat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4.  </a:t>
            </a:r>
            <a:r>
              <a:rPr lang="en-US" i="1" dirty="0">
                <a:cs typeface="Times New Roman" pitchFamily="18" charset="0"/>
              </a:rPr>
              <a:t>y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 err="1">
                <a:cs typeface="Times New Roman" pitchFamily="18" charset="0"/>
              </a:rPr>
              <a:t>g</a:t>
            </a:r>
            <a:r>
              <a:rPr lang="en-US" i="1" baseline="30000" dirty="0" err="1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	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5. 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   (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)			(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6.  </a:t>
            </a:r>
            <a:r>
              <a:rPr lang="en-US" i="1" dirty="0">
                <a:cs typeface="Times New Roman" pitchFamily="18" charset="0"/>
              </a:rPr>
              <a:t>a</a:t>
            </a:r>
            <a:r>
              <a:rPr lang="en-US" dirty="0">
                <a:cs typeface="Times New Roman" pitchFamily="18" charset="0"/>
              </a:rPr>
              <a:t> dan </a:t>
            </a:r>
            <a:r>
              <a:rPr lang="en-US" i="1" dirty="0">
                <a:cs typeface="Times New Roman" pitchFamily="18" charset="0"/>
              </a:rPr>
              <a:t>b</a:t>
            </a:r>
            <a:r>
              <a:rPr lang="en-US" dirty="0">
                <a:cs typeface="Times New Roman" pitchFamily="18" charset="0"/>
              </a:rPr>
              <a:t>  (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)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2068</Words>
  <Application>Microsoft Office PowerPoint</Application>
  <PresentationFormat>Widescreen</PresentationFormat>
  <Paragraphs>182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MS Mincho</vt:lpstr>
      <vt:lpstr>Arial</vt:lpstr>
      <vt:lpstr>Calibri</vt:lpstr>
      <vt:lpstr>Calibri Light</vt:lpstr>
      <vt:lpstr>Times New Roman</vt:lpstr>
      <vt:lpstr>Office Theme</vt:lpstr>
      <vt:lpstr>Algoritma ElGamal</vt:lpstr>
      <vt:lpstr>Pendahuluan</vt:lpstr>
      <vt:lpstr>PowerPoint Presentation</vt:lpstr>
      <vt:lpstr>PowerPoint Presentation</vt:lpstr>
      <vt:lpstr>Akar Primitif dan Logaritma Diskrit</vt:lpstr>
      <vt:lpstr>PowerPoint Presentation</vt:lpstr>
      <vt:lpstr>PowerPoint Presentation</vt:lpstr>
      <vt:lpstr>PowerPoint Presentation</vt:lpstr>
      <vt:lpstr>PowerPoint Presentation</vt:lpstr>
      <vt:lpstr>Prosedur Pembangkitan Kunci</vt:lpstr>
      <vt:lpstr>Prosedur Enkripsi </vt:lpstr>
      <vt:lpstr>Prosedur Dekripsi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17</cp:revision>
  <dcterms:created xsi:type="dcterms:W3CDTF">2020-10-21T02:19:14Z</dcterms:created>
  <dcterms:modified xsi:type="dcterms:W3CDTF">2025-10-07T01:26:02Z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2024-03-17T10:14:29Z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5c323d8d-9575-43ea-9146-f134fc9a1c87</vt:lpwstr>
  </property>
  <property fmtid="{D5CDD505-2E9C-101B-9397-08002B2CF9AE}" pid="8" name="MSIP_Label_38b525e5-f3da-4501-8f1e-526b6769fc56_ContentBits">
    <vt:lpwstr>0</vt:lpwstr>
  </property>
</Properties>
</file>