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371" r:id="rId2"/>
    <p:sldId id="258" r:id="rId3"/>
    <p:sldId id="368" r:id="rId4"/>
    <p:sldId id="259" r:id="rId5"/>
    <p:sldId id="260" r:id="rId6"/>
    <p:sldId id="372" r:id="rId7"/>
    <p:sldId id="370" r:id="rId8"/>
    <p:sldId id="369" r:id="rId9"/>
    <p:sldId id="367" r:id="rId10"/>
    <p:sldId id="276" r:id="rId11"/>
    <p:sldId id="262" r:id="rId12"/>
    <p:sldId id="275" r:id="rId13"/>
    <p:sldId id="264" r:id="rId14"/>
    <p:sldId id="267" r:id="rId15"/>
    <p:sldId id="277" r:id="rId16"/>
    <p:sldId id="373" r:id="rId17"/>
    <p:sldId id="265" r:id="rId18"/>
    <p:sldId id="268" r:id="rId19"/>
    <p:sldId id="269" r:id="rId20"/>
    <p:sldId id="270" r:id="rId21"/>
    <p:sldId id="271" r:id="rId22"/>
    <p:sldId id="272" r:id="rId23"/>
    <p:sldId id="500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81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346771-86A4-4D44-BC04-526FD7B81EAE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0B0984-0313-4CD5-AAAB-BDAD8DC23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8583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>
            <a:extLst>
              <a:ext uri="{FF2B5EF4-FFF2-40B4-BE49-F238E27FC236}">
                <a16:creationId xmlns:a16="http://schemas.microsoft.com/office/drawing/2014/main" id="{AD5F5D82-2F7F-4EA0-ACE9-AA11C7C201C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Notes Placeholder 2">
            <a:extLst>
              <a:ext uri="{FF2B5EF4-FFF2-40B4-BE49-F238E27FC236}">
                <a16:creationId xmlns:a16="http://schemas.microsoft.com/office/drawing/2014/main" id="{5C08EE78-D643-44AF-883F-690FB76F1C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6148" name="Slide Number Placeholder 3">
            <a:extLst>
              <a:ext uri="{FF2B5EF4-FFF2-40B4-BE49-F238E27FC236}">
                <a16:creationId xmlns:a16="http://schemas.microsoft.com/office/drawing/2014/main" id="{BDBAF9CF-3C27-4EB7-9CC8-FE75A2FB726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03B3CDA0-D419-4C73-94EE-D93D865A542F}" type="slidenum">
              <a:rPr lang="en-GB" altLang="en-US" sz="1200">
                <a:latin typeface="Arial" panose="020B0604020202020204" pitchFamily="34" charset="0"/>
              </a:rPr>
              <a:pPr/>
              <a:t>1</a:t>
            </a:fld>
            <a:endParaRPr lang="en-GB" altLang="en-US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092F8D-1B0A-4B94-B6EB-65511BA77B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E4E3FA3-0C3A-4D41-92A3-9DA12F4FD6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815A98-D597-4E11-ACC2-2B110F8A1E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AC1D4-9165-4A4E-8B55-21885BDE3798}" type="datetime1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800303-CD33-47E1-834B-B55E5C1117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Munir/II4020 Kriptografi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71F8EF-3815-4D9F-94B4-8356F04475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8F7DB-13A0-4D61-B738-332A2FA114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420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E4585B-A956-4EBB-BA6E-34375AF6E5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AD91AB7-A7E6-43B2-83AF-27BB440FB3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AE58AA-B51D-4DD6-A09E-A148A47A8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1BA17-FF8D-4827-9897-0CB65968BA5B}" type="datetime1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A60FBE-4841-4474-B77F-9A8F573B50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Munir/II4020 Kriptografi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5B0E34-05BD-407C-A557-CE0DF0166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8F7DB-13A0-4D61-B738-332A2FA114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959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5CB3263-6FDE-4222-982E-E65B0DCFDB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E2C228-1DF5-4027-AADA-D48F0E9A3E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555BE7-4F15-49A0-9589-DC4544B927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ED35B-31D4-4364-B4E8-1BA825EF8AB6}" type="datetime1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46ADDA-3372-407E-8D52-EC3F076ACB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Munir/II4020 Kriptografi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79F2A6-869E-4BBE-932C-0EF28998A3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8F7DB-13A0-4D61-B738-332A2FA114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448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E5210F-6144-4E43-8B7F-648466864D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BB9B64-7C80-46CB-86B9-DD86C3427D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353AEC-8413-4C4E-86CB-40478DEB7A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A63FE-E79C-4FED-BF3D-EFA5238FC60F}" type="datetime1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14FA0F-A0D2-4EBC-AD88-4AC15C69B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Munir/II4020 Kriptografi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6FF86D-2A4E-4E6C-8F9C-1A7E027C53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8F7DB-13A0-4D61-B738-332A2FA114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068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DAADA7-9DD1-4784-B1C3-1909764A58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CC5CE4-FE84-4AFA-85E6-B8A0655DCE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B51E4A-B97A-4B2C-BB1D-74F7D55831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9F1CC-1D45-4742-9BA2-FD6368AC3562}" type="datetime1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7A9E53-859D-4640-9D85-E81D94B897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Munir/II4020 Kriptografi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A44FA5-D981-49E7-8AA8-996F01AD2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8F7DB-13A0-4D61-B738-332A2FA114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4540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23A842-7368-4A70-AC8B-CC4FF29FF7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07C255-3477-4B3C-BEA5-389D3B55BA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DA75EE-DC57-4E2E-98B1-7430AF2D3C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CAC315-D799-4ABF-9F78-7CF65050F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3FFB2-B583-4911-A90E-7DFC22FDA32B}" type="datetime1">
              <a:rPr lang="en-US" smtClean="0"/>
              <a:t>10/7/2025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9C17AB-6C34-43E0-BFF7-79ED016BA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Munir/II4020 Kriptografi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D6761F-8489-470E-8033-8A2BF25CBF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8F7DB-13A0-4D61-B738-332A2FA114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865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5B218D-CCD5-47E3-B4C7-AD1199B23A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64A8E5-C27E-4E8D-80ED-5D20DD194D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8B8115-0B9C-47CA-875A-72389F656C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6C65BC9-028A-42FD-8556-72A1603AB9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EE88410-472B-434C-8D3A-04A06B77FF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5B18F05-0503-454E-B153-38E9FC3703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95A84-3F79-4E88-A7E0-398C5B7ABDD5}" type="datetime1">
              <a:rPr lang="en-US" smtClean="0"/>
              <a:t>10/7/2025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319488C-22D3-478E-93F7-EBC314F00E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Munir/II4020 Kriptografi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A043DF9-5757-4F5F-8C5D-6C23DC794A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8F7DB-13A0-4D61-B738-332A2FA114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799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951CFC-B02D-4531-A166-70F5696B4B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FEEB069-23A7-452D-AD98-4CA2FADDE8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35581-A898-45F2-85FC-6B26D93118C3}" type="datetime1">
              <a:rPr lang="en-US" smtClean="0"/>
              <a:t>10/7/2025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6B4AD5-4F64-4688-B20C-E668A3EB0E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Munir/II4020 Kriptografi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F9DFBA9-150D-49CA-97C6-CD92758847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8F7DB-13A0-4D61-B738-332A2FA114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0974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BA8EBE2-6774-448A-A733-EB552A4084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CB5B4-61A3-47AF-BE45-683B4F4992B6}" type="datetime1">
              <a:rPr lang="en-US" smtClean="0"/>
              <a:t>10/7/2025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F0DAFB7-AF56-4A46-BB02-B32D884684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Munir/II4020 Kriptografi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B577F9-D695-45C4-9418-D68976DD5C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8F7DB-13A0-4D61-B738-332A2FA114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826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D2FA3A-A956-4D53-B0E5-946A22D667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A2E2CC-676B-4C91-8A10-C787CF4B05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46BDC3-D439-4B8E-AED9-6D0E0674F6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A3E6D1-635F-42FB-AD38-5CB0923E16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0216B-ECCA-4048-95B2-B0E9888852B4}" type="datetime1">
              <a:rPr lang="en-US" smtClean="0"/>
              <a:t>10/7/2025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215BE1-3F21-47D5-861F-6A8423428D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Munir/II4020 Kriptografi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383A65-3A46-4AE8-A430-978B5F2AA3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8F7DB-13A0-4D61-B738-332A2FA114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143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A0617A-633C-4FC1-8463-FE5E68126D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805818C-A3CE-4718-A0F2-EBCB403562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A62E149-74E9-41AC-A666-0FD21A3B49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5B6F7B-063C-43E4-8A0A-058BF11A77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07C76-2EC4-4CC1-BA5E-67D02E1B95F5}" type="datetime1">
              <a:rPr lang="en-US" smtClean="0"/>
              <a:t>10/7/2025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86B0BE-F831-45D8-836B-7FCB6F4E2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Munir/II4020 Kriptografi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85285E-BB4A-49E8-AC2B-E2FDB9DF60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8F7DB-13A0-4D61-B738-332A2FA114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72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737BF1C-CDE8-4954-B854-DA72F8A915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F7A39E-37C1-47F1-ACB3-41905955DF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96F7DA-98EB-4658-9CE3-54C4D4FFCC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7A30A9-08C2-4677-925F-4D0F88BAA880}" type="datetime1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8FB67B-9B14-4BE2-9168-F5DB11068F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Rinaldi Munir/II4020 Kriptografi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05E1FA-B210-46BB-8D5E-C1E3DCD3A2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98F7DB-13A0-4D61-B738-332A2FA114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630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http://upload.wikimedia.org/wikipedia/commons/8/88/Diffie_and_Hellman.jpg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71">
            <a:extLst>
              <a:ext uri="{FF2B5EF4-FFF2-40B4-BE49-F238E27FC236}">
                <a16:creationId xmlns:a16="http://schemas.microsoft.com/office/drawing/2014/main" id="{64169A1B-0068-4A13-8FC1-F7C6009D16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CA52BAF-79FF-490E-8593-4422967CF4FE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en-US" sz="1400"/>
          </a:p>
        </p:txBody>
      </p:sp>
      <p:sp>
        <p:nvSpPr>
          <p:cNvPr id="5124" name="Rectangle 2">
            <a:extLst>
              <a:ext uri="{FF2B5EF4-FFF2-40B4-BE49-F238E27FC236}">
                <a16:creationId xmlns:a16="http://schemas.microsoft.com/office/drawing/2014/main" id="{BC614DA9-0422-48CE-BA22-25DF1A34F1B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536382" y="1041855"/>
            <a:ext cx="8694738" cy="13224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b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Kriptografi</a:t>
            </a:r>
            <a:r>
              <a:rPr lang="en-US" altLang="en-US" b="1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Kunci</a:t>
            </a:r>
            <a:r>
              <a:rPr lang="en-US" altLang="en-US" b="1" dirty="0">
                <a:solidFill>
                  <a:srgbClr val="FF0000"/>
                </a:solidFill>
                <a:cs typeface="Times New Roman" panose="02020603050405020304" pitchFamily="18" charset="0"/>
              </a:rPr>
              <a:t>-Publik</a:t>
            </a:r>
            <a:endParaRPr lang="en-GB" altLang="en-US" sz="4000" dirty="0">
              <a:cs typeface="Times New Roman" panose="02020603050405020304" pitchFamily="18" charset="0"/>
            </a:endParaRPr>
          </a:p>
        </p:txBody>
      </p:sp>
      <p:sp>
        <p:nvSpPr>
          <p:cNvPr id="5125" name="Rectangle 3">
            <a:extLst>
              <a:ext uri="{FF2B5EF4-FFF2-40B4-BE49-F238E27FC236}">
                <a16:creationId xmlns:a16="http://schemas.microsoft.com/office/drawing/2014/main" id="{8D58D451-035C-4C27-B883-BBA83C6479F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752600" y="865186"/>
            <a:ext cx="8001000" cy="644525"/>
          </a:xfrm>
        </p:spPr>
        <p:txBody>
          <a:bodyPr/>
          <a:lstStyle/>
          <a:p>
            <a:pPr eaLnBrk="1" hangingPunct="1"/>
            <a:r>
              <a:rPr lang="en-US" altLang="en-US" dirty="0">
                <a:solidFill>
                  <a:srgbClr val="000000"/>
                </a:solidFill>
              </a:rPr>
              <a:t>Bahan </a:t>
            </a:r>
            <a:r>
              <a:rPr lang="en-US" altLang="en-US" dirty="0" err="1">
                <a:solidFill>
                  <a:srgbClr val="000000"/>
                </a:solidFill>
              </a:rPr>
              <a:t>kuliah</a:t>
            </a:r>
            <a:r>
              <a:rPr lang="en-US" altLang="en-US" dirty="0">
                <a:solidFill>
                  <a:srgbClr val="000000"/>
                </a:solidFill>
              </a:rPr>
              <a:t> IF4020 Kriptografi</a:t>
            </a:r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2" name="Subtitle 2">
            <a:extLst>
              <a:ext uri="{FF2B5EF4-FFF2-40B4-BE49-F238E27FC236}">
                <a16:creationId xmlns:a16="http://schemas.microsoft.com/office/drawing/2014/main" id="{B0D9637A-9D37-95C5-9586-720B6B5D6117}"/>
              </a:ext>
            </a:extLst>
          </p:cNvPr>
          <p:cNvSpPr txBox="1">
            <a:spLocks/>
          </p:cNvSpPr>
          <p:nvPr/>
        </p:nvSpPr>
        <p:spPr bwMode="auto">
          <a:xfrm>
            <a:off x="1752600" y="4598987"/>
            <a:ext cx="7924800" cy="210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62500" lnSpcReduction="20000"/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anose="05000000000000000000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ctr">
              <a:defRPr/>
            </a:pPr>
            <a:r>
              <a:rPr lang="en-US" sz="4500" kern="0" dirty="0"/>
              <a:t>Oleh: Dr. Ir. Rinaldi, M.T</a:t>
            </a:r>
          </a:p>
          <a:p>
            <a:pPr algn="ctr">
              <a:defRPr/>
            </a:pPr>
            <a:endParaRPr lang="en-US" sz="4500" kern="0" dirty="0"/>
          </a:p>
          <a:p>
            <a:pPr algn="ctr">
              <a:defRPr/>
            </a:pPr>
            <a:r>
              <a:rPr lang="en-US" kern="0" dirty="0"/>
              <a:t>Program Studi Teknik </a:t>
            </a:r>
            <a:r>
              <a:rPr lang="en-US" kern="0" dirty="0" err="1"/>
              <a:t>Informatika</a:t>
            </a:r>
            <a:endParaRPr lang="en-US" kern="0" dirty="0"/>
          </a:p>
          <a:p>
            <a:pPr algn="ctr">
              <a:defRPr/>
            </a:pPr>
            <a:r>
              <a:rPr lang="en-US" kern="0" dirty="0" err="1"/>
              <a:t>Sekolah</a:t>
            </a:r>
            <a:r>
              <a:rPr lang="en-US" kern="0" dirty="0"/>
              <a:t> Teknik </a:t>
            </a:r>
            <a:r>
              <a:rPr lang="en-US" kern="0" dirty="0" err="1"/>
              <a:t>Elektro</a:t>
            </a:r>
            <a:r>
              <a:rPr lang="en-US" kern="0" dirty="0"/>
              <a:t> dan </a:t>
            </a:r>
            <a:r>
              <a:rPr lang="en-US" kern="0" dirty="0" err="1"/>
              <a:t>Informatika</a:t>
            </a:r>
            <a:endParaRPr lang="en-US" kern="0" dirty="0"/>
          </a:p>
          <a:p>
            <a:pPr algn="ctr">
              <a:defRPr/>
            </a:pPr>
            <a:r>
              <a:rPr lang="en-US" kern="0" dirty="0" err="1"/>
              <a:t>Institut</a:t>
            </a:r>
            <a:r>
              <a:rPr lang="en-US" kern="0" dirty="0"/>
              <a:t> </a:t>
            </a:r>
            <a:r>
              <a:rPr lang="en-US" kern="0" dirty="0" err="1"/>
              <a:t>Teknologi</a:t>
            </a:r>
            <a:r>
              <a:rPr lang="en-US" kern="0" dirty="0"/>
              <a:t> Bandung</a:t>
            </a:r>
          </a:p>
          <a:p>
            <a:pPr algn="ctr">
              <a:defRPr/>
            </a:pPr>
            <a:r>
              <a:rPr lang="en-US" kern="0" dirty="0"/>
              <a:t>2025</a:t>
            </a:r>
          </a:p>
          <a:p>
            <a:pPr algn="ctr">
              <a:defRPr/>
            </a:pPr>
            <a:endParaRPr lang="en-US" kern="0" dirty="0"/>
          </a:p>
        </p:txBody>
      </p:sp>
      <p:pic>
        <p:nvPicPr>
          <p:cNvPr id="3" name="Picture 2" descr="Download Logo ITB - Direktorat Sistem dan Teknologi Informasi Institut  Teknologi Bandung">
            <a:extLst>
              <a:ext uri="{FF2B5EF4-FFF2-40B4-BE49-F238E27FC236}">
                <a16:creationId xmlns:a16="http://schemas.microsoft.com/office/drawing/2014/main" id="{2BE9E567-93E9-F5C0-6DC0-F5D9CD23D1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9889" y="2873513"/>
            <a:ext cx="1590222" cy="15902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Slide Number Placeholder 5">
            <a:extLst>
              <a:ext uri="{FF2B5EF4-FFF2-40B4-BE49-F238E27FC236}">
                <a16:creationId xmlns:a16="http://schemas.microsoft.com/office/drawing/2014/main" id="{C637FFC6-F7FD-4B0A-9EE7-8212B7743D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727767D-1BAB-4478-AB16-777194643A9F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10</a:t>
            </a:fld>
            <a:endParaRPr lang="en-GB" altLang="en-US" sz="1400"/>
          </a:p>
        </p:txBody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61647A59-4A01-4C87-8FFE-D2D4C3C5109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50900" y="1529047"/>
            <a:ext cx="6535420" cy="51816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2400" dirty="0" err="1"/>
              <a:t>Analogi</a:t>
            </a:r>
            <a:r>
              <a:rPr lang="en-US" altLang="en-US" sz="2400" dirty="0"/>
              <a:t> yang lain </a:t>
            </a:r>
            <a:r>
              <a:rPr lang="en-US" altLang="en-US" sz="2400" dirty="0" err="1"/>
              <a:t>tentang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kriptografi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kunci-publik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adalah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seperti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kotak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surat</a:t>
            </a:r>
            <a:r>
              <a:rPr lang="en-US" altLang="en-US" sz="2400" dirty="0"/>
              <a:t> di </a:t>
            </a:r>
            <a:r>
              <a:rPr lang="en-US" altLang="en-US" sz="2400" dirty="0" err="1"/>
              <a:t>depan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rumah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atau</a:t>
            </a:r>
            <a:r>
              <a:rPr lang="en-US" altLang="en-US" sz="2400" dirty="0"/>
              <a:t> PO Box di </a:t>
            </a:r>
            <a:r>
              <a:rPr lang="en-US" altLang="en-US" sz="2400" dirty="0" err="1"/>
              <a:t>kantor</a:t>
            </a:r>
            <a:r>
              <a:rPr lang="en-US" altLang="en-US" sz="2400" dirty="0"/>
              <a:t> pos, yang </a:t>
            </a:r>
            <a:r>
              <a:rPr lang="en-US" altLang="en-US" sz="2400" dirty="0" err="1"/>
              <a:t>dapat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dikunci</a:t>
            </a:r>
            <a:r>
              <a:rPr lang="en-US" altLang="en-US" sz="2400" dirty="0"/>
              <a:t>.</a:t>
            </a:r>
          </a:p>
          <a:p>
            <a:pPr eaLnBrk="1" hangingPunct="1"/>
            <a:endParaRPr lang="en-US" altLang="en-US" sz="2400" dirty="0"/>
          </a:p>
          <a:p>
            <a:pPr eaLnBrk="1" hangingPunct="1"/>
            <a:r>
              <a:rPr lang="en-US" altLang="en-US" sz="2400" dirty="0"/>
              <a:t>Alamat </a:t>
            </a:r>
            <a:r>
              <a:rPr lang="en-US" altLang="en-US" sz="2400" dirty="0" err="1"/>
              <a:t>kotak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surat</a:t>
            </a:r>
            <a:r>
              <a:rPr lang="en-US" altLang="en-US" sz="2400" dirty="0"/>
              <a:t> = </a:t>
            </a:r>
            <a:r>
              <a:rPr lang="en-US" altLang="en-US" sz="2400" dirty="0" err="1"/>
              <a:t>kunci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publik</a:t>
            </a:r>
            <a:endParaRPr lang="en-US" altLang="en-US" sz="2400" dirty="0"/>
          </a:p>
          <a:p>
            <a:pPr marL="0" indent="0" eaLnBrk="1" hangingPunct="1">
              <a:buNone/>
            </a:pPr>
            <a:r>
              <a:rPr lang="en-US" altLang="en-US" sz="2400" dirty="0"/>
              <a:t>   </a:t>
            </a:r>
            <a:r>
              <a:rPr lang="en-US" altLang="en-US" sz="2400" dirty="0" err="1"/>
              <a:t>Kunci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kotak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surat</a:t>
            </a:r>
            <a:r>
              <a:rPr lang="en-US" altLang="en-US" sz="2400" dirty="0"/>
              <a:t> = </a:t>
            </a:r>
            <a:r>
              <a:rPr lang="en-US" altLang="en-US" sz="2400" dirty="0" err="1"/>
              <a:t>kunci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privat</a:t>
            </a:r>
            <a:endParaRPr lang="en-US" altLang="en-US" sz="2400" dirty="0"/>
          </a:p>
          <a:p>
            <a:pPr eaLnBrk="1" hangingPunct="1"/>
            <a:endParaRPr lang="en-US" altLang="en-US" sz="2400" dirty="0"/>
          </a:p>
          <a:p>
            <a:pPr eaLnBrk="1" hangingPunct="1"/>
            <a:r>
              <a:rPr lang="en-US" altLang="en-US" sz="2400" dirty="0" err="1"/>
              <a:t>Siapapun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dapat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memasukkan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surat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dalam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kotak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surat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atau</a:t>
            </a:r>
            <a:r>
              <a:rPr lang="en-US" altLang="en-US" sz="2400" dirty="0"/>
              <a:t> PO Box. </a:t>
            </a:r>
            <a:r>
              <a:rPr lang="en-US" altLang="en-US" sz="2400" dirty="0" err="1"/>
              <a:t>Namun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hanya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pemilik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kotak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surat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atau</a:t>
            </a:r>
            <a:r>
              <a:rPr lang="en-US" altLang="en-US" sz="2400" dirty="0"/>
              <a:t> PO Box yang </a:t>
            </a:r>
            <a:r>
              <a:rPr lang="en-US" altLang="en-US" sz="2400" dirty="0" err="1"/>
              <a:t>dapat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membukanya</a:t>
            </a:r>
            <a:endParaRPr lang="en-US" altLang="en-US" sz="2400" dirty="0"/>
          </a:p>
          <a:p>
            <a:pPr eaLnBrk="1" hangingPunct="1"/>
            <a:endParaRPr lang="en-US" altLang="en-US" dirty="0"/>
          </a:p>
        </p:txBody>
      </p:sp>
      <p:pic>
        <p:nvPicPr>
          <p:cNvPr id="6146" name="Picture 2">
            <a:extLst>
              <a:ext uri="{FF2B5EF4-FFF2-40B4-BE49-F238E27FC236}">
                <a16:creationId xmlns:a16="http://schemas.microsoft.com/office/drawing/2014/main" id="{D9FF96DA-C3D6-43CE-9302-67AB75CB61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9114" y="248001"/>
            <a:ext cx="4053840" cy="32030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 descr="A picture containing building, cabinet, side, old&#10;&#10;Description automatically generated">
            <a:extLst>
              <a:ext uri="{FF2B5EF4-FFF2-40B4-BE49-F238E27FC236}">
                <a16:creationId xmlns:a16="http://schemas.microsoft.com/office/drawing/2014/main" id="{BDFEEF1B-F982-436B-B756-2D53B88DD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2594" y="3917918"/>
            <a:ext cx="4246880" cy="222961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E47B1F5-0A11-4833-B91E-A09A0B360BE2}"/>
              </a:ext>
            </a:extLst>
          </p:cNvPr>
          <p:cNvSpPr txBox="1"/>
          <p:nvPr/>
        </p:nvSpPr>
        <p:spPr>
          <a:xfrm>
            <a:off x="9131967" y="6240667"/>
            <a:ext cx="8502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PO Box</a:t>
            </a: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3365DAB1-369F-36D7-A57D-7FE33F59F3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09880"/>
            <a:ext cx="7772400" cy="1143000"/>
          </a:xfrm>
        </p:spPr>
        <p:txBody>
          <a:bodyPr>
            <a:normAutofit/>
          </a:bodyPr>
          <a:lstStyle/>
          <a:p>
            <a:pPr algn="l" eaLnBrk="1" hangingPunct="1"/>
            <a:r>
              <a:rPr lang="en-US" altLang="en-US" b="1" dirty="0" err="1"/>
              <a:t>Analogi</a:t>
            </a:r>
            <a:r>
              <a:rPr lang="en-US" altLang="en-US" b="1" dirty="0"/>
              <a:t> </a:t>
            </a:r>
            <a:r>
              <a:rPr lang="en-US" altLang="en-US" b="1" dirty="0" err="1"/>
              <a:t>Kriptografi</a:t>
            </a:r>
            <a:r>
              <a:rPr lang="en-US" altLang="en-US" b="1" dirty="0"/>
              <a:t> </a:t>
            </a:r>
            <a:r>
              <a:rPr lang="en-US" altLang="en-US" b="1" dirty="0" err="1"/>
              <a:t>Kunci</a:t>
            </a:r>
            <a:r>
              <a:rPr lang="en-US" altLang="en-US" b="1" dirty="0"/>
              <a:t>-Publik</a:t>
            </a:r>
            <a:endParaRPr lang="en-GB" altLang="en-US" b="1" dirty="0"/>
          </a:p>
        </p:txBody>
      </p:sp>
    </p:spTree>
    <p:extLst>
      <p:ext uri="{BB962C8B-B14F-4D97-AF65-F5344CB8AC3E}">
        <p14:creationId xmlns:p14="http://schemas.microsoft.com/office/powerpoint/2010/main" val="33366420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Slide Number Placeholder 5">
            <a:extLst>
              <a:ext uri="{FF2B5EF4-FFF2-40B4-BE49-F238E27FC236}">
                <a16:creationId xmlns:a16="http://schemas.microsoft.com/office/drawing/2014/main" id="{F4F756AB-1654-4C50-94FF-1ADCA5F20C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38E2FDA-17E8-4C9B-9A36-FCF7DF926282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11</a:t>
            </a:fld>
            <a:endParaRPr lang="en-GB" altLang="en-US" sz="1400"/>
          </a:p>
        </p:txBody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80791824-1B13-487D-A69F-DE0329E0265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5360" y="660400"/>
            <a:ext cx="5120640" cy="5435600"/>
          </a:xfrm>
        </p:spPr>
        <p:txBody>
          <a:bodyPr/>
          <a:lstStyle/>
          <a:p>
            <a:pPr eaLnBrk="1" hangingPunct="1"/>
            <a:r>
              <a:rPr lang="en-US" altLang="en-US" sz="2400" dirty="0" err="1">
                <a:cs typeface="Times New Roman" panose="02020603050405020304" pitchFamily="18" charset="0"/>
              </a:rPr>
              <a:t>Kunci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publik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dapat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dikirim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melalui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saluran</a:t>
            </a:r>
            <a:r>
              <a:rPr lang="en-US" altLang="en-US" sz="2400" dirty="0">
                <a:cs typeface="Times New Roman" panose="02020603050405020304" pitchFamily="18" charset="0"/>
              </a:rPr>
              <a:t> yang </a:t>
            </a:r>
            <a:r>
              <a:rPr lang="en-US" altLang="en-US" sz="2400" dirty="0" err="1">
                <a:cs typeface="Times New Roman" panose="02020603050405020304" pitchFamily="18" charset="0"/>
              </a:rPr>
              <a:t>tidak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perlu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aman</a:t>
            </a:r>
            <a:r>
              <a:rPr lang="en-US" altLang="en-US" sz="2400" dirty="0">
                <a:cs typeface="Times New Roman" panose="02020603050405020304" pitchFamily="18" charset="0"/>
              </a:rPr>
              <a:t> (</a:t>
            </a:r>
            <a:r>
              <a:rPr lang="en-US" altLang="en-US" sz="2400" i="1" dirty="0">
                <a:cs typeface="Times New Roman" panose="02020603050405020304" pitchFamily="18" charset="0"/>
              </a:rPr>
              <a:t>unsecure channel</a:t>
            </a:r>
            <a:r>
              <a:rPr lang="en-US" altLang="en-US" sz="2400" dirty="0">
                <a:cs typeface="Times New Roman" panose="02020603050405020304" pitchFamily="18" charset="0"/>
              </a:rPr>
              <a:t>). </a:t>
            </a:r>
          </a:p>
          <a:p>
            <a:pPr eaLnBrk="1" hangingPunct="1"/>
            <a:endParaRPr lang="en-US" altLang="en-US" sz="2400" dirty="0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sz="2400" dirty="0" err="1">
                <a:cs typeface="Times New Roman" panose="02020603050405020304" pitchFamily="18" charset="0"/>
              </a:rPr>
              <a:t>Saluran</a:t>
            </a:r>
            <a:r>
              <a:rPr lang="en-US" altLang="en-US" sz="2400" dirty="0">
                <a:cs typeface="Times New Roman" panose="02020603050405020304" pitchFamily="18" charset="0"/>
              </a:rPr>
              <a:t> yang </a:t>
            </a:r>
            <a:r>
              <a:rPr lang="en-US" altLang="en-US" sz="2400" dirty="0" err="1">
                <a:cs typeface="Times New Roman" panose="02020603050405020304" pitchFamily="18" charset="0"/>
              </a:rPr>
              <a:t>tidak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perlu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aman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ini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mungkin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sama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dengan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saluran</a:t>
            </a:r>
            <a:r>
              <a:rPr lang="en-US" altLang="en-US" sz="2400" dirty="0">
                <a:cs typeface="Times New Roman" panose="02020603050405020304" pitchFamily="18" charset="0"/>
              </a:rPr>
              <a:t> yang </a:t>
            </a:r>
            <a:r>
              <a:rPr lang="en-US" altLang="en-US" sz="2400" dirty="0" err="1">
                <a:cs typeface="Times New Roman" panose="02020603050405020304" pitchFamily="18" charset="0"/>
              </a:rPr>
              <a:t>digunakan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untuk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mengirim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cipherteks</a:t>
            </a:r>
            <a:r>
              <a:rPr lang="en-US" altLang="en-US" sz="2400" dirty="0">
                <a:cs typeface="Times New Roman" panose="02020603050405020304" pitchFamily="18" charset="0"/>
              </a:rPr>
              <a:t>.</a:t>
            </a:r>
          </a:p>
          <a:p>
            <a:pPr eaLnBrk="1" hangingPunct="1"/>
            <a:endParaRPr lang="en-US" altLang="en-US" sz="2400" dirty="0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sz="2400" dirty="0" err="1">
                <a:cs typeface="Times New Roman" panose="02020603050405020304" pitchFamily="18" charset="0"/>
              </a:rPr>
              <a:t>Pihak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lawan</a:t>
            </a:r>
            <a:r>
              <a:rPr lang="en-US" altLang="en-US" sz="2400" dirty="0">
                <a:cs typeface="Times New Roman" panose="02020603050405020304" pitchFamily="18" charset="0"/>
              </a:rPr>
              <a:t>/</a:t>
            </a:r>
            <a:r>
              <a:rPr lang="en-US" altLang="en-US" sz="2400" dirty="0" err="1">
                <a:cs typeface="Times New Roman" panose="02020603050405020304" pitchFamily="18" charset="0"/>
              </a:rPr>
              <a:t>kriptanalis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dapat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menyadap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cipherteks</a:t>
            </a:r>
            <a:r>
              <a:rPr lang="en-US" altLang="en-US" sz="2400" dirty="0">
                <a:cs typeface="Times New Roman" panose="02020603050405020304" pitchFamily="18" charset="0"/>
              </a:rPr>
              <a:t> dan </a:t>
            </a:r>
            <a:r>
              <a:rPr lang="en-US" altLang="en-US" sz="2400" dirty="0" err="1">
                <a:cs typeface="Times New Roman" panose="02020603050405020304" pitchFamily="18" charset="0"/>
              </a:rPr>
              <a:t>kunci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publik</a:t>
            </a:r>
            <a:r>
              <a:rPr lang="en-US" altLang="en-US" sz="2400" dirty="0"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cs typeface="Times New Roman" panose="02020603050405020304" pitchFamily="18" charset="0"/>
              </a:rPr>
              <a:t>tetapi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tidak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dapat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mendekripsi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cipherteks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karena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ia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tidak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mengetahui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kunci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privat</a:t>
            </a:r>
            <a:r>
              <a:rPr lang="en-US" altLang="en-US" sz="2400" dirty="0">
                <a:cs typeface="Times New Roman" panose="02020603050405020304" pitchFamily="18" charset="0"/>
              </a:rPr>
              <a:t>.</a:t>
            </a:r>
          </a:p>
          <a:p>
            <a:pPr eaLnBrk="1" hangingPunct="1"/>
            <a:endParaRPr lang="en-GB" altLang="en-US" sz="24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57646BD-FD5F-4909-B730-3398383E4C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5562" y="399098"/>
            <a:ext cx="5086347" cy="58270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Slide Number Placeholder 5">
            <a:extLst>
              <a:ext uri="{FF2B5EF4-FFF2-40B4-BE49-F238E27FC236}">
                <a16:creationId xmlns:a16="http://schemas.microsoft.com/office/drawing/2014/main" id="{476C5A6A-9149-448C-874A-5DC75F9BB9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FF89FB9-451D-4F29-AB07-A888E0E89CA1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12</a:t>
            </a:fld>
            <a:endParaRPr lang="en-GB" altLang="en-US" sz="1400"/>
          </a:p>
        </p:txBody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797AAD39-1AEE-44A3-B22E-DAC28224F54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44880" y="762000"/>
            <a:ext cx="10302240" cy="5334000"/>
          </a:xfrm>
        </p:spPr>
        <p:txBody>
          <a:bodyPr>
            <a:normAutofit/>
          </a:bodyPr>
          <a:lstStyle/>
          <a:p>
            <a:r>
              <a:rPr lang="en-US" altLang="en-US" dirty="0" err="1"/>
              <a:t>Dua</a:t>
            </a:r>
            <a:r>
              <a:rPr lang="en-US" altLang="en-US" dirty="0"/>
              <a:t> </a:t>
            </a:r>
            <a:r>
              <a:rPr lang="en-US" altLang="en-US" dirty="0" err="1"/>
              <a:t>keuntungan</a:t>
            </a:r>
            <a:r>
              <a:rPr lang="en-US" altLang="en-US" dirty="0"/>
              <a:t> </a:t>
            </a:r>
            <a:r>
              <a:rPr lang="en-US" altLang="en-US" dirty="0" err="1"/>
              <a:t>kriptografi</a:t>
            </a:r>
            <a:r>
              <a:rPr lang="en-US" altLang="en-US" dirty="0"/>
              <a:t> </a:t>
            </a:r>
            <a:r>
              <a:rPr lang="en-US" altLang="en-US" dirty="0" err="1"/>
              <a:t>kunci-publik</a:t>
            </a:r>
            <a:r>
              <a:rPr lang="en-US" altLang="en-US" dirty="0"/>
              <a:t>:</a:t>
            </a:r>
          </a:p>
          <a:p>
            <a:pPr marL="609600" indent="-325438">
              <a:buFontTx/>
              <a:buAutoNum type="arabicPeriod"/>
            </a:pPr>
            <a:r>
              <a:rPr lang="en-US" altLang="en-US" dirty="0"/>
              <a:t>  </a:t>
            </a:r>
            <a:r>
              <a:rPr lang="en-US" altLang="en-US" dirty="0" err="1"/>
              <a:t>Tidak</a:t>
            </a:r>
            <a:r>
              <a:rPr lang="en-US" altLang="en-US" dirty="0"/>
              <a:t> </a:t>
            </a:r>
            <a:r>
              <a:rPr lang="en-US" altLang="en-US" dirty="0" err="1"/>
              <a:t>diperlukan</a:t>
            </a:r>
            <a:r>
              <a:rPr lang="en-US" altLang="en-US" dirty="0"/>
              <a:t> </a:t>
            </a:r>
            <a:r>
              <a:rPr lang="en-US" altLang="en-US" dirty="0" err="1"/>
              <a:t>pengiriman</a:t>
            </a:r>
            <a:r>
              <a:rPr lang="en-US" altLang="en-US" dirty="0"/>
              <a:t> </a:t>
            </a:r>
            <a:r>
              <a:rPr lang="en-US" altLang="en-US" dirty="0" err="1"/>
              <a:t>kunci</a:t>
            </a:r>
            <a:r>
              <a:rPr lang="en-US" altLang="en-US" dirty="0"/>
              <a:t> </a:t>
            </a:r>
            <a:r>
              <a:rPr lang="en-US" altLang="en-US" dirty="0" err="1"/>
              <a:t>privat</a:t>
            </a:r>
            <a:r>
              <a:rPr lang="en-US" altLang="en-US" dirty="0"/>
              <a:t> (</a:t>
            </a:r>
            <a:r>
              <a:rPr lang="en-US" altLang="en-US" dirty="0" err="1"/>
              <a:t>kunci</a:t>
            </a:r>
            <a:r>
              <a:rPr lang="en-US" altLang="en-US" dirty="0"/>
              <a:t> </a:t>
            </a:r>
            <a:r>
              <a:rPr lang="en-US" altLang="en-US" dirty="0" err="1"/>
              <a:t>rahasia</a:t>
            </a:r>
            <a:r>
              <a:rPr lang="en-US" altLang="en-US" dirty="0"/>
              <a:t>)</a:t>
            </a:r>
          </a:p>
          <a:p>
            <a:pPr marL="284162" indent="0">
              <a:buNone/>
            </a:pPr>
            <a:r>
              <a:rPr lang="en-US" altLang="en-US" dirty="0"/>
              <a:t>      </a:t>
            </a:r>
            <a:r>
              <a:rPr lang="en-US" altLang="en-US" sz="2400" dirty="0" err="1"/>
              <a:t>Setiap</a:t>
            </a:r>
            <a:r>
              <a:rPr lang="en-US" altLang="en-US" sz="2400" dirty="0"/>
              <a:t> orang </a:t>
            </a:r>
            <a:r>
              <a:rPr lang="en-US" altLang="en-US" sz="2400" dirty="0" err="1"/>
              <a:t>memiliki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kunci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privat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masing-masing</a:t>
            </a:r>
            <a:r>
              <a:rPr lang="en-US" altLang="en-US" sz="2400" dirty="0"/>
              <a:t> </a:t>
            </a:r>
          </a:p>
          <a:p>
            <a:pPr marL="798512" indent="-514350">
              <a:buFont typeface="+mj-lt"/>
              <a:buAutoNum type="arabicPeriod" startAt="2"/>
            </a:pPr>
            <a:r>
              <a:rPr lang="en-US" altLang="en-US" dirty="0" err="1"/>
              <a:t>Jumlah</a:t>
            </a:r>
            <a:r>
              <a:rPr lang="en-US" altLang="en-US" dirty="0"/>
              <a:t> </a:t>
            </a:r>
            <a:r>
              <a:rPr lang="en-US" altLang="en-US" dirty="0" err="1"/>
              <a:t>kunci</a:t>
            </a:r>
            <a:r>
              <a:rPr lang="en-US" altLang="en-US" dirty="0"/>
              <a:t> </a:t>
            </a:r>
            <a:r>
              <a:rPr lang="en-US" altLang="en-US" dirty="0" err="1"/>
              <a:t>dapat</a:t>
            </a:r>
            <a:r>
              <a:rPr lang="en-US" altLang="en-US" dirty="0"/>
              <a:t> </a:t>
            </a:r>
            <a:r>
              <a:rPr lang="en-US" altLang="en-US" dirty="0" err="1"/>
              <a:t>ditekan</a:t>
            </a:r>
            <a:endParaRPr lang="en-US" altLang="en-US" dirty="0"/>
          </a:p>
          <a:p>
            <a:pPr marL="803275" indent="-520700">
              <a:buNone/>
            </a:pPr>
            <a:r>
              <a:rPr lang="en-US" altLang="en-US" sz="2400" dirty="0"/>
              <a:t>       </a:t>
            </a:r>
            <a:r>
              <a:rPr lang="en-US" altLang="en-US" sz="2400" dirty="0" err="1"/>
              <a:t>Setiap</a:t>
            </a:r>
            <a:r>
              <a:rPr lang="en-US" altLang="en-US" sz="2400" dirty="0"/>
              <a:t> orang </a:t>
            </a:r>
            <a:r>
              <a:rPr lang="en-US" altLang="en-US" sz="2400" dirty="0" err="1"/>
              <a:t>hanya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perlu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memiliki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sepasang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kunci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saja</a:t>
            </a:r>
            <a:r>
              <a:rPr lang="en-US" altLang="en-US" sz="2400" dirty="0"/>
              <a:t> (</a:t>
            </a:r>
            <a:r>
              <a:rPr lang="en-US" altLang="en-US" sz="2400" dirty="0" err="1"/>
              <a:t>privat</a:t>
            </a:r>
            <a:r>
              <a:rPr lang="en-US" altLang="en-US" sz="2400" dirty="0"/>
              <a:t> dan </a:t>
            </a:r>
            <a:r>
              <a:rPr lang="en-US" altLang="en-US" sz="2400" dirty="0" err="1"/>
              <a:t>publik</a:t>
            </a:r>
            <a:r>
              <a:rPr lang="en-US" altLang="en-US" sz="2400" dirty="0"/>
              <a:t>), </a:t>
            </a:r>
            <a:r>
              <a:rPr lang="en-US" altLang="en-US" sz="2400" dirty="0" err="1"/>
              <a:t>kunci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publik</a:t>
            </a:r>
            <a:r>
              <a:rPr lang="en-US" altLang="en-US" sz="2400" dirty="0"/>
              <a:t> orang lain </a:t>
            </a:r>
            <a:r>
              <a:rPr lang="en-US" altLang="en-US" sz="2400" dirty="0" err="1"/>
              <a:t>dapat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diketahui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dari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repositori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publik</a:t>
            </a:r>
            <a:r>
              <a:rPr lang="en-US" altLang="en-US" sz="2400" dirty="0"/>
              <a:t>.</a:t>
            </a:r>
          </a:p>
          <a:p>
            <a:pPr marL="609600" indent="-325438">
              <a:buFontTx/>
              <a:buAutoNum type="arabicPeriod" startAt="2"/>
            </a:pPr>
            <a:endParaRPr lang="en-US" altLang="en-US" dirty="0"/>
          </a:p>
          <a:p>
            <a:r>
              <a:rPr lang="en-US" altLang="en-US" dirty="0" err="1">
                <a:cs typeface="Times New Roman" panose="02020603050405020304" pitchFamily="18" charset="0"/>
              </a:rPr>
              <a:t>Kriptografi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kunci-publik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didasarkan</a:t>
            </a:r>
            <a:r>
              <a:rPr lang="en-US" altLang="en-US" dirty="0">
                <a:cs typeface="Times New Roman" panose="02020603050405020304" pitchFamily="18" charset="0"/>
              </a:rPr>
              <a:t> pada </a:t>
            </a:r>
            <a:r>
              <a:rPr lang="en-US" altLang="en-US" dirty="0" err="1">
                <a:cs typeface="Times New Roman" panose="02020603050405020304" pitchFamily="18" charset="0"/>
              </a:rPr>
              <a:t>fakta</a:t>
            </a:r>
            <a:r>
              <a:rPr lang="en-US" altLang="en-US" dirty="0">
                <a:cs typeface="Times New Roman" panose="02020603050405020304" pitchFamily="18" charset="0"/>
              </a:rPr>
              <a:t>:</a:t>
            </a:r>
          </a:p>
          <a:p>
            <a:pPr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1. </a:t>
            </a:r>
            <a:r>
              <a:rPr lang="en-US" altLang="en-US" sz="2400" dirty="0" err="1">
                <a:cs typeface="Times New Roman" panose="02020603050405020304" pitchFamily="18" charset="0"/>
              </a:rPr>
              <a:t>Komputasi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untuk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enkripsi</a:t>
            </a:r>
            <a:r>
              <a:rPr lang="en-US" altLang="en-US" sz="2400" dirty="0">
                <a:cs typeface="Times New Roman" panose="02020603050405020304" pitchFamily="18" charset="0"/>
              </a:rPr>
              <a:t>/</a:t>
            </a:r>
            <a:r>
              <a:rPr lang="en-US" altLang="en-US" sz="2400" dirty="0" err="1">
                <a:cs typeface="Times New Roman" panose="02020603050405020304" pitchFamily="18" charset="0"/>
              </a:rPr>
              <a:t>dekripsi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pesan</a:t>
            </a:r>
            <a:r>
              <a:rPr lang="en-US" altLang="en-US" sz="2400" dirty="0">
                <a:cs typeface="Times New Roman" panose="02020603050405020304" pitchFamily="18" charset="0"/>
              </a:rPr>
              <a:t>  </a:t>
            </a:r>
            <a:r>
              <a:rPr lang="en-US" altLang="en-US" sz="2400" dirty="0" err="1">
                <a:cs typeface="Times New Roman" panose="02020603050405020304" pitchFamily="18" charset="0"/>
              </a:rPr>
              <a:t>mudah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dilakukan</a:t>
            </a:r>
            <a:r>
              <a:rPr lang="en-US" altLang="en-US" sz="2400" dirty="0">
                <a:cs typeface="Times New Roman" panose="02020603050405020304" pitchFamily="18" charset="0"/>
              </a:rPr>
              <a:t>. </a:t>
            </a:r>
          </a:p>
          <a:p>
            <a:pPr marL="517525" indent="-517525"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   2.  </a:t>
            </a:r>
            <a:r>
              <a:rPr lang="en-US" altLang="en-US" sz="2400" dirty="0" err="1">
                <a:cs typeface="Times New Roman" panose="02020603050405020304" pitchFamily="18" charset="0"/>
              </a:rPr>
              <a:t>Secara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komputasi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hampir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tidak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mungkin</a:t>
            </a:r>
            <a:r>
              <a:rPr lang="en-US" altLang="en-US" sz="2400" dirty="0">
                <a:cs typeface="Times New Roman" panose="02020603050405020304" pitchFamily="18" charset="0"/>
              </a:rPr>
              <a:t> (</a:t>
            </a:r>
            <a:r>
              <a:rPr lang="en-US" altLang="en-US" sz="2400" i="1" dirty="0">
                <a:cs typeface="Times New Roman" panose="02020603050405020304" pitchFamily="18" charset="0"/>
              </a:rPr>
              <a:t>infeasible</a:t>
            </a:r>
            <a:r>
              <a:rPr lang="en-US" altLang="en-US" sz="2400" dirty="0">
                <a:cs typeface="Times New Roman" panose="02020603050405020304" pitchFamily="18" charset="0"/>
              </a:rPr>
              <a:t>) </a:t>
            </a:r>
            <a:r>
              <a:rPr lang="en-US" altLang="en-US" sz="2400" dirty="0" err="1">
                <a:cs typeface="Times New Roman" panose="02020603050405020304" pitchFamily="18" charset="0"/>
              </a:rPr>
              <a:t>menurunkan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kunci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privat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bila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diketahui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kunci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publik</a:t>
            </a:r>
            <a:r>
              <a:rPr lang="en-GB" altLang="en-US" sz="2400" dirty="0"/>
              <a:t> </a:t>
            </a:r>
          </a:p>
          <a:p>
            <a:pPr marL="284162" indent="0">
              <a:buNone/>
            </a:pPr>
            <a:endParaRPr lang="en-US" alt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Slide Number Placeholder 5">
            <a:extLst>
              <a:ext uri="{FF2B5EF4-FFF2-40B4-BE49-F238E27FC236}">
                <a16:creationId xmlns:a16="http://schemas.microsoft.com/office/drawing/2014/main" id="{1BF9A945-12A2-4C65-B4CA-16CA5F34BE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9C2FB42-D067-4BA2-A9EF-711A1200137D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13</a:t>
            </a:fld>
            <a:endParaRPr lang="en-GB" altLang="en-US" sz="1400"/>
          </a:p>
        </p:txBody>
      </p:sp>
      <p:sp>
        <p:nvSpPr>
          <p:cNvPr id="13316" name="Rectangle 3">
            <a:extLst>
              <a:ext uri="{FF2B5EF4-FFF2-40B4-BE49-F238E27FC236}">
                <a16:creationId xmlns:a16="http://schemas.microsoft.com/office/drawing/2014/main" id="{D68FD242-39EF-40D9-8D97-1014EB84117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40080" y="457200"/>
            <a:ext cx="11206480" cy="56388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400" dirty="0" err="1"/>
              <a:t>Algoritma</a:t>
            </a:r>
            <a:r>
              <a:rPr lang="en-US" sz="2400" dirty="0"/>
              <a:t> </a:t>
            </a:r>
            <a:r>
              <a:rPr lang="en-US" sz="2400" dirty="0" err="1"/>
              <a:t>kriptografi</a:t>
            </a:r>
            <a:r>
              <a:rPr lang="en-US" sz="2400" dirty="0"/>
              <a:t> </a:t>
            </a:r>
            <a:r>
              <a:rPr lang="en-US" sz="2400" dirty="0" err="1"/>
              <a:t>kunci-publik</a:t>
            </a:r>
            <a:r>
              <a:rPr lang="en-US" sz="2400" dirty="0"/>
              <a:t> </a:t>
            </a:r>
            <a:r>
              <a:rPr lang="en-US" sz="2400" dirty="0" err="1"/>
              <a:t>didasarkan</a:t>
            </a:r>
            <a:r>
              <a:rPr lang="en-US" sz="2400" dirty="0"/>
              <a:t> pada </a:t>
            </a:r>
            <a:r>
              <a:rPr lang="en-US" sz="2400" dirty="0" err="1"/>
              <a:t>beberapa</a:t>
            </a:r>
            <a:r>
              <a:rPr lang="en-US" sz="2400" dirty="0"/>
              <a:t> </a:t>
            </a:r>
            <a:r>
              <a:rPr lang="en-US" sz="2400" dirty="0" err="1"/>
              <a:t>persoalan</a:t>
            </a:r>
            <a:r>
              <a:rPr lang="en-US" sz="2400" dirty="0"/>
              <a:t> </a:t>
            </a:r>
            <a:r>
              <a:rPr lang="en-US" sz="2400" i="1" dirty="0"/>
              <a:t>integer</a:t>
            </a:r>
            <a:r>
              <a:rPr lang="en-US" sz="2400" dirty="0"/>
              <a:t> </a:t>
            </a:r>
            <a:r>
              <a:rPr lang="en-US" sz="2400" dirty="0" err="1"/>
              <a:t>klasik</a:t>
            </a:r>
            <a:r>
              <a:rPr lang="en-US" sz="2400" dirty="0"/>
              <a:t> yang </a:t>
            </a:r>
            <a:r>
              <a:rPr lang="en-US" sz="2400" dirty="0" err="1"/>
              <a:t>sulit</a:t>
            </a:r>
            <a:r>
              <a:rPr lang="en-US" sz="2400" dirty="0"/>
              <a:t> </a:t>
            </a:r>
            <a:r>
              <a:rPr lang="en-US" sz="2400" dirty="0" err="1"/>
              <a:t>dipecahkan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berikut</a:t>
            </a:r>
            <a:r>
              <a:rPr lang="en-US" sz="2400" dirty="0"/>
              <a:t>: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400" dirty="0"/>
              <a:t>	1. </a:t>
            </a:r>
            <a:r>
              <a:rPr lang="en-US" sz="2400" b="1" dirty="0" err="1"/>
              <a:t>Pemfaktoran</a:t>
            </a:r>
            <a:endParaRPr lang="en-US" sz="2400" b="1" dirty="0"/>
          </a:p>
          <a:p>
            <a:pPr marL="630238" indent="-630238">
              <a:buNone/>
              <a:defRPr/>
            </a:pPr>
            <a:r>
              <a:rPr lang="en-US" sz="2400" dirty="0"/>
              <a:t>	</a:t>
            </a:r>
            <a:r>
              <a:rPr lang="en-US" sz="2400" dirty="0" err="1">
                <a:solidFill>
                  <a:srgbClr val="FF0000"/>
                </a:solidFill>
              </a:rPr>
              <a:t>Diberikan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bilangan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bulat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i="1" dirty="0">
                <a:solidFill>
                  <a:srgbClr val="FF0000"/>
                </a:solidFill>
              </a:rPr>
              <a:t>n. </a:t>
            </a:r>
            <a:r>
              <a:rPr lang="en-US" sz="2400" dirty="0" err="1">
                <a:solidFill>
                  <a:srgbClr val="FF0000"/>
                </a:solidFill>
              </a:rPr>
              <a:t>Faktorkan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i="1" dirty="0">
                <a:solidFill>
                  <a:srgbClr val="FF0000"/>
                </a:solidFill>
              </a:rPr>
              <a:t>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menjadi</a:t>
            </a:r>
            <a:r>
              <a:rPr lang="en-US" sz="2400" dirty="0">
                <a:solidFill>
                  <a:srgbClr val="FF0000"/>
                </a:solidFill>
              </a:rPr>
              <a:t> factor-</a:t>
            </a:r>
            <a:r>
              <a:rPr lang="en-US" sz="2400" dirty="0" err="1">
                <a:solidFill>
                  <a:srgbClr val="FF0000"/>
                </a:solidFill>
              </a:rPr>
              <a:t>faktor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primanya</a:t>
            </a:r>
            <a:endParaRPr lang="en-US" sz="2400" dirty="0">
              <a:solidFill>
                <a:srgbClr val="FF0000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400" dirty="0"/>
              <a:t>	    </a:t>
            </a:r>
            <a:r>
              <a:rPr lang="en-US" sz="2400" dirty="0" err="1"/>
              <a:t>Contoh</a:t>
            </a:r>
            <a:r>
              <a:rPr lang="en-US" sz="2400" dirty="0"/>
              <a:t>: </a:t>
            </a:r>
            <a:r>
              <a:rPr lang="en-US" sz="2400" i="1" dirty="0"/>
              <a:t>n</a:t>
            </a:r>
            <a:r>
              <a:rPr lang="en-US" sz="2400" dirty="0"/>
              <a:t> = 10 = 2 x 5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400" dirty="0"/>
              <a:t>		          </a:t>
            </a:r>
            <a:r>
              <a:rPr lang="en-US" sz="2400" i="1" dirty="0"/>
              <a:t>n</a:t>
            </a:r>
            <a:r>
              <a:rPr lang="en-US" sz="2400" dirty="0"/>
              <a:t> = 60 = 2 x 2 x 3 x 5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400" dirty="0"/>
              <a:t>                      </a:t>
            </a:r>
            <a:r>
              <a:rPr lang="en-US" sz="2400" i="1" dirty="0"/>
              <a:t>n</a:t>
            </a:r>
            <a:r>
              <a:rPr lang="en-US" sz="2400" dirty="0"/>
              <a:t> = 252601 = 41 * 61 * 101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400" dirty="0"/>
              <a:t>                      </a:t>
            </a:r>
            <a:r>
              <a:rPr lang="en-US" sz="2400" i="1" dirty="0"/>
              <a:t>n</a:t>
            </a:r>
            <a:r>
              <a:rPr lang="en-US" sz="2400" dirty="0"/>
              <a:t> = 2</a:t>
            </a:r>
            <a:r>
              <a:rPr lang="en-US" sz="2400" baseline="30000" dirty="0"/>
              <a:t>13</a:t>
            </a:r>
            <a:r>
              <a:rPr lang="en-US" sz="2400" dirty="0"/>
              <a:t> – 1 = 3391 x 23279 x 65993 x 1868569 * 1066818132868207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400" dirty="0"/>
              <a:t>      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400" dirty="0"/>
              <a:t>     </a:t>
            </a:r>
            <a:r>
              <a:rPr lang="en-US" sz="2400" dirty="0" err="1"/>
              <a:t>Semakin</a:t>
            </a:r>
            <a:r>
              <a:rPr lang="en-US" sz="2400" dirty="0"/>
              <a:t> </a:t>
            </a:r>
            <a:r>
              <a:rPr lang="en-US" sz="2400" dirty="0" err="1"/>
              <a:t>besar</a:t>
            </a:r>
            <a:r>
              <a:rPr lang="en-US" sz="2400" dirty="0"/>
              <a:t> </a:t>
            </a:r>
            <a:r>
              <a:rPr lang="en-US" sz="2400" i="1" dirty="0"/>
              <a:t>n</a:t>
            </a:r>
            <a:r>
              <a:rPr lang="en-US" sz="2400" dirty="0"/>
              <a:t>, </a:t>
            </a:r>
            <a:r>
              <a:rPr lang="en-US" sz="2400" dirty="0" err="1"/>
              <a:t>semakin</a:t>
            </a:r>
            <a:r>
              <a:rPr lang="en-US" sz="2400" dirty="0"/>
              <a:t> </a:t>
            </a:r>
            <a:r>
              <a:rPr lang="en-US" sz="2400" dirty="0" err="1"/>
              <a:t>sulit</a:t>
            </a:r>
            <a:r>
              <a:rPr lang="en-US" sz="2400" dirty="0"/>
              <a:t> </a:t>
            </a:r>
            <a:r>
              <a:rPr lang="en-US" sz="2400" dirty="0" err="1"/>
              <a:t>memfaktorkan</a:t>
            </a:r>
            <a:r>
              <a:rPr lang="en-US" sz="2400" dirty="0"/>
              <a:t> (</a:t>
            </a:r>
            <a:r>
              <a:rPr lang="en-US" sz="2400" dirty="0" err="1"/>
              <a:t>butuh</a:t>
            </a:r>
            <a:r>
              <a:rPr lang="en-US" sz="2400" dirty="0"/>
              <a:t> </a:t>
            </a:r>
            <a:r>
              <a:rPr lang="en-US" sz="2400" dirty="0" err="1"/>
              <a:t>waktu</a:t>
            </a:r>
            <a:r>
              <a:rPr lang="en-US" sz="2400" dirty="0"/>
              <a:t> </a:t>
            </a:r>
            <a:r>
              <a:rPr lang="en-US" sz="2400" dirty="0" err="1"/>
              <a:t>sangat</a:t>
            </a:r>
            <a:r>
              <a:rPr lang="en-US" sz="2400" dirty="0"/>
              <a:t> lama).                         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400" dirty="0"/>
              <a:t>     </a:t>
            </a:r>
            <a:r>
              <a:rPr lang="en-US" sz="2400" dirty="0" err="1"/>
              <a:t>Algoritma</a:t>
            </a:r>
            <a:r>
              <a:rPr lang="en-US" sz="2400" dirty="0"/>
              <a:t> yang </a:t>
            </a:r>
            <a:r>
              <a:rPr lang="en-US" sz="2400" dirty="0" err="1"/>
              <a:t>menggunakan</a:t>
            </a:r>
            <a:r>
              <a:rPr lang="en-US" sz="2400" dirty="0"/>
              <a:t> </a:t>
            </a:r>
            <a:r>
              <a:rPr lang="en-US" sz="2400" dirty="0" err="1"/>
              <a:t>prinsip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: </a:t>
            </a:r>
            <a:r>
              <a:rPr lang="en-US" sz="2400" i="1" dirty="0"/>
              <a:t>RSA</a:t>
            </a:r>
            <a:r>
              <a:rPr lang="en-US" sz="2400" dirty="0"/>
              <a:t> 		</a:t>
            </a:r>
            <a:endParaRPr lang="en-GB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Slide Number Placeholder 5">
            <a:extLst>
              <a:ext uri="{FF2B5EF4-FFF2-40B4-BE49-F238E27FC236}">
                <a16:creationId xmlns:a16="http://schemas.microsoft.com/office/drawing/2014/main" id="{79D2352B-8B5D-4BD1-BB29-FCF8BE7E94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F0AD402-008C-48BA-B244-B70E14307118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14</a:t>
            </a:fld>
            <a:endParaRPr lang="en-GB" altLang="en-US" sz="1400"/>
          </a:p>
        </p:txBody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456C059A-59D4-4308-A9EB-EFD22FFF35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60400" y="685800"/>
            <a:ext cx="10525760" cy="550164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dirty="0"/>
              <a:t>  2. </a:t>
            </a:r>
            <a:r>
              <a:rPr lang="en-US" altLang="en-US" sz="2400" b="1" dirty="0" err="1"/>
              <a:t>Logaritma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diskrit</a:t>
            </a:r>
            <a:endParaRPr lang="en-US" altLang="en-US" sz="2400" b="1" dirty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dirty="0">
                <a:solidFill>
                  <a:srgbClr val="FF0000"/>
                </a:solidFill>
              </a:rPr>
              <a:t>      </a:t>
            </a:r>
            <a:r>
              <a:rPr lang="en-US" altLang="en-US" sz="2400" dirty="0" err="1">
                <a:solidFill>
                  <a:srgbClr val="FF0000"/>
                </a:solidFill>
              </a:rPr>
              <a:t>Temukan</a:t>
            </a:r>
            <a:r>
              <a:rPr lang="en-US" altLang="en-US" sz="2400" dirty="0">
                <a:solidFill>
                  <a:srgbClr val="FF0000"/>
                </a:solidFill>
              </a:rPr>
              <a:t> </a:t>
            </a:r>
            <a:r>
              <a:rPr lang="en-US" altLang="en-US" sz="2400" i="1" dirty="0">
                <a:solidFill>
                  <a:srgbClr val="FF0000"/>
                </a:solidFill>
              </a:rPr>
              <a:t>x</a:t>
            </a:r>
            <a:r>
              <a:rPr lang="en-US" altLang="en-US" sz="2400" dirty="0">
                <a:solidFill>
                  <a:srgbClr val="FF0000"/>
                </a:solidFill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</a:rPr>
              <a:t>sedemikian</a:t>
            </a:r>
            <a:r>
              <a:rPr lang="en-US" altLang="en-US" sz="2400" dirty="0">
                <a:solidFill>
                  <a:srgbClr val="FF0000"/>
                </a:solidFill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</a:rPr>
              <a:t>sehingga</a:t>
            </a:r>
            <a:r>
              <a:rPr lang="en-US" altLang="en-US" sz="2400" dirty="0">
                <a:solidFill>
                  <a:srgbClr val="FF0000"/>
                </a:solidFill>
              </a:rPr>
              <a:t> 	</a:t>
            </a:r>
            <a:r>
              <a:rPr lang="en-US" altLang="en-US" sz="2400" i="1" dirty="0">
                <a:solidFill>
                  <a:srgbClr val="FF0000"/>
                </a:solidFill>
              </a:rPr>
              <a:t>a</a:t>
            </a:r>
            <a:r>
              <a:rPr lang="en-US" altLang="en-US" sz="2400" i="1" baseline="30000" dirty="0">
                <a:solidFill>
                  <a:srgbClr val="FF0000"/>
                </a:solidFill>
              </a:rPr>
              <a:t>x</a:t>
            </a:r>
            <a:r>
              <a:rPr lang="en-US" altLang="en-US" sz="2400" dirty="0">
                <a:solidFill>
                  <a:srgbClr val="FF0000"/>
                </a:solidFill>
              </a:rPr>
              <a:t> </a:t>
            </a:r>
            <a:r>
              <a:rPr lang="en-US" altLang="en-US" sz="2400" dirty="0">
                <a:solidFill>
                  <a:srgbClr val="FF0000"/>
                </a:solidFill>
                <a:sym typeface="Symbol" panose="05050102010706020507" pitchFamily="18" charset="2"/>
              </a:rPr>
              <a:t> </a:t>
            </a:r>
            <a:r>
              <a:rPr lang="en-US" altLang="en-US" sz="2400" i="1" dirty="0">
                <a:solidFill>
                  <a:srgbClr val="FF0000"/>
                </a:solidFill>
                <a:sym typeface="Symbol" panose="05050102010706020507" pitchFamily="18" charset="2"/>
              </a:rPr>
              <a:t>b</a:t>
            </a:r>
            <a:r>
              <a:rPr lang="en-US" altLang="en-US" sz="2400" dirty="0">
                <a:solidFill>
                  <a:srgbClr val="FF0000"/>
                </a:solidFill>
                <a:sym typeface="Symbol" panose="05050102010706020507" pitchFamily="18" charset="2"/>
              </a:rPr>
              <a:t> (mod </a:t>
            </a:r>
            <a:r>
              <a:rPr lang="en-US" altLang="en-US" sz="2400" i="1" dirty="0">
                <a:solidFill>
                  <a:srgbClr val="FF0000"/>
                </a:solidFill>
                <a:sym typeface="Symbol" panose="05050102010706020507" pitchFamily="18" charset="2"/>
              </a:rPr>
              <a:t>n</a:t>
            </a:r>
            <a:r>
              <a:rPr lang="en-US" altLang="en-US" sz="2400" dirty="0">
                <a:solidFill>
                  <a:srgbClr val="FF0000"/>
                </a:solidFill>
                <a:sym typeface="Symbol" panose="05050102010706020507" pitchFamily="18" charset="2"/>
              </a:rPr>
              <a:t>)</a:t>
            </a:r>
            <a:r>
              <a:rPr lang="en-US" altLang="en-US" sz="2400" dirty="0">
                <a:solidFill>
                  <a:srgbClr val="FF0000"/>
                </a:solidFill>
              </a:rPr>
              <a:t>	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dirty="0">
                <a:sym typeface="Wingdings" panose="05000000000000000000" pitchFamily="2" charset="2"/>
              </a:rPr>
              <a:t>	 </a:t>
            </a:r>
            <a:r>
              <a:rPr lang="en-US" altLang="en-US" sz="2400" dirty="0" err="1">
                <a:sym typeface="Wingdings" panose="05000000000000000000" pitchFamily="2" charset="2"/>
              </a:rPr>
              <a:t>sulit</a:t>
            </a:r>
            <a:r>
              <a:rPr lang="en-US" altLang="en-US" sz="2400" dirty="0">
                <a:sym typeface="Wingdings" panose="05000000000000000000" pitchFamily="2" charset="2"/>
              </a:rPr>
              <a:t> </a:t>
            </a:r>
            <a:r>
              <a:rPr lang="en-US" altLang="en-US" sz="2400" dirty="0" err="1">
                <a:sym typeface="Wingdings" panose="05000000000000000000" pitchFamily="2" charset="2"/>
              </a:rPr>
              <a:t>dihitung</a:t>
            </a:r>
            <a:endParaRPr lang="en-US" altLang="en-US" sz="2400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400" dirty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dirty="0"/>
              <a:t>    </a:t>
            </a:r>
            <a:r>
              <a:rPr lang="en-US" altLang="en-US" sz="2400" dirty="0" err="1"/>
              <a:t>Contoh</a:t>
            </a:r>
            <a:r>
              <a:rPr lang="en-US" altLang="en-US" sz="2400" dirty="0"/>
              <a:t>: </a:t>
            </a:r>
            <a:r>
              <a:rPr lang="en-US" altLang="en-US" sz="2400" dirty="0" err="1"/>
              <a:t>jika</a:t>
            </a:r>
            <a:r>
              <a:rPr lang="en-US" altLang="en-US" sz="2400" dirty="0"/>
              <a:t> 3</a:t>
            </a:r>
            <a:r>
              <a:rPr lang="en-US" altLang="en-US" sz="2400" i="1" baseline="30000" dirty="0"/>
              <a:t>x</a:t>
            </a:r>
            <a:r>
              <a:rPr lang="en-US" altLang="en-US" sz="2400" i="1" dirty="0"/>
              <a:t> </a:t>
            </a:r>
            <a:r>
              <a:rPr lang="en-US" altLang="en-US" sz="2400" dirty="0">
                <a:sym typeface="Symbol" panose="05050102010706020507" pitchFamily="18" charset="2"/>
              </a:rPr>
              <a:t> 15 (mod 17) </a:t>
            </a:r>
            <a:r>
              <a:rPr lang="en-US" altLang="en-US" sz="2400" dirty="0" err="1">
                <a:sym typeface="Symbol" panose="05050102010706020507" pitchFamily="18" charset="2"/>
              </a:rPr>
              <a:t>maka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i="1" dirty="0">
                <a:sym typeface="Symbol" panose="05050102010706020507" pitchFamily="18" charset="2"/>
              </a:rPr>
              <a:t>x</a:t>
            </a:r>
            <a:r>
              <a:rPr lang="en-US" altLang="en-US" sz="2400" dirty="0">
                <a:sym typeface="Symbol" panose="05050102010706020507" pitchFamily="18" charset="2"/>
              </a:rPr>
              <a:t>  </a:t>
            </a:r>
            <a:r>
              <a:rPr lang="en-US" altLang="en-US" sz="2400" baseline="30000" dirty="0">
                <a:sym typeface="Symbol" panose="05050102010706020507" pitchFamily="18" charset="2"/>
              </a:rPr>
              <a:t>3</a:t>
            </a:r>
            <a:r>
              <a:rPr lang="en-US" altLang="en-US" sz="2400" dirty="0">
                <a:sym typeface="Symbol" panose="05050102010706020507" pitchFamily="18" charset="2"/>
              </a:rPr>
              <a:t>log 15 (mod 17) = 6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dirty="0"/>
              <a:t>    </a:t>
            </a:r>
            <a:r>
              <a:rPr lang="en-US" altLang="en-US" sz="2400" dirty="0" err="1"/>
              <a:t>Semakin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besar</a:t>
            </a:r>
            <a:r>
              <a:rPr lang="en-US" altLang="en-US" sz="2400" dirty="0"/>
              <a:t> </a:t>
            </a:r>
            <a:r>
              <a:rPr lang="en-US" altLang="en-US" sz="2400" i="1" dirty="0"/>
              <a:t>a</a:t>
            </a:r>
            <a:r>
              <a:rPr lang="en-US" altLang="en-US" sz="2400" dirty="0"/>
              <a:t>, </a:t>
            </a:r>
            <a:r>
              <a:rPr lang="en-US" altLang="en-US" sz="2400" i="1" dirty="0"/>
              <a:t>b</a:t>
            </a:r>
            <a:r>
              <a:rPr lang="en-US" altLang="en-US" sz="2400" dirty="0"/>
              <a:t>, dan </a:t>
            </a:r>
            <a:r>
              <a:rPr lang="en-US" altLang="en-US" sz="2400" i="1" dirty="0"/>
              <a:t>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semakin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sulit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memfaktorkan</a:t>
            </a:r>
            <a:r>
              <a:rPr lang="en-US" altLang="en-US" sz="2400" dirty="0"/>
              <a:t> (</a:t>
            </a:r>
            <a:r>
              <a:rPr lang="en-US" altLang="en-US" sz="2400" dirty="0" err="1"/>
              <a:t>butuh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waktu</a:t>
            </a:r>
            <a:r>
              <a:rPr lang="en-US" altLang="en-US" sz="2400" dirty="0"/>
              <a:t> lama).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400" dirty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dirty="0"/>
              <a:t>    </a:t>
            </a:r>
            <a:r>
              <a:rPr lang="en-US" altLang="en-US" sz="2400" dirty="0" err="1"/>
              <a:t>Algoritma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menggunakan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prinsip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ini</a:t>
            </a:r>
            <a:r>
              <a:rPr lang="en-US" altLang="en-US" sz="2400" dirty="0"/>
              <a:t>: </a:t>
            </a:r>
            <a:r>
              <a:rPr lang="en-US" altLang="en-US" sz="2400" dirty="0" err="1"/>
              <a:t>ElGamal</a:t>
            </a:r>
            <a:r>
              <a:rPr lang="en-US" altLang="en-US" sz="2400" dirty="0"/>
              <a:t>, </a:t>
            </a:r>
            <a:r>
              <a:rPr lang="en-US" altLang="en-US" sz="2400" i="1" dirty="0"/>
              <a:t>DSA</a:t>
            </a:r>
            <a:r>
              <a:rPr lang="en-US" altLang="en-US" sz="2400" dirty="0"/>
              <a:t>		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dirty="0"/>
              <a:t>	</a:t>
            </a:r>
            <a:r>
              <a:rPr lang="en-US" altLang="en-US" sz="2400" dirty="0" err="1"/>
              <a:t>Catatan</a:t>
            </a:r>
            <a:r>
              <a:rPr lang="en-US" altLang="en-US" sz="2400" dirty="0"/>
              <a:t>: </a:t>
            </a:r>
            <a:r>
              <a:rPr lang="en-US" altLang="en-US" sz="2400" dirty="0" err="1"/>
              <a:t>Persoalan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logaritma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diskrit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adalah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kebalikan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dari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persoalan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perpangkatan</a:t>
            </a:r>
            <a:r>
              <a:rPr lang="en-US" altLang="en-US" sz="2400" dirty="0"/>
              <a:t> modular: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dirty="0"/>
              <a:t>		 </a:t>
            </a:r>
            <a:r>
              <a:rPr lang="en-US" altLang="en-US" sz="2400" i="1" dirty="0"/>
              <a:t>b</a:t>
            </a:r>
            <a:r>
              <a:rPr lang="en-US" altLang="en-US" sz="2400" dirty="0"/>
              <a:t> = </a:t>
            </a:r>
            <a:r>
              <a:rPr lang="en-US" altLang="en-US" sz="2400" i="1" dirty="0"/>
              <a:t>a</a:t>
            </a:r>
            <a:r>
              <a:rPr lang="en-US" altLang="en-US" sz="2400" i="1" baseline="30000" dirty="0"/>
              <a:t>x</a:t>
            </a:r>
            <a:r>
              <a:rPr lang="en-US" altLang="en-US" sz="2400" i="1" dirty="0"/>
              <a:t> </a:t>
            </a:r>
            <a:r>
              <a:rPr lang="en-US" altLang="en-US" sz="2400" dirty="0"/>
              <a:t>mod </a:t>
            </a:r>
            <a:r>
              <a:rPr lang="en-US" altLang="en-US" sz="2400" i="1" dirty="0"/>
              <a:t>n      </a:t>
            </a:r>
            <a:r>
              <a:rPr lang="en-US" altLang="en-US" sz="2400" dirty="0"/>
              <a:t>              </a:t>
            </a:r>
            <a:r>
              <a:rPr lang="en-US" altLang="en-US" sz="2400" dirty="0">
                <a:sym typeface="Wingdings" panose="05000000000000000000" pitchFamily="2" charset="2"/>
              </a:rPr>
              <a:t>  </a:t>
            </a:r>
            <a:r>
              <a:rPr lang="en-US" altLang="en-US" sz="2400" dirty="0" err="1">
                <a:sym typeface="Wingdings" panose="05000000000000000000" pitchFamily="2" charset="2"/>
              </a:rPr>
              <a:t>perpangkatan</a:t>
            </a:r>
            <a:r>
              <a:rPr lang="en-US" altLang="en-US" sz="2400" dirty="0">
                <a:sym typeface="Wingdings" panose="05000000000000000000" pitchFamily="2" charset="2"/>
              </a:rPr>
              <a:t> modular, </a:t>
            </a:r>
            <a:r>
              <a:rPr lang="en-US" altLang="en-US" sz="2400" i="1" dirty="0">
                <a:sym typeface="Wingdings" panose="05000000000000000000" pitchFamily="2" charset="2"/>
              </a:rPr>
              <a:t>b</a:t>
            </a:r>
            <a:r>
              <a:rPr lang="en-US" altLang="en-US" sz="2400" dirty="0">
                <a:sym typeface="Wingdings" panose="05000000000000000000" pitchFamily="2" charset="2"/>
              </a:rPr>
              <a:t> </a:t>
            </a:r>
            <a:r>
              <a:rPr lang="en-US" altLang="en-US" sz="2400" dirty="0" err="1"/>
              <a:t>mudah</a:t>
            </a:r>
            <a:r>
              <a:rPr lang="en-US" altLang="en-US" sz="2400" dirty="0"/>
              <a:t>  </a:t>
            </a:r>
            <a:r>
              <a:rPr lang="en-US" altLang="en-US" sz="2400" dirty="0" err="1"/>
              <a:t>dihitung</a:t>
            </a:r>
            <a:r>
              <a:rPr lang="en-US" altLang="en-US" sz="2400" dirty="0"/>
              <a:t>	 </a:t>
            </a:r>
          </a:p>
          <a:p>
            <a:pPr>
              <a:buNone/>
            </a:pPr>
            <a:r>
              <a:rPr lang="en-US" altLang="en-US" sz="2400" dirty="0"/>
              <a:t>		</a:t>
            </a:r>
            <a:r>
              <a:rPr lang="en-US" altLang="en-US" sz="2400" i="1" dirty="0"/>
              <a:t>a</a:t>
            </a:r>
            <a:r>
              <a:rPr lang="en-US" altLang="en-US" sz="2400" i="1" baseline="30000" dirty="0"/>
              <a:t>x</a:t>
            </a:r>
            <a:r>
              <a:rPr lang="en-US" altLang="en-US" sz="2400" dirty="0"/>
              <a:t> </a:t>
            </a:r>
            <a:r>
              <a:rPr lang="en-US" altLang="en-US" sz="2400" dirty="0">
                <a:sym typeface="Symbol" panose="05050102010706020507" pitchFamily="18" charset="2"/>
              </a:rPr>
              <a:t> </a:t>
            </a:r>
            <a:r>
              <a:rPr lang="en-US" altLang="en-US" sz="2400" i="1" dirty="0">
                <a:sym typeface="Symbol" panose="05050102010706020507" pitchFamily="18" charset="2"/>
              </a:rPr>
              <a:t>b</a:t>
            </a:r>
            <a:r>
              <a:rPr lang="en-US" altLang="en-US" sz="2400" dirty="0">
                <a:sym typeface="Symbol" panose="05050102010706020507" pitchFamily="18" charset="2"/>
              </a:rPr>
              <a:t> (mod </a:t>
            </a:r>
            <a:r>
              <a:rPr lang="en-US" altLang="en-US" sz="2400" i="1" dirty="0">
                <a:sym typeface="Symbol" panose="05050102010706020507" pitchFamily="18" charset="2"/>
              </a:rPr>
              <a:t>n</a:t>
            </a:r>
            <a:r>
              <a:rPr lang="en-US" altLang="en-US" sz="2400" dirty="0">
                <a:sym typeface="Symbol" panose="05050102010706020507" pitchFamily="18" charset="2"/>
              </a:rPr>
              <a:t>), </a:t>
            </a:r>
            <a:r>
              <a:rPr lang="en-US" altLang="en-US" sz="2400" i="1" dirty="0">
                <a:sym typeface="Symbol" panose="05050102010706020507" pitchFamily="18" charset="2"/>
              </a:rPr>
              <a:t>x </a:t>
            </a:r>
            <a:r>
              <a:rPr lang="en-US" altLang="en-US" sz="2400" dirty="0">
                <a:sym typeface="Symbol" panose="05050102010706020507" pitchFamily="18" charset="2"/>
              </a:rPr>
              <a:t>= ?</a:t>
            </a:r>
            <a:r>
              <a:rPr lang="en-US" altLang="en-US" sz="2400" dirty="0">
                <a:solidFill>
                  <a:srgbClr val="FF0000"/>
                </a:solidFill>
              </a:rPr>
              <a:t>	    </a:t>
            </a:r>
            <a:r>
              <a:rPr lang="en-US" altLang="en-US" sz="2400" dirty="0">
                <a:sym typeface="Wingdings" panose="05000000000000000000" pitchFamily="2" charset="2"/>
              </a:rPr>
              <a:t>  </a:t>
            </a:r>
            <a:r>
              <a:rPr lang="en-US" altLang="en-US" sz="2400" dirty="0" err="1">
                <a:sym typeface="Wingdings" panose="05000000000000000000" pitchFamily="2" charset="2"/>
              </a:rPr>
              <a:t>logaritma</a:t>
            </a:r>
            <a:r>
              <a:rPr lang="en-US" altLang="en-US" sz="2400" dirty="0">
                <a:sym typeface="Wingdings" panose="05000000000000000000" pitchFamily="2" charset="2"/>
              </a:rPr>
              <a:t> </a:t>
            </a:r>
            <a:r>
              <a:rPr lang="en-US" altLang="en-US" sz="2400" dirty="0" err="1">
                <a:sym typeface="Wingdings" panose="05000000000000000000" pitchFamily="2" charset="2"/>
              </a:rPr>
              <a:t>diskrit</a:t>
            </a:r>
            <a:r>
              <a:rPr lang="en-US" altLang="en-US" sz="2400" dirty="0">
                <a:sym typeface="Wingdings" panose="05000000000000000000" pitchFamily="2" charset="2"/>
              </a:rPr>
              <a:t>, </a:t>
            </a:r>
            <a:r>
              <a:rPr lang="en-US" altLang="en-US" sz="2400" i="1" dirty="0">
                <a:sym typeface="Wingdings" panose="05000000000000000000" pitchFamily="2" charset="2"/>
              </a:rPr>
              <a:t>x</a:t>
            </a:r>
            <a:r>
              <a:rPr lang="en-US" altLang="en-US" sz="2400" dirty="0">
                <a:sym typeface="Wingdings" panose="05000000000000000000" pitchFamily="2" charset="2"/>
              </a:rPr>
              <a:t> </a:t>
            </a:r>
            <a:r>
              <a:rPr lang="en-US" altLang="en-US" sz="2400" dirty="0" err="1">
                <a:sym typeface="Wingdings" panose="05000000000000000000" pitchFamily="2" charset="2"/>
              </a:rPr>
              <a:t>sulit</a:t>
            </a:r>
            <a:r>
              <a:rPr lang="en-US" altLang="en-US" sz="2400" dirty="0">
                <a:sym typeface="Wingdings" panose="05000000000000000000" pitchFamily="2" charset="2"/>
              </a:rPr>
              <a:t> </a:t>
            </a:r>
            <a:r>
              <a:rPr lang="en-US" altLang="en-US" sz="2400" dirty="0" err="1"/>
              <a:t>dihitung</a:t>
            </a:r>
            <a:endParaRPr lang="en-US" altLang="en-US" sz="2400" dirty="0">
              <a:solidFill>
                <a:srgbClr val="FF0000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GB" alt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Content Placeholder 2">
            <a:extLst>
              <a:ext uri="{FF2B5EF4-FFF2-40B4-BE49-F238E27FC236}">
                <a16:creationId xmlns:a16="http://schemas.microsoft.com/office/drawing/2014/main" id="{654CEFD5-D0A8-4D77-A997-B2EF688668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1680" y="558800"/>
            <a:ext cx="10088880" cy="53340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z="2400" dirty="0"/>
              <a:t>3.</a:t>
            </a:r>
            <a:r>
              <a:rPr lang="en-US" altLang="en-US" sz="2400" b="1" dirty="0"/>
              <a:t> </a:t>
            </a:r>
            <a:r>
              <a:rPr lang="en-US" altLang="en-US" sz="2400" b="1" i="1" dirty="0"/>
              <a:t>Elliptic Curve Discrete Logarithm Problem</a:t>
            </a:r>
            <a:r>
              <a:rPr lang="en-US" altLang="en-US" sz="2400" b="1" dirty="0"/>
              <a:t> (</a:t>
            </a:r>
            <a:r>
              <a:rPr lang="en-US" altLang="en-US" sz="2400" b="1" i="1" dirty="0"/>
              <a:t>ECDLP</a:t>
            </a:r>
            <a:r>
              <a:rPr lang="en-US" altLang="en-US" sz="2400" b="1" dirty="0"/>
              <a:t>)</a:t>
            </a:r>
          </a:p>
          <a:p>
            <a:pPr>
              <a:buFontTx/>
              <a:buNone/>
            </a:pPr>
            <a:r>
              <a:rPr lang="en-US" altLang="en-US" dirty="0">
                <a:solidFill>
                  <a:srgbClr val="FF0000"/>
                </a:solidFill>
              </a:rPr>
              <a:t>    </a:t>
            </a:r>
          </a:p>
          <a:p>
            <a:pPr>
              <a:buFontTx/>
              <a:buNone/>
            </a:pPr>
            <a:r>
              <a:rPr lang="en-US" altLang="en-US" dirty="0">
                <a:solidFill>
                  <a:srgbClr val="FF0000"/>
                </a:solidFill>
              </a:rPr>
              <a:t>	</a:t>
            </a:r>
            <a:endParaRPr lang="en-US" altLang="en-US" sz="2400" i="1" dirty="0">
              <a:solidFill>
                <a:srgbClr val="FF0000"/>
              </a:solidFill>
            </a:endParaRPr>
          </a:p>
          <a:p>
            <a:pPr>
              <a:buFontTx/>
              <a:buNone/>
            </a:pPr>
            <a:r>
              <a:rPr lang="en-US" altLang="en-US" sz="2400" dirty="0"/>
              <a:t>	</a:t>
            </a:r>
            <a:r>
              <a:rPr lang="en-US" altLang="en-US" sz="2400" dirty="0" err="1"/>
              <a:t>Algoritma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menggunakan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prinsip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ini</a:t>
            </a:r>
            <a:r>
              <a:rPr lang="en-US" altLang="en-US" sz="2400" dirty="0"/>
              <a:t>: </a:t>
            </a:r>
            <a:r>
              <a:rPr lang="en-US" altLang="en-US" sz="2400" i="1" dirty="0"/>
              <a:t>Elliptic Curve Cryptography </a:t>
            </a:r>
            <a:r>
              <a:rPr lang="en-US" altLang="en-US" sz="2400" dirty="0"/>
              <a:t>(ECC)	</a:t>
            </a:r>
          </a:p>
        </p:txBody>
      </p:sp>
      <p:sp>
        <p:nvSpPr>
          <p:cNvPr id="21508" name="Slide Number Placeholder 4">
            <a:extLst>
              <a:ext uri="{FF2B5EF4-FFF2-40B4-BE49-F238E27FC236}">
                <a16:creationId xmlns:a16="http://schemas.microsoft.com/office/drawing/2014/main" id="{DDD7BB3C-9EBB-4006-84E7-3DB29B662C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6835B2B-0BE3-472C-BDDA-1B27E20E0395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15</a:t>
            </a:fld>
            <a:endParaRPr lang="en-GB" altLang="en-US" sz="140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A29C6C0-1F5B-56B5-58ED-860E9388973C}"/>
              </a:ext>
            </a:extLst>
          </p:cNvPr>
          <p:cNvSpPr txBox="1"/>
          <p:nvPr/>
        </p:nvSpPr>
        <p:spPr>
          <a:xfrm>
            <a:off x="1013460" y="1123979"/>
            <a:ext cx="823976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Tx/>
              <a:buNone/>
            </a:pPr>
            <a:r>
              <a:rPr lang="en-US" altLang="en-US" sz="2400" dirty="0" err="1">
                <a:solidFill>
                  <a:srgbClr val="FF0000"/>
                </a:solidFill>
              </a:rPr>
              <a:t>Diberikan</a:t>
            </a:r>
            <a:r>
              <a:rPr lang="en-US" altLang="en-US" sz="2400" dirty="0">
                <a:solidFill>
                  <a:srgbClr val="FF0000"/>
                </a:solidFill>
              </a:rPr>
              <a:t> </a:t>
            </a:r>
            <a:r>
              <a:rPr lang="en-US" altLang="en-US" sz="2400" i="1" dirty="0">
                <a:solidFill>
                  <a:srgbClr val="FF0000"/>
                </a:solidFill>
              </a:rPr>
              <a:t>P</a:t>
            </a:r>
            <a:r>
              <a:rPr lang="en-US" altLang="en-US" sz="2400" dirty="0">
                <a:solidFill>
                  <a:srgbClr val="FF0000"/>
                </a:solidFill>
              </a:rPr>
              <a:t> dan </a:t>
            </a:r>
            <a:r>
              <a:rPr lang="en-US" altLang="en-US" sz="2400" i="1" dirty="0">
                <a:solidFill>
                  <a:srgbClr val="FF0000"/>
                </a:solidFill>
              </a:rPr>
              <a:t>Q</a:t>
            </a:r>
            <a:r>
              <a:rPr lang="en-US" altLang="en-US" sz="2400" dirty="0">
                <a:solidFill>
                  <a:srgbClr val="FF0000"/>
                </a:solidFill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</a:rPr>
              <a:t>adalah</a:t>
            </a:r>
            <a:r>
              <a:rPr lang="en-US" altLang="en-US" sz="2400" dirty="0">
                <a:solidFill>
                  <a:srgbClr val="FF0000"/>
                </a:solidFill>
              </a:rPr>
              <a:t> dua </a:t>
            </a:r>
            <a:r>
              <a:rPr lang="en-US" altLang="en-US" sz="2400" dirty="0" err="1">
                <a:solidFill>
                  <a:srgbClr val="FF0000"/>
                </a:solidFill>
              </a:rPr>
              <a:t>buah</a:t>
            </a:r>
            <a:r>
              <a:rPr lang="en-US" altLang="en-US" sz="2400" dirty="0">
                <a:solidFill>
                  <a:srgbClr val="FF0000"/>
                </a:solidFill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</a:rPr>
              <a:t>titik</a:t>
            </a:r>
            <a:r>
              <a:rPr lang="en-US" altLang="en-US" sz="2400" dirty="0">
                <a:solidFill>
                  <a:srgbClr val="FF0000"/>
                </a:solidFill>
              </a:rPr>
              <a:t> di </a:t>
            </a:r>
            <a:r>
              <a:rPr lang="en-US" altLang="en-US" sz="2400" dirty="0" err="1">
                <a:solidFill>
                  <a:srgbClr val="FF0000"/>
                </a:solidFill>
              </a:rPr>
              <a:t>kurva</a:t>
            </a:r>
            <a:r>
              <a:rPr lang="en-US" altLang="en-US" sz="2400" dirty="0">
                <a:solidFill>
                  <a:srgbClr val="FF0000"/>
                </a:solidFill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</a:rPr>
              <a:t>eliptik</a:t>
            </a:r>
            <a:r>
              <a:rPr lang="en-US" altLang="en-US" sz="2400" dirty="0">
                <a:solidFill>
                  <a:srgbClr val="FF0000"/>
                </a:solidFill>
              </a:rPr>
              <a:t>, </a:t>
            </a:r>
          </a:p>
          <a:p>
            <a:pPr>
              <a:buFontTx/>
              <a:buNone/>
            </a:pPr>
            <a:r>
              <a:rPr lang="en-US" altLang="en-US" sz="2400" dirty="0" err="1">
                <a:solidFill>
                  <a:srgbClr val="FF0000"/>
                </a:solidFill>
              </a:rPr>
              <a:t>carilah</a:t>
            </a:r>
            <a:r>
              <a:rPr lang="en-US" altLang="en-US" sz="2400" dirty="0">
                <a:solidFill>
                  <a:srgbClr val="FF0000"/>
                </a:solidFill>
              </a:rPr>
              <a:t> integer </a:t>
            </a:r>
            <a:r>
              <a:rPr lang="en-US" altLang="en-US" sz="2400" i="1" dirty="0">
                <a:solidFill>
                  <a:srgbClr val="FF0000"/>
                </a:solidFill>
              </a:rPr>
              <a:t>n</a:t>
            </a:r>
            <a:r>
              <a:rPr lang="en-US" altLang="en-US" sz="2400" dirty="0">
                <a:solidFill>
                  <a:srgbClr val="FF0000"/>
                </a:solidFill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</a:rPr>
              <a:t>sedemikian</a:t>
            </a:r>
            <a:r>
              <a:rPr lang="en-US" altLang="en-US" sz="2400" dirty="0">
                <a:solidFill>
                  <a:srgbClr val="FF0000"/>
                </a:solidFill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</a:rPr>
              <a:t>sehingga</a:t>
            </a:r>
            <a:r>
              <a:rPr lang="en-US" altLang="en-US" sz="2400" dirty="0">
                <a:solidFill>
                  <a:srgbClr val="FF0000"/>
                </a:solidFill>
              </a:rPr>
              <a:t> </a:t>
            </a:r>
            <a:r>
              <a:rPr lang="en-US" altLang="en-US" sz="2400" i="1" dirty="0">
                <a:solidFill>
                  <a:srgbClr val="FF0000"/>
                </a:solidFill>
              </a:rPr>
              <a:t>P</a:t>
            </a:r>
            <a:r>
              <a:rPr lang="en-US" altLang="en-US" sz="2400" dirty="0">
                <a:solidFill>
                  <a:srgbClr val="FF0000"/>
                </a:solidFill>
              </a:rPr>
              <a:t> = </a:t>
            </a:r>
            <a:r>
              <a:rPr lang="en-US" altLang="en-US" sz="2400" i="1" dirty="0">
                <a:solidFill>
                  <a:srgbClr val="FF0000"/>
                </a:solidFill>
              </a:rPr>
              <a:t>n Q</a:t>
            </a:r>
          </a:p>
        </p:txBody>
      </p:sp>
      <p:pic>
        <p:nvPicPr>
          <p:cNvPr id="6" name="Picture 3">
            <a:extLst>
              <a:ext uri="{FF2B5EF4-FFF2-40B4-BE49-F238E27FC236}">
                <a16:creationId xmlns:a16="http://schemas.microsoft.com/office/drawing/2014/main" id="{C6E2B484-E75F-C57E-08B6-780D8A9E73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0760" y="2741987"/>
            <a:ext cx="5741240" cy="3979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4B465A-3255-1BB4-1BF0-2497B0256D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/>
          <a:lstStyle/>
          <a:p>
            <a:pPr marL="0" indent="0">
              <a:buNone/>
            </a:pPr>
            <a:r>
              <a:rPr lang="en-US" altLang="en-US" sz="2400" b="1" dirty="0"/>
              <a:t>4. </a:t>
            </a:r>
            <a:r>
              <a:rPr lang="en-US" altLang="en-US" sz="2400" b="1" i="1" dirty="0"/>
              <a:t>Knapsack problem</a:t>
            </a:r>
          </a:p>
          <a:p>
            <a:pPr marL="0" indent="0">
              <a:buNone/>
            </a:pPr>
            <a:endParaRPr lang="en-US" altLang="en-US" sz="2400" b="1" i="1" dirty="0"/>
          </a:p>
          <a:p>
            <a:pPr marL="0" indent="0">
              <a:buNone/>
            </a:pPr>
            <a:endParaRPr lang="en-US" altLang="en-US" sz="2400" b="1" i="1" dirty="0"/>
          </a:p>
          <a:p>
            <a:pPr marL="0" indent="0">
              <a:buNone/>
            </a:pPr>
            <a:endParaRPr lang="en-US" altLang="en-US" sz="2400" b="1" i="1" dirty="0"/>
          </a:p>
          <a:p>
            <a:pPr marL="0" indent="0">
              <a:buNone/>
            </a:pPr>
            <a:endParaRPr lang="en-US" altLang="en-US" sz="2400" b="1" i="1" dirty="0"/>
          </a:p>
          <a:p>
            <a:pPr marL="0" indent="0">
              <a:buNone/>
            </a:pPr>
            <a:endParaRPr lang="en-US" altLang="en-US" sz="2400" b="1" i="1" dirty="0"/>
          </a:p>
          <a:p>
            <a:pPr marL="0" indent="0">
              <a:buNone/>
            </a:pPr>
            <a:endParaRPr lang="en-US" altLang="en-US" sz="2400" b="1" i="1" dirty="0"/>
          </a:p>
          <a:p>
            <a:pPr marL="0" indent="0">
              <a:buNone/>
            </a:pPr>
            <a:endParaRPr lang="en-US" altLang="en-US" sz="2400" b="1" i="1" dirty="0"/>
          </a:p>
          <a:p>
            <a:pPr marL="0" indent="0">
              <a:buNone/>
            </a:pPr>
            <a:r>
              <a:rPr lang="en-US" altLang="en-US" sz="2400" b="1" i="1" dirty="0"/>
              <a:t>5. </a:t>
            </a:r>
            <a:r>
              <a:rPr lang="en-US" altLang="en-US" sz="2400" b="1" dirty="0" err="1"/>
              <a:t>Persamaan</a:t>
            </a:r>
            <a:r>
              <a:rPr lang="en-US" altLang="en-US" sz="2400" b="1" dirty="0"/>
              <a:t> </a:t>
            </a:r>
            <a:r>
              <a:rPr lang="en-US" altLang="en-US" sz="2400" b="1" i="1" dirty="0" err="1"/>
              <a:t>diophantine</a:t>
            </a:r>
            <a:endParaRPr lang="en-US" altLang="en-US" sz="2400" b="1" i="1" dirty="0"/>
          </a:p>
          <a:p>
            <a:pPr marL="280988" indent="-280988">
              <a:buNone/>
            </a:pPr>
            <a:r>
              <a:rPr lang="en-US" sz="2400" dirty="0"/>
              <a:t>    </a:t>
            </a:r>
            <a:r>
              <a:rPr lang="en-US" sz="2400" dirty="0" err="1"/>
              <a:t>Diberikan</a:t>
            </a:r>
            <a:r>
              <a:rPr lang="en-US" sz="2400" dirty="0"/>
              <a:t> </a:t>
            </a:r>
            <a:r>
              <a:rPr lang="en-US" sz="2400" dirty="0" err="1"/>
              <a:t>persamaan</a:t>
            </a:r>
            <a:r>
              <a:rPr lang="en-US" sz="2400" dirty="0"/>
              <a:t> </a:t>
            </a:r>
            <a:r>
              <a:rPr lang="en-US" sz="2400" i="1" dirty="0" err="1"/>
              <a:t>diophantine</a:t>
            </a:r>
            <a:r>
              <a:rPr lang="en-US" sz="2400" dirty="0"/>
              <a:t> linier a</a:t>
            </a:r>
            <a:r>
              <a:rPr lang="en-US" sz="2400" baseline="-25000" dirty="0"/>
              <a:t>1</a:t>
            </a:r>
            <a:r>
              <a:rPr lang="en-US" sz="2400" dirty="0"/>
              <a:t>x</a:t>
            </a:r>
            <a:r>
              <a:rPr lang="en-US" sz="2400" baseline="-25000" dirty="0"/>
              <a:t>1</a:t>
            </a:r>
            <a:r>
              <a:rPr lang="en-US" sz="2400" dirty="0"/>
              <a:t> + a</a:t>
            </a:r>
            <a:r>
              <a:rPr lang="en-US" sz="2400" baseline="-25000" dirty="0"/>
              <a:t>2</a:t>
            </a:r>
            <a:r>
              <a:rPr lang="en-US" sz="2400" dirty="0"/>
              <a:t>x</a:t>
            </a:r>
            <a:r>
              <a:rPr lang="en-US" sz="2400" baseline="-25000" dirty="0"/>
              <a:t>2</a:t>
            </a:r>
            <a:r>
              <a:rPr lang="en-US" sz="2400" dirty="0"/>
              <a:t> + … + </a:t>
            </a:r>
            <a:r>
              <a:rPr lang="en-US" sz="2400" dirty="0" err="1"/>
              <a:t>a</a:t>
            </a:r>
            <a:r>
              <a:rPr lang="en-US" sz="2400" baseline="-25000" dirty="0" err="1"/>
              <a:t>n</a:t>
            </a:r>
            <a:r>
              <a:rPr lang="en-US" sz="2400" dirty="0" err="1"/>
              <a:t>x</a:t>
            </a:r>
            <a:r>
              <a:rPr lang="en-US" sz="2400" baseline="-25000" dirty="0" err="1"/>
              <a:t>n</a:t>
            </a:r>
            <a:r>
              <a:rPr lang="en-US" sz="2400" dirty="0"/>
              <a:t> = c, </a:t>
            </a:r>
            <a:r>
              <a:rPr lang="en-US" sz="2400" dirty="0" err="1"/>
              <a:t>tentukan</a:t>
            </a:r>
            <a:r>
              <a:rPr lang="en-US" sz="2400" dirty="0"/>
              <a:t> solusi integer non-</a:t>
            </a:r>
            <a:r>
              <a:rPr lang="en-US" sz="2400" dirty="0" err="1"/>
              <a:t>negatif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persamaan</a:t>
            </a:r>
            <a:r>
              <a:rPr lang="en-US" sz="2400" dirty="0"/>
              <a:t> </a:t>
            </a:r>
            <a:r>
              <a:rPr lang="en-US" sz="2400" dirty="0" err="1"/>
              <a:t>tersebut</a:t>
            </a:r>
            <a:r>
              <a:rPr lang="en-US" sz="2400" dirty="0"/>
              <a:t>.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dirty="0" err="1"/>
              <a:t>persamaan</a:t>
            </a:r>
            <a:r>
              <a:rPr lang="en-US" sz="2400" dirty="0"/>
              <a:t> </a:t>
            </a:r>
            <a:r>
              <a:rPr lang="en-US" sz="2400" i="1" dirty="0" err="1"/>
              <a:t>diophantine</a:t>
            </a:r>
            <a:r>
              <a:rPr lang="en-US" sz="2400" dirty="0"/>
              <a:t> yang </a:t>
            </a:r>
            <a:r>
              <a:rPr lang="en-US" sz="2400" dirty="0" err="1"/>
              <a:t>berbentuk</a:t>
            </a:r>
            <a:r>
              <a:rPr lang="en-US" sz="2400" dirty="0"/>
              <a:t> </a:t>
            </a:r>
            <a:r>
              <a:rPr lang="en-US" sz="2400" dirty="0" err="1"/>
              <a:t>polinom</a:t>
            </a:r>
            <a:r>
              <a:rPr lang="en-US" sz="2400" dirty="0"/>
              <a:t>, </a:t>
            </a:r>
            <a:r>
              <a:rPr lang="en-US" sz="2400" dirty="0" err="1"/>
              <a:t>persolan</a:t>
            </a:r>
            <a:r>
              <a:rPr lang="en-US" sz="2400" dirty="0"/>
              <a:t> </a:t>
            </a:r>
            <a:r>
              <a:rPr lang="en-US" sz="2400" dirty="0" err="1"/>
              <a:t>tersebut</a:t>
            </a:r>
            <a:r>
              <a:rPr lang="en-US" sz="2400" dirty="0"/>
              <a:t> </a:t>
            </a:r>
            <a:r>
              <a:rPr lang="en-US" sz="2400" dirty="0" err="1"/>
              <a:t>termasuk</a:t>
            </a:r>
            <a:r>
              <a:rPr lang="en-US" sz="2400" dirty="0"/>
              <a:t> NP-complete.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F088E2-9362-52B2-737E-89F8DB687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8F7DB-13A0-4D61-B738-332A2FA11422}" type="slidenum">
              <a:rPr lang="en-US" smtClean="0"/>
              <a:t>16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1E29AB2-F48B-B661-D077-B9A24844E66D}"/>
              </a:ext>
            </a:extLst>
          </p:cNvPr>
          <p:cNvSpPr txBox="1"/>
          <p:nvPr/>
        </p:nvSpPr>
        <p:spPr>
          <a:xfrm>
            <a:off x="1013460" y="1420753"/>
            <a:ext cx="10165080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400" dirty="0" err="1">
                <a:solidFill>
                  <a:srgbClr val="FF0000"/>
                </a:solidFill>
              </a:rPr>
              <a:t>Diberikan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bobot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i="1" dirty="0">
                <a:solidFill>
                  <a:srgbClr val="FF0000"/>
                </a:solidFill>
              </a:rPr>
              <a:t>knapsack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adalah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i="1" dirty="0">
                <a:solidFill>
                  <a:srgbClr val="FF0000"/>
                </a:solidFill>
              </a:rPr>
              <a:t>M</a:t>
            </a:r>
            <a:r>
              <a:rPr lang="en-US" sz="2400" dirty="0">
                <a:solidFill>
                  <a:srgbClr val="FF0000"/>
                </a:solidFill>
              </a:rPr>
              <a:t>. </a:t>
            </a:r>
            <a:r>
              <a:rPr lang="en-US" sz="2400" dirty="0" err="1">
                <a:solidFill>
                  <a:srgbClr val="FF0000"/>
                </a:solidFill>
              </a:rPr>
              <a:t>Diketahui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i="1" dirty="0">
                <a:solidFill>
                  <a:srgbClr val="FF0000"/>
                </a:solidFill>
              </a:rPr>
              <a:t>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buah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objek</a:t>
            </a:r>
            <a:r>
              <a:rPr lang="en-US" sz="2400" dirty="0">
                <a:solidFill>
                  <a:srgbClr val="FF0000"/>
                </a:solidFill>
              </a:rPr>
              <a:t>  yang masing-masing </a:t>
            </a:r>
            <a:r>
              <a:rPr lang="en-US" sz="2400" dirty="0" err="1">
                <a:solidFill>
                  <a:srgbClr val="FF0000"/>
                </a:solidFill>
              </a:rPr>
              <a:t>bobotnya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adalah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i="1" dirty="0">
                <a:solidFill>
                  <a:srgbClr val="FF0000"/>
                </a:solidFill>
              </a:rPr>
              <a:t>w</a:t>
            </a:r>
            <a:r>
              <a:rPr lang="en-US" sz="2400" baseline="-25000" dirty="0">
                <a:solidFill>
                  <a:srgbClr val="FF0000"/>
                </a:solidFill>
              </a:rPr>
              <a:t>1</a:t>
            </a:r>
            <a:r>
              <a:rPr lang="en-US" sz="2400" dirty="0">
                <a:solidFill>
                  <a:srgbClr val="FF0000"/>
                </a:solidFill>
              </a:rPr>
              <a:t>, </a:t>
            </a:r>
            <a:r>
              <a:rPr lang="en-US" sz="2400" i="1" dirty="0">
                <a:solidFill>
                  <a:srgbClr val="FF0000"/>
                </a:solidFill>
              </a:rPr>
              <a:t>w</a:t>
            </a:r>
            <a:r>
              <a:rPr lang="en-US" sz="2400" baseline="-25000" dirty="0">
                <a:solidFill>
                  <a:srgbClr val="FF0000"/>
                </a:solidFill>
              </a:rPr>
              <a:t>2</a:t>
            </a:r>
            <a:r>
              <a:rPr lang="en-US" sz="2400" dirty="0">
                <a:solidFill>
                  <a:srgbClr val="FF0000"/>
                </a:solidFill>
              </a:rPr>
              <a:t>, …, </a:t>
            </a:r>
            <a:r>
              <a:rPr lang="en-US" sz="2400" i="1" dirty="0" err="1">
                <a:solidFill>
                  <a:srgbClr val="FF0000"/>
                </a:solidFill>
              </a:rPr>
              <a:t>w</a:t>
            </a:r>
            <a:r>
              <a:rPr lang="en-US" sz="2400" i="1" baseline="-25000" dirty="0" err="1">
                <a:solidFill>
                  <a:srgbClr val="FF0000"/>
                </a:solidFill>
              </a:rPr>
              <a:t>n</a:t>
            </a:r>
            <a:r>
              <a:rPr lang="en-US" sz="2400" dirty="0">
                <a:solidFill>
                  <a:srgbClr val="FF0000"/>
                </a:solidFill>
              </a:rPr>
              <a:t>. </a:t>
            </a:r>
            <a:r>
              <a:rPr lang="en-US" sz="2400" dirty="0" err="1">
                <a:solidFill>
                  <a:srgbClr val="FF0000"/>
                </a:solidFill>
              </a:rPr>
              <a:t>Tentukan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nilai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i="1" dirty="0">
                <a:solidFill>
                  <a:srgbClr val="FF0000"/>
                </a:solidFill>
              </a:rPr>
              <a:t>b</a:t>
            </a:r>
            <a:r>
              <a:rPr lang="en-US" sz="2400" i="1" baseline="-25000" dirty="0">
                <a:solidFill>
                  <a:srgbClr val="FF0000"/>
                </a:solidFill>
              </a:rPr>
              <a:t>i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sedemikian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sehingga</a:t>
            </a:r>
            <a:endParaRPr lang="en-US" sz="2400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2400" dirty="0">
                <a:solidFill>
                  <a:srgbClr val="FF0000"/>
                </a:solidFill>
              </a:rPr>
              <a:t> </a:t>
            </a:r>
          </a:p>
          <a:p>
            <a:pPr>
              <a:buNone/>
            </a:pPr>
            <a:r>
              <a:rPr lang="en-US" sz="2400" i="1" dirty="0">
                <a:solidFill>
                  <a:srgbClr val="FF0000"/>
                </a:solidFill>
              </a:rPr>
              <a:t>		M = b</a:t>
            </a:r>
            <a:r>
              <a:rPr lang="en-US" sz="2400" baseline="-25000" dirty="0">
                <a:solidFill>
                  <a:srgbClr val="FF0000"/>
                </a:solidFill>
              </a:rPr>
              <a:t>1</a:t>
            </a:r>
            <a:r>
              <a:rPr lang="en-US" sz="2400" i="1" dirty="0">
                <a:solidFill>
                  <a:srgbClr val="FF0000"/>
                </a:solidFill>
              </a:rPr>
              <a:t>w</a:t>
            </a:r>
            <a:r>
              <a:rPr lang="en-US" sz="2400" baseline="-25000" dirty="0">
                <a:solidFill>
                  <a:srgbClr val="FF0000"/>
                </a:solidFill>
              </a:rPr>
              <a:t>1</a:t>
            </a:r>
            <a:r>
              <a:rPr lang="en-US" sz="2400" i="1" dirty="0">
                <a:solidFill>
                  <a:srgbClr val="FF0000"/>
                </a:solidFill>
              </a:rPr>
              <a:t> + b</a:t>
            </a:r>
            <a:r>
              <a:rPr lang="en-US" sz="2400" baseline="-25000" dirty="0">
                <a:solidFill>
                  <a:srgbClr val="FF0000"/>
                </a:solidFill>
              </a:rPr>
              <a:t>2</a:t>
            </a:r>
            <a:r>
              <a:rPr lang="en-US" sz="2400" i="1" dirty="0">
                <a:solidFill>
                  <a:srgbClr val="FF0000"/>
                </a:solidFill>
              </a:rPr>
              <a:t>w</a:t>
            </a:r>
            <a:r>
              <a:rPr lang="en-US" sz="2400" baseline="-25000" dirty="0">
                <a:solidFill>
                  <a:srgbClr val="FF0000"/>
                </a:solidFill>
              </a:rPr>
              <a:t>2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i="1" dirty="0">
                <a:solidFill>
                  <a:srgbClr val="FF0000"/>
                </a:solidFill>
              </a:rPr>
              <a:t>+ … + </a:t>
            </a:r>
            <a:r>
              <a:rPr lang="en-US" sz="2400" i="1" dirty="0" err="1">
                <a:solidFill>
                  <a:srgbClr val="FF0000"/>
                </a:solidFill>
              </a:rPr>
              <a:t>b</a:t>
            </a:r>
            <a:r>
              <a:rPr lang="en-US" sz="2400" i="1" baseline="-25000" dirty="0" err="1">
                <a:solidFill>
                  <a:srgbClr val="FF0000"/>
                </a:solidFill>
              </a:rPr>
              <a:t>n</a:t>
            </a:r>
            <a:r>
              <a:rPr lang="en-US" sz="2400" i="1" dirty="0" err="1">
                <a:solidFill>
                  <a:srgbClr val="FF0000"/>
                </a:solidFill>
              </a:rPr>
              <a:t>w</a:t>
            </a:r>
            <a:r>
              <a:rPr lang="en-US" sz="2400" i="1" baseline="-25000" dirty="0" err="1">
                <a:solidFill>
                  <a:srgbClr val="FF0000"/>
                </a:solidFill>
              </a:rPr>
              <a:t>n</a:t>
            </a:r>
            <a:r>
              <a:rPr lang="en-US" sz="2400" dirty="0">
                <a:solidFill>
                  <a:srgbClr val="FF0000"/>
                </a:solidFill>
              </a:rPr>
              <a:t>				</a:t>
            </a:r>
          </a:p>
          <a:p>
            <a:pPr>
              <a:buNone/>
            </a:pPr>
            <a:r>
              <a:rPr lang="en-US" sz="2400" dirty="0">
                <a:solidFill>
                  <a:srgbClr val="FF0000"/>
                </a:solidFill>
              </a:rPr>
              <a:t> </a:t>
            </a:r>
          </a:p>
          <a:p>
            <a:pPr>
              <a:buNone/>
            </a:pPr>
            <a:r>
              <a:rPr lang="en-US" sz="2400" dirty="0">
                <a:solidFill>
                  <a:srgbClr val="FF0000"/>
                </a:solidFill>
              </a:rPr>
              <a:t>yang </a:t>
            </a:r>
            <a:r>
              <a:rPr lang="en-US" sz="2400" dirty="0" err="1">
                <a:solidFill>
                  <a:srgbClr val="FF0000"/>
                </a:solidFill>
              </a:rPr>
              <a:t>dalam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hal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ini</a:t>
            </a:r>
            <a:r>
              <a:rPr lang="en-US" sz="2400" dirty="0">
                <a:solidFill>
                  <a:srgbClr val="FF0000"/>
                </a:solidFill>
              </a:rPr>
              <a:t>, </a:t>
            </a:r>
            <a:r>
              <a:rPr lang="en-US" sz="2400" i="1" dirty="0">
                <a:solidFill>
                  <a:srgbClr val="FF0000"/>
                </a:solidFill>
              </a:rPr>
              <a:t>b</a:t>
            </a:r>
            <a:r>
              <a:rPr lang="en-US" sz="2400" i="1" baseline="-25000" dirty="0">
                <a:solidFill>
                  <a:srgbClr val="FF0000"/>
                </a:solidFill>
              </a:rPr>
              <a:t>i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bernilai</a:t>
            </a:r>
            <a:r>
              <a:rPr lang="en-US" sz="2400" dirty="0">
                <a:solidFill>
                  <a:srgbClr val="FF0000"/>
                </a:solidFill>
              </a:rPr>
              <a:t> 0 </a:t>
            </a:r>
            <a:r>
              <a:rPr lang="en-US" sz="2400" dirty="0" err="1">
                <a:solidFill>
                  <a:srgbClr val="FF0000"/>
                </a:solidFill>
              </a:rPr>
              <a:t>atau</a:t>
            </a:r>
            <a:r>
              <a:rPr lang="en-US" sz="2400" dirty="0">
                <a:solidFill>
                  <a:srgbClr val="FF0000"/>
                </a:solidFill>
              </a:rPr>
              <a:t> 1. Jika </a:t>
            </a:r>
            <a:r>
              <a:rPr lang="en-US" sz="2400" i="1" dirty="0">
                <a:solidFill>
                  <a:srgbClr val="FF0000"/>
                </a:solidFill>
              </a:rPr>
              <a:t>b</a:t>
            </a:r>
            <a:r>
              <a:rPr lang="en-US" sz="2400" i="1" baseline="-25000" dirty="0">
                <a:solidFill>
                  <a:srgbClr val="FF0000"/>
                </a:solidFill>
              </a:rPr>
              <a:t>i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= 1, </a:t>
            </a:r>
            <a:r>
              <a:rPr lang="en-US" sz="2400" dirty="0" err="1">
                <a:solidFill>
                  <a:srgbClr val="FF0000"/>
                </a:solidFill>
              </a:rPr>
              <a:t>berarti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objek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i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dimasukkan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ke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dalam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i="1" dirty="0">
                <a:solidFill>
                  <a:srgbClr val="FF0000"/>
                </a:solidFill>
              </a:rPr>
              <a:t>knapsack</a:t>
            </a:r>
            <a:r>
              <a:rPr lang="en-US" sz="2400" dirty="0">
                <a:solidFill>
                  <a:srgbClr val="FF0000"/>
                </a:solidFill>
              </a:rPr>
              <a:t>, </a:t>
            </a:r>
            <a:r>
              <a:rPr lang="en-US" sz="2400" dirty="0" err="1">
                <a:solidFill>
                  <a:srgbClr val="FF0000"/>
                </a:solidFill>
              </a:rPr>
              <a:t>sebaliknya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jika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i="1" dirty="0">
                <a:solidFill>
                  <a:srgbClr val="FF0000"/>
                </a:solidFill>
              </a:rPr>
              <a:t>b</a:t>
            </a:r>
            <a:r>
              <a:rPr lang="en-US" sz="2400" i="1" baseline="-25000" dirty="0">
                <a:solidFill>
                  <a:srgbClr val="FF0000"/>
                </a:solidFill>
              </a:rPr>
              <a:t>i</a:t>
            </a:r>
            <a:r>
              <a:rPr lang="en-US" sz="2400" dirty="0">
                <a:solidFill>
                  <a:srgbClr val="FF0000"/>
                </a:solidFill>
              </a:rPr>
              <a:t> = 0, </a:t>
            </a:r>
            <a:r>
              <a:rPr lang="en-US" sz="2400" dirty="0" err="1">
                <a:solidFill>
                  <a:srgbClr val="FF0000"/>
                </a:solidFill>
              </a:rPr>
              <a:t>objek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i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tidak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dimasukkan</a:t>
            </a:r>
            <a:r>
              <a:rPr lang="en-US" sz="2400" dirty="0">
                <a:solidFill>
                  <a:srgbClr val="FF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691465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Slide Number Placeholder 5">
            <a:extLst>
              <a:ext uri="{FF2B5EF4-FFF2-40B4-BE49-F238E27FC236}">
                <a16:creationId xmlns:a16="http://schemas.microsoft.com/office/drawing/2014/main" id="{3B331587-5C08-4397-915C-792F8543E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B8AA85B-389D-4B1C-B5ED-1B6243DF0627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17</a:t>
            </a:fld>
            <a:endParaRPr lang="en-GB" altLang="en-US" sz="1400"/>
          </a:p>
        </p:txBody>
      </p:sp>
      <p:sp>
        <p:nvSpPr>
          <p:cNvPr id="24580" name="Rectangle 2">
            <a:extLst>
              <a:ext uri="{FF2B5EF4-FFF2-40B4-BE49-F238E27FC236}">
                <a16:creationId xmlns:a16="http://schemas.microsoft.com/office/drawing/2014/main" id="{95B42E03-9C55-4207-9773-6169F990DA8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altLang="en-US" sz="3600" b="1" dirty="0" err="1">
                <a:latin typeface="+mn-lt"/>
                <a:cs typeface="Times New Roman" panose="02020603050405020304" pitchFamily="18" charset="0"/>
              </a:rPr>
              <a:t>Kriptografi</a:t>
            </a:r>
            <a:r>
              <a:rPr lang="en-US" altLang="en-US" sz="3600" b="1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+mn-lt"/>
                <a:cs typeface="Times New Roman" panose="02020603050405020304" pitchFamily="18" charset="0"/>
              </a:rPr>
              <a:t>Kunci-Simetri</a:t>
            </a:r>
            <a:r>
              <a:rPr lang="en-US" altLang="en-US" sz="3600" b="1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>
                <a:latin typeface="+mn-lt"/>
                <a:cs typeface="Times New Roman" panose="02020603050405020304" pitchFamily="18" charset="0"/>
              </a:rPr>
              <a:t>vs</a:t>
            </a:r>
            <a:r>
              <a:rPr lang="en-US" altLang="en-US" sz="3600" b="1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+mn-lt"/>
                <a:cs typeface="Times New Roman" panose="02020603050405020304" pitchFamily="18" charset="0"/>
              </a:rPr>
              <a:t>Kriptografi</a:t>
            </a:r>
            <a:r>
              <a:rPr lang="en-US" altLang="en-US" sz="3600" b="1" dirty="0">
                <a:latin typeface="+mn-lt"/>
                <a:cs typeface="Times New Roman" panose="02020603050405020304" pitchFamily="18" charset="0"/>
              </a:rPr>
              <a:t>  </a:t>
            </a:r>
            <a:r>
              <a:rPr lang="en-US" altLang="en-US" sz="3600" b="1" dirty="0" err="1">
                <a:latin typeface="+mn-lt"/>
                <a:cs typeface="Times New Roman" panose="02020603050405020304" pitchFamily="18" charset="0"/>
              </a:rPr>
              <a:t>Kunci-publik</a:t>
            </a:r>
            <a:r>
              <a:rPr lang="en-GB" altLang="en-US" b="1" dirty="0">
                <a:latin typeface="+mn-lt"/>
              </a:rPr>
              <a:t> </a:t>
            </a:r>
          </a:p>
        </p:txBody>
      </p:sp>
      <p:sp>
        <p:nvSpPr>
          <p:cNvPr id="24581" name="Rectangle 3">
            <a:extLst>
              <a:ext uri="{FF2B5EF4-FFF2-40B4-BE49-F238E27FC236}">
                <a16:creationId xmlns:a16="http://schemas.microsoft.com/office/drawing/2014/main" id="{479CDAB4-F0C2-4650-A715-42E2A734EFF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None/>
            </a:pPr>
            <a:r>
              <a:rPr lang="en-US" altLang="en-US" b="1" dirty="0" err="1">
                <a:cs typeface="Times New Roman" panose="02020603050405020304" pitchFamily="18" charset="0"/>
              </a:rPr>
              <a:t>Kelebihan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kriptografi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kunci-simetri</a:t>
            </a:r>
            <a:r>
              <a:rPr lang="en-US" altLang="en-US" b="1" dirty="0">
                <a:cs typeface="Times New Roman" panose="02020603050405020304" pitchFamily="18" charset="0"/>
              </a:rPr>
              <a:t>:</a:t>
            </a:r>
            <a:endParaRPr lang="en-US" altLang="en-US" dirty="0">
              <a:cs typeface="Times New Roman" panose="02020603050405020304" pitchFamily="18" charset="0"/>
            </a:endParaRPr>
          </a:p>
          <a:p>
            <a:pPr marL="609600" indent="-609600">
              <a:buFontTx/>
              <a:buAutoNum type="arabicPeriod"/>
            </a:pPr>
            <a:r>
              <a:rPr lang="en-US" altLang="en-US" dirty="0"/>
              <a:t>P</a:t>
            </a:r>
            <a:r>
              <a:rPr lang="en-US" altLang="en-US" dirty="0">
                <a:cs typeface="Times New Roman" panose="02020603050405020304" pitchFamily="18" charset="0"/>
              </a:rPr>
              <a:t>roses </a:t>
            </a:r>
            <a:r>
              <a:rPr lang="en-US" altLang="en-US" dirty="0" err="1">
                <a:cs typeface="Times New Roman" panose="02020603050405020304" pitchFamily="18" charset="0"/>
              </a:rPr>
              <a:t>enkripsi</a:t>
            </a:r>
            <a:r>
              <a:rPr lang="en-US" altLang="en-US" dirty="0">
                <a:cs typeface="Times New Roman" panose="02020603050405020304" pitchFamily="18" charset="0"/>
              </a:rPr>
              <a:t>/</a:t>
            </a:r>
            <a:r>
              <a:rPr lang="en-US" altLang="en-US" dirty="0" err="1">
                <a:cs typeface="Times New Roman" panose="02020603050405020304" pitchFamily="18" charset="0"/>
              </a:rPr>
              <a:t>dekripsi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membutuhkan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waktu</a:t>
            </a:r>
            <a:r>
              <a:rPr lang="en-US" altLang="en-US" dirty="0"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cs typeface="Times New Roman" panose="02020603050405020304" pitchFamily="18" charset="0"/>
              </a:rPr>
              <a:t>lebih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singkat</a:t>
            </a:r>
            <a:r>
              <a:rPr lang="en-US" altLang="en-US" dirty="0">
                <a:cs typeface="Times New Roman" panose="02020603050405020304" pitchFamily="18" charset="0"/>
              </a:rPr>
              <a:t>.</a:t>
            </a:r>
          </a:p>
          <a:p>
            <a:pPr marL="609600" indent="-609600">
              <a:buFontTx/>
              <a:buAutoNum type="arabicPeriod"/>
            </a:pPr>
            <a:endParaRPr lang="en-US" altLang="en-US" dirty="0">
              <a:cs typeface="Times New Roman" panose="02020603050405020304" pitchFamily="18" charset="0"/>
            </a:endParaRPr>
          </a:p>
          <a:p>
            <a:pPr marL="609600" indent="-609600">
              <a:buFontTx/>
              <a:buAutoNum type="arabicPeriod"/>
            </a:pPr>
            <a:r>
              <a:rPr lang="en-US" altLang="en-US" dirty="0" err="1">
                <a:cs typeface="Times New Roman" panose="02020603050405020304" pitchFamily="18" charset="0"/>
              </a:rPr>
              <a:t>Ukuran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simetri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relatif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pendek</a:t>
            </a:r>
            <a:r>
              <a:rPr lang="en-GB" altLang="en-US" dirty="0">
                <a:cs typeface="Times New Roman" panose="02020603050405020304" pitchFamily="18" charset="0"/>
              </a:rPr>
              <a:t> </a:t>
            </a:r>
            <a:endParaRPr lang="en-US" altLang="en-US" dirty="0">
              <a:cs typeface="Times New Roman" panose="02020603050405020304" pitchFamily="18" charset="0"/>
            </a:endParaRPr>
          </a:p>
          <a:p>
            <a:pPr marL="609600" indent="-609600">
              <a:buFontTx/>
              <a:buAutoNum type="arabicPeriod"/>
            </a:pPr>
            <a:endParaRPr lang="en-US" altLang="en-US" dirty="0">
              <a:cs typeface="Times New Roman" panose="02020603050405020304" pitchFamily="18" charset="0"/>
            </a:endParaRPr>
          </a:p>
          <a:p>
            <a:pPr marL="609600" indent="-609600">
              <a:buFontTx/>
              <a:buAutoNum type="arabicPeriod"/>
            </a:pPr>
            <a:r>
              <a:rPr lang="en-US" altLang="en-US" dirty="0" err="1">
                <a:cs typeface="Times New Roman" panose="02020603050405020304" pitchFamily="18" charset="0"/>
              </a:rPr>
              <a:t>Otentikasi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pengirim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pesan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langsung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diketahui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dari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cipherteks</a:t>
            </a:r>
            <a:r>
              <a:rPr lang="en-US" altLang="en-US" dirty="0"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cs typeface="Times New Roman" panose="02020603050405020304" pitchFamily="18" charset="0"/>
              </a:rPr>
              <a:t>diterima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cs typeface="Times New Roman" panose="02020603050405020304" pitchFamily="18" charset="0"/>
              </a:rPr>
              <a:t>karena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hanya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diketahui</a:t>
            </a:r>
            <a:r>
              <a:rPr lang="en-US" altLang="en-US" dirty="0">
                <a:cs typeface="Times New Roman" panose="02020603050405020304" pitchFamily="18" charset="0"/>
              </a:rPr>
              <a:t> oleh </a:t>
            </a:r>
            <a:r>
              <a:rPr lang="en-US" altLang="en-US" dirty="0" err="1">
                <a:cs typeface="Times New Roman" panose="02020603050405020304" pitchFamily="18" charset="0"/>
              </a:rPr>
              <a:t>pengirim</a:t>
            </a:r>
            <a:r>
              <a:rPr lang="en-US" altLang="en-US" dirty="0">
                <a:cs typeface="Times New Roman" panose="02020603050405020304" pitchFamily="18" charset="0"/>
              </a:rPr>
              <a:t> dan </a:t>
            </a:r>
            <a:r>
              <a:rPr lang="en-US" altLang="en-US" dirty="0" err="1">
                <a:cs typeface="Times New Roman" panose="02020603050405020304" pitchFamily="18" charset="0"/>
              </a:rPr>
              <a:t>penerima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pesan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saja</a:t>
            </a:r>
            <a:r>
              <a:rPr lang="en-US" altLang="en-US" dirty="0">
                <a:cs typeface="Times New Roman" panose="02020603050405020304" pitchFamily="18" charset="0"/>
              </a:rPr>
              <a:t>.</a:t>
            </a:r>
            <a:endParaRPr lang="en-GB" alt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Slide Number Placeholder 5">
            <a:extLst>
              <a:ext uri="{FF2B5EF4-FFF2-40B4-BE49-F238E27FC236}">
                <a16:creationId xmlns:a16="http://schemas.microsoft.com/office/drawing/2014/main" id="{660DB06B-40FF-4D9A-9AC5-4A13221C5F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486735B-29C2-4BDD-A359-28D92F0D4F05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18</a:t>
            </a:fld>
            <a:endParaRPr lang="en-GB" altLang="en-US" sz="1400"/>
          </a:p>
        </p:txBody>
      </p:sp>
      <p:sp>
        <p:nvSpPr>
          <p:cNvPr id="25604" name="Rectangle 3">
            <a:extLst>
              <a:ext uri="{FF2B5EF4-FFF2-40B4-BE49-F238E27FC236}">
                <a16:creationId xmlns:a16="http://schemas.microsoft.com/office/drawing/2014/main" id="{F3D01DA2-C6BB-44D5-B871-411373AEAC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55040" y="762000"/>
            <a:ext cx="10657840" cy="5334000"/>
          </a:xfrm>
        </p:spPr>
        <p:txBody>
          <a:bodyPr/>
          <a:lstStyle/>
          <a:p>
            <a:pPr marL="609600" indent="-609600">
              <a:buNone/>
            </a:pPr>
            <a:r>
              <a:rPr lang="en-US" altLang="en-US" b="1" dirty="0" err="1">
                <a:cs typeface="Times New Roman" panose="02020603050405020304" pitchFamily="18" charset="0"/>
              </a:rPr>
              <a:t>Kelemahan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kriptografi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kunci-simetri</a:t>
            </a:r>
            <a:r>
              <a:rPr lang="en-US" altLang="en-US" b="1" dirty="0">
                <a:cs typeface="Times New Roman" panose="02020603050405020304" pitchFamily="18" charset="0"/>
              </a:rPr>
              <a:t>:</a:t>
            </a:r>
          </a:p>
          <a:p>
            <a:pPr marL="609600" indent="-609600">
              <a:buNone/>
            </a:pPr>
            <a:endParaRPr lang="en-US" altLang="en-US" dirty="0">
              <a:cs typeface="Times New Roman" panose="02020603050405020304" pitchFamily="18" charset="0"/>
            </a:endParaRPr>
          </a:p>
          <a:p>
            <a:pPr marL="609600" indent="-609600">
              <a:buFontTx/>
              <a:buAutoNum type="arabicPeriod"/>
            </a:pP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simetri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harus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dikirim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melalui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saluran</a:t>
            </a:r>
            <a:r>
              <a:rPr lang="en-US" altLang="en-US" dirty="0"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cs typeface="Times New Roman" panose="02020603050405020304" pitchFamily="18" charset="0"/>
              </a:rPr>
              <a:t>aman</a:t>
            </a:r>
            <a:r>
              <a:rPr lang="en-US" altLang="en-US" dirty="0">
                <a:cs typeface="Times New Roman" panose="02020603050405020304" pitchFamily="18" charset="0"/>
              </a:rPr>
              <a:t> dan </a:t>
            </a:r>
            <a:r>
              <a:rPr lang="en-US" altLang="en-US" dirty="0" err="1">
                <a:cs typeface="Times New Roman" panose="02020603050405020304" pitchFamily="18" charset="0"/>
              </a:rPr>
              <a:t>tidak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sama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dengan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saluran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untuk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pengiriman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pesan</a:t>
            </a:r>
            <a:r>
              <a:rPr lang="en-US" altLang="en-US" dirty="0">
                <a:cs typeface="Times New Roman" panose="02020603050405020304" pitchFamily="18" charset="0"/>
              </a:rPr>
              <a:t>. </a:t>
            </a:r>
            <a:r>
              <a:rPr lang="en-US" altLang="en-US" dirty="0" err="1">
                <a:cs typeface="Times New Roman" panose="02020603050405020304" pitchFamily="18" charset="0"/>
              </a:rPr>
              <a:t>Kedua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entitas</a:t>
            </a:r>
            <a:r>
              <a:rPr lang="en-US" altLang="en-US" dirty="0"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cs typeface="Times New Roman" panose="02020603050405020304" pitchFamily="18" charset="0"/>
              </a:rPr>
              <a:t>berkomunikasi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harus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menjaga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kerahasiaan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ini</a:t>
            </a:r>
            <a:r>
              <a:rPr lang="en-US" altLang="en-US" dirty="0">
                <a:cs typeface="Times New Roman" panose="02020603050405020304" pitchFamily="18" charset="0"/>
              </a:rPr>
              <a:t>.</a:t>
            </a:r>
          </a:p>
          <a:p>
            <a:pPr marL="609600" indent="-609600">
              <a:buFontTx/>
              <a:buAutoNum type="arabicPeriod"/>
            </a:pPr>
            <a:endParaRPr lang="en-US" altLang="en-US" dirty="0">
              <a:cs typeface="Times New Roman" panose="02020603050405020304" pitchFamily="18" charset="0"/>
            </a:endParaRPr>
          </a:p>
          <a:p>
            <a:pPr marL="609600" indent="-609600">
              <a:buFontTx/>
              <a:buAutoNum type="arabicPeriod"/>
            </a:pP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harus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sering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diubah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cs typeface="Times New Roman" panose="02020603050405020304" pitchFamily="18" charset="0"/>
              </a:rPr>
              <a:t>mungkin</a:t>
            </a:r>
            <a:r>
              <a:rPr lang="en-US" altLang="en-US" dirty="0">
                <a:cs typeface="Times New Roman" panose="02020603050405020304" pitchFamily="18" charset="0"/>
              </a:rPr>
              <a:t> pada </a:t>
            </a:r>
            <a:r>
              <a:rPr lang="en-US" altLang="en-US" dirty="0" err="1">
                <a:cs typeface="Times New Roman" panose="02020603050405020304" pitchFamily="18" charset="0"/>
              </a:rPr>
              <a:t>setiap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komunikasi</a:t>
            </a:r>
            <a:r>
              <a:rPr lang="en-US" altLang="en-US" dirty="0">
                <a:cs typeface="Times New Roman" panose="02020603050405020304" pitchFamily="18" charset="0"/>
              </a:rPr>
              <a:t>.</a:t>
            </a:r>
            <a:endParaRPr lang="en-GB" alt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Slide Number Placeholder 5">
            <a:extLst>
              <a:ext uri="{FF2B5EF4-FFF2-40B4-BE49-F238E27FC236}">
                <a16:creationId xmlns:a16="http://schemas.microsoft.com/office/drawing/2014/main" id="{631082C1-C474-4355-BDCF-145FD5FC5D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CF3E44F-DC0C-4614-8D8E-E402401CFF95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19</a:t>
            </a:fld>
            <a:endParaRPr lang="en-GB" altLang="en-US" sz="1400"/>
          </a:p>
        </p:txBody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45C12224-39E0-4981-A18D-74577E28F9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50240" y="457200"/>
            <a:ext cx="11033760" cy="5638800"/>
          </a:xfrm>
        </p:spPr>
        <p:txBody>
          <a:bodyPr>
            <a:normAutofit lnSpcReduction="10000"/>
          </a:bodyPr>
          <a:lstStyle/>
          <a:p>
            <a:pPr marL="533400" indent="-533400">
              <a:buNone/>
            </a:pPr>
            <a:r>
              <a:rPr lang="en-US" altLang="en-US" b="1" dirty="0" err="1">
                <a:cs typeface="Times New Roman" panose="02020603050405020304" pitchFamily="18" charset="0"/>
              </a:rPr>
              <a:t>Kelebihan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kriptografi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kunci-publik</a:t>
            </a:r>
            <a:r>
              <a:rPr lang="en-US" altLang="en-US" b="1" dirty="0">
                <a:cs typeface="Times New Roman" panose="02020603050405020304" pitchFamily="18" charset="0"/>
              </a:rPr>
              <a:t>:</a:t>
            </a:r>
          </a:p>
          <a:p>
            <a:pPr marL="533400" indent="-533400">
              <a:buFontTx/>
              <a:buAutoNum type="arabicPeriod"/>
            </a:pPr>
            <a:r>
              <a:rPr lang="en-US" altLang="en-US" dirty="0" err="1">
                <a:cs typeface="Times New Roman" panose="02020603050405020304" pitchFamily="18" charset="0"/>
              </a:rPr>
              <a:t>Hanya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privat</a:t>
            </a:r>
            <a:r>
              <a:rPr lang="en-US" altLang="en-US" dirty="0"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cs typeface="Times New Roman" panose="02020603050405020304" pitchFamily="18" charset="0"/>
              </a:rPr>
              <a:t>perlu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dijaga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kerahasiaannya</a:t>
            </a:r>
            <a:r>
              <a:rPr lang="en-US" altLang="en-US" dirty="0">
                <a:cs typeface="Times New Roman" panose="02020603050405020304" pitchFamily="18" charset="0"/>
              </a:rPr>
              <a:t>  oleh </a:t>
            </a:r>
            <a:r>
              <a:rPr lang="en-US" altLang="en-US" dirty="0" err="1">
                <a:cs typeface="Times New Roman" panose="02020603050405020304" pitchFamily="18" charset="0"/>
              </a:rPr>
              <a:t>setiap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entitas</a:t>
            </a:r>
            <a:r>
              <a:rPr lang="en-US" altLang="en-US" dirty="0"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cs typeface="Times New Roman" panose="02020603050405020304" pitchFamily="18" charset="0"/>
              </a:rPr>
              <a:t>berkomunikasi</a:t>
            </a:r>
            <a:r>
              <a:rPr lang="en-US" altLang="en-US" dirty="0">
                <a:cs typeface="Times New Roman" panose="02020603050405020304" pitchFamily="18" charset="0"/>
              </a:rPr>
              <a:t>. </a:t>
            </a:r>
            <a:r>
              <a:rPr lang="en-US" altLang="en-US" dirty="0" err="1">
                <a:cs typeface="Times New Roman" panose="02020603050405020304" pitchFamily="18" charset="0"/>
              </a:rPr>
              <a:t>Tidak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ada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kebutuhan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mengirim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privat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sebagaimana</a:t>
            </a:r>
            <a:r>
              <a:rPr lang="en-US" altLang="en-US" dirty="0">
                <a:cs typeface="Times New Roman" panose="02020603050405020304" pitchFamily="18" charset="0"/>
              </a:rPr>
              <a:t> pada </a:t>
            </a:r>
            <a:r>
              <a:rPr lang="en-US" altLang="en-US" dirty="0" err="1">
                <a:cs typeface="Times New Roman" panose="02020603050405020304" pitchFamily="18" charset="0"/>
              </a:rPr>
              <a:t>kriptografi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simetri</a:t>
            </a:r>
            <a:r>
              <a:rPr lang="en-US" altLang="en-US" dirty="0">
                <a:cs typeface="Times New Roman" panose="02020603050405020304" pitchFamily="18" charset="0"/>
              </a:rPr>
              <a:t>. </a:t>
            </a:r>
          </a:p>
          <a:p>
            <a:pPr marL="533400" indent="-533400">
              <a:buFontTx/>
              <a:buAutoNum type="arabicPeriod"/>
            </a:pPr>
            <a:endParaRPr lang="en-US" altLang="en-US" dirty="0">
              <a:cs typeface="Times New Roman" panose="02020603050405020304" pitchFamily="18" charset="0"/>
            </a:endParaRPr>
          </a:p>
          <a:p>
            <a:pPr marL="533400" indent="-533400">
              <a:buFontTx/>
              <a:buAutoNum type="arabicPeriod"/>
            </a:pPr>
            <a:r>
              <a:rPr lang="en-US" altLang="en-US" dirty="0" err="1">
                <a:cs typeface="Times New Roman" panose="02020603050405020304" pitchFamily="18" charset="0"/>
              </a:rPr>
              <a:t>Pasangan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 public dan </a:t>
            </a: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privat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tidak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perlu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sering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diubah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cs typeface="Times New Roman" panose="02020603050405020304" pitchFamily="18" charset="0"/>
              </a:rPr>
              <a:t>bahkan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dalam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periode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waktu</a:t>
            </a:r>
            <a:r>
              <a:rPr lang="en-US" altLang="en-US" dirty="0"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cs typeface="Times New Roman" panose="02020603050405020304" pitchFamily="18" charset="0"/>
              </a:rPr>
              <a:t>panjang</a:t>
            </a:r>
            <a:r>
              <a:rPr lang="en-US" altLang="en-US" dirty="0">
                <a:cs typeface="Times New Roman" panose="02020603050405020304" pitchFamily="18" charset="0"/>
              </a:rPr>
              <a:t>.</a:t>
            </a:r>
          </a:p>
          <a:p>
            <a:pPr marL="533400" indent="-533400">
              <a:buFontTx/>
              <a:buAutoNum type="arabicPeriod"/>
            </a:pPr>
            <a:endParaRPr lang="en-US" altLang="en-US" dirty="0">
              <a:cs typeface="Times New Roman" panose="02020603050405020304" pitchFamily="18" charset="0"/>
            </a:endParaRPr>
          </a:p>
          <a:p>
            <a:pPr marL="533400" indent="-533400">
              <a:buFontTx/>
              <a:buAutoNum type="arabicPeriod"/>
            </a:pPr>
            <a:r>
              <a:rPr lang="en-US" altLang="en-US" dirty="0" err="1">
                <a:cs typeface="Times New Roman" panose="02020603050405020304" pitchFamily="18" charset="0"/>
              </a:rPr>
              <a:t>Dapat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digunakan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untuk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mengamankan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pengiriman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simetri</a:t>
            </a:r>
            <a:r>
              <a:rPr lang="en-US" altLang="en-US" dirty="0">
                <a:cs typeface="Times New Roman" panose="02020603050405020304" pitchFamily="18" charset="0"/>
              </a:rPr>
              <a:t>.</a:t>
            </a:r>
          </a:p>
          <a:p>
            <a:pPr marL="533400" indent="-533400">
              <a:buFontTx/>
              <a:buAutoNum type="arabicPeriod"/>
            </a:pPr>
            <a:endParaRPr lang="en-US" altLang="en-US" dirty="0">
              <a:cs typeface="Times New Roman" panose="02020603050405020304" pitchFamily="18" charset="0"/>
            </a:endParaRPr>
          </a:p>
          <a:p>
            <a:pPr marL="533400" indent="-533400">
              <a:buFontTx/>
              <a:buAutoNum type="arabicPeriod"/>
            </a:pPr>
            <a:r>
              <a:rPr lang="en-US" altLang="en-US" dirty="0" err="1">
                <a:cs typeface="Times New Roman" panose="02020603050405020304" pitchFamily="18" charset="0"/>
              </a:rPr>
              <a:t>Beberapa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algoritma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kunci-publik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dapat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digunakan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untuk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memberi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tanda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tangan</a:t>
            </a:r>
            <a:r>
              <a:rPr lang="en-US" altLang="en-US" dirty="0">
                <a:cs typeface="Times New Roman" panose="02020603050405020304" pitchFamily="18" charset="0"/>
              </a:rPr>
              <a:t> digital pada </a:t>
            </a:r>
            <a:r>
              <a:rPr lang="en-US" altLang="en-US" dirty="0" err="1">
                <a:cs typeface="Times New Roman" panose="02020603050405020304" pitchFamily="18" charset="0"/>
              </a:rPr>
              <a:t>pesan</a:t>
            </a:r>
            <a:r>
              <a:rPr lang="en-US" altLang="en-US" dirty="0">
                <a:cs typeface="Times New Roman" panose="02020603050405020304" pitchFamily="18" charset="0"/>
              </a:rPr>
              <a:t> (</a:t>
            </a:r>
            <a:r>
              <a:rPr lang="en-US" altLang="en-US" dirty="0" err="1">
                <a:cs typeface="Times New Roman" panose="02020603050405020304" pitchFamily="18" charset="0"/>
              </a:rPr>
              <a:t>akan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dijelaskan</a:t>
            </a:r>
            <a:r>
              <a:rPr lang="en-US" altLang="en-US" dirty="0">
                <a:cs typeface="Times New Roman" panose="02020603050405020304" pitchFamily="18" charset="0"/>
              </a:rPr>
              <a:t> pada </a:t>
            </a:r>
            <a:r>
              <a:rPr lang="en-US" altLang="en-US" dirty="0" err="1">
                <a:cs typeface="Times New Roman" panose="02020603050405020304" pitchFamily="18" charset="0"/>
              </a:rPr>
              <a:t>materi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kuliah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selanjutnya</a:t>
            </a:r>
            <a:r>
              <a:rPr lang="en-US" altLang="en-US" dirty="0">
                <a:cs typeface="Times New Roman" panose="02020603050405020304" pitchFamily="18" charset="0"/>
              </a:rPr>
              <a:t>) </a:t>
            </a:r>
            <a:endParaRPr lang="en-GB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Slide Number Placeholder 5">
            <a:extLst>
              <a:ext uri="{FF2B5EF4-FFF2-40B4-BE49-F238E27FC236}">
                <a16:creationId xmlns:a16="http://schemas.microsoft.com/office/drawing/2014/main" id="{F3C81C6D-BD9A-4AE1-A545-6220A1C90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644A270-0508-410F-9963-DF996070073D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GB" altLang="en-US" sz="1400"/>
          </a:p>
        </p:txBody>
      </p:sp>
      <p:sp>
        <p:nvSpPr>
          <p:cNvPr id="4100" name="Rectangle 2">
            <a:extLst>
              <a:ext uri="{FF2B5EF4-FFF2-40B4-BE49-F238E27FC236}">
                <a16:creationId xmlns:a16="http://schemas.microsoft.com/office/drawing/2014/main" id="{FBFC2B1B-1304-4091-9D7C-BF4F3CB4DD6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09880"/>
            <a:ext cx="7772400" cy="1143000"/>
          </a:xfrm>
        </p:spPr>
        <p:txBody>
          <a:bodyPr/>
          <a:lstStyle/>
          <a:p>
            <a:pPr algn="l" eaLnBrk="1" hangingPunct="1"/>
            <a:r>
              <a:rPr lang="en-US" altLang="en-US" b="1" dirty="0" err="1"/>
              <a:t>Pendahuluan</a:t>
            </a:r>
            <a:endParaRPr lang="en-GB" altLang="en-US" b="1" dirty="0"/>
          </a:p>
        </p:txBody>
      </p:sp>
      <p:sp>
        <p:nvSpPr>
          <p:cNvPr id="4101" name="Rectangle 3">
            <a:extLst>
              <a:ext uri="{FF2B5EF4-FFF2-40B4-BE49-F238E27FC236}">
                <a16:creationId xmlns:a16="http://schemas.microsoft.com/office/drawing/2014/main" id="{2A36544F-2776-4FDC-91A4-9A4DB31C0EC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82320" y="1524000"/>
            <a:ext cx="10830560" cy="4832349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sz="2600" dirty="0" err="1">
                <a:cs typeface="Times New Roman" panose="02020603050405020304" pitchFamily="18" charset="0"/>
              </a:rPr>
              <a:t>Sebelum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pertengahan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tahun</a:t>
            </a:r>
            <a:r>
              <a:rPr lang="en-US" altLang="en-US" sz="2600" dirty="0">
                <a:cs typeface="Times New Roman" panose="02020603050405020304" pitchFamily="18" charset="0"/>
              </a:rPr>
              <a:t> 1970-an, </a:t>
            </a:r>
            <a:r>
              <a:rPr lang="en-US" altLang="en-US" sz="2600" dirty="0" err="1">
                <a:cs typeface="Times New Roman" panose="02020603050405020304" pitchFamily="18" charset="0"/>
              </a:rPr>
              <a:t>hanya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ada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sistem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kriptografi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kunci-simetri</a:t>
            </a:r>
            <a:r>
              <a:rPr lang="en-US" altLang="en-US" sz="2600" dirty="0"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600" dirty="0" err="1">
                <a:cs typeface="Times New Roman" panose="02020603050405020304" pitchFamily="18" charset="0"/>
              </a:rPr>
              <a:t>Pengirim</a:t>
            </a:r>
            <a:r>
              <a:rPr lang="en-US" altLang="en-US" sz="2600" dirty="0">
                <a:cs typeface="Times New Roman" panose="02020603050405020304" pitchFamily="18" charset="0"/>
              </a:rPr>
              <a:t> dan </a:t>
            </a:r>
            <a:r>
              <a:rPr lang="en-US" altLang="en-US" sz="2600" dirty="0" err="1">
                <a:cs typeface="Times New Roman" panose="02020603050405020304" pitchFamily="18" charset="0"/>
              </a:rPr>
              <a:t>penerima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pesan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memiliki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kunci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rahasia</a:t>
            </a:r>
            <a:r>
              <a:rPr lang="en-US" altLang="en-US" sz="2600" dirty="0">
                <a:cs typeface="Times New Roman" panose="02020603050405020304" pitchFamily="18" charset="0"/>
              </a:rPr>
              <a:t> (K) yang </a:t>
            </a:r>
            <a:r>
              <a:rPr lang="en-US" altLang="en-US" sz="2600" dirty="0" err="1">
                <a:cs typeface="Times New Roman" panose="02020603050405020304" pitchFamily="18" charset="0"/>
              </a:rPr>
              <a:t>sama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untuk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enkripsi</a:t>
            </a:r>
            <a:r>
              <a:rPr lang="en-US" altLang="en-US" sz="2600" dirty="0">
                <a:cs typeface="Times New Roman" panose="02020603050405020304" pitchFamily="18" charset="0"/>
              </a:rPr>
              <a:t> dan </a:t>
            </a:r>
            <a:r>
              <a:rPr lang="en-US" altLang="en-US" sz="2600" dirty="0" err="1">
                <a:cs typeface="Times New Roman" panose="02020603050405020304" pitchFamily="18" charset="0"/>
              </a:rPr>
              <a:t>dekripsi</a:t>
            </a:r>
            <a:r>
              <a:rPr lang="en-US" altLang="en-US" sz="2600" dirty="0">
                <a:cs typeface="Times New Roman" panose="02020603050405020304" pitchFamily="18" charset="0"/>
              </a:rPr>
              <a:t>.</a:t>
            </a:r>
          </a:p>
          <a:p>
            <a:r>
              <a:rPr lang="en-US" altLang="en-US" sz="2600" i="1" dirty="0">
                <a:cs typeface="Times New Roman" panose="02020603050405020304" pitchFamily="18" charset="0"/>
              </a:rPr>
              <a:t>E</a:t>
            </a:r>
            <a:r>
              <a:rPr lang="en-US" altLang="en-US" sz="2600" i="1" baseline="-30000" dirty="0">
                <a:cs typeface="Times New Roman" panose="02020603050405020304" pitchFamily="18" charset="0"/>
              </a:rPr>
              <a:t>K</a:t>
            </a:r>
            <a:r>
              <a:rPr lang="en-US" altLang="en-US" sz="2600" dirty="0">
                <a:cs typeface="Times New Roman" panose="02020603050405020304" pitchFamily="18" charset="0"/>
              </a:rPr>
              <a:t>(</a:t>
            </a:r>
            <a:r>
              <a:rPr lang="en-US" altLang="en-US" sz="2600" i="1" dirty="0">
                <a:cs typeface="Times New Roman" panose="02020603050405020304" pitchFamily="18" charset="0"/>
              </a:rPr>
              <a:t>P</a:t>
            </a:r>
            <a:r>
              <a:rPr lang="en-US" altLang="en-US" sz="2600" dirty="0">
                <a:cs typeface="Times New Roman" panose="02020603050405020304" pitchFamily="18" charset="0"/>
              </a:rPr>
              <a:t>) = </a:t>
            </a:r>
            <a:r>
              <a:rPr lang="en-US" altLang="en-US" sz="2600" i="1" dirty="0">
                <a:cs typeface="Times New Roman" panose="02020603050405020304" pitchFamily="18" charset="0"/>
              </a:rPr>
              <a:t>C</a:t>
            </a:r>
            <a:r>
              <a:rPr lang="en-US" altLang="en-US" sz="2600" dirty="0">
                <a:cs typeface="Times New Roman" panose="02020603050405020304" pitchFamily="18" charset="0"/>
              </a:rPr>
              <a:t>	dan </a:t>
            </a:r>
            <a:r>
              <a:rPr lang="en-US" altLang="en-US" sz="2600" i="1" dirty="0">
                <a:cs typeface="Times New Roman" panose="02020603050405020304" pitchFamily="18" charset="0"/>
              </a:rPr>
              <a:t>D</a:t>
            </a:r>
            <a:r>
              <a:rPr lang="en-US" altLang="en-US" sz="2600" i="1" baseline="-30000" dirty="0">
                <a:cs typeface="Times New Roman" panose="02020603050405020304" pitchFamily="18" charset="0"/>
              </a:rPr>
              <a:t>K</a:t>
            </a:r>
            <a:r>
              <a:rPr lang="en-US" altLang="en-US" sz="2600" dirty="0">
                <a:cs typeface="Times New Roman" panose="02020603050405020304" pitchFamily="18" charset="0"/>
              </a:rPr>
              <a:t>(</a:t>
            </a:r>
            <a:r>
              <a:rPr lang="en-US" altLang="en-US" sz="2600" i="1" dirty="0">
                <a:cs typeface="Times New Roman" panose="02020603050405020304" pitchFamily="18" charset="0"/>
              </a:rPr>
              <a:t>C</a:t>
            </a:r>
            <a:r>
              <a:rPr lang="en-US" altLang="en-US" sz="2600" dirty="0">
                <a:cs typeface="Times New Roman" panose="02020603050405020304" pitchFamily="18" charset="0"/>
              </a:rPr>
              <a:t>) = </a:t>
            </a:r>
            <a:r>
              <a:rPr lang="en-US" altLang="en-US" sz="2600" i="1" dirty="0">
                <a:cs typeface="Times New Roman" panose="02020603050405020304" pitchFamily="18" charset="0"/>
              </a:rPr>
              <a:t>P</a:t>
            </a:r>
            <a:endParaRPr lang="en-US" altLang="en-US" sz="2600" dirty="0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endParaRPr lang="en-US" altLang="en-US" dirty="0">
              <a:cs typeface="Times New Roman" panose="02020603050405020304" pitchFamily="18" charset="0"/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7818EF34-629A-4524-81B7-FF608B9C62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99360" y="340677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6563E2E-E38E-72C7-2D7D-6ECC6B067B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2125" y="4055085"/>
            <a:ext cx="8220075" cy="2124075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Slide Number Placeholder 5">
            <a:extLst>
              <a:ext uri="{FF2B5EF4-FFF2-40B4-BE49-F238E27FC236}">
                <a16:creationId xmlns:a16="http://schemas.microsoft.com/office/drawing/2014/main" id="{76FED1E5-C0A7-48FD-A095-0D9A91078B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A26D482-858A-4730-B06A-2DA95F436AB9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20</a:t>
            </a:fld>
            <a:endParaRPr lang="en-GB" altLang="en-US" sz="1400"/>
          </a:p>
        </p:txBody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6BB303C1-62FC-44EE-AE23-B2A6A2B4E1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73760" y="762000"/>
            <a:ext cx="10139680" cy="5334000"/>
          </a:xfrm>
        </p:spPr>
        <p:txBody>
          <a:bodyPr>
            <a:normAutofit/>
          </a:bodyPr>
          <a:lstStyle/>
          <a:p>
            <a:pPr marL="533400" indent="-533400">
              <a:buNone/>
            </a:pPr>
            <a:r>
              <a:rPr lang="en-US" altLang="en-US" b="1" dirty="0" err="1">
                <a:cs typeface="Times New Roman" panose="02020603050405020304" pitchFamily="18" charset="0"/>
              </a:rPr>
              <a:t>Kelemahan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kriptografi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kunci-publik</a:t>
            </a:r>
            <a:r>
              <a:rPr lang="en-US" altLang="en-US" b="1" dirty="0">
                <a:cs typeface="Times New Roman" panose="02020603050405020304" pitchFamily="18" charset="0"/>
              </a:rPr>
              <a:t>:</a:t>
            </a:r>
          </a:p>
          <a:p>
            <a:pPr marL="533400" indent="-533400">
              <a:buNone/>
            </a:pPr>
            <a:endParaRPr lang="en-US" altLang="en-US" dirty="0">
              <a:cs typeface="Times New Roman" panose="02020603050405020304" pitchFamily="18" charset="0"/>
            </a:endParaRPr>
          </a:p>
          <a:p>
            <a:pPr marL="533400" indent="-533400">
              <a:buFontTx/>
              <a:buAutoNum type="arabicPeriod"/>
            </a:pPr>
            <a:r>
              <a:rPr lang="en-US" altLang="en-US" dirty="0" err="1">
                <a:cs typeface="Times New Roman" panose="02020603050405020304" pitchFamily="18" charset="0"/>
              </a:rPr>
              <a:t>Enkripsi</a:t>
            </a:r>
            <a:r>
              <a:rPr lang="en-US" altLang="en-US" dirty="0">
                <a:cs typeface="Times New Roman" panose="02020603050405020304" pitchFamily="18" charset="0"/>
              </a:rPr>
              <a:t> dan </a:t>
            </a:r>
            <a:r>
              <a:rPr lang="en-US" altLang="en-US" dirty="0" err="1">
                <a:cs typeface="Times New Roman" panose="02020603050405020304" pitchFamily="18" charset="0"/>
              </a:rPr>
              <a:t>dekripsi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pesan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umumnya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lebih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lambat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daripada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sistem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kriptografi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simetri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cs typeface="Times New Roman" panose="02020603050405020304" pitchFamily="18" charset="0"/>
              </a:rPr>
              <a:t>karena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enkripsi</a:t>
            </a:r>
            <a:r>
              <a:rPr lang="en-US" altLang="en-US" dirty="0">
                <a:cs typeface="Times New Roman" panose="02020603050405020304" pitchFamily="18" charset="0"/>
              </a:rPr>
              <a:t> dan </a:t>
            </a:r>
            <a:r>
              <a:rPr lang="en-US" altLang="en-US" dirty="0" err="1">
                <a:cs typeface="Times New Roman" panose="02020603050405020304" pitchFamily="18" charset="0"/>
              </a:rPr>
              <a:t>dekripsi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menggunakan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bilangan</a:t>
            </a:r>
            <a:r>
              <a:rPr lang="en-US" altLang="en-US" dirty="0"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cs typeface="Times New Roman" panose="02020603050405020304" pitchFamily="18" charset="0"/>
              </a:rPr>
              <a:t>besar</a:t>
            </a:r>
            <a:r>
              <a:rPr lang="en-US" altLang="en-US" dirty="0">
                <a:cs typeface="Times New Roman" panose="02020603050405020304" pitchFamily="18" charset="0"/>
              </a:rPr>
              <a:t> dan </a:t>
            </a:r>
            <a:r>
              <a:rPr lang="en-US" altLang="en-US" dirty="0" err="1">
                <a:cs typeface="Times New Roman" panose="02020603050405020304" pitchFamily="18" charset="0"/>
              </a:rPr>
              <a:t>melibatkan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operasi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perpangkatan</a:t>
            </a:r>
            <a:r>
              <a:rPr lang="en-US" altLang="en-US" dirty="0"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cs typeface="Times New Roman" panose="02020603050405020304" pitchFamily="18" charset="0"/>
              </a:rPr>
              <a:t>besar</a:t>
            </a:r>
            <a:r>
              <a:rPr lang="en-US" altLang="en-US" dirty="0">
                <a:cs typeface="Times New Roman" panose="02020603050405020304" pitchFamily="18" charset="0"/>
              </a:rPr>
              <a:t>.</a:t>
            </a:r>
          </a:p>
          <a:p>
            <a:pPr marL="533400" indent="-533400">
              <a:buFontTx/>
              <a:buAutoNum type="arabicPeriod"/>
            </a:pPr>
            <a:endParaRPr lang="en-US" altLang="en-US" dirty="0">
              <a:cs typeface="Times New Roman" panose="02020603050405020304" pitchFamily="18" charset="0"/>
            </a:endParaRPr>
          </a:p>
          <a:p>
            <a:pPr marL="533400" indent="-533400">
              <a:buFontTx/>
              <a:buAutoNum type="arabicPeriod"/>
            </a:pPr>
            <a:r>
              <a:rPr lang="en-US" altLang="en-US" dirty="0" err="1">
                <a:cs typeface="Times New Roman" panose="02020603050405020304" pitchFamily="18" charset="0"/>
              </a:rPr>
              <a:t>Ukuran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cipherteks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lebih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besar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daripada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plainteks</a:t>
            </a:r>
            <a:r>
              <a:rPr lang="en-US" altLang="en-US" dirty="0">
                <a:cs typeface="Times New Roman" panose="02020603050405020304" pitchFamily="18" charset="0"/>
              </a:rPr>
              <a:t> (</a:t>
            </a:r>
            <a:r>
              <a:rPr lang="en-US" altLang="en-US" dirty="0" err="1">
                <a:cs typeface="Times New Roman" panose="02020603050405020304" pitchFamily="18" charset="0"/>
              </a:rPr>
              <a:t>bisa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dua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sampai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empat</a:t>
            </a:r>
            <a:r>
              <a:rPr lang="en-US" altLang="en-US" dirty="0">
                <a:cs typeface="Times New Roman" panose="02020603050405020304" pitchFamily="18" charset="0"/>
              </a:rPr>
              <a:t> kali </a:t>
            </a:r>
            <a:r>
              <a:rPr lang="en-US" altLang="en-US" dirty="0" err="1">
                <a:cs typeface="Times New Roman" panose="02020603050405020304" pitchFamily="18" charset="0"/>
              </a:rPr>
              <a:t>ukuran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plainteks</a:t>
            </a:r>
            <a:r>
              <a:rPr lang="en-US" altLang="en-US" dirty="0">
                <a:cs typeface="Times New Roman" panose="02020603050405020304" pitchFamily="18" charset="0"/>
              </a:rPr>
              <a:t>).</a:t>
            </a:r>
          </a:p>
          <a:p>
            <a:pPr marL="533400" indent="-533400">
              <a:buFontTx/>
              <a:buAutoNum type="arabicPeriod"/>
            </a:pPr>
            <a:endParaRPr lang="en-US" altLang="en-US" dirty="0">
              <a:cs typeface="Times New Roman" panose="02020603050405020304" pitchFamily="18" charset="0"/>
            </a:endParaRPr>
          </a:p>
          <a:p>
            <a:pPr marL="533400" indent="-533400">
              <a:buFontTx/>
              <a:buAutoNum type="arabicPeriod"/>
            </a:pPr>
            <a:r>
              <a:rPr lang="en-US" altLang="en-US" dirty="0" err="1">
                <a:cs typeface="Times New Roman" panose="02020603050405020304" pitchFamily="18" charset="0"/>
              </a:rPr>
              <a:t>Ukuran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relatif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lebih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besar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daripada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ukuran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simetri</a:t>
            </a:r>
            <a:r>
              <a:rPr lang="en-US" altLang="en-US" dirty="0">
                <a:cs typeface="Times New Roman" panose="02020603050405020304" pitchFamily="18" charset="0"/>
              </a:rPr>
              <a:t>.</a:t>
            </a:r>
            <a:endParaRPr lang="en-GB" alt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Slide Number Placeholder 5">
            <a:extLst>
              <a:ext uri="{FF2B5EF4-FFF2-40B4-BE49-F238E27FC236}">
                <a16:creationId xmlns:a16="http://schemas.microsoft.com/office/drawing/2014/main" id="{2D150810-0B21-4166-B4E6-2F6967F0FA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B859C41-9978-460B-B3E1-E8A175069ACA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21</a:t>
            </a:fld>
            <a:endParaRPr lang="en-GB" altLang="en-US" sz="1400"/>
          </a:p>
        </p:txBody>
      </p:sp>
      <p:sp>
        <p:nvSpPr>
          <p:cNvPr id="28676" name="Rectangle 3">
            <a:extLst>
              <a:ext uri="{FF2B5EF4-FFF2-40B4-BE49-F238E27FC236}">
                <a16:creationId xmlns:a16="http://schemas.microsoft.com/office/drawing/2014/main" id="{6C800848-D852-416D-80C6-63F0DD595B9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05840" y="838200"/>
            <a:ext cx="9956800" cy="5257800"/>
          </a:xfrm>
        </p:spPr>
        <p:txBody>
          <a:bodyPr/>
          <a:lstStyle/>
          <a:p>
            <a:pPr marL="609600" indent="-609600">
              <a:buFontTx/>
              <a:buAutoNum type="arabicPeriod" startAt="4"/>
            </a:pPr>
            <a:r>
              <a:rPr lang="en-US" altLang="en-US" dirty="0">
                <a:cs typeface="Times New Roman" panose="02020603050405020304" pitchFamily="18" charset="0"/>
              </a:rPr>
              <a:t>Karena </a:t>
            </a: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publik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diketahui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secara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luas</a:t>
            </a:r>
            <a:r>
              <a:rPr lang="en-US" altLang="en-US" dirty="0">
                <a:cs typeface="Times New Roman" panose="02020603050405020304" pitchFamily="18" charset="0"/>
              </a:rPr>
              <a:t> dan </a:t>
            </a:r>
            <a:r>
              <a:rPr lang="en-US" altLang="en-US" dirty="0" err="1">
                <a:cs typeface="Times New Roman" panose="02020603050405020304" pitchFamily="18" charset="0"/>
              </a:rPr>
              <a:t>dapat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digunakan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setiap</a:t>
            </a:r>
            <a:r>
              <a:rPr lang="en-US" altLang="en-US" dirty="0">
                <a:cs typeface="Times New Roman" panose="02020603050405020304" pitchFamily="18" charset="0"/>
              </a:rPr>
              <a:t> orang, </a:t>
            </a:r>
            <a:r>
              <a:rPr lang="en-US" altLang="en-US" dirty="0" err="1">
                <a:cs typeface="Times New Roman" panose="02020603050405020304" pitchFamily="18" charset="0"/>
              </a:rPr>
              <a:t>maka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cipherteks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tidak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memberikan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informasi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mengenai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otentikasi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pengirim</a:t>
            </a:r>
            <a:r>
              <a:rPr lang="en-US" altLang="en-US" dirty="0">
                <a:cs typeface="Times New Roman" panose="02020603050405020304" pitchFamily="18" charset="0"/>
              </a:rPr>
              <a:t>.</a:t>
            </a:r>
          </a:p>
          <a:p>
            <a:pPr marL="609600" indent="-609600">
              <a:buFontTx/>
              <a:buAutoNum type="arabicPeriod" startAt="4"/>
            </a:pPr>
            <a:endParaRPr lang="en-US" altLang="en-US" dirty="0">
              <a:cs typeface="Times New Roman" panose="02020603050405020304" pitchFamily="18" charset="0"/>
            </a:endParaRPr>
          </a:p>
          <a:p>
            <a:pPr marL="609600" indent="-609600">
              <a:buFontTx/>
              <a:buAutoNum type="arabicPeriod" startAt="4"/>
            </a:pPr>
            <a:r>
              <a:rPr lang="en-US" altLang="en-US" dirty="0" err="1">
                <a:cs typeface="Times New Roman" panose="02020603050405020304" pitchFamily="18" charset="0"/>
              </a:rPr>
              <a:t>Tidak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ada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algoritma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kunci-publik</a:t>
            </a:r>
            <a:r>
              <a:rPr lang="en-US" altLang="en-US" dirty="0"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cs typeface="Times New Roman" panose="02020603050405020304" pitchFamily="18" charset="0"/>
              </a:rPr>
              <a:t>terbukti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aman</a:t>
            </a:r>
            <a:r>
              <a:rPr lang="en-US" altLang="en-US" dirty="0">
                <a:cs typeface="Times New Roman" panose="02020603050405020304" pitchFamily="18" charset="0"/>
              </a:rPr>
              <a:t> (</a:t>
            </a:r>
            <a:r>
              <a:rPr lang="en-US" altLang="en-US" dirty="0" err="1">
                <a:cs typeface="Times New Roman" panose="02020603050405020304" pitchFamily="18" charset="0"/>
              </a:rPr>
              <a:t>sama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seperti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block cipher</a:t>
            </a:r>
            <a:r>
              <a:rPr lang="en-US" altLang="en-US" dirty="0">
                <a:cs typeface="Times New Roman" panose="02020603050405020304" pitchFamily="18" charset="0"/>
              </a:rPr>
              <a:t>). </a:t>
            </a:r>
          </a:p>
          <a:p>
            <a:pPr marL="609600" indent="-609600"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</a:t>
            </a:r>
            <a:r>
              <a:rPr lang="en-US" altLang="en-US" dirty="0" err="1">
                <a:cs typeface="Times New Roman" panose="02020603050405020304" pitchFamily="18" charset="0"/>
              </a:rPr>
              <a:t>Kebanyakan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algoritma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mendasarkan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keamanannya</a:t>
            </a:r>
            <a:r>
              <a:rPr lang="en-US" altLang="en-US" dirty="0">
                <a:cs typeface="Times New Roman" panose="02020603050405020304" pitchFamily="18" charset="0"/>
              </a:rPr>
              <a:t> pada </a:t>
            </a:r>
            <a:r>
              <a:rPr lang="en-US" altLang="en-US" dirty="0" err="1">
                <a:cs typeface="Times New Roman" panose="02020603050405020304" pitchFamily="18" charset="0"/>
              </a:rPr>
              <a:t>sulitnya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memecahkan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persoalan-persoalan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aritmetik</a:t>
            </a:r>
            <a:r>
              <a:rPr lang="en-US" altLang="en-US" dirty="0">
                <a:cs typeface="Times New Roman" panose="02020603050405020304" pitchFamily="18" charset="0"/>
              </a:rPr>
              <a:t> (</a:t>
            </a:r>
            <a:r>
              <a:rPr lang="en-US" altLang="en-US" dirty="0" err="1">
                <a:cs typeface="Times New Roman" panose="02020603050405020304" pitchFamily="18" charset="0"/>
              </a:rPr>
              <a:t>pemfaktoran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cs typeface="Times New Roman" panose="02020603050405020304" pitchFamily="18" charset="0"/>
              </a:rPr>
              <a:t>logaritmik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cs typeface="Times New Roman" panose="02020603050405020304" pitchFamily="18" charset="0"/>
              </a:rPr>
              <a:t>dsb</a:t>
            </a:r>
            <a:r>
              <a:rPr lang="en-US" altLang="en-US" dirty="0">
                <a:cs typeface="Times New Roman" panose="02020603050405020304" pitchFamily="18" charset="0"/>
              </a:rPr>
              <a:t>) yang </a:t>
            </a:r>
            <a:r>
              <a:rPr lang="en-US" altLang="en-US" dirty="0" err="1">
                <a:cs typeface="Times New Roman" panose="02020603050405020304" pitchFamily="18" charset="0"/>
              </a:rPr>
              <a:t>menjadi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dasar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pembangkitan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.</a:t>
            </a:r>
            <a:endParaRPr lang="en-GB" alt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Slide Number Placeholder 5">
            <a:extLst>
              <a:ext uri="{FF2B5EF4-FFF2-40B4-BE49-F238E27FC236}">
                <a16:creationId xmlns:a16="http://schemas.microsoft.com/office/drawing/2014/main" id="{4A8D65A6-B4FF-4E13-8A3F-75C4FB978B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457CFAE-4E56-4A3E-9765-73960AE05C71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22</a:t>
            </a:fld>
            <a:endParaRPr lang="en-GB" altLang="en-US" sz="1400"/>
          </a:p>
        </p:txBody>
      </p:sp>
      <p:sp>
        <p:nvSpPr>
          <p:cNvPr id="29700" name="Rectangle 2">
            <a:extLst>
              <a:ext uri="{FF2B5EF4-FFF2-40B4-BE49-F238E27FC236}">
                <a16:creationId xmlns:a16="http://schemas.microsoft.com/office/drawing/2014/main" id="{7C0E7546-3D52-4FF5-81BB-4E43F2AC2C2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27025"/>
            <a:ext cx="7772400" cy="838200"/>
          </a:xfrm>
        </p:spPr>
        <p:txBody>
          <a:bodyPr/>
          <a:lstStyle/>
          <a:p>
            <a:pPr algn="l" eaLnBrk="1" hangingPunct="1"/>
            <a:r>
              <a:rPr lang="en-US" altLang="en-US" sz="3600" b="1" dirty="0" err="1">
                <a:cs typeface="Times New Roman" panose="02020603050405020304" pitchFamily="18" charset="0"/>
              </a:rPr>
              <a:t>Aplikasi</a:t>
            </a:r>
            <a:r>
              <a:rPr lang="en-US" altLang="en-US" sz="3600" b="1" dirty="0"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Kriptografi</a:t>
            </a:r>
            <a:r>
              <a:rPr lang="en-US" altLang="en-US" sz="3600" b="1" dirty="0"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Kunci-Publik</a:t>
            </a:r>
            <a:endParaRPr lang="en-GB" altLang="en-US" sz="3600" dirty="0">
              <a:cs typeface="Times New Roman" panose="02020603050405020304" pitchFamily="18" charset="0"/>
            </a:endParaRPr>
          </a:p>
        </p:txBody>
      </p:sp>
      <p:sp>
        <p:nvSpPr>
          <p:cNvPr id="29701" name="Rectangle 3">
            <a:extLst>
              <a:ext uri="{FF2B5EF4-FFF2-40B4-BE49-F238E27FC236}">
                <a16:creationId xmlns:a16="http://schemas.microsoft.com/office/drawing/2014/main" id="{E14F9F15-A745-4948-9B9F-664636F2D2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44880" y="1513840"/>
            <a:ext cx="10119360" cy="4505960"/>
          </a:xfrm>
        </p:spPr>
        <p:txBody>
          <a:bodyPr/>
          <a:lstStyle/>
          <a:p>
            <a:pPr eaLnBrk="1" hangingPunct="1"/>
            <a:r>
              <a:rPr lang="en-US" altLang="en-US" sz="2400" dirty="0" err="1"/>
              <a:t>Meskipun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masih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berusia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relatif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muda</a:t>
            </a:r>
            <a:r>
              <a:rPr lang="en-US" altLang="en-US" sz="2400" dirty="0"/>
              <a:t> (</a:t>
            </a:r>
            <a:r>
              <a:rPr lang="en-US" altLang="en-US" sz="2400" dirty="0" err="1"/>
              <a:t>dibandingkan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dengan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algoritma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simetri</a:t>
            </a:r>
            <a:r>
              <a:rPr lang="en-US" altLang="en-US" sz="2400" dirty="0"/>
              <a:t>), </a:t>
            </a:r>
            <a:r>
              <a:rPr lang="en-US" altLang="en-US" sz="2400" dirty="0" err="1"/>
              <a:t>tetapi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algoritma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kunci-publik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mempunyai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aplikasi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sangat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luas</a:t>
            </a:r>
            <a:r>
              <a:rPr lang="en-US" altLang="en-US" sz="2400" dirty="0"/>
              <a:t>:</a:t>
            </a:r>
          </a:p>
          <a:p>
            <a:pPr eaLnBrk="1" hangingPunct="1">
              <a:buFontTx/>
              <a:buNone/>
            </a:pPr>
            <a:r>
              <a:rPr lang="en-US" altLang="en-US" sz="2400" dirty="0"/>
              <a:t>	1. </a:t>
            </a:r>
            <a:r>
              <a:rPr lang="en-US" altLang="en-US" sz="2400" b="1" dirty="0" err="1"/>
              <a:t>Enkripsi</a:t>
            </a:r>
            <a:r>
              <a:rPr lang="en-US" altLang="en-US" sz="2400" b="1" dirty="0"/>
              <a:t>/</a:t>
            </a:r>
            <a:r>
              <a:rPr lang="en-US" altLang="en-US" sz="2400" b="1" dirty="0" err="1"/>
              <a:t>dekripsi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pesan</a:t>
            </a:r>
            <a:endParaRPr lang="en-US" altLang="en-US" sz="2400" b="1" dirty="0"/>
          </a:p>
          <a:p>
            <a:pPr eaLnBrk="1" hangingPunct="1">
              <a:buFontTx/>
              <a:buNone/>
            </a:pPr>
            <a:r>
              <a:rPr lang="en-US" altLang="en-US" sz="2400" dirty="0"/>
              <a:t>   	    </a:t>
            </a:r>
            <a:r>
              <a:rPr lang="en-US" altLang="en-US" sz="2400" dirty="0" err="1"/>
              <a:t>Algoritma</a:t>
            </a:r>
            <a:r>
              <a:rPr lang="en-US" altLang="en-US" sz="2400" dirty="0"/>
              <a:t>: </a:t>
            </a:r>
            <a:r>
              <a:rPr lang="en-US" altLang="en-US" sz="2400" i="1" dirty="0">
                <a:cs typeface="Times New Roman" panose="02020603050405020304" pitchFamily="18" charset="0"/>
              </a:rPr>
              <a:t>RSA</a:t>
            </a:r>
            <a:r>
              <a:rPr lang="en-US" altLang="en-US" sz="2400" dirty="0">
                <a:cs typeface="Times New Roman" panose="02020603050405020304" pitchFamily="18" charset="0"/>
              </a:rPr>
              <a:t>, </a:t>
            </a:r>
            <a:r>
              <a:rPr lang="en-US" altLang="en-US" sz="2400" i="1" dirty="0">
                <a:cs typeface="Times New Roman" panose="02020603050405020304" pitchFamily="18" charset="0"/>
              </a:rPr>
              <a:t>Rabin</a:t>
            </a:r>
            <a:r>
              <a:rPr lang="en-US" altLang="en-US" sz="2400" dirty="0">
                <a:cs typeface="Times New Roman" panose="02020603050405020304" pitchFamily="18" charset="0"/>
              </a:rPr>
              <a:t>,  </a:t>
            </a:r>
            <a:r>
              <a:rPr lang="en-US" altLang="en-US" sz="2400" i="1" dirty="0">
                <a:cs typeface="Times New Roman" panose="02020603050405020304" pitchFamily="18" charset="0"/>
              </a:rPr>
              <a:t>Knapsack</a:t>
            </a:r>
            <a:r>
              <a:rPr lang="en-US" altLang="en-US" sz="2400" dirty="0">
                <a:cs typeface="Times New Roman" panose="02020603050405020304" pitchFamily="18" charset="0"/>
              </a:rPr>
              <a:t>,</a:t>
            </a:r>
            <a:r>
              <a:rPr lang="en-US" altLang="en-US" sz="2400" i="1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cs typeface="Times New Roman" panose="02020603050405020304" pitchFamily="18" charset="0"/>
              </a:rPr>
              <a:t>ElGamal</a:t>
            </a:r>
            <a:r>
              <a:rPr lang="en-GB" altLang="en-US" sz="2400" dirty="0"/>
              <a:t> , </a:t>
            </a:r>
            <a:r>
              <a:rPr lang="en-GB" altLang="en-US" sz="2400" i="1" dirty="0" err="1"/>
              <a:t>Paillier</a:t>
            </a:r>
            <a:r>
              <a:rPr lang="en-GB" altLang="en-US" sz="2400" dirty="0"/>
              <a:t>, </a:t>
            </a:r>
            <a:r>
              <a:rPr lang="en-GB" altLang="en-US" sz="2400" i="1" dirty="0"/>
              <a:t>ECEG</a:t>
            </a:r>
          </a:p>
          <a:p>
            <a:pPr eaLnBrk="1" hangingPunct="1">
              <a:buFontTx/>
              <a:buNone/>
            </a:pPr>
            <a:r>
              <a:rPr lang="en-US" altLang="en-US" sz="2400" dirty="0"/>
              <a:t>	2. </a:t>
            </a:r>
            <a:r>
              <a:rPr lang="en-US" altLang="en-US" sz="2400" b="1" i="1" dirty="0">
                <a:cs typeface="Times New Roman" panose="02020603050405020304" pitchFamily="18" charset="0"/>
              </a:rPr>
              <a:t>Digital signatures</a:t>
            </a:r>
            <a:r>
              <a:rPr lang="en-GB" altLang="en-US" sz="2400" b="1" dirty="0"/>
              <a:t> </a:t>
            </a:r>
            <a:endParaRPr lang="en-US" altLang="en-US" sz="2400" b="1" dirty="0"/>
          </a:p>
          <a:p>
            <a:pPr eaLnBrk="1" hangingPunct="1">
              <a:buFontTx/>
              <a:buNone/>
            </a:pPr>
            <a:r>
              <a:rPr lang="en-US" altLang="en-US" sz="2400" dirty="0"/>
              <a:t>	    </a:t>
            </a:r>
            <a:r>
              <a:rPr lang="en-US" altLang="en-US" sz="2400" dirty="0" err="1"/>
              <a:t>Tujuan</a:t>
            </a:r>
            <a:r>
              <a:rPr lang="en-US" altLang="en-US" sz="2400" dirty="0"/>
              <a:t>: </a:t>
            </a:r>
            <a:r>
              <a:rPr lang="en-US" altLang="en-US" sz="2400" dirty="0" err="1">
                <a:cs typeface="Times New Roman" panose="02020603050405020304" pitchFamily="18" charset="0"/>
              </a:rPr>
              <a:t>membuktikan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otentikasi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pesan</a:t>
            </a:r>
            <a:r>
              <a:rPr lang="en-US" altLang="en-US" sz="2400" dirty="0">
                <a:cs typeface="Times New Roman" panose="02020603050405020304" pitchFamily="18" charset="0"/>
              </a:rPr>
              <a:t> dan </a:t>
            </a:r>
            <a:r>
              <a:rPr lang="en-US" altLang="en-US" sz="2400" dirty="0" err="1">
                <a:cs typeface="Times New Roman" panose="02020603050405020304" pitchFamily="18" charset="0"/>
              </a:rPr>
              <a:t>pengirim</a:t>
            </a:r>
            <a:r>
              <a:rPr lang="en-GB" altLang="en-US" sz="2400" dirty="0"/>
              <a:t> </a:t>
            </a:r>
            <a:endParaRPr lang="en-US" altLang="en-US" sz="2400" dirty="0"/>
          </a:p>
          <a:p>
            <a:pPr eaLnBrk="1" hangingPunct="1">
              <a:buFontTx/>
              <a:buNone/>
            </a:pPr>
            <a:r>
              <a:rPr lang="en-US" altLang="en-US" sz="2400" dirty="0"/>
              <a:t>   	    </a:t>
            </a:r>
            <a:r>
              <a:rPr lang="en-US" altLang="en-US" sz="2400" dirty="0" err="1"/>
              <a:t>Algoritma</a:t>
            </a:r>
            <a:r>
              <a:rPr lang="en-US" altLang="en-US" sz="2400" dirty="0"/>
              <a:t>: </a:t>
            </a:r>
            <a:r>
              <a:rPr lang="en-US" altLang="en-US" sz="2400" i="1" dirty="0">
                <a:cs typeface="Times New Roman" panose="02020603050405020304" pitchFamily="18" charset="0"/>
              </a:rPr>
              <a:t>RSA</a:t>
            </a:r>
            <a:r>
              <a:rPr lang="en-US" altLang="en-US" sz="2400" dirty="0">
                <a:cs typeface="Times New Roman" panose="02020603050405020304" pitchFamily="18" charset="0"/>
              </a:rPr>
              <a:t>, </a:t>
            </a:r>
            <a:r>
              <a:rPr lang="en-US" altLang="en-US" sz="2400" i="1" dirty="0" err="1">
                <a:cs typeface="Times New Roman" panose="02020603050405020304" pitchFamily="18" charset="0"/>
              </a:rPr>
              <a:t>ElGamal</a:t>
            </a:r>
            <a:r>
              <a:rPr lang="en-US" altLang="en-US" sz="2400" dirty="0"/>
              <a:t>, </a:t>
            </a:r>
            <a:r>
              <a:rPr lang="en-US" altLang="en-US" sz="2400" i="1" dirty="0"/>
              <a:t>DSA, ECC</a:t>
            </a:r>
          </a:p>
          <a:p>
            <a:pPr eaLnBrk="1" hangingPunct="1">
              <a:buFontTx/>
              <a:buNone/>
            </a:pPr>
            <a:r>
              <a:rPr lang="en-US" altLang="en-US" sz="2400" i="1" dirty="0"/>
              <a:t>	</a:t>
            </a:r>
            <a:r>
              <a:rPr lang="en-US" altLang="en-US" sz="2400" dirty="0"/>
              <a:t>3. </a:t>
            </a:r>
            <a:r>
              <a:rPr lang="en-US" altLang="en-US" sz="2400" b="1" dirty="0" err="1">
                <a:cs typeface="Times New Roman" panose="02020603050405020304" pitchFamily="18" charset="0"/>
              </a:rPr>
              <a:t>Pertukaran</a:t>
            </a:r>
            <a:r>
              <a:rPr lang="en-US" altLang="en-US" sz="2400" b="1" dirty="0"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cs typeface="Times New Roman" panose="02020603050405020304" pitchFamily="18" charset="0"/>
              </a:rPr>
              <a:t>kunci</a:t>
            </a:r>
            <a:r>
              <a:rPr lang="en-US" altLang="en-US" sz="2400" b="1" dirty="0">
                <a:cs typeface="Times New Roman" panose="02020603050405020304" pitchFamily="18" charset="0"/>
              </a:rPr>
              <a:t> (</a:t>
            </a:r>
            <a:r>
              <a:rPr lang="en-US" altLang="en-US" sz="2400" b="1" i="1" dirty="0">
                <a:cs typeface="Times New Roman" panose="02020603050405020304" pitchFamily="18" charset="0"/>
              </a:rPr>
              <a:t>key exchange</a:t>
            </a:r>
            <a:r>
              <a:rPr lang="en-US" altLang="en-US" sz="2400" b="1" dirty="0">
                <a:cs typeface="Times New Roman" panose="02020603050405020304" pitchFamily="18" charset="0"/>
              </a:rPr>
              <a:t>)</a:t>
            </a:r>
            <a:r>
              <a:rPr lang="en-US" altLang="en-US" sz="2400" dirty="0">
                <a:cs typeface="Times New Roman" panose="02020603050405020304" pitchFamily="18" charset="0"/>
              </a:rPr>
              <a:t> 	</a:t>
            </a:r>
            <a:r>
              <a:rPr lang="en-GB" altLang="en-US" sz="2400" dirty="0"/>
              <a:t> </a:t>
            </a:r>
            <a:endParaRPr lang="en-US" altLang="en-US" sz="2400" dirty="0"/>
          </a:p>
          <a:p>
            <a:pPr eaLnBrk="1" hangingPunct="1">
              <a:buFontTx/>
              <a:buNone/>
            </a:pPr>
            <a:r>
              <a:rPr lang="en-US" altLang="en-US" sz="2400" i="1" dirty="0"/>
              <a:t>	    </a:t>
            </a:r>
            <a:r>
              <a:rPr lang="en-US" altLang="en-US" sz="2400" dirty="0" err="1"/>
              <a:t>Tujuan</a:t>
            </a:r>
            <a:r>
              <a:rPr lang="en-US" altLang="en-US" sz="2400" dirty="0"/>
              <a:t>: </a:t>
            </a:r>
            <a:r>
              <a:rPr lang="en-US" altLang="en-US" sz="2400" dirty="0" err="1"/>
              <a:t>berbagi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kunci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simetri</a:t>
            </a:r>
            <a:endParaRPr lang="en-US" altLang="en-US" sz="2400" dirty="0"/>
          </a:p>
          <a:p>
            <a:pPr eaLnBrk="1" hangingPunct="1">
              <a:buFontTx/>
              <a:buNone/>
            </a:pPr>
            <a:r>
              <a:rPr lang="en-US" altLang="en-US" sz="2400" dirty="0"/>
              <a:t>        </a:t>
            </a:r>
            <a:r>
              <a:rPr lang="en-US" altLang="en-US" sz="2400" dirty="0" err="1"/>
              <a:t>Algoritma</a:t>
            </a:r>
            <a:r>
              <a:rPr lang="en-US" altLang="en-US" sz="2400" dirty="0"/>
              <a:t>: </a:t>
            </a:r>
            <a:r>
              <a:rPr lang="en-US" altLang="en-US" sz="2400" i="1" dirty="0"/>
              <a:t>Diffie-Hellman</a:t>
            </a:r>
            <a:endParaRPr lang="en-GB" altLang="en-US" sz="2400" i="1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3E96EE2-445C-3FAF-F0BB-772D395BDE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8F7DB-13A0-4D61-B738-332A2FA11422}" type="slidenum">
              <a:rPr lang="en-US" smtClean="0"/>
              <a:t>23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3C7C64A-DF2E-AF5D-D7C1-2072644A3F4F}"/>
              </a:ext>
            </a:extLst>
          </p:cNvPr>
          <p:cNvSpPr txBox="1"/>
          <p:nvPr/>
        </p:nvSpPr>
        <p:spPr>
          <a:xfrm>
            <a:off x="1142736" y="1062030"/>
            <a:ext cx="5472267" cy="56938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2600" dirty="0">
                <a:solidFill>
                  <a:srgbClr val="FF0000"/>
                </a:solidFill>
              </a:rPr>
              <a:t>RSA (</a:t>
            </a:r>
            <a:r>
              <a:rPr lang="en-US" sz="2600" dirty="0" err="1">
                <a:solidFill>
                  <a:srgbClr val="FF0000"/>
                </a:solidFill>
              </a:rPr>
              <a:t>Rivest</a:t>
            </a:r>
            <a:r>
              <a:rPr lang="en-US" sz="2600" dirty="0">
                <a:solidFill>
                  <a:srgbClr val="FF0000"/>
                </a:solidFill>
              </a:rPr>
              <a:t>-Shamir-</a:t>
            </a:r>
            <a:r>
              <a:rPr lang="en-US" sz="2600" dirty="0" err="1">
                <a:solidFill>
                  <a:srgbClr val="FF0000"/>
                </a:solidFill>
              </a:rPr>
              <a:t>Adleman</a:t>
            </a:r>
            <a:r>
              <a:rPr lang="en-US" sz="2600" dirty="0">
                <a:solidFill>
                  <a:srgbClr val="FF0000"/>
                </a:solidFill>
              </a:rPr>
              <a:t>)</a:t>
            </a:r>
          </a:p>
          <a:p>
            <a:pPr marL="285750" indent="-285750">
              <a:buFontTx/>
              <a:buChar char="-"/>
            </a:pPr>
            <a:r>
              <a:rPr lang="en-US" sz="2600" dirty="0" err="1">
                <a:solidFill>
                  <a:srgbClr val="FF0000"/>
                </a:solidFill>
              </a:rPr>
              <a:t>ElGamal</a:t>
            </a:r>
            <a:endParaRPr lang="en-US" sz="2600" dirty="0">
              <a:solidFill>
                <a:srgbClr val="FF0000"/>
              </a:solidFill>
            </a:endParaRPr>
          </a:p>
          <a:p>
            <a:pPr marL="285750" indent="-285750">
              <a:buFontTx/>
              <a:buChar char="-"/>
            </a:pPr>
            <a:r>
              <a:rPr lang="en-US" sz="2600" dirty="0">
                <a:solidFill>
                  <a:srgbClr val="FF0000"/>
                </a:solidFill>
              </a:rPr>
              <a:t>DSA </a:t>
            </a:r>
          </a:p>
          <a:p>
            <a:pPr marL="285750" indent="-285750">
              <a:buFontTx/>
              <a:buChar char="-"/>
            </a:pPr>
            <a:r>
              <a:rPr lang="en-US" sz="2600" dirty="0">
                <a:solidFill>
                  <a:srgbClr val="FF0000"/>
                </a:solidFill>
              </a:rPr>
              <a:t>Diffie-Hellman Key-Exchange</a:t>
            </a:r>
          </a:p>
          <a:p>
            <a:pPr marL="285750" indent="-285750">
              <a:buFontTx/>
              <a:buChar char="-"/>
            </a:pPr>
            <a:r>
              <a:rPr lang="en-US" sz="2600" dirty="0" err="1">
                <a:solidFill>
                  <a:srgbClr val="FF0000"/>
                </a:solidFill>
              </a:rPr>
              <a:t>Mercke</a:t>
            </a:r>
            <a:r>
              <a:rPr lang="en-US" sz="2600" dirty="0">
                <a:solidFill>
                  <a:srgbClr val="FF0000"/>
                </a:solidFill>
              </a:rPr>
              <a:t>-Hellman Knapsack Algorithm</a:t>
            </a:r>
          </a:p>
          <a:p>
            <a:pPr marL="285750" indent="-285750">
              <a:buFontTx/>
              <a:buChar char="-"/>
            </a:pPr>
            <a:r>
              <a:rPr lang="en-US" sz="2600" dirty="0">
                <a:solidFill>
                  <a:srgbClr val="FF0000"/>
                </a:solidFill>
              </a:rPr>
              <a:t>Rabin</a:t>
            </a:r>
          </a:p>
          <a:p>
            <a:pPr marL="285750" indent="-285750">
              <a:buFontTx/>
              <a:buChar char="-"/>
            </a:pPr>
            <a:r>
              <a:rPr lang="en-US" sz="2600" dirty="0">
                <a:solidFill>
                  <a:srgbClr val="FF0000"/>
                </a:solidFill>
              </a:rPr>
              <a:t>EPOC</a:t>
            </a:r>
          </a:p>
          <a:p>
            <a:pPr marL="285750" indent="-285750">
              <a:buFontTx/>
              <a:buChar char="-"/>
            </a:pPr>
            <a:r>
              <a:rPr lang="en-US" sz="2600" dirty="0">
                <a:solidFill>
                  <a:srgbClr val="FF0000"/>
                </a:solidFill>
              </a:rPr>
              <a:t>Mc </a:t>
            </a:r>
            <a:r>
              <a:rPr lang="en-US" sz="2600" dirty="0" err="1">
                <a:solidFill>
                  <a:srgbClr val="FF0000"/>
                </a:solidFill>
              </a:rPr>
              <a:t>Eliece</a:t>
            </a:r>
            <a:r>
              <a:rPr lang="en-US" sz="2600" dirty="0">
                <a:solidFill>
                  <a:srgbClr val="FF0000"/>
                </a:solidFill>
              </a:rPr>
              <a:t> cryptosystem</a:t>
            </a:r>
          </a:p>
          <a:p>
            <a:pPr marL="285750" indent="-285750">
              <a:buFontTx/>
              <a:buChar char="-"/>
            </a:pPr>
            <a:r>
              <a:rPr lang="en-US" sz="2600" dirty="0">
                <a:solidFill>
                  <a:srgbClr val="FF0000"/>
                </a:solidFill>
              </a:rPr>
              <a:t>XTR</a:t>
            </a:r>
          </a:p>
          <a:p>
            <a:pPr marL="285750" indent="-285750">
              <a:buFontTx/>
              <a:buChar char="-"/>
            </a:pPr>
            <a:r>
              <a:rPr lang="en-US" sz="2600" dirty="0" err="1">
                <a:solidFill>
                  <a:srgbClr val="FF0000"/>
                </a:solidFill>
              </a:rPr>
              <a:t>Paillier</a:t>
            </a:r>
            <a:endParaRPr lang="en-US" sz="2600" dirty="0">
              <a:solidFill>
                <a:srgbClr val="FF0000"/>
              </a:solidFill>
            </a:endParaRPr>
          </a:p>
          <a:p>
            <a:pPr marL="285750" indent="-285750">
              <a:buFontTx/>
              <a:buChar char="-"/>
            </a:pPr>
            <a:r>
              <a:rPr lang="en-US" sz="2600" dirty="0" err="1">
                <a:solidFill>
                  <a:srgbClr val="FF0000"/>
                </a:solidFill>
              </a:rPr>
              <a:t>Kyber</a:t>
            </a:r>
            <a:endParaRPr lang="en-US" sz="2600" dirty="0">
              <a:solidFill>
                <a:srgbClr val="FF0000"/>
              </a:solidFill>
            </a:endParaRPr>
          </a:p>
          <a:p>
            <a:pPr marL="285750" indent="-285750">
              <a:buFontTx/>
              <a:buChar char="-"/>
            </a:pPr>
            <a:r>
              <a:rPr lang="en-US" sz="2600" dirty="0">
                <a:solidFill>
                  <a:srgbClr val="FF0000"/>
                </a:solidFill>
              </a:rPr>
              <a:t>Cramer-</a:t>
            </a:r>
            <a:r>
              <a:rPr lang="en-US" sz="2600" dirty="0" err="1">
                <a:solidFill>
                  <a:srgbClr val="FF0000"/>
                </a:solidFill>
              </a:rPr>
              <a:t>Shoup</a:t>
            </a:r>
            <a:endParaRPr lang="en-US" sz="2600" dirty="0">
              <a:solidFill>
                <a:srgbClr val="FF0000"/>
              </a:solidFill>
            </a:endParaRPr>
          </a:p>
          <a:p>
            <a:pPr marL="285750" indent="-285750">
              <a:buFontTx/>
              <a:buChar char="-"/>
            </a:pPr>
            <a:r>
              <a:rPr lang="en-US" sz="2600" dirty="0">
                <a:solidFill>
                  <a:srgbClr val="FF0000"/>
                </a:solidFill>
              </a:rPr>
              <a:t>Diophantine cryptosystem</a:t>
            </a:r>
          </a:p>
          <a:p>
            <a:pPr marL="285750" indent="-285750">
              <a:buFontTx/>
              <a:buChar char="-"/>
            </a:pPr>
            <a:r>
              <a:rPr lang="en-US" sz="2600" dirty="0">
                <a:solidFill>
                  <a:srgbClr val="FF0000"/>
                </a:solidFill>
              </a:rPr>
              <a:t>ECC (</a:t>
            </a:r>
            <a:r>
              <a:rPr lang="en-US" sz="2600" i="1" dirty="0">
                <a:solidFill>
                  <a:srgbClr val="FF0000"/>
                </a:solidFill>
              </a:rPr>
              <a:t>Elliptic Curve Cryptography</a:t>
            </a:r>
            <a:r>
              <a:rPr lang="en-US" sz="2600" dirty="0">
                <a:solidFill>
                  <a:srgbClr val="FF0000"/>
                </a:solidFill>
              </a:rPr>
              <a:t>)</a:t>
            </a:r>
            <a:endParaRPr lang="en-US" sz="28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7AF85BE-CE4A-FCA4-B910-A8C45AA9F853}"/>
              </a:ext>
            </a:extLst>
          </p:cNvPr>
          <p:cNvSpPr txBox="1"/>
          <p:nvPr/>
        </p:nvSpPr>
        <p:spPr>
          <a:xfrm>
            <a:off x="861849" y="378246"/>
            <a:ext cx="659654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/>
              <a:t>Beberapa</a:t>
            </a:r>
            <a:r>
              <a:rPr lang="en-US" sz="2800" dirty="0"/>
              <a:t> </a:t>
            </a:r>
            <a:r>
              <a:rPr lang="en-US" sz="2800" dirty="0" err="1"/>
              <a:t>algoritma</a:t>
            </a:r>
            <a:r>
              <a:rPr lang="en-US" sz="2800" dirty="0"/>
              <a:t> </a:t>
            </a:r>
            <a:r>
              <a:rPr lang="en-US" sz="2800" dirty="0" err="1"/>
              <a:t>kriptografi</a:t>
            </a:r>
            <a:r>
              <a:rPr lang="en-US" sz="2800" dirty="0"/>
              <a:t> </a:t>
            </a:r>
            <a:r>
              <a:rPr lang="en-US" sz="2800" dirty="0" err="1"/>
              <a:t>kunci-publik</a:t>
            </a:r>
            <a:r>
              <a:rPr lang="en-US" sz="2800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8516493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7E92D5-D642-4E98-813B-B7A0661059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46480"/>
            <a:ext cx="10515600" cy="5130483"/>
          </a:xfrm>
        </p:spPr>
        <p:txBody>
          <a:bodyPr/>
          <a:lstStyle/>
          <a:p>
            <a:r>
              <a:rPr lang="en-US" altLang="en-US" dirty="0">
                <a:cs typeface="Times New Roman" panose="02020603050405020304" pitchFamily="18" charset="0"/>
              </a:rPr>
              <a:t>Satu </a:t>
            </a:r>
            <a:r>
              <a:rPr lang="en-US" altLang="en-US" dirty="0" err="1">
                <a:cs typeface="Times New Roman" panose="02020603050405020304" pitchFamily="18" charset="0"/>
              </a:rPr>
              <a:t>masalah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dalam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sistem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kriptografi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kunci-simetri</a:t>
            </a:r>
            <a:r>
              <a:rPr lang="en-US" altLang="en-US" dirty="0">
                <a:cs typeface="Times New Roman" panose="02020603050405020304" pitchFamily="18" charset="0"/>
              </a:rPr>
              <a:t>: </a:t>
            </a:r>
            <a:r>
              <a:rPr lang="en-US" altLang="en-US" dirty="0" err="1">
                <a:cs typeface="Times New Roman" panose="02020603050405020304" pitchFamily="18" charset="0"/>
              </a:rPr>
              <a:t>bagaimana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cara</a:t>
            </a:r>
            <a:r>
              <a:rPr lang="en-US" altLang="en-US" dirty="0">
                <a:cs typeface="Times New Roman" panose="02020603050405020304" pitchFamily="18" charset="0"/>
              </a:rPr>
              <a:t>  </a:t>
            </a:r>
            <a:r>
              <a:rPr lang="en-US" altLang="en-US" dirty="0" err="1">
                <a:cs typeface="Times New Roman" panose="02020603050405020304" pitchFamily="18" charset="0"/>
              </a:rPr>
              <a:t>berbagi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rahasia</a:t>
            </a:r>
            <a:r>
              <a:rPr lang="en-US" altLang="en-US" dirty="0">
                <a:cs typeface="Times New Roman" panose="02020603050405020304" pitchFamily="18" charset="0"/>
              </a:rPr>
              <a:t> K  </a:t>
            </a:r>
            <a:r>
              <a:rPr lang="en-US" altLang="en-US" dirty="0" err="1">
                <a:cs typeface="Times New Roman" panose="02020603050405020304" pitchFamily="18" charset="0"/>
              </a:rPr>
              <a:t>kepada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penerima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pesan</a:t>
            </a:r>
            <a:r>
              <a:rPr lang="en-US" altLang="en-US" dirty="0">
                <a:cs typeface="Times New Roman" panose="02020603050405020304" pitchFamily="18" charset="0"/>
              </a:rPr>
              <a:t>?</a:t>
            </a:r>
          </a:p>
          <a:p>
            <a:endParaRPr lang="en-US" altLang="en-US" dirty="0">
              <a:cs typeface="Times New Roman" panose="02020603050405020304" pitchFamily="18" charset="0"/>
            </a:endParaRPr>
          </a:p>
          <a:p>
            <a:r>
              <a:rPr lang="en-US" altLang="en-US" dirty="0" err="1">
                <a:cs typeface="Times New Roman" panose="02020603050405020304" pitchFamily="18" charset="0"/>
              </a:rPr>
              <a:t>Mengirim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privat</a:t>
            </a:r>
            <a:r>
              <a:rPr lang="en-US" altLang="en-US" dirty="0">
                <a:cs typeface="Times New Roman" panose="02020603050405020304" pitchFamily="18" charset="0"/>
              </a:rPr>
              <a:t> pada </a:t>
            </a:r>
            <a:r>
              <a:rPr lang="en-US" altLang="en-US" dirty="0" err="1">
                <a:cs typeface="Times New Roman" panose="02020603050405020304" pitchFamily="18" charset="0"/>
              </a:rPr>
              <a:t>saluran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publik</a:t>
            </a:r>
            <a:r>
              <a:rPr lang="en-US" altLang="en-US" dirty="0">
                <a:cs typeface="Times New Roman" panose="02020603050405020304" pitchFamily="18" charset="0"/>
              </a:rPr>
              <a:t> (</a:t>
            </a:r>
            <a:r>
              <a:rPr lang="en-US" altLang="en-US" dirty="0" err="1">
                <a:cs typeface="Times New Roman" panose="02020603050405020304" pitchFamily="18" charset="0"/>
              </a:rPr>
              <a:t>telepon</a:t>
            </a:r>
            <a:r>
              <a:rPr lang="en-US" altLang="en-US" dirty="0">
                <a:cs typeface="Times New Roman" panose="02020603050405020304" pitchFamily="18" charset="0"/>
              </a:rPr>
              <a:t>, internet, pos) </a:t>
            </a:r>
            <a:r>
              <a:rPr lang="en-US" altLang="en-US" dirty="0" err="1">
                <a:cs typeface="Times New Roman" panose="02020603050405020304" pitchFamily="18" charset="0"/>
              </a:rPr>
              <a:t>sangat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tidak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aman</a:t>
            </a:r>
            <a:r>
              <a:rPr lang="en-US" altLang="en-US" dirty="0">
                <a:cs typeface="Times New Roman" panose="02020603050405020304" pitchFamily="18" charset="0"/>
              </a:rPr>
              <a:t>.</a:t>
            </a:r>
          </a:p>
          <a:p>
            <a:endParaRPr lang="en-US" altLang="en-US" dirty="0">
              <a:cs typeface="Times New Roman" panose="02020603050405020304" pitchFamily="18" charset="0"/>
            </a:endParaRPr>
          </a:p>
          <a:p>
            <a:r>
              <a:rPr lang="en-US" altLang="en-US" dirty="0">
                <a:cs typeface="Times New Roman" panose="02020603050405020304" pitchFamily="18" charset="0"/>
              </a:rPr>
              <a:t>Oleh </a:t>
            </a:r>
            <a:r>
              <a:rPr lang="en-US" altLang="en-US" dirty="0" err="1">
                <a:cs typeface="Times New Roman" panose="02020603050405020304" pitchFamily="18" charset="0"/>
              </a:rPr>
              <a:t>karena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itu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privat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harus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dikirim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melalui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saluran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kedua</a:t>
            </a:r>
            <a:r>
              <a:rPr lang="en-US" altLang="en-US" dirty="0"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cs typeface="Times New Roman" panose="02020603050405020304" pitchFamily="18" charset="0"/>
              </a:rPr>
              <a:t>benar-benar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aman</a:t>
            </a:r>
            <a:r>
              <a:rPr lang="en-US" altLang="en-US" dirty="0">
                <a:cs typeface="Times New Roman" panose="02020603050405020304" pitchFamily="18" charset="0"/>
              </a:rPr>
              <a:t>.</a:t>
            </a:r>
          </a:p>
          <a:p>
            <a:endParaRPr lang="en-US" altLang="en-US" dirty="0">
              <a:cs typeface="Times New Roman" panose="02020603050405020304" pitchFamily="18" charset="0"/>
            </a:endParaRPr>
          </a:p>
          <a:p>
            <a:r>
              <a:rPr lang="en-US" altLang="en-US" dirty="0" err="1">
                <a:cs typeface="Times New Roman" panose="02020603050405020304" pitchFamily="18" charset="0"/>
              </a:rPr>
              <a:t>Namun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saluran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kedua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tersebut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umumnya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lambat</a:t>
            </a:r>
            <a:r>
              <a:rPr lang="en-US" altLang="en-US" dirty="0">
                <a:cs typeface="Times New Roman" panose="02020603050405020304" pitchFamily="18" charset="0"/>
              </a:rPr>
              <a:t> dan mahal.</a:t>
            </a:r>
            <a:endParaRPr lang="en-GB" altLang="en-US" dirty="0"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101242-7F2B-FB84-0394-0472305DCB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8F7DB-13A0-4D61-B738-332A2FA1142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6083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Slide Number Placeholder 5">
            <a:extLst>
              <a:ext uri="{FF2B5EF4-FFF2-40B4-BE49-F238E27FC236}">
                <a16:creationId xmlns:a16="http://schemas.microsoft.com/office/drawing/2014/main" id="{20C0E9C7-5B19-4AD8-9AFF-984232D9ED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61E0B4F-2774-4DA1-A7D6-AFB1852AD1F9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GB" altLang="en-US" sz="1400"/>
          </a:p>
        </p:txBody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4CFDC6BF-1DDC-40A0-A9BE-FE7575E39B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89000" y="792480"/>
            <a:ext cx="10414000" cy="5563870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altLang="en-US" sz="2600" dirty="0"/>
              <a:t>Ide </a:t>
            </a:r>
            <a:r>
              <a:rPr lang="en-US" altLang="en-US" sz="2600" b="1" dirty="0" err="1"/>
              <a:t>kriptografi</a:t>
            </a:r>
            <a:r>
              <a:rPr lang="en-US" altLang="en-US" sz="2600" b="1" dirty="0"/>
              <a:t> </a:t>
            </a:r>
            <a:r>
              <a:rPr lang="en-US" altLang="en-US" sz="2600" b="1" dirty="0" err="1"/>
              <a:t>kunci-publik</a:t>
            </a:r>
            <a:r>
              <a:rPr lang="en-US" altLang="en-US" sz="2600" dirty="0"/>
              <a:t> (</a:t>
            </a:r>
            <a:r>
              <a:rPr lang="en-US" altLang="en-US" sz="2600" i="1" dirty="0"/>
              <a:t>public-key cryptography</a:t>
            </a:r>
            <a:r>
              <a:rPr lang="en-US" altLang="en-US" sz="2600" dirty="0"/>
              <a:t>) </a:t>
            </a:r>
            <a:r>
              <a:rPr lang="en-US" altLang="en-US" sz="2600" dirty="0" err="1"/>
              <a:t>muncul</a:t>
            </a:r>
            <a:r>
              <a:rPr lang="en-US" altLang="en-US" sz="2600" dirty="0"/>
              <a:t> </a:t>
            </a:r>
            <a:r>
              <a:rPr lang="en-US" altLang="en-US" sz="2600" dirty="0" err="1"/>
              <a:t>tahun</a:t>
            </a:r>
            <a:r>
              <a:rPr lang="en-US" altLang="en-US" sz="2600" dirty="0"/>
              <a:t> 1976. </a:t>
            </a:r>
          </a:p>
          <a:p>
            <a:endParaRPr lang="en-US" altLang="en-US" sz="2600" dirty="0"/>
          </a:p>
          <a:p>
            <a:r>
              <a:rPr lang="en-US" altLang="en-US" sz="2600" dirty="0" err="1"/>
              <a:t>Pengirim</a:t>
            </a:r>
            <a:r>
              <a:rPr lang="en-US" altLang="en-US" sz="2600" dirty="0"/>
              <a:t> dan </a:t>
            </a:r>
            <a:r>
              <a:rPr lang="en-US" altLang="en-US" sz="2600" dirty="0" err="1"/>
              <a:t>penerima</a:t>
            </a:r>
            <a:r>
              <a:rPr lang="en-US" altLang="en-US" sz="2600" dirty="0"/>
              <a:t> </a:t>
            </a:r>
            <a:r>
              <a:rPr lang="en-US" altLang="en-US" sz="2600" dirty="0" err="1"/>
              <a:t>mempunyai</a:t>
            </a:r>
            <a:r>
              <a:rPr lang="en-US" altLang="en-US" sz="2600" dirty="0"/>
              <a:t> </a:t>
            </a:r>
            <a:r>
              <a:rPr lang="en-US" altLang="en-US" sz="2600" dirty="0" err="1"/>
              <a:t>sepasang</a:t>
            </a:r>
            <a:r>
              <a:rPr lang="en-US" altLang="en-US" sz="2600" dirty="0"/>
              <a:t> </a:t>
            </a:r>
            <a:r>
              <a:rPr lang="en-US" altLang="en-US" sz="2600" dirty="0" err="1"/>
              <a:t>kunci</a:t>
            </a:r>
            <a:r>
              <a:rPr lang="en-US" altLang="en-US" sz="2600" dirty="0"/>
              <a:t>:</a:t>
            </a:r>
          </a:p>
          <a:p>
            <a:pPr>
              <a:buNone/>
            </a:pPr>
            <a:r>
              <a:rPr lang="en-US" altLang="en-US" sz="2600" dirty="0"/>
              <a:t>	1. </a:t>
            </a:r>
            <a:r>
              <a:rPr lang="en-US" altLang="en-US" sz="2600" dirty="0" err="1"/>
              <a:t>Kunci</a:t>
            </a:r>
            <a:r>
              <a:rPr lang="en-US" altLang="en-US" sz="2600" dirty="0"/>
              <a:t> </a:t>
            </a:r>
            <a:r>
              <a:rPr lang="en-US" altLang="en-US" sz="2600" dirty="0" err="1"/>
              <a:t>publik</a:t>
            </a:r>
            <a:r>
              <a:rPr lang="en-US" altLang="en-US" sz="2600" dirty="0"/>
              <a:t> (K1): </a:t>
            </a:r>
            <a:r>
              <a:rPr lang="en-US" altLang="en-US" sz="2600" dirty="0" err="1"/>
              <a:t>untuk</a:t>
            </a:r>
            <a:r>
              <a:rPr lang="en-US" altLang="en-US" sz="2600" dirty="0"/>
              <a:t> </a:t>
            </a:r>
            <a:r>
              <a:rPr lang="en-US" altLang="en-US" sz="2600" dirty="0" err="1"/>
              <a:t>mengenkripsi</a:t>
            </a:r>
            <a:r>
              <a:rPr lang="en-US" altLang="en-US" sz="2600" dirty="0"/>
              <a:t> </a:t>
            </a:r>
            <a:r>
              <a:rPr lang="en-US" altLang="en-US" sz="2600" dirty="0" err="1"/>
              <a:t>pesan</a:t>
            </a:r>
            <a:endParaRPr lang="en-US" altLang="en-US" sz="2600" dirty="0"/>
          </a:p>
          <a:p>
            <a:pPr>
              <a:buNone/>
            </a:pPr>
            <a:r>
              <a:rPr lang="en-US" altLang="en-US" sz="2600" dirty="0"/>
              <a:t>	2. </a:t>
            </a:r>
            <a:r>
              <a:rPr lang="en-US" altLang="en-US" sz="2600" dirty="0" err="1"/>
              <a:t>Kunci</a:t>
            </a:r>
            <a:r>
              <a:rPr lang="en-US" altLang="en-US" sz="2600" dirty="0"/>
              <a:t> </a:t>
            </a:r>
            <a:r>
              <a:rPr lang="en-US" altLang="en-US" sz="2600" dirty="0" err="1"/>
              <a:t>privat</a:t>
            </a:r>
            <a:r>
              <a:rPr lang="en-US" altLang="en-US" sz="2600" dirty="0"/>
              <a:t> (K2): </a:t>
            </a:r>
            <a:r>
              <a:rPr lang="en-US" altLang="en-US" sz="2600" dirty="0" err="1"/>
              <a:t>untuk</a:t>
            </a:r>
            <a:r>
              <a:rPr lang="en-US" altLang="en-US" sz="2600" dirty="0"/>
              <a:t> </a:t>
            </a:r>
            <a:r>
              <a:rPr lang="en-US" altLang="en-US" sz="2600" dirty="0" err="1"/>
              <a:t>mendekripsi</a:t>
            </a:r>
            <a:r>
              <a:rPr lang="en-US" altLang="en-US" sz="2600" dirty="0"/>
              <a:t> </a:t>
            </a:r>
            <a:r>
              <a:rPr lang="en-US" altLang="en-US" sz="2600" dirty="0" err="1"/>
              <a:t>pesan</a:t>
            </a:r>
            <a:r>
              <a:rPr lang="en-US" altLang="en-US" sz="2600" dirty="0"/>
              <a:t>.</a:t>
            </a:r>
          </a:p>
          <a:p>
            <a:pPr>
              <a:buNone/>
            </a:pPr>
            <a:endParaRPr lang="en-US" altLang="en-US" sz="2600" dirty="0"/>
          </a:p>
          <a:p>
            <a:pPr>
              <a:buNone/>
            </a:pPr>
            <a:endParaRPr lang="en-US" altLang="en-US" sz="2600" dirty="0"/>
          </a:p>
          <a:p>
            <a:pPr>
              <a:buNone/>
            </a:pPr>
            <a:endParaRPr lang="en-US" altLang="en-US" sz="2600" dirty="0"/>
          </a:p>
          <a:p>
            <a:pPr>
              <a:buNone/>
            </a:pPr>
            <a:endParaRPr lang="en-US" altLang="en-US" sz="2600" dirty="0"/>
          </a:p>
          <a:p>
            <a:pPr>
              <a:buNone/>
            </a:pPr>
            <a:endParaRPr lang="en-US" altLang="en-US" sz="2600" dirty="0"/>
          </a:p>
          <a:p>
            <a:pPr>
              <a:buNone/>
            </a:pPr>
            <a:endParaRPr lang="en-US" altLang="en-US" sz="2600" dirty="0"/>
          </a:p>
          <a:p>
            <a:r>
              <a:rPr lang="en-US" altLang="en-US" sz="2400" i="1" dirty="0">
                <a:cs typeface="Times New Roman" panose="02020603050405020304" pitchFamily="18" charset="0"/>
              </a:rPr>
              <a:t>E</a:t>
            </a:r>
            <a:r>
              <a:rPr lang="en-US" altLang="en-US" sz="2400" i="1" baseline="-30000" dirty="0">
                <a:cs typeface="Times New Roman" panose="02020603050405020304" pitchFamily="18" charset="0"/>
              </a:rPr>
              <a:t>K1</a:t>
            </a:r>
            <a:r>
              <a:rPr lang="en-US" altLang="en-US" sz="2400" dirty="0">
                <a:cs typeface="Times New Roman" panose="02020603050405020304" pitchFamily="18" charset="0"/>
              </a:rPr>
              <a:t>(</a:t>
            </a:r>
            <a:r>
              <a:rPr lang="en-US" altLang="en-US" sz="2400" i="1" dirty="0">
                <a:cs typeface="Times New Roman" panose="02020603050405020304" pitchFamily="18" charset="0"/>
              </a:rPr>
              <a:t>P</a:t>
            </a:r>
            <a:r>
              <a:rPr lang="en-US" altLang="en-US" sz="2400" dirty="0">
                <a:cs typeface="Times New Roman" panose="02020603050405020304" pitchFamily="18" charset="0"/>
              </a:rPr>
              <a:t>) = </a:t>
            </a:r>
            <a:r>
              <a:rPr lang="en-US" altLang="en-US" sz="2400" i="1" dirty="0">
                <a:cs typeface="Times New Roman" panose="02020603050405020304" pitchFamily="18" charset="0"/>
              </a:rPr>
              <a:t>C</a:t>
            </a:r>
            <a:r>
              <a:rPr lang="en-US" altLang="en-US" sz="2400" dirty="0">
                <a:cs typeface="Times New Roman" panose="02020603050405020304" pitchFamily="18" charset="0"/>
              </a:rPr>
              <a:t>	dan </a:t>
            </a:r>
            <a:r>
              <a:rPr lang="en-US" altLang="en-US" sz="2400" i="1" dirty="0">
                <a:cs typeface="Times New Roman" panose="02020603050405020304" pitchFamily="18" charset="0"/>
              </a:rPr>
              <a:t>D</a:t>
            </a:r>
            <a:r>
              <a:rPr lang="en-US" altLang="en-US" sz="2400" i="1" baseline="-30000" dirty="0">
                <a:cs typeface="Times New Roman" panose="02020603050405020304" pitchFamily="18" charset="0"/>
              </a:rPr>
              <a:t>K2</a:t>
            </a:r>
            <a:r>
              <a:rPr lang="en-US" altLang="en-US" sz="2400" dirty="0">
                <a:cs typeface="Times New Roman" panose="02020603050405020304" pitchFamily="18" charset="0"/>
              </a:rPr>
              <a:t>(</a:t>
            </a:r>
            <a:r>
              <a:rPr lang="en-US" altLang="en-US" sz="2400" i="1" dirty="0">
                <a:cs typeface="Times New Roman" panose="02020603050405020304" pitchFamily="18" charset="0"/>
              </a:rPr>
              <a:t>C</a:t>
            </a:r>
            <a:r>
              <a:rPr lang="en-US" altLang="en-US" sz="2400" dirty="0">
                <a:cs typeface="Times New Roman" panose="02020603050405020304" pitchFamily="18" charset="0"/>
              </a:rPr>
              <a:t>) = </a:t>
            </a:r>
            <a:r>
              <a:rPr lang="en-US" altLang="en-US" sz="2400" i="1" dirty="0">
                <a:cs typeface="Times New Roman" panose="02020603050405020304" pitchFamily="18" charset="0"/>
              </a:rPr>
              <a:t>P</a:t>
            </a:r>
            <a:endParaRPr lang="en-US" altLang="en-US" sz="2400" dirty="0">
              <a:cs typeface="Times New Roman" panose="02020603050405020304" pitchFamily="18" charset="0"/>
            </a:endParaRPr>
          </a:p>
          <a:p>
            <a:pPr>
              <a:buNone/>
            </a:pPr>
            <a:endParaRPr lang="en-US" altLang="en-US" sz="2600" dirty="0"/>
          </a:p>
          <a:p>
            <a:endParaRPr lang="en-US" altLang="en-US" i="1" dirty="0">
              <a:cs typeface="Times New Roman" panose="02020603050405020304" pitchFamily="18" charset="0"/>
            </a:endParaRPr>
          </a:p>
          <a:p>
            <a:pPr eaLnBrk="1" hangingPunct="1"/>
            <a:endParaRPr lang="en-US" altLang="en-US" dirty="0"/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4C84AC48-D0D9-45FC-ADBF-D769616F146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7293812"/>
              </p:ext>
            </p:extLst>
          </p:nvPr>
        </p:nvGraphicFramePr>
        <p:xfrm>
          <a:off x="1486218" y="3200876"/>
          <a:ext cx="8272462" cy="2103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5614618" imgH="1412652" progId="Visio.Drawing.6">
                  <p:embed/>
                </p:oleObj>
              </mc:Choice>
              <mc:Fallback>
                <p:oleObj r:id="rId2" imgW="5614618" imgH="1412652" progId="Visio.Drawing.6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1C65964C-4A7A-42C0-AE88-9E045449FA0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6218" y="3200876"/>
                        <a:ext cx="8272462" cy="21034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Slide Number Placeholder 5">
            <a:extLst>
              <a:ext uri="{FF2B5EF4-FFF2-40B4-BE49-F238E27FC236}">
                <a16:creationId xmlns:a16="http://schemas.microsoft.com/office/drawing/2014/main" id="{6D1ABC76-FCB9-4F3D-B6E7-9B426C7EB7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19162F3-40D2-4611-8700-120357EBEAB3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GB" altLang="en-US" sz="1400"/>
          </a:p>
        </p:txBody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C904DC30-1F67-469E-A940-4910FC09A62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22960" y="762000"/>
            <a:ext cx="10759440" cy="5334000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en-US" altLang="en-US" sz="2600" dirty="0" err="1"/>
              <a:t>Misalkan</a:t>
            </a:r>
            <a:r>
              <a:rPr lang="en-US" altLang="en-US" sz="2600" dirty="0"/>
              <a:t>:   </a:t>
            </a:r>
            <a:r>
              <a:rPr lang="en-US" altLang="en-US" sz="2600" dirty="0" err="1"/>
              <a:t>Pengirim</a:t>
            </a:r>
            <a:r>
              <a:rPr lang="en-US" altLang="en-US" sz="2600" dirty="0"/>
              <a:t> </a:t>
            </a:r>
            <a:r>
              <a:rPr lang="en-US" altLang="en-US" sz="2600" dirty="0" err="1"/>
              <a:t>pesan</a:t>
            </a:r>
            <a:r>
              <a:rPr lang="en-US" altLang="en-US" sz="2600" dirty="0"/>
              <a:t>: Bob</a:t>
            </a:r>
          </a:p>
          <a:p>
            <a:pPr eaLnBrk="1" hangingPunct="1">
              <a:buFontTx/>
              <a:buNone/>
            </a:pPr>
            <a:r>
              <a:rPr lang="en-US" altLang="en-US" sz="2600" dirty="0"/>
              <a:t>		          </a:t>
            </a:r>
            <a:r>
              <a:rPr lang="en-US" altLang="en-US" sz="2600" dirty="0" err="1"/>
              <a:t>Penerima</a:t>
            </a:r>
            <a:r>
              <a:rPr lang="en-US" altLang="en-US" sz="2600" dirty="0"/>
              <a:t> </a:t>
            </a:r>
            <a:r>
              <a:rPr lang="en-US" altLang="en-US" sz="2600" dirty="0" err="1"/>
              <a:t>pesan</a:t>
            </a:r>
            <a:r>
              <a:rPr lang="en-US" altLang="en-US" sz="2600" dirty="0"/>
              <a:t>: Alice</a:t>
            </a:r>
          </a:p>
          <a:p>
            <a:pPr eaLnBrk="1" hangingPunct="1"/>
            <a:endParaRPr lang="en-US" altLang="en-US" sz="2600" dirty="0"/>
          </a:p>
          <a:p>
            <a:pPr eaLnBrk="1" hangingPunct="1"/>
            <a:r>
              <a:rPr lang="en-US" altLang="en-US" sz="2600" dirty="0"/>
              <a:t>Bob </a:t>
            </a:r>
            <a:r>
              <a:rPr lang="en-US" altLang="en-US" sz="2600" dirty="0" err="1"/>
              <a:t>mengenkripsi</a:t>
            </a:r>
            <a:r>
              <a:rPr lang="en-US" altLang="en-US" sz="2600" dirty="0"/>
              <a:t> </a:t>
            </a:r>
            <a:r>
              <a:rPr lang="en-US" altLang="en-US" sz="2600" dirty="0" err="1"/>
              <a:t>pesan</a:t>
            </a:r>
            <a:r>
              <a:rPr lang="en-US" altLang="en-US" sz="2600" dirty="0"/>
              <a:t> </a:t>
            </a:r>
            <a:r>
              <a:rPr lang="en-US" altLang="en-US" sz="2600" dirty="0" err="1"/>
              <a:t>dengan</a:t>
            </a:r>
            <a:r>
              <a:rPr lang="en-US" altLang="en-US" sz="2600" dirty="0"/>
              <a:t> </a:t>
            </a:r>
            <a:r>
              <a:rPr lang="en-US" altLang="en-US" sz="2600" dirty="0" err="1"/>
              <a:t>kunci</a:t>
            </a:r>
            <a:r>
              <a:rPr lang="en-US" altLang="en-US" sz="2600" dirty="0"/>
              <a:t> </a:t>
            </a:r>
            <a:r>
              <a:rPr lang="en-US" altLang="en-US" sz="2600" dirty="0" err="1"/>
              <a:t>publik</a:t>
            </a:r>
            <a:r>
              <a:rPr lang="en-US" altLang="en-US" sz="2600" dirty="0"/>
              <a:t> Alice</a:t>
            </a:r>
          </a:p>
          <a:p>
            <a:pPr marL="233363" indent="-233363" eaLnBrk="1" hangingPunct="1">
              <a:buNone/>
            </a:pPr>
            <a:r>
              <a:rPr lang="en-US" altLang="en-US" sz="2600" dirty="0"/>
              <a:t>    Alice </a:t>
            </a:r>
            <a:r>
              <a:rPr lang="en-US" altLang="en-US" sz="2600" dirty="0" err="1"/>
              <a:t>mendekripsi</a:t>
            </a:r>
            <a:r>
              <a:rPr lang="en-US" altLang="en-US" sz="2600" dirty="0"/>
              <a:t> </a:t>
            </a:r>
            <a:r>
              <a:rPr lang="en-US" altLang="en-US" sz="2600" dirty="0" err="1"/>
              <a:t>cipherteks</a:t>
            </a:r>
            <a:r>
              <a:rPr lang="en-US" altLang="en-US" sz="2600" dirty="0"/>
              <a:t> </a:t>
            </a:r>
            <a:r>
              <a:rPr lang="en-US" altLang="en-US" sz="2600" dirty="0" err="1"/>
              <a:t>dari</a:t>
            </a:r>
            <a:r>
              <a:rPr lang="en-US" altLang="en-US" sz="2600" dirty="0"/>
              <a:t> Bob </a:t>
            </a:r>
            <a:r>
              <a:rPr lang="en-US" altLang="en-US" sz="2600" dirty="0" err="1"/>
              <a:t>dengan</a:t>
            </a:r>
            <a:r>
              <a:rPr lang="en-US" altLang="en-US" sz="2600" dirty="0"/>
              <a:t> </a:t>
            </a:r>
            <a:r>
              <a:rPr lang="en-US" altLang="en-US" sz="2600" dirty="0" err="1"/>
              <a:t>kunci</a:t>
            </a:r>
            <a:r>
              <a:rPr lang="en-US" altLang="en-US" sz="2600" dirty="0"/>
              <a:t> </a:t>
            </a:r>
            <a:r>
              <a:rPr lang="en-US" altLang="en-US" sz="2600" dirty="0" err="1"/>
              <a:t>privatnya</a:t>
            </a:r>
            <a:r>
              <a:rPr lang="en-US" altLang="en-US" sz="2600" dirty="0"/>
              <a:t> </a:t>
            </a:r>
            <a:r>
              <a:rPr lang="en-US" altLang="en-US" sz="2600" dirty="0" err="1"/>
              <a:t>sendiri</a:t>
            </a:r>
            <a:r>
              <a:rPr lang="en-US" altLang="en-US" sz="2600" dirty="0"/>
              <a:t> (</a:t>
            </a:r>
            <a:r>
              <a:rPr lang="en-US" altLang="en-US" sz="2600" dirty="0" err="1"/>
              <a:t>kunci</a:t>
            </a:r>
            <a:r>
              <a:rPr lang="en-US" altLang="en-US" sz="2600" dirty="0"/>
              <a:t> </a:t>
            </a:r>
            <a:r>
              <a:rPr lang="en-US" altLang="en-US" sz="2600" dirty="0" err="1"/>
              <a:t>privat</a:t>
            </a:r>
            <a:r>
              <a:rPr lang="en-US" altLang="en-US" sz="2600" dirty="0"/>
              <a:t> Alice)</a:t>
            </a:r>
          </a:p>
          <a:p>
            <a:pPr eaLnBrk="1" hangingPunct="1"/>
            <a:endParaRPr lang="en-US" altLang="en-US" sz="2600" dirty="0"/>
          </a:p>
          <a:p>
            <a:pPr eaLnBrk="1" hangingPunct="1"/>
            <a:r>
              <a:rPr lang="en-US" altLang="en-US" sz="2600" dirty="0"/>
              <a:t>Jika Alice </a:t>
            </a:r>
            <a:r>
              <a:rPr lang="en-US" altLang="en-US" sz="2600" dirty="0" err="1"/>
              <a:t>membalas</a:t>
            </a:r>
            <a:r>
              <a:rPr lang="en-US" altLang="en-US" sz="2600" dirty="0"/>
              <a:t> </a:t>
            </a:r>
            <a:r>
              <a:rPr lang="en-US" altLang="en-US" sz="2600" dirty="0" err="1"/>
              <a:t>pesan</a:t>
            </a:r>
            <a:r>
              <a:rPr lang="en-US" altLang="en-US" sz="2600" dirty="0"/>
              <a:t> Bob, </a:t>
            </a:r>
            <a:r>
              <a:rPr lang="en-US" altLang="en-US" sz="2600" dirty="0" err="1"/>
              <a:t>maka</a:t>
            </a:r>
            <a:r>
              <a:rPr lang="en-US" altLang="en-US" sz="2600" dirty="0"/>
              <a:t>  Alice </a:t>
            </a:r>
            <a:r>
              <a:rPr lang="en-US" altLang="en-US" sz="2600" dirty="0" err="1"/>
              <a:t>mengenkripsi</a:t>
            </a:r>
            <a:r>
              <a:rPr lang="en-US" altLang="en-US" sz="2600" dirty="0"/>
              <a:t> </a:t>
            </a:r>
            <a:r>
              <a:rPr lang="en-US" altLang="en-US" sz="2600" dirty="0" err="1"/>
              <a:t>pesan</a:t>
            </a:r>
            <a:r>
              <a:rPr lang="en-US" altLang="en-US" sz="2600" dirty="0"/>
              <a:t> </a:t>
            </a:r>
            <a:r>
              <a:rPr lang="en-US" altLang="en-US" sz="2600" dirty="0" err="1"/>
              <a:t>dengan</a:t>
            </a:r>
            <a:r>
              <a:rPr lang="en-US" altLang="en-US" sz="2600" dirty="0"/>
              <a:t> </a:t>
            </a:r>
            <a:r>
              <a:rPr lang="en-US" altLang="en-US" sz="2600" dirty="0" err="1"/>
              <a:t>kunci</a:t>
            </a:r>
            <a:r>
              <a:rPr lang="en-US" altLang="en-US" sz="2600" dirty="0"/>
              <a:t> </a:t>
            </a:r>
            <a:r>
              <a:rPr lang="en-US" altLang="en-US" sz="2600" dirty="0" err="1"/>
              <a:t>publik</a:t>
            </a:r>
            <a:r>
              <a:rPr lang="en-US" altLang="en-US" sz="2600" dirty="0"/>
              <a:t> Bob</a:t>
            </a:r>
          </a:p>
          <a:p>
            <a:pPr marL="0" indent="0" eaLnBrk="1" hangingPunct="1">
              <a:buNone/>
            </a:pPr>
            <a:r>
              <a:rPr lang="en-US" altLang="en-US" sz="2600" dirty="0"/>
              <a:t>   Bob </a:t>
            </a:r>
            <a:r>
              <a:rPr lang="en-US" altLang="en-US" sz="2600" dirty="0" err="1"/>
              <a:t>mendekripsi</a:t>
            </a:r>
            <a:r>
              <a:rPr lang="en-US" altLang="en-US" sz="2600" dirty="0"/>
              <a:t> </a:t>
            </a:r>
            <a:r>
              <a:rPr lang="en-US" altLang="en-US" sz="2600" dirty="0" err="1"/>
              <a:t>pesan</a:t>
            </a:r>
            <a:r>
              <a:rPr lang="en-US" altLang="en-US" sz="2600" dirty="0"/>
              <a:t> </a:t>
            </a:r>
            <a:r>
              <a:rPr lang="en-US" altLang="en-US" sz="2600" dirty="0" err="1"/>
              <a:t>dari</a:t>
            </a:r>
            <a:r>
              <a:rPr lang="en-US" altLang="en-US" sz="2600" dirty="0"/>
              <a:t> Bob </a:t>
            </a:r>
            <a:r>
              <a:rPr lang="en-US" altLang="en-US" sz="2600" dirty="0" err="1"/>
              <a:t>dengan</a:t>
            </a:r>
            <a:r>
              <a:rPr lang="en-US" altLang="en-US" sz="2600" dirty="0"/>
              <a:t> </a:t>
            </a:r>
            <a:r>
              <a:rPr lang="en-US" altLang="en-US" sz="2600" dirty="0" err="1"/>
              <a:t>kunci</a:t>
            </a:r>
            <a:r>
              <a:rPr lang="en-US" altLang="en-US" sz="2600" dirty="0"/>
              <a:t> </a:t>
            </a:r>
            <a:r>
              <a:rPr lang="en-US" altLang="en-US" sz="2600" dirty="0" err="1"/>
              <a:t>privatnya</a:t>
            </a:r>
            <a:r>
              <a:rPr lang="en-US" altLang="en-US" sz="2600" dirty="0"/>
              <a:t> (</a:t>
            </a:r>
            <a:r>
              <a:rPr lang="en-US" altLang="en-US" sz="2600" dirty="0" err="1"/>
              <a:t>kunci</a:t>
            </a:r>
            <a:r>
              <a:rPr lang="en-US" altLang="en-US" sz="2600" dirty="0"/>
              <a:t> </a:t>
            </a:r>
            <a:r>
              <a:rPr lang="en-US" altLang="en-US" sz="2600" dirty="0" err="1"/>
              <a:t>privat</a:t>
            </a:r>
            <a:r>
              <a:rPr lang="en-US" altLang="en-US" sz="2600" dirty="0"/>
              <a:t> Bob)</a:t>
            </a:r>
          </a:p>
          <a:p>
            <a:pPr eaLnBrk="1" hangingPunct="1"/>
            <a:endParaRPr lang="en-US" altLang="en-US" sz="2600" dirty="0"/>
          </a:p>
          <a:p>
            <a:pPr eaLnBrk="1" hangingPunct="1"/>
            <a:r>
              <a:rPr lang="en-US" altLang="en-US" sz="2600" dirty="0" err="1"/>
              <a:t>Dengan</a:t>
            </a:r>
            <a:r>
              <a:rPr lang="en-US" altLang="en-US" sz="2600" dirty="0"/>
              <a:t> </a:t>
            </a:r>
            <a:r>
              <a:rPr lang="en-US" altLang="en-US" sz="2600" dirty="0" err="1"/>
              <a:t>mekanisme</a:t>
            </a:r>
            <a:r>
              <a:rPr lang="en-US" altLang="en-US" sz="2600" dirty="0"/>
              <a:t> </a:t>
            </a:r>
            <a:r>
              <a:rPr lang="en-US" altLang="en-US" sz="2600" dirty="0" err="1"/>
              <a:t>seperti</a:t>
            </a:r>
            <a:r>
              <a:rPr lang="en-US" altLang="en-US" sz="2600" dirty="0"/>
              <a:t> </a:t>
            </a:r>
            <a:r>
              <a:rPr lang="en-US" altLang="en-US" sz="2600" dirty="0" err="1"/>
              <a:t>ini</a:t>
            </a:r>
            <a:r>
              <a:rPr lang="en-US" altLang="en-US" sz="2600" dirty="0"/>
              <a:t>, </a:t>
            </a:r>
            <a:r>
              <a:rPr lang="en-US" altLang="en-US" sz="2600" dirty="0" err="1"/>
              <a:t>tidak</a:t>
            </a:r>
            <a:r>
              <a:rPr lang="en-US" altLang="en-US" sz="2600" dirty="0"/>
              <a:t> </a:t>
            </a:r>
            <a:r>
              <a:rPr lang="en-US" altLang="en-US" sz="2600" dirty="0" err="1"/>
              <a:t>ada</a:t>
            </a:r>
            <a:r>
              <a:rPr lang="en-US" altLang="en-US" sz="2600" dirty="0"/>
              <a:t> </a:t>
            </a:r>
            <a:r>
              <a:rPr lang="en-US" altLang="en-US" sz="2600" dirty="0" err="1"/>
              <a:t>kebutuhan</a:t>
            </a:r>
            <a:r>
              <a:rPr lang="en-US" altLang="en-US" sz="2600" dirty="0"/>
              <a:t> </a:t>
            </a:r>
            <a:r>
              <a:rPr lang="en-US" altLang="en-US" sz="2600" dirty="0" err="1"/>
              <a:t>mengirim</a:t>
            </a:r>
            <a:r>
              <a:rPr lang="en-US" altLang="en-US" sz="2600" dirty="0"/>
              <a:t> </a:t>
            </a:r>
            <a:r>
              <a:rPr lang="en-US" altLang="en-US" sz="2600" dirty="0" err="1"/>
              <a:t>kunci</a:t>
            </a:r>
            <a:r>
              <a:rPr lang="en-US" altLang="en-US" sz="2600" dirty="0"/>
              <a:t> </a:t>
            </a:r>
            <a:r>
              <a:rPr lang="en-US" altLang="en-US" sz="2600" dirty="0" err="1"/>
              <a:t>privat</a:t>
            </a:r>
            <a:r>
              <a:rPr lang="en-US" altLang="en-US" sz="2600" dirty="0"/>
              <a:t> masing-masing </a:t>
            </a:r>
            <a:r>
              <a:rPr lang="en-US" altLang="en-US" sz="2600" dirty="0" err="1"/>
              <a:t>seperti</a:t>
            </a:r>
            <a:r>
              <a:rPr lang="en-US" altLang="en-US" sz="2600" dirty="0"/>
              <a:t> </a:t>
            </a:r>
            <a:r>
              <a:rPr lang="en-US" altLang="en-US" sz="2600" dirty="0" err="1"/>
              <a:t>halnya</a:t>
            </a:r>
            <a:r>
              <a:rPr lang="en-US" altLang="en-US" sz="2600" dirty="0"/>
              <a:t> pada </a:t>
            </a:r>
            <a:r>
              <a:rPr lang="en-US" altLang="en-US" sz="2600" dirty="0" err="1"/>
              <a:t>sistem</a:t>
            </a:r>
            <a:r>
              <a:rPr lang="en-US" altLang="en-US" sz="2600" dirty="0"/>
              <a:t> </a:t>
            </a:r>
            <a:r>
              <a:rPr lang="en-US" altLang="en-US" sz="2600" dirty="0" err="1"/>
              <a:t>kriptografi</a:t>
            </a:r>
            <a:r>
              <a:rPr lang="en-US" altLang="en-US" sz="2600" dirty="0"/>
              <a:t> </a:t>
            </a:r>
            <a:r>
              <a:rPr lang="en-US" altLang="en-US" sz="2600" dirty="0" err="1"/>
              <a:t>kunci-simetri</a:t>
            </a:r>
            <a:endParaRPr lang="en-GB" altLang="en-US" sz="2600" dirty="0"/>
          </a:p>
        </p:txBody>
      </p:sp>
    </p:spTree>
    <p:extLst>
      <p:ext uri="{BB962C8B-B14F-4D97-AF65-F5344CB8AC3E}">
        <p14:creationId xmlns:p14="http://schemas.microsoft.com/office/powerpoint/2010/main" val="40720673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CDD71E9-A972-8AF0-16F5-614E43D378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8F7DB-13A0-4D61-B738-332A2FA11422}" type="slidenum">
              <a:rPr lang="en-US" smtClean="0"/>
              <a:t>6</a:t>
            </a:fld>
            <a:endParaRPr lang="en-US"/>
          </a:p>
        </p:txBody>
      </p:sp>
      <p:pic>
        <p:nvPicPr>
          <p:cNvPr id="5" name="Picture 4" descr="A screenshot of a computer&#10;&#10;Description automatically generated with low confidence">
            <a:extLst>
              <a:ext uri="{FF2B5EF4-FFF2-40B4-BE49-F238E27FC236}">
                <a16:creationId xmlns:a16="http://schemas.microsoft.com/office/drawing/2014/main" id="{78F44BC1-7A96-75BB-25FB-6F2284195C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4074" y="218569"/>
            <a:ext cx="6022527" cy="588702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617DC15-55D9-2710-DBBD-2C82797DB365}"/>
              </a:ext>
            </a:extLst>
          </p:cNvPr>
          <p:cNvSpPr txBox="1"/>
          <p:nvPr/>
        </p:nvSpPr>
        <p:spPr>
          <a:xfrm>
            <a:off x="838200" y="6105589"/>
            <a:ext cx="28028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gambar</a:t>
            </a:r>
            <a:r>
              <a:rPr lang="en-US" dirty="0"/>
              <a:t>: Wikipedia</a:t>
            </a:r>
          </a:p>
        </p:txBody>
      </p:sp>
    </p:spTree>
    <p:extLst>
      <p:ext uri="{BB962C8B-B14F-4D97-AF65-F5344CB8AC3E}">
        <p14:creationId xmlns:p14="http://schemas.microsoft.com/office/powerpoint/2010/main" val="3771144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AD237C-018E-4D26-9939-D8EE7CD518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34720"/>
            <a:ext cx="10515600" cy="5242243"/>
          </a:xfrm>
        </p:spPr>
        <p:txBody>
          <a:bodyPr>
            <a:normAutofit/>
          </a:bodyPr>
          <a:lstStyle/>
          <a:p>
            <a:endParaRPr lang="en-US" altLang="en-US" dirty="0"/>
          </a:p>
          <a:p>
            <a:r>
              <a:rPr lang="en-US" altLang="en-US" dirty="0" err="1"/>
              <a:t>Kriptografi</a:t>
            </a:r>
            <a:r>
              <a:rPr lang="en-US" altLang="en-US" dirty="0"/>
              <a:t> </a:t>
            </a:r>
            <a:r>
              <a:rPr lang="en-US" altLang="en-US" dirty="0" err="1"/>
              <a:t>kunci-publik</a:t>
            </a:r>
            <a:r>
              <a:rPr lang="en-US" altLang="en-US" dirty="0"/>
              <a:t> </a:t>
            </a:r>
            <a:r>
              <a:rPr lang="en-US" altLang="en-US" dirty="0" err="1"/>
              <a:t>disebut</a:t>
            </a:r>
            <a:r>
              <a:rPr lang="en-US" altLang="en-US" dirty="0"/>
              <a:t> juga </a:t>
            </a:r>
            <a:r>
              <a:rPr lang="en-US" altLang="en-US" b="1" dirty="0" err="1"/>
              <a:t>kriptografi</a:t>
            </a:r>
            <a:r>
              <a:rPr lang="en-US" altLang="en-US" b="1" dirty="0"/>
              <a:t> </a:t>
            </a:r>
            <a:r>
              <a:rPr lang="en-US" altLang="en-US" b="1" dirty="0" err="1"/>
              <a:t>kunci-nirsimetri</a:t>
            </a:r>
            <a:r>
              <a:rPr lang="en-US" altLang="en-US" b="1" dirty="0"/>
              <a:t> </a:t>
            </a:r>
            <a:r>
              <a:rPr lang="en-US" altLang="en-US" dirty="0"/>
              <a:t>(</a:t>
            </a:r>
            <a:r>
              <a:rPr lang="en-US" altLang="en-US" i="1" dirty="0"/>
              <a:t>asymmetric-key cryptography</a:t>
            </a:r>
            <a:r>
              <a:rPr lang="en-US" altLang="en-US" dirty="0"/>
              <a:t>) </a:t>
            </a:r>
            <a:r>
              <a:rPr lang="en-US" altLang="en-US" dirty="0" err="1"/>
              <a:t>karena</a:t>
            </a:r>
            <a:r>
              <a:rPr lang="en-US" altLang="en-US" dirty="0"/>
              <a:t> </a:t>
            </a:r>
            <a:r>
              <a:rPr lang="en-US" altLang="en-US" dirty="0" err="1"/>
              <a:t>kunci</a:t>
            </a:r>
            <a:r>
              <a:rPr lang="en-US" altLang="en-US" dirty="0"/>
              <a:t> </a:t>
            </a:r>
            <a:r>
              <a:rPr lang="en-US" altLang="en-US" dirty="0" err="1"/>
              <a:t>enkripsi</a:t>
            </a:r>
            <a:r>
              <a:rPr lang="en-US" altLang="en-US" dirty="0"/>
              <a:t> </a:t>
            </a:r>
            <a:r>
              <a:rPr lang="en-US" altLang="en-US" dirty="0" err="1"/>
              <a:t>tidak</a:t>
            </a:r>
            <a:r>
              <a:rPr lang="en-US" altLang="en-US" dirty="0"/>
              <a:t> </a:t>
            </a:r>
            <a:r>
              <a:rPr lang="en-US" altLang="en-US" dirty="0" err="1"/>
              <a:t>sama</a:t>
            </a:r>
            <a:r>
              <a:rPr lang="en-US" altLang="en-US" dirty="0"/>
              <a:t> </a:t>
            </a:r>
            <a:r>
              <a:rPr lang="en-US" altLang="en-US" dirty="0" err="1"/>
              <a:t>dengan</a:t>
            </a:r>
            <a:r>
              <a:rPr lang="en-US" altLang="en-US" dirty="0"/>
              <a:t> </a:t>
            </a:r>
            <a:r>
              <a:rPr lang="en-US" altLang="en-US" dirty="0" err="1"/>
              <a:t>kunci</a:t>
            </a:r>
            <a:r>
              <a:rPr lang="en-US" altLang="en-US" dirty="0"/>
              <a:t> </a:t>
            </a:r>
            <a:r>
              <a:rPr lang="en-US" altLang="en-US" dirty="0" err="1"/>
              <a:t>dekripsi</a:t>
            </a:r>
            <a:r>
              <a:rPr lang="en-US" altLang="en-US" dirty="0"/>
              <a:t>.</a:t>
            </a:r>
            <a:endParaRPr lang="en-GB" altLang="en-US" dirty="0"/>
          </a:p>
          <a:p>
            <a:endParaRPr lang="en-US" dirty="0"/>
          </a:p>
          <a:p>
            <a:r>
              <a:rPr lang="en-US" dirty="0" err="1"/>
              <a:t>Istilah</a:t>
            </a:r>
            <a:r>
              <a:rPr lang="en-US" dirty="0"/>
              <a:t> “</a:t>
            </a:r>
            <a:r>
              <a:rPr lang="en-US" dirty="0" err="1"/>
              <a:t>publik</a:t>
            </a:r>
            <a:r>
              <a:rPr lang="en-US" dirty="0"/>
              <a:t>” </a:t>
            </a:r>
            <a:r>
              <a:rPr lang="en-US" dirty="0" err="1"/>
              <a:t>muncul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enkripsi</a:t>
            </a:r>
            <a:r>
              <a:rPr lang="en-US" dirty="0"/>
              <a:t> </a:t>
            </a:r>
            <a:r>
              <a:rPr lang="en-US" dirty="0" err="1"/>
              <a:t>diumumkan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(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rahasia</a:t>
            </a:r>
            <a:r>
              <a:rPr lang="en-US" dirty="0"/>
              <a:t>), </a:t>
            </a:r>
            <a:r>
              <a:rPr lang="en-US" dirty="0" err="1"/>
              <a:t>misalnya</a:t>
            </a:r>
            <a:r>
              <a:rPr lang="en-US" dirty="0"/>
              <a:t> </a:t>
            </a:r>
            <a:r>
              <a:rPr lang="en-US" dirty="0" err="1"/>
              <a:t>disimpan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repositori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diakses</a:t>
            </a:r>
            <a:r>
              <a:rPr lang="en-US" dirty="0"/>
              <a:t> oleh </a:t>
            </a:r>
            <a:r>
              <a:rPr lang="en-US" dirty="0" err="1"/>
              <a:t>publik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privat</a:t>
            </a:r>
            <a:r>
              <a:rPr lang="en-US" dirty="0"/>
              <a:t> yang </a:t>
            </a:r>
            <a:r>
              <a:rPr lang="en-US" dirty="0" err="1"/>
              <a:t>rahasia</a:t>
            </a:r>
            <a:r>
              <a:rPr lang="en-US" dirty="0"/>
              <a:t>,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pemilik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privat</a:t>
            </a:r>
            <a:r>
              <a:rPr lang="en-US" dirty="0"/>
              <a:t> yang </a:t>
            </a:r>
            <a:r>
              <a:rPr lang="en-US" dirty="0" err="1"/>
              <a:t>mengetahui</a:t>
            </a:r>
            <a:r>
              <a:rPr lang="en-US" dirty="0"/>
              <a:t> </a:t>
            </a:r>
            <a:r>
              <a:rPr lang="en-US" dirty="0" err="1"/>
              <a:t>kuncinya</a:t>
            </a:r>
            <a:r>
              <a:rPr lang="en-US" dirty="0"/>
              <a:t> </a:t>
            </a:r>
            <a:r>
              <a:rPr lang="en-US" dirty="0" err="1"/>
              <a:t>sebdiri</a:t>
            </a:r>
            <a:r>
              <a:rPr lang="en-US" dirty="0"/>
              <a:t>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607428-E8A2-0C69-56F5-6F29CB3D94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8F7DB-13A0-4D61-B738-332A2FA1142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831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D571DA-75E4-4824-9F1F-D18B940A8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48640"/>
            <a:ext cx="10795000" cy="6238240"/>
          </a:xfrm>
        </p:spPr>
        <p:txBody>
          <a:bodyPr>
            <a:normAutofit/>
          </a:bodyPr>
          <a:lstStyle/>
          <a:p>
            <a:endParaRPr lang="en-US" altLang="en-US" sz="2400" dirty="0"/>
          </a:p>
          <a:p>
            <a:endParaRPr lang="en-US" altLang="en-US" sz="2400" dirty="0"/>
          </a:p>
          <a:p>
            <a:endParaRPr lang="en-US" altLang="en-US" sz="2400" dirty="0"/>
          </a:p>
          <a:p>
            <a:endParaRPr lang="en-US" altLang="en-US" sz="2400" dirty="0"/>
          </a:p>
          <a:p>
            <a:endParaRPr lang="en-US" altLang="en-US" sz="2400" dirty="0"/>
          </a:p>
          <a:p>
            <a:endParaRPr lang="en-US" altLang="en-US" sz="2400" dirty="0"/>
          </a:p>
          <a:p>
            <a:endParaRPr lang="en-US" altLang="en-US" sz="2400" dirty="0"/>
          </a:p>
          <a:p>
            <a:endParaRPr lang="en-US" altLang="en-US" sz="2400" dirty="0"/>
          </a:p>
          <a:p>
            <a:endParaRPr lang="en-US" dirty="0"/>
          </a:p>
        </p:txBody>
      </p:sp>
      <p:pic>
        <p:nvPicPr>
          <p:cNvPr id="5" name="Picture 4" descr="http://upload.wikimedia.org/wikipedia/commons/8/88/Diffie_and_Hellman.jpg">
            <a:extLst>
              <a:ext uri="{FF2B5EF4-FFF2-40B4-BE49-F238E27FC236}">
                <a16:creationId xmlns:a16="http://schemas.microsoft.com/office/drawing/2014/main" id="{7DC3FC63-DF9F-41C7-AE5E-F7CD8B60ED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2120" y="1743455"/>
            <a:ext cx="5110480" cy="30830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039D56-BD45-3223-EF56-36FE05AD81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8F7DB-13A0-4D61-B738-332A2FA11422}" type="slidenum">
              <a:rPr lang="en-US" smtClean="0"/>
              <a:t>8</a:t>
            </a:fld>
            <a:endParaRPr lang="en-US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DAF20124-AEFA-BCAF-E453-2C178EA3237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09880"/>
            <a:ext cx="7772400" cy="1143000"/>
          </a:xfrm>
        </p:spPr>
        <p:txBody>
          <a:bodyPr>
            <a:normAutofit/>
          </a:bodyPr>
          <a:lstStyle/>
          <a:p>
            <a:pPr algn="l" eaLnBrk="1" hangingPunct="1"/>
            <a:r>
              <a:rPr lang="en-US" altLang="en-US" b="1" dirty="0"/>
              <a:t>Sejarah </a:t>
            </a:r>
            <a:r>
              <a:rPr lang="en-US" altLang="en-US" b="1" dirty="0" err="1"/>
              <a:t>Kriptografi</a:t>
            </a:r>
            <a:r>
              <a:rPr lang="en-US" altLang="en-US" b="1" dirty="0"/>
              <a:t> </a:t>
            </a:r>
            <a:r>
              <a:rPr lang="en-US" altLang="en-US" b="1" dirty="0" err="1"/>
              <a:t>Kunci</a:t>
            </a:r>
            <a:r>
              <a:rPr lang="en-US" altLang="en-US" b="1" dirty="0"/>
              <a:t>-Publik</a:t>
            </a:r>
            <a:endParaRPr lang="en-GB" altLang="en-US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1EFD588-4B47-93F1-18B2-01181FCC2DDD}"/>
              </a:ext>
            </a:extLst>
          </p:cNvPr>
          <p:cNvSpPr txBox="1"/>
          <p:nvPr/>
        </p:nvSpPr>
        <p:spPr>
          <a:xfrm>
            <a:off x="838200" y="1540726"/>
            <a:ext cx="6096000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en-US" sz="2400" dirty="0" err="1"/>
              <a:t>Makalah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pertama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perihal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kriptografi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kunci-publik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ditulis</a:t>
            </a:r>
            <a:r>
              <a:rPr lang="en-US" altLang="en-US" sz="2400" dirty="0"/>
              <a:t> oleh Whitfield Diffie (</a:t>
            </a:r>
            <a:r>
              <a:rPr lang="en-US" altLang="en-US" sz="2400" dirty="0" err="1"/>
              <a:t>kiri</a:t>
            </a:r>
            <a:r>
              <a:rPr lang="en-US" altLang="en-US" sz="2400" dirty="0"/>
              <a:t>) dan Martin E. Hellman (</a:t>
            </a:r>
            <a:r>
              <a:rPr lang="en-US" altLang="en-US" sz="2400" dirty="0" err="1"/>
              <a:t>kanan</a:t>
            </a:r>
            <a:r>
              <a:rPr lang="en-US" altLang="en-US" sz="2400" dirty="0"/>
              <a:t>) di IEEE pada </a:t>
            </a:r>
            <a:r>
              <a:rPr lang="en-US" altLang="en-US" sz="2400" dirty="0" err="1"/>
              <a:t>tahun</a:t>
            </a:r>
            <a:r>
              <a:rPr lang="en-US" altLang="en-US" sz="2400" dirty="0"/>
              <a:t> 1976.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en-US" sz="2400" dirty="0" err="1"/>
              <a:t>Keduanya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adalah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ilmuwan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dari</a:t>
            </a:r>
            <a:r>
              <a:rPr lang="en-US" altLang="en-US" sz="2400" dirty="0"/>
              <a:t> Stanford University  dan </a:t>
            </a:r>
            <a:r>
              <a:rPr lang="en-US" altLang="en-US" sz="2400" dirty="0" err="1"/>
              <a:t>merupakan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penemu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konsep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kriptografi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kunci-publik</a:t>
            </a:r>
            <a:r>
              <a:rPr lang="en-US" altLang="en-US" sz="2400" dirty="0"/>
              <a:t>.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98295C5-56B4-C211-112D-AFAF57848C97}"/>
              </a:ext>
            </a:extLst>
          </p:cNvPr>
          <p:cNvSpPr txBox="1"/>
          <p:nvPr/>
        </p:nvSpPr>
        <p:spPr>
          <a:xfrm>
            <a:off x="838200" y="5190292"/>
            <a:ext cx="10795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en-US" sz="2400" dirty="0" err="1"/>
              <a:t>Judul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makalahnya</a:t>
            </a:r>
            <a:r>
              <a:rPr lang="en-US" altLang="en-US" sz="2400" dirty="0"/>
              <a:t> “</a:t>
            </a:r>
            <a:r>
              <a:rPr lang="en-US" altLang="en-US" sz="2400" i="1" dirty="0"/>
              <a:t>New Directions in Cryptography</a:t>
            </a:r>
            <a:r>
              <a:rPr lang="en-US" altLang="en-US" sz="2400" dirty="0"/>
              <a:t>”. </a:t>
            </a:r>
            <a:r>
              <a:rPr lang="en-US" altLang="en-US" sz="2400" dirty="0" err="1"/>
              <a:t>Namun</a:t>
            </a:r>
            <a:r>
              <a:rPr lang="en-US" altLang="en-US" sz="2400" dirty="0"/>
              <a:t> di </a:t>
            </a:r>
            <a:r>
              <a:rPr lang="en-US" altLang="en-US" sz="2400" dirty="0" err="1"/>
              <a:t>dalam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makalah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tersebut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belum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didefinsikan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algoritma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kriptografi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kunci-publik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sesungguhnya</a:t>
            </a:r>
            <a:r>
              <a:rPr lang="en-US" alt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187372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BA7C67E-83E8-406E-91D7-4D179F5FFC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1840" y="607714"/>
            <a:ext cx="10251440" cy="5642572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7E38ED-E619-F998-B403-1CB0CA460A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8F7DB-13A0-4D61-B738-332A2FA1142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6554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837</TotalTime>
  <Words>1425</Words>
  <Application>Microsoft Office PowerPoint</Application>
  <PresentationFormat>Widescreen</PresentationFormat>
  <Paragraphs>205</Paragraphs>
  <Slides>23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1" baseType="lpstr">
      <vt:lpstr>Arial</vt:lpstr>
      <vt:lpstr>Calibri</vt:lpstr>
      <vt:lpstr>Calibri Light</vt:lpstr>
      <vt:lpstr>Symbol</vt:lpstr>
      <vt:lpstr>Times New Roman</vt:lpstr>
      <vt:lpstr>Wingdings</vt:lpstr>
      <vt:lpstr>Office Theme</vt:lpstr>
      <vt:lpstr>Visio.Drawing.6</vt:lpstr>
      <vt:lpstr>Kriptografi Kunci-Publik</vt:lpstr>
      <vt:lpstr>Pendahuluan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Sejarah Kriptografi Kunci-Publik</vt:lpstr>
      <vt:lpstr>PowerPoint Presentation</vt:lpstr>
      <vt:lpstr>Analogi Kriptografi Kunci-Publik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Kriptografi Kunci-Simetri vs Kriptografi  Kunci-publik </vt:lpstr>
      <vt:lpstr>PowerPoint Presentation</vt:lpstr>
      <vt:lpstr>PowerPoint Presentation</vt:lpstr>
      <vt:lpstr>PowerPoint Presentation</vt:lpstr>
      <vt:lpstr>PowerPoint Presentation</vt:lpstr>
      <vt:lpstr>Aplikasi Kriptografi Kunci-Publik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Rinaldi Munir</dc:creator>
  <cp:lastModifiedBy>Dr. Ir. Rinaldi, M.T.</cp:lastModifiedBy>
  <cp:revision>25</cp:revision>
  <dcterms:created xsi:type="dcterms:W3CDTF">2020-10-14T09:16:02Z</dcterms:created>
  <dcterms:modified xsi:type="dcterms:W3CDTF">2025-10-07T01:24:36Z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8b525e5-f3da-4501-8f1e-526b6769fc56_Enabled">
    <vt:lpwstr>true</vt:lpwstr>
  </property>
  <property fmtid="{D5CDD505-2E9C-101B-9397-08002B2CF9AE}" pid="3" name="MSIP_Label_38b525e5-f3da-4501-8f1e-526b6769fc56_SetDate">
    <vt:lpwstr>2024-03-10T07:50:17Z</vt:lpwstr>
  </property>
  <property fmtid="{D5CDD505-2E9C-101B-9397-08002B2CF9AE}" pid="4" name="MSIP_Label_38b525e5-f3da-4501-8f1e-526b6769fc56_Method">
    <vt:lpwstr>Standard</vt:lpwstr>
  </property>
  <property fmtid="{D5CDD505-2E9C-101B-9397-08002B2CF9AE}" pid="5" name="MSIP_Label_38b525e5-f3da-4501-8f1e-526b6769fc56_Name">
    <vt:lpwstr>defa4170-0d19-0005-0004-bc88714345d2</vt:lpwstr>
  </property>
  <property fmtid="{D5CDD505-2E9C-101B-9397-08002B2CF9AE}" pid="6" name="MSIP_Label_38b525e5-f3da-4501-8f1e-526b6769fc56_SiteId">
    <vt:lpwstr>db6e1183-4c65-405c-82ce-7cd53fa6e9dc</vt:lpwstr>
  </property>
  <property fmtid="{D5CDD505-2E9C-101B-9397-08002B2CF9AE}" pid="7" name="MSIP_Label_38b525e5-f3da-4501-8f1e-526b6769fc56_ActionId">
    <vt:lpwstr>e16573bc-eaa7-4e82-97ff-28cc4d286e64</vt:lpwstr>
  </property>
  <property fmtid="{D5CDD505-2E9C-101B-9397-08002B2CF9AE}" pid="8" name="MSIP_Label_38b525e5-f3da-4501-8f1e-526b6769fc56_ContentBits">
    <vt:lpwstr>0</vt:lpwstr>
  </property>
</Properties>
</file>