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66" r:id="rId2"/>
    <p:sldId id="257" r:id="rId3"/>
    <p:sldId id="258" r:id="rId4"/>
    <p:sldId id="259" r:id="rId5"/>
    <p:sldId id="260" r:id="rId6"/>
    <p:sldId id="388" r:id="rId7"/>
    <p:sldId id="261" r:id="rId8"/>
    <p:sldId id="262" r:id="rId9"/>
    <p:sldId id="263" r:id="rId10"/>
    <p:sldId id="264" r:id="rId11"/>
    <p:sldId id="265" r:id="rId12"/>
    <p:sldId id="266" r:id="rId13"/>
    <p:sldId id="360" r:id="rId14"/>
    <p:sldId id="267" r:id="rId15"/>
    <p:sldId id="269" r:id="rId16"/>
    <p:sldId id="272" r:id="rId17"/>
    <p:sldId id="273" r:id="rId18"/>
    <p:sldId id="274" r:id="rId19"/>
    <p:sldId id="271" r:id="rId20"/>
    <p:sldId id="376" r:id="rId21"/>
    <p:sldId id="275" r:id="rId22"/>
    <p:sldId id="377" r:id="rId23"/>
    <p:sldId id="278" r:id="rId24"/>
    <p:sldId id="292" r:id="rId25"/>
    <p:sldId id="279" r:id="rId26"/>
    <p:sldId id="293" r:id="rId27"/>
    <p:sldId id="294" r:id="rId28"/>
    <p:sldId id="296" r:id="rId29"/>
    <p:sldId id="282" r:id="rId30"/>
    <p:sldId id="283" r:id="rId31"/>
    <p:sldId id="373" r:id="rId32"/>
    <p:sldId id="374" r:id="rId33"/>
    <p:sldId id="375" r:id="rId34"/>
    <p:sldId id="378" r:id="rId35"/>
    <p:sldId id="297" r:id="rId36"/>
    <p:sldId id="298" r:id="rId37"/>
    <p:sldId id="379" r:id="rId38"/>
    <p:sldId id="380" r:id="rId39"/>
    <p:sldId id="381" r:id="rId40"/>
    <p:sldId id="382" r:id="rId41"/>
    <p:sldId id="383" r:id="rId42"/>
    <p:sldId id="384" r:id="rId43"/>
    <p:sldId id="387" r:id="rId44"/>
    <p:sldId id="518" r:id="rId45"/>
    <p:sldId id="521" r:id="rId46"/>
    <p:sldId id="522" r:id="rId47"/>
    <p:sldId id="523" r:id="rId48"/>
    <p:sldId id="524" r:id="rId49"/>
    <p:sldId id="525" r:id="rId50"/>
    <p:sldId id="386" r:id="rId51"/>
    <p:sldId id="389" r:id="rId52"/>
    <p:sldId id="340" r:id="rId53"/>
    <p:sldId id="343" r:id="rId54"/>
    <p:sldId id="527" r:id="rId55"/>
    <p:sldId id="344" r:id="rId56"/>
    <p:sldId id="345" r:id="rId57"/>
    <p:sldId id="52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D8695-0698-46D5-8D12-8EBBE65654E5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17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de-decode.com/aes128-encrypt-onlin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tkgroup/what-is-the-advanced-encryption-standard-and-how-does-it-work-abd1ec582df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4640" y="936613"/>
            <a:ext cx="9509760" cy="1865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Review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2: Advanced Encryption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Standrad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AES)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95500" y="801361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Bahan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Dr. Ir. Rinaldi, M.T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Studi Teknik </a:t>
            </a:r>
            <a:r>
              <a:rPr lang="en-US" kern="0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2025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Rijndael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Yang </a:t>
            </a:r>
            <a:r>
              <a:rPr lang="en-US" altLang="en-US" dirty="0" err="1"/>
              <a:t>dijelaskan</a:t>
            </a:r>
            <a:r>
              <a:rPr lang="en-US" altLang="en-US" dirty="0"/>
              <a:t> di </a:t>
            </a:r>
            <a:r>
              <a:rPr lang="en-US" altLang="en-US" dirty="0" err="1"/>
              <a:t>sini</a:t>
            </a:r>
            <a:r>
              <a:rPr lang="en-US" altLang="en-US" dirty="0"/>
              <a:t> Rijndael 128-bit (</a:t>
            </a:r>
            <a:r>
              <a:rPr lang="en-US" altLang="en-US" dirty="0" err="1"/>
              <a:t>anjang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 128 bit)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i="1" dirty="0"/>
              <a:t>DES</a:t>
            </a:r>
            <a:r>
              <a:rPr lang="en-US" altLang="en-US" dirty="0"/>
              <a:t> yang </a:t>
            </a:r>
            <a:r>
              <a:rPr lang="en-US" altLang="en-US" dirty="0" err="1"/>
              <a:t>berorientasi</a:t>
            </a:r>
            <a:r>
              <a:rPr lang="en-US" altLang="en-US" dirty="0"/>
              <a:t> bit, </a:t>
            </a:r>
            <a:r>
              <a:rPr lang="en-US" altLang="en-US" i="1" dirty="0" err="1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beroperasi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orientasi</a:t>
            </a:r>
            <a:r>
              <a:rPr lang="en-US" altLang="en-US" dirty="0"/>
              <a:t> </a:t>
            </a:r>
            <a:r>
              <a:rPr lang="en-US" altLang="en-US" i="1" dirty="0"/>
              <a:t>byte.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Feistel </a:t>
            </a:r>
            <a:r>
              <a:rPr lang="en-US" altLang="en-US" dirty="0" err="1"/>
              <a:t>seperti</a:t>
            </a:r>
            <a:r>
              <a:rPr lang="en-US" altLang="en-US" dirty="0"/>
              <a:t> cipher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(iterate cipher).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melibatkan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0372"/>
              </p:ext>
            </p:extLst>
          </p:nvPr>
        </p:nvGraphicFramePr>
        <p:xfrm>
          <a:off x="574039" y="685800"/>
          <a:ext cx="105219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860548" progId="Word.Document.8">
                  <p:embed/>
                </p:oleObj>
              </mc:Choice>
              <mc:Fallback>
                <p:oleObj name="Document" r:id="rId2" imgW="5486400" imgH="2860548" progId="Word.Document.8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9" y="685800"/>
                        <a:ext cx="1052197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2457" y="98914"/>
            <a:ext cx="10363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7" y="283580"/>
            <a:ext cx="4828936" cy="59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7" idx="3"/>
            <a:endCxn id="9" idx="1"/>
          </p:cNvCxnSpPr>
          <p:nvPr/>
        </p:nvCxnSpPr>
        <p:spPr bwMode="auto">
          <a:xfrm flipV="1">
            <a:off x="1054630" y="4391887"/>
            <a:ext cx="23184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531964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129894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732359" y="3243849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8180961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1510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42626" y="3706089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544807" y="3706087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86276" y="3706088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8" idx="3"/>
            <a:endCxn id="41" idx="1"/>
          </p:cNvCxnSpPr>
          <p:nvPr/>
        </p:nvCxnSpPr>
        <p:spPr bwMode="auto">
          <a:xfrm flipV="1">
            <a:off x="3732585" y="4391886"/>
            <a:ext cx="13992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34766" y="4391886"/>
            <a:ext cx="2399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4" idx="3"/>
            <a:endCxn id="40" idx="1"/>
          </p:cNvCxnSpPr>
          <p:nvPr/>
        </p:nvCxnSpPr>
        <p:spPr bwMode="auto">
          <a:xfrm>
            <a:off x="8433220" y="4391886"/>
            <a:ext cx="253056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0" idx="3"/>
            <a:endCxn id="45" idx="1"/>
          </p:cNvCxnSpPr>
          <p:nvPr/>
        </p:nvCxnSpPr>
        <p:spPr bwMode="auto">
          <a:xfrm flipV="1">
            <a:off x="10376235" y="4391885"/>
            <a:ext cx="164614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blipFill rotWithShape="0">
                <a:blip r:embed="rId11"/>
                <a:stretch>
                  <a:fillRect l="-901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807083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1182511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5656" y="3520584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89656" y="3542871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cxnSp>
        <p:nvCxnSpPr>
          <p:cNvPr id="63" name="Straight Arrow Connector 62"/>
          <p:cNvCxnSpPr>
            <a:stCxn id="9" idx="3"/>
            <a:endCxn id="8" idx="1"/>
          </p:cNvCxnSpPr>
          <p:nvPr/>
        </p:nvCxnSpPr>
        <p:spPr bwMode="auto">
          <a:xfrm>
            <a:off x="1809055" y="4391887"/>
            <a:ext cx="233571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41" idx="3"/>
            <a:endCxn id="39" idx="1"/>
          </p:cNvCxnSpPr>
          <p:nvPr/>
        </p:nvCxnSpPr>
        <p:spPr bwMode="auto">
          <a:xfrm>
            <a:off x="4395089" y="4391886"/>
            <a:ext cx="149718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61" idx="1"/>
          </p:cNvCxnSpPr>
          <p:nvPr/>
        </p:nvCxnSpPr>
        <p:spPr bwMode="auto">
          <a:xfrm>
            <a:off x="11040663" y="4391884"/>
            <a:ext cx="141848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43" idx="3"/>
          </p:cNvCxnSpPr>
          <p:nvPr/>
        </p:nvCxnSpPr>
        <p:spPr bwMode="auto">
          <a:xfrm flipV="1">
            <a:off x="6997251" y="4391884"/>
            <a:ext cx="16461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>
            <a:endCxn id="44" idx="1"/>
          </p:cNvCxnSpPr>
          <p:nvPr/>
        </p:nvCxnSpPr>
        <p:spPr bwMode="auto">
          <a:xfrm>
            <a:off x="7728535" y="4391884"/>
            <a:ext cx="1821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32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77891" y="1211621"/>
            <a:ext cx="412084" cy="9113831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06356" y="6090051"/>
            <a:ext cx="1673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10 rounds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1948415" y="1274660"/>
            <a:ext cx="8536430" cy="1492639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oup 126"/>
          <p:cNvGrpSpPr/>
          <p:nvPr/>
        </p:nvGrpSpPr>
        <p:grpSpPr>
          <a:xfrm>
            <a:off x="1221353" y="955403"/>
            <a:ext cx="10860884" cy="1803257"/>
            <a:chOff x="1221353" y="955403"/>
            <a:chExt cx="10860884" cy="1803257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2" y="2367769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39458" y="955403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7AD9ED-B580-1769-A176-08B49FC6955F}"/>
              </a:ext>
            </a:extLst>
          </p:cNvPr>
          <p:cNvSpPr txBox="1"/>
          <p:nvPr/>
        </p:nvSpPr>
        <p:spPr>
          <a:xfrm>
            <a:off x="4666467" y="120563"/>
            <a:ext cx="72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Håkon</a:t>
            </a:r>
            <a:r>
              <a:rPr lang="en-US" dirty="0">
                <a:solidFill>
                  <a:srgbClr val="FF0000"/>
                </a:solidFill>
              </a:rPr>
              <a:t> Jacobsen, </a:t>
            </a:r>
            <a:r>
              <a:rPr lang="fr-FR" dirty="0">
                <a:solidFill>
                  <a:srgbClr val="FF0000"/>
                </a:solidFill>
              </a:rPr>
              <a:t>Lecture 2 – Block </a:t>
            </a:r>
            <a:r>
              <a:rPr lang="fr-FR" dirty="0" err="1">
                <a:solidFill>
                  <a:srgbClr val="FF0000"/>
                </a:solidFill>
              </a:rPr>
              <a:t>ciphers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PRFs</a:t>
            </a:r>
            <a:r>
              <a:rPr lang="fr-FR" dirty="0">
                <a:solidFill>
                  <a:srgbClr val="FF0000"/>
                </a:solidFill>
              </a:rPr>
              <a:t>/</a:t>
            </a:r>
            <a:r>
              <a:rPr lang="fr-FR" dirty="0" err="1">
                <a:solidFill>
                  <a:srgbClr val="FF0000"/>
                </a:solidFill>
              </a:rPr>
              <a:t>PRPs</a:t>
            </a:r>
            <a:r>
              <a:rPr lang="fr-FR" dirty="0">
                <a:solidFill>
                  <a:srgbClr val="FF0000"/>
                </a:solidFill>
              </a:rPr>
              <a:t>, DES, AES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1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37068"/>
              </p:ext>
            </p:extLst>
          </p:nvPr>
        </p:nvGraphicFramePr>
        <p:xfrm>
          <a:off x="1625600" y="326391"/>
          <a:ext cx="8515338" cy="60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3986022" progId="Word.Document.8">
                  <p:embed/>
                </p:oleObj>
              </mc:Choice>
              <mc:Fallback>
                <p:oleObj name="Document" r:id="rId2" imgW="5629656" imgH="3986022" progId="Word.Document.8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26391"/>
                        <a:ext cx="8515338" cy="6029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99946"/>
            <a:ext cx="6959600" cy="4114800"/>
          </a:xfrm>
        </p:spPr>
        <p:txBody>
          <a:bodyPr/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kalkulasi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, status data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dan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 err="1"/>
              <a:t>Nrows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 err="1"/>
              <a:t>Ncols</a:t>
            </a:r>
            <a:r>
              <a:rPr lang="en-US" dirty="0"/>
              <a:t>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data 128-bit,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4,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samping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1022"/>
              </p:ext>
            </p:extLst>
          </p:nvPr>
        </p:nvGraphicFramePr>
        <p:xfrm>
          <a:off x="7747000" y="1346199"/>
          <a:ext cx="3266440" cy="487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6080" imgH="2079360" progId="Visio.Drawing.5">
                  <p:embed/>
                </p:oleObj>
              </mc:Choice>
              <mc:Fallback>
                <p:oleObj r:id="rId2" imgW="1396080" imgH="2079360" progId="Visio.Drawing.5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1346199"/>
                        <a:ext cx="3266440" cy="487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50240"/>
            <a:ext cx="10266680" cy="57061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16-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data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CopyPlaintextToState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(state, plaintext)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state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CopyStateToCiphertext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state)</a:t>
            </a:r>
            <a:endParaRPr lang="en-GB" altLang="en-US" sz="2400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624263" y="2601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76947"/>
              </p:ext>
            </p:extLst>
          </p:nvPr>
        </p:nvGraphicFramePr>
        <p:xfrm>
          <a:off x="1764010" y="1890724"/>
          <a:ext cx="8663980" cy="28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90400" imgH="1699920" progId="Visio.Drawing.5">
                  <p:embed/>
                </p:oleObj>
              </mc:Choice>
              <mc:Fallback>
                <p:oleObj r:id="rId2" imgW="5090400" imgH="1699920" progId="Visio.Drawing.5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10" y="1890724"/>
                        <a:ext cx="8663980" cy="289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560" y="1060303"/>
            <a:ext cx="76200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elemen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state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notasi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HEX: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011613" y="2043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443414" y="20791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63" y="2147778"/>
            <a:ext cx="3541451" cy="26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20" y="483394"/>
            <a:ext cx="7620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SubBytes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b="1" dirty="0">
                <a:latin typeface="+mn-lt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412" y="1273175"/>
            <a:ext cx="10293667" cy="4114800"/>
          </a:xfrm>
        </p:spPr>
        <p:txBody>
          <a:bodyPr/>
          <a:lstStyle/>
          <a:p>
            <a:pPr eaLnBrk="1" hangingPunct="1"/>
            <a:r>
              <a:rPr lang="en-US" altLang="en-US" i="1" dirty="0" err="1">
                <a:cs typeface="Times New Roman" panose="02020603050405020304" pitchFamily="18" charset="0"/>
              </a:rPr>
              <a:t>SubBytes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byte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array state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S-box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062413" y="21574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8AEAE-AB60-4FFF-8C9A-83CBF251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1" y="2157414"/>
            <a:ext cx="6380017" cy="42171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1437AB-9441-4E8D-8BAA-D7FD0F0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0" y="1815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CA18FE9-FECD-48F6-9B31-7B8D0B9C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2" y="1011078"/>
            <a:ext cx="8020109" cy="38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ADAF73-A759-4D91-932D-2685E1E819C6}"/>
              </a:ext>
            </a:extLst>
          </p:cNvPr>
          <p:cNvSpPr/>
          <p:nvPr/>
        </p:nvSpPr>
        <p:spPr>
          <a:xfrm>
            <a:off x="4444999" y="5160111"/>
            <a:ext cx="297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SubBytes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Latar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endParaRPr lang="en-GB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DES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aman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brute-force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diusulkan</a:t>
            </a:r>
            <a:r>
              <a:rPr lang="en-US" altLang="en-US" sz="2600" dirty="0"/>
              <a:t> standard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pengganti</a:t>
            </a:r>
            <a:r>
              <a:rPr lang="en-US" altLang="en-US" sz="2600" dirty="0"/>
              <a:t> DES.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National Institute of Standards and Technology</a:t>
            </a:r>
            <a:r>
              <a:rPr lang="en-US" altLang="en-US" sz="2600" dirty="0">
                <a:cs typeface="Times New Roman" panose="02020603050405020304" pitchFamily="18" charset="0"/>
              </a:rPr>
              <a:t>  (</a:t>
            </a: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mengusulkan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2600" dirty="0">
                <a:cs typeface="Times New Roman" panose="02020603050405020304" pitchFamily="18" charset="0"/>
              </a:rPr>
              <a:t> Federal AS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mengadakan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lomba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kelak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diberi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nama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Advanced Encryption Standard </a:t>
            </a:r>
            <a:r>
              <a:rPr lang="en-US" altLang="en-US" sz="2600" b="1" dirty="0">
                <a:cs typeface="Times New Roman" panose="02020603050405020304" pitchFamily="18" charset="0"/>
              </a:rPr>
              <a:t>(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AES</a:t>
            </a:r>
            <a:r>
              <a:rPr lang="en-US" altLang="en-US" sz="2600" b="1" dirty="0">
                <a:cs typeface="Times New Roman" panose="02020603050405020304" pitchFamily="18" charset="0"/>
              </a:rPr>
              <a:t>). </a:t>
            </a:r>
            <a:endParaRPr lang="en-GB" altLang="en-US" sz="2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AC0F70-02D6-4679-87F2-D0E3ACED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3064-2856-446B-A6A9-C88D89FA0C6E}"/>
              </a:ext>
            </a:extLst>
          </p:cNvPr>
          <p:cNvSpPr txBox="1"/>
          <p:nvPr/>
        </p:nvSpPr>
        <p:spPr>
          <a:xfrm>
            <a:off x="764650" y="34889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98D4D-F0B9-453E-BD1A-A871ABB6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2" y="2639461"/>
            <a:ext cx="7553325" cy="367665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AC4EF5E-77E4-46D4-BEF6-0FB27005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131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AC60696-2597-48A4-A739-F9DAE3E8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79724"/>
            <a:ext cx="6476693" cy="16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4250F-A047-45A0-B165-0C95117CD509}"/>
              </a:ext>
            </a:extLst>
          </p:cNvPr>
          <p:cNvSpPr/>
          <p:nvPr/>
        </p:nvSpPr>
        <p:spPr>
          <a:xfrm>
            <a:off x="3509807" y="63161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Proses </a:t>
            </a:r>
            <a:r>
              <a:rPr lang="en-US" sz="2400" dirty="0" err="1">
                <a:ea typeface="Times New Roman" panose="02020603050405020304" pitchFamily="18" charset="0"/>
              </a:rPr>
              <a:t>substitusi</a:t>
            </a:r>
            <a:r>
              <a:rPr lang="en-US" sz="2400" dirty="0">
                <a:ea typeface="Times New Roman" panose="02020603050405020304" pitchFamily="18" charset="0"/>
              </a:rPr>
              <a:t> 23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26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C538C-28EF-4BE0-8154-A8ED68AC468E}"/>
              </a:ext>
            </a:extLst>
          </p:cNvPr>
          <p:cNvSpPr txBox="1"/>
          <p:nvPr/>
        </p:nvSpPr>
        <p:spPr>
          <a:xfrm>
            <a:off x="3342640" y="172557"/>
            <a:ext cx="69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DD318-7505-428A-B0F3-59F3FB511F2B}"/>
              </a:ext>
            </a:extLst>
          </p:cNvPr>
          <p:cNvSpPr txBox="1"/>
          <p:nvPr/>
        </p:nvSpPr>
        <p:spPr>
          <a:xfrm>
            <a:off x="7548880" y="103996"/>
            <a:ext cx="76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state’</a:t>
            </a:r>
          </a:p>
        </p:txBody>
      </p:sp>
    </p:spTree>
    <p:extLst>
      <p:ext uri="{BB962C8B-B14F-4D97-AF65-F5344CB8AC3E}">
        <p14:creationId xmlns:p14="http://schemas.microsoft.com/office/powerpoint/2010/main" val="110662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ShiftRows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1852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ShiftRows</a:t>
            </a:r>
            <a:r>
              <a:rPr lang="en-US" altLang="en-US" sz="2400" i="1" dirty="0">
                <a:cs typeface="Times New Roman" panose="02020603050405020304" pitchFamily="18" charset="0"/>
              </a:rPr>
              <a:t>()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siklik</a:t>
            </a:r>
            <a:r>
              <a:rPr lang="en-US" altLang="en-US" sz="2400" dirty="0">
                <a:cs typeface="Times New Roman" panose="02020603050405020304" pitchFamily="18" charset="0"/>
              </a:rPr>
              <a:t>) pada 3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 state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1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cs typeface="Times New Roman" panose="02020603050405020304" pitchFamily="18" charset="0"/>
              </a:rPr>
              <a:t>= 2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2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A3769-CF2E-443A-A593-0C26ECC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427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>
            <a:extLst>
              <a:ext uri="{FF2B5EF4-FFF2-40B4-BE49-F238E27FC236}">
                <a16:creationId xmlns:a16="http://schemas.microsoft.com/office/drawing/2014/main" id="{A8476198-C0E4-4120-ABDA-02C90092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2" y="4001294"/>
            <a:ext cx="9485777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AEAD4B-2B1D-4951-9B52-FB969615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80" y="1869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>
            <a:extLst>
              <a:ext uri="{FF2B5EF4-FFF2-40B4-BE49-F238E27FC236}">
                <a16:creationId xmlns:a16="http://schemas.microsoft.com/office/drawing/2014/main" id="{8A2AE7E9-AA78-4F97-8BFD-A7D23C1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869440"/>
            <a:ext cx="7912045" cy="20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5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MixColumns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dirty="0">
                <a:latin typeface="+mn-lt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320" y="1690688"/>
            <a:ext cx="917448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MixColumns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i="1" dirty="0"/>
              <a:t> state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81401" y="2596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36564"/>
              </p:ext>
            </p:extLst>
          </p:nvPr>
        </p:nvGraphicFramePr>
        <p:xfrm>
          <a:off x="1036320" y="2821433"/>
          <a:ext cx="9579363" cy="21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900" imgH="800100" progId="Equation.3">
                  <p:embed/>
                </p:oleObj>
              </mc:Choice>
              <mc:Fallback>
                <p:oleObj name="Equation" r:id="rId2" imgW="3644900" imgH="8001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2821433"/>
                        <a:ext cx="9579363" cy="210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1951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8" y="1447800"/>
            <a:ext cx="8215500" cy="42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35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8416"/>
              </p:ext>
            </p:extLst>
          </p:nvPr>
        </p:nvGraphicFramePr>
        <p:xfrm>
          <a:off x="1244600" y="813124"/>
          <a:ext cx="10148362" cy="223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207770" progId="Word.Document.8">
                  <p:embed/>
                </p:oleObj>
              </mc:Choice>
              <mc:Fallback>
                <p:oleObj name="Document" r:id="rId2" imgW="5486400" imgH="1207770" progId="Word.Document.8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813124"/>
                        <a:ext cx="10148362" cy="223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1524000" y="300990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 	</a:t>
            </a:r>
            <a:endParaRPr lang="en-US" altLang="en-US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341"/>
              </p:ext>
            </p:extLst>
          </p:nvPr>
        </p:nvGraphicFramePr>
        <p:xfrm>
          <a:off x="2209800" y="3359633"/>
          <a:ext cx="5334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89200" imgH="215900" progId="Equation.3">
                  <p:embed/>
                </p:oleObj>
              </mc:Choice>
              <mc:Fallback>
                <p:oleObj r:id="rId4" imgW="2489200" imgH="215900" progId="Equation.3">
                  <p:embed/>
                  <p:pic>
                    <p:nvPicPr>
                      <p:cNvPr id="286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9633"/>
                        <a:ext cx="5334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3215"/>
              </p:ext>
            </p:extLst>
          </p:nvPr>
        </p:nvGraphicFramePr>
        <p:xfrm>
          <a:off x="2209800" y="4077809"/>
          <a:ext cx="5410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76500" imgH="215900" progId="Equation.3">
                  <p:embed/>
                </p:oleObj>
              </mc:Choice>
              <mc:Fallback>
                <p:oleObj r:id="rId6" imgW="2476500" imgH="215900" progId="Equation.3">
                  <p:embed/>
                  <p:pic>
                    <p:nvPicPr>
                      <p:cNvPr id="28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77809"/>
                        <a:ext cx="54102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4477"/>
              </p:ext>
            </p:extLst>
          </p:nvPr>
        </p:nvGraphicFramePr>
        <p:xfrm>
          <a:off x="2209800" y="4662810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89200" imgH="215900" progId="Equation.3">
                  <p:embed/>
                </p:oleObj>
              </mc:Choice>
              <mc:Fallback>
                <p:oleObj r:id="rId8" imgW="2489200" imgH="215900" progId="Equation.3">
                  <p:embed/>
                  <p:pic>
                    <p:nvPicPr>
                      <p:cNvPr id="286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62810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56800"/>
              </p:ext>
            </p:extLst>
          </p:nvPr>
        </p:nvGraphicFramePr>
        <p:xfrm>
          <a:off x="2209800" y="5227323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2200" imgH="203200" progId="Equation.3">
                  <p:embed/>
                </p:oleObj>
              </mc:Choice>
              <mc:Fallback>
                <p:oleObj name="Equation" r:id="rId10" imgW="2362200" imgH="203200" progId="Equation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27323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6780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756832"/>
              </p:ext>
            </p:extLst>
          </p:nvPr>
        </p:nvGraphicFramePr>
        <p:xfrm>
          <a:off x="2139462" y="857601"/>
          <a:ext cx="45005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774700" progId="Equation.3">
                  <p:embed/>
                </p:oleObj>
              </mc:Choice>
              <mc:Fallback>
                <p:oleObj name="Equation" r:id="rId2" imgW="1752600" imgH="7747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462" y="857601"/>
                        <a:ext cx="4500504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607626" y="3091934"/>
            <a:ext cx="750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F9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5222" y="34470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84DC6E-C455-122B-1611-16034B4314F2}"/>
              </a:ext>
            </a:extLst>
          </p:cNvPr>
          <p:cNvSpPr txBox="1"/>
          <p:nvPr/>
        </p:nvSpPr>
        <p:spPr>
          <a:xfrm>
            <a:off x="1265222" y="5176911"/>
            <a:ext cx="7574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dan </a:t>
            </a:r>
            <a:r>
              <a:rPr lang="en-US" sz="2400" dirty="0" err="1"/>
              <a:t>pernjumlahan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dilihat</a:t>
            </a:r>
            <a:r>
              <a:rPr lang="en-US" sz="2400" dirty="0"/>
              <a:t> pada </a:t>
            </a:r>
            <a:r>
              <a:rPr lang="en-US" sz="2400" dirty="0" err="1"/>
              <a:t>lampiran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65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457" y="589281"/>
            <a:ext cx="7900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= (0000 0010)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(0010 0110) </a:t>
            </a:r>
          </a:p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             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(01001100)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4C</a:t>
            </a:r>
          </a:p>
          <a:p>
            <a:pPr marL="226695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B7B6-4FDC-4B43-8F5B-7A88CF2BE80B}"/>
              </a:ext>
            </a:extLst>
          </p:cNvPr>
          <p:cNvSpPr/>
          <p:nvPr/>
        </p:nvSpPr>
        <p:spPr>
          <a:xfrm>
            <a:off x="882457" y="2836208"/>
            <a:ext cx="1130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= (0000 0011)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(0111 1011)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 = ((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+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 +1))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(1 +1)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                    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(1000 1101)  = 8D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8C7EB-BCCF-4258-BE19-614EAE99A90F}"/>
              </a:ext>
            </a:extLst>
          </p:cNvPr>
          <p:cNvSpPr/>
          <p:nvPr/>
        </p:nvSpPr>
        <p:spPr>
          <a:xfrm>
            <a:off x="838200" y="5890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(</a:t>
            </a:r>
            <a:r>
              <a:rPr lang="en-US" sz="2400" dirty="0">
                <a:ea typeface="Times New Roman" panose="02020603050405020304" pitchFamily="18" charset="0"/>
              </a:rPr>
              <a:t>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= BD = 10111101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43 = 01000011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C5865-D083-48D2-867C-598DEFFFD9E3}"/>
              </a:ext>
            </a:extLst>
          </p:cNvPr>
          <p:cNvSpPr/>
          <p:nvPr/>
        </p:nvSpPr>
        <p:spPr>
          <a:xfrm>
            <a:off x="3861960" y="13652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204670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6446" y="1254760"/>
            <a:ext cx="8099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Selanjutnya</a:t>
            </a:r>
            <a:r>
              <a:rPr lang="en-US" sz="2400" dirty="0">
                <a:ea typeface="Times New Roman" panose="02020603050405020304" pitchFamily="18" charset="0"/>
              </a:rPr>
              <a:t>, XOR-</a:t>
            </a:r>
            <a:r>
              <a:rPr lang="en-US" sz="2400" dirty="0" err="1">
                <a:ea typeface="Times New Roman" panose="02020603050405020304" pitchFamily="18" charset="0"/>
              </a:rPr>
              <a:t>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  = 4C =  0100 1100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  = 8D = 1000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 = BD = 1011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  = 43 =  </a:t>
            </a:r>
            <a:r>
              <a:rPr lang="en-US" sz="2400" u="sng" dirty="0">
                <a:ea typeface="Times New Roman" panose="02020603050405020304" pitchFamily="18" charset="0"/>
              </a:rPr>
              <a:t>0100 0011 </a:t>
            </a:r>
            <a:r>
              <a:rPr lang="en-US" sz="2400" u="sng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	                               0011 1111 = 3F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226695" indent="-226695" algn="just"/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,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diselesaikan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51231-08B4-4F0E-8F52-0F902612E561}"/>
              </a:ext>
            </a:extLst>
          </p:cNvPr>
          <p:cNvSpPr/>
          <p:nvPr/>
        </p:nvSpPr>
        <p:spPr>
          <a:xfrm>
            <a:off x="3348880" y="29908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</p:spTree>
    <p:extLst>
      <p:ext uri="{BB962C8B-B14F-4D97-AF65-F5344CB8AC3E}">
        <p14:creationId xmlns:p14="http://schemas.microsoft.com/office/powerpoint/2010/main" val="326015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+mn-lt"/>
                <a:cs typeface="Times New Roman" panose="02020603050405020304" pitchFamily="18" charset="0"/>
              </a:rPr>
              <a:t>AddRoundKey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6561"/>
            <a:ext cx="10276840" cy="41148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 dan</a:t>
            </a:r>
            <a:r>
              <a:rPr lang="en-US" altLang="en-US" i="1" dirty="0">
                <a:cs typeface="Times New Roman" panose="02020603050405020304" pitchFamily="18" charset="0"/>
              </a:rPr>
              <a:t> state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0" y="2929688"/>
            <a:ext cx="8892020" cy="2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080" y="1066800"/>
            <a:ext cx="9672320" cy="4800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 err="1"/>
              <a:t>Persyaratan</a:t>
            </a:r>
            <a:r>
              <a:rPr lang="en-US" altLang="en-US" dirty="0"/>
              <a:t> AES: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/>
              <a:t>T</a:t>
            </a:r>
            <a:r>
              <a:rPr lang="en-US" altLang="en-US" dirty="0" err="1">
                <a:cs typeface="Times New Roman" panose="02020603050405020304" pitchFamily="18" charset="0"/>
              </a:rPr>
              <a:t>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simetri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berbasis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rancangan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dirahasiakan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disembunyikan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fleksibel</a:t>
            </a:r>
            <a:r>
              <a:rPr lang="en-US" altLang="en-US" dirty="0">
                <a:cs typeface="Times New Roman" panose="02020603050405020304" pitchFamily="18" charset="0"/>
              </a:rPr>
              <a:t>: 128, 192, dan 256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software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hardware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/>
              <a:t>  </a:t>
            </a:r>
            <a:endParaRPr lang="en-GB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89" y="2214880"/>
            <a:ext cx="9867211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9289" y="113664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756-DDB2-45BF-A5E4-A8FD3308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S-box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BD66-8D74-4439-BAF0-FDE418BC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menaik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 </a:t>
            </a:r>
            <a:r>
              <a:rPr lang="en-US" dirty="0" err="1"/>
              <a:t>Baris</a:t>
            </a:r>
            <a:r>
              <a:rPr lang="en-US" dirty="0"/>
              <a:t> ke-0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00, 01, 02, …, 0F. </a:t>
            </a:r>
            <a:r>
              <a:rPr lang="en-US" dirty="0" err="1"/>
              <a:t>Baris</a:t>
            </a:r>
            <a:r>
              <a:rPr lang="en-US" dirty="0"/>
              <a:t> ke-1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10, 11, 12, …, 1F,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baris-baris</a:t>
            </a:r>
            <a:r>
              <a:rPr lang="en-US" dirty="0"/>
              <a:t> 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). Nilai 00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 </a:t>
            </a:r>
            <a:r>
              <a:rPr lang="en-US" dirty="0" err="1"/>
              <a:t>lihat</a:t>
            </a:r>
            <a:r>
              <a:rPr lang="en-US" dirty="0"/>
              <a:t> pada </a:t>
            </a:r>
            <a:r>
              <a:rPr lang="en-US" dirty="0" err="1"/>
              <a:t>lampiran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1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B6E7-BE04-4E1F-8873-374A9087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90449F-F027-44DD-927D-D0A35688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2184399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0B7065-0CA9-4C7F-B5D8-E3D8B4DD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35025"/>
              </p:ext>
            </p:extLst>
          </p:nvPr>
        </p:nvGraphicFramePr>
        <p:xfrm>
          <a:off x="2650009" y="1837557"/>
          <a:ext cx="4993754" cy="31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89200" imgH="1562100" progId="Equation.3">
                  <p:embed/>
                </p:oleObj>
              </mc:Choice>
              <mc:Fallback>
                <p:oleObj r:id="rId2" imgW="2489200" imgH="1562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009" y="1837557"/>
                        <a:ext cx="4993754" cy="3133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00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5207E-0EF5-402B-A74D-A1DC2B670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3730"/>
              </p:ext>
            </p:extLst>
          </p:nvPr>
        </p:nvGraphicFramePr>
        <p:xfrm>
          <a:off x="1715134" y="767874"/>
          <a:ext cx="7581269" cy="483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67">
                  <a:extLst>
                    <a:ext uri="{9D8B030D-6E8A-4147-A177-3AD203B41FA5}">
                      <a16:colId xmlns:a16="http://schemas.microsoft.com/office/drawing/2014/main" val="161802953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03283087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8542426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50167573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66418298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35341489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53555663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66577408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3750343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24582528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424603111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8674689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842572758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6103763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61635820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67045141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832390824"/>
                    </a:ext>
                  </a:extLst>
                </a:gridCol>
              </a:tblGrid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1586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64211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6008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6273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703893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305234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38299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506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0474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0836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0427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53167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2048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4700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38838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6111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3663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A6C5939-A9BB-4528-BB8F-6BFBA30868C9}"/>
              </a:ext>
            </a:extLst>
          </p:cNvPr>
          <p:cNvSpPr/>
          <p:nvPr/>
        </p:nvSpPr>
        <p:spPr>
          <a:xfrm>
            <a:off x="3933062" y="5905460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ea typeface="Times New Roman" panose="02020603050405020304" pitchFamily="18" charset="0"/>
              </a:rPr>
              <a:t>S-box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Rijndael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03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D2A-907F-4E21-AB35-2A704E1B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215A-E53B-47DD-AE04-A6C5B1FE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520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 err="1"/>
              <a:t>Rijndael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round key</a:t>
            </a:r>
            <a:r>
              <a:rPr lang="en-US" dirty="0"/>
              <a:t>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cipher key</a:t>
            </a:r>
            <a:r>
              <a:rPr lang="en-US" dirty="0"/>
              <a:t> dan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.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 err="1"/>
              <a:t>KeyExpansion</a:t>
            </a:r>
            <a:r>
              <a:rPr lang="en-US" i="1" dirty="0"/>
              <a:t>()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Rijndael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dan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.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16 </a:t>
            </a:r>
            <a:r>
              <a:rPr lang="en-US" i="1" dirty="0"/>
              <a:t>byte</a:t>
            </a:r>
            <a:r>
              <a:rPr lang="en-US" dirty="0"/>
              <a:t> (16 </a:t>
            </a:r>
            <a:r>
              <a:rPr lang="en-US" dirty="0" err="1"/>
              <a:t>elemen</a:t>
            </a:r>
            <a:r>
              <a:rPr lang="en-US" dirty="0"/>
              <a:t>) dan </a:t>
            </a:r>
            <a:r>
              <a:rPr lang="en-US" i="1" dirty="0"/>
              <a:t>Nr</a:t>
            </a:r>
            <a:r>
              <a:rPr lang="en-US" dirty="0"/>
              <a:t> = 10 </a:t>
            </a:r>
            <a:r>
              <a:rPr lang="en-US" dirty="0" err="1"/>
              <a:t>putaran</a:t>
            </a:r>
            <a:r>
              <a:rPr lang="en-US" dirty="0"/>
              <a:t>.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.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[0].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[1], </a:t>
            </a:r>
            <a:r>
              <a:rPr lang="en-US" i="1" dirty="0" err="1"/>
              <a:t>rk</a:t>
            </a:r>
            <a:r>
              <a:rPr lang="en-US" dirty="0"/>
              <a:t>[2], …, </a:t>
            </a:r>
            <a:r>
              <a:rPr lang="en-US" dirty="0" err="1"/>
              <a:t>rk</a:t>
            </a:r>
            <a:r>
              <a:rPr lang="en-US" dirty="0"/>
              <a:t>[10].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42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04"/>
            <a:ext cx="10515600" cy="76612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+mn-lt"/>
              </a:rPr>
              <a:t>ExpansionKey</a:t>
            </a:r>
            <a:r>
              <a:rPr lang="en-US" sz="3600" dirty="0">
                <a:latin typeface="+mn-lt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Algoritma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Salin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i="1" dirty="0"/>
              <a:t>key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[0], </a:t>
            </a:r>
            <a:r>
              <a:rPr lang="en-US" sz="2400" i="1" dirty="0"/>
              <a:t>w</a:t>
            </a:r>
            <a:r>
              <a:rPr lang="en-US" sz="2400" dirty="0"/>
              <a:t>[1], </a:t>
            </a:r>
            <a:r>
              <a:rPr lang="en-US" sz="2400" i="1" dirty="0"/>
              <a:t>w</a:t>
            </a:r>
            <a:r>
              <a:rPr lang="en-US" sz="2400" dirty="0"/>
              <a:t>[2], </a:t>
            </a:r>
            <a:r>
              <a:rPr lang="en-US" sz="2400" i="1" dirty="0"/>
              <a:t>w</a:t>
            </a:r>
            <a:r>
              <a:rPr lang="en-US" sz="2400" dirty="0"/>
              <a:t>[3].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key, </a:t>
            </a:r>
            <a:r>
              <a:rPr lang="en-US" sz="2400" i="1" dirty="0"/>
              <a:t>w</a:t>
            </a:r>
            <a:r>
              <a:rPr lang="en-US" sz="2400" dirty="0"/>
              <a:t>[1]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= 4 </a:t>
            </a:r>
            <a:r>
              <a:rPr lang="en-US" sz="2400" dirty="0" err="1"/>
              <a:t>sampai</a:t>
            </a:r>
            <a:r>
              <a:rPr lang="en-US" sz="2400" dirty="0"/>
              <a:t> 43, </a:t>
            </a:r>
            <a:r>
              <a:rPr lang="en-US" sz="2400" dirty="0" err="1"/>
              <a:t>lakukan</a:t>
            </a:r>
            <a:r>
              <a:rPr lang="en-US" sz="2400" dirty="0"/>
              <a:t>:</a:t>
            </a:r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4,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41363" lvl="0" indent="233363"/>
            <a:r>
              <a:rPr lang="en-US" sz="2400" dirty="0" err="1"/>
              <a:t>Geser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i="1" dirty="0"/>
              <a:t>byte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sirkuler</a:t>
            </a:r>
            <a:endParaRPr lang="en-US" sz="2400" dirty="0"/>
          </a:p>
          <a:p>
            <a:pPr marL="741363" lvl="0" indent="233363"/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S-box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3177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1295400"/>
            <a:ext cx="10099040" cy="4114800"/>
          </a:xfrm>
        </p:spPr>
        <p:txBody>
          <a:bodyPr/>
          <a:lstStyle/>
          <a:p>
            <a:pPr marL="741363" lvl="0" indent="-344488"/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round constant</a:t>
            </a:r>
            <a:r>
              <a:rPr lang="en-US" sz="2400" dirty="0"/>
              <a:t> (</a:t>
            </a:r>
            <a:r>
              <a:rPr lang="en-US" sz="2400" i="1" dirty="0" err="1"/>
              <a:t>Rcon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/4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 err="1"/>
              <a:t>i</a:t>
            </a:r>
            <a:r>
              <a:rPr lang="en-US" sz="2400" i="1" dirty="0"/>
              <a:t>/</a:t>
            </a:r>
            <a:r>
              <a:rPr lang="en-US" sz="2400" dirty="0"/>
              <a:t>4]).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j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/4,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(</a:t>
            </a:r>
            <a:r>
              <a:rPr lang="en-US" sz="2400" i="1" dirty="0"/>
              <a:t>RC</a:t>
            </a:r>
            <a:r>
              <a:rPr lang="en-US" sz="2400" dirty="0"/>
              <a:t>]</a:t>
            </a:r>
            <a:r>
              <a:rPr lang="en-US" sz="2400" i="1" dirty="0"/>
              <a:t>j</a:t>
            </a:r>
            <a:r>
              <a:rPr lang="en-US" sz="2400" dirty="0"/>
              <a:t>], 0, 0, 0),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[1]=1,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2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-1],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heksadesimal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[STA11]: </a:t>
            </a:r>
            <a:r>
              <a:rPr lang="en-US" sz="2400" i="1" dirty="0"/>
              <a:t>RC</a:t>
            </a:r>
            <a:r>
              <a:rPr lang="en-US" sz="2400" dirty="0"/>
              <a:t>[1]=01, </a:t>
            </a:r>
            <a:r>
              <a:rPr lang="en-US" sz="2400" i="1" dirty="0"/>
              <a:t>RC</a:t>
            </a:r>
            <a:r>
              <a:rPr lang="en-US" sz="2400" dirty="0"/>
              <a:t>[2]=02, </a:t>
            </a:r>
            <a:r>
              <a:rPr lang="en-US" sz="2400" i="1" dirty="0"/>
              <a:t>RC</a:t>
            </a:r>
            <a:r>
              <a:rPr lang="en-US" sz="2400" dirty="0"/>
              <a:t>[3]=04, </a:t>
            </a:r>
            <a:r>
              <a:rPr lang="en-US" sz="2400" i="1" dirty="0"/>
              <a:t>RC</a:t>
            </a:r>
            <a:r>
              <a:rPr lang="en-US" sz="2400" dirty="0"/>
              <a:t>[4]=08, </a:t>
            </a:r>
            <a:r>
              <a:rPr lang="en-US" sz="2400" i="1" dirty="0"/>
              <a:t>RC</a:t>
            </a:r>
            <a:r>
              <a:rPr lang="en-US" sz="2400" dirty="0"/>
              <a:t>[5]=10, </a:t>
            </a:r>
            <a:r>
              <a:rPr lang="en-US" sz="2400" i="1" dirty="0"/>
              <a:t>RC</a:t>
            </a:r>
            <a:r>
              <a:rPr lang="en-US" sz="2400" dirty="0"/>
              <a:t>[6]=20, </a:t>
            </a:r>
            <a:r>
              <a:rPr lang="en-US" sz="2400" i="1" dirty="0"/>
              <a:t>RC</a:t>
            </a:r>
            <a:r>
              <a:rPr lang="en-US" sz="2400" dirty="0"/>
              <a:t>[7]=40, </a:t>
            </a:r>
            <a:r>
              <a:rPr lang="en-US" sz="2400" i="1" dirty="0"/>
              <a:t>RC</a:t>
            </a:r>
            <a:r>
              <a:rPr lang="en-US" sz="2400" dirty="0"/>
              <a:t>[8]=80, </a:t>
            </a:r>
            <a:r>
              <a:rPr lang="en-US" sz="2400" i="1" dirty="0"/>
              <a:t>RC</a:t>
            </a:r>
            <a:r>
              <a:rPr lang="en-US" sz="2400" dirty="0"/>
              <a:t>[9]=1B, </a:t>
            </a:r>
            <a:r>
              <a:rPr lang="en-US" sz="2400" i="1" dirty="0"/>
              <a:t>RC</a:t>
            </a:r>
            <a:r>
              <a:rPr lang="en-US" sz="2400" dirty="0"/>
              <a:t>[10]=36. </a:t>
            </a:r>
          </a:p>
          <a:p>
            <a:pPr lvl="0"/>
            <a:endParaRPr lang="en-US" sz="2400" dirty="0"/>
          </a:p>
          <a:p>
            <a:pPr marL="741363" lvl="0" indent="-344488"/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</a:p>
          <a:p>
            <a:pPr lvl="0"/>
            <a:endParaRPr lang="en-US" sz="24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-4]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42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C951D-10C2-4B9E-A6F0-58EA40A7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9" y="1379854"/>
            <a:ext cx="10891157" cy="38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3F4EE-BAEE-4763-B820-DAA8E5B8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22" y="224948"/>
            <a:ext cx="8381425" cy="640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0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4507-404E-49D2-AD77-FFE77D2F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Dekripsi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425A0-DFA6-4A87-BB95-C89C00C6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67" y="307340"/>
            <a:ext cx="766762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762000"/>
            <a:ext cx="10353040" cy="51054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dirty="0"/>
              <a:t>Lima </a:t>
            </a:r>
            <a:r>
              <a:rPr lang="en-US" altLang="en-US" dirty="0" err="1"/>
              <a:t>finalis</a:t>
            </a:r>
            <a:r>
              <a:rPr lang="en-US" altLang="en-US" dirty="0"/>
              <a:t> </a:t>
            </a:r>
            <a:r>
              <a:rPr lang="en-US" altLang="en-US" dirty="0" err="1"/>
              <a:t>lomba</a:t>
            </a:r>
            <a:r>
              <a:rPr lang="en-US" altLang="en-US" dirty="0"/>
              <a:t> AES: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Vincent </a:t>
            </a:r>
            <a:r>
              <a:rPr lang="en-US" altLang="en-US" b="1" dirty="0" err="1">
                <a:cs typeface="Times New Roman" panose="02020603050405020304" pitchFamily="18" charset="0"/>
              </a:rPr>
              <a:t>Rij</a:t>
            </a:r>
            <a:r>
              <a:rPr lang="en-US" altLang="en-US" dirty="0" err="1">
                <a:cs typeface="Times New Roman" panose="02020603050405020304" pitchFamily="18" charset="0"/>
              </a:rPr>
              <a:t>men</a:t>
            </a:r>
            <a:r>
              <a:rPr lang="en-US" altLang="en-US" dirty="0">
                <a:cs typeface="Times New Roman" panose="02020603050405020304" pitchFamily="18" charset="0"/>
              </a:rPr>
              <a:t> da</a:t>
            </a:r>
            <a:r>
              <a:rPr lang="en-US" altLang="en-US" b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Joan </a:t>
            </a:r>
            <a:r>
              <a:rPr lang="en-US" altLang="en-US" b="1" dirty="0">
                <a:cs typeface="Times New Roman" panose="02020603050405020304" pitchFamily="18" charset="0"/>
              </a:rPr>
              <a:t>Dae</a:t>
            </a:r>
            <a:r>
              <a:rPr lang="en-US" altLang="en-US" dirty="0">
                <a:cs typeface="Times New Roman" panose="02020603050405020304" pitchFamily="18" charset="0"/>
              </a:rPr>
              <a:t>men – </a:t>
            </a:r>
            <a:r>
              <a:rPr lang="en-US" altLang="en-US" dirty="0" err="1">
                <a:cs typeface="Times New Roman" panose="02020603050405020304" pitchFamily="18" charset="0"/>
              </a:rPr>
              <a:t>Be</a:t>
            </a:r>
            <a:r>
              <a:rPr lang="en-US" altLang="en-US" b="1" dirty="0" err="1">
                <a:cs typeface="Times New Roman" panose="02020603050405020304" pitchFamily="18" charset="0"/>
              </a:rPr>
              <a:t>l</a:t>
            </a:r>
            <a:r>
              <a:rPr lang="en-US" altLang="en-US" dirty="0" err="1"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cs typeface="Times New Roman" panose="02020603050405020304" pitchFamily="18" charset="0"/>
              </a:rPr>
              <a:t>, 86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Serpent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Ross Anderson, Eli </a:t>
            </a:r>
            <a:r>
              <a:rPr lang="en-US" altLang="en-US" dirty="0" err="1">
                <a:cs typeface="Times New Roman" panose="02020603050405020304" pitchFamily="18" charset="0"/>
              </a:rPr>
              <a:t>Biham</a:t>
            </a:r>
            <a:r>
              <a:rPr lang="en-US" altLang="en-US" dirty="0">
                <a:cs typeface="Times New Roman" panose="02020603050405020304" pitchFamily="18" charset="0"/>
              </a:rPr>
              <a:t>, dan Lars Knudsen – </a:t>
            </a:r>
            <a:r>
              <a:rPr lang="en-US" altLang="en-US" dirty="0" err="1">
                <a:cs typeface="Times New Roman" panose="02020603050405020304" pitchFamily="18" charset="0"/>
              </a:rPr>
              <a:t>Inggris</a:t>
            </a:r>
            <a:r>
              <a:rPr lang="en-US" altLang="en-US" dirty="0">
                <a:cs typeface="Times New Roman" panose="02020603050405020304" pitchFamily="18" charset="0"/>
              </a:rPr>
              <a:t>, Israel, dan </a:t>
            </a:r>
            <a:r>
              <a:rPr lang="en-US" altLang="en-US" dirty="0" err="1">
                <a:cs typeface="Times New Roman" panose="02020603050405020304" pitchFamily="18" charset="0"/>
              </a:rPr>
              <a:t>Norwegia</a:t>
            </a:r>
            <a:r>
              <a:rPr lang="en-US" altLang="en-US" dirty="0">
                <a:cs typeface="Times New Roman" panose="02020603050405020304" pitchFamily="18" charset="0"/>
              </a:rPr>
              <a:t>, 59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Twofish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diketuai</a:t>
            </a:r>
            <a:r>
              <a:rPr lang="en-US" altLang="en-US" dirty="0">
                <a:cs typeface="Times New Roman" panose="02020603050405020304" pitchFamily="18" charset="0"/>
              </a:rPr>
              <a:t> oleh Bruce </a:t>
            </a:r>
            <a:r>
              <a:rPr lang="en-US" altLang="en-US" dirty="0" err="1">
                <a:cs typeface="Times New Roman" panose="02020603050405020304" pitchFamily="18" charset="0"/>
              </a:rPr>
              <a:t>Schneier</a:t>
            </a:r>
            <a:r>
              <a:rPr lang="en-US" altLang="en-US" dirty="0">
                <a:cs typeface="Times New Roman" panose="02020603050405020304" pitchFamily="18" charset="0"/>
              </a:rPr>
              <a:t> – USA, 31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RC6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– USA, 23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MARS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IBM, 13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84EF-B836-4DB5-8F44-6D0EBB9F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InvSubBytes</a:t>
            </a:r>
            <a:r>
              <a:rPr lang="en-US" sz="3600" b="1" dirty="0"/>
              <a:t>()</a:t>
            </a:r>
          </a:p>
          <a:p>
            <a:r>
              <a:rPr lang="en-US" i="1" dirty="0" err="1"/>
              <a:t>InvSubBytes</a:t>
            </a:r>
            <a:r>
              <a:rPr lang="en-US" i="1" dirty="0"/>
              <a:t>()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SubBytes</a:t>
            </a:r>
            <a:r>
              <a:rPr lang="en-US" i="1" dirty="0"/>
              <a:t>()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2AAA-CCAA-4259-AE66-B6060D7C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05" y="2379662"/>
            <a:ext cx="79819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17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59EA-9EA7-48C0-B62D-646388B9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977880" cy="53235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InvShiftRows</a:t>
            </a:r>
            <a:r>
              <a:rPr lang="en-US" sz="3600" b="1" dirty="0"/>
              <a:t>()</a:t>
            </a:r>
            <a:endParaRPr lang="en-US" sz="3600" dirty="0"/>
          </a:p>
          <a:p>
            <a:endParaRPr lang="en-US" sz="2400" i="1" dirty="0"/>
          </a:p>
          <a:p>
            <a:r>
              <a:rPr lang="en-US" sz="2400" i="1" dirty="0" err="1"/>
              <a:t>InvShiftRows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 err="1"/>
              <a:t>ShiftRows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(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pada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state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5B5EC3-5121-4885-8460-914962AD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85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>
            <a:extLst>
              <a:ext uri="{FF2B5EF4-FFF2-40B4-BE49-F238E27FC236}">
                <a16:creationId xmlns:a16="http://schemas.microsoft.com/office/drawing/2014/main" id="{8FCA71B3-175B-4672-8E64-BB5AFF87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429000"/>
            <a:ext cx="8727650" cy="17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21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9A16-CE31-43E3-92B4-8682D3AF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3"/>
            <a:ext cx="10515600" cy="53844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InvMixColumns</a:t>
            </a:r>
            <a:r>
              <a:rPr lang="en-US" sz="3600" b="1" dirty="0"/>
              <a:t>()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A804CB-9A47-4A5D-9518-9AA58CD9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FD185A-16D5-4335-AF39-1067618A5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40969"/>
              </p:ext>
            </p:extLst>
          </p:nvPr>
        </p:nvGraphicFramePr>
        <p:xfrm>
          <a:off x="1188720" y="2418558"/>
          <a:ext cx="9605268" cy="201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22700" imgH="800100" progId="Equation.3">
                  <p:embed/>
                </p:oleObj>
              </mc:Choice>
              <mc:Fallback>
                <p:oleObj r:id="rId2" imgW="38227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2418558"/>
                        <a:ext cx="9605268" cy="2010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281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75420"/>
              </p:ext>
            </p:extLst>
          </p:nvPr>
        </p:nvGraphicFramePr>
        <p:xfrm>
          <a:off x="1356360" y="2529840"/>
          <a:ext cx="101346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42366" progId="Word.Document.8">
                  <p:embed/>
                </p:oleObj>
              </mc:Choice>
              <mc:Fallback>
                <p:oleObj name="Document" r:id="rId2" imgW="5486400" imgH="642366" progId="Word.Document.8">
                  <p:embed/>
                  <p:pic>
                    <p:nvPicPr>
                      <p:cNvPr id="368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529840"/>
                        <a:ext cx="101346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283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ECCA-17B2-45C0-0FD1-55357853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3999"/>
          </a:xfrm>
        </p:spPr>
        <p:txBody>
          <a:bodyPr/>
          <a:lstStyle/>
          <a:p>
            <a:r>
              <a:rPr lang="en-US" dirty="0"/>
              <a:t>Demo online AES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8C133-3C11-37DE-4608-ECE30450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2975"/>
            <a:ext cx="10515600" cy="5915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A5C60B-A70C-07A9-FA4F-2B932ECECD19}"/>
              </a:ext>
            </a:extLst>
          </p:cNvPr>
          <p:cNvSpPr txBox="1"/>
          <p:nvPr/>
        </p:nvSpPr>
        <p:spPr>
          <a:xfrm>
            <a:off x="5186680" y="3034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https://encode-decode.com/aes128-encrypt-online/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552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389E-0291-BF12-69E7-0261A6D1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90371"/>
            <a:ext cx="10515600" cy="1158241"/>
          </a:xfrm>
        </p:spPr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enkripsi-dekripsi</a:t>
            </a:r>
            <a:r>
              <a:rPr lang="en-US" dirty="0"/>
              <a:t> AES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469EDA-828A-4D6B-C110-6A27EF57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524847"/>
            <a:ext cx="11663680" cy="45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9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838960-16F8-4DD2-A424-8E79471F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301880"/>
            <a:ext cx="11846560" cy="42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4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A2E158-B812-E227-10C0-775EF30E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588668"/>
            <a:ext cx="11511280" cy="56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1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6A229D-1FA2-EB01-BE31-A405FB0E49A3}"/>
              </a:ext>
            </a:extLst>
          </p:cNvPr>
          <p:cNvSpPr txBox="1"/>
          <p:nvPr/>
        </p:nvSpPr>
        <p:spPr>
          <a:xfrm>
            <a:off x="233362" y="484142"/>
            <a:ext cx="31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program (</a:t>
            </a:r>
            <a:r>
              <a:rPr lang="en-US" sz="2400" dirty="0" err="1">
                <a:solidFill>
                  <a:srgbClr val="FF0000"/>
                </a:solidFill>
              </a:rPr>
              <a:t>enkripsi</a:t>
            </a:r>
            <a:r>
              <a:rPr lang="en-US" sz="2400" dirty="0"/>
              <a:t>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7BD7A-B9E6-DE5A-4948-A05C9509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9275"/>
            <a:ext cx="11887200" cy="41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9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A8116D-5D0C-0B6E-4436-B9F989698BDD}"/>
              </a:ext>
            </a:extLst>
          </p:cNvPr>
          <p:cNvSpPr txBox="1"/>
          <p:nvPr/>
        </p:nvSpPr>
        <p:spPr>
          <a:xfrm>
            <a:off x="451889" y="386080"/>
            <a:ext cx="31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program (</a:t>
            </a:r>
            <a:r>
              <a:rPr lang="en-US" sz="2400" dirty="0" err="1">
                <a:solidFill>
                  <a:srgbClr val="FF0000"/>
                </a:solidFill>
              </a:rPr>
              <a:t>dekripsi</a:t>
            </a:r>
            <a:r>
              <a:rPr lang="en-US" sz="2400" dirty="0"/>
              <a:t>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1A14FD-47C9-B82B-436A-C496921B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217713"/>
            <a:ext cx="11917680" cy="42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9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280" y="386080"/>
            <a:ext cx="10515600" cy="59702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Oktober</a:t>
            </a:r>
            <a:r>
              <a:rPr lang="en-US" altLang="en-US" dirty="0">
                <a:cs typeface="Times New Roman" panose="02020603050405020304" pitchFamily="18" charset="0"/>
              </a:rPr>
              <a:t> 2000, </a:t>
            </a:r>
            <a:r>
              <a:rPr lang="en-US" altLang="en-US" i="1" dirty="0">
                <a:cs typeface="Times New Roman" panose="02020603050405020304" pitchFamily="18" charset="0"/>
              </a:rPr>
              <a:t>NIST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mengumumkan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Rhine-doll)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November 2001,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AES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dominan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9D36D6-48CD-4079-B512-56A39380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9" y="2273617"/>
            <a:ext cx="4104529" cy="296894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37614"/>
              </p:ext>
            </p:extLst>
          </p:nvPr>
        </p:nvGraphicFramePr>
        <p:xfrm>
          <a:off x="945661" y="1061720"/>
          <a:ext cx="9873955" cy="437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494026" progId="Word.Document.8">
                  <p:embed/>
                </p:oleObj>
              </mc:Choice>
              <mc:Fallback>
                <p:oleObj name="Document" r:id="rId2" imgW="5629656" imgH="2494026" progId="Word.Document.8">
                  <p:embed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61" y="1061720"/>
                        <a:ext cx="9873955" cy="437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58FB-FBC9-4F67-8051-597D77E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429000"/>
            <a:ext cx="10515600" cy="1325563"/>
          </a:xfrm>
        </p:spPr>
        <p:txBody>
          <a:bodyPr/>
          <a:lstStyle/>
          <a:p>
            <a:pPr algn="r"/>
            <a:r>
              <a:rPr lang="en-US" b="1" dirty="0"/>
              <a:t>Lampiran</a:t>
            </a:r>
          </a:p>
        </p:txBody>
      </p:sp>
    </p:spTree>
    <p:extLst>
      <p:ext uri="{BB962C8B-B14F-4D97-AF65-F5344CB8AC3E}">
        <p14:creationId xmlns:p14="http://schemas.microsoft.com/office/powerpoint/2010/main" val="4147672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136525"/>
            <a:ext cx="10515600" cy="1325563"/>
          </a:xfrm>
        </p:spPr>
        <p:txBody>
          <a:bodyPr/>
          <a:lstStyle/>
          <a:p>
            <a:r>
              <a:rPr lang="en-US" b="1" dirty="0"/>
              <a:t>Galois Field GF(2</a:t>
            </a:r>
            <a:r>
              <a:rPr lang="en-US" b="1" baseline="30000" dirty="0"/>
              <a:t>m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79" y="1371601"/>
            <a:ext cx="10714111" cy="4984749"/>
          </a:xfrm>
        </p:spPr>
        <p:txBody>
          <a:bodyPr>
            <a:normAutofit fontScale="92500"/>
          </a:bodyPr>
          <a:lstStyle/>
          <a:p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  </a:t>
            </a:r>
          </a:p>
          <a:p>
            <a:r>
              <a:rPr lang="en-US" sz="2400" dirty="0"/>
              <a:t>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F</a:t>
            </a:r>
            <a:r>
              <a:rPr lang="en-US" sz="2400" baseline="-25000" dirty="0"/>
              <a:t>2</a:t>
            </a:r>
            <a:r>
              <a:rPr lang="en-US" sz="2400" baseline="30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berdimensi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GF(2). 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integer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bit. 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Contoh</a:t>
            </a:r>
            <a:r>
              <a:rPr lang="en-US" sz="2400" dirty="0"/>
              <a:t>: GF(2</a:t>
            </a:r>
            <a:r>
              <a:rPr lang="en-US" sz="2400" baseline="30000" dirty="0"/>
              <a:t>4</a:t>
            </a:r>
            <a:r>
              <a:rPr lang="en-US" sz="2400" dirty="0"/>
              <a:t>), GF(2</a:t>
            </a:r>
            <a:r>
              <a:rPr lang="en-US" sz="2400" baseline="30000" dirty="0"/>
              <a:t>8</a:t>
            </a:r>
            <a:r>
              <a:rPr lang="en-US" sz="2400" dirty="0"/>
              <a:t>), </a:t>
            </a:r>
            <a:r>
              <a:rPr lang="en-US" sz="2400" dirty="0" err="1"/>
              <a:t>dst</a:t>
            </a:r>
            <a:r>
              <a:rPr lang="en-US" sz="2400" dirty="0"/>
              <a:t> </a:t>
            </a:r>
          </a:p>
          <a:p>
            <a:r>
              <a:rPr lang="en-US" sz="2400" dirty="0"/>
              <a:t>String biner 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m-2 </a:t>
            </a:r>
            <a:r>
              <a:rPr lang="en-US" sz="2400" dirty="0">
                <a:sym typeface="Symbol" pitchFamily="18" charset="2"/>
              </a:rPr>
              <a:t>…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b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,  b</a:t>
            </a:r>
            <a:r>
              <a:rPr lang="en-US" sz="2400" baseline="-25000" dirty="0">
                <a:sym typeface="Symbol" pitchFamily="18" charset="2"/>
              </a:rPr>
              <a:t>i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{0,1},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polinom</a:t>
            </a: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itchFamily="18" charset="2"/>
              </a:rPr>
              <a:t>            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b</a:t>
            </a:r>
            <a:r>
              <a:rPr lang="en-US" sz="2400" baseline="-25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 + … +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b</a:t>
            </a:r>
            <a:r>
              <a:rPr lang="en-US" sz="2400" baseline="-25000" dirty="0">
                <a:sym typeface="Symbol" pitchFamily="18" charset="2"/>
              </a:rPr>
              <a:t>0</a:t>
            </a:r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Jadi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 err="1">
                <a:sym typeface="Symbol" pitchFamily="18" charset="2"/>
              </a:rPr>
              <a:t>setiap</a:t>
            </a:r>
            <a:r>
              <a:rPr lang="en-US" sz="2400" dirty="0">
                <a:sym typeface="Symbol" pitchFamily="18" charset="2"/>
              </a:rPr>
              <a:t> a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 pitchFamily="18" charset="2"/>
              </a:rPr>
              <a:t>		 b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b</a:t>
            </a:r>
            <a:r>
              <a:rPr lang="en-US" sz="2400" baseline="-25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m-2</a:t>
            </a:r>
            <a:r>
              <a:rPr lang="en-US" sz="2400" dirty="0">
                <a:sym typeface="Symbol" pitchFamily="18" charset="2"/>
              </a:rPr>
              <a:t> + … + b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b</a:t>
            </a:r>
            <a:r>
              <a:rPr lang="en-US" sz="2400" baseline="-25000" dirty="0">
                <a:sym typeface="Symbol" pitchFamily="18" charset="2"/>
              </a:rPr>
              <a:t>0 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 1101 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4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</a:p>
          <a:p>
            <a:pPr marL="0" indent="0">
              <a:buNone/>
            </a:pPr>
            <a:r>
              <a:rPr lang="en-US" sz="2400" dirty="0"/>
              <a:t>                    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01010111 di </a:t>
            </a:r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dalam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GF(2</a:t>
            </a:r>
            <a:r>
              <a:rPr lang="en-US" sz="2400" baseline="30000" dirty="0"/>
              <a:t>8</a:t>
            </a:r>
            <a:r>
              <a:rPr lang="en-US" sz="2400" dirty="0"/>
              <a:t>)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 marL="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685801"/>
            <a:ext cx="1020064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aritmetika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GF(2</a:t>
            </a:r>
            <a:r>
              <a:rPr lang="en-US" b="1" baseline="30000" dirty="0"/>
              <a:t>m</a:t>
            </a:r>
            <a:r>
              <a:rPr lang="en-US" b="1" dirty="0"/>
              <a:t>) </a:t>
            </a:r>
          </a:p>
          <a:p>
            <a:pPr marL="457200" indent="-457200">
              <a:buNone/>
            </a:pPr>
            <a:r>
              <a:rPr lang="en-US" b="1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a = (a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(b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...b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Penjumlahan</a:t>
            </a:r>
            <a:r>
              <a:rPr lang="en-US" sz="2400" b="1" u="sng" dirty="0">
                <a:cs typeface="Lucida Sans Unicode" pitchFamily="34" charset="0"/>
                <a:sym typeface="Symbol" pitchFamily="18" charset="2"/>
              </a:rPr>
              <a:t>: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 </a:t>
            </a:r>
          </a:p>
          <a:p>
            <a:pPr marL="457200" indent="-457200">
              <a:buNone/>
            </a:pPr>
            <a:r>
              <a:rPr lang="en-US" sz="2400" dirty="0">
                <a:cs typeface="Lucida Sans Unicode" pitchFamily="34" charset="0"/>
                <a:sym typeface="Symbol" pitchFamily="18" charset="2"/>
              </a:rPr>
              <a:t>	a +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c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= (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+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mod 2,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endParaRPr lang="en-US" sz="2400" b="1" u="sng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Perkalian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: a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adalah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sisa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pembagian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polinom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a(x)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b(x)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dengan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i="1" dirty="0">
                <a:cs typeface="Lucida Sans Unicode" pitchFamily="34" charset="0"/>
                <a:sym typeface="Symbol" pitchFamily="18" charset="2"/>
              </a:rPr>
              <a:t>irreducible polynomial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derajat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m, 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</a:p>
          <a:p>
            <a:pPr marL="457200" indent="-457200">
              <a:buFontTx/>
              <a:buChar char="•"/>
            </a:pPr>
            <a:endParaRPr lang="en-US" sz="2400" b="1" dirty="0"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dirty="0" err="1">
                <a:sym typeface="Symbol" pitchFamily="18" charset="2"/>
              </a:rPr>
              <a:t>Algoritma</a:t>
            </a:r>
            <a:r>
              <a:rPr lang="en-US" sz="2400" dirty="0">
                <a:sym typeface="Symbol" pitchFamily="18" charset="2"/>
              </a:rPr>
              <a:t> Rijndael (AES) </a:t>
            </a:r>
            <a:r>
              <a:rPr lang="en-US" sz="2400" dirty="0" err="1">
                <a:sym typeface="Symbol" pitchFamily="18" charset="2"/>
              </a:rPr>
              <a:t>beroperasi</a:t>
            </a:r>
            <a:r>
              <a:rPr lang="en-US" sz="2400" dirty="0">
                <a:sym typeface="Symbol" pitchFamily="18" charset="2"/>
              </a:rPr>
              <a:t> di </a:t>
            </a:r>
            <a:r>
              <a:rPr lang="en-US" sz="2400" dirty="0" err="1">
                <a:sym typeface="Symbol" pitchFamily="18" charset="2"/>
              </a:rPr>
              <a:t>dalam</a:t>
            </a:r>
            <a:r>
              <a:rPr lang="en-US" sz="2400" dirty="0">
                <a:sym typeface="Symbol" pitchFamily="18" charset="2"/>
              </a:rPr>
              <a:t> GF(</a:t>
            </a:r>
            <a:r>
              <a:rPr lang="en-US" sz="2400" dirty="0"/>
              <a:t>2</a:t>
            </a:r>
            <a:r>
              <a:rPr lang="en-US" sz="2400" baseline="30000" dirty="0"/>
              <a:t>8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98653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00001101 =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dan b = 00000110 = x</a:t>
            </a:r>
            <a:r>
              <a:rPr lang="en-US" sz="2400" baseline="30000" dirty="0"/>
              <a:t>2 </a:t>
            </a:r>
            <a:r>
              <a:rPr lang="en-US" sz="2400" dirty="0"/>
              <a:t>+ x </a:t>
            </a:r>
          </a:p>
          <a:p>
            <a:pPr>
              <a:buNone/>
            </a:pPr>
            <a:r>
              <a:rPr lang="en-US" sz="2400" dirty="0"/>
              <a:t>		       a dan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8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  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Hex, a = ’0D’ dan b = ’06’)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‘0D’ + ‘06’ =  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+  (x</a:t>
            </a:r>
            <a:r>
              <a:rPr lang="en-US" sz="2400" baseline="30000" dirty="0"/>
              <a:t>2 </a:t>
            </a:r>
            <a:r>
              <a:rPr lang="en-US" sz="2400" dirty="0"/>
              <a:t>+ x ) = x</a:t>
            </a:r>
            <a:r>
              <a:rPr lang="en-US" sz="2400" baseline="30000" dirty="0"/>
              <a:t>3 </a:t>
            </a:r>
            <a:r>
              <a:rPr lang="en-US" sz="2400" dirty="0"/>
              <a:t>+ 2x</a:t>
            </a:r>
            <a:r>
              <a:rPr lang="en-US" sz="2400" baseline="30000" dirty="0"/>
              <a:t>2</a:t>
            </a:r>
            <a:r>
              <a:rPr lang="en-US" sz="2400" dirty="0"/>
              <a:t> + x + 1 (mod 2)</a:t>
            </a:r>
          </a:p>
          <a:p>
            <a:pPr marL="514350" indent="-51435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      		   = x</a:t>
            </a:r>
            <a:r>
              <a:rPr lang="en-US" sz="2400" baseline="30000" dirty="0"/>
              <a:t>3 </a:t>
            </a:r>
            <a:r>
              <a:rPr lang="en-US" sz="2400" dirty="0"/>
              <a:t>+ 0x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>
              <a:buNone/>
            </a:pPr>
            <a:r>
              <a:rPr lang="en-US" sz="2400" dirty="0"/>
              <a:t>					      		   = x</a:t>
            </a:r>
            <a:r>
              <a:rPr lang="en-US" sz="2400" baseline="30000" dirty="0"/>
              <a:t>3 </a:t>
            </a:r>
            <a:r>
              <a:rPr lang="en-US" sz="2400" dirty="0"/>
              <a:t>+ x + 1  = 00001011 = ‘0B’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00001101</a:t>
            </a:r>
          </a:p>
          <a:p>
            <a:pPr>
              <a:buNone/>
            </a:pPr>
            <a:r>
              <a:rPr lang="en-US" sz="2400" dirty="0"/>
              <a:t>		00000110 +</a:t>
            </a:r>
          </a:p>
          <a:p>
            <a:pPr>
              <a:buNone/>
            </a:pPr>
            <a:r>
              <a:rPr lang="en-US" sz="2400" dirty="0"/>
              <a:t>		00001011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00001011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011680" y="4699000"/>
            <a:ext cx="14489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75859" y="1931574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10813366" cy="5670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01010111 = 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 dan b = 10000011 = x</a:t>
            </a:r>
            <a:r>
              <a:rPr lang="en-US" sz="2400" baseline="30000" dirty="0"/>
              <a:t>7 </a:t>
            </a:r>
            <a:r>
              <a:rPr lang="en-US" sz="2400" dirty="0"/>
              <a:t>+ x + 1 </a:t>
            </a:r>
          </a:p>
          <a:p>
            <a:pPr>
              <a:buNone/>
            </a:pPr>
            <a:r>
              <a:rPr lang="en-US" sz="2400" dirty="0"/>
              <a:t>		   a dan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8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Hex, a = ’57’ dan b = ’83’)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’57’ + ’83’  =  (x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+ 1 ) +  (x</a:t>
            </a:r>
            <a:r>
              <a:rPr lang="en-US" sz="2400" baseline="30000" dirty="0"/>
              <a:t>7 </a:t>
            </a:r>
            <a:r>
              <a:rPr lang="en-US" sz="2400" dirty="0"/>
              <a:t>+ x + 1 ) </a:t>
            </a:r>
          </a:p>
          <a:p>
            <a:pPr marL="0" indent="0">
              <a:buNone/>
            </a:pPr>
            <a:r>
              <a:rPr lang="en-US" sz="2400" dirty="0"/>
              <a:t>			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+ 2x + 2 (mod 2)</a:t>
            </a:r>
          </a:p>
          <a:p>
            <a:pPr>
              <a:buNone/>
            </a:pPr>
            <a:r>
              <a:rPr lang="en-US" sz="2400" dirty="0"/>
              <a:t> 			             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+ 0x  + 0</a:t>
            </a:r>
          </a:p>
          <a:p>
            <a:pPr>
              <a:buNone/>
            </a:pPr>
            <a:r>
              <a:rPr lang="en-US" sz="2400" dirty="0"/>
              <a:t>				=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= 11010100 = ‘D4’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 01010111</a:t>
            </a:r>
          </a:p>
          <a:p>
            <a:pPr>
              <a:buNone/>
            </a:pPr>
            <a:r>
              <a:rPr lang="en-US" sz="2400" dirty="0"/>
              <a:t>		 10000011 +</a:t>
            </a:r>
          </a:p>
          <a:p>
            <a:pPr>
              <a:buNone/>
            </a:pPr>
            <a:r>
              <a:rPr lang="en-US" sz="2400" dirty="0"/>
              <a:t>		 11010100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11010100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2208628" y="4699000"/>
            <a:ext cx="12660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8859" y="2026921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685801"/>
            <a:ext cx="10068560" cy="579940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romanLcParenBoth" startAt="2"/>
            </a:pP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 b = </a:t>
            </a:r>
            <a:r>
              <a:rPr lang="en-US" sz="2400" dirty="0"/>
              <a:t>(x</a:t>
            </a:r>
            <a:r>
              <a:rPr lang="en-US" sz="2400" baseline="30000" dirty="0"/>
              <a:t>6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+ 1 )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(x</a:t>
            </a:r>
            <a:r>
              <a:rPr lang="en-US" sz="2400" baseline="30000" dirty="0"/>
              <a:t>7 </a:t>
            </a:r>
            <a:r>
              <a:rPr lang="en-US" sz="2400" dirty="0"/>
              <a:t>+ x + 1 )</a:t>
            </a:r>
            <a:r>
              <a:rPr lang="en-US" sz="2400" dirty="0">
                <a:sym typeface="Symbol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/>
              </a:rPr>
              <a:t>             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baseline="30000" dirty="0"/>
              <a:t>8</a:t>
            </a:r>
            <a:r>
              <a:rPr lang="en-US" sz="2400" dirty="0"/>
              <a:t> + x</a:t>
            </a:r>
            <a:r>
              <a:rPr lang="en-US" sz="2400" baseline="30000" dirty="0"/>
              <a:t>2 </a:t>
            </a:r>
            <a:r>
              <a:rPr lang="en-US" sz="2400" dirty="0"/>
              <a:t>+ x + x</a:t>
            </a:r>
            <a:r>
              <a:rPr lang="en-US" sz="2400" baseline="30000" dirty="0"/>
              <a:t>7</a:t>
            </a:r>
            <a:r>
              <a:rPr lang="en-US" sz="2400" dirty="0"/>
              <a:t> + x + 1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+ 2x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+ 2x</a:t>
            </a:r>
            <a:r>
              <a:rPr lang="en-US" sz="2400" baseline="30000" dirty="0"/>
              <a:t>2</a:t>
            </a:r>
            <a:r>
              <a:rPr lang="en-US" sz="2400" dirty="0"/>
              <a:t> + 2x + 1 (mod 2)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    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+ 0x</a:t>
            </a:r>
            <a:r>
              <a:rPr lang="en-US" sz="2400" baseline="30000" dirty="0"/>
              <a:t>7</a:t>
            </a:r>
            <a:r>
              <a:rPr lang="en-US" sz="2400" dirty="0"/>
              <a:t> 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+ 0x</a:t>
            </a:r>
            <a:r>
              <a:rPr lang="en-US" sz="2400" baseline="30000" dirty="0"/>
              <a:t>2</a:t>
            </a:r>
            <a:r>
              <a:rPr lang="en-US" sz="2400" dirty="0"/>
              <a:t> + 0x + 1 </a:t>
            </a:r>
          </a:p>
          <a:p>
            <a:pPr>
              <a:buNone/>
            </a:pPr>
            <a:r>
              <a:rPr lang="en-US" sz="2400" dirty="0"/>
              <a:t>	               </a:t>
            </a:r>
            <a:r>
              <a:rPr lang="en-US" sz="2400" dirty="0">
                <a:sym typeface="Symbol"/>
              </a:rPr>
              <a:t>= </a:t>
            </a:r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 </a:t>
            </a:r>
          </a:p>
          <a:p>
            <a:pPr>
              <a:buNone/>
            </a:pPr>
            <a:r>
              <a:rPr lang="en-US" sz="2400" dirty="0"/>
              <a:t>	</a:t>
            </a:r>
          </a:p>
          <a:p>
            <a:pPr>
              <a:buNone/>
            </a:pPr>
            <a:r>
              <a:rPr lang="en-US" sz="2400" dirty="0"/>
              <a:t>   Karena m = 8,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di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&lt; 8 oleh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irreducible polynomial . </a:t>
            </a:r>
            <a:r>
              <a:rPr lang="en-US" sz="2400" dirty="0" err="1"/>
              <a:t>Algoritma</a:t>
            </a:r>
            <a:r>
              <a:rPr lang="en-US" sz="2400" dirty="0"/>
              <a:t> Rijndael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i="1" dirty="0"/>
              <a:t>irreducible polynomial</a:t>
            </a:r>
          </a:p>
          <a:p>
            <a:pPr>
              <a:buNone/>
            </a:pPr>
            <a:r>
              <a:rPr lang="en-US" sz="2400" dirty="0"/>
              <a:t>   f(x) = x</a:t>
            </a:r>
            <a:r>
              <a:rPr lang="en-US" sz="2400" baseline="30000" dirty="0"/>
              <a:t>8 </a:t>
            </a:r>
            <a:r>
              <a:rPr lang="en-US" sz="2400" dirty="0"/>
              <a:t>+  x</a:t>
            </a:r>
            <a:r>
              <a:rPr lang="en-US" sz="2400" baseline="30000" dirty="0"/>
              <a:t>4 </a:t>
            </a:r>
            <a:r>
              <a:rPr lang="en-US" sz="2400" dirty="0"/>
              <a:t>+ 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 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</a:t>
            </a:r>
            <a:r>
              <a:rPr lang="en-US" sz="2400" dirty="0">
                <a:sym typeface="Symbol"/>
              </a:rPr>
              <a:t>(mod f(x)) = </a:t>
            </a:r>
            <a:r>
              <a:rPr lang="en-US" sz="2400" dirty="0"/>
              <a:t>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+ 1</a:t>
            </a:r>
            <a:r>
              <a:rPr lang="en-US" sz="2400" dirty="0">
                <a:sym typeface="Symbol"/>
              </a:rPr>
              <a:t>  = 11000001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 </a:t>
            </a: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b = 11000001 = ‘C1’ 	</a:t>
            </a: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	</a:t>
            </a:r>
            <a:endParaRPr lang="en-US" sz="2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9DD622-646F-4961-A8D1-A247A118BA39}"/>
              </a:ext>
            </a:extLst>
          </p:cNvPr>
          <p:cNvSpPr txBox="1"/>
          <p:nvPr/>
        </p:nvSpPr>
        <p:spPr>
          <a:xfrm>
            <a:off x="4038600" y="1060325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 1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54A0E7-54AF-A66C-F3B9-7C7B6780723D}"/>
              </a:ext>
            </a:extLst>
          </p:cNvPr>
          <p:cNvCxnSpPr>
            <a:cxnSpLocks/>
          </p:cNvCxnSpPr>
          <p:nvPr/>
        </p:nvCxnSpPr>
        <p:spPr>
          <a:xfrm flipH="1">
            <a:off x="3657600" y="956603"/>
            <a:ext cx="381000" cy="689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28C46F-10E1-03B3-3FFF-7B9EE5B1A6A8}"/>
              </a:ext>
            </a:extLst>
          </p:cNvPr>
          <p:cNvCxnSpPr/>
          <p:nvPr/>
        </p:nvCxnSpPr>
        <p:spPr>
          <a:xfrm>
            <a:off x="4038600" y="956603"/>
            <a:ext cx="48521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AF9F45-904C-5663-8D27-AF22C3569B5C}"/>
              </a:ext>
            </a:extLst>
          </p:cNvPr>
          <p:cNvSpPr txBox="1"/>
          <p:nvPr/>
        </p:nvSpPr>
        <p:spPr>
          <a:xfrm>
            <a:off x="1366912" y="980276"/>
            <a:ext cx="2644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8 </a:t>
            </a:r>
            <a:r>
              <a:rPr lang="en-US" sz="2400" dirty="0"/>
              <a:t>+  x</a:t>
            </a:r>
            <a:r>
              <a:rPr lang="en-US" sz="2400" baseline="30000" dirty="0"/>
              <a:t>4 </a:t>
            </a:r>
            <a:r>
              <a:rPr lang="en-US" sz="2400" dirty="0"/>
              <a:t>+ 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C23C37-C363-4CE4-69F5-ACC41B7BC01C}"/>
              </a:ext>
            </a:extLst>
          </p:cNvPr>
          <p:cNvSpPr txBox="1"/>
          <p:nvPr/>
        </p:nvSpPr>
        <p:spPr>
          <a:xfrm>
            <a:off x="4038600" y="518611"/>
            <a:ext cx="1197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 </a:t>
            </a:r>
            <a:r>
              <a:rPr lang="en-US" sz="2400" dirty="0"/>
              <a:t>+ </a:t>
            </a:r>
          </a:p>
          <a:p>
            <a:r>
              <a:rPr lang="en-US" sz="24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00C160-C210-6DD0-57E5-5F9EB0A4F173}"/>
              </a:ext>
            </a:extLst>
          </p:cNvPr>
          <p:cNvSpPr txBox="1"/>
          <p:nvPr/>
        </p:nvSpPr>
        <p:spPr>
          <a:xfrm>
            <a:off x="4038600" y="1521987"/>
            <a:ext cx="5052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13               </a:t>
            </a:r>
            <a:r>
              <a:rPr lang="en-US" sz="2400" dirty="0"/>
              <a:t>+ x</a:t>
            </a:r>
            <a:r>
              <a:rPr lang="en-US" sz="2400" baseline="30000" dirty="0"/>
              <a:t>9 </a:t>
            </a:r>
            <a:r>
              <a:rPr lang="en-US" sz="2400" dirty="0"/>
              <a:t>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E18DE5-BA23-F34E-B3A5-14E7DFCC6E7B}"/>
              </a:ext>
            </a:extLst>
          </p:cNvPr>
          <p:cNvCxnSpPr>
            <a:cxnSpLocks/>
          </p:cNvCxnSpPr>
          <p:nvPr/>
        </p:nvCxnSpPr>
        <p:spPr>
          <a:xfrm>
            <a:off x="4011638" y="1967347"/>
            <a:ext cx="51405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68AC149-0844-464B-ECB4-B8BB71105C30}"/>
              </a:ext>
            </a:extLst>
          </p:cNvPr>
          <p:cNvSpPr txBox="1"/>
          <p:nvPr/>
        </p:nvSpPr>
        <p:spPr>
          <a:xfrm>
            <a:off x="9179169" y="17388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E7F82B-1359-D121-FAC3-9C5B41BE13C1}"/>
              </a:ext>
            </a:extLst>
          </p:cNvPr>
          <p:cNvSpPr txBox="1"/>
          <p:nvPr/>
        </p:nvSpPr>
        <p:spPr>
          <a:xfrm>
            <a:off x="4038600" y="205794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x</a:t>
            </a:r>
            <a:r>
              <a:rPr lang="en-US" sz="2400" baseline="30000" dirty="0"/>
              <a:t>11</a:t>
            </a:r>
            <a:r>
              <a:rPr lang="en-US" sz="2400" dirty="0"/>
              <a:t> +                           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 1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F8EC94-32FF-3137-A0AA-986822FA0C08}"/>
              </a:ext>
            </a:extLst>
          </p:cNvPr>
          <p:cNvSpPr txBox="1"/>
          <p:nvPr/>
        </p:nvSpPr>
        <p:spPr>
          <a:xfrm>
            <a:off x="4038600" y="2464571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x</a:t>
            </a:r>
            <a:r>
              <a:rPr lang="en-US" sz="2400" baseline="30000" dirty="0"/>
              <a:t>11</a:t>
            </a:r>
            <a:r>
              <a:rPr lang="en-US" sz="2400" dirty="0"/>
              <a:t> +               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41BA41-3FB6-2413-1EDF-F03E0B374D55}"/>
              </a:ext>
            </a:extLst>
          </p:cNvPr>
          <p:cNvCxnSpPr>
            <a:cxnSpLocks/>
          </p:cNvCxnSpPr>
          <p:nvPr/>
        </p:nvCxnSpPr>
        <p:spPr>
          <a:xfrm>
            <a:off x="4661681" y="3106616"/>
            <a:ext cx="44905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07F657F-AE56-5254-50A3-C33947DACC5B}"/>
              </a:ext>
            </a:extLst>
          </p:cNvPr>
          <p:cNvSpPr txBox="1"/>
          <p:nvPr/>
        </p:nvSpPr>
        <p:spPr>
          <a:xfrm>
            <a:off x="9179169" y="27753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1844DE-0932-2990-8831-4652D8B769A9}"/>
              </a:ext>
            </a:extLst>
          </p:cNvPr>
          <p:cNvSpPr txBox="1"/>
          <p:nvPr/>
        </p:nvSpPr>
        <p:spPr>
          <a:xfrm>
            <a:off x="5513363" y="3182010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  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                +   1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1092D-C401-B057-AFA7-BBE33FC05338}"/>
              </a:ext>
            </a:extLst>
          </p:cNvPr>
          <p:cNvSpPr txBox="1"/>
          <p:nvPr/>
        </p:nvSpPr>
        <p:spPr>
          <a:xfrm>
            <a:off x="6581922" y="3506254"/>
            <a:ext cx="2127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Sisa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pembagian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880E6B-DA0D-E9CE-FFCD-60630FC4CFD5}"/>
              </a:ext>
            </a:extLst>
          </p:cNvPr>
          <p:cNvSpPr txBox="1"/>
          <p:nvPr/>
        </p:nvSpPr>
        <p:spPr>
          <a:xfrm>
            <a:off x="1167030" y="4535804"/>
            <a:ext cx="10373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Jadi, x</a:t>
            </a:r>
            <a:r>
              <a:rPr lang="en-US" sz="2400" baseline="30000" dirty="0"/>
              <a:t>13 </a:t>
            </a:r>
            <a:r>
              <a:rPr lang="en-US" sz="2400" dirty="0"/>
              <a:t>+ x</a:t>
            </a:r>
            <a:r>
              <a:rPr lang="en-US" sz="2400" baseline="30000" dirty="0"/>
              <a:t>11</a:t>
            </a:r>
            <a:r>
              <a:rPr lang="en-US" sz="2400" dirty="0"/>
              <a:t> + x</a:t>
            </a:r>
            <a:r>
              <a:rPr lang="en-US" sz="2400" baseline="30000" dirty="0"/>
              <a:t>9</a:t>
            </a:r>
            <a:r>
              <a:rPr lang="en-US" sz="2400" dirty="0"/>
              <a:t> + x</a:t>
            </a:r>
            <a:r>
              <a:rPr lang="en-US" sz="2400" baseline="30000" dirty="0"/>
              <a:t>8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x</a:t>
            </a:r>
            <a:r>
              <a:rPr lang="en-US" sz="2400" baseline="30000" dirty="0"/>
              <a:t>5</a:t>
            </a:r>
            <a:r>
              <a:rPr lang="en-US" sz="2400" dirty="0"/>
              <a:t> + x</a:t>
            </a:r>
            <a:r>
              <a:rPr lang="en-US" sz="2400" baseline="30000" dirty="0"/>
              <a:t>4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+ 1 </a:t>
            </a:r>
            <a:r>
              <a:rPr lang="en-US" sz="2400" dirty="0">
                <a:sym typeface="Symbol"/>
              </a:rPr>
              <a:t>(mod f(x)) = </a:t>
            </a:r>
            <a:r>
              <a:rPr lang="en-US" sz="2400" dirty="0"/>
              <a:t>x</a:t>
            </a:r>
            <a:r>
              <a:rPr lang="en-US" sz="2400" baseline="30000" dirty="0"/>
              <a:t>7 </a:t>
            </a:r>
            <a:r>
              <a:rPr lang="en-US" sz="2400" dirty="0"/>
              <a:t>+ x</a:t>
            </a:r>
            <a:r>
              <a:rPr lang="en-US" sz="2400" baseline="30000" dirty="0"/>
              <a:t>6</a:t>
            </a:r>
            <a:r>
              <a:rPr lang="en-US" sz="2400" dirty="0"/>
              <a:t> + 1</a:t>
            </a:r>
            <a:r>
              <a:rPr lang="en-US" sz="2400" dirty="0">
                <a:sym typeface="Symbol"/>
              </a:rPr>
              <a:t>  = 11000001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59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7BD06004-20B3-44CE-9C3C-9C4F2AD6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9" y="415290"/>
            <a:ext cx="6914731" cy="4339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37C3C-1BD0-4308-9C54-22EFD8A033A0}"/>
              </a:ext>
            </a:extLst>
          </p:cNvPr>
          <p:cNvSpPr/>
          <p:nvPr/>
        </p:nvSpPr>
        <p:spPr>
          <a:xfrm>
            <a:off x="1828800" y="5066715"/>
            <a:ext cx="9438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Joan Daemen and Vincent </a:t>
            </a:r>
            <a:r>
              <a:rPr lang="en-US" sz="2000" dirty="0" err="1"/>
              <a:t>Rijmen</a:t>
            </a:r>
            <a:r>
              <a:rPr lang="en-US" sz="2000" dirty="0"/>
              <a:t>, the designers of the Advanced Encryption Standard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https://medium.com/@stkgroup/what-is-the-advanced-encryption-standard-and-how-does-it-work-abd1ec582df8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2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Spesifikasi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dirty="0" err="1"/>
              <a:t>Rijndael</a:t>
            </a:r>
            <a:endParaRPr lang="en-GB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mendukung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 bit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step 32 bit (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128 bit, 160, 192, …, 256 bit).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independent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panang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128 bit,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256 bit).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 Karena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128, 192, dan 256,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dikenal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-128,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-192,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-256.</a:t>
            </a:r>
            <a:endParaRPr lang="en-GB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de-</a:t>
            </a:r>
            <a:r>
              <a:rPr lang="en-US" altLang="en-US" dirty="0" err="1">
                <a:cs typeface="Times New Roman" panose="02020603050405020304" pitchFamily="18" charset="0"/>
              </a:rPr>
              <a:t>fakto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192 bit.</a:t>
            </a:r>
            <a:endParaRPr lang="en-GB" altLang="en-US" dirty="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00724"/>
              </p:ext>
            </p:extLst>
          </p:nvPr>
        </p:nvGraphicFramePr>
        <p:xfrm>
          <a:off x="1191709" y="1416684"/>
          <a:ext cx="9808581" cy="20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1180" imgH="1155954" progId="Word.Document.8">
                  <p:embed/>
                </p:oleObj>
              </mc:Choice>
              <mc:Fallback>
                <p:oleObj name="Document" r:id="rId2" imgW="5631180" imgH="1155954" progId="Word.Document.8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09" y="1416684"/>
                        <a:ext cx="9808581" cy="201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520" y="792480"/>
            <a:ext cx="9966960" cy="51003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128-bit,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</a:t>
            </a:r>
            <a:r>
              <a:rPr lang="en-US" altLang="en-US" baseline="30000" dirty="0">
                <a:cs typeface="Times New Roman" panose="02020603050405020304" pitchFamily="18" charset="0"/>
              </a:rPr>
              <a:t>128</a:t>
            </a:r>
            <a:r>
              <a:rPr lang="en-US" altLang="en-US" dirty="0">
                <a:cs typeface="Times New Roman" panose="02020603050405020304" pitchFamily="18" charset="0"/>
              </a:rPr>
              <a:t> = 3,4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38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Jika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Artinya</a:t>
            </a:r>
            <a:r>
              <a:rPr lang="en-US" altLang="en-US" dirty="0">
                <a:cs typeface="Times New Roman" panose="02020603050405020304" pitchFamily="18" charset="0"/>
              </a:rPr>
              <a:t>, AES </a:t>
            </a: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tahan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exhaustive key search attack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brute force attack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3277</Words>
  <Application>Microsoft Office PowerPoint</Application>
  <PresentationFormat>Widescreen</PresentationFormat>
  <Paragraphs>583</Paragraphs>
  <Slides>57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Courier New</vt:lpstr>
      <vt:lpstr>Lucida Sans Unicode</vt:lpstr>
      <vt:lpstr>Symbol</vt:lpstr>
      <vt:lpstr>Times New Roman</vt:lpstr>
      <vt:lpstr>Wingdings</vt:lpstr>
      <vt:lpstr>Office Theme</vt:lpstr>
      <vt:lpstr>Document</vt:lpstr>
      <vt:lpstr>Visio.Drawing.5</vt:lpstr>
      <vt:lpstr>Equation</vt:lpstr>
      <vt:lpstr>Equation.3</vt:lpstr>
      <vt:lpstr>Review Beberapa Block Cipher (Bagian 2: Advanced Encryption Standrad - AES)</vt:lpstr>
      <vt:lpstr>Latar Belakang</vt:lpstr>
      <vt:lpstr>PowerPoint Presentation</vt:lpstr>
      <vt:lpstr>PowerPoint Presentation</vt:lpstr>
      <vt:lpstr>PowerPoint Presentation</vt:lpstr>
      <vt:lpstr>PowerPoint Presentation</vt:lpstr>
      <vt:lpstr>Spesifikasi Algoritma Rijndael</vt:lpstr>
      <vt:lpstr>PowerPoint Presentation</vt:lpstr>
      <vt:lpstr>PowerPoint Presentation</vt:lpstr>
      <vt:lpstr>Algoritma Rijndael</vt:lpstr>
      <vt:lpstr>PowerPoint Presentation</vt:lpstr>
      <vt:lpstr>PowerPoint Presentation</vt:lpstr>
      <vt:lpstr>AES-128</vt:lpstr>
      <vt:lpstr>PowerPoint Presentation</vt:lpstr>
      <vt:lpstr>PowerPoint Presentation</vt:lpstr>
      <vt:lpstr>PowerPoint Presentation</vt:lpstr>
      <vt:lpstr>Contoh elemen state dalam notasi HEX: </vt:lpstr>
      <vt:lpstr>Transformasi SubBytes() </vt:lpstr>
      <vt:lpstr>PowerPoint Presentation</vt:lpstr>
      <vt:lpstr>PowerPoint Presentation</vt:lpstr>
      <vt:lpstr>Transformasi ShiftRows()</vt:lpstr>
      <vt:lpstr>PowerPoint Presentation</vt:lpstr>
      <vt:lpstr>Transformasi MixColumns()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AddRoundKey()</vt:lpstr>
      <vt:lpstr>PowerPoint Presentation</vt:lpstr>
      <vt:lpstr>S-box</vt:lpstr>
      <vt:lpstr>PowerPoint Presentation</vt:lpstr>
      <vt:lpstr>PowerPoint Presentation</vt:lpstr>
      <vt:lpstr>Pembentukan Kunci Putaran</vt:lpstr>
      <vt:lpstr>ExpansionKey()</vt:lpstr>
      <vt:lpstr>PowerPoint Presentation</vt:lpstr>
      <vt:lpstr>PowerPoint Presentation</vt:lpstr>
      <vt:lpstr>PowerPoint Presentation</vt:lpstr>
      <vt:lpstr>Dekripsi</vt:lpstr>
      <vt:lpstr>PowerPoint Presentation</vt:lpstr>
      <vt:lpstr>PowerPoint Presentation</vt:lpstr>
      <vt:lpstr>PowerPoint Presentation</vt:lpstr>
      <vt:lpstr>PowerPoint Presentation</vt:lpstr>
      <vt:lpstr>Demo online AES</vt:lpstr>
      <vt:lpstr>Program enkripsi-dekripsi AES dengan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Lampiran</vt:lpstr>
      <vt:lpstr>Galois Field GF(2m)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51</cp:revision>
  <dcterms:created xsi:type="dcterms:W3CDTF">2020-09-30T03:32:34Z</dcterms:created>
  <dcterms:modified xsi:type="dcterms:W3CDTF">2025-10-31T03:47:40Z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2024-03-06T09:10:12Z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eea88679-020b-4c09-afb8-02dcda35a6bd</vt:lpwstr>
  </property>
  <property fmtid="{D5CDD505-2E9C-101B-9397-08002B2CF9AE}" pid="8" name="MSIP_Label_38b525e5-f3da-4501-8f1e-526b6769fc56_ContentBits">
    <vt:lpwstr>0</vt:lpwstr>
  </property>
</Properties>
</file>