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66" r:id="rId2"/>
    <p:sldId id="348" r:id="rId3"/>
    <p:sldId id="349" r:id="rId4"/>
    <p:sldId id="368" r:id="rId5"/>
    <p:sldId id="350" r:id="rId6"/>
    <p:sldId id="351" r:id="rId7"/>
    <p:sldId id="352" r:id="rId8"/>
    <p:sldId id="372" r:id="rId9"/>
    <p:sldId id="353" r:id="rId10"/>
    <p:sldId id="371" r:id="rId11"/>
    <p:sldId id="356" r:id="rId12"/>
    <p:sldId id="373" r:id="rId13"/>
    <p:sldId id="357" r:id="rId14"/>
    <p:sldId id="358" r:id="rId15"/>
    <p:sldId id="359" r:id="rId16"/>
    <p:sldId id="360" r:id="rId17"/>
    <p:sldId id="370" r:id="rId18"/>
    <p:sldId id="452" r:id="rId19"/>
    <p:sldId id="374" r:id="rId20"/>
    <p:sldId id="375" r:id="rId21"/>
    <p:sldId id="377" r:id="rId22"/>
    <p:sldId id="369" r:id="rId23"/>
    <p:sldId id="451" r:id="rId24"/>
    <p:sldId id="354" r:id="rId25"/>
    <p:sldId id="355" r:id="rId26"/>
    <p:sldId id="367" r:id="rId27"/>
    <p:sldId id="376" r:id="rId28"/>
    <p:sldId id="262" r:id="rId29"/>
    <p:sldId id="45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ACE09-D36E-400C-9729-60A3E6348E6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DAD2F-48F1-49CD-83E6-A155EE2F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2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D5F5D82-2F7F-4EA0-ACE9-AA11C7C20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5C08EE78-D643-44AF-883F-690FB76F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DBAF9CF-3C27-4EB7-9CC8-FE75A2FB7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3B3CDA0-D419-4C73-94EE-D93D865A542F}" type="slidenum">
              <a:rPr lang="en-GB" altLang="en-US" sz="1200">
                <a:latin typeface="Arial" panose="020B0604020202020204" pitchFamily="34" charset="0"/>
              </a:rPr>
              <a:pPr/>
              <a:t>1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98FD0-98E6-43C3-BEE5-E68885DD0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A6D29-3FF1-4EA2-A038-D0812F721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EE617-5B1A-495A-BD0D-F592E0375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F5A4-CD24-48E5-B43F-C30F90AF18F7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111A1-3738-4F4A-A77A-BD7E3D377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41078-9C26-4E47-B8E2-011E5DF6F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2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C7F8A-D2C0-4CF5-A338-0300F5AB2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3EAC75-2A91-4306-A778-8895C2865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BEF9-9D23-4F7B-94FB-CB2A20CF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AAA0-0F46-44E9-A8D5-FE1B83914F7D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DA988-DD48-4E40-A4F8-CCB85348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0CEC-B1BE-4895-8A4D-5148059E6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3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4E8F5B-CC9F-4B11-9F47-92EA96AA17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D7B0D5-A49B-4439-935E-01394734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0E16D-0054-42EB-8F5E-B8E3A705C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9795-891E-4307-973B-08362828523D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09B67-9DBE-48C3-A6E3-F71CCAE7D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3A905-2C77-4D96-9A71-4D75FB6A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6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4D7D5-A2A5-4D93-AF29-956B936E2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2EB9B-77D7-401C-A1CA-FDB764292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8ECEB-646F-4815-AB03-4A71C7B2C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07D7-5BC0-4672-9999-32E7EC860B3A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F4995-7462-4FCF-A42A-ADE84F93E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67EF5-846D-4AF8-AD48-5DDF7078D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DF5B-C97F-4791-BBED-082CDC4C6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B3F8A-5634-446A-8662-2C26A174C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2D45E-AC96-4AAD-A20D-AA06CFB6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9628D-1BDE-48EC-8238-93997DB1C395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B81F-2EEE-44FA-8565-E3D0208ED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66A81-F967-40BE-83CE-F8F13032C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3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B3C40-5C85-4ECA-9059-35C32FB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62ACC-60B6-4040-BCBD-0701C86CF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69F97-40BC-4FDB-8540-CD41CED81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BA491-115F-4547-96BB-87DA239E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2595-1993-4156-9664-E1D23209D452}" type="datetime1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34F90-159B-408F-BCDA-4889D256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747991-8098-4BD6-BD32-AA859611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5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6A865-9CC7-4E91-9B85-147F0AD13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3A896-098C-48C7-B2B5-9AA3EF663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5C260-CD60-4762-83FA-FCA243A9F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C74EEE-20DF-49A9-A9D3-1FD5497E0F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24DCBB-CED0-4C5E-9606-A327F7E0B0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F97F79-49C6-4B4D-B7FB-E1F593CBC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6E29-5C03-4E00-815A-2AAEE0EAE4D3}" type="datetime1">
              <a:rPr lang="en-US" smtClean="0"/>
              <a:t>9/19/2025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3F90D-B06E-4DB7-892C-8A60B11CD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7C7783-A883-41FB-BCFF-3BA1C5248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8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6AECB-06A8-4FF1-885C-66735E58A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F73383-D2F6-494E-8AA6-CA7BF27A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CB6BB-CD29-4994-8B8D-E6E261CC1DC9}" type="datetime1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D975E-9DA4-4199-AE6E-814CCF05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4AD3F-5032-4E51-AB8D-F6FE798EF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E300F6-9D92-49C4-A71D-5AE384FD0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3C83-00E2-4EF1-9E77-6B25F3CAFF37}" type="datetime1">
              <a:rPr lang="en-US" smtClean="0"/>
              <a:t>9/19/2025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FF29D5-66D6-4D8A-B013-4723509F2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AC960-28AF-4BE2-9DCF-873BD6006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7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2F6E8-03F6-4382-B494-E36532E34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EF132-4264-4A52-83E5-AFACBAF7A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2D607-34B2-4CC1-8221-71F1AB774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5FE4B-EC30-43FC-B753-845ABDBF2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D5FE-776D-4ACD-AFDB-4381C11D14CA}" type="datetime1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668D7-755C-4663-AA2B-BF54D4994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6F8B5-12CF-4C5F-AAD7-9B74A2052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8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06978-443F-4C44-B1B1-175570574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586047-A086-4ECA-BFB5-B72CEB1222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9D7DA-0676-4489-93B8-EB07CB886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6B172-6C89-4607-BA7C-5C4DF5E64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3AA9-E607-4A7B-A7C1-9A85935D0652}" type="datetime1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33DC8-FEE4-4805-BE1C-EBB26ED0A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EF409-E3A2-446B-9391-53D5C8086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4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D521DD-1B32-4166-9749-E557CF8E4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6EE9B-2B09-44ED-ABEE-2E8B843A3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D2774-0790-4A0D-9C87-ADB0B5B405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F2F92-3199-4F68-85F2-64AE3CAEBCAF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1C463-4D71-4A78-99CE-825457E37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3E7BE-1E10-4A86-BB1C-056FE354E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4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1">
            <a:extLst>
              <a:ext uri="{FF2B5EF4-FFF2-40B4-BE49-F238E27FC236}">
                <a16:creationId xmlns:a16="http://schemas.microsoft.com/office/drawing/2014/main" id="{64169A1B-0068-4A13-8FC1-F7C6009D1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A52BAF-79FF-490E-8593-4422967CF4F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BC614DA9-0422-48CE-BA22-25DF1A34F1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56142" y="1395331"/>
            <a:ext cx="7678738" cy="186547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Block Cipher</a:t>
            </a:r>
            <a:b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en-GB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8D58D451-035C-4C27-B883-BBA83C6479F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52600" y="865186"/>
            <a:ext cx="8001000" cy="64452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Bahan </a:t>
            </a:r>
            <a:r>
              <a:rPr lang="en-US" altLang="en-US" dirty="0" err="1">
                <a:solidFill>
                  <a:srgbClr val="000000"/>
                </a:solidFill>
              </a:rPr>
              <a:t>kuliah</a:t>
            </a:r>
            <a:r>
              <a:rPr lang="en-US" altLang="en-US" dirty="0">
                <a:solidFill>
                  <a:srgbClr val="000000"/>
                </a:solidFill>
              </a:rPr>
              <a:t> IF4020 Kriptografi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4E8F6AD-BFC4-4B79-B33D-4D2C33722A79}"/>
              </a:ext>
            </a:extLst>
          </p:cNvPr>
          <p:cNvSpPr txBox="1">
            <a:spLocks/>
          </p:cNvSpPr>
          <p:nvPr/>
        </p:nvSpPr>
        <p:spPr bwMode="auto">
          <a:xfrm>
            <a:off x="1752600" y="4598987"/>
            <a:ext cx="79248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sz="4500" kern="0" dirty="0"/>
              <a:t>Oleh: Dr. Ir. Rinaldi, </a:t>
            </a:r>
            <a:r>
              <a:rPr lang="en-US" sz="4500" kern="0"/>
              <a:t>M.T</a:t>
            </a:r>
            <a:endParaRPr lang="en-US" sz="4500" kern="0" dirty="0"/>
          </a:p>
          <a:p>
            <a:pPr algn="ctr">
              <a:defRPr/>
            </a:pPr>
            <a:endParaRPr lang="en-US" sz="4500" kern="0" dirty="0"/>
          </a:p>
          <a:p>
            <a:pPr algn="ctr">
              <a:defRPr/>
            </a:pPr>
            <a:r>
              <a:rPr lang="en-US" kern="0" dirty="0"/>
              <a:t>Program Studi Teknik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Sekolah</a:t>
            </a:r>
            <a:r>
              <a:rPr lang="en-US" kern="0" dirty="0"/>
              <a:t> Teknik </a:t>
            </a:r>
            <a:r>
              <a:rPr lang="en-US" kern="0" dirty="0" err="1"/>
              <a:t>Elektro</a:t>
            </a:r>
            <a:r>
              <a:rPr lang="en-US" kern="0" dirty="0"/>
              <a:t> dan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Institut</a:t>
            </a:r>
            <a:r>
              <a:rPr lang="en-US" kern="0" dirty="0"/>
              <a:t> </a:t>
            </a:r>
            <a:r>
              <a:rPr lang="en-US" kern="0" dirty="0" err="1"/>
              <a:t>Teknologi</a:t>
            </a:r>
            <a:r>
              <a:rPr lang="en-US" kern="0" dirty="0"/>
              <a:t> Bandung</a:t>
            </a:r>
          </a:p>
          <a:p>
            <a:pPr algn="ctr">
              <a:defRPr/>
            </a:pPr>
            <a:r>
              <a:rPr lang="en-US" kern="0" dirty="0"/>
              <a:t>2025</a:t>
            </a:r>
          </a:p>
          <a:p>
            <a:pPr algn="ctr">
              <a:defRPr/>
            </a:pPr>
            <a:endParaRPr lang="en-US" kern="0" dirty="0"/>
          </a:p>
        </p:txBody>
      </p:sp>
      <p:pic>
        <p:nvPicPr>
          <p:cNvPr id="2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11D99082-7A12-3026-03DE-BAB30EC68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989" y="2802086"/>
            <a:ext cx="1590222" cy="1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B66FA3-1FCA-A7C0-AF7E-6C23F19B51B2}"/>
              </a:ext>
            </a:extLst>
          </p:cNvPr>
          <p:cNvSpPr txBox="1"/>
          <p:nvPr/>
        </p:nvSpPr>
        <p:spPr>
          <a:xfrm>
            <a:off x="7369044" y="2680394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(Bagian 2)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8A1DD-B90A-ABC2-FF20-958E51E3F3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53440"/>
                <a:ext cx="10515600" cy="532352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Biasanya, </a:t>
                </a:r>
                <a:r>
                  <a:rPr lang="en-US" sz="2400" dirty="0" err="1"/>
                  <a:t>plainteks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dimanipulasi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dulu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kunci</a:t>
                </a:r>
                <a:r>
                  <a:rPr lang="en-US" sz="2400" dirty="0"/>
                  <a:t> (</a:t>
                </a:r>
                <a:r>
                  <a:rPr lang="en-US" sz="2400" dirty="0" err="1"/>
                  <a:t>umumnya</a:t>
                </a:r>
                <a:r>
                  <a:rPr lang="en-US" sz="2400" dirty="0"/>
                  <a:t> di-XOR-</a:t>
                </a:r>
                <a:r>
                  <a:rPr lang="en-US" sz="2400" dirty="0" err="1"/>
                  <a:t>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kunci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eksternal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kunci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putaran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pertama</a:t>
                </a:r>
                <a:r>
                  <a:rPr lang="en-US" sz="2400" dirty="0"/>
                  <a:t>), </a:t>
                </a:r>
                <a:r>
                  <a:rPr lang="en-US" sz="2400" dirty="0" err="1"/>
                  <a:t>lalu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hasilnya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ditransformasikan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fungsi</a:t>
                </a:r>
                <a:r>
                  <a:rPr lang="en-US" sz="2400" dirty="0"/>
                  <a:t> </a:t>
                </a:r>
                <a:r>
                  <a:rPr lang="en-US" sz="2400" i="1" dirty="0"/>
                  <a:t>f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berulang</a:t>
                </a:r>
                <a:r>
                  <a:rPr lang="en-US" sz="2400" dirty="0"/>
                  <a:t> kali.</a:t>
                </a:r>
              </a:p>
              <a:p>
                <a:pPr marL="0" indent="0">
                  <a:buNone/>
                </a:pPr>
                <a:r>
                  <a:rPr lang="en-US" sz="2400" dirty="0"/>
                  <a:t>	       </a:t>
                </a:r>
              </a:p>
              <a:p>
                <a:pPr marL="0" indent="0">
                  <a:buNone/>
                </a:pPr>
                <a:r>
                  <a:rPr lang="en-US" sz="2400" dirty="0"/>
                  <a:t>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  </a:t>
                </a:r>
                <a:r>
                  <a:rPr lang="en-US" altLang="en-US" sz="2400" i="1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K</a:t>
                </a:r>
                <a:r>
                  <a:rPr lang="en-US" altLang="en-US" sz="2400" baseline="-25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r>
                  <a:rPr lang="en-US" sz="2400" dirty="0"/>
                  <a:t>	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,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 2, …,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en-US" altLang="en-US" sz="2400" b="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en-US" sz="2400" i="1" dirty="0"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  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en-US" sz="2400" i="1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 </m:t>
                    </m:r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𝐾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𝑟</m:t>
                        </m:r>
                      </m:sub>
                    </m:sSub>
                  </m:oMath>
                </a14:m>
                <a:endParaRPr lang="en-US" altLang="en-US" sz="2400" b="0" dirty="0">
                  <a:cs typeface="Times New Roman" panose="02020603050405020304" pitchFamily="18" charset="0"/>
                </a:endParaRPr>
              </a:p>
              <a:p>
                <a:endParaRPr lang="en-US" altLang="en-US" sz="2400" dirty="0">
                  <a:cs typeface="Times New Roman" panose="02020603050405020304" pitchFamily="18" charset="0"/>
                </a:endParaRPr>
              </a:p>
              <a:p>
                <a:r>
                  <a:rPr lang="en-US" altLang="en-US" sz="2400" dirty="0" err="1">
                    <a:cs typeface="Times New Roman" panose="02020603050405020304" pitchFamily="18" charset="0"/>
                  </a:rPr>
                  <a:t>Semakin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banyak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jumlah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putaran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efek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diffusi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semakin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bertambah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namun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jumlah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putaran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yang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besar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dapat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mempuat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komputasi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menajdi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tidak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sangkil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(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efisien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).</a:t>
                </a:r>
              </a:p>
              <a:p>
                <a:endParaRPr lang="en-US" altLang="en-US" sz="2400" i="1" dirty="0">
                  <a:cs typeface="Times New Roman" panose="02020603050405020304" pitchFamily="18" charset="0"/>
                </a:endParaRPr>
              </a:p>
              <a:p>
                <a:r>
                  <a:rPr lang="en-US" altLang="en-US" sz="2400" dirty="0" err="1">
                    <a:cs typeface="Times New Roman" panose="02020603050405020304" pitchFamily="18" charset="0"/>
                  </a:rPr>
                  <a:t>Jumlah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putaran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harus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dipertimbangkan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untuk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mempertemukan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kriteria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keamanan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dan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efisiensi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.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	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	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8A1DD-B90A-ABC2-FF20-958E51E3F3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53440"/>
                <a:ext cx="10515600" cy="5323523"/>
              </a:xfrm>
              <a:blipFill>
                <a:blip r:embed="rId2"/>
                <a:stretch>
                  <a:fillRect l="-812" t="-2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A35D8-B2A9-2433-1310-FD639D26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18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B21DDCCA-1E7C-428B-A728-E9F265F2D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3139" y="476568"/>
            <a:ext cx="8162925" cy="1179512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anose="02020603050405020304" pitchFamily="18" charset="0"/>
              </a:rPr>
              <a:t>Teknik </a:t>
            </a:r>
            <a:r>
              <a:rPr lang="en-US" altLang="en-US" b="1" dirty="0" err="1">
                <a:cs typeface="Times New Roman" panose="02020603050405020304" pitchFamily="18" charset="0"/>
              </a:rPr>
              <a:t>Substitusi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BF03315E-C08B-4467-9F6F-8EC70C83C3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3139" y="1828799"/>
            <a:ext cx="10380661" cy="47101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Operasi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substitusi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menerima</a:t>
            </a:r>
            <a:r>
              <a:rPr lang="en-US" altLang="en-US" sz="2400" dirty="0">
                <a:cs typeface="Times New Roman" panose="02020603050405020304" pitchFamily="18" charset="0"/>
              </a:rPr>
              <a:t> input </a:t>
            </a:r>
            <a:r>
              <a:rPr lang="en-US" altLang="en-US" sz="2400" dirty="0" err="1">
                <a:cs typeface="Times New Roman" panose="02020603050405020304" pitchFamily="18" charset="0"/>
              </a:rPr>
              <a:t>sejumlah</a:t>
            </a:r>
            <a:r>
              <a:rPr lang="en-US" altLang="en-US" sz="2400" dirty="0">
                <a:cs typeface="Times New Roman" panose="02020603050405020304" pitchFamily="18" charset="0"/>
              </a:rPr>
              <a:t> bit (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byte) </a:t>
            </a:r>
            <a:r>
              <a:rPr lang="en-US" altLang="en-US" sz="2400" dirty="0" err="1">
                <a:cs typeface="Times New Roman" panose="02020603050405020304" pitchFamily="18" charset="0"/>
              </a:rPr>
              <a:t>berukuran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lalu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menghasilkan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sejumlah</a:t>
            </a:r>
            <a:r>
              <a:rPr lang="en-US" altLang="en-US" sz="2400" dirty="0">
                <a:cs typeface="Times New Roman" panose="02020603050405020304" pitchFamily="18" charset="0"/>
              </a:rPr>
              <a:t> bit </a:t>
            </a:r>
            <a:r>
              <a:rPr lang="en-US" altLang="en-US" sz="2400" dirty="0" err="1">
                <a:cs typeface="Times New Roman" panose="02020603050405020304" pitchFamily="18" charset="0"/>
              </a:rPr>
              <a:t>berukuran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   (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 </a:t>
            </a:r>
            <a:r>
              <a:rPr lang="en-US" altLang="en-US" sz="2400" i="1" dirty="0"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altLang="en-US" sz="2400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Biasanya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operasi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substitusi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direalisasikan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menggunakan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sejumlah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kotak</a:t>
            </a:r>
            <a:r>
              <a:rPr lang="en-US" altLang="en-US" sz="2400" dirty="0">
                <a:cs typeface="Times New Roman" panose="02020603050405020304" pitchFamily="18" charset="0"/>
              </a:rPr>
              <a:t> S (S-box).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Kotak-</a:t>
            </a:r>
            <a:r>
              <a:rPr lang="en-US" altLang="en-US" sz="2400" i="1" dirty="0"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matriks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berisi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substitusi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sederhana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memetakan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sejumlah</a:t>
            </a:r>
            <a:r>
              <a:rPr lang="en-US" altLang="en-US" sz="2400" dirty="0">
                <a:cs typeface="Times New Roman" panose="02020603050405020304" pitchFamily="18" charset="0"/>
              </a:rPr>
              <a:t> bit </a:t>
            </a:r>
            <a:r>
              <a:rPr lang="en-US" altLang="en-US" sz="2400" dirty="0" err="1">
                <a:cs typeface="Times New Roman" panose="02020603050405020304" pitchFamily="18" charset="0"/>
              </a:rPr>
              <a:t>berukuran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cs typeface="Times New Roman" panose="02020603050405020304" pitchFamily="18" charset="0"/>
              </a:rPr>
              <a:t>sejumlah</a:t>
            </a:r>
            <a:r>
              <a:rPr lang="en-US" altLang="en-US" sz="2400" dirty="0">
                <a:cs typeface="Times New Roman" panose="02020603050405020304" pitchFamily="18" charset="0"/>
              </a:rPr>
              <a:t> bit </a:t>
            </a:r>
            <a:r>
              <a:rPr lang="en-US" altLang="en-US" sz="2400" dirty="0" err="1">
                <a:cs typeface="Times New Roman" panose="02020603050405020304" pitchFamily="18" charset="0"/>
              </a:rPr>
              <a:t>berukuran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 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2400" dirty="0"/>
          </a:p>
        </p:txBody>
      </p:sp>
      <p:sp>
        <p:nvSpPr>
          <p:cNvPr id="105477" name="Slide Number Placeholder 2">
            <a:extLst>
              <a:ext uri="{FF2B5EF4-FFF2-40B4-BE49-F238E27FC236}">
                <a16:creationId xmlns:a16="http://schemas.microsoft.com/office/drawing/2014/main" id="{812F3025-EDFF-4F27-A826-C305EBB9F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677223-C3DF-41E5-9C48-BEA209086C49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9E2908-52EA-237F-43E9-4267DC129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487" y="5222875"/>
            <a:ext cx="43910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41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14819-996D-156E-5D18-7BD4512D2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2640"/>
            <a:ext cx="10515600" cy="537432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en-US" altLang="en-US" sz="28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Kotak-</a:t>
            </a:r>
            <a:r>
              <a:rPr lang="en-US" altLang="en-US" sz="2800" i="1" dirty="0">
                <a:cs typeface="Times New Roman" panose="02020603050405020304" pitchFamily="18" charset="0"/>
              </a:rPr>
              <a:t>S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merupakan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satu-satunya</a:t>
            </a:r>
            <a:r>
              <a:rPr lang="en-US" altLang="en-US" sz="2800" dirty="0">
                <a:cs typeface="Times New Roman" panose="02020603050405020304" pitchFamily="18" charset="0"/>
              </a:rPr>
              <a:t> proses </a:t>
            </a:r>
            <a:r>
              <a:rPr lang="en-US" altLang="en-US" sz="2800" dirty="0" err="1">
                <a:cs typeface="Times New Roman" panose="02020603050405020304" pitchFamily="18" charset="0"/>
              </a:rPr>
              <a:t>nirlanjar</a:t>
            </a:r>
            <a:r>
              <a:rPr lang="en-US" altLang="en-US" sz="2800" dirty="0">
                <a:cs typeface="Times New Roman" panose="02020603050405020304" pitchFamily="18" charset="0"/>
              </a:rPr>
              <a:t> di </a:t>
            </a:r>
            <a:r>
              <a:rPr lang="en-US" altLang="en-US" sz="2800" dirty="0" err="1"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cs typeface="Times New Roman" panose="02020603050405020304" pitchFamily="18" charset="0"/>
              </a:rPr>
              <a:t>cipher</a:t>
            </a:r>
            <a:r>
              <a:rPr lang="en-US" altLang="en-US" sz="2800" dirty="0"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cs typeface="Times New Roman" panose="02020603050405020304" pitchFamily="18" charset="0"/>
              </a:rPr>
              <a:t>karena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operasinya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cs typeface="Times New Roman" panose="02020603050405020304" pitchFamily="18" charset="0"/>
              </a:rPr>
              <a:t>look-up table</a:t>
            </a:r>
            <a:r>
              <a:rPr lang="en-US" altLang="en-US" sz="2800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err="1">
                <a:cs typeface="Times New Roman" panose="02020603050405020304" pitchFamily="18" charset="0"/>
              </a:rPr>
              <a:t>Masukan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dari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operasi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cs typeface="Times New Roman" panose="02020603050405020304" pitchFamily="18" charset="0"/>
              </a:rPr>
              <a:t>look-up table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dijadikan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sebagai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indeks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kotak</a:t>
            </a:r>
            <a:r>
              <a:rPr lang="en-US" altLang="en-US" sz="2800" dirty="0">
                <a:cs typeface="Times New Roman" panose="02020603050405020304" pitchFamily="18" charset="0"/>
              </a:rPr>
              <a:t>-</a:t>
            </a:r>
            <a:r>
              <a:rPr lang="en-US" altLang="en-US" sz="2800" i="1" dirty="0">
                <a:cs typeface="Times New Roman" panose="02020603050405020304" pitchFamily="18" charset="0"/>
              </a:rPr>
              <a:t>S</a:t>
            </a:r>
            <a:r>
              <a:rPr lang="en-US" altLang="en-US" sz="2800" dirty="0">
                <a:cs typeface="Times New Roman" panose="02020603050405020304" pitchFamily="18" charset="0"/>
              </a:rPr>
              <a:t>, dan </a:t>
            </a:r>
            <a:r>
              <a:rPr lang="en-US" altLang="en-US" sz="2800" dirty="0" err="1">
                <a:cs typeface="Times New Roman" panose="02020603050405020304" pitchFamily="18" charset="0"/>
              </a:rPr>
              <a:t>luarannya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cs typeface="Times New Roman" panose="02020603050405020304" pitchFamily="18" charset="0"/>
              </a:rPr>
              <a:t>entry</a:t>
            </a:r>
            <a:r>
              <a:rPr lang="en-US" altLang="en-US" sz="2800" dirty="0">
                <a:cs typeface="Times New Roman" panose="02020603050405020304" pitchFamily="18" charset="0"/>
              </a:rPr>
              <a:t> di </a:t>
            </a:r>
            <a:r>
              <a:rPr lang="en-US" altLang="en-US" sz="2800" dirty="0" err="1"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kotak</a:t>
            </a:r>
            <a:r>
              <a:rPr lang="en-US" altLang="en-US" sz="2800" dirty="0">
                <a:cs typeface="Times New Roman" panose="02020603050405020304" pitchFamily="18" charset="0"/>
              </a:rPr>
              <a:t>-</a:t>
            </a:r>
            <a:r>
              <a:rPr lang="en-US" altLang="en-US" sz="2800" i="1" dirty="0">
                <a:cs typeface="Times New Roman" panose="02020603050405020304" pitchFamily="18" charset="0"/>
              </a:rPr>
              <a:t>S</a:t>
            </a:r>
            <a:r>
              <a:rPr lang="en-US" altLang="en-US" sz="28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Kotak S yang </a:t>
            </a:r>
            <a:r>
              <a:rPr lang="en-US" altLang="en-US" sz="2800" dirty="0" err="1">
                <a:cs typeface="Times New Roman" panose="02020603050405020304" pitchFamily="18" charset="0"/>
              </a:rPr>
              <a:t>menerima</a:t>
            </a:r>
            <a:r>
              <a:rPr lang="en-US" altLang="en-US" sz="2800" dirty="0">
                <a:cs typeface="Times New Roman" panose="02020603050405020304" pitchFamily="18" charset="0"/>
              </a:rPr>
              <a:t> input </a:t>
            </a:r>
            <a:r>
              <a:rPr lang="en-US" altLang="en-US" sz="2800" i="1" dirty="0">
                <a:cs typeface="Times New Roman" panose="02020603050405020304" pitchFamily="18" charset="0"/>
              </a:rPr>
              <a:t>m</a:t>
            </a:r>
            <a:r>
              <a:rPr lang="en-US" altLang="en-US" sz="2800" i="1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cs typeface="Times New Roman" panose="02020603050405020304" pitchFamily="18" charset="0"/>
              </a:rPr>
              <a:t> bit dan </a:t>
            </a:r>
            <a:r>
              <a:rPr lang="en-US" altLang="en-US" sz="2800" dirty="0" err="1">
                <a:cs typeface="Times New Roman" panose="02020603050405020304" pitchFamily="18" charset="0"/>
              </a:rPr>
              <a:t>menghasilkan</a:t>
            </a:r>
            <a:r>
              <a:rPr lang="en-US" altLang="en-US" sz="2800" dirty="0">
                <a:cs typeface="Times New Roman" panose="02020603050405020304" pitchFamily="18" charset="0"/>
              </a:rPr>
              <a:t> output </a:t>
            </a:r>
            <a:r>
              <a:rPr lang="en-US" altLang="en-US" sz="2800" i="1" dirty="0">
                <a:cs typeface="Times New Roman" panose="02020603050405020304" pitchFamily="18" charset="0"/>
              </a:rPr>
              <a:t>m</a:t>
            </a:r>
            <a:r>
              <a:rPr lang="en-US" altLang="en-US" sz="2800" i="1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cs typeface="Times New Roman" panose="02020603050405020304" pitchFamily="18" charset="0"/>
              </a:rPr>
              <a:t> bit </a:t>
            </a:r>
            <a:r>
              <a:rPr lang="en-US" altLang="en-US" sz="2800" dirty="0" err="1">
                <a:cs typeface="Times New Roman" panose="02020603050405020304" pitchFamily="18" charset="0"/>
              </a:rPr>
              <a:t>dinyatakan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sebagai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cs typeface="Times New Roman" panose="02020603050405020304" pitchFamily="18" charset="0"/>
              </a:rPr>
              <a:t>m</a:t>
            </a:r>
            <a:r>
              <a:rPr lang="en-US" altLang="en-US" sz="2800" i="1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800" i="1" dirty="0">
                <a:cs typeface="Times New Roman" panose="02020603050405020304" pitchFamily="18" charset="0"/>
              </a:rPr>
              <a:t> x m</a:t>
            </a:r>
            <a:r>
              <a:rPr lang="en-US" altLang="en-US" sz="2800" i="1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2800" i="1" dirty="0">
                <a:cs typeface="Times New Roman" panose="02020603050405020304" pitchFamily="18" charset="0"/>
              </a:rPr>
              <a:t> S-box.</a:t>
            </a:r>
          </a:p>
          <a:p>
            <a:pPr eaLnBrk="1" hangingPunct="1">
              <a:lnSpc>
                <a:spcPct val="90000"/>
              </a:lnSpc>
            </a:pPr>
            <a:endParaRPr lang="en-US" altLang="en-US" i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Nilai-</a:t>
            </a:r>
            <a:r>
              <a:rPr lang="en-US" altLang="en-US" sz="2800" dirty="0" err="1">
                <a:cs typeface="Times New Roman" panose="02020603050405020304" pitchFamily="18" charset="0"/>
              </a:rPr>
              <a:t>nilai</a:t>
            </a:r>
            <a:r>
              <a:rPr lang="en-US" altLang="en-US" sz="2800" dirty="0">
                <a:cs typeface="Times New Roman" panose="02020603050405020304" pitchFamily="18" charset="0"/>
              </a:rPr>
              <a:t> di </a:t>
            </a:r>
            <a:r>
              <a:rPr lang="en-US" altLang="en-US" sz="2800" dirty="0" err="1"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cs typeface="Times New Roman" panose="02020603050405020304" pitchFamily="18" charset="0"/>
              </a:rPr>
              <a:t> S-box </a:t>
            </a:r>
            <a:r>
              <a:rPr lang="en-US" altLang="en-US" sz="2800" dirty="0" err="1">
                <a:cs typeface="Times New Roman" panose="02020603050405020304" pitchFamily="18" charset="0"/>
              </a:rPr>
              <a:t>dibangkitkan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dari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suatu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perhitungan</a:t>
            </a:r>
            <a:r>
              <a:rPr lang="en-US" altLang="en-US" sz="2800" dirty="0"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cs typeface="Times New Roman" panose="02020603050405020304" pitchFamily="18" charset="0"/>
              </a:rPr>
              <a:t>jadi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bukan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berupa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acak</a:t>
            </a:r>
            <a:r>
              <a:rPr lang="en-US" altLang="en-US" sz="2800" dirty="0"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3C655-9A8A-902F-47C2-A7CC735E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21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8" name="Object 2">
            <a:extLst>
              <a:ext uri="{FF2B5EF4-FFF2-40B4-BE49-F238E27FC236}">
                <a16:creationId xmlns:a16="http://schemas.microsoft.com/office/drawing/2014/main" id="{78A57A3B-7C85-492C-B8EE-D83474E610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93800" y="649286"/>
          <a:ext cx="8153400" cy="262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9656" imgH="1808988" progId="Word.Document.8">
                  <p:embed/>
                </p:oleObj>
              </mc:Choice>
              <mc:Fallback>
                <p:oleObj name="Document" r:id="rId2" imgW="5629656" imgH="1808988" progId="Word.Document.8">
                  <p:embed/>
                  <p:pic>
                    <p:nvPicPr>
                      <p:cNvPr id="106498" name="Object 2">
                        <a:extLst>
                          <a:ext uri="{FF2B5EF4-FFF2-40B4-BE49-F238E27FC236}">
                            <a16:creationId xmlns:a16="http://schemas.microsoft.com/office/drawing/2014/main" id="{78A57A3B-7C85-492C-B8EE-D83474E610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649286"/>
                        <a:ext cx="8153400" cy="262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499" name="Object 3">
            <a:extLst>
              <a:ext uri="{FF2B5EF4-FFF2-40B4-BE49-F238E27FC236}">
                <a16:creationId xmlns:a16="http://schemas.microsoft.com/office/drawing/2014/main" id="{274B746E-5AD1-4127-8901-106E7DD25F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3040" y="3728243"/>
          <a:ext cx="8229600" cy="217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86400" imgH="1445514" progId="Word.Document.8">
                  <p:embed/>
                </p:oleObj>
              </mc:Choice>
              <mc:Fallback>
                <p:oleObj name="Document" r:id="rId4" imgW="5486400" imgH="1445514" progId="Word.Document.8">
                  <p:embed/>
                  <p:pic>
                    <p:nvPicPr>
                      <p:cNvPr id="106499" name="Object 3">
                        <a:extLst>
                          <a:ext uri="{FF2B5EF4-FFF2-40B4-BE49-F238E27FC236}">
                            <a16:creationId xmlns:a16="http://schemas.microsoft.com/office/drawing/2014/main" id="{274B746E-5AD1-4127-8901-106E7DD25F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040" y="3728243"/>
                        <a:ext cx="8229600" cy="217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1" name="Slide Number Placeholder 2">
            <a:extLst>
              <a:ext uri="{FF2B5EF4-FFF2-40B4-BE49-F238E27FC236}">
                <a16:creationId xmlns:a16="http://schemas.microsoft.com/office/drawing/2014/main" id="{C437B956-53BE-4514-BA89-A89C5F8FF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36DDBA7-7E4E-471F-A147-EB7E9ED63F9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468798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>
            <a:extLst>
              <a:ext uri="{FF2B5EF4-FFF2-40B4-BE49-F238E27FC236}">
                <a16:creationId xmlns:a16="http://schemas.microsoft.com/office/drawing/2014/main" id="{6D4E7A88-F63B-4148-90DE-3844471C71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1" y="568960"/>
            <a:ext cx="10058399" cy="599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6-bit </a:t>
            </a:r>
            <a:r>
              <a:rPr lang="en-US" altLang="en-US" dirty="0" err="1">
                <a:cs typeface="Times New Roman" panose="02020603050405020304" pitchFamily="18" charset="0"/>
              </a:rPr>
              <a:t>masukan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110100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Nomor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baris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tabel</a:t>
            </a:r>
            <a:r>
              <a:rPr lang="en-US" altLang="en-US" dirty="0">
                <a:cs typeface="Times New Roman" panose="02020603050405020304" pitchFamily="18" charset="0"/>
              </a:rPr>
              <a:t> = 10 (</a:t>
            </a:r>
            <a:r>
              <a:rPr lang="en-US" altLang="en-US" dirty="0" err="1">
                <a:cs typeface="Times New Roman" panose="02020603050405020304" pitchFamily="18" charset="0"/>
              </a:rPr>
              <a:t>baris</a:t>
            </a:r>
            <a:r>
              <a:rPr lang="en-US" altLang="en-US" dirty="0">
                <a:cs typeface="Times New Roman" panose="02020603050405020304" pitchFamily="18" charset="0"/>
              </a:rPr>
              <a:t> 2)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Nomor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kolom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tabel</a:t>
            </a:r>
            <a:r>
              <a:rPr lang="en-US" altLang="en-US" dirty="0">
                <a:cs typeface="Times New Roman" panose="02020603050405020304" pitchFamily="18" charset="0"/>
              </a:rPr>
              <a:t> = 1010 (</a:t>
            </a:r>
            <a:r>
              <a:rPr lang="en-US" altLang="en-US" dirty="0" err="1">
                <a:cs typeface="Times New Roman" panose="02020603050405020304" pitchFamily="18" charset="0"/>
              </a:rPr>
              <a:t>kolom</a:t>
            </a:r>
            <a:r>
              <a:rPr lang="en-US" altLang="en-US" dirty="0">
                <a:cs typeface="Times New Roman" panose="02020603050405020304" pitchFamily="18" charset="0"/>
              </a:rPr>
              <a:t> 10) 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Jadi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substitusi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110100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entry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baris</a:t>
            </a:r>
            <a:r>
              <a:rPr lang="en-US" altLang="en-US" dirty="0">
                <a:cs typeface="Times New Roman" panose="02020603050405020304" pitchFamily="18" charset="0"/>
              </a:rPr>
              <a:t> 2 dan </a:t>
            </a:r>
            <a:r>
              <a:rPr lang="en-US" altLang="en-US" dirty="0" err="1">
                <a:cs typeface="Times New Roman" panose="02020603050405020304" pitchFamily="18" charset="0"/>
              </a:rPr>
              <a:t>kolom</a:t>
            </a:r>
            <a:r>
              <a:rPr lang="en-US" altLang="en-US" dirty="0">
                <a:cs typeface="Times New Roman" panose="02020603050405020304" pitchFamily="18" charset="0"/>
              </a:rPr>
              <a:t> 10, </a:t>
            </a:r>
            <a:r>
              <a:rPr lang="en-US" altLang="en-US" dirty="0" err="1"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cs typeface="Times New Roman" panose="02020603050405020304" pitchFamily="18" charset="0"/>
              </a:rPr>
              <a:t> 0100 (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4 </a:t>
            </a:r>
            <a:r>
              <a:rPr lang="en-US" altLang="en-US" dirty="0" err="1">
                <a:cs typeface="Times New Roman" panose="02020603050405020304" pitchFamily="18" charset="0"/>
              </a:rPr>
              <a:t>desimal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DES </a:t>
            </a:r>
            <a:r>
              <a:rPr lang="en-US" altLang="en-US" dirty="0" err="1">
                <a:cs typeface="Times New Roman" panose="02020603050405020304" pitchFamily="18" charset="0"/>
              </a:rPr>
              <a:t>mempunyai</a:t>
            </a:r>
            <a:r>
              <a:rPr lang="en-US" altLang="en-US" dirty="0">
                <a:cs typeface="Times New Roman" panose="02020603050405020304" pitchFamily="18" charset="0"/>
              </a:rPr>
              <a:t> 8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kotak</a:t>
            </a:r>
            <a:r>
              <a:rPr lang="en-US" altLang="en-US" dirty="0">
                <a:cs typeface="Times New Roman" panose="02020603050405020304" pitchFamily="18" charset="0"/>
              </a:rPr>
              <a:t>-S</a:t>
            </a:r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  <p:sp>
        <p:nvSpPr>
          <p:cNvPr id="107524" name="Slide Number Placeholder 2">
            <a:extLst>
              <a:ext uri="{FF2B5EF4-FFF2-40B4-BE49-F238E27FC236}">
                <a16:creationId xmlns:a16="http://schemas.microsoft.com/office/drawing/2014/main" id="{761346FD-0CB5-4074-A991-AE538F12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2A67A8-113A-494C-A101-53B779B0CA11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402DD1-B90F-491D-8ACC-0830734E4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330" y="2528887"/>
            <a:ext cx="9728656" cy="137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31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ontent Placeholder 2">
            <a:extLst>
              <a:ext uri="{FF2B5EF4-FFF2-40B4-BE49-F238E27FC236}">
                <a16:creationId xmlns:a16="http://schemas.microsoft.com/office/drawing/2014/main" id="{DFE99315-86D5-4AD0-8794-87ABA8F85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360" y="519631"/>
            <a:ext cx="7772400" cy="5410200"/>
          </a:xfrm>
        </p:spPr>
        <p:txBody>
          <a:bodyPr/>
          <a:lstStyle/>
          <a:p>
            <a:r>
              <a:rPr lang="en-US" altLang="en-US" dirty="0"/>
              <a:t>Di </a:t>
            </a:r>
            <a:r>
              <a:rPr lang="en-US" altLang="en-US" dirty="0" err="1"/>
              <a:t>dalam</a:t>
            </a:r>
            <a:r>
              <a:rPr lang="en-US" altLang="en-US" dirty="0"/>
              <a:t> AES </a:t>
            </a:r>
            <a:r>
              <a:rPr lang="en-US" altLang="en-US" dirty="0" err="1"/>
              <a:t>kotak</a:t>
            </a:r>
            <a:r>
              <a:rPr lang="en-US" altLang="en-US" dirty="0"/>
              <a:t> S </a:t>
            </a: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dirty="0" err="1"/>
              <a:t>ada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:</a:t>
            </a:r>
          </a:p>
        </p:txBody>
      </p:sp>
      <p:sp>
        <p:nvSpPr>
          <p:cNvPr id="108548" name="Slide Number Placeholder 4">
            <a:extLst>
              <a:ext uri="{FF2B5EF4-FFF2-40B4-BE49-F238E27FC236}">
                <a16:creationId xmlns:a16="http://schemas.microsoft.com/office/drawing/2014/main" id="{0340C9A7-79B3-4339-ABED-5D1115B3F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7C2F52-97E2-4079-B75F-464EA992DC98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DE2658-C40B-BAAC-CDC6-E79ACA116BAF}"/>
              </a:ext>
            </a:extLst>
          </p:cNvPr>
          <p:cNvSpPr txBox="1"/>
          <p:nvPr/>
        </p:nvSpPr>
        <p:spPr>
          <a:xfrm>
            <a:off x="8493760" y="2209068"/>
            <a:ext cx="309969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Input: 32</a:t>
            </a:r>
          </a:p>
          <a:p>
            <a:r>
              <a:rPr lang="en-US" sz="2000" dirty="0"/>
              <a:t>Output: 26</a:t>
            </a:r>
          </a:p>
          <a:p>
            <a:endParaRPr lang="en-US" sz="2000" dirty="0"/>
          </a:p>
          <a:p>
            <a:r>
              <a:rPr lang="en-US" sz="2000" dirty="0"/>
              <a:t>Cara </a:t>
            </a:r>
            <a:r>
              <a:rPr lang="en-US" sz="2000" dirty="0" err="1"/>
              <a:t>substitusi</a:t>
            </a:r>
            <a:r>
              <a:rPr lang="en-US" sz="2000" dirty="0"/>
              <a:t>;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Cari </a:t>
            </a:r>
            <a:r>
              <a:rPr lang="en-US" sz="2000" dirty="0" err="1"/>
              <a:t>perpotongan</a:t>
            </a:r>
            <a:r>
              <a:rPr lang="en-US" sz="2000" dirty="0"/>
              <a:t> baris 2</a:t>
            </a:r>
          </a:p>
          <a:p>
            <a:r>
              <a:rPr lang="en-US" sz="2000" dirty="0"/>
              <a:t>    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kolom</a:t>
            </a:r>
            <a:r>
              <a:rPr lang="en-US" sz="2000" dirty="0"/>
              <a:t> 3</a:t>
            </a:r>
          </a:p>
          <a:p>
            <a:r>
              <a:rPr lang="en-US" sz="2000" dirty="0"/>
              <a:t>-    </a:t>
            </a:r>
            <a:r>
              <a:rPr lang="en-US" sz="2000" dirty="0" err="1"/>
              <a:t>hasilnya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36CF3B-B5CC-ED90-9A8F-B93B76471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60" y="1694581"/>
            <a:ext cx="755332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31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5">
            <a:extLst>
              <a:ext uri="{FF2B5EF4-FFF2-40B4-BE49-F238E27FC236}">
                <a16:creationId xmlns:a16="http://schemas.microsoft.com/office/drawing/2014/main" id="{D363DE5A-F92E-40F3-95E7-B25ADD4E5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24812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109571" name="Picture 4">
            <a:extLst>
              <a:ext uri="{FF2B5EF4-FFF2-40B4-BE49-F238E27FC236}">
                <a16:creationId xmlns:a16="http://schemas.microsoft.com/office/drawing/2014/main" id="{C8364F54-85D9-40AA-B0DB-230950985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1921"/>
            <a:ext cx="70104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Rectangle 7">
            <a:extLst>
              <a:ext uri="{FF2B5EF4-FFF2-40B4-BE49-F238E27FC236}">
                <a16:creationId xmlns:a16="http://schemas.microsoft.com/office/drawing/2014/main" id="{DF2A4508-A167-4242-BA49-295FBF7EE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227488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9575" name="Slide Number Placeholder 1">
            <a:extLst>
              <a:ext uri="{FF2B5EF4-FFF2-40B4-BE49-F238E27FC236}">
                <a16:creationId xmlns:a16="http://schemas.microsoft.com/office/drawing/2014/main" id="{ABDBF756-F469-4389-8369-719DA7657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CBE44B8-5A0D-4896-8A2A-8BA1BF7E9E3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EE09BF-6ABD-48FF-A426-28AD2C2B4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905273"/>
            <a:ext cx="71628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72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340B-58BB-42D1-FDEA-2B76180B1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Permutasi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74D76-2FC4-A296-E179-CF1F69272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158178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Permutasi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mengacak</a:t>
            </a:r>
            <a:r>
              <a:rPr lang="en-US" sz="2400" dirty="0"/>
              <a:t> </a:t>
            </a:r>
            <a:r>
              <a:rPr lang="en-US" sz="2400" dirty="0" err="1"/>
              <a:t>susunan</a:t>
            </a:r>
            <a:r>
              <a:rPr lang="en-US" sz="2400" dirty="0"/>
              <a:t> bit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bit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susunan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Pada </a:t>
            </a:r>
            <a:r>
              <a:rPr lang="en-US" sz="2400" dirty="0" err="1"/>
              <a:t>gambar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, </a:t>
            </a:r>
            <a:r>
              <a:rPr lang="en-US" sz="2400" dirty="0" err="1"/>
              <a:t>posisi</a:t>
            </a:r>
            <a:r>
              <a:rPr lang="en-US" sz="2400" dirty="0"/>
              <a:t> bit-bit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input 32-bit </a:t>
            </a:r>
            <a:r>
              <a:rPr lang="en-US" sz="2400" dirty="0" err="1"/>
              <a:t>dipermutasi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susunan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. </a:t>
            </a:r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8534F5-9F0E-BA97-C9A7-63BCE917F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945" y="2697764"/>
            <a:ext cx="9365616" cy="223195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7C458-FFAF-7B94-B58C-E48F28050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83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6D5DF-F277-87D7-3A94-FFCC0D17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4360"/>
            <a:ext cx="10515600" cy="5669280"/>
          </a:xfrm>
        </p:spPr>
        <p:txBody>
          <a:bodyPr>
            <a:normAutofit/>
          </a:bodyPr>
          <a:lstStyle/>
          <a:p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cipher </a:t>
            </a:r>
            <a:r>
              <a:rPr lang="en-US" sz="2400" dirty="0" err="1"/>
              <a:t>blok</a:t>
            </a:r>
            <a:r>
              <a:rPr lang="en-US" sz="2400" dirty="0"/>
              <a:t>, </a:t>
            </a:r>
            <a:r>
              <a:rPr lang="en-US" sz="2400" dirty="0" err="1"/>
              <a:t>permutasi</a:t>
            </a:r>
            <a:r>
              <a:rPr lang="en-US" sz="2400" dirty="0"/>
              <a:t> </a:t>
            </a:r>
            <a:r>
              <a:rPr lang="en-US" sz="2400" dirty="0" err="1"/>
              <a:t>direalisasikan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permutasi</a:t>
            </a:r>
            <a:r>
              <a:rPr lang="en-US" sz="2400" dirty="0"/>
              <a:t> yang </a:t>
            </a:r>
            <a:r>
              <a:rPr lang="en-US" sz="2400" dirty="0" err="1"/>
              <a:t>dinamakan</a:t>
            </a:r>
            <a:r>
              <a:rPr lang="en-US" sz="2400" dirty="0"/>
              <a:t> P-box. </a:t>
            </a:r>
            <a:r>
              <a:rPr lang="en-US" sz="2400" dirty="0" err="1"/>
              <a:t>Entri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P-box </a:t>
            </a:r>
            <a:r>
              <a:rPr lang="en-US" sz="2400" dirty="0" err="1"/>
              <a:t>menyatakan</a:t>
            </a:r>
            <a:r>
              <a:rPr lang="en-US" sz="2400" dirty="0"/>
              <a:t> bit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posisi</a:t>
            </a:r>
            <a:r>
              <a:rPr lang="en-US" sz="2400" dirty="0"/>
              <a:t> </a:t>
            </a:r>
            <a:r>
              <a:rPr lang="en-US" sz="2400" dirty="0" err="1"/>
              <a:t>sebelumnya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Contoh</a:t>
            </a:r>
            <a:r>
              <a:rPr lang="en-US" sz="2400" dirty="0"/>
              <a:t> P-box di </a:t>
            </a:r>
            <a:r>
              <a:rPr lang="en-US" sz="2400" dirty="0" err="1"/>
              <a:t>dalam</a:t>
            </a:r>
            <a:r>
              <a:rPr lang="en-US" sz="2400" dirty="0"/>
              <a:t> DES: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skema</a:t>
            </a:r>
            <a:r>
              <a:rPr lang="en-US" sz="2400" dirty="0"/>
              <a:t> </a:t>
            </a:r>
            <a:r>
              <a:rPr lang="en-US" sz="2400" dirty="0" err="1"/>
              <a:t>permutasi</a:t>
            </a:r>
            <a:r>
              <a:rPr lang="en-US" sz="2400" dirty="0"/>
              <a:t> juga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kompresi</a:t>
            </a:r>
            <a:r>
              <a:rPr lang="en-US" sz="2400" dirty="0"/>
              <a:t> (</a:t>
            </a:r>
            <a:r>
              <a:rPr lang="en-US" sz="2400" dirty="0" err="1"/>
              <a:t>mengurangi</a:t>
            </a:r>
            <a:r>
              <a:rPr lang="en-US" sz="2400" dirty="0"/>
              <a:t> bit-bit input)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ekspansi</a:t>
            </a:r>
            <a:r>
              <a:rPr lang="en-US" sz="2400" dirty="0"/>
              <a:t> (</a:t>
            </a:r>
            <a:r>
              <a:rPr lang="en-US" sz="2400" dirty="0" err="1"/>
              <a:t>memperbanyak</a:t>
            </a:r>
            <a:r>
              <a:rPr lang="en-US" sz="2400" dirty="0"/>
              <a:t> bit-bit) pada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permutasi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0D8D3D76-EF80-01DF-014D-62E3013A97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381553"/>
              </p:ext>
            </p:extLst>
          </p:nvPr>
        </p:nvGraphicFramePr>
        <p:xfrm>
          <a:off x="1185250" y="1789011"/>
          <a:ext cx="10527371" cy="1998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9656" imgH="1068324" progId="Word.Document.8">
                  <p:embed/>
                </p:oleObj>
              </mc:Choice>
              <mc:Fallback>
                <p:oleObj name="Document" r:id="rId2" imgW="5629656" imgH="1068324" progId="Word.Document.8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D8363065-D48E-7283-BDAE-66E04D88E3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250" y="1789011"/>
                        <a:ext cx="10527371" cy="19980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2087A7D-8DDF-C407-179A-9FD48006CF4A}"/>
              </a:ext>
            </a:extLst>
          </p:cNvPr>
          <p:cNvSpPr txBox="1"/>
          <p:nvPr/>
        </p:nvSpPr>
        <p:spPr>
          <a:xfrm>
            <a:off x="1197021" y="3543041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Artinya</a:t>
            </a:r>
            <a:r>
              <a:rPr lang="en-US" sz="2000" dirty="0"/>
              <a:t>, bit </a:t>
            </a:r>
            <a:r>
              <a:rPr lang="en-US" sz="2000" dirty="0" err="1"/>
              <a:t>ke</a:t>
            </a:r>
            <a:r>
              <a:rPr lang="en-US" sz="2000" dirty="0"/>
              <a:t> 58 </a:t>
            </a:r>
            <a:r>
              <a:rPr lang="en-US" sz="2000" dirty="0" err="1"/>
              <a:t>dari</a:t>
            </a:r>
            <a:r>
              <a:rPr lang="en-US" sz="2000" dirty="0"/>
              <a:t> bit-bit input </a:t>
            </a:r>
            <a:r>
              <a:rPr lang="en-US" sz="2000" dirty="0" err="1"/>
              <a:t>dipindahkan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posisi</a:t>
            </a:r>
            <a:r>
              <a:rPr lang="en-US" sz="2000" dirty="0"/>
              <a:t> </a:t>
            </a:r>
            <a:r>
              <a:rPr lang="en-US" sz="2000" dirty="0" err="1"/>
              <a:t>pertama</a:t>
            </a:r>
            <a:r>
              <a:rPr lang="en-US" sz="2000" dirty="0"/>
              <a:t>, bit ke-50 pada </a:t>
            </a:r>
            <a:r>
              <a:rPr lang="en-US" sz="2000" dirty="0" err="1"/>
              <a:t>posisi</a:t>
            </a:r>
            <a:r>
              <a:rPr lang="en-US" sz="2000" dirty="0"/>
              <a:t> </a:t>
            </a:r>
            <a:r>
              <a:rPr lang="en-US" sz="2000" dirty="0" err="1"/>
              <a:t>kedua</a:t>
            </a:r>
            <a:r>
              <a:rPr lang="en-US" sz="2000" dirty="0"/>
              <a:t>, </a:t>
            </a:r>
            <a:r>
              <a:rPr lang="en-US" sz="2000" dirty="0" err="1"/>
              <a:t>dst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AB634D-0525-30C2-3C73-7D00C9A00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536" y="5345331"/>
            <a:ext cx="10713085" cy="95542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8CDCC-5474-F7F9-5A8E-12342EC2E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61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EA494-F615-9CA7-9968-DC73243F3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3920"/>
            <a:ext cx="10515600" cy="5293043"/>
          </a:xfrm>
        </p:spPr>
        <p:txBody>
          <a:bodyPr/>
          <a:lstStyle/>
          <a:p>
            <a:r>
              <a:rPr lang="en-US" sz="2400" dirty="0" err="1"/>
              <a:t>Sedangkan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cipher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yang lain, </a:t>
            </a:r>
            <a:r>
              <a:rPr lang="en-US" sz="2400" dirty="0" err="1"/>
              <a:t>permutasi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P-box,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pergeseran</a:t>
            </a:r>
            <a:r>
              <a:rPr lang="en-US" sz="2400" dirty="0"/>
              <a:t> bit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kiri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kanan</a:t>
            </a:r>
            <a:r>
              <a:rPr lang="en-US" sz="2400" dirty="0"/>
              <a:t> </a:t>
            </a:r>
            <a:r>
              <a:rPr lang="en-US" sz="2400" dirty="0" err="1"/>
              <a:t>sejauh</a:t>
            </a:r>
            <a:r>
              <a:rPr lang="en-US" sz="2400" dirty="0"/>
              <a:t> k bit.</a:t>
            </a:r>
          </a:p>
          <a:p>
            <a:endParaRPr lang="en-US" sz="2400" dirty="0"/>
          </a:p>
          <a:p>
            <a:r>
              <a:rPr lang="en-US" sz="2400" dirty="0" err="1"/>
              <a:t>Pergeseraran</a:t>
            </a: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siklik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bit yang paling </a:t>
            </a:r>
            <a:r>
              <a:rPr lang="en-US" sz="2400" dirty="0" err="1"/>
              <a:t>ujung</a:t>
            </a:r>
            <a:r>
              <a:rPr lang="en-US" sz="2400" dirty="0"/>
              <a:t> </a:t>
            </a:r>
            <a:r>
              <a:rPr lang="en-US" sz="2400" dirty="0" err="1"/>
              <a:t>muncul</a:t>
            </a:r>
            <a:r>
              <a:rPr lang="en-US" sz="2400" dirty="0"/>
              <a:t> pada </a:t>
            </a:r>
            <a:r>
              <a:rPr lang="en-US" sz="2400" dirty="0" err="1"/>
              <a:t>ujung</a:t>
            </a:r>
            <a:r>
              <a:rPr lang="en-US" sz="2400" dirty="0"/>
              <a:t> </a:t>
            </a:r>
            <a:r>
              <a:rPr lang="en-US" sz="2400" dirty="0" err="1"/>
              <a:t>yag</a:t>
            </a:r>
            <a:r>
              <a:rPr lang="en-US" sz="2400" dirty="0"/>
              <a:t> lain</a:t>
            </a:r>
          </a:p>
          <a:p>
            <a:endParaRPr lang="en-US" sz="2400" dirty="0"/>
          </a:p>
          <a:p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pergeseran</a:t>
            </a:r>
            <a:r>
              <a:rPr lang="en-US" sz="2400" dirty="0"/>
              <a:t> byte di </a:t>
            </a:r>
            <a:r>
              <a:rPr lang="en-US" sz="2400" dirty="0" err="1"/>
              <a:t>dalam</a:t>
            </a:r>
            <a:r>
              <a:rPr lang="en-US" sz="2400" dirty="0"/>
              <a:t> AES:</a:t>
            </a:r>
          </a:p>
          <a:p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37F7B9B-19C9-7FC5-F871-C78197D21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3894644"/>
            <a:ext cx="9156879" cy="240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A54FB-01C9-535D-79D1-A7B096B4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0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59633856-508C-424A-B173-AFCE5C5CE9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Perancangan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i="1" dirty="0">
                <a:latin typeface="+mn-lt"/>
                <a:cs typeface="Times New Roman" panose="02020603050405020304" pitchFamily="18" charset="0"/>
              </a:rPr>
              <a:t>Cipher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Blok</a:t>
            </a:r>
            <a:endParaRPr lang="en-GB" alt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A9D49075-7719-4B50-B1D1-FDCC7C19E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Desain </a:t>
            </a:r>
            <a:r>
              <a:rPr lang="en-US" altLang="en-US" dirty="0" err="1"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cs typeface="Times New Roman" panose="02020603050405020304" pitchFamily="18" charset="0"/>
              </a:rPr>
              <a:t> cipher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seharusnya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memperhatikan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konsep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berikut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Prinsip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Confusion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Diffusion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Shannon.</a:t>
            </a:r>
            <a:r>
              <a:rPr lang="en-GB" altLang="en-US" dirty="0"/>
              <a:t> </a:t>
            </a:r>
          </a:p>
          <a:p>
            <a:pPr marL="609600" indent="-609600">
              <a:buFontTx/>
              <a:buAutoNum type="arabicPeriod"/>
            </a:pPr>
            <a:r>
              <a:rPr lang="en-GB" altLang="en-US" dirty="0" err="1"/>
              <a:t>Substitusi</a:t>
            </a:r>
            <a:r>
              <a:rPr lang="en-GB" altLang="en-US" dirty="0"/>
              <a:t> dan </a:t>
            </a:r>
            <a:r>
              <a:rPr lang="en-GB" altLang="en-US" dirty="0" err="1"/>
              <a:t>permutasi</a:t>
            </a:r>
            <a:endParaRPr lang="en-US" altLang="en-US" dirty="0"/>
          </a:p>
          <a:p>
            <a:pPr marL="609600" indent="-609600">
              <a:buFontTx/>
              <a:buAutoNum type="arabicPeriod"/>
            </a:pPr>
            <a:r>
              <a:rPr lang="en-US" altLang="en-US" i="1" dirty="0"/>
              <a:t>Cipher</a:t>
            </a:r>
            <a:r>
              <a:rPr lang="en-US" altLang="en-US" dirty="0"/>
              <a:t> </a:t>
            </a:r>
            <a:r>
              <a:rPr lang="en-US" altLang="en-US" dirty="0" err="1"/>
              <a:t>berulang</a:t>
            </a:r>
            <a:r>
              <a:rPr lang="en-US" altLang="en-US" dirty="0"/>
              <a:t> (</a:t>
            </a:r>
            <a:r>
              <a:rPr lang="en-US" altLang="en-US" i="1" dirty="0"/>
              <a:t>iterated cipher</a:t>
            </a:r>
            <a:r>
              <a:rPr lang="en-US" altLang="en-US" dirty="0"/>
              <a:t>)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 err="1"/>
              <a:t>Pembangkitan</a:t>
            </a:r>
            <a:r>
              <a:rPr lang="en-US" altLang="en-US" dirty="0"/>
              <a:t> </a:t>
            </a:r>
            <a:r>
              <a:rPr lang="en-US" altLang="en-US" dirty="0" err="1"/>
              <a:t>kunci</a:t>
            </a:r>
            <a:r>
              <a:rPr lang="en-US" altLang="en-US" dirty="0"/>
              <a:t> </a:t>
            </a:r>
            <a:r>
              <a:rPr lang="en-US" altLang="en-US" dirty="0" err="1"/>
              <a:t>putaran</a:t>
            </a:r>
            <a:endParaRPr lang="en-US" altLang="en-US" dirty="0"/>
          </a:p>
          <a:p>
            <a:pPr marL="609600" indent="-609600">
              <a:buFontTx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Jaringan</a:t>
            </a:r>
            <a:r>
              <a:rPr lang="en-US" altLang="en-US" dirty="0">
                <a:cs typeface="Times New Roman" panose="02020603050405020304" pitchFamily="18" charset="0"/>
              </a:rPr>
              <a:t> Feistel (</a:t>
            </a:r>
            <a:r>
              <a:rPr lang="en-US" altLang="en-US" i="1" dirty="0">
                <a:cs typeface="Times New Roman" panose="02020603050405020304" pitchFamily="18" charset="0"/>
              </a:rPr>
              <a:t>Feistel Network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96261" name="Slide Number Placeholder 2">
            <a:extLst>
              <a:ext uri="{FF2B5EF4-FFF2-40B4-BE49-F238E27FC236}">
                <a16:creationId xmlns:a16="http://schemas.microsoft.com/office/drawing/2014/main" id="{6365E63B-0DD1-48A8-9E15-70CBA353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649727-D70C-42C6-AD8F-842097F6902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D0727-18A3-7250-8E08-C7E9502B5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8800"/>
            <a:ext cx="4841240" cy="5618163"/>
          </a:xfrm>
        </p:spPr>
        <p:txBody>
          <a:bodyPr>
            <a:normAutofit/>
          </a:bodyPr>
          <a:lstStyle/>
          <a:p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i="1" dirty="0"/>
              <a:t>cipher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,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substitusi</a:t>
            </a:r>
            <a:r>
              <a:rPr lang="en-US" sz="2400" dirty="0"/>
              <a:t> </a:t>
            </a:r>
            <a:r>
              <a:rPr lang="en-US" sz="2400" dirty="0" err="1"/>
              <a:t>diikuti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permutasi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yang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substitusi-permutasi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substitusi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 </a:t>
            </a:r>
            <a:r>
              <a:rPr lang="en-US" sz="2400" i="1" dirty="0"/>
              <a:t>confusion</a:t>
            </a:r>
            <a:r>
              <a:rPr lang="en-US" sz="2400" dirty="0"/>
              <a:t>, </a:t>
            </a:r>
            <a:r>
              <a:rPr lang="en-US" sz="2400" dirty="0" err="1"/>
              <a:t>sedangkan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permutasi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 </a:t>
            </a:r>
            <a:r>
              <a:rPr lang="en-US" sz="2400" i="1" dirty="0"/>
              <a:t>diffusion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permutasi</a:t>
            </a:r>
            <a:r>
              <a:rPr lang="en-US" sz="2400" dirty="0"/>
              <a:t> dan </a:t>
            </a:r>
            <a:r>
              <a:rPr lang="en-US" sz="2400" dirty="0" err="1"/>
              <a:t>substitusi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pada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.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 yang </a:t>
            </a:r>
            <a:r>
              <a:rPr lang="en-US" sz="2400" dirty="0" err="1"/>
              <a:t>berbeda-beda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76BF274E-11E8-75DF-B41B-A8ED19471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704" y="157817"/>
            <a:ext cx="4890034" cy="6263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B743EE-CFC6-BC91-5EF6-E9A126E082D6}"/>
              </a:ext>
            </a:extLst>
          </p:cNvPr>
          <p:cNvSpPr txBox="1"/>
          <p:nvPr/>
        </p:nvSpPr>
        <p:spPr>
          <a:xfrm>
            <a:off x="6634704" y="655022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https://commons.wikimedia.org/w/index.php?curid=6420152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61059-2D0A-4E74-4C41-CC133F5B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05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EF160A-AA9A-4CF3-2EA9-0232564F92DE}"/>
              </a:ext>
            </a:extLst>
          </p:cNvPr>
          <p:cNvSpPr txBox="1"/>
          <p:nvPr/>
        </p:nvSpPr>
        <p:spPr>
          <a:xfrm>
            <a:off x="1097280" y="538917"/>
            <a:ext cx="5607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substitusi-permutasi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DES: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0EB765-861D-54C6-3115-BAC6EA50A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4436" y="1401901"/>
            <a:ext cx="6592888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DC236-FDF4-C495-4090-262C815EA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64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0176C-9DA5-F430-8FC7-5DC5FA1D0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Jaringan</a:t>
            </a:r>
            <a:r>
              <a:rPr lang="en-US" dirty="0"/>
              <a:t> Feistel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ED966-5181-1DE0-73D4-F10FC1376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Beberapa</a:t>
            </a:r>
            <a:r>
              <a:rPr lang="en-US" sz="2400" dirty="0"/>
              <a:t> cipher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DES, GOST, Feal, Lucifer, RC5, RC6, dan lain-lain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i="1" dirty="0"/>
              <a:t>enciphering</a:t>
            </a:r>
            <a:r>
              <a:rPr lang="en-US" sz="2400" dirty="0"/>
              <a:t> pada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 yang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b="1" dirty="0" err="1"/>
              <a:t>jaringan</a:t>
            </a:r>
            <a:r>
              <a:rPr lang="en-US" sz="2400" b="1" dirty="0"/>
              <a:t> Feistel </a:t>
            </a:r>
            <a:r>
              <a:rPr lang="en-US" sz="2400" dirty="0"/>
              <a:t>(</a:t>
            </a:r>
            <a:r>
              <a:rPr lang="en-US" sz="2400" i="1" dirty="0"/>
              <a:t>Feistel Network</a:t>
            </a:r>
            <a:r>
              <a:rPr lang="en-US" sz="2400" dirty="0"/>
              <a:t>).</a:t>
            </a:r>
          </a:p>
          <a:p>
            <a:endParaRPr lang="en-US" sz="2400" dirty="0"/>
          </a:p>
          <a:p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plainteks</a:t>
            </a:r>
            <a:r>
              <a:rPr lang="en-US" sz="2400" dirty="0"/>
              <a:t> </a:t>
            </a:r>
            <a:r>
              <a:rPr lang="en-US" sz="2400" dirty="0" err="1"/>
              <a:t>dibagi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dua </a:t>
            </a:r>
            <a:r>
              <a:rPr lang="en-US" sz="2400" dirty="0" err="1"/>
              <a:t>bagian</a:t>
            </a:r>
            <a:r>
              <a:rPr lang="en-US" sz="2400" dirty="0"/>
              <a:t>, dan pada masing-masing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proses </a:t>
            </a:r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upa-bagian</a:t>
            </a:r>
            <a:r>
              <a:rPr lang="en-US" sz="2400" dirty="0"/>
              <a:t> pada </a:t>
            </a:r>
            <a:r>
              <a:rPr lang="en-US" sz="2400" dirty="0" err="1"/>
              <a:t>putaran</a:t>
            </a:r>
            <a:r>
              <a:rPr lang="en-US" sz="2400" dirty="0"/>
              <a:t> </a:t>
            </a:r>
            <a:r>
              <a:rPr lang="en-US" sz="2400" dirty="0" err="1"/>
              <a:t>selanjutnya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i="1" dirty="0"/>
              <a:t>reversible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dekripsi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Feistel </a:t>
            </a:r>
            <a:r>
              <a:rPr lang="en-US" sz="2400" dirty="0" err="1"/>
              <a:t>dieksekusi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“</a:t>
            </a:r>
            <a:r>
              <a:rPr lang="en-US" sz="2400" dirty="0" err="1"/>
              <a:t>bawah</a:t>
            </a:r>
            <a:r>
              <a:rPr lang="en-US" sz="2400" dirty="0"/>
              <a:t>” </a:t>
            </a:r>
            <a:r>
              <a:rPr lang="en-US" sz="2400" dirty="0" err="1"/>
              <a:t>ke</a:t>
            </a:r>
            <a:r>
              <a:rPr lang="en-US" sz="2400" dirty="0"/>
              <a:t> “</a:t>
            </a:r>
            <a:r>
              <a:rPr lang="en-US" sz="2400" dirty="0" err="1"/>
              <a:t>atas</a:t>
            </a:r>
            <a:r>
              <a:rPr lang="en-US" sz="2400" dirty="0"/>
              <a:t>”.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BBFD2D-8B33-4DFF-6000-132E26AAF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34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63F2726A-5575-0BA7-48C5-E34F4E912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123D1CD-F310-4D1F-92DD-00E9E0C31D7D}" type="slidenum">
              <a:rPr lang="en-US" altLang="en-US" sz="1400">
                <a:solidFill>
                  <a:srgbClr val="254C9C"/>
                </a:solidFill>
                <a:latin typeface="Arial" panose="020B0604020202020204" pitchFamily="34" charset="0"/>
              </a:rPr>
              <a:pPr eaLnBrk="1" hangingPunct="1"/>
              <a:t>23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5605" name="Text Box 2">
            <a:extLst>
              <a:ext uri="{FF2B5EF4-FFF2-40B4-BE49-F238E27FC236}">
                <a16:creationId xmlns:a16="http://schemas.microsoft.com/office/drawing/2014/main" id="{610BC732-CAA8-E65E-5769-A997F2B54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371601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L</a:t>
            </a:r>
            <a:r>
              <a:rPr lang="en-US" altLang="en-US" baseline="-25000"/>
              <a:t>0</a:t>
            </a:r>
          </a:p>
        </p:txBody>
      </p:sp>
      <p:sp>
        <p:nvSpPr>
          <p:cNvPr id="25606" name="Text Box 3">
            <a:extLst>
              <a:ext uri="{FF2B5EF4-FFF2-40B4-BE49-F238E27FC236}">
                <a16:creationId xmlns:a16="http://schemas.microsoft.com/office/drawing/2014/main" id="{DDF3A563-161A-FC66-3A0F-371FC78F5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371601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R</a:t>
            </a:r>
            <a:r>
              <a:rPr lang="en-US" altLang="en-US" baseline="-25000"/>
              <a:t>0</a:t>
            </a:r>
          </a:p>
        </p:txBody>
      </p:sp>
      <p:sp>
        <p:nvSpPr>
          <p:cNvPr id="25607" name="Line 4">
            <a:extLst>
              <a:ext uri="{FF2B5EF4-FFF2-40B4-BE49-F238E27FC236}">
                <a16:creationId xmlns:a16="http://schemas.microsoft.com/office/drawing/2014/main" id="{F3589405-2738-4D65-5098-46FB541BAB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182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08" name="Line 5">
            <a:extLst>
              <a:ext uri="{FF2B5EF4-FFF2-40B4-BE49-F238E27FC236}">
                <a16:creationId xmlns:a16="http://schemas.microsoft.com/office/drawing/2014/main" id="{13450BA3-0827-E0B9-1949-A4DAF81BB1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2057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09" name="Line 6">
            <a:extLst>
              <a:ext uri="{FF2B5EF4-FFF2-40B4-BE49-F238E27FC236}">
                <a16:creationId xmlns:a16="http://schemas.microsoft.com/office/drawing/2014/main" id="{588E7921-D3BC-17A1-70A3-E4F7837B29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2209800"/>
            <a:ext cx="1981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0" name="Line 7">
            <a:extLst>
              <a:ext uri="{FF2B5EF4-FFF2-40B4-BE49-F238E27FC236}">
                <a16:creationId xmlns:a16="http://schemas.microsoft.com/office/drawing/2014/main" id="{A31191D9-D522-FFD3-9725-90E1ED64C9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438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1" name="Oval 8">
            <a:extLst>
              <a:ext uri="{FF2B5EF4-FFF2-40B4-BE49-F238E27FC236}">
                <a16:creationId xmlns:a16="http://schemas.microsoft.com/office/drawing/2014/main" id="{5E29F280-3455-2305-D049-ABD7FF2DF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905000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2" name="Text Box 9">
            <a:extLst>
              <a:ext uri="{FF2B5EF4-FFF2-40B4-BE49-F238E27FC236}">
                <a16:creationId xmlns:a16="http://schemas.microsoft.com/office/drawing/2014/main" id="{9D6F2FFA-1B5E-88C5-B816-8C2325ACB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828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f</a:t>
            </a:r>
            <a:r>
              <a:rPr lang="en-US" altLang="en-US" baseline="-25000"/>
              <a:t>1</a:t>
            </a:r>
          </a:p>
        </p:txBody>
      </p:sp>
      <p:sp>
        <p:nvSpPr>
          <p:cNvPr id="25613" name="Text Box 10">
            <a:extLst>
              <a:ext uri="{FF2B5EF4-FFF2-40B4-BE49-F238E27FC236}">
                <a16:creationId xmlns:a16="http://schemas.microsoft.com/office/drawing/2014/main" id="{E8F5A865-8FC7-7EE5-F79D-A6A37CC88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828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ym typeface="Symbol" panose="05050102010706020507" pitchFamily="18" charset="2"/>
              </a:rPr>
              <a:t></a:t>
            </a:r>
          </a:p>
        </p:txBody>
      </p:sp>
      <p:sp>
        <p:nvSpPr>
          <p:cNvPr id="25614" name="Line 11">
            <a:extLst>
              <a:ext uri="{FF2B5EF4-FFF2-40B4-BE49-F238E27FC236}">
                <a16:creationId xmlns:a16="http://schemas.microsoft.com/office/drawing/2014/main" id="{43F3A947-E2E0-73D1-9A49-98F6698DAE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Line 12">
            <a:extLst>
              <a:ext uri="{FF2B5EF4-FFF2-40B4-BE49-F238E27FC236}">
                <a16:creationId xmlns:a16="http://schemas.microsoft.com/office/drawing/2014/main" id="{D40906AC-B131-B461-AD4D-F50908B534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057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Line 13">
            <a:extLst>
              <a:ext uri="{FF2B5EF4-FFF2-40B4-BE49-F238E27FC236}">
                <a16:creationId xmlns:a16="http://schemas.microsoft.com/office/drawing/2014/main" id="{47F856D2-B6FD-583E-10E4-023C920C99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286000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Line 14">
            <a:extLst>
              <a:ext uri="{FF2B5EF4-FFF2-40B4-BE49-F238E27FC236}">
                <a16:creationId xmlns:a16="http://schemas.microsoft.com/office/drawing/2014/main" id="{EF995613-E64A-290B-9312-751C04108A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133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15">
            <a:extLst>
              <a:ext uri="{FF2B5EF4-FFF2-40B4-BE49-F238E27FC236}">
                <a16:creationId xmlns:a16="http://schemas.microsoft.com/office/drawing/2014/main" id="{4B33F538-9FAD-FFB4-4458-C6A52F5CA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438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9" name="Text Box 16">
            <a:extLst>
              <a:ext uri="{FF2B5EF4-FFF2-40B4-BE49-F238E27FC236}">
                <a16:creationId xmlns:a16="http://schemas.microsoft.com/office/drawing/2014/main" id="{2EF3723B-B346-A8CD-9756-7A8C615C1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90801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L</a:t>
            </a:r>
            <a:r>
              <a:rPr lang="en-US" altLang="en-US" baseline="-25000"/>
              <a:t>1</a:t>
            </a:r>
          </a:p>
        </p:txBody>
      </p:sp>
      <p:sp>
        <p:nvSpPr>
          <p:cNvPr id="25620" name="Text Box 17">
            <a:extLst>
              <a:ext uri="{FF2B5EF4-FFF2-40B4-BE49-F238E27FC236}">
                <a16:creationId xmlns:a16="http://schemas.microsoft.com/office/drawing/2014/main" id="{EFC03CD7-ED74-8433-A619-72423F8D4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590801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R</a:t>
            </a:r>
            <a:r>
              <a:rPr lang="en-US" altLang="en-US" baseline="-25000"/>
              <a:t>1</a:t>
            </a:r>
          </a:p>
        </p:txBody>
      </p:sp>
      <p:sp>
        <p:nvSpPr>
          <p:cNvPr id="25621" name="Line 18">
            <a:extLst>
              <a:ext uri="{FF2B5EF4-FFF2-40B4-BE49-F238E27FC236}">
                <a16:creationId xmlns:a16="http://schemas.microsoft.com/office/drawing/2014/main" id="{78CCF7FD-B572-0A00-2F55-D0924E82D5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048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2" name="Line 19">
            <a:extLst>
              <a:ext uri="{FF2B5EF4-FFF2-40B4-BE49-F238E27FC236}">
                <a16:creationId xmlns:a16="http://schemas.microsoft.com/office/drawing/2014/main" id="{1900188A-C81C-4373-6548-59A43B4EB5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3276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3" name="Line 20">
            <a:extLst>
              <a:ext uri="{FF2B5EF4-FFF2-40B4-BE49-F238E27FC236}">
                <a16:creationId xmlns:a16="http://schemas.microsoft.com/office/drawing/2014/main" id="{B0BA2CF1-3235-D6F0-01E5-33934034AD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3429000"/>
            <a:ext cx="1981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4" name="Line 21">
            <a:extLst>
              <a:ext uri="{FF2B5EF4-FFF2-40B4-BE49-F238E27FC236}">
                <a16:creationId xmlns:a16="http://schemas.microsoft.com/office/drawing/2014/main" id="{BB4F2630-D441-C310-AD1F-0931714AC2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657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5" name="Oval 22">
            <a:extLst>
              <a:ext uri="{FF2B5EF4-FFF2-40B4-BE49-F238E27FC236}">
                <a16:creationId xmlns:a16="http://schemas.microsoft.com/office/drawing/2014/main" id="{7CDCDE57-FA75-B2CA-57A8-A300D1042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124200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26" name="Text Box 23">
            <a:extLst>
              <a:ext uri="{FF2B5EF4-FFF2-40B4-BE49-F238E27FC236}">
                <a16:creationId xmlns:a16="http://schemas.microsoft.com/office/drawing/2014/main" id="{04701167-F05D-61E8-6DAA-530B62FF4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048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f</a:t>
            </a:r>
            <a:r>
              <a:rPr lang="en-US" altLang="en-US" baseline="-25000"/>
              <a:t>2</a:t>
            </a:r>
          </a:p>
        </p:txBody>
      </p:sp>
      <p:sp>
        <p:nvSpPr>
          <p:cNvPr id="25627" name="Text Box 24">
            <a:extLst>
              <a:ext uri="{FF2B5EF4-FFF2-40B4-BE49-F238E27FC236}">
                <a16:creationId xmlns:a16="http://schemas.microsoft.com/office/drawing/2014/main" id="{E0E4267D-09A8-BC28-6E0B-FEF7D747F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048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ym typeface="Symbol" panose="05050102010706020507" pitchFamily="18" charset="2"/>
              </a:rPr>
              <a:t></a:t>
            </a:r>
          </a:p>
        </p:txBody>
      </p:sp>
      <p:sp>
        <p:nvSpPr>
          <p:cNvPr id="25628" name="Line 25">
            <a:extLst>
              <a:ext uri="{FF2B5EF4-FFF2-40B4-BE49-F238E27FC236}">
                <a16:creationId xmlns:a16="http://schemas.microsoft.com/office/drawing/2014/main" id="{6493F1D8-59BF-E340-D50F-E695977B71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Line 26">
            <a:extLst>
              <a:ext uri="{FF2B5EF4-FFF2-40B4-BE49-F238E27FC236}">
                <a16:creationId xmlns:a16="http://schemas.microsoft.com/office/drawing/2014/main" id="{2957DB23-7869-39B0-62C6-6C30B6CA55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276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Line 27">
            <a:extLst>
              <a:ext uri="{FF2B5EF4-FFF2-40B4-BE49-F238E27FC236}">
                <a16:creationId xmlns:a16="http://schemas.microsoft.com/office/drawing/2014/main" id="{42401D9F-E4D6-ECCF-A193-81D635F449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505200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Line 28">
            <a:extLst>
              <a:ext uri="{FF2B5EF4-FFF2-40B4-BE49-F238E27FC236}">
                <a16:creationId xmlns:a16="http://schemas.microsoft.com/office/drawing/2014/main" id="{414341E5-B54A-0B43-79C8-CEE20B3606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Line 29">
            <a:extLst>
              <a:ext uri="{FF2B5EF4-FFF2-40B4-BE49-F238E27FC236}">
                <a16:creationId xmlns:a16="http://schemas.microsoft.com/office/drawing/2014/main" id="{1E7C90EA-6BF1-151A-68FD-41BFEAC255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657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3" name="Text Box 30">
            <a:extLst>
              <a:ext uri="{FF2B5EF4-FFF2-40B4-BE49-F238E27FC236}">
                <a16:creationId xmlns:a16="http://schemas.microsoft.com/office/drawing/2014/main" id="{2E4E1820-A43E-6480-2480-90C868A95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9519" y="1182548"/>
            <a:ext cx="549656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Encryption: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  L</a:t>
            </a:r>
            <a:r>
              <a:rPr lang="en-US" altLang="en-US" baseline="-25000" dirty="0"/>
              <a:t>1</a:t>
            </a:r>
            <a:r>
              <a:rPr lang="en-US" altLang="en-US" dirty="0"/>
              <a:t>=R</a:t>
            </a:r>
            <a:r>
              <a:rPr lang="en-US" altLang="en-US" baseline="-25000" dirty="0"/>
              <a:t>0      </a:t>
            </a:r>
            <a:r>
              <a:rPr lang="en-US" altLang="en-US" dirty="0"/>
              <a:t>    R</a:t>
            </a:r>
            <a:r>
              <a:rPr lang="en-US" altLang="en-US" baseline="-25000" dirty="0"/>
              <a:t>1</a:t>
            </a:r>
            <a:r>
              <a:rPr lang="en-US" altLang="en-US" dirty="0"/>
              <a:t>= L</a:t>
            </a:r>
            <a:r>
              <a:rPr lang="en-US" altLang="en-US" baseline="-25000" dirty="0"/>
              <a:t>0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 f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(R</a:t>
            </a:r>
            <a:r>
              <a:rPr lang="en-US" altLang="en-US" baseline="-25000" dirty="0">
                <a:sym typeface="Symbol" panose="05050102010706020507" pitchFamily="18" charset="2"/>
              </a:rPr>
              <a:t>0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  L</a:t>
            </a:r>
            <a:r>
              <a:rPr lang="en-US" altLang="en-US" baseline="-25000" dirty="0"/>
              <a:t>2</a:t>
            </a:r>
            <a:r>
              <a:rPr lang="en-US" altLang="en-US" dirty="0"/>
              <a:t>=R</a:t>
            </a:r>
            <a:r>
              <a:rPr lang="en-US" altLang="en-US" baseline="-25000" dirty="0"/>
              <a:t>1         </a:t>
            </a:r>
            <a:r>
              <a:rPr lang="en-US" altLang="en-US" dirty="0"/>
              <a:t>   R</a:t>
            </a:r>
            <a:r>
              <a:rPr lang="en-US" altLang="en-US" baseline="-25000" dirty="0"/>
              <a:t>2</a:t>
            </a:r>
            <a:r>
              <a:rPr lang="en-US" altLang="en-US" dirty="0"/>
              <a:t>= L</a:t>
            </a:r>
            <a:r>
              <a:rPr lang="en-US" altLang="en-US" baseline="-25000" dirty="0"/>
              <a:t>1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 f</a:t>
            </a:r>
            <a:r>
              <a:rPr lang="en-US" altLang="en-US" baseline="-25000" dirty="0">
                <a:sym typeface="Symbol" panose="05050102010706020507" pitchFamily="18" charset="2"/>
              </a:rPr>
              <a:t>2</a:t>
            </a:r>
            <a:r>
              <a:rPr lang="en-US" altLang="en-US" dirty="0">
                <a:sym typeface="Symbol" panose="05050102010706020507" pitchFamily="18" charset="2"/>
              </a:rPr>
              <a:t>(R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)    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sym typeface="Symbol" panose="05050102010706020507" pitchFamily="18" charset="2"/>
              </a:rPr>
              <a:t>           …		                   	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     L</a:t>
            </a:r>
            <a:r>
              <a:rPr lang="en-US" altLang="en-US" baseline="-25000" dirty="0"/>
              <a:t>i </a:t>
            </a:r>
            <a:r>
              <a:rPr lang="en-US" altLang="en-US" dirty="0"/>
              <a:t>=R</a:t>
            </a:r>
            <a:r>
              <a:rPr lang="en-US" altLang="en-US" baseline="-25000" dirty="0"/>
              <a:t>i – 1          </a:t>
            </a:r>
            <a:r>
              <a:rPr lang="en-US" altLang="en-US" dirty="0"/>
              <a:t>R</a:t>
            </a:r>
            <a:r>
              <a:rPr lang="en-US" altLang="en-US" baseline="-25000" dirty="0"/>
              <a:t>i </a:t>
            </a:r>
            <a:r>
              <a:rPr lang="en-US" altLang="en-US" dirty="0"/>
              <a:t>=L</a:t>
            </a:r>
            <a:r>
              <a:rPr lang="en-US" altLang="en-US" baseline="-25000" dirty="0"/>
              <a:t>i-1</a:t>
            </a:r>
            <a:r>
              <a:rPr lang="en-US" altLang="en-US" dirty="0">
                <a:sym typeface="Symbol" panose="05050102010706020507" pitchFamily="18" charset="2"/>
              </a:rPr>
              <a:t>f</a:t>
            </a:r>
            <a:r>
              <a:rPr lang="en-US" altLang="en-US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(R</a:t>
            </a:r>
            <a:r>
              <a:rPr lang="en-US" altLang="en-US" baseline="-25000" dirty="0">
                <a:sym typeface="Symbol" panose="05050102010706020507" pitchFamily="18" charset="2"/>
              </a:rPr>
              <a:t>i-1</a:t>
            </a:r>
            <a:r>
              <a:rPr lang="en-US" altLang="en-US" dirty="0">
                <a:sym typeface="Symbol" panose="05050102010706020507" pitchFamily="18" charset="2"/>
              </a:rPr>
              <a:t>) </a:t>
            </a:r>
          </a:p>
        </p:txBody>
      </p:sp>
      <p:sp>
        <p:nvSpPr>
          <p:cNvPr id="25634" name="Text Box 31">
            <a:extLst>
              <a:ext uri="{FF2B5EF4-FFF2-40B4-BE49-F238E27FC236}">
                <a16:creationId xmlns:a16="http://schemas.microsoft.com/office/drawing/2014/main" id="{3307635C-E79C-E976-6229-23AD08E12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876801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L</a:t>
            </a:r>
            <a:r>
              <a:rPr lang="en-US" altLang="en-US" baseline="-25000" dirty="0"/>
              <a:t>i-1</a:t>
            </a:r>
          </a:p>
        </p:txBody>
      </p:sp>
      <p:sp>
        <p:nvSpPr>
          <p:cNvPr id="25635" name="Text Box 32">
            <a:extLst>
              <a:ext uri="{FF2B5EF4-FFF2-40B4-BE49-F238E27FC236}">
                <a16:creationId xmlns:a16="http://schemas.microsoft.com/office/drawing/2014/main" id="{3E3268D2-C90D-9BA5-47A7-CE13A5B00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876801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R</a:t>
            </a:r>
            <a:r>
              <a:rPr lang="en-US" altLang="en-US" baseline="-25000" dirty="0"/>
              <a:t>i-1</a:t>
            </a:r>
          </a:p>
        </p:txBody>
      </p:sp>
      <p:sp>
        <p:nvSpPr>
          <p:cNvPr id="25636" name="Line 33">
            <a:extLst>
              <a:ext uri="{FF2B5EF4-FFF2-40B4-BE49-F238E27FC236}">
                <a16:creationId xmlns:a16="http://schemas.microsoft.com/office/drawing/2014/main" id="{A7E40169-D366-C51F-B417-8CC84632F9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799" y="5334000"/>
            <a:ext cx="1" cy="4476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7" name="Line 34">
            <a:extLst>
              <a:ext uri="{FF2B5EF4-FFF2-40B4-BE49-F238E27FC236}">
                <a16:creationId xmlns:a16="http://schemas.microsoft.com/office/drawing/2014/main" id="{1F45BF4A-D972-E2D2-FE65-574F50CF6E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5562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8" name="Oval 35">
            <a:extLst>
              <a:ext uri="{FF2B5EF4-FFF2-40B4-BE49-F238E27FC236}">
                <a16:creationId xmlns:a16="http://schemas.microsoft.com/office/drawing/2014/main" id="{A5BB82C1-3353-41B4-DDA6-E52C370DC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410200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39" name="Text Box 36">
            <a:extLst>
              <a:ext uri="{FF2B5EF4-FFF2-40B4-BE49-F238E27FC236}">
                <a16:creationId xmlns:a16="http://schemas.microsoft.com/office/drawing/2014/main" id="{2328B617-BAC8-8DAC-15AC-511E586C4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334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f</a:t>
            </a:r>
            <a:r>
              <a:rPr lang="en-US" altLang="en-US" baseline="-25000"/>
              <a:t>d</a:t>
            </a:r>
          </a:p>
        </p:txBody>
      </p:sp>
      <p:sp>
        <p:nvSpPr>
          <p:cNvPr id="25640" name="Text Box 37">
            <a:extLst>
              <a:ext uri="{FF2B5EF4-FFF2-40B4-BE49-F238E27FC236}">
                <a16:creationId xmlns:a16="http://schemas.microsoft.com/office/drawing/2014/main" id="{3BB0A339-D6E1-730F-54C8-553E0E29F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334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sym typeface="Symbol" panose="05050102010706020507" pitchFamily="18" charset="2"/>
              </a:rPr>
              <a:t></a:t>
            </a:r>
          </a:p>
        </p:txBody>
      </p:sp>
      <p:sp>
        <p:nvSpPr>
          <p:cNvPr id="25641" name="Line 38">
            <a:extLst>
              <a:ext uri="{FF2B5EF4-FFF2-40B4-BE49-F238E27FC236}">
                <a16:creationId xmlns:a16="http://schemas.microsoft.com/office/drawing/2014/main" id="{F7111F7B-F900-4655-9C22-CD180B90DD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2" name="Line 39">
            <a:extLst>
              <a:ext uri="{FF2B5EF4-FFF2-40B4-BE49-F238E27FC236}">
                <a16:creationId xmlns:a16="http://schemas.microsoft.com/office/drawing/2014/main" id="{2968B8C7-2F9C-CF72-7F65-0653C0897A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5562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3" name="Line 40">
            <a:extLst>
              <a:ext uri="{FF2B5EF4-FFF2-40B4-BE49-F238E27FC236}">
                <a16:creationId xmlns:a16="http://schemas.microsoft.com/office/drawing/2014/main" id="{41FB90E7-077E-FBE9-A593-4DF3F89588A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563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4" name="Text Box 41">
            <a:extLst>
              <a:ext uri="{FF2B5EF4-FFF2-40B4-BE49-F238E27FC236}">
                <a16:creationId xmlns:a16="http://schemas.microsoft.com/office/drawing/2014/main" id="{D2EC4712-5EE1-A918-5616-EDA8D6D94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781676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L</a:t>
            </a:r>
            <a:r>
              <a:rPr lang="en-US" altLang="en-US" baseline="-25000" dirty="0"/>
              <a:t>i</a:t>
            </a:r>
          </a:p>
        </p:txBody>
      </p:sp>
      <p:sp>
        <p:nvSpPr>
          <p:cNvPr id="25645" name="Text Box 42">
            <a:extLst>
              <a:ext uri="{FF2B5EF4-FFF2-40B4-BE49-F238E27FC236}">
                <a16:creationId xmlns:a16="http://schemas.microsoft.com/office/drawing/2014/main" id="{24FD8304-D0C5-770E-A090-FE08BD1DB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791201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R</a:t>
            </a:r>
            <a:r>
              <a:rPr lang="en-US" altLang="en-US" baseline="-25000" dirty="0"/>
              <a:t>i</a:t>
            </a:r>
          </a:p>
        </p:txBody>
      </p:sp>
      <p:sp>
        <p:nvSpPr>
          <p:cNvPr id="25646" name="Line 43">
            <a:extLst>
              <a:ext uri="{FF2B5EF4-FFF2-40B4-BE49-F238E27FC236}">
                <a16:creationId xmlns:a16="http://schemas.microsoft.com/office/drawing/2014/main" id="{9976C311-DC96-CCA0-810D-AC939B5DF4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4724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47" name="Line 44">
            <a:extLst>
              <a:ext uri="{FF2B5EF4-FFF2-40B4-BE49-F238E27FC236}">
                <a16:creationId xmlns:a16="http://schemas.microsoft.com/office/drawing/2014/main" id="{5364F7EF-D59C-CCE6-1C9B-DDF06AE0A3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724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48" name="Text Box 45">
            <a:extLst>
              <a:ext uri="{FF2B5EF4-FFF2-40B4-BE49-F238E27FC236}">
                <a16:creationId xmlns:a16="http://schemas.microsoft.com/office/drawing/2014/main" id="{14D9E304-7FDD-B8C3-8B98-1CBACB1B4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999" y="4158514"/>
            <a:ext cx="4572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Decryption: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   R</a:t>
            </a:r>
            <a:r>
              <a:rPr lang="en-US" altLang="en-US" baseline="-25000" dirty="0"/>
              <a:t>i -1 </a:t>
            </a:r>
            <a:r>
              <a:rPr lang="en-US" altLang="en-US" dirty="0"/>
              <a:t>= L</a:t>
            </a:r>
            <a:r>
              <a:rPr lang="en-US" altLang="en-US" baseline="-25000" dirty="0"/>
              <a:t>i</a:t>
            </a:r>
            <a:r>
              <a:rPr lang="en-US" altLang="en-US" dirty="0"/>
              <a:t>      </a:t>
            </a:r>
            <a:r>
              <a:rPr lang="en-US" altLang="en-US" dirty="0" err="1"/>
              <a:t>L</a:t>
            </a:r>
            <a:r>
              <a:rPr lang="en-US" altLang="en-US" baseline="-25000" dirty="0" err="1"/>
              <a:t>i</a:t>
            </a:r>
            <a:r>
              <a:rPr lang="en-US" altLang="en-US" baseline="-25000" dirty="0"/>
              <a:t> -1 </a:t>
            </a:r>
            <a:r>
              <a:rPr lang="en-US" altLang="en-US" dirty="0"/>
              <a:t>= R</a:t>
            </a:r>
            <a:r>
              <a:rPr lang="en-US" altLang="en-US" baseline="-25000" dirty="0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 f</a:t>
            </a:r>
            <a:r>
              <a:rPr lang="en-US" altLang="en-US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(L</a:t>
            </a:r>
            <a:r>
              <a:rPr lang="en-US" altLang="en-US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) 		… 		            R</a:t>
            </a:r>
            <a:r>
              <a:rPr lang="en-US" altLang="en-US" baseline="-25000" dirty="0">
                <a:sym typeface="Symbol" panose="05050102010706020507" pitchFamily="18" charset="2"/>
              </a:rPr>
              <a:t>0 </a:t>
            </a:r>
            <a:r>
              <a:rPr lang="en-US" altLang="en-US" dirty="0">
                <a:sym typeface="Symbol" panose="05050102010706020507" pitchFamily="18" charset="2"/>
              </a:rPr>
              <a:t>= L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;        L</a:t>
            </a:r>
            <a:r>
              <a:rPr lang="en-US" altLang="en-US" baseline="-25000" dirty="0">
                <a:sym typeface="Symbol" panose="05050102010706020507" pitchFamily="18" charset="2"/>
              </a:rPr>
              <a:t>0</a:t>
            </a:r>
            <a:r>
              <a:rPr lang="en-US" altLang="en-US" dirty="0">
                <a:sym typeface="Symbol" panose="05050102010706020507" pitchFamily="18" charset="2"/>
              </a:rPr>
              <a:t>= R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 f 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(L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) </a:t>
            </a:r>
          </a:p>
        </p:txBody>
      </p:sp>
      <p:sp>
        <p:nvSpPr>
          <p:cNvPr id="25649" name="Text Box 46">
            <a:extLst>
              <a:ext uri="{FF2B5EF4-FFF2-40B4-BE49-F238E27FC236}">
                <a16:creationId xmlns:a16="http://schemas.microsoft.com/office/drawing/2014/main" id="{E35544C2-7186-11D6-D8B3-430C8851B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04800"/>
            <a:ext cx="601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/>
              <a:t>Feistel Network</a:t>
            </a:r>
          </a:p>
        </p:txBody>
      </p:sp>
      <p:sp>
        <p:nvSpPr>
          <p:cNvPr id="25650" name="Text Box 47">
            <a:extLst>
              <a:ext uri="{FF2B5EF4-FFF2-40B4-BE49-F238E27FC236}">
                <a16:creationId xmlns:a16="http://schemas.microsoft.com/office/drawing/2014/main" id="{9F1DD6CF-795C-3874-C635-7BA50508E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990601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i="1"/>
              <a:t>w</a:t>
            </a:r>
            <a:r>
              <a:rPr lang="en-US" altLang="en-US" sz="2000"/>
              <a:t> bits</a:t>
            </a:r>
          </a:p>
        </p:txBody>
      </p:sp>
      <p:sp>
        <p:nvSpPr>
          <p:cNvPr id="25651" name="Text Box 48">
            <a:extLst>
              <a:ext uri="{FF2B5EF4-FFF2-40B4-BE49-F238E27FC236}">
                <a16:creationId xmlns:a16="http://schemas.microsoft.com/office/drawing/2014/main" id="{C8996B72-3947-9137-BDF9-A899B5724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990601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i="1"/>
              <a:t>w</a:t>
            </a:r>
            <a:r>
              <a:rPr lang="en-US" altLang="en-US" sz="2000"/>
              <a:t> bits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E7E0A2-4700-BF63-7914-29904D5160C7}"/>
              </a:ext>
            </a:extLst>
          </p:cNvPr>
          <p:cNvSpPr txBox="1"/>
          <p:nvPr/>
        </p:nvSpPr>
        <p:spPr>
          <a:xfrm>
            <a:off x="172720" y="6412468"/>
            <a:ext cx="3180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Cryptography CS 555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58CBFF1A-F155-93FC-3B7C-D83E0139B1CD}"/>
              </a:ext>
            </a:extLst>
          </p:cNvPr>
          <p:cNvSpPr/>
          <p:nvPr/>
        </p:nvSpPr>
        <p:spPr>
          <a:xfrm>
            <a:off x="1770384" y="1280160"/>
            <a:ext cx="248918" cy="1981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BE300EBE-EA54-95AC-93A8-7B5FF0D6C6FF}"/>
              </a:ext>
            </a:extLst>
          </p:cNvPr>
          <p:cNvSpPr/>
          <p:nvPr/>
        </p:nvSpPr>
        <p:spPr>
          <a:xfrm flipH="1" flipV="1">
            <a:off x="1808484" y="4647762"/>
            <a:ext cx="248917" cy="1600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27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B55156C5-FF14-486E-A913-CC3C42C44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Contoh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jaringan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Feistel di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DES:</a:t>
            </a:r>
            <a:endParaRPr lang="en-GB" altLang="en-US" sz="2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2403" name="Rectangle 5">
            <a:extLst>
              <a:ext uri="{FF2B5EF4-FFF2-40B4-BE49-F238E27FC236}">
                <a16:creationId xmlns:a16="http://schemas.microsoft.com/office/drawing/2014/main" id="{8FDC7A13-D92E-498E-A543-46575D5BE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0" y="5898992"/>
            <a:ext cx="4724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4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2400" i="1" baseline="-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2400" baseline="-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– 1,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en-US" sz="2400" i="1" baseline="-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	</a:t>
            </a:r>
          </a:p>
        </p:txBody>
      </p:sp>
      <p:sp>
        <p:nvSpPr>
          <p:cNvPr id="102404" name="Slide Number Placeholder 2">
            <a:extLst>
              <a:ext uri="{FF2B5EF4-FFF2-40B4-BE49-F238E27FC236}">
                <a16:creationId xmlns:a16="http://schemas.microsoft.com/office/drawing/2014/main" id="{33112E8A-E77F-40D9-B29D-3BB502B38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3951F80-D6E0-4580-809A-826061E1FDAC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102405" name="Rectangle 9">
            <a:extLst>
              <a:ext uri="{FF2B5EF4-FFF2-40B4-BE49-F238E27FC236}">
                <a16:creationId xmlns:a16="http://schemas.microsoft.com/office/drawing/2014/main" id="{AD6A0E1A-E038-49DE-8E53-2A698D99A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1" y="18646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2406" name="Picture 8">
            <a:extLst>
              <a:ext uri="{FF2B5EF4-FFF2-40B4-BE49-F238E27FC236}">
                <a16:creationId xmlns:a16="http://schemas.microsoft.com/office/drawing/2014/main" id="{090D9D6E-9738-4B59-83A4-A4478BF4D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4" y="1603376"/>
            <a:ext cx="7989888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7" name="Rectangle 2">
            <a:extLst>
              <a:ext uri="{FF2B5EF4-FFF2-40B4-BE49-F238E27FC236}">
                <a16:creationId xmlns:a16="http://schemas.microsoft.com/office/drawing/2014/main" id="{8F5EBB39-CE50-40A0-901D-15F954A1B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566" y="5469732"/>
            <a:ext cx="7043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Jaringan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Feistel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putaran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ke-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796234-C6A8-8FD1-6C6F-669EB7A7B657}"/>
              </a:ext>
            </a:extLst>
          </p:cNvPr>
          <p:cNvSpPr txBox="1"/>
          <p:nvPr/>
        </p:nvSpPr>
        <p:spPr>
          <a:xfrm>
            <a:off x="944880" y="3838853"/>
            <a:ext cx="233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selanjutnya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>
            <a:extLst>
              <a:ext uri="{FF2B5EF4-FFF2-40B4-BE49-F238E27FC236}">
                <a16:creationId xmlns:a16="http://schemas.microsoft.com/office/drawing/2014/main" id="{714FE037-0468-4C57-8267-E8D9C6BB0C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9921" y="716280"/>
            <a:ext cx="10474959" cy="426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melakukan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urutan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komputasi</a:t>
            </a:r>
            <a:r>
              <a:rPr lang="en-US" altLang="en-US" sz="2400" dirty="0"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Feistel </a:t>
            </a:r>
            <a:r>
              <a:rPr lang="en-US" altLang="en-US" sz="2400" dirty="0" err="1">
                <a:cs typeface="Times New Roman" panose="02020603050405020304" pitchFamily="18" charset="0"/>
              </a:rPr>
              <a:t>dibalik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“</a:t>
            </a:r>
            <a:r>
              <a:rPr lang="en-US" altLang="en-US" sz="2400" dirty="0" err="1">
                <a:cs typeface="Times New Roman" panose="02020603050405020304" pitchFamily="18" charset="0"/>
              </a:rPr>
              <a:t>bawah</a:t>
            </a:r>
            <a:r>
              <a:rPr lang="en-US" altLang="en-US" sz="2400" dirty="0">
                <a:cs typeface="Times New Roman" panose="02020603050405020304" pitchFamily="18" charset="0"/>
              </a:rPr>
              <a:t>” </a:t>
            </a:r>
            <a:r>
              <a:rPr lang="en-US" altLang="en-US" sz="2400" dirty="0" err="1"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cs typeface="Times New Roman" panose="02020603050405020304" pitchFamily="18" charset="0"/>
              </a:rPr>
              <a:t> “</a:t>
            </a:r>
            <a:r>
              <a:rPr lang="en-US" altLang="en-US" sz="2400" dirty="0" err="1">
                <a:cs typeface="Times New Roman" panose="02020603050405020304" pitchFamily="18" charset="0"/>
              </a:rPr>
              <a:t>atas</a:t>
            </a:r>
            <a:r>
              <a:rPr lang="en-US" altLang="en-US" sz="2400" dirty="0">
                <a:cs typeface="Times New Roman" panose="02020603050405020304" pitchFamily="18" charset="0"/>
              </a:rPr>
              <a:t>”), </a:t>
            </a:r>
            <a:r>
              <a:rPr lang="en-US" altLang="en-US" sz="2400" dirty="0" err="1">
                <a:cs typeface="Times New Roman" panose="02020603050405020304" pitchFamily="18" charset="0"/>
              </a:rPr>
              <a:t>itulah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sebabnya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dinamakan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reversible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2400" dirty="0"/>
          </a:p>
        </p:txBody>
      </p:sp>
      <p:sp>
        <p:nvSpPr>
          <p:cNvPr id="103428" name="Slide Number Placeholder 2">
            <a:extLst>
              <a:ext uri="{FF2B5EF4-FFF2-40B4-BE49-F238E27FC236}">
                <a16:creationId xmlns:a16="http://schemas.microsoft.com/office/drawing/2014/main" id="{D4985700-9E68-4A0D-BC3A-8CB3BB5EC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809CFF-417E-4C81-A796-F705314CDC3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309D469C-DDE5-4C57-9904-C5C38ABA2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3" y="1735326"/>
            <a:ext cx="73882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36C1D18-CF5C-4972-B14B-7F7AB3CB9572}"/>
              </a:ext>
            </a:extLst>
          </p:cNvPr>
          <p:cNvSpPr/>
          <p:nvPr/>
        </p:nvSpPr>
        <p:spPr>
          <a:xfrm>
            <a:off x="2767009" y="5850533"/>
            <a:ext cx="6657975" cy="8199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97000"/>
              </a:lnSpc>
              <a:spcBef>
                <a:spcPts val="600"/>
              </a:spcBef>
              <a:defRPr/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R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1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L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1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1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=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4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BD49842-EA8B-B704-28E5-73CDFA06D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2446" y="5380296"/>
            <a:ext cx="7043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Jaringan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Feistel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putaran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ke-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8605E1-C8F5-1A69-4778-8E449E689063}"/>
              </a:ext>
            </a:extLst>
          </p:cNvPr>
          <p:cNvSpPr txBox="1"/>
          <p:nvPr/>
        </p:nvSpPr>
        <p:spPr>
          <a:xfrm>
            <a:off x="1361440" y="2345333"/>
            <a:ext cx="233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selanjutnya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4EA56-16FA-47BC-AE1C-6814B4ED7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3945"/>
            <a:ext cx="10515600" cy="4351338"/>
          </a:xfrm>
        </p:spPr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Sifat </a:t>
            </a:r>
            <a:r>
              <a:rPr lang="en-US" altLang="en-US" i="1" dirty="0">
                <a:cs typeface="Times New Roman" panose="02020603050405020304" pitchFamily="18" charset="0"/>
              </a:rPr>
              <a:t>reversible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membuat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perancang</a:t>
            </a:r>
            <a:r>
              <a:rPr lang="en-US" altLang="en-US" dirty="0">
                <a:cs typeface="Times New Roman" panose="02020603050405020304" pitchFamily="18" charset="0"/>
              </a:rPr>
              <a:t> cipher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perlu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membuat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baru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mendekripsi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.  </a:t>
            </a:r>
          </a:p>
          <a:p>
            <a:pPr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Contoh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  <a:r>
              <a:rPr lang="en-US" altLang="en-US" i="1" dirty="0">
                <a:cs typeface="Times New Roman" panose="02020603050405020304" pitchFamily="18" charset="0"/>
              </a:rPr>
              <a:t>	L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baseline="-30000" dirty="0">
                <a:cs typeface="Times New Roman" panose="02020603050405020304" pitchFamily="18" charset="0"/>
              </a:rPr>
              <a:t> – 1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f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baseline="-30000" dirty="0">
                <a:cs typeface="Times New Roman" panose="02020603050405020304" pitchFamily="18" charset="0"/>
              </a:rPr>
              <a:t> – 1</a:t>
            </a:r>
            <a:r>
              <a:rPr lang="en-US" altLang="en-US" dirty="0">
                <a:cs typeface="Times New Roman" panose="02020603050405020304" pitchFamily="18" charset="0"/>
              </a:rPr>
              <a:t>,</a:t>
            </a:r>
            <a:r>
              <a:rPr lang="en-US" altLang="en-US" baseline="-30000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f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baseline="-30000" dirty="0">
                <a:cs typeface="Times New Roman" panose="02020603050405020304" pitchFamily="18" charset="0"/>
              </a:rPr>
              <a:t> – 1</a:t>
            </a:r>
            <a:r>
              <a:rPr lang="en-US" altLang="en-US" dirty="0">
                <a:cs typeface="Times New Roman" panose="02020603050405020304" pitchFamily="18" charset="0"/>
              </a:rPr>
              <a:t>,</a:t>
            </a:r>
            <a:r>
              <a:rPr lang="en-US" altLang="en-US" baseline="-30000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) = </a:t>
            </a:r>
            <a:r>
              <a:rPr lang="en-US" altLang="en-US" i="1" dirty="0">
                <a:cs typeface="Times New Roman" panose="02020603050405020304" pitchFamily="18" charset="0"/>
              </a:rPr>
              <a:t>L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baseline="-30000" dirty="0">
                <a:cs typeface="Times New Roman" panose="02020603050405020304" pitchFamily="18" charset="0"/>
              </a:rPr>
              <a:t> – 1 </a:t>
            </a:r>
            <a:r>
              <a:rPr lang="en-US" altLang="en-US" dirty="0">
                <a:cs typeface="Times New Roman" panose="02020603050405020304" pitchFamily="18" charset="0"/>
              </a:rPr>
              <a:t>	</a:t>
            </a:r>
          </a:p>
          <a:p>
            <a:pPr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 err="1">
                <a:cs typeface="Times New Roman" panose="02020603050405020304" pitchFamily="18" charset="0"/>
              </a:rPr>
              <a:t>Sifat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reversible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bergantung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f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f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dibuat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serumit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mungkin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CA395-8802-AC4C-B204-9679804F7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44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705D2-757B-CFC6-49CA-6990F51F5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Pembangkitan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putaran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07147-D5A1-3957-2400-54179EB09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iterated cipher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internal (</a:t>
            </a:r>
            <a:r>
              <a:rPr lang="en-US" sz="2400" i="1" dirty="0"/>
              <a:t>subkey</a:t>
            </a:r>
            <a:r>
              <a:rPr lang="en-US" sz="2400" dirty="0"/>
              <a:t>) yang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 (</a:t>
            </a:r>
            <a:r>
              <a:rPr lang="en-US" sz="2400" i="1" dirty="0"/>
              <a:t>round key</a:t>
            </a:r>
            <a:r>
              <a:rPr lang="en-US" sz="2400" dirty="0"/>
              <a:t>).</a:t>
            </a:r>
          </a:p>
          <a:p>
            <a:endParaRPr lang="en-US" sz="2400" dirty="0"/>
          </a:p>
          <a:p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 </a:t>
            </a:r>
            <a:r>
              <a:rPr lang="en-US" sz="2400" dirty="0" err="1"/>
              <a:t>dibangkitkan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eksternal</a:t>
            </a:r>
            <a:r>
              <a:rPr lang="en-US" sz="2400" dirty="0"/>
              <a:t> yang </a:t>
            </a:r>
            <a:r>
              <a:rPr lang="en-US" sz="2400" dirty="0" err="1"/>
              <a:t>diberikan</a:t>
            </a:r>
            <a:r>
              <a:rPr lang="en-US" sz="2400" dirty="0"/>
              <a:t> oleh </a:t>
            </a:r>
            <a:r>
              <a:rPr lang="en-US" sz="2400" i="1" dirty="0"/>
              <a:t>user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proses yang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i="1" dirty="0"/>
              <a:t>key expansion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i="1" dirty="0"/>
              <a:t>key scheduling</a:t>
            </a:r>
            <a:r>
              <a:rPr lang="en-US" sz="2400" dirty="0"/>
              <a:t>.</a:t>
            </a:r>
            <a:endParaRPr lang="en-US" sz="2400" i="1" dirty="0"/>
          </a:p>
          <a:p>
            <a:endParaRPr lang="en-US" sz="2400" i="1" dirty="0"/>
          </a:p>
          <a:p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key expansion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komputasi</a:t>
            </a:r>
            <a:r>
              <a:rPr lang="en-US" sz="2400" dirty="0"/>
              <a:t> yang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sejumlah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 yang </a:t>
            </a:r>
            <a:r>
              <a:rPr lang="en-US" sz="2400" dirty="0" err="1"/>
              <a:t>berbeda-beda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/>
              <a:t>Panjang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eksternal</a:t>
            </a:r>
            <a:r>
              <a:rPr lang="en-US" sz="2400" dirty="0"/>
              <a:t>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5E346-67EF-B509-B012-6CF3646CE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84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5">
            <a:extLst>
              <a:ext uri="{FF2B5EF4-FFF2-40B4-BE49-F238E27FC236}">
                <a16:creationId xmlns:a16="http://schemas.microsoft.com/office/drawing/2014/main" id="{157FD5B6-66CD-4B64-8CD1-59C3695F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5CA46B-D41E-4AE0-A2A3-E489EA481C9B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400"/>
          </a:p>
        </p:txBody>
      </p:sp>
      <p:sp>
        <p:nvSpPr>
          <p:cNvPr id="14341" name="Rectangle 8">
            <a:extLst>
              <a:ext uri="{FF2B5EF4-FFF2-40B4-BE49-F238E27FC236}">
                <a16:creationId xmlns:a16="http://schemas.microsoft.com/office/drawing/2014/main" id="{5EEF1475-76F0-4DB8-AA2F-3906D058D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089" y="96988"/>
            <a:ext cx="11539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4342" name="Object 2">
            <a:extLst>
              <a:ext uri="{FF2B5EF4-FFF2-40B4-BE49-F238E27FC236}">
                <a16:creationId xmlns:a16="http://schemas.microsoft.com/office/drawing/2014/main" id="{CA1BB8BB-2A29-4900-8F91-FC39EBE930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5149" y="193498"/>
          <a:ext cx="5238431" cy="6471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168224" imgH="5145609" progId="Visio.Drawing.5">
                  <p:embed/>
                </p:oleObj>
              </mc:Choice>
              <mc:Fallback>
                <p:oleObj r:id="rId2" imgW="4168224" imgH="5145609" progId="Visio.Drawing.5">
                  <p:embed/>
                  <p:pic>
                    <p:nvPicPr>
                      <p:cNvPr id="14342" name="Object 2">
                        <a:extLst>
                          <a:ext uri="{FF2B5EF4-FFF2-40B4-BE49-F238E27FC236}">
                            <a16:creationId xmlns:a16="http://schemas.microsoft.com/office/drawing/2014/main" id="{CA1BB8BB-2A29-4900-8F91-FC39EBE930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5149" y="193498"/>
                        <a:ext cx="5238431" cy="64710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577B7FF6-BF1B-43A4-8D57-EDDB520B9668}"/>
              </a:ext>
            </a:extLst>
          </p:cNvPr>
          <p:cNvSpPr txBox="1">
            <a:spLocks noChangeArrowheads="1"/>
          </p:cNvSpPr>
          <p:nvPr/>
        </p:nvSpPr>
        <p:spPr>
          <a:xfrm>
            <a:off x="7960360" y="5059680"/>
            <a:ext cx="404368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2400" b="1" dirty="0">
                <a:cs typeface="Times New Roman" panose="02020603050405020304" pitchFamily="18" charset="0"/>
              </a:rPr>
              <a:t>Gambar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pembangkitan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putaran</a:t>
            </a:r>
            <a:r>
              <a:rPr lang="en-US" altLang="en-US" sz="2400" dirty="0"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DES</a:t>
            </a:r>
            <a:endParaRPr lang="en-GB" alt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D6B9A-A292-41F9-BA10-9DBF3046BE84}"/>
              </a:ext>
            </a:extLst>
          </p:cNvPr>
          <p:cNvSpPr txBox="1"/>
          <p:nvPr/>
        </p:nvSpPr>
        <p:spPr>
          <a:xfrm>
            <a:off x="4166300" y="193498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………. 64 bit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0FFB4F-3BF5-45D8-815A-55A4A596F0B1}"/>
              </a:ext>
            </a:extLst>
          </p:cNvPr>
          <p:cNvSpPr txBox="1"/>
          <p:nvPr/>
        </p:nvSpPr>
        <p:spPr>
          <a:xfrm>
            <a:off x="4980852" y="1565098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………. 28 bit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44CC9-2DB4-4265-BC08-F0FA09721013}"/>
              </a:ext>
            </a:extLst>
          </p:cNvPr>
          <p:cNvSpPr txBox="1"/>
          <p:nvPr/>
        </p:nvSpPr>
        <p:spPr>
          <a:xfrm>
            <a:off x="505175" y="1565098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28 bit……..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837E4D-A323-4DB0-BD9A-A40E30AFAB41}"/>
              </a:ext>
            </a:extLst>
          </p:cNvPr>
          <p:cNvSpPr txBox="1"/>
          <p:nvPr/>
        </p:nvSpPr>
        <p:spPr>
          <a:xfrm>
            <a:off x="7053580" y="3121180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………. 48 bit</a:t>
            </a:r>
          </a:p>
        </p:txBody>
      </p:sp>
    </p:spTree>
    <p:extLst>
      <p:ext uri="{BB962C8B-B14F-4D97-AF65-F5344CB8AC3E}">
        <p14:creationId xmlns:p14="http://schemas.microsoft.com/office/powerpoint/2010/main" val="1163342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4A908-0AEF-DF59-9164-D42AE51F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dan </a:t>
            </a:r>
            <a:r>
              <a:rPr lang="en-US" dirty="0" err="1"/>
              <a:t>kunci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9DBE0-50F6-2D53-5A51-F3F0CA7F0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(n) yang </a:t>
            </a:r>
            <a:r>
              <a:rPr lang="en-US" sz="2400" dirty="0" err="1"/>
              <a:t>diproses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</a:t>
            </a:r>
            <a:r>
              <a:rPr lang="en-US" sz="2400" dirty="0" err="1"/>
              <a:t>enkripsi</a:t>
            </a:r>
            <a:r>
              <a:rPr lang="en-US" sz="2400" dirty="0"/>
              <a:t>/</a:t>
            </a:r>
            <a:r>
              <a:rPr lang="en-US" sz="2400" dirty="0" err="1"/>
              <a:t>dekripsi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tetap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Contoh</a:t>
            </a:r>
            <a:r>
              <a:rPr lang="en-US" sz="2400" dirty="0"/>
              <a:t>: DES (n = 64), AES (n = 128, 192, 256)</a:t>
            </a:r>
          </a:p>
          <a:p>
            <a:r>
              <a:rPr lang="en-US" sz="2400" dirty="0"/>
              <a:t>Makin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mengarah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 </a:t>
            </a:r>
            <a:r>
              <a:rPr lang="en-US" sz="2400" i="1" dirty="0"/>
              <a:t>diffusion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(m)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Contoh</a:t>
            </a:r>
            <a:r>
              <a:rPr lang="en-US" sz="2400" dirty="0"/>
              <a:t>: DES (m = 56), AES (m = 128, 192, 256)</a:t>
            </a:r>
          </a:p>
          <a:p>
            <a:r>
              <a:rPr lang="en-US" sz="2400" dirty="0"/>
              <a:t>Makin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mengarah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 </a:t>
            </a:r>
            <a:r>
              <a:rPr lang="en-US" sz="2400" i="1" dirty="0"/>
              <a:t>confusion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dan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tahan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serangan</a:t>
            </a:r>
            <a:r>
              <a:rPr lang="en-US" sz="2400" dirty="0"/>
              <a:t> brute force.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1047D-3BC1-2D3D-D47A-C8103EE5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3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B4BA1B16-DFAF-4B7A-83DC-704D5DD97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err="1">
                <a:cs typeface="Times New Roman" panose="02020603050405020304" pitchFamily="18" charset="0"/>
              </a:rPr>
              <a:t>Prinsip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cs typeface="Times New Roman" panose="02020603050405020304" pitchFamily="18" charset="0"/>
              </a:rPr>
              <a:t>Confusion</a:t>
            </a:r>
            <a:r>
              <a:rPr lang="en-US" altLang="en-US" sz="4000" b="1" dirty="0">
                <a:cs typeface="Times New Roman" panose="02020603050405020304" pitchFamily="18" charset="0"/>
              </a:rPr>
              <a:t> dan </a:t>
            </a:r>
            <a:r>
              <a:rPr lang="en-US" altLang="en-US" sz="4000" b="1" i="1" dirty="0">
                <a:cs typeface="Times New Roman" panose="02020603050405020304" pitchFamily="18" charset="0"/>
              </a:rPr>
              <a:t>Diffusion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cs typeface="Times New Roman" panose="02020603050405020304" pitchFamily="18" charset="0"/>
              </a:rPr>
              <a:t>dari</a:t>
            </a:r>
            <a:r>
              <a:rPr lang="en-US" altLang="en-US" sz="4000" b="1" dirty="0">
                <a:cs typeface="Times New Roman" panose="02020603050405020304" pitchFamily="18" charset="0"/>
              </a:rPr>
              <a:t> Shannon.</a:t>
            </a:r>
            <a:endParaRPr lang="en-GB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97283" name="Content Placeholder 3">
            <a:extLst>
              <a:ext uri="{FF2B5EF4-FFF2-40B4-BE49-F238E27FC236}">
                <a16:creationId xmlns:a16="http://schemas.microsoft.com/office/drawing/2014/main" id="{476060C1-9CE2-419A-A9DF-093C8B521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680" y="1676400"/>
            <a:ext cx="10515600" cy="4114800"/>
          </a:xfrm>
        </p:spPr>
        <p:txBody>
          <a:bodyPr>
            <a:noAutofit/>
          </a:bodyPr>
          <a:lstStyle/>
          <a:p>
            <a:r>
              <a:rPr lang="en-US" altLang="en-US" sz="2600" dirty="0" err="1"/>
              <a:t>Sudah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banyak</a:t>
            </a:r>
            <a:r>
              <a:rPr lang="en-US" altLang="en-US" sz="2600" dirty="0"/>
              <a:t> cipher </a:t>
            </a:r>
            <a:r>
              <a:rPr lang="en-US" altLang="en-US" sz="2600" dirty="0" err="1"/>
              <a:t>klasik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telah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berhasil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dipecahkan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karena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hubungan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statistik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antara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plainteks</a:t>
            </a:r>
            <a:r>
              <a:rPr lang="en-US" altLang="en-US" sz="2600" dirty="0"/>
              <a:t> dan </a:t>
            </a:r>
            <a:r>
              <a:rPr lang="en-US" altLang="en-US" sz="2600" dirty="0" err="1"/>
              <a:t>cipherteks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berhasil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diekspolitasi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mengkriptanalisis</a:t>
            </a:r>
            <a:r>
              <a:rPr lang="en-US" altLang="en-US" sz="2600" dirty="0"/>
              <a:t> cipher.</a:t>
            </a:r>
          </a:p>
          <a:p>
            <a:endParaRPr lang="en-US" altLang="en-US" sz="2600" dirty="0"/>
          </a:p>
          <a:p>
            <a:r>
              <a:rPr lang="en-US" altLang="en-US" sz="2600" dirty="0"/>
              <a:t>Claude Shannon 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makalah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klasiknya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tahun</a:t>
            </a:r>
            <a:r>
              <a:rPr lang="en-US" altLang="en-US" sz="2600" dirty="0"/>
              <a:t> 1949, </a:t>
            </a:r>
            <a:r>
              <a:rPr lang="en-US" altLang="en-US" sz="2600" i="1" dirty="0"/>
              <a:t>Communication theory of secrecy systems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memperkenalkan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prinsip</a:t>
            </a:r>
            <a:r>
              <a:rPr lang="en-US" altLang="en-US" sz="2600" dirty="0"/>
              <a:t> </a:t>
            </a:r>
            <a:r>
              <a:rPr lang="en-US" altLang="en-US" sz="2600" i="1" dirty="0"/>
              <a:t>confusion</a:t>
            </a:r>
            <a:r>
              <a:rPr lang="en-US" altLang="en-US" sz="2600" dirty="0"/>
              <a:t> dan </a:t>
            </a:r>
            <a:r>
              <a:rPr lang="en-US" altLang="en-US" sz="2600" i="1" dirty="0"/>
              <a:t>diffusion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membuat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serangan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berbasis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statistik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menjadi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lebih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sulit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dilakukan</a:t>
            </a:r>
            <a:r>
              <a:rPr lang="en-US" altLang="en-US" sz="2600" dirty="0"/>
              <a:t>.</a:t>
            </a:r>
            <a:endParaRPr lang="en-US" altLang="en-US" sz="2600" i="1" dirty="0"/>
          </a:p>
          <a:p>
            <a:endParaRPr lang="en-US" altLang="en-US" sz="2600" dirty="0"/>
          </a:p>
          <a:p>
            <a:r>
              <a:rPr lang="en-US" altLang="en-US" sz="2600" dirty="0"/>
              <a:t>Dua  </a:t>
            </a:r>
            <a:r>
              <a:rPr lang="en-US" altLang="en-US" sz="2600" dirty="0" err="1"/>
              <a:t>prinsip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tersebut</a:t>
            </a:r>
            <a:r>
              <a:rPr lang="en-US" altLang="en-US" sz="2600" dirty="0"/>
              <a:t>, </a:t>
            </a:r>
            <a:r>
              <a:rPr lang="en-US" altLang="en-US" sz="2600" i="1" dirty="0"/>
              <a:t>confusion</a:t>
            </a:r>
            <a:r>
              <a:rPr lang="en-US" altLang="en-US" sz="2600" dirty="0"/>
              <a:t> dan </a:t>
            </a:r>
            <a:r>
              <a:rPr lang="en-US" altLang="en-US" sz="2600" i="1" dirty="0"/>
              <a:t>diffusion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menjadi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panduan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merancang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algoritma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kriptografi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baik</a:t>
            </a:r>
            <a:r>
              <a:rPr lang="en-US" altLang="en-US" sz="2600" dirty="0"/>
              <a:t> cipher </a:t>
            </a:r>
            <a:r>
              <a:rPr lang="en-US" altLang="en-US" sz="2600" dirty="0" err="1"/>
              <a:t>alir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maupun</a:t>
            </a:r>
            <a:r>
              <a:rPr lang="en-US" altLang="en-US" sz="2600" dirty="0"/>
              <a:t> cipher </a:t>
            </a:r>
            <a:r>
              <a:rPr lang="en-US" altLang="en-US" sz="2600" dirty="0" err="1"/>
              <a:t>blok</a:t>
            </a:r>
            <a:r>
              <a:rPr lang="en-US" altLang="en-US" sz="2600" dirty="0"/>
              <a:t>.</a:t>
            </a:r>
          </a:p>
        </p:txBody>
      </p:sp>
      <p:sp>
        <p:nvSpPr>
          <p:cNvPr id="97285" name="Slide Number Placeholder 2">
            <a:extLst>
              <a:ext uri="{FF2B5EF4-FFF2-40B4-BE49-F238E27FC236}">
                <a16:creationId xmlns:a16="http://schemas.microsoft.com/office/drawing/2014/main" id="{4E203ADD-03D3-4A54-AE49-E557D9919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B8126E-8BE3-423D-B66D-85696D3BA7E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/>
          </a:p>
        </p:txBody>
      </p:sp>
      <p:pic>
        <p:nvPicPr>
          <p:cNvPr id="3" name="Picture 2" descr="A person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278D82A3-8F10-5D29-D235-8E1D5B16C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674" y="103505"/>
            <a:ext cx="1603926" cy="19265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C931D93D-BF9C-F1CE-A823-29AFEC7DA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280" y="247765"/>
            <a:ext cx="8814503" cy="63624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EC5FA-27D0-85D2-1A4A-592B8E39A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18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Slide Number Placeholder 4">
            <a:extLst>
              <a:ext uri="{FF2B5EF4-FFF2-40B4-BE49-F238E27FC236}">
                <a16:creationId xmlns:a16="http://schemas.microsoft.com/office/drawing/2014/main" id="{82B8DEFB-4FB4-4CF8-AD1D-69F51DB0D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651DF9-5968-4020-921B-1D42A18F908C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4431E5B-AF92-4238-A952-D6169870F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788987"/>
            <a:ext cx="10591800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3200" b="1" i="1" kern="0" dirty="0"/>
              <a:t>Confusion</a:t>
            </a: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endParaRPr lang="en-US" kern="0" dirty="0"/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kern="0" dirty="0" err="1"/>
              <a:t>Prinsip</a:t>
            </a:r>
            <a:r>
              <a:rPr lang="en-US" sz="2400" kern="0" dirty="0"/>
              <a:t> </a:t>
            </a:r>
            <a:r>
              <a:rPr lang="en-US" sz="2400" kern="0" dirty="0" err="1"/>
              <a:t>ini</a:t>
            </a:r>
            <a:r>
              <a:rPr lang="en-US" sz="2400" kern="0" dirty="0"/>
              <a:t> </a:t>
            </a:r>
            <a:r>
              <a:rPr lang="en-US" sz="2400" kern="0" dirty="0" err="1">
                <a:cs typeface="Times New Roman" pitchFamily="18" charset="0"/>
              </a:rPr>
              <a:t>menyembunyikan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hubungan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statistik</a:t>
            </a:r>
            <a:r>
              <a:rPr lang="en-US" sz="2400" kern="0" dirty="0">
                <a:cs typeface="Times New Roman" pitchFamily="18" charset="0"/>
              </a:rPr>
              <a:t> yang </a:t>
            </a:r>
            <a:r>
              <a:rPr lang="en-US" sz="2400" kern="0" dirty="0" err="1">
                <a:cs typeface="Times New Roman" pitchFamily="18" charset="0"/>
              </a:rPr>
              <a:t>ada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diantara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plainteks</a:t>
            </a:r>
            <a:r>
              <a:rPr lang="en-US" sz="2400" kern="0" dirty="0">
                <a:cs typeface="Times New Roman" pitchFamily="18" charset="0"/>
              </a:rPr>
              <a:t>, </a:t>
            </a:r>
            <a:r>
              <a:rPr lang="en-US" sz="2400" kern="0" dirty="0" err="1">
                <a:cs typeface="Times New Roman" pitchFamily="18" charset="0"/>
              </a:rPr>
              <a:t>cipherteks</a:t>
            </a:r>
            <a:r>
              <a:rPr lang="en-US" sz="2400" kern="0" dirty="0">
                <a:cs typeface="Times New Roman" pitchFamily="18" charset="0"/>
              </a:rPr>
              <a:t>, dan </a:t>
            </a:r>
            <a:r>
              <a:rPr lang="en-US" sz="2400" kern="0" dirty="0" err="1">
                <a:cs typeface="Times New Roman" pitchFamily="18" charset="0"/>
              </a:rPr>
              <a:t>kunci</a:t>
            </a:r>
            <a:r>
              <a:rPr lang="en-US" sz="2400" kern="0" dirty="0">
                <a:cs typeface="Times New Roman" pitchFamily="18" charset="0"/>
              </a:rPr>
              <a:t>. </a:t>
            </a:r>
            <a:r>
              <a:rPr lang="en-GB" sz="2400" kern="0" dirty="0"/>
              <a:t> </a:t>
            </a:r>
            <a:endParaRPr lang="en-US" sz="2400" kern="0" dirty="0"/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2400" kern="0" dirty="0">
                <a:cs typeface="Times New Roman" pitchFamily="18" charset="0"/>
              </a:rPr>
              <a:t>	</a:t>
            </a: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kern="0" dirty="0" err="1">
                <a:cs typeface="Times New Roman" pitchFamily="18" charset="0"/>
              </a:rPr>
              <a:t>Prinsip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i="1" kern="0" dirty="0">
                <a:cs typeface="Times New Roman" pitchFamily="18" charset="0"/>
              </a:rPr>
              <a:t>confusion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membuat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kriptanalis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frustasi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untuk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mencari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pola-pola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statistik</a:t>
            </a:r>
            <a:r>
              <a:rPr lang="en-US" sz="2400" kern="0" dirty="0">
                <a:cs typeface="Times New Roman" pitchFamily="18" charset="0"/>
              </a:rPr>
              <a:t> yang </a:t>
            </a:r>
            <a:r>
              <a:rPr lang="en-US" sz="2400" kern="0" dirty="0" err="1">
                <a:cs typeface="Times New Roman" pitchFamily="18" charset="0"/>
              </a:rPr>
              <a:t>muncul</a:t>
            </a:r>
            <a:r>
              <a:rPr lang="en-US" sz="2400" kern="0" dirty="0">
                <a:cs typeface="Times New Roman" pitchFamily="18" charset="0"/>
              </a:rPr>
              <a:t> di </a:t>
            </a:r>
            <a:r>
              <a:rPr lang="en-US" sz="2400" kern="0" dirty="0" err="1">
                <a:cs typeface="Times New Roman" pitchFamily="18" charset="0"/>
              </a:rPr>
              <a:t>dalam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cipherteks</a:t>
            </a:r>
            <a:r>
              <a:rPr lang="en-US" sz="2400" kern="0" dirty="0">
                <a:cs typeface="Times New Roman" pitchFamily="18" charset="0"/>
              </a:rPr>
              <a:t>. </a:t>
            </a: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endParaRPr lang="en-US" sz="2400" kern="0" dirty="0">
              <a:cs typeface="Times New Roman" pitchFamily="18" charset="0"/>
            </a:endParaRP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i="1" kern="0" dirty="0">
                <a:cs typeface="Times New Roman" pitchFamily="18" charset="0"/>
              </a:rPr>
              <a:t>One-Time Pad </a:t>
            </a:r>
            <a:r>
              <a:rPr lang="en-US" sz="2400" kern="0" dirty="0" err="1">
                <a:cs typeface="Times New Roman" pitchFamily="18" charset="0"/>
              </a:rPr>
              <a:t>adalah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contoh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algoritma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enkripsi</a:t>
            </a:r>
            <a:r>
              <a:rPr lang="en-US" sz="2400" kern="0" dirty="0">
                <a:cs typeface="Times New Roman" pitchFamily="18" charset="0"/>
              </a:rPr>
              <a:t> yang </a:t>
            </a:r>
            <a:r>
              <a:rPr lang="en-US" sz="2400" kern="0" dirty="0" err="1">
                <a:cs typeface="Times New Roman" pitchFamily="18" charset="0"/>
              </a:rPr>
              <a:t>menerapkan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i="1" kern="0" dirty="0">
                <a:cs typeface="Times New Roman" pitchFamily="18" charset="0"/>
              </a:rPr>
              <a:t>confusing</a:t>
            </a:r>
            <a:r>
              <a:rPr lang="en-US" sz="2400" kern="0" dirty="0"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endParaRPr lang="en-US" sz="2400" kern="0" dirty="0">
              <a:cs typeface="Times New Roman" pitchFamily="18" charset="0"/>
            </a:endParaRPr>
          </a:p>
          <a:p>
            <a:pPr marL="282575" indent="-282575">
              <a:buFont typeface="Arial" pitchFamily="34" charset="0"/>
              <a:buChar char="•"/>
              <a:defRPr/>
            </a:pPr>
            <a:r>
              <a:rPr lang="en-US" sz="2400" i="1" dirty="0"/>
              <a:t>Confusion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direalisasikan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substitusi</a:t>
            </a:r>
            <a:r>
              <a:rPr lang="en-US" sz="2400" dirty="0"/>
              <a:t> yang </a:t>
            </a:r>
            <a:r>
              <a:rPr lang="en-US" sz="2400" dirty="0" err="1"/>
              <a:t>nirlanjar</a:t>
            </a:r>
            <a:r>
              <a:rPr lang="en-US" sz="2400" dirty="0"/>
              <a:t> (</a:t>
            </a:r>
            <a:r>
              <a:rPr lang="en-US" sz="2400" i="1" dirty="0"/>
              <a:t>non-linear</a:t>
            </a:r>
            <a:r>
              <a:rPr lang="en-US" sz="2400" dirty="0"/>
              <a:t>),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i="1" dirty="0"/>
              <a:t>lookup table</a:t>
            </a:r>
            <a:r>
              <a:rPr lang="en-US" sz="2400" dirty="0"/>
              <a:t>. </a:t>
            </a:r>
          </a:p>
          <a:p>
            <a:pPr marL="282575" indent="-282575">
              <a:buFont typeface="Arial" pitchFamily="34" charset="0"/>
              <a:buChar char="•"/>
              <a:defRPr/>
            </a:pPr>
            <a:endParaRPr lang="en-US" sz="2400" dirty="0"/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2400" kern="0" dirty="0">
                <a:cs typeface="Times New Roman" pitchFamily="18" charset="0"/>
              </a:rPr>
              <a:t>	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2400" kern="0" dirty="0">
                <a:cs typeface="Times New Roman" pitchFamily="18" charset="0"/>
              </a:rPr>
              <a:t>	</a:t>
            </a:r>
            <a:endParaRPr lang="en-GB" sz="2400" kern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E6112CE8-DF39-48F9-AE0A-B59EC5891D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518160"/>
            <a:ext cx="10210800" cy="57810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3200" b="1" i="1" dirty="0">
                <a:cs typeface="Times New Roman" pitchFamily="18" charset="0"/>
              </a:rPr>
              <a:t>Diffusion</a:t>
            </a:r>
            <a:endParaRPr lang="en-US" sz="3200" b="1" dirty="0">
              <a:cs typeface="Times New Roman" pitchFamily="18" charset="0"/>
            </a:endParaRPr>
          </a:p>
          <a:p>
            <a:pPr marL="233363" indent="-233363">
              <a:defRPr/>
            </a:pPr>
            <a:endParaRPr lang="en-US" sz="2400" dirty="0">
              <a:cs typeface="Times New Roman" pitchFamily="18" charset="0"/>
            </a:endParaRPr>
          </a:p>
          <a:p>
            <a:pPr marL="233363" indent="-233363">
              <a:defRPr/>
            </a:pPr>
            <a:r>
              <a:rPr lang="en-US" sz="2400" dirty="0" err="1">
                <a:cs typeface="Times New Roman" pitchFamily="18" charset="0"/>
              </a:rPr>
              <a:t>Prinsip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ini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menyebarkan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pengaruh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satu</a:t>
            </a:r>
            <a:r>
              <a:rPr lang="en-US" sz="2400" dirty="0">
                <a:cs typeface="Times New Roman" pitchFamily="18" charset="0"/>
              </a:rPr>
              <a:t> bit </a:t>
            </a:r>
            <a:r>
              <a:rPr lang="en-US" sz="2400" dirty="0" err="1">
                <a:cs typeface="Times New Roman" pitchFamily="18" charset="0"/>
              </a:rPr>
              <a:t>plainteks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atau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kunci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ke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sebanyak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mungkin</a:t>
            </a:r>
            <a:r>
              <a:rPr lang="en-US" sz="2400" dirty="0">
                <a:cs typeface="Times New Roman" pitchFamily="18" charset="0"/>
              </a:rPr>
              <a:t> bit-bit </a:t>
            </a:r>
            <a:r>
              <a:rPr lang="en-US" sz="2400" dirty="0" err="1">
                <a:cs typeface="Times New Roman" pitchFamily="18" charset="0"/>
              </a:rPr>
              <a:t>cipherteks</a:t>
            </a:r>
            <a:r>
              <a:rPr lang="en-US" sz="2400" dirty="0">
                <a:cs typeface="Times New Roman" pitchFamily="18" charset="0"/>
              </a:rPr>
              <a:t>. </a:t>
            </a:r>
          </a:p>
          <a:p>
            <a:pPr marL="609600" indent="-609600">
              <a:buNone/>
              <a:defRPr/>
            </a:pPr>
            <a:r>
              <a:rPr lang="en-US" sz="2400" dirty="0">
                <a:cs typeface="Times New Roman" pitchFamily="18" charset="0"/>
              </a:rPr>
              <a:t>    </a:t>
            </a:r>
            <a:r>
              <a:rPr lang="en-US" sz="2400" dirty="0" err="1">
                <a:cs typeface="Times New Roman" pitchFamily="18" charset="0"/>
              </a:rPr>
              <a:t>Contoh</a:t>
            </a:r>
            <a:r>
              <a:rPr lang="en-US" sz="2400" dirty="0">
                <a:cs typeface="Times New Roman" pitchFamily="18" charset="0"/>
              </a:rPr>
              <a:t>: </a:t>
            </a:r>
            <a:r>
              <a:rPr lang="en-US" sz="2400" dirty="0" err="1">
                <a:cs typeface="Times New Roman" pitchFamily="18" charset="0"/>
              </a:rPr>
              <a:t>satu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huruf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plainteks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mempengaruhi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nilai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banyak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huruf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cipherteks</a:t>
            </a:r>
            <a:endParaRPr lang="en-US" sz="2400" dirty="0">
              <a:cs typeface="Times New Roman" pitchFamily="18" charset="0"/>
            </a:endParaRPr>
          </a:p>
          <a:p>
            <a:pPr marL="609600" indent="-609600">
              <a:buNone/>
              <a:defRPr/>
            </a:pPr>
            <a:r>
              <a:rPr lang="en-US" sz="2400" dirty="0">
                <a:cs typeface="Times New Roman" pitchFamily="18" charset="0"/>
              </a:rPr>
              <a:t> </a:t>
            </a:r>
          </a:p>
          <a:p>
            <a:pPr marL="233363" indent="-233363">
              <a:defRPr/>
            </a:pPr>
            <a:r>
              <a:rPr lang="en-US" sz="2400" dirty="0" err="1">
                <a:cs typeface="Times New Roman" pitchFamily="18" charset="0"/>
              </a:rPr>
              <a:t>Sebagai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efek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difusi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maka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pengubahan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kecil</a:t>
            </a:r>
            <a:r>
              <a:rPr lang="en-US" sz="2400" dirty="0">
                <a:cs typeface="Times New Roman" pitchFamily="18" charset="0"/>
              </a:rPr>
              <a:t> pada </a:t>
            </a:r>
            <a:r>
              <a:rPr lang="en-US" sz="2400" dirty="0" err="1">
                <a:cs typeface="Times New Roman" pitchFamily="18" charset="0"/>
              </a:rPr>
              <a:t>plainteks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sebanyak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satu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atau</a:t>
            </a:r>
            <a:r>
              <a:rPr lang="en-US" sz="2400" dirty="0">
                <a:cs typeface="Times New Roman" pitchFamily="18" charset="0"/>
              </a:rPr>
              <a:t> dua bit </a:t>
            </a:r>
            <a:r>
              <a:rPr lang="en-US" sz="2400" dirty="0" err="1">
                <a:cs typeface="Times New Roman" pitchFamily="18" charset="0"/>
              </a:rPr>
              <a:t>menghasilkan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perubahan</a:t>
            </a:r>
            <a:r>
              <a:rPr lang="en-US" sz="2400" dirty="0">
                <a:cs typeface="Times New Roman" pitchFamily="18" charset="0"/>
              </a:rPr>
              <a:t> pada bit-bit </a:t>
            </a:r>
            <a:r>
              <a:rPr lang="en-US" sz="2400" dirty="0" err="1">
                <a:cs typeface="Times New Roman" pitchFamily="18" charset="0"/>
              </a:rPr>
              <a:t>cipherteks</a:t>
            </a:r>
            <a:r>
              <a:rPr lang="en-US" sz="2400" dirty="0">
                <a:cs typeface="Times New Roman" pitchFamily="18" charset="0"/>
              </a:rPr>
              <a:t> yang </a:t>
            </a:r>
            <a:r>
              <a:rPr lang="en-US" sz="2400" dirty="0" err="1">
                <a:cs typeface="Times New Roman" pitchFamily="18" charset="0"/>
              </a:rPr>
              <a:t>tidak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dapat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diprediksi</a:t>
            </a:r>
            <a:r>
              <a:rPr lang="en-US" sz="2400" dirty="0">
                <a:cs typeface="Times New Roman" pitchFamily="18" charset="0"/>
              </a:rPr>
              <a:t>. </a:t>
            </a:r>
          </a:p>
          <a:p>
            <a:pPr marL="233363" indent="-233363">
              <a:defRPr/>
            </a:pPr>
            <a:endParaRPr lang="en-US" sz="2400" dirty="0">
              <a:cs typeface="Times New Roman" pitchFamily="18" charset="0"/>
            </a:endParaRPr>
          </a:p>
          <a:p>
            <a:pPr marL="233363" indent="-233363">
              <a:defRPr/>
            </a:pPr>
            <a:r>
              <a:rPr lang="en-US" sz="2400" kern="0" dirty="0" err="1">
                <a:cs typeface="Times New Roman" pitchFamily="18" charset="0"/>
              </a:rPr>
              <a:t>Misalkan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mengenkripsi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plainteks</a:t>
            </a:r>
            <a:r>
              <a:rPr lang="en-US" sz="2400" kern="0" dirty="0">
                <a:cs typeface="Times New Roman" pitchFamily="18" charset="0"/>
              </a:rPr>
              <a:t> 1111111111111111 </a:t>
            </a:r>
            <a:r>
              <a:rPr lang="en-US" sz="2400" kern="0" dirty="0" err="1">
                <a:cs typeface="Times New Roman" pitchFamily="18" charset="0"/>
              </a:rPr>
              <a:t>menghasilkan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cipherteks</a:t>
            </a:r>
            <a:r>
              <a:rPr lang="en-US" sz="2400" kern="0" dirty="0">
                <a:cs typeface="Times New Roman" pitchFamily="18" charset="0"/>
              </a:rPr>
              <a:t> 0110110000101001. </a:t>
            </a:r>
            <a:r>
              <a:rPr lang="en-US" sz="2400" kern="0" dirty="0" err="1">
                <a:cs typeface="Times New Roman" pitchFamily="18" charset="0"/>
              </a:rPr>
              <a:t>Kemudian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enkripsi</a:t>
            </a:r>
            <a:r>
              <a:rPr lang="en-US" sz="2400" kern="0" dirty="0">
                <a:cs typeface="Times New Roman" pitchFamily="18" charset="0"/>
              </a:rPr>
              <a:t> 1111111011111111, </a:t>
            </a:r>
            <a:r>
              <a:rPr lang="en-US" sz="2400" kern="0" dirty="0" err="1">
                <a:cs typeface="Times New Roman" pitchFamily="18" charset="0"/>
              </a:rPr>
              <a:t>tidak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dapat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memprediksi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apapun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tentang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cipherteks</a:t>
            </a:r>
            <a:r>
              <a:rPr lang="en-US" sz="2400" kern="0" dirty="0">
                <a:cs typeface="Times New Roman" pitchFamily="18" charset="0"/>
              </a:rPr>
              <a:t>.</a:t>
            </a:r>
          </a:p>
          <a:p>
            <a:pPr marL="609600" indent="-609600">
              <a:buNone/>
              <a:defRPr/>
            </a:pPr>
            <a:endParaRPr lang="en-US" sz="2400" dirty="0">
              <a:cs typeface="Times New Roman" pitchFamily="18" charset="0"/>
            </a:endParaRPr>
          </a:p>
          <a:p>
            <a:pPr marL="282575" indent="-282575">
              <a:defRPr/>
            </a:pPr>
            <a:r>
              <a:rPr lang="en-US" sz="2400" i="1" dirty="0">
                <a:cs typeface="Times New Roman" pitchFamily="18" charset="0"/>
              </a:rPr>
              <a:t>Diffusion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dapat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direalisasikan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dengan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menggunakan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teknik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permutasi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atau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transposisi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secara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berulang-ulang</a:t>
            </a:r>
            <a:r>
              <a:rPr lang="en-US" sz="2400" dirty="0">
                <a:cs typeface="Times New Roman" pitchFamily="18" charset="0"/>
              </a:rPr>
              <a:t>. </a:t>
            </a:r>
            <a:r>
              <a:rPr lang="en-US" sz="2400" dirty="0" err="1">
                <a:cs typeface="Times New Roman" pitchFamily="18" charset="0"/>
              </a:rPr>
              <a:t>Permutasi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adalah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mengacak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susunan</a:t>
            </a:r>
            <a:r>
              <a:rPr lang="en-US" sz="2400" dirty="0">
                <a:cs typeface="Times New Roman" pitchFamily="18" charset="0"/>
              </a:rPr>
              <a:t> bit </a:t>
            </a:r>
            <a:r>
              <a:rPr lang="en-US" sz="2400" dirty="0" err="1">
                <a:cs typeface="Times New Roman" pitchFamily="18" charset="0"/>
              </a:rPr>
              <a:t>atau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i="1" dirty="0">
                <a:cs typeface="Times New Roman" pitchFamily="18" charset="0"/>
              </a:rPr>
              <a:t>byte</a:t>
            </a:r>
            <a:r>
              <a:rPr lang="en-US" sz="2400" dirty="0">
                <a:cs typeface="Times New Roman" pitchFamily="18" charset="0"/>
              </a:rPr>
              <a:t> di </a:t>
            </a:r>
            <a:r>
              <a:rPr lang="en-US" sz="2400" dirty="0" err="1">
                <a:cs typeface="Times New Roman" pitchFamily="18" charset="0"/>
              </a:rPr>
              <a:t>dalam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plainteks</a:t>
            </a:r>
            <a:r>
              <a:rPr lang="en-US" sz="2400" dirty="0">
                <a:cs typeface="Times New Roman" pitchFamily="18" charset="0"/>
              </a:rPr>
              <a:t>.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99332" name="Slide Number Placeholder 2">
            <a:extLst>
              <a:ext uri="{FF2B5EF4-FFF2-40B4-BE49-F238E27FC236}">
                <a16:creationId xmlns:a16="http://schemas.microsoft.com/office/drawing/2014/main" id="{33C0DCFC-55BD-4E33-B77F-6344D2388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353D89-8766-4547-AF17-B0343CC19D1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D541FA6E-3819-42C9-A1E6-485F85964C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i="1" dirty="0">
                <a:cs typeface="Times New Roman" panose="02020603050405020304" pitchFamily="18" charset="0"/>
              </a:rPr>
              <a:t>Cipher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cs typeface="Times New Roman" panose="02020603050405020304" pitchFamily="18" charset="0"/>
              </a:rPr>
              <a:t>Berulang</a:t>
            </a:r>
            <a:r>
              <a:rPr lang="en-US" altLang="en-US" sz="4000" b="1" dirty="0">
                <a:cs typeface="Times New Roman" panose="02020603050405020304" pitchFamily="18" charset="0"/>
              </a:rPr>
              <a:t> (</a:t>
            </a:r>
            <a:r>
              <a:rPr lang="en-US" altLang="en-US" sz="4000" b="1" i="1" dirty="0">
                <a:cs typeface="Times New Roman" panose="02020603050405020304" pitchFamily="18" charset="0"/>
              </a:rPr>
              <a:t>Iterated Cipher</a:t>
            </a:r>
            <a:r>
              <a:rPr lang="en-US" altLang="en-US" sz="4000" b="1" dirty="0">
                <a:cs typeface="Times New Roman" panose="02020603050405020304" pitchFamily="18" charset="0"/>
              </a:rPr>
              <a:t>)</a:t>
            </a:r>
            <a:endParaRPr lang="en-GB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0FCBBADB-A3F7-4892-9A12-A708FE8DB8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menghasilkan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cipher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lebih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kuat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dilakukan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enciphering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sejumlah</a:t>
            </a:r>
            <a:r>
              <a:rPr lang="en-US" altLang="en-US" sz="2400" dirty="0">
                <a:cs typeface="Times New Roman" panose="02020603050405020304" pitchFamily="18" charset="0"/>
              </a:rPr>
              <a:t> kali (</a:t>
            </a:r>
            <a:r>
              <a:rPr lang="en-US" altLang="en-US" sz="2400" dirty="0" err="1">
                <a:cs typeface="Times New Roman" panose="02020603050405020304" pitchFamily="18" charset="0"/>
              </a:rPr>
              <a:t>sejumlah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putaran</a:t>
            </a:r>
            <a:r>
              <a:rPr lang="en-US" altLang="en-US" sz="2400" dirty="0">
                <a:cs typeface="Times New Roman" panose="02020603050405020304" pitchFamily="18" charset="0"/>
              </a:rPr>
              <a:t>) .</a:t>
            </a: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Caranya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melakukan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berulang</a:t>
            </a:r>
            <a:r>
              <a:rPr lang="en-US" altLang="en-US" sz="2400" dirty="0">
                <a:cs typeface="Times New Roman" panose="02020603050405020304" pitchFamily="18" charset="0"/>
              </a:rPr>
              <a:t> kali </a:t>
            </a:r>
            <a:r>
              <a:rPr lang="en-US" altLang="en-US" sz="2400" dirty="0" err="1">
                <a:cs typeface="Times New Roman" panose="02020603050405020304" pitchFamily="18" charset="0"/>
              </a:rPr>
              <a:t>suatu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fungsi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transformasi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f 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cs typeface="Times New Roman" panose="02020603050405020304" pitchFamily="18" charset="0"/>
              </a:rPr>
              <a:t>disebut</a:t>
            </a:r>
            <a:r>
              <a:rPr lang="en-US" altLang="en-US" sz="2400" dirty="0">
                <a:cs typeface="Times New Roman" panose="02020603050405020304" pitchFamily="18" charset="0"/>
              </a:rPr>
              <a:t> juga </a:t>
            </a:r>
            <a:r>
              <a:rPr lang="en-US" altLang="en-US" sz="2400" dirty="0" err="1">
                <a:cs typeface="Times New Roman" panose="02020603050405020304" pitchFamily="18" charset="0"/>
              </a:rPr>
              <a:t>fungsi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cs typeface="Times New Roman" panose="02020603050405020304" pitchFamily="18" charset="0"/>
              </a:rPr>
              <a:t>putaran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round function</a:t>
            </a:r>
            <a:r>
              <a:rPr lang="en-US" altLang="en-US" sz="2400" dirty="0">
                <a:cs typeface="Times New Roman" panose="02020603050405020304" pitchFamily="18" charset="0"/>
              </a:rPr>
              <a:t>)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mengubah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blokcipherteks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putaran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digunakan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upa-kunci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subkey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putaran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round key</a:t>
            </a:r>
            <a:r>
              <a:rPr lang="en-US" altLang="en-US" sz="2400" dirty="0">
                <a:cs typeface="Times New Roman" panose="02020603050405020304" pitchFamily="18" charset="0"/>
              </a:rPr>
              <a:t>)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dikombinasikan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  <a:endParaRPr lang="en-GB" altLang="en-US" sz="2400" dirty="0"/>
          </a:p>
        </p:txBody>
      </p:sp>
      <p:sp>
        <p:nvSpPr>
          <p:cNvPr id="100358" name="Slide Number Placeholder 2">
            <a:extLst>
              <a:ext uri="{FF2B5EF4-FFF2-40B4-BE49-F238E27FC236}">
                <a16:creationId xmlns:a16="http://schemas.microsoft.com/office/drawing/2014/main" id="{52C31D6F-59BE-47EE-804C-2A3BFCB9F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BF5912-54E7-4CC1-8DED-32D3F80D2D0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3DB949-FE27-874C-D45B-04E284941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305" y="4953000"/>
            <a:ext cx="31051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73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977BD75B-B7EF-95F6-C265-E20F78B9BF42}"/>
              </a:ext>
            </a:extLst>
          </p:cNvPr>
          <p:cNvSpPr txBox="1">
            <a:spLocks/>
          </p:cNvSpPr>
          <p:nvPr/>
        </p:nvSpPr>
        <p:spPr>
          <a:xfrm>
            <a:off x="9273969" y="5980592"/>
            <a:ext cx="2540000" cy="324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3">
                <a:extLst>
                  <a:ext uri="{FF2B5EF4-FFF2-40B4-BE49-F238E27FC236}">
                    <a16:creationId xmlns:a16="http://schemas.microsoft.com/office/drawing/2014/main" id="{17254639-B21E-64A2-FA50-20BB3D9E9F14}"/>
                  </a:ext>
                </a:extLst>
              </p:cNvPr>
              <p:cNvSpPr/>
              <p:nvPr/>
            </p:nvSpPr>
            <p:spPr bwMode="auto">
              <a:xfrm>
                <a:off x="1794526" y="3659691"/>
                <a:ext cx="1162373" cy="103838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ounded Rectangle 3">
                <a:extLst>
                  <a:ext uri="{FF2B5EF4-FFF2-40B4-BE49-F238E27FC236}">
                    <a16:creationId xmlns:a16="http://schemas.microsoft.com/office/drawing/2014/main" id="{17254639-B21E-64A2-FA50-20BB3D9E9F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4526" y="3659691"/>
                <a:ext cx="1162373" cy="10383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42235AB8-3125-5DDD-4C46-27158CFDF8F9}"/>
                  </a:ext>
                </a:extLst>
              </p:cNvPr>
              <p:cNvSpPr/>
              <p:nvPr/>
            </p:nvSpPr>
            <p:spPr bwMode="auto">
              <a:xfrm>
                <a:off x="3806723" y="3659691"/>
                <a:ext cx="1162373" cy="103838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42235AB8-3125-5DDD-4C46-27158CFDF8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6723" y="3659691"/>
                <a:ext cx="1162373" cy="103838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CFE8843-05A5-794F-8266-A58F6483619B}"/>
              </a:ext>
            </a:extLst>
          </p:cNvPr>
          <p:cNvCxnSpPr>
            <a:stCxn id="3" idx="3"/>
            <a:endCxn id="4" idx="1"/>
          </p:cNvCxnSpPr>
          <p:nvPr/>
        </p:nvCxnSpPr>
        <p:spPr bwMode="auto">
          <a:xfrm>
            <a:off x="2956899" y="4178884"/>
            <a:ext cx="84982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10">
                <a:extLst>
                  <a:ext uri="{FF2B5EF4-FFF2-40B4-BE49-F238E27FC236}">
                    <a16:creationId xmlns:a16="http://schemas.microsoft.com/office/drawing/2014/main" id="{8F308D99-5B0F-6F05-6B2F-875A9EE87438}"/>
                  </a:ext>
                </a:extLst>
              </p:cNvPr>
              <p:cNvSpPr/>
              <p:nvPr/>
            </p:nvSpPr>
            <p:spPr bwMode="auto">
              <a:xfrm>
                <a:off x="5818920" y="3659691"/>
                <a:ext cx="1162373" cy="103838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ounded Rectangle 10">
                <a:extLst>
                  <a:ext uri="{FF2B5EF4-FFF2-40B4-BE49-F238E27FC236}">
                    <a16:creationId xmlns:a16="http://schemas.microsoft.com/office/drawing/2014/main" id="{8F308D99-5B0F-6F05-6B2F-875A9EE874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8920" y="3659691"/>
                <a:ext cx="1162373" cy="103838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750D44D-E760-F69D-ACEA-61C5C8A59ABC}"/>
              </a:ext>
            </a:extLst>
          </p:cNvPr>
          <p:cNvCxnSpPr>
            <a:stCxn id="4" idx="3"/>
            <a:endCxn id="6" idx="1"/>
          </p:cNvCxnSpPr>
          <p:nvPr/>
        </p:nvCxnSpPr>
        <p:spPr bwMode="auto">
          <a:xfrm>
            <a:off x="4969096" y="4178884"/>
            <a:ext cx="84982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15">
                <a:extLst>
                  <a:ext uri="{FF2B5EF4-FFF2-40B4-BE49-F238E27FC236}">
                    <a16:creationId xmlns:a16="http://schemas.microsoft.com/office/drawing/2014/main" id="{B4E7252E-A807-9BC9-C453-947187D933A0}"/>
                  </a:ext>
                </a:extLst>
              </p:cNvPr>
              <p:cNvSpPr/>
              <p:nvPr/>
            </p:nvSpPr>
            <p:spPr bwMode="auto">
              <a:xfrm>
                <a:off x="9118984" y="3659691"/>
                <a:ext cx="1162373" cy="103838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ounded Rectangle 15">
                <a:extLst>
                  <a:ext uri="{FF2B5EF4-FFF2-40B4-BE49-F238E27FC236}">
                    <a16:creationId xmlns:a16="http://schemas.microsoft.com/office/drawing/2014/main" id="{B4E7252E-A807-9BC9-C453-947187D93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18984" y="3659691"/>
                <a:ext cx="1162373" cy="103838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12E77C-2F39-06DA-E702-EF14AE431BD4}"/>
              </a:ext>
            </a:extLst>
          </p:cNvPr>
          <p:cNvCxnSpPr>
            <a:endCxn id="8" idx="1"/>
          </p:cNvCxnSpPr>
          <p:nvPr/>
        </p:nvCxnSpPr>
        <p:spPr bwMode="auto">
          <a:xfrm>
            <a:off x="8489797" y="4178884"/>
            <a:ext cx="62918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F65390-83F9-4514-0BC2-956D7987E477}"/>
              </a:ext>
            </a:extLst>
          </p:cNvPr>
          <p:cNvCxnSpPr>
            <a:stCxn id="6" idx="3"/>
          </p:cNvCxnSpPr>
          <p:nvPr/>
        </p:nvCxnSpPr>
        <p:spPr bwMode="auto">
          <a:xfrm>
            <a:off x="6981293" y="4178884"/>
            <a:ext cx="73014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2ECA0F-ACA8-319E-6CBE-F19A391F06CC}"/>
                  </a:ext>
                </a:extLst>
              </p:cNvPr>
              <p:cNvSpPr txBox="1"/>
              <p:nvPr/>
            </p:nvSpPr>
            <p:spPr>
              <a:xfrm>
                <a:off x="7896555" y="3932226"/>
                <a:ext cx="4071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2ECA0F-ACA8-319E-6CBE-F19A391F0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555" y="3932226"/>
                <a:ext cx="40716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0323476-BB57-7ADE-3046-ADE0428C14CF}"/>
              </a:ext>
            </a:extLst>
          </p:cNvPr>
          <p:cNvCxnSpPr>
            <a:stCxn id="8" idx="3"/>
          </p:cNvCxnSpPr>
          <p:nvPr/>
        </p:nvCxnSpPr>
        <p:spPr bwMode="auto">
          <a:xfrm>
            <a:off x="10281357" y="4178884"/>
            <a:ext cx="87725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38976A-17B5-C17B-BFF5-F63E280268AD}"/>
              </a:ext>
            </a:extLst>
          </p:cNvPr>
          <p:cNvCxnSpPr>
            <a:endCxn id="3" idx="1"/>
          </p:cNvCxnSpPr>
          <p:nvPr/>
        </p:nvCxnSpPr>
        <p:spPr bwMode="auto">
          <a:xfrm>
            <a:off x="1066106" y="4178884"/>
            <a:ext cx="7284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4F17C7B-F254-188F-FB31-2685E996A0FD}"/>
                  </a:ext>
                </a:extLst>
              </p:cNvPr>
              <p:cNvSpPr txBox="1"/>
              <p:nvPr/>
            </p:nvSpPr>
            <p:spPr>
              <a:xfrm>
                <a:off x="549494" y="3932225"/>
                <a:ext cx="3133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4F17C7B-F254-188F-FB31-2685E996A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94" y="3932225"/>
                <a:ext cx="31335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1A5DEC-446C-F24E-1725-9629C52ED011}"/>
                  </a:ext>
                </a:extLst>
              </p:cNvPr>
              <p:cNvSpPr txBox="1"/>
              <p:nvPr/>
            </p:nvSpPr>
            <p:spPr>
              <a:xfrm>
                <a:off x="11360561" y="3963440"/>
                <a:ext cx="3299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1A5DEC-446C-F24E-1725-9629C52ED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0561" y="3963440"/>
                <a:ext cx="32996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rapezoid 15">
            <a:extLst>
              <a:ext uri="{FF2B5EF4-FFF2-40B4-BE49-F238E27FC236}">
                <a16:creationId xmlns:a16="http://schemas.microsoft.com/office/drawing/2014/main" id="{97158B80-9719-D756-61BC-3C5690F833A2}"/>
              </a:ext>
            </a:extLst>
          </p:cNvPr>
          <p:cNvSpPr/>
          <p:nvPr/>
        </p:nvSpPr>
        <p:spPr bwMode="auto">
          <a:xfrm>
            <a:off x="1794526" y="1582918"/>
            <a:ext cx="8338091" cy="635431"/>
          </a:xfrm>
          <a:prstGeom prst="trapezoid">
            <a:avLst>
              <a:gd name="adj" fmla="val 322048"/>
            </a:avLst>
          </a:prstGeom>
          <a:solidFill>
            <a:schemeClr val="accent3">
              <a:lumMod val="9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/>
              <a:t>Sub-key generation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35">
                <a:extLst>
                  <a:ext uri="{FF2B5EF4-FFF2-40B4-BE49-F238E27FC236}">
                    <a16:creationId xmlns:a16="http://schemas.microsoft.com/office/drawing/2014/main" id="{7F13ADFF-1001-F2E7-3B3E-6110C5C086BC}"/>
                  </a:ext>
                </a:extLst>
              </p:cNvPr>
              <p:cNvSpPr/>
              <p:nvPr/>
            </p:nvSpPr>
            <p:spPr bwMode="auto">
              <a:xfrm>
                <a:off x="2053474" y="2233847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ounded Rectangle 35">
                <a:extLst>
                  <a:ext uri="{FF2B5EF4-FFF2-40B4-BE49-F238E27FC236}">
                    <a16:creationId xmlns:a16="http://schemas.microsoft.com/office/drawing/2014/main" id="{7F13ADFF-1001-F2E7-3B3E-6110C5C086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3474" y="2233847"/>
                <a:ext cx="644475" cy="50756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36">
                <a:extLst>
                  <a:ext uri="{FF2B5EF4-FFF2-40B4-BE49-F238E27FC236}">
                    <a16:creationId xmlns:a16="http://schemas.microsoft.com/office/drawing/2014/main" id="{8A2E9692-5A75-EF10-80F7-9BC57B882461}"/>
                  </a:ext>
                </a:extLst>
              </p:cNvPr>
              <p:cNvSpPr/>
              <p:nvPr/>
            </p:nvSpPr>
            <p:spPr bwMode="auto">
              <a:xfrm>
                <a:off x="4065671" y="2233847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ounded Rectangle 36">
                <a:extLst>
                  <a:ext uri="{FF2B5EF4-FFF2-40B4-BE49-F238E27FC236}">
                    <a16:creationId xmlns:a16="http://schemas.microsoft.com/office/drawing/2014/main" id="{8A2E9692-5A75-EF10-80F7-9BC57B8824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5671" y="2233847"/>
                <a:ext cx="644475" cy="50756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0BC31C-60DD-B4F5-6496-E6DE0391401D}"/>
              </a:ext>
            </a:extLst>
          </p:cNvPr>
          <p:cNvCxnSpPr>
            <a:stCxn id="17" idx="2"/>
            <a:endCxn id="3" idx="0"/>
          </p:cNvCxnSpPr>
          <p:nvPr/>
        </p:nvCxnSpPr>
        <p:spPr bwMode="auto">
          <a:xfrm>
            <a:off x="2375712" y="2741415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1B719E-4521-5E4A-43E7-0D0E6E9FFCF6}"/>
              </a:ext>
            </a:extLst>
          </p:cNvPr>
          <p:cNvCxnSpPr>
            <a:stCxn id="18" idx="2"/>
            <a:endCxn id="4" idx="0"/>
          </p:cNvCxnSpPr>
          <p:nvPr/>
        </p:nvCxnSpPr>
        <p:spPr bwMode="auto">
          <a:xfrm>
            <a:off x="4387909" y="2741415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45">
                <a:extLst>
                  <a:ext uri="{FF2B5EF4-FFF2-40B4-BE49-F238E27FC236}">
                    <a16:creationId xmlns:a16="http://schemas.microsoft.com/office/drawing/2014/main" id="{32509013-4726-110D-A67A-8903B6CE2814}"/>
                  </a:ext>
                </a:extLst>
              </p:cNvPr>
              <p:cNvSpPr/>
              <p:nvPr/>
            </p:nvSpPr>
            <p:spPr bwMode="auto">
              <a:xfrm>
                <a:off x="6077867" y="2233847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ounded Rectangle 45">
                <a:extLst>
                  <a:ext uri="{FF2B5EF4-FFF2-40B4-BE49-F238E27FC236}">
                    <a16:creationId xmlns:a16="http://schemas.microsoft.com/office/drawing/2014/main" id="{32509013-4726-110D-A67A-8903B6CE28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77867" y="2233847"/>
                <a:ext cx="644475" cy="507568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D92A4F4-D2BB-D51A-FBC1-CD82AE59E78B}"/>
              </a:ext>
            </a:extLst>
          </p:cNvPr>
          <p:cNvCxnSpPr>
            <a:stCxn id="21" idx="2"/>
            <a:endCxn id="6" idx="0"/>
          </p:cNvCxnSpPr>
          <p:nvPr/>
        </p:nvCxnSpPr>
        <p:spPr bwMode="auto">
          <a:xfrm>
            <a:off x="6400105" y="2741415"/>
            <a:ext cx="2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49">
                <a:extLst>
                  <a:ext uri="{FF2B5EF4-FFF2-40B4-BE49-F238E27FC236}">
                    <a16:creationId xmlns:a16="http://schemas.microsoft.com/office/drawing/2014/main" id="{32E0302C-0ED7-6D8E-561E-52D2162CFA0D}"/>
                  </a:ext>
                </a:extLst>
              </p:cNvPr>
              <p:cNvSpPr/>
              <p:nvPr/>
            </p:nvSpPr>
            <p:spPr bwMode="auto">
              <a:xfrm>
                <a:off x="9377932" y="2233847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ounded Rectangle 49">
                <a:extLst>
                  <a:ext uri="{FF2B5EF4-FFF2-40B4-BE49-F238E27FC236}">
                    <a16:creationId xmlns:a16="http://schemas.microsoft.com/office/drawing/2014/main" id="{32E0302C-0ED7-6D8E-561E-52D2162CFA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77932" y="2233847"/>
                <a:ext cx="644475" cy="507568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549E1EE-D0F6-0EE1-0886-E786BD9B4E69}"/>
              </a:ext>
            </a:extLst>
          </p:cNvPr>
          <p:cNvCxnSpPr>
            <a:stCxn id="23" idx="2"/>
            <a:endCxn id="8" idx="0"/>
          </p:cNvCxnSpPr>
          <p:nvPr/>
        </p:nvCxnSpPr>
        <p:spPr bwMode="auto">
          <a:xfrm>
            <a:off x="9700170" y="2741415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F3B751-9740-750B-27AB-A6D4EF5B7132}"/>
                  </a:ext>
                </a:extLst>
              </p:cNvPr>
              <p:cNvSpPr txBox="1"/>
              <p:nvPr/>
            </p:nvSpPr>
            <p:spPr>
              <a:xfrm>
                <a:off x="5779504" y="533884"/>
                <a:ext cx="41319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F3B751-9740-750B-27AB-A6D4EF5B7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504" y="533884"/>
                <a:ext cx="413190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F212D9B-7B86-BB46-B3F1-E6094A287D45}"/>
              </a:ext>
            </a:extLst>
          </p:cNvPr>
          <p:cNvCxnSpPr>
            <a:stCxn id="25" idx="2"/>
            <a:endCxn id="16" idx="0"/>
          </p:cNvCxnSpPr>
          <p:nvPr/>
        </p:nvCxnSpPr>
        <p:spPr bwMode="auto">
          <a:xfrm flipH="1">
            <a:off x="5963572" y="1026327"/>
            <a:ext cx="22527" cy="5565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A1010F6-5A37-A3C8-00B6-0574DD053737}"/>
                  </a:ext>
                </a:extLst>
              </p:cNvPr>
              <p:cNvSpPr txBox="1"/>
              <p:nvPr/>
            </p:nvSpPr>
            <p:spPr>
              <a:xfrm>
                <a:off x="1984792" y="5045899"/>
                <a:ext cx="88306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dinamakan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fungsi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putaran</a:t>
                </a:r>
                <a:r>
                  <a:rPr lang="en-US" sz="2800" dirty="0"/>
                  <a:t>, </a:t>
                </a:r>
                <a:r>
                  <a:rPr lang="en-US" sz="2800" i="1" dirty="0"/>
                  <a:t>r</a:t>
                </a:r>
                <a:r>
                  <a:rPr lang="en-US" sz="2800" dirty="0"/>
                  <a:t> </a:t>
                </a:r>
                <a:r>
                  <a:rPr lang="en-US" sz="2800" dirty="0" err="1"/>
                  <a:t>adalah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jumlah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putaran</a:t>
                </a:r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A1010F6-5A37-A3C8-00B6-0574DD053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792" y="5045899"/>
                <a:ext cx="8830623" cy="430887"/>
              </a:xfrm>
              <a:prstGeom prst="rect">
                <a:avLst/>
              </a:prstGeom>
              <a:blipFill>
                <a:blip r:embed="rId14"/>
                <a:stretch>
                  <a:fillRect l="-69" t="-24286" r="-345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833D77E-625E-9D2E-CF36-7D0AC7F7C0AF}"/>
                  </a:ext>
                </a:extLst>
              </p:cNvPr>
              <p:cNvSpPr/>
              <p:nvPr/>
            </p:nvSpPr>
            <p:spPr>
              <a:xfrm>
                <a:off x="2956899" y="5565093"/>
                <a:ext cx="505979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 </a:t>
                </a:r>
                <a:r>
                  <a:rPr lang="en-US" sz="2400" b="1" dirty="0"/>
                  <a:t>DES: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endParaRPr lang="nb-NO" sz="2400" b="0" dirty="0"/>
              </a:p>
              <a:p>
                <a:r>
                  <a:rPr lang="en-US" sz="2400" dirty="0"/>
                  <a:t> </a:t>
                </a:r>
                <a:r>
                  <a:rPr lang="en-US" sz="2400" b="1" dirty="0"/>
                  <a:t>AES-128/192/256: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nb-NO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m:rPr>
                        <m:lit/>
                      </m:rPr>
                      <a:rPr lang="nb-NO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m:rPr>
                        <m:lit/>
                      </m:rPr>
                      <a:rPr lang="nb-NO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nb-NO" sz="2400" b="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833D77E-625E-9D2E-CF36-7D0AC7F7C0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899" y="5565093"/>
                <a:ext cx="5059791" cy="830997"/>
              </a:xfrm>
              <a:prstGeom prst="rect">
                <a:avLst/>
              </a:prstGeom>
              <a:blipFill>
                <a:blip r:embed="rId15"/>
                <a:stretch>
                  <a:fillRect l="-482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B9797AD5-9224-B527-4691-270133F5A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7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1378" name="Rectangle 3">
                <a:extLst>
                  <a:ext uri="{FF2B5EF4-FFF2-40B4-BE49-F238E27FC236}">
                    <a16:creationId xmlns:a16="http://schemas.microsoft.com/office/drawing/2014/main" id="{1E5F9930-ACE6-4B72-9C92-699B68EF8DC3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34720" y="630555"/>
                <a:ext cx="10525760" cy="5668645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sz="2400" i="1" dirty="0">
                    <a:cs typeface="Times New Roman" panose="02020603050405020304" pitchFamily="18" charset="0"/>
                  </a:rPr>
                  <a:t>Cipher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berulang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dinyatakan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sebagai</a:t>
                </a:r>
                <a:endParaRPr lang="en-US" altLang="en-US" sz="2400" dirty="0">
                  <a:cs typeface="Times New Roman" panose="02020603050405020304" pitchFamily="18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 		</a:t>
                </a:r>
              </a:p>
              <a:p>
                <a:pPr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altLang="en-US" sz="2400" dirty="0"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2400" i="1" dirty="0">
                    <a:cs typeface="Times New Roman" panose="02020603050405020304" pitchFamily="18" charset="0"/>
                  </a:rPr>
                  <a:t>	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	</a:t>
                </a:r>
                <a:r>
                  <a:rPr lang="en-US" altLang="en-US" sz="2400" b="1" dirty="0">
                    <a:cs typeface="Times New Roman" panose="02020603050405020304" pitchFamily="18" charset="0"/>
                  </a:rPr>
                  <a:t> </a:t>
                </a:r>
              </a:p>
              <a:p>
                <a:pPr algn="just" eaLnBrk="1" hangingPunct="1">
                  <a:buFontTx/>
                  <a:buNone/>
                </a:pPr>
                <a:r>
                  <a:rPr lang="en-US" altLang="en-US" sz="2400" b="1" dirty="0">
                    <a:cs typeface="Times New Roman" panose="02020603050405020304" pitchFamily="18" charset="0"/>
                  </a:rPr>
                  <a:t>	</a:t>
                </a:r>
              </a:p>
              <a:p>
                <a:pPr algn="just" eaLnBrk="1" hangingPunct="1">
                  <a:buFontTx/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    yang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dalam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hal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ini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,</a:t>
                </a:r>
              </a:p>
              <a:p>
                <a:pPr algn="just" eaLnBrk="1" hangingPunct="1">
                  <a:buFontTx/>
                  <a:buNone/>
                </a:pPr>
                <a:r>
                  <a:rPr lang="en-US" altLang="en-US" sz="2400" b="1" i="1" dirty="0">
                    <a:cs typeface="Times New Roman" panose="02020603050405020304" pitchFamily="18" charset="0"/>
                  </a:rPr>
                  <a:t>    	</a:t>
                </a:r>
                <a:r>
                  <a:rPr lang="en-US" altLang="en-US" sz="2400" i="1" dirty="0" err="1"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= 1, 2, …, 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r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   (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r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adalah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jumlah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putaran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). 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		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K</a:t>
                </a:r>
                <a:r>
                  <a:rPr lang="en-US" altLang="en-US" sz="2400" i="1" baseline="-30000" dirty="0"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=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upa-kunci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(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subkey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) pada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putaran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ke-</a:t>
                </a:r>
                <a:r>
                  <a:rPr lang="en-US" altLang="en-US" sz="2400" i="1" dirty="0" err="1">
                    <a:cs typeface="Times New Roman" panose="02020603050405020304" pitchFamily="18" charset="0"/>
                  </a:rPr>
                  <a:t>i</a:t>
                </a:r>
                <a:endParaRPr lang="en-US" altLang="en-US" sz="2400" dirty="0">
                  <a:cs typeface="Times New Roman" panose="02020603050405020304" pitchFamily="18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		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f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fungsi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transformasi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(round function), di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dalamnya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terdapat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operasi</a:t>
                </a:r>
                <a:endParaRPr lang="en-US" altLang="en-US" sz="2400" dirty="0">
                  <a:cs typeface="Times New Roman" panose="02020603050405020304" pitchFamily="18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                  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substitusi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permutasi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, dan/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atau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ekspansi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kompresi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). 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	</a:t>
                </a:r>
              </a:p>
              <a:p>
                <a:r>
                  <a:rPr lang="en-US" altLang="en-US" sz="2400" dirty="0" err="1">
                    <a:cs typeface="Times New Roman" panose="02020603050405020304" pitchFamily="18" charset="0"/>
                  </a:rPr>
                  <a:t>Plainteks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dinyatakan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dengan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C</a:t>
                </a:r>
                <a:r>
                  <a:rPr lang="en-US" altLang="en-US" sz="2400" baseline="-30000" dirty="0">
                    <a:cs typeface="Times New Roman" panose="02020603050405020304" pitchFamily="18" charset="0"/>
                  </a:rPr>
                  <a:t>0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dan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cipherteks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dinyatakan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dengan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C</a:t>
                </a:r>
                <a:r>
                  <a:rPr lang="en-US" altLang="en-US" sz="2400" i="1" baseline="-30000" dirty="0">
                    <a:cs typeface="Times New Roman" panose="02020603050405020304" pitchFamily="18" charset="0"/>
                  </a:rPr>
                  <a:t>r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altLang="en-US" sz="2400" dirty="0">
                  <a:cs typeface="Times New Roman" panose="02020603050405020304" pitchFamily="18" charset="0"/>
                </a:endParaRPr>
              </a:p>
              <a:p>
                <a:pPr eaLnBrk="1" hangingPunct="1">
                  <a:buFontTx/>
                  <a:buNone/>
                </a:pPr>
                <a:endParaRPr lang="en-GB" altLang="en-US" dirty="0"/>
              </a:p>
            </p:txBody>
          </p:sp>
        </mc:Choice>
        <mc:Fallback xmlns="">
          <p:sp>
            <p:nvSpPr>
              <p:cNvPr id="101378" name="Rectangle 3">
                <a:extLst>
                  <a:ext uri="{FF2B5EF4-FFF2-40B4-BE49-F238E27FC236}">
                    <a16:creationId xmlns:a16="http://schemas.microsoft.com/office/drawing/2014/main" id="{1E5F9930-ACE6-4B72-9C92-699B68EF8D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34720" y="630555"/>
                <a:ext cx="10525760" cy="5668645"/>
              </a:xfrm>
              <a:blipFill>
                <a:blip r:embed="rId2"/>
                <a:stretch>
                  <a:fillRect l="-753" t="-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380" name="Slide Number Placeholder 2">
            <a:extLst>
              <a:ext uri="{FF2B5EF4-FFF2-40B4-BE49-F238E27FC236}">
                <a16:creationId xmlns:a16="http://schemas.microsoft.com/office/drawing/2014/main" id="{5FEAEE07-D222-4BBB-B92E-F68AC7CE8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098418D-0202-4E08-BB47-A546C1D38128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173048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1632</Words>
  <Application>Microsoft Office PowerPoint</Application>
  <PresentationFormat>Widescreen</PresentationFormat>
  <Paragraphs>252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Document</vt:lpstr>
      <vt:lpstr>Visio.Drawing.5</vt:lpstr>
      <vt:lpstr>Block Cipher </vt:lpstr>
      <vt:lpstr>Perancangan Cipher Blok</vt:lpstr>
      <vt:lpstr>Prinsip Confusion dan Diffusion dari Shannon.</vt:lpstr>
      <vt:lpstr>PowerPoint Presentation</vt:lpstr>
      <vt:lpstr>PowerPoint Presentation</vt:lpstr>
      <vt:lpstr>PowerPoint Presentation</vt:lpstr>
      <vt:lpstr>Cipher Berulang (Iterated Cipher)</vt:lpstr>
      <vt:lpstr>PowerPoint Presentation</vt:lpstr>
      <vt:lpstr>PowerPoint Presentation</vt:lpstr>
      <vt:lpstr>PowerPoint Presentation</vt:lpstr>
      <vt:lpstr>Teknik Substitusi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Teknik Permutasi</vt:lpstr>
      <vt:lpstr>PowerPoint Presentation</vt:lpstr>
      <vt:lpstr>PowerPoint Presentation</vt:lpstr>
      <vt:lpstr>PowerPoint Presentation</vt:lpstr>
      <vt:lpstr>PowerPoint Presentation</vt:lpstr>
      <vt:lpstr>Jaringan Feistel</vt:lpstr>
      <vt:lpstr>PowerPoint Presentation</vt:lpstr>
      <vt:lpstr>Contoh jaringan Feistel di dalam DES:</vt:lpstr>
      <vt:lpstr>PowerPoint Presentation</vt:lpstr>
      <vt:lpstr>PowerPoint Presentation</vt:lpstr>
      <vt:lpstr>Pembangkitan kunci putaran</vt:lpstr>
      <vt:lpstr>PowerPoint Presentation</vt:lpstr>
      <vt:lpstr>Ukuran blok dan kunci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Kriptografi Modern (Bagian 4: Prinsip Perancangan Block Cipher)</dc:title>
  <dc:creator>Rinaldi Munir</dc:creator>
  <cp:lastModifiedBy>Dr. Ir. Rinaldi, M.T.</cp:lastModifiedBy>
  <cp:revision>30</cp:revision>
  <dcterms:created xsi:type="dcterms:W3CDTF">2020-09-29T03:51:11Z</dcterms:created>
  <dcterms:modified xsi:type="dcterms:W3CDTF">2025-09-19T07:50:35Z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2025-03-07T02:51:45Z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c7030456-4df3-4ecf-ba84-8092df6762fa</vt:lpwstr>
  </property>
  <property fmtid="{D5CDD505-2E9C-101B-9397-08002B2CF9AE}" pid="8" name="MSIP_Label_38b525e5-f3da-4501-8f1e-526b6769fc56_ContentBits">
    <vt:lpwstr>0</vt:lpwstr>
  </property>
  <property fmtid="{D5CDD505-2E9C-101B-9397-08002B2CF9AE}" pid="9" name="MSIP_Label_38b525e5-f3da-4501-8f1e-526b6769fc56_Tag">
    <vt:lpwstr>10, 3, 0, 1</vt:lpwstr>
  </property>
</Properties>
</file>