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7" r:id="rId2"/>
    <p:sldId id="307" r:id="rId3"/>
    <p:sldId id="308" r:id="rId4"/>
    <p:sldId id="365" r:id="rId5"/>
    <p:sldId id="369" r:id="rId6"/>
    <p:sldId id="384" r:id="rId7"/>
    <p:sldId id="289" r:id="rId8"/>
    <p:sldId id="366" r:id="rId9"/>
    <p:sldId id="311" r:id="rId10"/>
    <p:sldId id="368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71" r:id="rId29"/>
    <p:sldId id="331" r:id="rId30"/>
    <p:sldId id="333" r:id="rId31"/>
    <p:sldId id="334" r:id="rId32"/>
    <p:sldId id="335" r:id="rId33"/>
    <p:sldId id="336" r:id="rId34"/>
    <p:sldId id="338" r:id="rId35"/>
    <p:sldId id="339" r:id="rId36"/>
    <p:sldId id="340" r:id="rId37"/>
    <p:sldId id="372" r:id="rId38"/>
    <p:sldId id="381" r:id="rId39"/>
    <p:sldId id="342" r:id="rId40"/>
    <p:sldId id="343" r:id="rId41"/>
    <p:sldId id="375" r:id="rId42"/>
    <p:sldId id="344" r:id="rId43"/>
    <p:sldId id="376" r:id="rId44"/>
    <p:sldId id="377" r:id="rId45"/>
    <p:sldId id="346" r:id="rId46"/>
    <p:sldId id="347" r:id="rId47"/>
    <p:sldId id="378" r:id="rId48"/>
    <p:sldId id="363" r:id="rId49"/>
    <p:sldId id="364" r:id="rId50"/>
    <p:sldId id="321" r:id="rId51"/>
    <p:sldId id="380" r:id="rId52"/>
    <p:sldId id="382" r:id="rId53"/>
    <p:sldId id="383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BB10B-F61A-4E67-8B82-F902E6D530D7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C1E3D-09F6-4EE5-8912-1AEEAB8CC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20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AD5F5D82-2F7F-4EA0-ACE9-AA11C7C201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5C08EE78-D643-44AF-883F-690FB76F1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BDBAF9CF-3C27-4EB7-9CC8-FE75A2FB72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3B3CDA0-D419-4C73-94EE-D93D865A542F}" type="slidenum">
              <a:rPr lang="en-GB" altLang="en-US" sz="1200">
                <a:latin typeface="Arial" panose="020B0604020202020204" pitchFamily="34" charset="0"/>
              </a:rPr>
              <a:pPr/>
              <a:t>1</a:t>
            </a:fld>
            <a:endParaRPr lang="en-GB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3DEA5899-F5D0-4B2A-ADF3-1EC4BDEB8A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076F349E-888A-4F09-B1C3-BE7D03320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6C885211-6213-40CE-AE74-482AB95CAB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C1BFD09E-0E47-423E-B75D-96AD87A66569}" type="slidenum">
              <a:rPr lang="en-GB" altLang="en-US" sz="1200">
                <a:latin typeface="Arial" panose="020B0604020202020204" pitchFamily="34" charset="0"/>
              </a:rPr>
              <a:pPr/>
              <a:t>9</a:t>
            </a:fld>
            <a:endParaRPr lang="en-GB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DC380C9F-963E-DBE6-CABC-0861B78D66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714E1FA-AA14-461E-B167-B3490DBEB0D9}" type="slidenum">
              <a:rPr lang="en-AU" altLang="en-US" sz="1200"/>
              <a:pPr eaLnBrk="1" hangingPunct="1"/>
              <a:t>28</a:t>
            </a:fld>
            <a:endParaRPr lang="en-AU" altLang="en-US" sz="12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E6DFB3F0-F524-6378-DCAE-B5A9E59B75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3AE3F8EF-66B8-23C1-72EB-F54F5DC2E2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Stallings Fig 3-12.</a:t>
            </a:r>
            <a:endParaRPr lang="en-AU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7E31FF87-5905-4641-8E0B-CF25AC8DC2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AAFBA736-110A-472F-ABDB-4E1CCD137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4996" name="Slide Number Placeholder 3">
            <a:extLst>
              <a:ext uri="{FF2B5EF4-FFF2-40B4-BE49-F238E27FC236}">
                <a16:creationId xmlns:a16="http://schemas.microsoft.com/office/drawing/2014/main" id="{6C660AB0-EDFD-48FF-93FA-2780C38247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D992F114-124E-4A44-B341-D5BBCE14193A}" type="slidenum">
              <a:rPr lang="en-GB" altLang="en-US" sz="1200">
                <a:latin typeface="Arial" panose="020B0604020202020204" pitchFamily="34" charset="0"/>
              </a:rPr>
              <a:pPr/>
              <a:t>35</a:t>
            </a:fld>
            <a:endParaRPr lang="en-GB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A7DF2854-D434-511B-04BB-0EAF6793BE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EC32111-05A1-4A11-A920-91A5FF5C3DC7}" type="slidenum">
              <a:rPr lang="en-AU" altLang="en-US" sz="1200"/>
              <a:pPr eaLnBrk="1" hangingPunct="1"/>
              <a:t>50</a:t>
            </a:fld>
            <a:endParaRPr lang="en-AU" altLang="en-US" sz="12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E5F48345-1ADF-1BEC-F4FE-5D71A876B6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54A177D0-AB29-EA35-ECDD-3113EB662B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Stallings Fig 3-15.</a:t>
            </a:r>
            <a:endParaRPr lang="en-AU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5847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30C54-B88F-4689-BA35-824D19210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88AA8B-B42E-4128-9FEC-DCD06ED837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8D328-2DB9-405F-A5B9-0ADF6F741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3F6F-3C3A-4A8B-8512-4176BA8C067D}" type="datetime1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D0C88-1BDB-4CF2-A690-14FC6D9A6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9FFBF-55DF-4F99-9AA2-5744D7EF7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7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6B9A6-7C5A-474B-B137-C2E3F1014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2CADAF-8547-48E5-9F75-E83979D5D6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A2EEC-B9BF-45EF-9971-9C7BC7CE9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F903A-6AF6-41DD-9603-B5C3DB6A1450}" type="datetime1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9AD96-B2B6-4764-A55F-30F115860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EBEAA-C999-49AC-85F3-5E5FA94F4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15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E85B6D-B692-4B13-989A-2B8B8C2331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65B3C3-5DD8-4A7D-8496-33068EF93C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62D0D-D6B8-4B7E-93FB-16EB023C6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2233-F859-4958-9A2B-608843738F11}" type="datetime1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B0715-4905-4D4C-BC45-82F3A28C8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83672-7F0E-4D9A-A70F-FD88D6BEB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70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63E94-B3E2-4D1B-A940-F1530D88E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2754C-AC9F-4C7C-AA2E-B212A93F4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04FD8-1ECF-4413-88A6-8E5924FCE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5291-AE17-4BC9-9285-8400D36ABC56}" type="datetime1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40667-2389-4AD5-96B4-7CB70DE55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50E02-51AF-4E8A-B28E-E2CF72D59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95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1D716-5C23-45DB-96F8-1DB245EC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43E56-0793-48AC-9F4C-D9D2A0D4A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8C6DC-F9DF-42A2-A0BF-8FA6FFF4B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73C16-9798-4092-9DF7-87FC2A0E9B7B}" type="datetime1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3C625-FEAA-493C-8622-C0BAA7532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4F737-24A5-4E38-A57A-6FE452FBA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5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144DB-B969-46EA-BAD1-E18867398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F3C1A-E7E5-4D51-81BE-47D96E80E5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5A4032-FADE-4A44-84B3-31921131D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8BF69E-F74D-4D3E-B07D-FDBC24CDD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3860-9347-41BB-A876-044D644813A9}" type="datetime1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0B31BC-635F-45AE-85D7-07A42F873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D31C52-FBB3-41F3-83F2-0BA758AF0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54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D9071-5997-45D8-BE59-74171E93D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27AB4-14C4-459A-8648-D69AB669F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605CBF-6259-480C-9F6D-4F88CA491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3B9E9E-17B0-4A8E-8D3D-E3C8C9F4C9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457D1E-8096-4725-86A2-1E75F5D0A4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FEFFE-265D-4A95-AD5B-08C586E99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78722-88BB-4A48-8E09-92E99CAB28B0}" type="datetime1">
              <a:rPr lang="en-US" smtClean="0"/>
              <a:t>9/19/2025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D5912D-6806-42F0-BA42-14DD30317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74D653-B562-4876-A47A-8163B0AF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70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AF6E2-142D-4F63-BF66-48E28FFCF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079595-2EC4-4075-8B7B-1AF1515C2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84343-1A33-4474-A148-C81F09777F21}" type="datetime1">
              <a:rPr lang="en-US" smtClean="0"/>
              <a:t>9/19/2025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C522A9-68D6-4184-BAE6-D8835AEDB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87CFBD-7388-4585-A2CF-3057A6E32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1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C90024-FF14-4208-9B1B-48493F926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8D12-809F-49EE-ACD7-FA4E2ED0B932}" type="datetime1">
              <a:rPr lang="en-US" smtClean="0"/>
              <a:t>9/19/2025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A87AB6-F775-47DD-B26F-04A2C5381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A0EE1E-843D-4586-B6DD-7C8275A98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48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6B9AA-9EE9-403F-91F2-46838446C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7ED04-F337-4553-9C0A-68F268412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412269-5050-44E2-B837-165F88C13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4CE49E-DE10-4BC3-8265-22D6D96AC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FB21-D61D-435B-8C2A-FB3D72082BAD}" type="datetime1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266CB0-2F5E-4968-9FE6-697AA5CCC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983AC-895D-4964-AE08-D36680AD5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3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7B777-65F7-4CAF-83D2-2E2854FFC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4A3652-AC42-47E8-94DA-E22E3E0A58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01B59-2D2B-4C79-B8F7-1A33EC8B90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11ED73-59E4-4C76-839E-61B631576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F8CD-3C5C-471E-A8B2-8D855B6F85A0}" type="datetime1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445F7D-266A-48A6-9571-AF20E5726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A190F1-1268-4D0A-89F4-0B057A78D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58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4F3DC5-8F4B-4F66-BA96-3C90B0F71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AD3620-827F-49C0-A8D3-CBC0421EC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549B9-6C80-4BAE-AF8A-F1B331B765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DBF3E-7873-4FF5-8E51-3C18C5C1554D}" type="datetime1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19390-C98C-47C2-890B-109C77C607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Rinaldi Munir/II4021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2A538-42F0-4112-8212-8534D0A12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0DC3C-67AC-40D6-A404-EE822D16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89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tmp"/><Relationship Id="rId4" Type="http://schemas.openxmlformats.org/officeDocument/2006/relationships/image" Target="../media/image13.tm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6.wmf"/><Relationship Id="rId7" Type="http://schemas.openxmlformats.org/officeDocument/2006/relationships/image" Target="../media/image18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tm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tmp"/><Relationship Id="rId4" Type="http://schemas.openxmlformats.org/officeDocument/2006/relationships/image" Target="../media/image37.tmp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lock_ciphe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71">
            <a:extLst>
              <a:ext uri="{FF2B5EF4-FFF2-40B4-BE49-F238E27FC236}">
                <a16:creationId xmlns:a16="http://schemas.microsoft.com/office/drawing/2014/main" id="{64169A1B-0068-4A13-8FC1-F7C6009D16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A52BAF-79FF-490E-8593-4422967CF4FE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BC614DA9-0422-48CE-BA22-25DF1A34F1B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56631" y="1172677"/>
            <a:ext cx="7678738" cy="186547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13 - Block Cipher</a:t>
            </a:r>
            <a:b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endParaRPr lang="en-GB" altLang="en-US" sz="3600" dirty="0">
              <a:cs typeface="Times New Roman" panose="02020603050405020304" pitchFamily="18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4E8F6AD-BFC4-4B79-B33D-4D2C33722A79}"/>
              </a:ext>
            </a:extLst>
          </p:cNvPr>
          <p:cNvSpPr txBox="1">
            <a:spLocks/>
          </p:cNvSpPr>
          <p:nvPr/>
        </p:nvSpPr>
        <p:spPr bwMode="auto">
          <a:xfrm>
            <a:off x="2010569" y="4357387"/>
            <a:ext cx="7924800" cy="236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62500" lnSpcReduction="2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en-US" sz="4000" b="1" kern="0" dirty="0"/>
              <a:t>Oleh:  Dr. Ir. Rinaldi, </a:t>
            </a:r>
            <a:r>
              <a:rPr lang="en-US" sz="4000" b="1" kern="0"/>
              <a:t>M.T</a:t>
            </a:r>
            <a:endParaRPr lang="en-US" sz="4000" b="1" kern="0" dirty="0"/>
          </a:p>
          <a:p>
            <a:pPr algn="ctr">
              <a:defRPr/>
            </a:pPr>
            <a:endParaRPr lang="en-US" kern="0" dirty="0"/>
          </a:p>
          <a:p>
            <a:pPr algn="ctr">
              <a:defRPr/>
            </a:pPr>
            <a:r>
              <a:rPr lang="en-US" sz="3800" kern="0" dirty="0"/>
              <a:t>Program Studi Teknik </a:t>
            </a:r>
            <a:r>
              <a:rPr lang="en-US" sz="3800" kern="0" dirty="0" err="1"/>
              <a:t>Informatika</a:t>
            </a:r>
            <a:endParaRPr lang="en-US" sz="3800" kern="0" dirty="0"/>
          </a:p>
          <a:p>
            <a:pPr algn="ctr">
              <a:defRPr/>
            </a:pPr>
            <a:r>
              <a:rPr lang="en-US" sz="3800" kern="0" dirty="0" err="1"/>
              <a:t>Sekolah</a:t>
            </a:r>
            <a:r>
              <a:rPr lang="en-US" sz="3800" kern="0" dirty="0"/>
              <a:t> Teknik Elektro dan </a:t>
            </a:r>
            <a:r>
              <a:rPr lang="en-US" sz="3800" kern="0" dirty="0" err="1"/>
              <a:t>Informatika</a:t>
            </a:r>
            <a:endParaRPr lang="en-US" sz="3800" kern="0" dirty="0"/>
          </a:p>
          <a:p>
            <a:pPr algn="ctr">
              <a:defRPr/>
            </a:pPr>
            <a:r>
              <a:rPr lang="en-US" sz="3800" kern="0" dirty="0" err="1"/>
              <a:t>Instititut</a:t>
            </a:r>
            <a:r>
              <a:rPr lang="en-US" sz="3800" kern="0" dirty="0"/>
              <a:t> </a:t>
            </a:r>
            <a:r>
              <a:rPr lang="en-US" sz="3800" kern="0" dirty="0" err="1"/>
              <a:t>Teknologi</a:t>
            </a:r>
            <a:r>
              <a:rPr lang="en-US" sz="3800" kern="0" dirty="0"/>
              <a:t> Bandung</a:t>
            </a:r>
          </a:p>
          <a:p>
            <a:pPr algn="ctr">
              <a:defRPr/>
            </a:pPr>
            <a:r>
              <a:rPr lang="en-US" sz="3800" kern="0" dirty="0"/>
              <a:t>2025</a:t>
            </a:r>
          </a:p>
          <a:p>
            <a:pPr algn="ctr">
              <a:defRPr/>
            </a:pPr>
            <a:endParaRPr lang="en-US" kern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479707-15AE-4537-A16E-1AFB8B2C8BE4}"/>
              </a:ext>
            </a:extLst>
          </p:cNvPr>
          <p:cNvSpPr txBox="1"/>
          <p:nvPr/>
        </p:nvSpPr>
        <p:spPr>
          <a:xfrm flipH="1">
            <a:off x="4559300" y="649457"/>
            <a:ext cx="307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IF4020 Kriptografi</a:t>
            </a:r>
          </a:p>
        </p:txBody>
      </p:sp>
      <p:pic>
        <p:nvPicPr>
          <p:cNvPr id="9" name="Picture 2" descr="Download Logo ITB - Direktorat Sistem dan Teknologi Informasi Institut  Teknologi Bandung">
            <a:extLst>
              <a:ext uri="{FF2B5EF4-FFF2-40B4-BE49-F238E27FC236}">
                <a16:creationId xmlns:a16="http://schemas.microsoft.com/office/drawing/2014/main" id="{AA159C2D-67C2-4580-954E-A15AA7D50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978" y="2491914"/>
            <a:ext cx="1590222" cy="159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FB66B6-8A40-A813-3650-D57FE222208F}"/>
              </a:ext>
            </a:extLst>
          </p:cNvPr>
          <p:cNvSpPr txBox="1"/>
          <p:nvPr/>
        </p:nvSpPr>
        <p:spPr>
          <a:xfrm>
            <a:off x="7249160" y="2491914"/>
            <a:ext cx="1645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(Bagian 1)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B7751B-5521-D018-2B2E-4A0A9D29C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FB1335-1383-F44B-A1F1-78F40B847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72" y="2454593"/>
            <a:ext cx="10011947" cy="219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917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Slide Number Placeholder 5">
            <a:extLst>
              <a:ext uri="{FF2B5EF4-FFF2-40B4-BE49-F238E27FC236}">
                <a16:creationId xmlns:a16="http://schemas.microsoft.com/office/drawing/2014/main" id="{1FFC0745-AE43-4DB0-99DD-4BC8D6945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3444CE7-8B66-4767-BC76-D9E7D1DF61B5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57348" name="Rectangle 2">
            <a:extLst>
              <a:ext uri="{FF2B5EF4-FFF2-40B4-BE49-F238E27FC236}">
                <a16:creationId xmlns:a16="http://schemas.microsoft.com/office/drawing/2014/main" id="{CAC5774E-65F8-4E67-9D0D-B1CCA5A80D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2019" y="717550"/>
            <a:ext cx="8162925" cy="708025"/>
          </a:xfrm>
        </p:spPr>
        <p:txBody>
          <a:bodyPr/>
          <a:lstStyle/>
          <a:p>
            <a:pPr eaLnBrk="1" hangingPunct="1"/>
            <a:r>
              <a:rPr lang="en-US" altLang="en-US" sz="4000" b="1" i="1" dirty="0">
                <a:cs typeface="Times New Roman" panose="02020603050405020304" pitchFamily="18" charset="0"/>
              </a:rPr>
              <a:t>1. Electronic Code Book (ECB)</a:t>
            </a:r>
            <a:endParaRPr lang="en-GB" altLang="en-US" sz="4000" dirty="0">
              <a:cs typeface="Times New Roman" panose="02020603050405020304" pitchFamily="18" charset="0"/>
            </a:endParaRPr>
          </a:p>
        </p:txBody>
      </p:sp>
      <p:sp>
        <p:nvSpPr>
          <p:cNvPr id="57349" name="Rectangle 3">
            <a:extLst>
              <a:ext uri="{FF2B5EF4-FFF2-40B4-BE49-F238E27FC236}">
                <a16:creationId xmlns:a16="http://schemas.microsoft.com/office/drawing/2014/main" id="{885EC589-8999-4EF9-AF4D-3DCB550439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16000" y="1806575"/>
            <a:ext cx="10337799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secara</a:t>
            </a:r>
            <a:r>
              <a:rPr lang="en-US" altLang="en-US" dirty="0">
                <a:cs typeface="Times New Roman" panose="02020603050405020304" pitchFamily="18" charset="0"/>
              </a:rPr>
              <a:t> individual dan </a:t>
            </a:r>
            <a:r>
              <a:rPr lang="en-US" altLang="en-US" dirty="0" err="1">
                <a:cs typeface="Times New Roman" panose="02020603050405020304" pitchFamily="18" charset="0"/>
              </a:rPr>
              <a:t>independen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lainnya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menjadi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 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Enkripsi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</a:rPr>
              <a:t>= </a:t>
            </a:r>
            <a:r>
              <a:rPr lang="en-US" altLang="en-US" i="1" dirty="0">
                <a:cs typeface="Times New Roman" panose="02020603050405020304" pitchFamily="18" charset="0"/>
              </a:rPr>
              <a:t>E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K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cs typeface="Times New Roman" panose="02020603050405020304" pitchFamily="18" charset="0"/>
              </a:rPr>
              <a:t>Dekripsi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</a:rPr>
              <a:t>= </a:t>
            </a:r>
            <a:r>
              <a:rPr lang="en-US" altLang="en-US" i="1" dirty="0">
                <a:cs typeface="Times New Roman" panose="02020603050405020304" pitchFamily="18" charset="0"/>
              </a:rPr>
              <a:t>D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K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yang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</a:rPr>
              <a:t>dan 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masing-masing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ke-</a:t>
            </a:r>
            <a:r>
              <a:rPr lang="en-US" altLang="en-US" i="1" dirty="0" err="1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GB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>
            <a:extLst>
              <a:ext uri="{FF2B5EF4-FFF2-40B4-BE49-F238E27FC236}">
                <a16:creationId xmlns:a16="http://schemas.microsoft.com/office/drawing/2014/main" id="{CB40B2EB-673A-4E6E-859E-E0799CE89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FBAD010-8EC4-4484-BA2F-7584B123AB60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58371" name="Rectangle 7">
            <a:extLst>
              <a:ext uri="{FF2B5EF4-FFF2-40B4-BE49-F238E27FC236}">
                <a16:creationId xmlns:a16="http://schemas.microsoft.com/office/drawing/2014/main" id="{91BE87A2-B3E9-4E15-AC34-58F581090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1" y="45496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8373" name="TextBox 3">
            <a:extLst>
              <a:ext uri="{FF2B5EF4-FFF2-40B4-BE49-F238E27FC236}">
                <a16:creationId xmlns:a16="http://schemas.microsoft.com/office/drawing/2014/main" id="{40ACA6B0-4352-44CF-9B60-2CA300CAC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8681" y="883138"/>
            <a:ext cx="1736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dirty="0"/>
              <a:t>Mode ECB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C23A28-AE9F-4E14-9D39-C2C514B58A17}"/>
              </a:ext>
            </a:extLst>
          </p:cNvPr>
          <p:cNvSpPr txBox="1"/>
          <p:nvPr/>
        </p:nvSpPr>
        <p:spPr>
          <a:xfrm flipH="1">
            <a:off x="6096000" y="2631440"/>
            <a:ext cx="91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6EFBF4-FBC2-810B-12DF-55E082211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7" y="1855237"/>
            <a:ext cx="10372725" cy="39909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Slide Number Placeholder 5">
            <a:extLst>
              <a:ext uri="{FF2B5EF4-FFF2-40B4-BE49-F238E27FC236}">
                <a16:creationId xmlns:a16="http://schemas.microsoft.com/office/drawing/2014/main" id="{456E93F6-455D-4080-80FD-A2B3032D0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86BBA9F-106C-481E-AD83-D6EB9DF72926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367DA80E-4536-4697-8A11-041BE0A6C6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360" y="525463"/>
            <a:ext cx="10378440" cy="5410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 err="1"/>
              <a:t>Contoh</a:t>
            </a:r>
            <a:r>
              <a:rPr lang="en-US" altLang="en-US" sz="2600" dirty="0"/>
              <a:t>: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600" dirty="0" err="1">
                <a:cs typeface="Arial" panose="020B0604020202020204" pitchFamily="34" charset="0"/>
              </a:rPr>
              <a:t>Plainteks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10100010001110101001</a:t>
            </a:r>
            <a:endParaRPr lang="en-US" altLang="en-US" sz="26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600" dirty="0">
                <a:cs typeface="Times New Roman" panose="02020603050405020304" pitchFamily="18" charset="0"/>
              </a:rPr>
              <a:t>     </a:t>
            </a:r>
            <a:r>
              <a:rPr lang="en-US" altLang="en-US" sz="2600" dirty="0" err="1">
                <a:cs typeface="Times New Roman" panose="02020603050405020304" pitchFamily="18" charset="0"/>
              </a:rPr>
              <a:t>Bagi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menjadi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blok-blok</a:t>
            </a:r>
            <a:r>
              <a:rPr lang="en-US" altLang="en-US" sz="2600" dirty="0">
                <a:cs typeface="Times New Roman" panose="02020603050405020304" pitchFamily="18" charset="0"/>
              </a:rPr>
              <a:t> 4-bit:</a:t>
            </a:r>
          </a:p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r>
              <a:rPr lang="en-US" altLang="en-US" sz="2600" dirty="0">
                <a:cs typeface="Times New Roman" panose="02020603050405020304" pitchFamily="18" charset="0"/>
              </a:rPr>
              <a:t> 		</a:t>
            </a:r>
            <a:r>
              <a:rPr lang="en-US" altLang="en-US" sz="2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1010  0010  0011  1010  1001</a:t>
            </a:r>
            <a:endParaRPr lang="en-US" altLang="en-US" sz="26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600" dirty="0">
                <a:cs typeface="Times New Roman" panose="02020603050405020304" pitchFamily="18" charset="0"/>
              </a:rPr>
              <a:t>	    ( </a:t>
            </a:r>
            <a:r>
              <a:rPr lang="en-US" altLang="en-US" sz="2600" dirty="0" err="1">
                <a:cs typeface="Times New Roman" panose="02020603050405020304" pitchFamily="18" charset="0"/>
              </a:rPr>
              <a:t>dalam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notasi</a:t>
            </a:r>
            <a:r>
              <a:rPr lang="en-US" altLang="en-US" sz="2600" dirty="0">
                <a:cs typeface="Times New Roman" panose="02020603050405020304" pitchFamily="18" charset="0"/>
              </a:rPr>
              <a:t> HEX :</a:t>
            </a:r>
            <a:r>
              <a:rPr lang="en-US" alt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A23A9</a:t>
            </a:r>
            <a:r>
              <a:rPr lang="en-US" altLang="en-US" sz="2600" dirty="0">
                <a:cs typeface="Times New Roman" panose="02020603050405020304" pitchFamily="18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6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err="1">
                <a:cs typeface="Times New Roman" panose="02020603050405020304" pitchFamily="18" charset="0"/>
              </a:rPr>
              <a:t>Kunci</a:t>
            </a:r>
            <a:r>
              <a:rPr lang="en-US" altLang="en-US" sz="2600" dirty="0">
                <a:cs typeface="Times New Roman" panose="02020603050405020304" pitchFamily="18" charset="0"/>
              </a:rPr>
              <a:t> (juga 4-bit): </a:t>
            </a:r>
            <a:r>
              <a:rPr lang="en-US" altLang="en-US" sz="2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1011</a:t>
            </a:r>
            <a:r>
              <a:rPr lang="en-GB" altLang="en-US" sz="26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endParaRPr lang="en-US" altLang="en-US" sz="26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6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err="1">
                <a:cs typeface="Times New Roman" panose="02020603050405020304" pitchFamily="18" charset="0"/>
              </a:rPr>
              <a:t>Misalkan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fungsi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enkripsi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cs typeface="Times New Roman" panose="02020603050405020304" pitchFamily="18" charset="0"/>
              </a:rPr>
              <a:t>E</a:t>
            </a:r>
            <a:r>
              <a:rPr lang="en-US" altLang="en-US" sz="2600" dirty="0">
                <a:cs typeface="Times New Roman" panose="02020603050405020304" pitchFamily="18" charset="0"/>
              </a:rPr>
              <a:t> yang </a:t>
            </a:r>
            <a:r>
              <a:rPr lang="en-US" altLang="en-US" sz="2600" dirty="0" err="1">
                <a:cs typeface="Times New Roman" panose="02020603050405020304" pitchFamily="18" charset="0"/>
              </a:rPr>
              <a:t>sederhana</a:t>
            </a:r>
            <a:r>
              <a:rPr lang="en-US" altLang="en-US" sz="2600" dirty="0">
                <a:cs typeface="Times New Roman" panose="02020603050405020304" pitchFamily="18" charset="0"/>
              </a:rPr>
              <a:t>  </a:t>
            </a:r>
            <a:r>
              <a:rPr lang="en-US" altLang="en-US" sz="2600" dirty="0" err="1">
                <a:cs typeface="Times New Roman" panose="02020603050405020304" pitchFamily="18" charset="0"/>
              </a:rPr>
              <a:t>algoritmanya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sbb</a:t>
            </a:r>
            <a:r>
              <a:rPr lang="en-US" altLang="en-US" sz="2600" dirty="0">
                <a:cs typeface="Times New Roman" panose="02020603050405020304" pitchFamily="18" charset="0"/>
              </a:rPr>
              <a:t>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600" dirty="0">
                <a:cs typeface="Times New Roman" panose="02020603050405020304" pitchFamily="18" charset="0"/>
              </a:rPr>
              <a:t>   1.  XOR-</a:t>
            </a:r>
            <a:r>
              <a:rPr lang="en-US" altLang="en-US" sz="2600" dirty="0" err="1">
                <a:cs typeface="Times New Roman" panose="02020603050405020304" pitchFamily="18" charset="0"/>
              </a:rPr>
              <a:t>kan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blok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cs typeface="Times New Roman" panose="02020603050405020304" pitchFamily="18" charset="0"/>
              </a:rPr>
              <a:t>P</a:t>
            </a:r>
            <a:r>
              <a:rPr lang="en-US" altLang="en-US" sz="2600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cs typeface="Times New Roman" panose="02020603050405020304" pitchFamily="18" charset="0"/>
              </a:rPr>
              <a:t>K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600" i="1" dirty="0">
                <a:cs typeface="Times New Roman" panose="02020603050405020304" pitchFamily="18" charset="0"/>
              </a:rPr>
              <a:t>   </a:t>
            </a:r>
            <a:r>
              <a:rPr lang="en-US" altLang="en-US" sz="2600" dirty="0">
                <a:cs typeface="Times New Roman" panose="02020603050405020304" pitchFamily="18" charset="0"/>
              </a:rPr>
              <a:t>2.</a:t>
            </a:r>
            <a:r>
              <a:rPr lang="en-US" altLang="en-US" sz="2600" i="1" dirty="0">
                <a:cs typeface="Times New Roman" panose="02020603050405020304" pitchFamily="18" charset="0"/>
              </a:rPr>
              <a:t>  </a:t>
            </a:r>
            <a:r>
              <a:rPr lang="en-US" altLang="en-US" sz="2600" dirty="0" err="1">
                <a:cs typeface="Times New Roman" panose="02020603050405020304" pitchFamily="18" charset="0"/>
              </a:rPr>
              <a:t>geser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secara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cs typeface="Times New Roman" panose="02020603050405020304" pitchFamily="18" charset="0"/>
              </a:rPr>
              <a:t>wrapping</a:t>
            </a:r>
            <a:r>
              <a:rPr lang="en-US" altLang="en-US" sz="2600" dirty="0">
                <a:cs typeface="Times New Roman" panose="02020603050405020304" pitchFamily="18" charset="0"/>
              </a:rPr>
              <a:t> bit-bit </a:t>
            </a:r>
            <a:r>
              <a:rPr lang="en-US" altLang="en-US" sz="2600" dirty="0" err="1">
                <a:cs typeface="Times New Roman" panose="02020603050405020304" pitchFamily="18" charset="0"/>
              </a:rPr>
              <a:t>dari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hasil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langkah</a:t>
            </a:r>
            <a:r>
              <a:rPr lang="en-US" altLang="en-US" sz="2600" dirty="0">
                <a:cs typeface="Times New Roman" panose="02020603050405020304" pitchFamily="18" charset="0"/>
              </a:rPr>
              <a:t> 1 </a:t>
            </a:r>
            <a:r>
              <a:rPr lang="en-US" altLang="en-US" sz="2600" dirty="0" err="1">
                <a:cs typeface="Times New Roman" panose="02020603050405020304" pitchFamily="18" charset="0"/>
              </a:rPr>
              <a:t>satu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posisi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ke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kiri</a:t>
            </a:r>
            <a:endParaRPr lang="en-US" altLang="en-US" sz="26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</a:t>
            </a:r>
            <a:endParaRPr lang="en-GB" altLang="en-US" dirty="0">
              <a:cs typeface="Times New Roman" panose="02020603050405020304" pitchFamily="18" charset="0"/>
            </a:endParaRPr>
          </a:p>
        </p:txBody>
      </p:sp>
      <p:sp>
        <p:nvSpPr>
          <p:cNvPr id="59397" name="Rectangle 1">
            <a:extLst>
              <a:ext uri="{FF2B5EF4-FFF2-40B4-BE49-F238E27FC236}">
                <a16:creationId xmlns:a16="http://schemas.microsoft.com/office/drawing/2014/main" id="{CF19E452-54BE-403D-A00E-4FF356EF4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0920" y="5453062"/>
            <a:ext cx="309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5425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&lt;&lt; 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Slide Number Placeholder 5">
            <a:extLst>
              <a:ext uri="{FF2B5EF4-FFF2-40B4-BE49-F238E27FC236}">
                <a16:creationId xmlns:a16="http://schemas.microsoft.com/office/drawing/2014/main" id="{A0B1ACDD-0BE5-423B-8D0C-0056C04E9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0C32943-D75B-4CA1-997F-E251F2330A4A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B230915E-03A4-4BF3-8FE5-B8E136E592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29360" y="914400"/>
            <a:ext cx="8981440" cy="5410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err="1"/>
              <a:t>Enkripsi</a:t>
            </a:r>
            <a:r>
              <a:rPr lang="en-US" altLang="en-US" dirty="0"/>
              <a:t>: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dirty="0"/>
          </a:p>
        </p:txBody>
      </p:sp>
      <p:graphicFrame>
        <p:nvGraphicFramePr>
          <p:cNvPr id="60421" name="Object 2">
            <a:extLst>
              <a:ext uri="{FF2B5EF4-FFF2-40B4-BE49-F238E27FC236}">
                <a16:creationId xmlns:a16="http://schemas.microsoft.com/office/drawing/2014/main" id="{196147AF-D9C7-48AB-933C-0CC32E41A1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716605"/>
              </p:ext>
            </p:extLst>
          </p:nvPr>
        </p:nvGraphicFramePr>
        <p:xfrm>
          <a:off x="1549400" y="1633537"/>
          <a:ext cx="7467600" cy="431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91734" imgH="3169920" progId="Word.Document.8">
                  <p:embed/>
                </p:oleObj>
              </mc:Choice>
              <mc:Fallback>
                <p:oleObj name="Document" r:id="rId2" imgW="5491734" imgH="3169920" progId="Word.Document.8">
                  <p:embed/>
                  <p:pic>
                    <p:nvPicPr>
                      <p:cNvPr id="60421" name="Object 2">
                        <a:extLst>
                          <a:ext uri="{FF2B5EF4-FFF2-40B4-BE49-F238E27FC236}">
                            <a16:creationId xmlns:a16="http://schemas.microsoft.com/office/drawing/2014/main" id="{196147AF-D9C7-48AB-933C-0CC32E41A1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1633537"/>
                        <a:ext cx="7467600" cy="431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32A38B2-B7B3-4A0B-90E3-AB78E7A3A7E4}"/>
              </a:ext>
            </a:extLst>
          </p:cNvPr>
          <p:cNvSpPr/>
          <p:nvPr/>
        </p:nvSpPr>
        <p:spPr>
          <a:xfrm>
            <a:off x="8052304" y="452735"/>
            <a:ext cx="2869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400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(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&lt;&lt; 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Slide Number Placeholder 5">
            <a:extLst>
              <a:ext uri="{FF2B5EF4-FFF2-40B4-BE49-F238E27FC236}">
                <a16:creationId xmlns:a16="http://schemas.microsoft.com/office/drawing/2014/main" id="{BCF4D4C6-5D18-408E-89EB-D6AF39467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C8E8DFB-E7A3-4EB2-B4DF-C012A820D9A5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C9B9F8FB-E13B-4D71-98EE-D0DA7CFD1F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44600" y="822960"/>
            <a:ext cx="9972040" cy="530352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Pada mode ECB,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selalu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menjadi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Pada </a:t>
            </a:r>
            <a:r>
              <a:rPr lang="en-US" altLang="en-US" dirty="0" err="1">
                <a:cs typeface="Times New Roman" panose="02020603050405020304" pitchFamily="18" charset="0"/>
              </a:rPr>
              <a:t>contoh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cs typeface="Times New Roman" panose="02020603050405020304" pitchFamily="18" charset="0"/>
              </a:rPr>
              <a:t>atas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1010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muncul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dua</a:t>
            </a:r>
            <a:r>
              <a:rPr lang="en-US" altLang="en-US" dirty="0">
                <a:cs typeface="Times New Roman" panose="02020603050405020304" pitchFamily="18" charset="0"/>
              </a:rPr>
              <a:t> kali dan </a:t>
            </a:r>
            <a:r>
              <a:rPr lang="en-US" altLang="en-US" dirty="0" err="1">
                <a:cs typeface="Times New Roman" panose="02020603050405020304" pitchFamily="18" charset="0"/>
              </a:rPr>
              <a:t>selalu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menjadi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0010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GB" altLang="en-US" dirty="0"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F9871E-8FA4-4F38-BA97-131F2C9A7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680" y="2149792"/>
            <a:ext cx="7467600" cy="200977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82F7AF1-10AC-4FEC-905D-9EB00F4C17BD}"/>
              </a:ext>
            </a:extLst>
          </p:cNvPr>
          <p:cNvSpPr/>
          <p:nvPr/>
        </p:nvSpPr>
        <p:spPr>
          <a:xfrm>
            <a:off x="4399280" y="2149792"/>
            <a:ext cx="934720" cy="349568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D8AB2D2-C0B8-4689-95C4-40C9EA415644}"/>
              </a:ext>
            </a:extLst>
          </p:cNvPr>
          <p:cNvSpPr/>
          <p:nvPr/>
        </p:nvSpPr>
        <p:spPr>
          <a:xfrm>
            <a:off x="7124087" y="2149792"/>
            <a:ext cx="934720" cy="349568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A5FFADB-1D95-4F0B-AC16-6C11445BCA05}"/>
              </a:ext>
            </a:extLst>
          </p:cNvPr>
          <p:cNvSpPr/>
          <p:nvPr/>
        </p:nvSpPr>
        <p:spPr>
          <a:xfrm>
            <a:off x="4414345" y="3430790"/>
            <a:ext cx="934720" cy="349568"/>
          </a:xfrm>
          <a:prstGeom prst="ellipse">
            <a:avLst/>
          </a:prstGeom>
          <a:noFill/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E510C80-CDB3-47D1-985C-A6CB2549D3A1}"/>
              </a:ext>
            </a:extLst>
          </p:cNvPr>
          <p:cNvSpPr/>
          <p:nvPr/>
        </p:nvSpPr>
        <p:spPr>
          <a:xfrm>
            <a:off x="7158771" y="3464621"/>
            <a:ext cx="969580" cy="315737"/>
          </a:xfrm>
          <a:prstGeom prst="ellipse">
            <a:avLst/>
          </a:prstGeom>
          <a:noFill/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Slide Number Placeholder 5">
            <a:extLst>
              <a:ext uri="{FF2B5EF4-FFF2-40B4-BE49-F238E27FC236}">
                <a16:creationId xmlns:a16="http://schemas.microsoft.com/office/drawing/2014/main" id="{60724D2B-FB04-4D0C-8B7E-2BC004E51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99C1B21-93B0-4A5A-95DE-4186852F1576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986F5007-A3FB-4CBD-AA01-2A36B315A0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5520" y="685800"/>
            <a:ext cx="10368280" cy="55626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400" dirty="0">
                <a:cs typeface="Times New Roman" panose="02020603050405020304" pitchFamily="18" charset="0"/>
              </a:rPr>
              <a:t>Karena </a:t>
            </a:r>
            <a:r>
              <a:rPr lang="en-US" altLang="en-US" sz="2400" dirty="0" err="1">
                <a:cs typeface="Times New Roman" panose="02020603050405020304" pitchFamily="18" charset="0"/>
              </a:rPr>
              <a:t>setiap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sama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selalu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dienkripsi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menjadi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cipherteks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sama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maka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secara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teoritis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dimungkinkan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membuat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buku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kode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cs typeface="Times New Roman" panose="02020603050405020304" pitchFamily="18" charset="0"/>
              </a:rPr>
              <a:t> dan </a:t>
            </a:r>
            <a:r>
              <a:rPr lang="en-US" altLang="en-US" sz="2400" dirty="0" err="1">
                <a:cs typeface="Times New Roman" panose="02020603050405020304" pitchFamily="18" charset="0"/>
              </a:rPr>
              <a:t>cipherteks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berkoresponden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cs typeface="Times New Roman" panose="02020603050405020304" pitchFamily="18" charset="0"/>
              </a:rPr>
              <a:t>asal</a:t>
            </a:r>
            <a:r>
              <a:rPr lang="en-US" altLang="en-US" sz="2400" dirty="0">
                <a:cs typeface="Times New Roman" panose="02020603050405020304" pitchFamily="18" charset="0"/>
              </a:rPr>
              <a:t> kata “</a:t>
            </a:r>
            <a:r>
              <a:rPr lang="en-US" altLang="en-US" sz="2400" i="1" dirty="0">
                <a:cs typeface="Times New Roman" panose="02020603050405020304" pitchFamily="18" charset="0"/>
              </a:rPr>
              <a:t>code book</a:t>
            </a:r>
            <a:r>
              <a:rPr lang="en-US" altLang="en-US" sz="2400" dirty="0">
                <a:cs typeface="Times New Roman" panose="02020603050405020304" pitchFamily="18" charset="0"/>
              </a:rPr>
              <a:t>” di </a:t>
            </a:r>
            <a:r>
              <a:rPr lang="en-US" altLang="en-US" sz="2400" dirty="0" err="1"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ECB</a:t>
            </a:r>
            <a:r>
              <a:rPr lang="en-US" altLang="en-US" dirty="0">
                <a:cs typeface="Times New Roman" panose="02020603050405020304" pitchFamily="18" charset="0"/>
              </a:rPr>
              <a:t> ). </a:t>
            </a:r>
            <a:r>
              <a:rPr lang="en-US" altLang="en-US" sz="2400" dirty="0" err="1">
                <a:cs typeface="Times New Roman" panose="02020603050405020304" pitchFamily="18" charset="0"/>
              </a:rPr>
              <a:t>Enkripsi</a:t>
            </a:r>
            <a:r>
              <a:rPr lang="en-US" altLang="en-US" sz="2400" dirty="0">
                <a:cs typeface="Times New Roman" panose="02020603050405020304" pitchFamily="18" charset="0"/>
              </a:rPr>
              <a:t>/</a:t>
            </a:r>
            <a:r>
              <a:rPr lang="en-US" altLang="en-US" sz="2400" dirty="0" err="1">
                <a:cs typeface="Times New Roman" panose="02020603050405020304" pitchFamily="18" charset="0"/>
              </a:rPr>
              <a:t>dekripsi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dilakukan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look up table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     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	          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Cipherteks</a:t>
            </a:r>
            <a:endParaRPr lang="en-US" altLang="en-US" sz="24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		0000		0100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		0001		1001	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		0010		1010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		…		…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		1111		1010	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	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kunci</a:t>
            </a:r>
            <a:r>
              <a:rPr lang="en-US" altLang="en-US" sz="2400" dirty="0"/>
              <a:t> K yang </a:t>
            </a:r>
            <a:r>
              <a:rPr lang="en-US" altLang="en-US" sz="2400" dirty="0" err="1"/>
              <a:t>berbeda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dibuat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buku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kode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berbeda</a:t>
            </a:r>
            <a:r>
              <a:rPr lang="en-US" altLang="en-US" sz="2400" dirty="0"/>
              <a:t> pula. </a:t>
            </a:r>
            <a:r>
              <a:rPr lang="en-US" altLang="en-US" sz="2400" dirty="0" err="1"/>
              <a:t>Jika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panjang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kunci</a:t>
            </a:r>
            <a:r>
              <a:rPr lang="en-US" altLang="en-US" sz="2400" dirty="0"/>
              <a:t> n bit,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terdapat</a:t>
            </a:r>
            <a:r>
              <a:rPr lang="en-US" altLang="en-US" sz="2400" dirty="0"/>
              <a:t> 2</a:t>
            </a:r>
            <a:r>
              <a:rPr lang="en-US" altLang="en-US" sz="2400" baseline="30000" dirty="0"/>
              <a:t>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buku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kode</a:t>
            </a:r>
            <a:r>
              <a:rPr lang="en-US" altLang="en-US" sz="2400" dirty="0"/>
              <a:t>.</a:t>
            </a:r>
          </a:p>
          <a:p>
            <a:pPr eaLnBrk="1" hangingPunct="1"/>
            <a:endParaRPr lang="en-GB" altLang="en-US" dirty="0"/>
          </a:p>
        </p:txBody>
      </p:sp>
      <p:sp>
        <p:nvSpPr>
          <p:cNvPr id="62469" name="Rectangle 4">
            <a:extLst>
              <a:ext uri="{FF2B5EF4-FFF2-40B4-BE49-F238E27FC236}">
                <a16:creationId xmlns:a16="http://schemas.microsoft.com/office/drawing/2014/main" id="{DCF3990F-AB63-41AD-8B90-03AB4BB6A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1160" y="2280285"/>
            <a:ext cx="3505200" cy="22974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2470" name="Line 5">
            <a:extLst>
              <a:ext uri="{FF2B5EF4-FFF2-40B4-BE49-F238E27FC236}">
                <a16:creationId xmlns:a16="http://schemas.microsoft.com/office/drawing/2014/main" id="{A5021C00-D3E6-45C3-A06E-1BFBD6E3F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378200" y="2280285"/>
            <a:ext cx="5080" cy="229743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Slide Number Placeholder 5">
            <a:extLst>
              <a:ext uri="{FF2B5EF4-FFF2-40B4-BE49-F238E27FC236}">
                <a16:creationId xmlns:a16="http://schemas.microsoft.com/office/drawing/2014/main" id="{A59C6C1F-DE9B-4FDC-A0D2-B0E4C4AAC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EEF9416-DA30-4647-AC74-122F20E1F0D7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A6321BAF-C2DF-486C-ADBA-C39B4858A4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360" y="1249681"/>
            <a:ext cx="9916160" cy="4267200"/>
          </a:xfrm>
        </p:spPr>
        <p:txBody>
          <a:bodyPr>
            <a:normAutofit/>
          </a:bodyPr>
          <a:lstStyle/>
          <a:p>
            <a:r>
              <a:rPr lang="en-US" altLang="en-US" dirty="0" err="1"/>
              <a:t>Jumlah</a:t>
            </a:r>
            <a:r>
              <a:rPr lang="en-US" altLang="en-US" dirty="0"/>
              <a:t> </a:t>
            </a:r>
            <a:r>
              <a:rPr lang="en-US" altLang="en-US" dirty="0" err="1"/>
              <a:t>entri</a:t>
            </a:r>
            <a:r>
              <a:rPr lang="en-US" altLang="en-US" dirty="0"/>
              <a:t> (</a:t>
            </a:r>
            <a:r>
              <a:rPr lang="en-US" altLang="en-US" dirty="0" err="1"/>
              <a:t>baris</a:t>
            </a:r>
            <a:r>
              <a:rPr lang="en-US" altLang="en-US" dirty="0"/>
              <a:t>) di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dirty="0" err="1"/>
              <a:t>buku</a:t>
            </a:r>
            <a:r>
              <a:rPr lang="en-US" altLang="en-US" dirty="0"/>
              <a:t> </a:t>
            </a:r>
            <a:r>
              <a:rPr lang="en-US" altLang="en-US" dirty="0" err="1"/>
              <a:t>kode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 </a:t>
            </a:r>
            <a:r>
              <a:rPr lang="en-US" altLang="en-US" dirty="0" err="1"/>
              <a:t>adalah</a:t>
            </a:r>
            <a:r>
              <a:rPr lang="en-US" altLang="en-US" dirty="0"/>
              <a:t> 2</a:t>
            </a:r>
            <a:r>
              <a:rPr lang="en-US" altLang="en-US" baseline="30000" dirty="0"/>
              <a:t>n</a:t>
            </a:r>
            <a:r>
              <a:rPr lang="en-US" altLang="en-US" dirty="0"/>
              <a:t>. 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Namun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semakin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besar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ukuran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semakin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besar</a:t>
            </a:r>
            <a:r>
              <a:rPr lang="en-US" altLang="en-US" dirty="0">
                <a:cs typeface="Times New Roman" panose="02020603050405020304" pitchFamily="18" charset="0"/>
              </a:rPr>
              <a:t> pula </a:t>
            </a:r>
            <a:r>
              <a:rPr lang="en-US" altLang="en-US" dirty="0" err="1">
                <a:cs typeface="Times New Roman" panose="02020603050405020304" pitchFamily="18" charset="0"/>
              </a:rPr>
              <a:t>ukuran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buku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kodenya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Misalkan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berukuran</a:t>
            </a:r>
            <a:r>
              <a:rPr lang="en-US" altLang="en-US" dirty="0">
                <a:cs typeface="Times New Roman" panose="02020603050405020304" pitchFamily="18" charset="0"/>
              </a:rPr>
              <a:t>  64 bit,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buku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kode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terdiri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2</a:t>
            </a:r>
            <a:r>
              <a:rPr lang="en-US" altLang="en-US" baseline="30000" dirty="0">
                <a:cs typeface="Times New Roman" panose="02020603050405020304" pitchFamily="18" charset="0"/>
              </a:rPr>
              <a:t>64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kode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entry</a:t>
            </a:r>
            <a:r>
              <a:rPr lang="en-US" altLang="en-US" dirty="0">
                <a:cs typeface="Times New Roman" panose="02020603050405020304" pitchFamily="18" charset="0"/>
              </a:rPr>
              <a:t>), yang </a:t>
            </a:r>
            <a:r>
              <a:rPr lang="en-US" altLang="en-US" dirty="0" err="1">
                <a:cs typeface="Times New Roman" panose="02020603050405020304" pitchFamily="18" charset="0"/>
              </a:rPr>
              <a:t>berarti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terlalu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besar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disimpan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cs typeface="Times New Roman" panose="02020603050405020304" pitchFamily="18" charset="0"/>
              </a:rPr>
              <a:t>Lagipula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mempunyai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buku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kode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berbeda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GB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Slide Number Placeholder 5">
            <a:extLst>
              <a:ext uri="{FF2B5EF4-FFF2-40B4-BE49-F238E27FC236}">
                <a16:creationId xmlns:a16="http://schemas.microsoft.com/office/drawing/2014/main" id="{4ECF963B-B148-44E0-9029-6B153390A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AC4F348-3231-426F-AAB5-E307006F9240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DBDE2F93-A048-4E80-B8F0-87AD3CE57D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4440" y="1198880"/>
            <a:ext cx="9596120" cy="504952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panjang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habis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dibagi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ukuran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terakhir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berukuran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lebih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pendek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daripada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blok-blok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lainnya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itu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kita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tambahkan</a:t>
            </a:r>
            <a:r>
              <a:rPr lang="en-US" altLang="en-US" dirty="0">
                <a:cs typeface="Times New Roman" panose="02020603050405020304" pitchFamily="18" charset="0"/>
              </a:rPr>
              <a:t> bit-bit </a:t>
            </a:r>
            <a:r>
              <a:rPr lang="en-US" altLang="en-US" i="1" dirty="0">
                <a:cs typeface="Times New Roman" panose="02020603050405020304" pitchFamily="18" charset="0"/>
              </a:rPr>
              <a:t>padding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menutupi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kekurangan</a:t>
            </a:r>
            <a:r>
              <a:rPr lang="en-US" altLang="en-US" dirty="0">
                <a:cs typeface="Times New Roman" panose="02020603050405020304" pitchFamily="18" charset="0"/>
              </a:rPr>
              <a:t> bit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Misalnya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ditambahkan</a:t>
            </a:r>
            <a:r>
              <a:rPr lang="en-US" altLang="en-US" dirty="0">
                <a:cs typeface="Times New Roman" panose="02020603050405020304" pitchFamily="18" charset="0"/>
              </a:rPr>
              <a:t> bit 0 </a:t>
            </a:r>
            <a:r>
              <a:rPr lang="en-US" altLang="en-US" dirty="0" err="1">
                <a:cs typeface="Times New Roman" panose="02020603050405020304" pitchFamily="18" charset="0"/>
              </a:rPr>
              <a:t>semua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cs typeface="Times New Roman" panose="02020603050405020304" pitchFamily="18" charset="0"/>
              </a:rPr>
              <a:t> bit 1 </a:t>
            </a:r>
            <a:r>
              <a:rPr lang="en-US" altLang="en-US" dirty="0" err="1">
                <a:cs typeface="Times New Roman" panose="02020603050405020304" pitchFamily="18" charset="0"/>
              </a:rPr>
              <a:t>semua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cs typeface="Times New Roman" panose="02020603050405020304" pitchFamily="18" charset="0"/>
              </a:rPr>
              <a:t> bit 0 dan bit 1 </a:t>
            </a:r>
            <a:r>
              <a:rPr lang="en-US" altLang="en-US" dirty="0" err="1">
                <a:cs typeface="Times New Roman" panose="02020603050405020304" pitchFamily="18" charset="0"/>
              </a:rPr>
              <a:t>berselang-seling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  <a:endParaRPr lang="en-GB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Slide Number Placeholder 5">
            <a:extLst>
              <a:ext uri="{FF2B5EF4-FFF2-40B4-BE49-F238E27FC236}">
                <a16:creationId xmlns:a16="http://schemas.microsoft.com/office/drawing/2014/main" id="{17C2AF7E-C021-4A03-AF6D-60B8302F2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80ED42E-43F9-4452-80B7-FB6CFAB3DC15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65540" name="Rectangle 2">
            <a:extLst>
              <a:ext uri="{FF2B5EF4-FFF2-40B4-BE49-F238E27FC236}">
                <a16:creationId xmlns:a16="http://schemas.microsoft.com/office/drawing/2014/main" id="{4D8D2DD8-A149-41AD-B329-CFB8C7C03F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Kelebihan</a:t>
            </a:r>
            <a:r>
              <a:rPr lang="en-US" altLang="en-US" dirty="0"/>
              <a:t> Mode </a:t>
            </a:r>
            <a:r>
              <a:rPr lang="en-US" altLang="en-US" i="1" dirty="0"/>
              <a:t>ECB</a:t>
            </a:r>
            <a:endParaRPr lang="en-GB" altLang="en-US" i="1" dirty="0"/>
          </a:p>
        </p:txBody>
      </p:sp>
      <p:sp>
        <p:nvSpPr>
          <p:cNvPr id="65541" name="Rectangle 3">
            <a:extLst>
              <a:ext uri="{FF2B5EF4-FFF2-40B4-BE49-F238E27FC236}">
                <a16:creationId xmlns:a16="http://schemas.microsoft.com/office/drawing/2014/main" id="{F5D6871B-B60C-45FA-8C9C-FD710BD909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4"/>
            <a:ext cx="10703560" cy="4530725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en-US" b="1" dirty="0">
                <a:cs typeface="Times New Roman" panose="02020603050405020304" pitchFamily="18" charset="0"/>
              </a:rPr>
              <a:t>Karena </a:t>
            </a:r>
            <a:r>
              <a:rPr lang="en-US" altLang="en-US" b="1" dirty="0" err="1">
                <a:cs typeface="Times New Roman" panose="02020603050405020304" pitchFamily="18" charset="0"/>
              </a:rPr>
              <a:t>tiap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blok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plainteks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dienkripsi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secara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independen</a:t>
            </a:r>
            <a:r>
              <a:rPr lang="en-US" altLang="en-US" b="1" dirty="0"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cs typeface="Times New Roman" panose="02020603050405020304" pitchFamily="18" charset="0"/>
              </a:rPr>
              <a:t>maka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kita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tidak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perlu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mengenkripsi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pesan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secara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sekuensial</a:t>
            </a:r>
            <a:r>
              <a:rPr lang="en-US" altLang="en-US" b="1" dirty="0">
                <a:cs typeface="Times New Roman" panose="02020603050405020304" pitchFamily="18" charset="0"/>
              </a:rPr>
              <a:t>/linier. </a:t>
            </a:r>
          </a:p>
          <a:p>
            <a:pPr marL="609600" indent="-609600"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r>
              <a:rPr lang="en-US" altLang="en-US" dirty="0">
                <a:cs typeface="Times New Roman" panose="02020603050405020304" pitchFamily="18" charset="0"/>
              </a:rPr>
              <a:t>Kita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mengenkripsi</a:t>
            </a:r>
            <a:r>
              <a:rPr lang="en-US" altLang="en-US" dirty="0">
                <a:cs typeface="Times New Roman" panose="02020603050405020304" pitchFamily="18" charset="0"/>
              </a:rPr>
              <a:t> 5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pertama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kemudian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blok-blok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cs typeface="Times New Roman" panose="02020603050405020304" pitchFamily="18" charset="0"/>
              </a:rPr>
              <a:t>akhir</a:t>
            </a:r>
            <a:r>
              <a:rPr lang="en-US" altLang="en-US" dirty="0">
                <a:cs typeface="Times New Roman" panose="02020603050405020304" pitchFamily="18" charset="0"/>
              </a:rPr>
              <a:t>, dan  </a:t>
            </a:r>
            <a:r>
              <a:rPr lang="en-US" altLang="en-US" dirty="0" err="1">
                <a:cs typeface="Times New Roman" panose="02020603050405020304" pitchFamily="18" charset="0"/>
              </a:rPr>
              <a:t>kembali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blok-blok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cs typeface="Times New Roman" panose="02020603050405020304" pitchFamily="18" charset="0"/>
              </a:rPr>
              <a:t>tengah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cs typeface="Times New Roman" panose="02020603050405020304" pitchFamily="18" charset="0"/>
              </a:rPr>
              <a:t>seterusnya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marL="609600" indent="-609600"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r>
              <a:rPr lang="en-US" altLang="en-US" dirty="0">
                <a:cs typeface="Times New Roman" panose="02020603050405020304" pitchFamily="18" charset="0"/>
              </a:rPr>
              <a:t>Mode </a:t>
            </a:r>
            <a:r>
              <a:rPr lang="en-US" altLang="en-US" i="1" dirty="0">
                <a:cs typeface="Times New Roman" panose="02020603050405020304" pitchFamily="18" charset="0"/>
              </a:rPr>
              <a:t>ECB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cocok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arsip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file</a:t>
            </a:r>
            <a:r>
              <a:rPr lang="en-US" altLang="en-US" dirty="0">
                <a:cs typeface="Times New Roman" panose="02020603050405020304" pitchFamily="18" charset="0"/>
              </a:rPr>
              <a:t>) yang </a:t>
            </a:r>
            <a:r>
              <a:rPr lang="en-US" altLang="en-US" dirty="0" err="1">
                <a:cs typeface="Times New Roman" panose="02020603050405020304" pitchFamily="18" charset="0"/>
              </a:rPr>
              <a:t>diakses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secara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acak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misalnya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arsip-arsip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basisdata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endParaRPr lang="en-US" altLang="en-US" dirty="0">
              <a:cs typeface="Times New Roman" panose="02020603050405020304" pitchFamily="18" charset="0"/>
            </a:endParaRPr>
          </a:p>
          <a:p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basisdata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mode </a:t>
            </a:r>
            <a:r>
              <a:rPr lang="en-US" altLang="en-US" i="1" dirty="0">
                <a:cs typeface="Times New Roman" panose="02020603050405020304" pitchFamily="18" charset="0"/>
              </a:rPr>
              <a:t>ECB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sembarang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record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secara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independen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record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lainnya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asumsi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record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terdiri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sejumlah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diskrit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banyaknya</a:t>
            </a:r>
            <a:r>
              <a:rPr lang="en-US" altLang="en-US" dirty="0">
                <a:cs typeface="Times New Roman" panose="02020603050405020304" pitchFamily="18" charset="0"/>
              </a:rPr>
              <a:t>).</a:t>
            </a:r>
            <a:endParaRPr lang="en-GB" altLang="en-US" dirty="0"/>
          </a:p>
          <a:p>
            <a:pPr marL="609600" indent="-609600"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marL="609600" indent="-609600">
              <a:buFont typeface="Wingdings" panose="05000000000000000000" pitchFamily="2" charset="2"/>
              <a:buAutoNum type="arabicPeriod"/>
            </a:pPr>
            <a:endParaRPr lang="en-GB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Slide Number Placeholder 5">
            <a:extLst>
              <a:ext uri="{FF2B5EF4-FFF2-40B4-BE49-F238E27FC236}">
                <a16:creationId xmlns:a16="http://schemas.microsoft.com/office/drawing/2014/main" id="{3ED5B337-6FCD-4C80-949B-3D43CD303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82BD4B7-0DA1-4006-9920-5841D3E7978F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GB" altLang="en-US" sz="1400"/>
          </a:p>
        </p:txBody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7EC826E1-DBFF-480C-AFFD-EC725E1C8C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latin typeface="+mn-lt"/>
              </a:rPr>
              <a:t>Cipher Blok (</a:t>
            </a:r>
            <a:r>
              <a:rPr lang="en-US" altLang="en-US" b="1" i="1" dirty="0">
                <a:latin typeface="+mn-lt"/>
              </a:rPr>
              <a:t>Block Cipher</a:t>
            </a:r>
            <a:r>
              <a:rPr lang="en-US" altLang="en-US" b="1" dirty="0">
                <a:latin typeface="+mn-lt"/>
              </a:rPr>
              <a:t>)</a:t>
            </a:r>
            <a:endParaRPr lang="en-GB" altLang="en-US" b="1" dirty="0">
              <a:latin typeface="+mn-lt"/>
            </a:endParaRPr>
          </a:p>
        </p:txBody>
      </p:sp>
      <p:sp>
        <p:nvSpPr>
          <p:cNvPr id="52229" name="Rectangle 3">
            <a:extLst>
              <a:ext uri="{FF2B5EF4-FFF2-40B4-BE49-F238E27FC236}">
                <a16:creationId xmlns:a16="http://schemas.microsoft.com/office/drawing/2014/main" id="{3E59BEE4-4EA4-49A2-BB46-1C0EE6625F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90688"/>
            <a:ext cx="10718800" cy="41148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cs typeface="Times New Roman" panose="02020603050405020304" pitchFamily="18" charset="0"/>
              </a:rPr>
              <a:t>Berbeda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cipher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alir</a:t>
            </a:r>
            <a:r>
              <a:rPr lang="en-US" altLang="en-US" sz="2400" dirty="0">
                <a:cs typeface="Times New Roman" panose="02020603050405020304" pitchFamily="18" charset="0"/>
              </a:rPr>
              <a:t>, pada </a:t>
            </a:r>
            <a:r>
              <a:rPr lang="en-US" altLang="en-US" sz="2400" i="1" dirty="0">
                <a:cs typeface="Times New Roman" panose="02020603050405020304" pitchFamily="18" charset="0"/>
              </a:rPr>
              <a:t>cipher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dibagi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menjadi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blok-blok</a:t>
            </a:r>
            <a:r>
              <a:rPr lang="en-US" altLang="en-US" sz="2400" dirty="0">
                <a:cs typeface="Times New Roman" panose="02020603050405020304" pitchFamily="18" charset="0"/>
              </a:rPr>
              <a:t> bit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panjang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sama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cs typeface="Times New Roman" panose="02020603050405020304" pitchFamily="18" charset="0"/>
              </a:rPr>
              <a:t>Ukuran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umum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cs typeface="Times New Roman" panose="02020603050405020304" pitchFamily="18" charset="0"/>
              </a:rPr>
              <a:t> 64 bit, 128 bit,  256 bit, </a:t>
            </a:r>
            <a:r>
              <a:rPr lang="en-US" altLang="en-US" sz="2400" dirty="0" err="1">
                <a:cs typeface="Times New Roman" panose="02020603050405020304" pitchFamily="18" charset="0"/>
              </a:rPr>
              <a:t>dsb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r>
              <a:rPr lang="en-US" altLang="en-US" sz="2400" dirty="0">
                <a:cs typeface="Times New Roman" panose="02020603050405020304" pitchFamily="18" charset="0"/>
              </a:rPr>
              <a:t>Panjang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cipherteks</a:t>
            </a:r>
            <a:r>
              <a:rPr lang="en-US" altLang="en-US" sz="2400" dirty="0">
                <a:cs typeface="Times New Roman" panose="02020603050405020304" pitchFamily="18" charset="0"/>
              </a:rPr>
              <a:t> = </a:t>
            </a:r>
            <a:r>
              <a:rPr lang="en-US" altLang="en-US" sz="2400" dirty="0" err="1">
                <a:cs typeface="Times New Roman" panose="02020603050405020304" pitchFamily="18" charset="0"/>
              </a:rPr>
              <a:t>panjang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  <a:endParaRPr lang="en-GB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cs typeface="Times New Roman" panose="02020603050405020304" pitchFamily="18" charset="0"/>
              </a:rPr>
              <a:t>Enkripsi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dilakukan</a:t>
            </a:r>
            <a:r>
              <a:rPr lang="en-US" altLang="en-US" sz="2400" dirty="0">
                <a:cs typeface="Times New Roman" panose="02020603050405020304" pitchFamily="18" charset="0"/>
              </a:rPr>
              <a:t> pada </a:t>
            </a:r>
            <a:r>
              <a:rPr lang="en-US" altLang="en-US" sz="2400" dirty="0" err="1">
                <a:cs typeface="Times New Roman" panose="02020603050405020304" pitchFamily="18" charset="0"/>
              </a:rPr>
              <a:t>setiap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menggunakan</a:t>
            </a:r>
            <a:r>
              <a:rPr lang="en-US" altLang="en-US" sz="2400" dirty="0">
                <a:cs typeface="Times New Roman" panose="02020603050405020304" pitchFamily="18" charset="0"/>
              </a:rPr>
              <a:t> bit-bit </a:t>
            </a:r>
            <a:r>
              <a:rPr lang="en-US" altLang="en-US" sz="2400" dirty="0" err="1"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Panjang </a:t>
            </a:r>
            <a:r>
              <a:rPr lang="en-US" altLang="en-US" sz="2400" dirty="0" err="1"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eksternal</a:t>
            </a:r>
            <a:r>
              <a:rPr lang="en-US" altLang="en-US" sz="2400" dirty="0">
                <a:cs typeface="Times New Roman" panose="02020603050405020304" pitchFamily="18" charset="0"/>
              </a:rPr>
              <a:t> (yang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diberikan</a:t>
            </a:r>
            <a:r>
              <a:rPr lang="en-US" altLang="en-US" sz="2400" dirty="0">
                <a:cs typeface="Times New Roman" panose="02020603050405020304" pitchFamily="18" charset="0"/>
              </a:rPr>
              <a:t> oleh </a:t>
            </a:r>
            <a:r>
              <a:rPr lang="en-US" altLang="en-US" sz="2400" dirty="0" err="1">
                <a:cs typeface="Times New Roman" panose="02020603050405020304" pitchFamily="18" charset="0"/>
              </a:rPr>
              <a:t>pengguna</a:t>
            </a:r>
            <a:r>
              <a:rPr lang="en-US" altLang="en-US" sz="2400" dirty="0">
                <a:cs typeface="Times New Roman" panose="02020603050405020304" pitchFamily="18" charset="0"/>
              </a:rPr>
              <a:t>) </a:t>
            </a:r>
            <a:r>
              <a:rPr lang="en-US" altLang="en-US" sz="2400" dirty="0" err="1"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harus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sama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panjang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cs typeface="Times New Roman" panose="02020603050405020304" pitchFamily="18" charset="0"/>
              </a:rPr>
              <a:t>. Pada </a:t>
            </a:r>
            <a:r>
              <a:rPr lang="en-US" altLang="en-US" sz="2400" dirty="0" err="1">
                <a:cs typeface="Times New Roman" panose="02020603050405020304" pitchFamily="18" charset="0"/>
              </a:rPr>
              <a:t>beberapa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cipher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panjang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cs typeface="Times New Roman" panose="02020603050405020304" pitchFamily="18" charset="0"/>
              </a:rPr>
              <a:t> = </a:t>
            </a:r>
            <a:r>
              <a:rPr lang="en-US" altLang="en-US" sz="2400" dirty="0" err="1">
                <a:cs typeface="Times New Roman" panose="02020603050405020304" pitchFamily="18" charset="0"/>
              </a:rPr>
              <a:t>panjang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tetapi</a:t>
            </a:r>
            <a:r>
              <a:rPr lang="en-US" altLang="en-US" sz="2400" dirty="0">
                <a:cs typeface="Times New Roman" panose="02020603050405020304" pitchFamily="18" charset="0"/>
              </a:rPr>
              <a:t> pada </a:t>
            </a:r>
            <a:r>
              <a:rPr lang="en-US" altLang="en-US" sz="2400" i="1" dirty="0">
                <a:cs typeface="Times New Roman" panose="02020603050405020304" pitchFamily="18" charset="0"/>
              </a:rPr>
              <a:t>cipher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yang lain </a:t>
            </a:r>
            <a:r>
              <a:rPr lang="en-US" altLang="en-US" sz="2400" dirty="0" err="1"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sama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Slide Number Placeholder 5">
            <a:extLst>
              <a:ext uri="{FF2B5EF4-FFF2-40B4-BE49-F238E27FC236}">
                <a16:creationId xmlns:a16="http://schemas.microsoft.com/office/drawing/2014/main" id="{23C1E1B9-00C2-4760-A336-CDC266B1D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A4E73D4-2A4E-4E02-A976-89A71414684E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CE82BF7F-9BF5-4BC4-8B78-A7A45D6F12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1242" y="1087120"/>
            <a:ext cx="9637077" cy="4267200"/>
          </a:xfrm>
        </p:spPr>
        <p:txBody>
          <a:bodyPr/>
          <a:lstStyle/>
          <a:p>
            <a:pPr marL="609600" indent="-609600">
              <a:buFont typeface="Wingdings" panose="05000000000000000000" pitchFamily="2" charset="2"/>
              <a:buAutoNum type="arabicPeriod" startAt="2"/>
            </a:pPr>
            <a:r>
              <a:rPr lang="en-US" altLang="en-US" b="1" dirty="0" err="1">
                <a:cs typeface="Times New Roman" panose="02020603050405020304" pitchFamily="18" charset="0"/>
              </a:rPr>
              <a:t>Kesalahan</a:t>
            </a:r>
            <a:r>
              <a:rPr lang="en-US" altLang="en-US" b="1" dirty="0">
                <a:cs typeface="Times New Roman" panose="02020603050405020304" pitchFamily="18" charset="0"/>
              </a:rPr>
              <a:t> 1 </a:t>
            </a:r>
            <a:r>
              <a:rPr lang="en-US" altLang="en-US" b="1" dirty="0" err="1">
                <a:cs typeface="Times New Roman" panose="02020603050405020304" pitchFamily="18" charset="0"/>
              </a:rPr>
              <a:t>atau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lebih</a:t>
            </a:r>
            <a:r>
              <a:rPr lang="en-US" altLang="en-US" b="1" dirty="0">
                <a:cs typeface="Times New Roman" panose="02020603050405020304" pitchFamily="18" charset="0"/>
              </a:rPr>
              <a:t> bit pada </a:t>
            </a:r>
            <a:r>
              <a:rPr lang="en-US" altLang="en-US" b="1" dirty="0" err="1">
                <a:cs typeface="Times New Roman" panose="02020603050405020304" pitchFamily="18" charset="0"/>
              </a:rPr>
              <a:t>blok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cipherteks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hanya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mempengaruhi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cipherteks</a:t>
            </a:r>
            <a:r>
              <a:rPr lang="en-US" altLang="en-US" b="1" dirty="0">
                <a:cs typeface="Times New Roman" panose="02020603050405020304" pitchFamily="18" charset="0"/>
              </a:rPr>
              <a:t> yang </a:t>
            </a:r>
            <a:r>
              <a:rPr lang="en-US" altLang="en-US" b="1" dirty="0" err="1">
                <a:cs typeface="Times New Roman" panose="02020603050405020304" pitchFamily="18" charset="0"/>
              </a:rPr>
              <a:t>bersangkutan</a:t>
            </a:r>
            <a:r>
              <a:rPr lang="en-US" altLang="en-US" b="1" dirty="0">
                <a:cs typeface="Times New Roman" panose="02020603050405020304" pitchFamily="18" charset="0"/>
              </a:rPr>
              <a:t> pada proses </a:t>
            </a:r>
            <a:r>
              <a:rPr lang="en-US" altLang="en-US" b="1" dirty="0" err="1">
                <a:cs typeface="Times New Roman" panose="02020603050405020304" pitchFamily="18" charset="0"/>
              </a:rPr>
              <a:t>dekripsi</a:t>
            </a:r>
            <a:r>
              <a:rPr lang="en-US" altLang="en-US" b="1" dirty="0">
                <a:cs typeface="Times New Roman" panose="02020603050405020304" pitchFamily="18" charset="0"/>
              </a:rPr>
              <a:t>. </a:t>
            </a:r>
          </a:p>
          <a:p>
            <a:pPr marL="609600" indent="-609600"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Blok-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lainnya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didekripsi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terpengaruh</a:t>
            </a:r>
            <a:r>
              <a:rPr lang="en-US" altLang="en-US" dirty="0">
                <a:cs typeface="Times New Roman" panose="02020603050405020304" pitchFamily="18" charset="0"/>
              </a:rPr>
              <a:t> oleh </a:t>
            </a:r>
            <a:r>
              <a:rPr lang="en-US" altLang="en-US" dirty="0" err="1">
                <a:cs typeface="Times New Roman" panose="02020603050405020304" pitchFamily="18" charset="0"/>
              </a:rPr>
              <a:t>kesalahan</a:t>
            </a:r>
            <a:r>
              <a:rPr lang="en-US" altLang="en-US" dirty="0">
                <a:cs typeface="Times New Roman" panose="02020603050405020304" pitchFamily="18" charset="0"/>
              </a:rPr>
              <a:t> bit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tersebut</a:t>
            </a:r>
            <a:r>
              <a:rPr lang="en-US" altLang="en-US" dirty="0">
                <a:cs typeface="Times New Roman" panose="02020603050405020304" pitchFamily="18" charset="0"/>
              </a:rPr>
              <a:t>.   </a:t>
            </a:r>
          </a:p>
          <a:p>
            <a:pPr marL="609600" indent="-609600">
              <a:buFont typeface="Wingdings" panose="05000000000000000000" pitchFamily="2" charset="2"/>
              <a:buAutoNum type="arabicPeriod" startAt="2"/>
            </a:pPr>
            <a:endParaRPr lang="en-GB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Slide Number Placeholder 5">
            <a:extLst>
              <a:ext uri="{FF2B5EF4-FFF2-40B4-BE49-F238E27FC236}">
                <a16:creationId xmlns:a16="http://schemas.microsoft.com/office/drawing/2014/main" id="{974ED540-84A0-4EE8-AD30-8552610C3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4EB300A-7D73-4895-A16F-0563AA27FB09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68612" name="Rectangle 2">
            <a:extLst>
              <a:ext uri="{FF2B5EF4-FFF2-40B4-BE49-F238E27FC236}">
                <a16:creationId xmlns:a16="http://schemas.microsoft.com/office/drawing/2014/main" id="{0817D2A1-F6B9-45B0-B024-911DF11B2D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Kelemahan</a:t>
            </a:r>
            <a:r>
              <a:rPr lang="en-US" altLang="en-US" dirty="0">
                <a:cs typeface="Times New Roman" panose="02020603050405020304" pitchFamily="18" charset="0"/>
              </a:rPr>
              <a:t> Mode ECB</a:t>
            </a:r>
            <a:endParaRPr lang="en-GB" altLang="en-US" dirty="0">
              <a:cs typeface="Times New Roman" panose="02020603050405020304" pitchFamily="18" charset="0"/>
            </a:endParaRPr>
          </a:p>
        </p:txBody>
      </p:sp>
      <p:sp>
        <p:nvSpPr>
          <p:cNvPr id="68613" name="Rectangle 3">
            <a:extLst>
              <a:ext uri="{FF2B5EF4-FFF2-40B4-BE49-F238E27FC236}">
                <a16:creationId xmlns:a16="http://schemas.microsoft.com/office/drawing/2014/main" id="{90B4B9C6-AC83-47C5-9550-61556355A6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en-US" b="1" dirty="0">
                <a:cs typeface="Times New Roman" panose="02020603050405020304" pitchFamily="18" charset="0"/>
              </a:rPr>
              <a:t>Karena </a:t>
            </a:r>
            <a:r>
              <a:rPr lang="en-US" altLang="en-US" b="1" dirty="0" err="1">
                <a:cs typeface="Times New Roman" panose="02020603050405020304" pitchFamily="18" charset="0"/>
              </a:rPr>
              <a:t>plainteks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sering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mengandung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bagian</a:t>
            </a:r>
            <a:r>
              <a:rPr lang="en-US" altLang="en-US" b="1" dirty="0">
                <a:cs typeface="Times New Roman" panose="02020603050405020304" pitchFamily="18" charset="0"/>
              </a:rPr>
              <a:t> yang  </a:t>
            </a:r>
            <a:r>
              <a:rPr lang="en-US" altLang="en-US" b="1" dirty="0" err="1">
                <a:cs typeface="Times New Roman" panose="02020603050405020304" pitchFamily="18" charset="0"/>
              </a:rPr>
              <a:t>berulang</a:t>
            </a:r>
            <a:r>
              <a:rPr lang="en-US" altLang="en-US" b="1" dirty="0">
                <a:cs typeface="Times New Roman" panose="02020603050405020304" pitchFamily="18" charset="0"/>
              </a:rPr>
              <a:t> (</a:t>
            </a:r>
            <a:r>
              <a:rPr lang="en-US" altLang="en-US" b="1" dirty="0" err="1">
                <a:cs typeface="Times New Roman" panose="02020603050405020304" pitchFamily="18" charset="0"/>
              </a:rPr>
              <a:t>sehingga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terdapat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blok-blok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plainteks</a:t>
            </a:r>
            <a:r>
              <a:rPr lang="en-US" altLang="en-US" b="1" dirty="0">
                <a:cs typeface="Times New Roman" panose="02020603050405020304" pitchFamily="18" charset="0"/>
              </a:rPr>
              <a:t> yang </a:t>
            </a:r>
            <a:r>
              <a:rPr lang="en-US" altLang="en-US" b="1" dirty="0" err="1">
                <a:cs typeface="Times New Roman" panose="02020603050405020304" pitchFamily="18" charset="0"/>
              </a:rPr>
              <a:t>sama</a:t>
            </a:r>
            <a:r>
              <a:rPr lang="en-US" altLang="en-US" b="1" dirty="0">
                <a:cs typeface="Times New Roman" panose="02020603050405020304" pitchFamily="18" charset="0"/>
              </a:rPr>
              <a:t>), </a:t>
            </a:r>
            <a:r>
              <a:rPr lang="en-US" altLang="en-US" b="1" dirty="0" err="1">
                <a:cs typeface="Times New Roman" panose="02020603050405020304" pitchFamily="18" charset="0"/>
              </a:rPr>
              <a:t>maka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enkripsinya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menghasilkan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blok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cipherteks</a:t>
            </a:r>
            <a:r>
              <a:rPr lang="en-US" altLang="en-US" b="1" dirty="0">
                <a:cs typeface="Times New Roman" panose="02020603050405020304" pitchFamily="18" charset="0"/>
              </a:rPr>
              <a:t> yang </a:t>
            </a:r>
            <a:r>
              <a:rPr lang="en-US" altLang="en-US" b="1" dirty="0" err="1">
                <a:cs typeface="Times New Roman" panose="02020603050405020304" pitchFamily="18" charset="0"/>
              </a:rPr>
              <a:t>sama</a:t>
            </a:r>
            <a:r>
              <a:rPr lang="en-US" altLang="en-US" b="1" dirty="0">
                <a:cs typeface="Times New Roman" panose="02020603050405020304" pitchFamily="18" charset="0"/>
              </a:rPr>
              <a:t> pula</a:t>
            </a:r>
          </a:p>
          <a:p>
            <a:pPr marL="609600" indent="-609600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altLang="en-US" dirty="0" err="1">
                <a:cs typeface="Times New Roman" panose="02020603050405020304" pitchFamily="18" charset="0"/>
                <a:sym typeface="Wingdings" panose="05000000000000000000" pitchFamily="2" charset="2"/>
              </a:rPr>
              <a:t>contoh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  <a:sym typeface="Wingdings" panose="05000000000000000000" pitchFamily="2" charset="2"/>
              </a:rPr>
              <a:t>berulang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altLang="en-US" dirty="0" err="1">
                <a:cs typeface="Times New Roman" panose="02020603050405020304" pitchFamily="18" charset="0"/>
                <a:sym typeface="Wingdings" panose="05000000000000000000" pitchFamily="2" charset="2"/>
              </a:rPr>
              <a:t>spasi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  <a:sym typeface="Wingdings" panose="05000000000000000000" pitchFamily="2" charset="2"/>
              </a:rPr>
              <a:t>panjang</a:t>
            </a:r>
            <a:endParaRPr lang="en-US" altLang="en-US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609600" indent="-609600">
              <a:buNone/>
            </a:pP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        </a:t>
            </a:r>
            <a:r>
              <a:rPr lang="en-US" altLang="en-US" dirty="0" err="1">
                <a:cs typeface="Times New Roman" panose="02020603050405020304" pitchFamily="18" charset="0"/>
                <a:sym typeface="Wingdings" panose="05000000000000000000" pitchFamily="2" charset="2"/>
              </a:rPr>
              <a:t>mudah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  <a:sym typeface="Wingdings" panose="05000000000000000000" pitchFamily="2" charset="2"/>
              </a:rPr>
              <a:t>diserang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  <a:sym typeface="Wingdings" panose="05000000000000000000" pitchFamily="2" charset="2"/>
              </a:rPr>
              <a:t>secara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  <a:sym typeface="Wingdings" panose="05000000000000000000" pitchFamily="2" charset="2"/>
              </a:rPr>
              <a:t>statisitik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  <a:sym typeface="Wingdings" panose="05000000000000000000" pitchFamily="2" charset="2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  <a:sym typeface="Wingdings" panose="05000000000000000000" pitchFamily="2" charset="2"/>
              </a:rPr>
              <a:t>analisis</a:t>
            </a:r>
            <a:r>
              <a:rPr lang="en-US" altLang="en-US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  <a:sym typeface="Wingdings" panose="05000000000000000000" pitchFamily="2" charset="2"/>
              </a:rPr>
              <a:t>frekuensi</a:t>
            </a:r>
            <a:endParaRPr lang="en-GB" altLang="en-US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Slide Number Placeholder 5">
            <a:extLst>
              <a:ext uri="{FF2B5EF4-FFF2-40B4-BE49-F238E27FC236}">
                <a16:creationId xmlns:a16="http://schemas.microsoft.com/office/drawing/2014/main" id="{F8CE0902-9ED3-408F-BC55-37F8F1D47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881A07A-DCF7-49AE-A9E3-2706AF7450EC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69637" name="Rectangle 3">
            <a:extLst>
              <a:ext uri="{FF2B5EF4-FFF2-40B4-BE49-F238E27FC236}">
                <a16:creationId xmlns:a16="http://schemas.microsoft.com/office/drawing/2014/main" id="{7004AB8A-F581-4A09-A6A9-B02F1E05DF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anose="05000000000000000000" pitchFamily="2" charset="2"/>
              <a:buAutoNum type="arabicPeriod" startAt="2"/>
            </a:pPr>
            <a:r>
              <a:rPr lang="en-US" altLang="en-US" b="1" dirty="0" err="1">
                <a:cs typeface="Times New Roman" panose="02020603050405020304" pitchFamily="18" charset="0"/>
              </a:rPr>
              <a:t>Pihak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lawan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dapat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memanipulasi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cipherteks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untuk</a:t>
            </a:r>
            <a:r>
              <a:rPr lang="en-US" altLang="en-US" b="1" dirty="0">
                <a:cs typeface="Times New Roman" panose="02020603050405020304" pitchFamily="18" charset="0"/>
              </a:rPr>
              <a:t> “</a:t>
            </a:r>
            <a:r>
              <a:rPr lang="en-US" altLang="en-US" b="1" dirty="0" err="1">
                <a:cs typeface="Times New Roman" panose="02020603050405020304" pitchFamily="18" charset="0"/>
              </a:rPr>
              <a:t>membodohi</a:t>
            </a:r>
            <a:r>
              <a:rPr lang="en-US" altLang="en-US" b="1" dirty="0">
                <a:cs typeface="Times New Roman" panose="02020603050405020304" pitchFamily="18" charset="0"/>
              </a:rPr>
              <a:t>” </a:t>
            </a:r>
            <a:r>
              <a:rPr lang="en-US" altLang="en-US" b="1" dirty="0" err="1">
                <a:cs typeface="Times New Roman" panose="02020603050405020304" pitchFamily="18" charset="0"/>
              </a:rPr>
              <a:t>atau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mengelabui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penerima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pesan</a:t>
            </a:r>
            <a:r>
              <a:rPr lang="en-US" altLang="en-US" b="1" dirty="0">
                <a:cs typeface="Times New Roman" panose="02020603050405020304" pitchFamily="18" charset="0"/>
              </a:rPr>
              <a:t>.</a:t>
            </a:r>
          </a:p>
          <a:p>
            <a:pPr marL="609600" indent="-609600">
              <a:buNone/>
            </a:pPr>
            <a:endParaRPr lang="en-US" altLang="en-US" dirty="0"/>
          </a:p>
          <a:p>
            <a:pPr marL="609600" indent="-609600">
              <a:buNone/>
            </a:pPr>
            <a:r>
              <a:rPr lang="en-US" altLang="en-US" dirty="0"/>
              <a:t>	</a:t>
            </a:r>
            <a:r>
              <a:rPr lang="en-US" altLang="en-US" dirty="0" err="1"/>
              <a:t>Contoh</a:t>
            </a:r>
            <a:r>
              <a:rPr lang="en-US" altLang="en-US" dirty="0"/>
              <a:t>: </a:t>
            </a:r>
            <a:r>
              <a:rPr lang="en-US" altLang="en-US" dirty="0" err="1"/>
              <a:t>Seseorang</a:t>
            </a:r>
            <a:r>
              <a:rPr lang="en-US" altLang="en-US" dirty="0"/>
              <a:t> </a:t>
            </a:r>
            <a:r>
              <a:rPr lang="en-US" altLang="en-US" dirty="0" err="1"/>
              <a:t>mengirim</a:t>
            </a:r>
            <a:r>
              <a:rPr lang="en-US" altLang="en-US" dirty="0"/>
              <a:t> </a:t>
            </a:r>
            <a:r>
              <a:rPr lang="en-US" altLang="en-US" dirty="0" err="1"/>
              <a:t>pesan</a:t>
            </a:r>
            <a:endParaRPr lang="en-US" altLang="en-US" dirty="0"/>
          </a:p>
          <a:p>
            <a:pPr marL="609600" indent="-609600">
              <a:buNone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     “</a:t>
            </a:r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Uang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ditransfer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lima </a:t>
            </a:r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satu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juta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rupiah”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endParaRPr lang="en-GB" altLang="en-US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Slide Number Placeholder 5">
            <a:extLst>
              <a:ext uri="{FF2B5EF4-FFF2-40B4-BE49-F238E27FC236}">
                <a16:creationId xmlns:a16="http://schemas.microsoft.com/office/drawing/2014/main" id="{3046432D-A1A1-42B8-8647-E65ABF856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215C0E6-1FC7-4912-A6AA-C54E65FCC638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00A79C52-091A-4965-9461-3A19332C92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0880" y="533400"/>
            <a:ext cx="10383519" cy="58674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 err="1"/>
              <a:t>Andaikan</a:t>
            </a:r>
            <a:r>
              <a:rPr lang="en-US" dirty="0"/>
              <a:t> </a:t>
            </a:r>
            <a:r>
              <a:rPr lang="en-US" dirty="0" err="1"/>
              <a:t>kriptanalis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= 2 </a:t>
            </a:r>
            <a:r>
              <a:rPr lang="en-US" dirty="0" err="1"/>
              <a:t>karakter</a:t>
            </a:r>
            <a:r>
              <a:rPr lang="en-US" dirty="0"/>
              <a:t> (16 bit), </a:t>
            </a:r>
            <a:r>
              <a:rPr lang="en-US" dirty="0" err="1"/>
              <a:t>spasi</a:t>
            </a:r>
            <a:r>
              <a:rPr lang="en-US" dirty="0"/>
              <a:t> </a:t>
            </a:r>
            <a:r>
              <a:rPr lang="en-US" dirty="0" err="1"/>
              <a:t>diabaikan</a:t>
            </a:r>
            <a:r>
              <a:rPr lang="en-US" dirty="0"/>
              <a:t>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>
                <a:cs typeface="Times New Roman" pitchFamily="18" charset="0"/>
              </a:rPr>
              <a:t>	</a:t>
            </a:r>
          </a:p>
          <a:p>
            <a:pPr marL="0" indent="0">
              <a:buNone/>
              <a:defRPr/>
            </a:pPr>
            <a:r>
              <a:rPr lang="en-US" dirty="0">
                <a:cs typeface="Times New Roman" pitchFamily="18" charset="0"/>
              </a:rPr>
              <a:t>Blok-</a:t>
            </a:r>
            <a:r>
              <a:rPr lang="en-US" dirty="0" err="1">
                <a:cs typeface="Times New Roman" pitchFamily="18" charset="0"/>
              </a:rPr>
              <a:t>blok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cipherteks</a:t>
            </a:r>
            <a:r>
              <a:rPr lang="en-US" dirty="0">
                <a:cs typeface="Times New Roman" pitchFamily="18" charset="0"/>
              </a:rPr>
              <a:t>: 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i="1" dirty="0">
                <a:cs typeface="Times New Roman" pitchFamily="18" charset="0"/>
              </a:rPr>
              <a:t>		C</a:t>
            </a:r>
            <a:r>
              <a:rPr lang="en-US" baseline="-30000" dirty="0">
                <a:cs typeface="Times New Roman" pitchFamily="18" charset="0"/>
              </a:rPr>
              <a:t>1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2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3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4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5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6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7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solidFill>
                  <a:srgbClr val="FF0000"/>
                </a:solidFill>
                <a:cs typeface="Times New Roman" pitchFamily="18" charset="0"/>
              </a:rPr>
              <a:t>C</a:t>
            </a:r>
            <a:r>
              <a:rPr lang="en-US" baseline="-30000" dirty="0">
                <a:solidFill>
                  <a:srgbClr val="FF0000"/>
                </a:solidFill>
                <a:cs typeface="Times New Roman" pitchFamily="18" charset="0"/>
              </a:rPr>
              <a:t>8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i="1" dirty="0">
                <a:solidFill>
                  <a:srgbClr val="FF0000"/>
                </a:solidFill>
                <a:cs typeface="Times New Roman" pitchFamily="18" charset="0"/>
              </a:rPr>
              <a:t>C</a:t>
            </a:r>
            <a:r>
              <a:rPr lang="en-US" baseline="-30000" dirty="0">
                <a:solidFill>
                  <a:srgbClr val="FF0000"/>
                </a:solidFill>
                <a:cs typeface="Times New Roman" pitchFamily="18" charset="0"/>
              </a:rPr>
              <a:t>9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10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11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12</a:t>
            </a:r>
            <a:r>
              <a:rPr lang="en-US" dirty="0">
                <a:cs typeface="Times New Roman" pitchFamily="18" charset="0"/>
              </a:rPr>
              <a:t>, 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13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14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15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16</a:t>
            </a:r>
            <a:endParaRPr lang="en-US" dirty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0" lvl="1" indent="0">
              <a:buNone/>
              <a:defRPr/>
            </a:pPr>
            <a:r>
              <a:rPr lang="en-US" sz="2800" dirty="0" err="1">
                <a:cs typeface="Times New Roman" pitchFamily="18" charset="0"/>
              </a:rPr>
              <a:t>Misalkan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kriptanalis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mengethaui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posisi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pesan</a:t>
            </a:r>
            <a:r>
              <a:rPr lang="en-US" sz="2800" dirty="0">
                <a:cs typeface="Times New Roman" pitchFamily="18" charset="0"/>
              </a:rPr>
              <a:t> yang </a:t>
            </a:r>
            <a:r>
              <a:rPr lang="en-US" sz="2800" dirty="0" err="1">
                <a:cs typeface="Times New Roman" pitchFamily="18" charset="0"/>
              </a:rPr>
              <a:t>berkaitan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dengan</a:t>
            </a:r>
            <a:r>
              <a:rPr lang="en-US" sz="2800" dirty="0">
                <a:cs typeface="Times New Roman" pitchFamily="18" charset="0"/>
              </a:rPr>
              <a:t> nominal </a:t>
            </a:r>
            <a:r>
              <a:rPr lang="en-US" sz="2800" dirty="0" err="1">
                <a:cs typeface="Times New Roman" pitchFamily="18" charset="0"/>
              </a:rPr>
              <a:t>uang</a:t>
            </a:r>
            <a:r>
              <a:rPr lang="en-US" sz="2800" dirty="0">
                <a:cs typeface="Times New Roman" pitchFamily="18" charset="0"/>
              </a:rPr>
              <a:t>, </a:t>
            </a:r>
            <a:r>
              <a:rPr lang="en-US" sz="2800" dirty="0" err="1">
                <a:cs typeface="Times New Roman" pitchFamily="18" charset="0"/>
              </a:rPr>
              <a:t>yaitu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blok</a:t>
            </a:r>
            <a:r>
              <a:rPr lang="en-US" sz="2800" dirty="0">
                <a:cs typeface="Times New Roman" pitchFamily="18" charset="0"/>
              </a:rPr>
              <a:t> C</a:t>
            </a:r>
            <a:r>
              <a:rPr lang="en-US" sz="2800" baseline="-25000" dirty="0">
                <a:cs typeface="Times New Roman" pitchFamily="18" charset="0"/>
              </a:rPr>
              <a:t>8</a:t>
            </a:r>
            <a:r>
              <a:rPr lang="en-US" sz="2800" dirty="0">
                <a:cs typeface="Times New Roman" pitchFamily="18" charset="0"/>
              </a:rPr>
              <a:t> dan C</a:t>
            </a:r>
            <a:r>
              <a:rPr lang="en-US" sz="2800" baseline="-25000" dirty="0">
                <a:cs typeface="Times New Roman" pitchFamily="18" charset="0"/>
              </a:rPr>
              <a:t>9</a:t>
            </a:r>
            <a:r>
              <a:rPr lang="en-US" sz="2800" dirty="0">
                <a:cs typeface="Times New Roman" pitchFamily="18" charset="0"/>
              </a:rPr>
              <a:t>. 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sz="2800" dirty="0">
              <a:cs typeface="Times New Roman" pitchFamily="18" charset="0"/>
            </a:endParaRPr>
          </a:p>
          <a:p>
            <a:pPr marL="457200" lvl="1" indent="-457200">
              <a:buNone/>
              <a:defRPr/>
            </a:pPr>
            <a:r>
              <a:rPr lang="en-US" sz="2800" dirty="0" err="1">
                <a:cs typeface="Times New Roman" pitchFamily="18" charset="0"/>
              </a:rPr>
              <a:t>Kriptanalis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membuang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blok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cipherteks</a:t>
            </a:r>
            <a:r>
              <a:rPr lang="en-US" sz="2800" dirty="0">
                <a:cs typeface="Times New Roman" pitchFamily="18" charset="0"/>
              </a:rPr>
              <a:t> C</a:t>
            </a:r>
            <a:r>
              <a:rPr lang="en-US" sz="2800" baseline="-25000" dirty="0">
                <a:cs typeface="Times New Roman" pitchFamily="18" charset="0"/>
              </a:rPr>
              <a:t>8</a:t>
            </a:r>
            <a:r>
              <a:rPr lang="en-US" sz="2800" dirty="0">
                <a:cs typeface="Times New Roman" pitchFamily="18" charset="0"/>
              </a:rPr>
              <a:t> dan C</a:t>
            </a:r>
            <a:r>
              <a:rPr lang="en-US" sz="2800" baseline="-25000" dirty="0">
                <a:cs typeface="Times New Roman" pitchFamily="18" charset="0"/>
              </a:rPr>
              <a:t>9</a:t>
            </a:r>
            <a:r>
              <a:rPr lang="en-US" sz="2800" dirty="0">
                <a:cs typeface="Times New Roman" pitchFamily="18" charset="0"/>
              </a:rPr>
              <a:t> :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>
                <a:cs typeface="Times New Roman" pitchFamily="18" charset="0"/>
              </a:rPr>
              <a:t> </a:t>
            </a:r>
            <a:r>
              <a:rPr lang="en-US" i="1" dirty="0">
                <a:cs typeface="Times New Roman" pitchFamily="18" charset="0"/>
              </a:rPr>
              <a:t>		C</a:t>
            </a:r>
            <a:r>
              <a:rPr lang="en-US" baseline="-30000" dirty="0">
                <a:cs typeface="Times New Roman" pitchFamily="18" charset="0"/>
              </a:rPr>
              <a:t>1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2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3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4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5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6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7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10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11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12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13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14</a:t>
            </a:r>
            <a:r>
              <a:rPr lang="en-US" dirty="0">
                <a:cs typeface="Times New Roman" pitchFamily="18" charset="0"/>
              </a:rPr>
              <a:t>, 	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15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30000" dirty="0">
                <a:cs typeface="Times New Roman" pitchFamily="18" charset="0"/>
              </a:rPr>
              <a:t>16</a:t>
            </a:r>
            <a:r>
              <a:rPr lang="en-US" dirty="0">
                <a:cs typeface="Times New Roman" pitchFamily="18" charset="0"/>
              </a:rPr>
              <a:t> </a:t>
            </a:r>
            <a:endParaRPr lang="en-GB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Slide Number Placeholder 5">
            <a:extLst>
              <a:ext uri="{FF2B5EF4-FFF2-40B4-BE49-F238E27FC236}">
                <a16:creationId xmlns:a16="http://schemas.microsoft.com/office/drawing/2014/main" id="{B7C3E5B3-E8BC-4416-925D-030E597D1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9BCCE8E-6B29-4450-9DE5-E9EDFC0400C1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2F599AF6-0834-4E1C-938D-07F0C5482E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98880" y="1143000"/>
            <a:ext cx="10302240" cy="4800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cs typeface="Times New Roman" panose="02020603050405020304" pitchFamily="18" charset="0"/>
              </a:rPr>
              <a:t>Penerima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mendekripsi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sudah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dimanipulasi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benar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menjadi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    </a:t>
            </a:r>
            <a:r>
              <a:rPr lang="en-US" alt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Uang</a:t>
            </a:r>
            <a:r>
              <a:rPr lang="en-US" alt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ditransfer</a:t>
            </a:r>
            <a:r>
              <a:rPr lang="en-US" alt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satu</a:t>
            </a:r>
            <a:r>
              <a:rPr lang="en-US" alt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juta</a:t>
            </a:r>
            <a:r>
              <a:rPr lang="en-US" alt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rupiah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Karena </a:t>
            </a:r>
            <a:r>
              <a:rPr lang="en-US" altLang="en-US" dirty="0" err="1">
                <a:cs typeface="Times New Roman" panose="02020603050405020304" pitchFamily="18" charset="0"/>
              </a:rPr>
              <a:t>dekripsi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menghasilkan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bermakna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penerima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menyimpulkan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bahwa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uang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dikirim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kepadanya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sebesar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satu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juta</a:t>
            </a:r>
            <a:r>
              <a:rPr lang="en-US" altLang="en-US" dirty="0">
                <a:cs typeface="Times New Roman" panose="02020603050405020304" pitchFamily="18" charset="0"/>
              </a:rPr>
              <a:t> rupiah.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Slide Number Placeholder 5">
            <a:extLst>
              <a:ext uri="{FF2B5EF4-FFF2-40B4-BE49-F238E27FC236}">
                <a16:creationId xmlns:a16="http://schemas.microsoft.com/office/drawing/2014/main" id="{DBE1A30A-038E-4175-937A-905C041F2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0181AEA-E5E7-4FB9-9C2E-DC32E3BC91DD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72708" name="Rectangle 1027">
            <a:extLst>
              <a:ext uri="{FF2B5EF4-FFF2-40B4-BE49-F238E27FC236}">
                <a16:creationId xmlns:a16="http://schemas.microsoft.com/office/drawing/2014/main" id="{49D551AF-E031-4723-A92E-E080CA4093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03680" y="2360930"/>
            <a:ext cx="9712960" cy="265811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Cara </a:t>
            </a:r>
            <a:r>
              <a:rPr lang="en-US" altLang="en-US" dirty="0" err="1"/>
              <a:t>mengatasi</a:t>
            </a:r>
            <a:r>
              <a:rPr lang="en-US" altLang="en-US" dirty="0"/>
              <a:t> </a:t>
            </a:r>
            <a:r>
              <a:rPr lang="en-US" altLang="en-US" dirty="0" err="1"/>
              <a:t>kelemahan</a:t>
            </a:r>
            <a:r>
              <a:rPr lang="en-US" altLang="en-US" dirty="0"/>
              <a:t> </a:t>
            </a:r>
            <a:r>
              <a:rPr lang="en-US" altLang="en-US" dirty="0" err="1"/>
              <a:t>ini</a:t>
            </a:r>
            <a:r>
              <a:rPr lang="en-US" altLang="en-US" dirty="0"/>
              <a:t>:  </a:t>
            </a:r>
            <a:r>
              <a:rPr lang="en-US" altLang="en-US" dirty="0" err="1">
                <a:cs typeface="Times New Roman" panose="02020603050405020304" pitchFamily="18" charset="0"/>
              </a:rPr>
              <a:t>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individual </a:t>
            </a:r>
            <a:r>
              <a:rPr lang="en-US" altLang="en-US" dirty="0" err="1">
                <a:cs typeface="Times New Roman" panose="02020603050405020304" pitchFamily="18" charset="0"/>
              </a:rPr>
              <a:t>bergantung</a:t>
            </a:r>
            <a:r>
              <a:rPr lang="en-US" altLang="en-US" dirty="0"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cs typeface="Times New Roman" panose="02020603050405020304" pitchFamily="18" charset="0"/>
              </a:rPr>
              <a:t>semua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blok-blok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sebelumnya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Prinsip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mendasari</a:t>
            </a:r>
            <a:r>
              <a:rPr lang="en-US" altLang="en-US" dirty="0">
                <a:cs typeface="Times New Roman" panose="02020603050405020304" pitchFamily="18" charset="0"/>
              </a:rPr>
              <a:t> mode </a:t>
            </a:r>
            <a:r>
              <a:rPr lang="en-US" altLang="en-US" i="1" dirty="0">
                <a:cs typeface="Times New Roman" panose="02020603050405020304" pitchFamily="18" charset="0"/>
              </a:rPr>
              <a:t>Cipher Block Chaining</a:t>
            </a:r>
            <a:r>
              <a:rPr lang="en-US" altLang="en-US" dirty="0">
                <a:cs typeface="Times New Roman" panose="02020603050405020304" pitchFamily="18" charset="0"/>
              </a:rPr>
              <a:t> (CBC).</a:t>
            </a:r>
            <a:endParaRPr lang="en-GB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Slide Number Placeholder 5">
            <a:extLst>
              <a:ext uri="{FF2B5EF4-FFF2-40B4-BE49-F238E27FC236}">
                <a16:creationId xmlns:a16="http://schemas.microsoft.com/office/drawing/2014/main" id="{916F4C4D-E4E8-4014-9D19-4E6B387D8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BD5F2DE-E32C-472F-8C3A-831789BFBB7D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73732" name="Rectangle 2">
            <a:extLst>
              <a:ext uri="{FF2B5EF4-FFF2-40B4-BE49-F238E27FC236}">
                <a16:creationId xmlns:a16="http://schemas.microsoft.com/office/drawing/2014/main" id="{71221EAD-8DC6-476E-9367-63FB82369E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9" y="661988"/>
            <a:ext cx="8162925" cy="708025"/>
          </a:xfrm>
        </p:spPr>
        <p:txBody>
          <a:bodyPr/>
          <a:lstStyle/>
          <a:p>
            <a:pPr eaLnBrk="1" hangingPunct="1"/>
            <a:r>
              <a:rPr lang="en-US" altLang="en-US" sz="4000" b="1" i="1" dirty="0">
                <a:latin typeface="+mn-lt"/>
                <a:cs typeface="Times New Roman" panose="02020603050405020304" pitchFamily="18" charset="0"/>
              </a:rPr>
              <a:t>Cipher Block Chaining(CBC)</a:t>
            </a:r>
            <a:endParaRPr lang="en-GB" altLang="en-US" sz="4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3733" name="Rectangle 3">
            <a:extLst>
              <a:ext uri="{FF2B5EF4-FFF2-40B4-BE49-F238E27FC236}">
                <a16:creationId xmlns:a16="http://schemas.microsoft.com/office/drawing/2014/main" id="{BC12BFD7-CD43-4A09-BD25-0D20BCC4E4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767680"/>
            <a:ext cx="10403840" cy="466360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Tujuan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cs typeface="Times New Roman" panose="02020603050405020304" pitchFamily="18" charset="0"/>
              </a:rPr>
              <a:t>membuat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ketergantungan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antar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mengatasi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kelemahan</a:t>
            </a:r>
            <a:r>
              <a:rPr lang="en-US" altLang="en-US" dirty="0">
                <a:cs typeface="Times New Roman" panose="02020603050405020304" pitchFamily="18" charset="0"/>
              </a:rPr>
              <a:t> mode ECB).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bergantung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hanya</a:t>
            </a:r>
            <a:r>
              <a:rPr lang="en-US" altLang="en-US" dirty="0"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plainteksnya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tetapi</a:t>
            </a:r>
            <a:r>
              <a:rPr lang="en-US" altLang="en-US" dirty="0">
                <a:cs typeface="Times New Roman" panose="02020603050405020304" pitchFamily="18" charset="0"/>
              </a:rPr>
              <a:t> juga pada </a:t>
            </a:r>
            <a:r>
              <a:rPr lang="en-US" altLang="en-US" dirty="0" err="1">
                <a:cs typeface="Times New Roman" panose="02020603050405020304" pitchFamily="18" charset="0"/>
              </a:rPr>
              <a:t>seluruh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sebelumnya</a:t>
            </a:r>
            <a:r>
              <a:rPr lang="en-US" altLang="en-US" dirty="0">
                <a:cs typeface="Times New Roman" panose="02020603050405020304" pitchFamily="18" charset="0"/>
              </a:rPr>
              <a:t>.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Hasil </a:t>
            </a:r>
            <a:r>
              <a:rPr lang="en-US" altLang="en-US" dirty="0" err="1">
                <a:cs typeface="Times New Roman" panose="02020603050405020304" pitchFamily="18" charset="0"/>
              </a:rPr>
              <a:t>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sebelumnya</a:t>
            </a:r>
            <a:r>
              <a:rPr lang="en-US" altLang="en-US" dirty="0">
                <a:cs typeface="Times New Roman" panose="02020603050405020304" pitchFamily="18" charset="0"/>
              </a:rPr>
              <a:t> di-</a:t>
            </a:r>
            <a:r>
              <a:rPr lang="en-US" altLang="en-US" dirty="0" err="1">
                <a:cs typeface="Times New Roman" panose="02020603050405020304" pitchFamily="18" charset="0"/>
              </a:rPr>
              <a:t>umpan</a:t>
            </a:r>
            <a:r>
              <a:rPr lang="en-US" altLang="en-US" dirty="0">
                <a:cs typeface="Times New Roman" panose="02020603050405020304" pitchFamily="18" charset="0"/>
              </a:rPr>
              <a:t>-</a:t>
            </a:r>
            <a:r>
              <a:rPr lang="en-US" altLang="en-US" dirty="0" err="1">
                <a:cs typeface="Times New Roman" panose="02020603050405020304" pitchFamily="18" charset="0"/>
              </a:rPr>
              <a:t>balikkan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i="1" dirty="0">
                <a:cs typeface="Times New Roman" panose="02020603050405020304" pitchFamily="18" charset="0"/>
              </a:rPr>
              <a:t>current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Enkripsi</a:t>
            </a:r>
            <a:r>
              <a:rPr lang="en-US" altLang="en-US" dirty="0"/>
              <a:t> </a:t>
            </a:r>
            <a:r>
              <a:rPr lang="en-US" altLang="en-US" dirty="0" err="1"/>
              <a:t>blok</a:t>
            </a:r>
            <a:r>
              <a:rPr lang="en-US" altLang="en-US" dirty="0"/>
              <a:t> </a:t>
            </a:r>
            <a:r>
              <a:rPr lang="en-US" altLang="en-US" dirty="0" err="1"/>
              <a:t>pertama</a:t>
            </a:r>
            <a:r>
              <a:rPr lang="en-US" altLang="en-US" dirty="0"/>
              <a:t> </a:t>
            </a:r>
            <a:r>
              <a:rPr lang="en-US" altLang="en-US" dirty="0" err="1"/>
              <a:t>memerlukan</a:t>
            </a:r>
            <a:r>
              <a:rPr lang="en-US" altLang="en-US" dirty="0"/>
              <a:t> </a:t>
            </a:r>
            <a:r>
              <a:rPr lang="en-US" altLang="en-US" dirty="0" err="1"/>
              <a:t>blok</a:t>
            </a:r>
            <a:r>
              <a:rPr lang="en-US" altLang="en-US" dirty="0"/>
              <a:t> </a:t>
            </a:r>
            <a:r>
              <a:rPr lang="en-US" altLang="en-US" dirty="0" err="1"/>
              <a:t>semu</a:t>
            </a:r>
            <a:r>
              <a:rPr lang="en-US" altLang="en-US" dirty="0"/>
              <a:t> (C</a:t>
            </a:r>
            <a:r>
              <a:rPr lang="en-US" altLang="en-US" baseline="-25000" dirty="0"/>
              <a:t>0</a:t>
            </a:r>
            <a:r>
              <a:rPr lang="en-US" altLang="en-US" dirty="0"/>
              <a:t>) yang </a:t>
            </a:r>
            <a:r>
              <a:rPr lang="en-US" altLang="en-US" dirty="0" err="1"/>
              <a:t>disebut</a:t>
            </a:r>
            <a:r>
              <a:rPr lang="en-US" altLang="en-US" dirty="0"/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IV 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cs typeface="Times New Roman" panose="02020603050405020304" pitchFamily="18" charset="0"/>
              </a:rPr>
              <a:t>initialization vector</a:t>
            </a:r>
            <a:r>
              <a:rPr lang="en-US" altLang="en-US" dirty="0">
                <a:cs typeface="Times New Roman" panose="02020603050405020304" pitchFamily="18" charset="0"/>
              </a:rPr>
              <a:t>). </a:t>
            </a:r>
          </a:p>
          <a:p>
            <a:pPr eaLnBrk="1" hangingPunct="1"/>
            <a:endParaRPr lang="en-US" altLang="en-US" i="1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i="1" dirty="0">
                <a:cs typeface="Times New Roman" panose="02020603050405020304" pitchFamily="18" charset="0"/>
              </a:rPr>
              <a:t>IV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diberikan</a:t>
            </a:r>
            <a:r>
              <a:rPr lang="en-US" altLang="en-US" dirty="0">
                <a:cs typeface="Times New Roman" panose="02020603050405020304" pitchFamily="18" charset="0"/>
              </a:rPr>
              <a:t> oleh </a:t>
            </a:r>
            <a:r>
              <a:rPr lang="en-US" altLang="en-US" dirty="0" err="1">
                <a:cs typeface="Times New Roman" panose="02020603050405020304" pitchFamily="18" charset="0"/>
              </a:rPr>
              <a:t>pengguna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dibangkitkan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secara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acak</a:t>
            </a:r>
            <a:r>
              <a:rPr lang="en-US" altLang="en-US" dirty="0">
                <a:cs typeface="Times New Roman" panose="02020603050405020304" pitchFamily="18" charset="0"/>
              </a:rPr>
              <a:t> oleh program.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Pada </a:t>
            </a:r>
            <a:r>
              <a:rPr lang="en-US" altLang="en-US" dirty="0" err="1">
                <a:cs typeface="Times New Roman" panose="02020603050405020304" pitchFamily="18" charset="0"/>
              </a:rPr>
              <a:t>dekripsi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diperoleh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cara</a:t>
            </a:r>
            <a:r>
              <a:rPr lang="en-US" altLang="en-US" dirty="0">
                <a:cs typeface="Times New Roman" panose="02020603050405020304" pitchFamily="18" charset="0"/>
              </a:rPr>
              <a:t> meng-</a:t>
            </a:r>
            <a:r>
              <a:rPr lang="en-US" altLang="en-US" i="1" dirty="0">
                <a:cs typeface="Times New Roman" panose="02020603050405020304" pitchFamily="18" charset="0"/>
              </a:rPr>
              <a:t>XOR</a:t>
            </a:r>
            <a:r>
              <a:rPr lang="en-US" altLang="en-US" dirty="0">
                <a:cs typeface="Times New Roman" panose="02020603050405020304" pitchFamily="18" charset="0"/>
              </a:rPr>
              <a:t>-</a:t>
            </a:r>
            <a:r>
              <a:rPr lang="en-US" altLang="en-US" dirty="0" err="1">
                <a:cs typeface="Times New Roman" panose="02020603050405020304" pitchFamily="18" charset="0"/>
              </a:rPr>
              <a:t>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IV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hasil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terhadap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pertama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5">
            <a:extLst>
              <a:ext uri="{FF2B5EF4-FFF2-40B4-BE49-F238E27FC236}">
                <a16:creationId xmlns:a16="http://schemas.microsoft.com/office/drawing/2014/main" id="{3A2F2232-8A69-41F7-ABCE-7C274A197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ED64351-12AB-498B-A154-63E3E6DA8729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74755" name="Rectangle 7">
            <a:extLst>
              <a:ext uri="{FF2B5EF4-FFF2-40B4-BE49-F238E27FC236}">
                <a16:creationId xmlns:a16="http://schemas.microsoft.com/office/drawing/2014/main" id="{912D6350-4E48-4A81-B1FE-39298BCF2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1" y="60736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74756" name="Picture 6">
            <a:extLst>
              <a:ext uri="{FF2B5EF4-FFF2-40B4-BE49-F238E27FC236}">
                <a16:creationId xmlns:a16="http://schemas.microsoft.com/office/drawing/2014/main" id="{62EF405B-8748-4886-927E-C72BDBBD1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407" y="185737"/>
            <a:ext cx="7974013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7" name="Rectangle 9">
            <a:extLst>
              <a:ext uri="{FF2B5EF4-FFF2-40B4-BE49-F238E27FC236}">
                <a16:creationId xmlns:a16="http://schemas.microsoft.com/office/drawing/2014/main" id="{07D5A03A-1778-485A-A844-717E44E28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2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74758" name="Picture 8">
            <a:extLst>
              <a:ext uri="{FF2B5EF4-FFF2-40B4-BE49-F238E27FC236}">
                <a16:creationId xmlns:a16="http://schemas.microsoft.com/office/drawing/2014/main" id="{05E36666-EF40-4492-B28A-C15D108F3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87" y="3669854"/>
            <a:ext cx="7974013" cy="316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9" name="TextBox 3">
            <a:extLst>
              <a:ext uri="{FF2B5EF4-FFF2-40B4-BE49-F238E27FC236}">
                <a16:creationId xmlns:a16="http://schemas.microsoft.com/office/drawing/2014/main" id="{15FE519C-18CA-4819-8FA8-A55455EAC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667" y="1606401"/>
            <a:ext cx="33117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800" dirty="0"/>
              <a:t>(</a:t>
            </a:r>
            <a:r>
              <a:rPr lang="en-US" altLang="en-US" sz="1600" dirty="0"/>
              <a:t>a) </a:t>
            </a:r>
            <a:r>
              <a:rPr lang="en-US" altLang="en-US" sz="1600" dirty="0" err="1"/>
              <a:t>Skema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enkripsi</a:t>
            </a:r>
            <a:r>
              <a:rPr lang="en-US" altLang="en-US" sz="1600" dirty="0"/>
              <a:t> mode CBC</a:t>
            </a:r>
          </a:p>
        </p:txBody>
      </p:sp>
      <p:sp>
        <p:nvSpPr>
          <p:cNvPr id="74760" name="Rectangle 4">
            <a:extLst>
              <a:ext uri="{FF2B5EF4-FFF2-40B4-BE49-F238E27FC236}">
                <a16:creationId xmlns:a16="http://schemas.microsoft.com/office/drawing/2014/main" id="{39C43518-20A0-4C9F-8854-B8CD7F969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766" y="4227303"/>
            <a:ext cx="4572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600" dirty="0"/>
              <a:t>(b) </a:t>
            </a:r>
            <a:r>
              <a:rPr lang="en-US" altLang="en-US" sz="1600" dirty="0" err="1"/>
              <a:t>Skema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dekripsi</a:t>
            </a:r>
            <a:r>
              <a:rPr lang="en-US" altLang="en-US" sz="1600" dirty="0"/>
              <a:t> mode CBC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8C9CE7-AEFD-8D79-031E-06E6DD18A5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44" y="2019974"/>
            <a:ext cx="2143125" cy="933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372B3D-37CD-10E8-3B22-E2C507779F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344" y="4648515"/>
            <a:ext cx="2066925" cy="92392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7A091A9C-4A0C-A914-F858-993A25081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2216" y="782491"/>
            <a:ext cx="17572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dirty="0"/>
              <a:t>Mode CBC</a:t>
            </a:r>
          </a:p>
        </p:txBody>
      </p:sp>
      <p:pic>
        <p:nvPicPr>
          <p:cNvPr id="3" name="Picture 2" descr="Screen Clipping">
            <a:extLst>
              <a:ext uri="{FF2B5EF4-FFF2-40B4-BE49-F238E27FC236}">
                <a16:creationId xmlns:a16="http://schemas.microsoft.com/office/drawing/2014/main" id="{058717CB-E01F-BB7D-2C2D-9B6B084188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28" y="1989032"/>
            <a:ext cx="5788072" cy="2664248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DE2EF5D5-202F-C9C4-B800-7BA8835B89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94" y="1989032"/>
            <a:ext cx="5788072" cy="2664248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6" name="Picture 5" descr="Screen Clipping">
            <a:extLst>
              <a:ext uri="{FF2B5EF4-FFF2-40B4-BE49-F238E27FC236}">
                <a16:creationId xmlns:a16="http://schemas.microsoft.com/office/drawing/2014/main" id="{514DEDB5-61B9-B47D-49CE-50C3DCDFDA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363" y="5020068"/>
            <a:ext cx="7933299" cy="82460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CC1764-92A7-9190-D552-EDB1D4152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Slide Number Placeholder 5">
            <a:extLst>
              <a:ext uri="{FF2B5EF4-FFF2-40B4-BE49-F238E27FC236}">
                <a16:creationId xmlns:a16="http://schemas.microsoft.com/office/drawing/2014/main" id="{DC6C40BF-FDE3-4BDE-85B2-DC5032619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372721A-9E96-4F3B-B966-D72FB90518BC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graphicFrame>
        <p:nvGraphicFramePr>
          <p:cNvPr id="76804" name="Object 4">
            <a:extLst>
              <a:ext uri="{FF2B5EF4-FFF2-40B4-BE49-F238E27FC236}">
                <a16:creationId xmlns:a16="http://schemas.microsoft.com/office/drawing/2014/main" id="{45FD8D66-BA23-4BBC-B14E-E6CE3DEDCF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277456"/>
              </p:ext>
            </p:extLst>
          </p:nvPr>
        </p:nvGraphicFramePr>
        <p:xfrm>
          <a:off x="1275081" y="314961"/>
          <a:ext cx="10171069" cy="4795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2586228" progId="Word.Document.8">
                  <p:embed/>
                </p:oleObj>
              </mc:Choice>
              <mc:Fallback>
                <p:oleObj name="Document" r:id="rId2" imgW="5486400" imgH="2586228" progId="Word.Document.8">
                  <p:embed/>
                  <p:pic>
                    <p:nvPicPr>
                      <p:cNvPr id="76804" name="Object 4">
                        <a:extLst>
                          <a:ext uri="{FF2B5EF4-FFF2-40B4-BE49-F238E27FC236}">
                            <a16:creationId xmlns:a16="http://schemas.microsoft.com/office/drawing/2014/main" id="{45FD8D66-BA23-4BBC-B14E-E6CE3DEDCF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5081" y="314961"/>
                        <a:ext cx="10171069" cy="47955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">
            <a:extLst>
              <a:ext uri="{FF2B5EF4-FFF2-40B4-BE49-F238E27FC236}">
                <a16:creationId xmlns:a16="http://schemas.microsoft.com/office/drawing/2014/main" id="{06BDC44F-5062-44D3-98B7-632E43396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4556" y="6068218"/>
            <a:ext cx="26516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5425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en-US" alt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000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(</a:t>
            </a:r>
            <a:r>
              <a:rPr lang="en-US" alt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&lt;&lt;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25CC91-1D2C-4C0C-BA24-F5A095A03024}"/>
              </a:ext>
            </a:extLst>
          </p:cNvPr>
          <p:cNvSpPr/>
          <p:nvPr/>
        </p:nvSpPr>
        <p:spPr>
          <a:xfrm>
            <a:off x="1182732" y="5332928"/>
            <a:ext cx="101710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Fungsi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enkripsi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digunakan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sama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seperti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sebelumnya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XOR-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blok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plainteks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0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kemudian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geser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secara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wrapping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bit-bit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dari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0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satu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posisi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kiri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Slide Number Placeholder 5">
            <a:extLst>
              <a:ext uri="{FF2B5EF4-FFF2-40B4-BE49-F238E27FC236}">
                <a16:creationId xmlns:a16="http://schemas.microsoft.com/office/drawing/2014/main" id="{C399B156-FFCE-42FE-90D8-57E6B72FA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E2D133F-0D2C-4845-8F23-D2A2BE2ECEA9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GB" altLang="en-US" sz="1400"/>
          </a:p>
        </p:txBody>
      </p:sp>
      <p:sp>
        <p:nvSpPr>
          <p:cNvPr id="53253" name="Rectangle 3">
            <a:extLst>
              <a:ext uri="{FF2B5EF4-FFF2-40B4-BE49-F238E27FC236}">
                <a16:creationId xmlns:a16="http://schemas.microsoft.com/office/drawing/2014/main" id="{B559AFF2-4B06-435C-A26F-4471F35C2D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64081" y="349389"/>
            <a:ext cx="3393440" cy="107216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Blok </a:t>
            </a:r>
            <a:r>
              <a:rPr lang="en-US" altLang="en-US" sz="2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plainteks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berukuran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bit: 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	P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= (</a:t>
            </a: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000" baseline="-30000" dirty="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000" baseline="-30000" dirty="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, …, </a:t>
            </a:r>
            <a:r>
              <a:rPr lang="en-US" altLang="en-US" sz="20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000" i="1" baseline="-30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000" i="1" baseline="-30000" dirty="0">
                <a:solidFill>
                  <a:srgbClr val="FF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 {0, 1} </a:t>
            </a:r>
            <a:endParaRPr lang="en-GB" alt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1351CD27-6F2E-B986-63C5-A9C58190D1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027934"/>
              </p:ext>
            </p:extLst>
          </p:nvPr>
        </p:nvGraphicFramePr>
        <p:xfrm>
          <a:off x="1076643" y="1492218"/>
          <a:ext cx="8588936" cy="472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933036" imgH="2715082" progId="Visio.Drawing.6">
                  <p:embed/>
                </p:oleObj>
              </mc:Choice>
              <mc:Fallback>
                <p:oleObj r:id="rId2" imgW="4933036" imgH="2715082" progId="Visio.Drawing.6">
                  <p:embed/>
                  <p:pic>
                    <p:nvPicPr>
                      <p:cNvPr id="54277" name="Object 2">
                        <a:extLst>
                          <a:ext uri="{FF2B5EF4-FFF2-40B4-BE49-F238E27FC236}">
                            <a16:creationId xmlns:a16="http://schemas.microsoft.com/office/drawing/2014/main" id="{5B960DC5-D63A-409F-9C74-0E80863A25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643" y="1492218"/>
                        <a:ext cx="8588936" cy="472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>
            <a:extLst>
              <a:ext uri="{FF2B5EF4-FFF2-40B4-BE49-F238E27FC236}">
                <a16:creationId xmlns:a16="http://schemas.microsoft.com/office/drawing/2014/main" id="{8723AA9C-B2B6-C98A-7790-C9D84A14EE9A}"/>
              </a:ext>
            </a:extLst>
          </p:cNvPr>
          <p:cNvSpPr txBox="1">
            <a:spLocks noChangeArrowheads="1"/>
          </p:cNvSpPr>
          <p:nvPr/>
        </p:nvSpPr>
        <p:spPr>
          <a:xfrm>
            <a:off x="6817360" y="413380"/>
            <a:ext cx="3586480" cy="1072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Blok </a:t>
            </a:r>
            <a:r>
              <a:rPr lang="en-US" altLang="en-US" sz="2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cipherteks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berukuran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bit: 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	C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= (</a:t>
            </a: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2000" baseline="-30000" dirty="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2000" baseline="-30000" dirty="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, …, </a:t>
            </a:r>
            <a:r>
              <a:rPr lang="en-US" altLang="en-US" sz="20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2000" i="1" baseline="-30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 c</a:t>
            </a:r>
            <a:r>
              <a:rPr lang="en-US" altLang="en-US" sz="2000" i="1" baseline="-30000" dirty="0">
                <a:solidFill>
                  <a:srgbClr val="FF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 {0, 1} </a:t>
            </a:r>
            <a:endParaRPr lang="en-GB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Slide Number Placeholder 5">
            <a:extLst>
              <a:ext uri="{FF2B5EF4-FFF2-40B4-BE49-F238E27FC236}">
                <a16:creationId xmlns:a16="http://schemas.microsoft.com/office/drawing/2014/main" id="{2CE8101D-9AF7-469E-B211-76206CD85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0AC21BE-39C8-4118-A12D-35B45818E685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graphicFrame>
        <p:nvGraphicFramePr>
          <p:cNvPr id="78852" name="Object 4">
            <a:extLst>
              <a:ext uri="{FF2B5EF4-FFF2-40B4-BE49-F238E27FC236}">
                <a16:creationId xmlns:a16="http://schemas.microsoft.com/office/drawing/2014/main" id="{DE466F41-C4C1-4D93-A25A-289AF82D30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423819"/>
              </p:ext>
            </p:extLst>
          </p:nvPr>
        </p:nvGraphicFramePr>
        <p:xfrm>
          <a:off x="695959" y="401875"/>
          <a:ext cx="9115295" cy="1980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1191768" progId="Word.Document.8">
                  <p:embed/>
                </p:oleObj>
              </mc:Choice>
              <mc:Fallback>
                <p:oleObj name="Document" r:id="rId2" imgW="5486400" imgH="1191768" progId="Word.Document.8">
                  <p:embed/>
                  <p:pic>
                    <p:nvPicPr>
                      <p:cNvPr id="78852" name="Object 4">
                        <a:extLst>
                          <a:ext uri="{FF2B5EF4-FFF2-40B4-BE49-F238E27FC236}">
                            <a16:creationId xmlns:a16="http://schemas.microsoft.com/office/drawing/2014/main" id="{DE466F41-C4C1-4D93-A25A-289AF82D30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959" y="401875"/>
                        <a:ext cx="9115295" cy="19804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3" name="Object 5">
            <a:extLst>
              <a:ext uri="{FF2B5EF4-FFF2-40B4-BE49-F238E27FC236}">
                <a16:creationId xmlns:a16="http://schemas.microsoft.com/office/drawing/2014/main" id="{A9FA9440-C47F-4113-9228-08F195EBB0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99571"/>
              </p:ext>
            </p:extLst>
          </p:nvPr>
        </p:nvGraphicFramePr>
        <p:xfrm>
          <a:off x="690879" y="2635557"/>
          <a:ext cx="9621828" cy="1526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486400" imgH="870204" progId="Word.Document.8">
                  <p:embed/>
                </p:oleObj>
              </mc:Choice>
              <mc:Fallback>
                <p:oleObj name="Document" r:id="rId4" imgW="5486400" imgH="870204" progId="Word.Document.8">
                  <p:embed/>
                  <p:pic>
                    <p:nvPicPr>
                      <p:cNvPr id="78853" name="Object 5">
                        <a:extLst>
                          <a:ext uri="{FF2B5EF4-FFF2-40B4-BE49-F238E27FC236}">
                            <a16:creationId xmlns:a16="http://schemas.microsoft.com/office/drawing/2014/main" id="{A9FA9440-C47F-4113-9228-08F195EBB0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879" y="2635557"/>
                        <a:ext cx="9621828" cy="15265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4" name="Object 6">
            <a:extLst>
              <a:ext uri="{FF2B5EF4-FFF2-40B4-BE49-F238E27FC236}">
                <a16:creationId xmlns:a16="http://schemas.microsoft.com/office/drawing/2014/main" id="{DA29F27F-98B4-4D82-8020-B3F1278EB2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566605"/>
              </p:ext>
            </p:extLst>
          </p:nvPr>
        </p:nvGraphicFramePr>
        <p:xfrm>
          <a:off x="604519" y="4501186"/>
          <a:ext cx="9623533" cy="1526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5486400" imgH="870204" progId="Word.Document.8">
                  <p:embed/>
                </p:oleObj>
              </mc:Choice>
              <mc:Fallback>
                <p:oleObj name="Document" r:id="rId6" imgW="5486400" imgH="870204" progId="Word.Document.8">
                  <p:embed/>
                  <p:pic>
                    <p:nvPicPr>
                      <p:cNvPr id="78854" name="Object 6">
                        <a:extLst>
                          <a:ext uri="{FF2B5EF4-FFF2-40B4-BE49-F238E27FC236}">
                            <a16:creationId xmlns:a16="http://schemas.microsoft.com/office/drawing/2014/main" id="{DA29F27F-98B4-4D82-8020-B3F1278EB2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519" y="4501186"/>
                        <a:ext cx="9623533" cy="15265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6">
            <a:extLst>
              <a:ext uri="{FF2B5EF4-FFF2-40B4-BE49-F238E27FC236}">
                <a16:creationId xmlns:a16="http://schemas.microsoft.com/office/drawing/2014/main" id="{FBDA7982-BBBD-44C0-8323-CEE586E5F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028" y="2509520"/>
            <a:ext cx="5577792" cy="214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67" name="TextBox 78866">
            <a:extLst>
              <a:ext uri="{FF2B5EF4-FFF2-40B4-BE49-F238E27FC236}">
                <a16:creationId xmlns:a16="http://schemas.microsoft.com/office/drawing/2014/main" id="{756F9361-77E0-4529-ACC0-1CCE44B6ADC8}"/>
              </a:ext>
            </a:extLst>
          </p:cNvPr>
          <p:cNvSpPr txBox="1"/>
          <p:nvPr/>
        </p:nvSpPr>
        <p:spPr>
          <a:xfrm>
            <a:off x="2042160" y="5773133"/>
            <a:ext cx="5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Slide Number Placeholder 5">
            <a:extLst>
              <a:ext uri="{FF2B5EF4-FFF2-40B4-BE49-F238E27FC236}">
                <a16:creationId xmlns:a16="http://schemas.microsoft.com/office/drawing/2014/main" id="{DB576388-0E02-4A86-AA5C-590BCD942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7A4B39F-61B3-4399-940B-4E8353EE2AA1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graphicFrame>
        <p:nvGraphicFramePr>
          <p:cNvPr id="79876" name="Object 4">
            <a:extLst>
              <a:ext uri="{FF2B5EF4-FFF2-40B4-BE49-F238E27FC236}">
                <a16:creationId xmlns:a16="http://schemas.microsoft.com/office/drawing/2014/main" id="{FF7F7D44-1329-4DC2-85CC-2E3F35D2F5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95480"/>
              </p:ext>
            </p:extLst>
          </p:nvPr>
        </p:nvGraphicFramePr>
        <p:xfrm>
          <a:off x="1011454" y="2428557"/>
          <a:ext cx="11180546" cy="1381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677418" progId="Word.Document.8">
                  <p:embed/>
                </p:oleObj>
              </mc:Choice>
              <mc:Fallback>
                <p:oleObj name="Document" r:id="rId2" imgW="5486400" imgH="677418" progId="Word.Document.8">
                  <p:embed/>
                  <p:pic>
                    <p:nvPicPr>
                      <p:cNvPr id="79876" name="Object 4">
                        <a:extLst>
                          <a:ext uri="{FF2B5EF4-FFF2-40B4-BE49-F238E27FC236}">
                            <a16:creationId xmlns:a16="http://schemas.microsoft.com/office/drawing/2014/main" id="{FF7F7D44-1329-4DC2-85CC-2E3F35D2F5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1454" y="2428557"/>
                        <a:ext cx="11180546" cy="13814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Slide Number Placeholder 5">
            <a:extLst>
              <a:ext uri="{FF2B5EF4-FFF2-40B4-BE49-F238E27FC236}">
                <a16:creationId xmlns:a16="http://schemas.microsoft.com/office/drawing/2014/main" id="{3B5E3262-D5DE-47DC-A459-8BCEE67B0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4520D39-ECC9-443B-AD6B-013431EA7374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23F1134E-FAA9-4347-B102-D425401219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0120" y="1143000"/>
            <a:ext cx="10073640" cy="463804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4400" i="1" dirty="0" err="1">
                <a:cs typeface="Times New Roman" panose="02020603050405020304" pitchFamily="18" charset="0"/>
              </a:rPr>
              <a:t>Kelebihan</a:t>
            </a:r>
            <a:r>
              <a:rPr lang="en-US" altLang="en-US" sz="4400" i="1" dirty="0">
                <a:cs typeface="Times New Roman" panose="02020603050405020304" pitchFamily="18" charset="0"/>
              </a:rPr>
              <a:t> Mode CBC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i="1" dirty="0">
                <a:cs typeface="Times New Roman" panose="02020603050405020304" pitchFamily="18" charset="0"/>
              </a:rPr>
              <a:t>	</a:t>
            </a:r>
          </a:p>
          <a:p>
            <a:pPr>
              <a:buNone/>
            </a:pPr>
            <a:r>
              <a:rPr lang="en-US" altLang="en-US" i="1" dirty="0">
                <a:cs typeface="Times New Roman" panose="02020603050405020304" pitchFamily="18" charset="0"/>
              </a:rPr>
              <a:t> 	</a:t>
            </a:r>
            <a:r>
              <a:rPr lang="en-US" altLang="en-US" sz="3000" i="1" dirty="0">
                <a:cs typeface="Times New Roman" panose="02020603050405020304" pitchFamily="18" charset="0"/>
              </a:rPr>
              <a:t>B</a:t>
            </a:r>
            <a:r>
              <a:rPr lang="en-US" altLang="en-US" sz="3000" dirty="0">
                <a:cs typeface="Times New Roman" panose="02020603050405020304" pitchFamily="18" charset="0"/>
              </a:rPr>
              <a:t>lok-</a:t>
            </a:r>
            <a:r>
              <a:rPr lang="en-US" altLang="en-US" sz="3000" dirty="0" err="1">
                <a:cs typeface="Times New Roman" panose="02020603050405020304" pitchFamily="18" charset="0"/>
              </a:rPr>
              <a:t>blok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3000" dirty="0">
                <a:cs typeface="Times New Roman" panose="02020603050405020304" pitchFamily="18" charset="0"/>
              </a:rPr>
              <a:t> yang </a:t>
            </a:r>
            <a:r>
              <a:rPr lang="en-US" altLang="en-US" sz="3000" dirty="0" err="1">
                <a:cs typeface="Times New Roman" panose="02020603050405020304" pitchFamily="18" charset="0"/>
              </a:rPr>
              <a:t>sama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tidak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selalu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menghasilkan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blok-blok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cipherteks</a:t>
            </a:r>
            <a:r>
              <a:rPr lang="en-US" altLang="en-US" sz="3000" dirty="0">
                <a:cs typeface="Times New Roman" panose="02020603050405020304" pitchFamily="18" charset="0"/>
              </a:rPr>
              <a:t> yang </a:t>
            </a:r>
            <a:r>
              <a:rPr lang="en-US" altLang="en-US" sz="3000" dirty="0" err="1">
                <a:cs typeface="Times New Roman" panose="02020603050405020304" pitchFamily="18" charset="0"/>
              </a:rPr>
              <a:t>sama</a:t>
            </a:r>
            <a:endParaRPr lang="en-US" altLang="en-US" sz="3000" i="1" dirty="0"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3000" dirty="0"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000" dirty="0">
                <a:cs typeface="Times New Roman" panose="02020603050405020304" pitchFamily="18" charset="0"/>
              </a:rPr>
              <a:t>	Oleh </a:t>
            </a:r>
            <a:r>
              <a:rPr lang="en-US" altLang="en-US" sz="3000" dirty="0" err="1">
                <a:cs typeface="Times New Roman" panose="02020603050405020304" pitchFamily="18" charset="0"/>
              </a:rPr>
              <a:t>karena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blok-blok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3000" dirty="0">
                <a:cs typeface="Times New Roman" panose="02020603050405020304" pitchFamily="18" charset="0"/>
              </a:rPr>
              <a:t> yang </a:t>
            </a:r>
            <a:r>
              <a:rPr lang="en-US" altLang="en-US" sz="3000" dirty="0" err="1">
                <a:cs typeface="Times New Roman" panose="02020603050405020304" pitchFamily="18" charset="0"/>
              </a:rPr>
              <a:t>sama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tidak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menghasilkan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blok-blok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cipherteks</a:t>
            </a:r>
            <a:r>
              <a:rPr lang="en-US" altLang="en-US" sz="3000" dirty="0">
                <a:cs typeface="Times New Roman" panose="02020603050405020304" pitchFamily="18" charset="0"/>
              </a:rPr>
              <a:t> yang </a:t>
            </a:r>
            <a:r>
              <a:rPr lang="en-US" altLang="en-US" sz="3000" dirty="0" err="1">
                <a:cs typeface="Times New Roman" panose="02020603050405020304" pitchFamily="18" charset="0"/>
              </a:rPr>
              <a:t>sama</a:t>
            </a:r>
            <a:r>
              <a:rPr lang="en-US" altLang="en-US" sz="3000" dirty="0"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cs typeface="Times New Roman" panose="02020603050405020304" pitchFamily="18" charset="0"/>
              </a:rPr>
              <a:t>maka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kriptanalisis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menjadi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lebih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sulit</a:t>
            </a:r>
            <a:r>
              <a:rPr lang="en-US" altLang="en-US" sz="3000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3000" dirty="0"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000" dirty="0">
                <a:cs typeface="Times New Roman" panose="02020603050405020304" pitchFamily="18" charset="0"/>
              </a:rPr>
              <a:t>	</a:t>
            </a:r>
            <a:r>
              <a:rPr lang="en-US" altLang="en-US" sz="3000" dirty="0" err="1">
                <a:cs typeface="Times New Roman" panose="02020603050405020304" pitchFamily="18" charset="0"/>
              </a:rPr>
              <a:t>Inilah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alasan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utama</a:t>
            </a:r>
            <a:r>
              <a:rPr lang="en-US" altLang="en-US" sz="3000" dirty="0"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cs typeface="Times New Roman" panose="02020603050405020304" pitchFamily="18" charset="0"/>
              </a:rPr>
              <a:t>penggunaan</a:t>
            </a:r>
            <a:r>
              <a:rPr lang="en-US" altLang="en-US" sz="3000" dirty="0">
                <a:cs typeface="Times New Roman" panose="02020603050405020304" pitchFamily="18" charset="0"/>
              </a:rPr>
              <a:t> mode </a:t>
            </a:r>
            <a:r>
              <a:rPr lang="en-US" altLang="en-US" sz="3000" i="1" dirty="0">
                <a:cs typeface="Times New Roman" panose="02020603050405020304" pitchFamily="18" charset="0"/>
              </a:rPr>
              <a:t>CBC</a:t>
            </a:r>
            <a:r>
              <a:rPr lang="en-US" altLang="en-US" sz="3000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3000" dirty="0"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Slide Number Placeholder 5">
            <a:extLst>
              <a:ext uri="{FF2B5EF4-FFF2-40B4-BE49-F238E27FC236}">
                <a16:creationId xmlns:a16="http://schemas.microsoft.com/office/drawing/2014/main" id="{6D932671-BF87-43F8-89F1-3DE963003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2ACE76E-670E-4002-AAF0-AA5725658ED7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81924" name="Rectangle 2">
            <a:extLst>
              <a:ext uri="{FF2B5EF4-FFF2-40B4-BE49-F238E27FC236}">
                <a16:creationId xmlns:a16="http://schemas.microsoft.com/office/drawing/2014/main" id="{06ACA0E9-2E3B-445E-B838-0F614FAD3F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</a:t>
            </a:r>
          </a:p>
        </p:txBody>
      </p:sp>
      <p:sp>
        <p:nvSpPr>
          <p:cNvPr id="81925" name="Rectangle 3">
            <a:extLst>
              <a:ext uri="{FF2B5EF4-FFF2-40B4-BE49-F238E27FC236}">
                <a16:creationId xmlns:a16="http://schemas.microsoft.com/office/drawing/2014/main" id="{5198A085-844A-4A19-8C4D-EA4D06AA82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2109" y="716562"/>
            <a:ext cx="6024879" cy="5531838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4400" i="1" dirty="0" err="1">
                <a:cs typeface="Times New Roman" panose="02020603050405020304" pitchFamily="18" charset="0"/>
              </a:rPr>
              <a:t>Kelemahan</a:t>
            </a:r>
            <a:r>
              <a:rPr lang="en-US" altLang="en-US" sz="4400" i="1" dirty="0">
                <a:cs typeface="Times New Roman" panose="02020603050405020304" pitchFamily="18" charset="0"/>
              </a:rPr>
              <a:t> Mode CBC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AutoNum type="arabicPeriod"/>
            </a:pPr>
            <a:r>
              <a:rPr lang="en-US" altLang="en-US" dirty="0" err="1">
                <a:cs typeface="Times New Roman" panose="02020603050405020304" pitchFamily="18" charset="0"/>
              </a:rPr>
              <a:t>Kesalahan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cs typeface="Times New Roman" panose="02020603050405020304" pitchFamily="18" charset="0"/>
              </a:rPr>
              <a:t>satu</a:t>
            </a:r>
            <a:r>
              <a:rPr lang="en-US" altLang="en-US" dirty="0">
                <a:cs typeface="Times New Roman" panose="02020603050405020304" pitchFamily="18" charset="0"/>
              </a:rPr>
              <a:t> bit pada </a:t>
            </a:r>
            <a:r>
              <a:rPr lang="en-US" altLang="en-US" dirty="0" err="1">
                <a:cs typeface="Times New Roman" panose="02020603050405020304" pitchFamily="18" charset="0"/>
              </a:rPr>
              <a:t>sebuah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menghasilkan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kesalahan</a:t>
            </a:r>
            <a:r>
              <a:rPr lang="en-US" altLang="en-US" dirty="0">
                <a:cs typeface="Times New Roman" panose="02020603050405020304" pitchFamily="18" charset="0"/>
              </a:rPr>
              <a:t>  pada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berkoresponden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cs typeface="Times New Roman" panose="02020603050405020304" pitchFamily="18" charset="0"/>
              </a:rPr>
              <a:t>kesalahan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tersebut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merambat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semua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berikutnya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marL="457200" indent="-457200" eaLnBrk="1" hangingPunct="1">
              <a:buFont typeface="Wingdings" panose="05000000000000000000" pitchFamily="2" charset="2"/>
              <a:buAutoNum type="arabicPeriod"/>
            </a:pPr>
            <a:endParaRPr lang="en-US" altLang="en-US" dirty="0">
              <a:cs typeface="Times New Roman" panose="02020603050405020304" pitchFamily="18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AutoNum type="arabicPeriod"/>
            </a:pPr>
            <a:endParaRPr lang="en-US" altLang="en-US" dirty="0">
              <a:cs typeface="Times New Roman" panose="02020603050405020304" pitchFamily="18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2.  </a:t>
            </a:r>
            <a:r>
              <a:rPr lang="en-US" altLang="en-US" dirty="0" err="1">
                <a:cs typeface="Times New Roman" panose="02020603050405020304" pitchFamily="18" charset="0"/>
              </a:rPr>
              <a:t>Tetapi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hal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berkebalikan</a:t>
            </a:r>
            <a:r>
              <a:rPr lang="en-US" altLang="en-US" dirty="0">
                <a:cs typeface="Times New Roman" panose="02020603050405020304" pitchFamily="18" charset="0"/>
              </a:rPr>
              <a:t> pada proses </a:t>
            </a:r>
            <a:r>
              <a:rPr lang="en-US" altLang="en-US" dirty="0" err="1">
                <a:cs typeface="Times New Roman" panose="02020603050405020304" pitchFamily="18" charset="0"/>
              </a:rPr>
              <a:t>dekripsi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cs typeface="Times New Roman" panose="02020603050405020304" pitchFamily="18" charset="0"/>
              </a:rPr>
              <a:t>Kesalahan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satu</a:t>
            </a:r>
            <a:r>
              <a:rPr lang="en-US" altLang="en-US" dirty="0">
                <a:cs typeface="Times New Roman" panose="02020603050405020304" pitchFamily="18" charset="0"/>
              </a:rPr>
              <a:t> bit pada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mempengaruhi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berkoresponden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cs typeface="Times New Roman" panose="02020603050405020304" pitchFamily="18" charset="0"/>
              </a:rPr>
              <a:t>satu</a:t>
            </a:r>
            <a:r>
              <a:rPr lang="en-US" altLang="en-US" dirty="0">
                <a:cs typeface="Times New Roman" panose="02020603050405020304" pitchFamily="18" charset="0"/>
              </a:rPr>
              <a:t> bit pada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berikutnya</a:t>
            </a:r>
            <a:r>
              <a:rPr lang="en-US" altLang="en-US" dirty="0">
                <a:cs typeface="Times New Roman" panose="02020603050405020304" pitchFamily="18" charset="0"/>
              </a:rPr>
              <a:t> (pada </a:t>
            </a:r>
            <a:r>
              <a:rPr lang="en-US" altLang="en-US" dirty="0" err="1">
                <a:cs typeface="Times New Roman" panose="02020603050405020304" pitchFamily="18" charset="0"/>
              </a:rPr>
              <a:t>posisi</a:t>
            </a:r>
            <a:r>
              <a:rPr lang="en-US" altLang="en-US" dirty="0">
                <a:cs typeface="Times New Roman" panose="02020603050405020304" pitchFamily="18" charset="0"/>
              </a:rPr>
              <a:t> bit yang </a:t>
            </a:r>
            <a:r>
              <a:rPr lang="en-US" altLang="en-US" dirty="0" err="1">
                <a:cs typeface="Times New Roman" panose="02020603050405020304" pitchFamily="18" charset="0"/>
              </a:rPr>
              <a:t>berkoresponden</a:t>
            </a:r>
            <a:r>
              <a:rPr lang="en-US" altLang="en-US" dirty="0">
                <a:cs typeface="Times New Roman" panose="02020603050405020304" pitchFamily="18" charset="0"/>
              </a:rPr>
              <a:t> pula).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B6DE19-EC15-4757-908A-C241EEF67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08" y="1087539"/>
            <a:ext cx="5577792" cy="214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BACBA220-10E2-4BB8-A28A-8BBBB4950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392" y="3695765"/>
            <a:ext cx="5654040" cy="224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5A82C6A3-A84A-4B14-9D3A-0C8E2EFA32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i="1">
                <a:cs typeface="Times New Roman" panose="02020603050405020304" pitchFamily="18" charset="0"/>
              </a:rPr>
              <a:t>Cipher-Feedback (CFB)</a:t>
            </a:r>
            <a:endParaRPr lang="en-GB" altLang="en-US">
              <a:cs typeface="Times New Roman" panose="02020603050405020304" pitchFamily="18" charset="0"/>
            </a:endParaRP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70230DAE-A6D3-4993-A91B-FB7742087D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10920" y="1920875"/>
            <a:ext cx="10342880" cy="45720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Mengatasi</a:t>
            </a:r>
            <a:r>
              <a:rPr lang="en-US" altLang="en-US" dirty="0"/>
              <a:t> </a:t>
            </a:r>
            <a:r>
              <a:rPr lang="en-US" altLang="en-US" dirty="0" err="1"/>
              <a:t>kekurangan</a:t>
            </a:r>
            <a:r>
              <a:rPr lang="en-US" altLang="en-US" dirty="0"/>
              <a:t> pada mode </a:t>
            </a:r>
            <a:r>
              <a:rPr lang="en-US" altLang="en-US" i="1" dirty="0"/>
              <a:t>CBC</a:t>
            </a:r>
            <a:r>
              <a:rPr lang="en-US" altLang="en-US" dirty="0"/>
              <a:t> </a:t>
            </a:r>
            <a:r>
              <a:rPr lang="en-US" altLang="en-US" dirty="0" err="1"/>
              <a:t>apabila</a:t>
            </a:r>
            <a:r>
              <a:rPr lang="en-US" altLang="en-US" dirty="0"/>
              <a:t> </a:t>
            </a:r>
            <a:r>
              <a:rPr lang="en-US" altLang="en-US" dirty="0" err="1"/>
              <a:t>diterapkan</a:t>
            </a:r>
            <a:r>
              <a:rPr lang="en-US" altLang="en-US" dirty="0"/>
              <a:t> pada </a:t>
            </a:r>
            <a:r>
              <a:rPr lang="en-US" altLang="en-US" dirty="0" err="1"/>
              <a:t>pengiriman</a:t>
            </a:r>
            <a:r>
              <a:rPr lang="en-US" altLang="en-US" dirty="0"/>
              <a:t> data yang </a:t>
            </a:r>
            <a:r>
              <a:rPr lang="en-US" altLang="en-US" dirty="0" err="1"/>
              <a:t>belum</a:t>
            </a:r>
            <a:r>
              <a:rPr lang="en-US" altLang="en-US" dirty="0"/>
              <a:t> </a:t>
            </a:r>
            <a:r>
              <a:rPr lang="en-US" altLang="en-US" dirty="0" err="1"/>
              <a:t>mencapai</a:t>
            </a:r>
            <a:r>
              <a:rPr lang="en-US" altLang="en-US" dirty="0"/>
              <a:t> </a:t>
            </a:r>
            <a:r>
              <a:rPr lang="en-US" altLang="en-US" dirty="0" err="1"/>
              <a:t>ukuran</a:t>
            </a:r>
            <a:r>
              <a:rPr lang="en-US" altLang="en-US" dirty="0"/>
              <a:t> </a:t>
            </a:r>
            <a:r>
              <a:rPr lang="en-US" altLang="en-US" dirty="0" err="1"/>
              <a:t>satu</a:t>
            </a:r>
            <a:r>
              <a:rPr lang="en-US" altLang="en-US" dirty="0"/>
              <a:t> </a:t>
            </a:r>
            <a:r>
              <a:rPr lang="en-US" altLang="en-US" dirty="0" err="1"/>
              <a:t>blok</a:t>
            </a:r>
            <a:r>
              <a:rPr lang="en-US" altLang="en-US" dirty="0"/>
              <a:t> 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Data </a:t>
            </a:r>
            <a:r>
              <a:rPr lang="en-US" altLang="en-US" dirty="0" err="1">
                <a:cs typeface="Times New Roman" panose="02020603050405020304" pitchFamily="18" charset="0"/>
              </a:rPr>
              <a:t>dienkripsi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unit yang </a:t>
            </a:r>
            <a:r>
              <a:rPr lang="en-US" altLang="en-US" dirty="0" err="1">
                <a:cs typeface="Times New Roman" panose="02020603050405020304" pitchFamily="18" charset="0"/>
              </a:rPr>
              <a:t>lebih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kecil</a:t>
            </a:r>
            <a:r>
              <a:rPr lang="en-US" altLang="en-US" dirty="0">
                <a:cs typeface="Times New Roman" panose="02020603050405020304" pitchFamily="18" charset="0"/>
              </a:rPr>
              <a:t> (r) </a:t>
            </a:r>
            <a:r>
              <a:rPr lang="en-US" altLang="en-US" dirty="0" err="1">
                <a:cs typeface="Times New Roman" panose="02020603050405020304" pitchFamily="18" charset="0"/>
              </a:rPr>
              <a:t>daripada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ukuran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(n).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Unit data  yang </a:t>
            </a:r>
            <a:r>
              <a:rPr lang="en-US" altLang="en-US" dirty="0" err="1">
                <a:cs typeface="Times New Roman" panose="02020603050405020304" pitchFamily="18" charset="0"/>
              </a:rPr>
              <a:t>dienkripsi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panjangnya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bisa</a:t>
            </a:r>
            <a:r>
              <a:rPr lang="en-US" altLang="en-US" dirty="0">
                <a:cs typeface="Times New Roman" panose="02020603050405020304" pitchFamily="18" charset="0"/>
              </a:rPr>
              <a:t> 1 bit, 2 bit, 4-bit, 8 bit, dan lain-lain.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Bila</a:t>
            </a:r>
            <a:r>
              <a:rPr lang="en-US" altLang="en-US" dirty="0">
                <a:cs typeface="Times New Roman" panose="02020603050405020304" pitchFamily="18" charset="0"/>
              </a:rPr>
              <a:t> unit yang </a:t>
            </a:r>
            <a:r>
              <a:rPr lang="en-US" altLang="en-US" dirty="0" err="1">
                <a:cs typeface="Times New Roman" panose="02020603050405020304" pitchFamily="18" charset="0"/>
              </a:rPr>
              <a:t>dienkripsi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satu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karakter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kalinya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mode </a:t>
            </a:r>
            <a:r>
              <a:rPr lang="en-US" altLang="en-US" i="1" dirty="0">
                <a:cs typeface="Times New Roman" panose="02020603050405020304" pitchFamily="18" charset="0"/>
              </a:rPr>
              <a:t>CFB</a:t>
            </a:r>
            <a:r>
              <a:rPr lang="en-US" altLang="en-US" dirty="0">
                <a:cs typeface="Times New Roman" panose="02020603050405020304" pitchFamily="18" charset="0"/>
              </a:rPr>
              <a:t>-</a:t>
            </a:r>
            <a:r>
              <a:rPr lang="en-US" altLang="en-US" dirty="0" err="1">
                <a:cs typeface="Times New Roman" panose="02020603050405020304" pitchFamily="18" charset="0"/>
              </a:rPr>
              <a:t>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disebut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CFB</a:t>
            </a:r>
            <a:r>
              <a:rPr lang="en-US" altLang="en-US" dirty="0">
                <a:cs typeface="Times New Roman" panose="02020603050405020304" pitchFamily="18" charset="0"/>
              </a:rPr>
              <a:t> 8-bit. </a:t>
            </a:r>
          </a:p>
          <a:p>
            <a:pPr eaLnBrk="1" hangingPunct="1">
              <a:lnSpc>
                <a:spcPct val="90000"/>
              </a:lnSpc>
            </a:pPr>
            <a:endParaRPr lang="en-GB" altLang="en-US" dirty="0"/>
          </a:p>
        </p:txBody>
      </p:sp>
      <p:sp>
        <p:nvSpPr>
          <p:cNvPr id="82949" name="Slide Number Placeholder 2">
            <a:extLst>
              <a:ext uri="{FF2B5EF4-FFF2-40B4-BE49-F238E27FC236}">
                <a16:creationId xmlns:a16="http://schemas.microsoft.com/office/drawing/2014/main" id="{8387B033-AC43-4A43-9D84-622C2688C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5F882DC-4FC0-448C-A8D9-C97446E558A3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sz="14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>
            <a:extLst>
              <a:ext uri="{FF2B5EF4-FFF2-40B4-BE49-F238E27FC236}">
                <a16:creationId xmlns:a16="http://schemas.microsoft.com/office/drawing/2014/main" id="{FED64460-50E2-4C0F-95D7-226F532205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5211" y="933450"/>
            <a:ext cx="10298589" cy="54229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i="1" dirty="0">
                <a:cs typeface="Times New Roman" panose="02020603050405020304" pitchFamily="18" charset="0"/>
              </a:rPr>
              <a:t>CFB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</a:t>
            </a:r>
            <a:r>
              <a:rPr lang="en-US" altLang="en-US" dirty="0">
                <a:cs typeface="Times New Roman" panose="02020603050405020304" pitchFamily="18" charset="0"/>
              </a:rPr>
              <a:t>-bit </a:t>
            </a:r>
            <a:r>
              <a:rPr lang="en-US" altLang="en-US" dirty="0" err="1">
                <a:cs typeface="Times New Roman" panose="02020603050405020304" pitchFamily="18" charset="0"/>
              </a:rPr>
              <a:t>mengenkripsi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sebanyak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</a:t>
            </a:r>
            <a:r>
              <a:rPr lang="en-US" altLang="en-US" dirty="0">
                <a:cs typeface="Times New Roman" panose="02020603050405020304" pitchFamily="18" charset="0"/>
              </a:rPr>
              <a:t> bit </a:t>
            </a:r>
            <a:r>
              <a:rPr lang="en-US" altLang="en-US" dirty="0" err="1"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kalinya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cs typeface="Times New Roman" panose="02020603050405020304" pitchFamily="18" charset="0"/>
              </a:rPr>
              <a:t>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  (</a:t>
            </a:r>
            <a:r>
              <a:rPr lang="en-US" altLang="en-US" i="1" dirty="0">
                <a:cs typeface="Times New Roman" panose="02020603050405020304" pitchFamily="18" charset="0"/>
              </a:rPr>
              <a:t>n </a:t>
            </a:r>
            <a:r>
              <a:rPr lang="en-US" altLang="en-US" dirty="0">
                <a:cs typeface="Times New Roman" panose="02020603050405020304" pitchFamily="18" charset="0"/>
              </a:rPr>
              <a:t>= </a:t>
            </a:r>
            <a:r>
              <a:rPr lang="en-US" altLang="en-US" dirty="0" err="1">
                <a:cs typeface="Times New Roman" panose="02020603050405020304" pitchFamily="18" charset="0"/>
              </a:rPr>
              <a:t>ukuran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).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kata lain, </a:t>
            </a:r>
            <a:r>
              <a:rPr lang="en-US" altLang="en-US" i="1" dirty="0">
                <a:cs typeface="Times New Roman" panose="02020603050405020304" pitchFamily="18" charset="0"/>
              </a:rPr>
              <a:t>CFB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</a:t>
            </a:r>
            <a:r>
              <a:rPr lang="en-US" altLang="en-US" dirty="0">
                <a:cs typeface="Times New Roman" panose="02020603050405020304" pitchFamily="18" charset="0"/>
              </a:rPr>
              <a:t>-bit </a:t>
            </a:r>
            <a:r>
              <a:rPr lang="en-US" altLang="en-US" dirty="0" err="1">
                <a:cs typeface="Times New Roman" panose="02020603050405020304" pitchFamily="18" charset="0"/>
              </a:rPr>
              <a:t>memperlakukan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cipher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seperti</a:t>
            </a:r>
            <a:r>
              <a:rPr lang="en-US" altLang="en-US" dirty="0">
                <a:cs typeface="Times New Roman" panose="02020603050405020304" pitchFamily="18" charset="0"/>
              </a:rPr>
              <a:t> pada </a:t>
            </a:r>
            <a:r>
              <a:rPr lang="en-US" altLang="en-US" i="1" dirty="0">
                <a:cs typeface="Times New Roman" panose="02020603050405020304" pitchFamily="18" charset="0"/>
              </a:rPr>
              <a:t>cipher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alir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Mode </a:t>
            </a:r>
            <a:r>
              <a:rPr lang="en-US" altLang="en-US" i="1" dirty="0">
                <a:cs typeface="Times New Roman" panose="02020603050405020304" pitchFamily="18" charset="0"/>
              </a:rPr>
              <a:t>CFB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membutuhkan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sebuah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antrian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queue</a:t>
            </a:r>
            <a:r>
              <a:rPr lang="en-US" altLang="en-US" dirty="0">
                <a:cs typeface="Times New Roman" panose="02020603050405020304" pitchFamily="18" charset="0"/>
              </a:rPr>
              <a:t>) yang </a:t>
            </a:r>
            <a:r>
              <a:rPr lang="en-US" altLang="en-US" dirty="0" err="1">
                <a:cs typeface="Times New Roman" panose="02020603050405020304" pitchFamily="18" charset="0"/>
              </a:rPr>
              <a:t>berukuran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ukuran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masukan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Tinjau</a:t>
            </a:r>
            <a:r>
              <a:rPr lang="en-US" altLang="en-US" dirty="0">
                <a:cs typeface="Times New Roman" panose="02020603050405020304" pitchFamily="18" charset="0"/>
              </a:rPr>
              <a:t> mode </a:t>
            </a:r>
            <a:r>
              <a:rPr lang="en-US" altLang="en-US" i="1" dirty="0">
                <a:cs typeface="Times New Roman" panose="02020603050405020304" pitchFamily="18" charset="0"/>
              </a:rPr>
              <a:t>CFB</a:t>
            </a:r>
            <a:r>
              <a:rPr lang="en-US" altLang="en-US" dirty="0">
                <a:cs typeface="Times New Roman" panose="02020603050405020304" pitchFamily="18" charset="0"/>
              </a:rPr>
              <a:t> 8-bit yang </a:t>
            </a:r>
            <a:r>
              <a:rPr lang="en-US" altLang="en-US" dirty="0" err="1">
                <a:cs typeface="Times New Roman" panose="02020603050405020304" pitchFamily="18" charset="0"/>
              </a:rPr>
              <a:t>bekerja</a:t>
            </a:r>
            <a:r>
              <a:rPr lang="en-US" altLang="en-US" dirty="0"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berukuran</a:t>
            </a:r>
            <a:r>
              <a:rPr lang="en-US" altLang="en-US" dirty="0">
                <a:cs typeface="Times New Roman" panose="02020603050405020304" pitchFamily="18" charset="0"/>
              </a:rPr>
              <a:t> 64-bit (</a:t>
            </a:r>
            <a:r>
              <a:rPr lang="en-US" altLang="en-US" dirty="0" err="1">
                <a:cs typeface="Times New Roman" panose="02020603050405020304" pitchFamily="18" charset="0"/>
              </a:rPr>
              <a:t>setara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8 </a:t>
            </a:r>
            <a:r>
              <a:rPr lang="en-US" altLang="en-US" i="1" dirty="0">
                <a:cs typeface="Times New Roman" panose="02020603050405020304" pitchFamily="18" charset="0"/>
              </a:rPr>
              <a:t>byte</a:t>
            </a:r>
            <a:r>
              <a:rPr lang="en-US" altLang="en-US" dirty="0">
                <a:cs typeface="Times New Roman" panose="02020603050405020304" pitchFamily="18" charset="0"/>
              </a:rPr>
              <a:t>) pada </a:t>
            </a:r>
            <a:r>
              <a:rPr lang="en-US" altLang="en-US" dirty="0" err="1">
                <a:cs typeface="Times New Roman" panose="02020603050405020304" pitchFamily="18" charset="0"/>
              </a:rPr>
              <a:t>gambar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berikut</a:t>
            </a:r>
            <a:endParaRPr lang="en-GB" altLang="en-US" dirty="0"/>
          </a:p>
        </p:txBody>
      </p:sp>
      <p:sp>
        <p:nvSpPr>
          <p:cNvPr id="83972" name="Slide Number Placeholder 2">
            <a:extLst>
              <a:ext uri="{FF2B5EF4-FFF2-40B4-BE49-F238E27FC236}">
                <a16:creationId xmlns:a16="http://schemas.microsoft.com/office/drawing/2014/main" id="{343938F1-86B7-4972-B58B-CAA3FBBE0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9EDA967-84F6-4C02-9C10-054BF1788893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4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2771B0D1-0305-4A7B-BE34-96E76E3E0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1363" y="178593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86019" name="Object 2">
            <a:extLst>
              <a:ext uri="{FF2B5EF4-FFF2-40B4-BE49-F238E27FC236}">
                <a16:creationId xmlns:a16="http://schemas.microsoft.com/office/drawing/2014/main" id="{BEE5802F-F7BC-4C48-92FD-C37FB94CE2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842793"/>
              </p:ext>
            </p:extLst>
          </p:nvPr>
        </p:nvGraphicFramePr>
        <p:xfrm>
          <a:off x="1597832" y="1353664"/>
          <a:ext cx="8567133" cy="5000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711345" imgH="3335929" progId="Visio.Drawing.6">
                  <p:embed/>
                </p:oleObj>
              </mc:Choice>
              <mc:Fallback>
                <p:oleObj r:id="rId2" imgW="5711345" imgH="3335929" progId="Visio.Drawing.6">
                  <p:embed/>
                  <p:pic>
                    <p:nvPicPr>
                      <p:cNvPr id="86019" name="Object 2">
                        <a:extLst>
                          <a:ext uri="{FF2B5EF4-FFF2-40B4-BE49-F238E27FC236}">
                            <a16:creationId xmlns:a16="http://schemas.microsoft.com/office/drawing/2014/main" id="{BEE5802F-F7BC-4C48-92FD-C37FB94CE2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832" y="1353664"/>
                        <a:ext cx="8567133" cy="50009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1" name="Slide Number Placeholder 2">
            <a:extLst>
              <a:ext uri="{FF2B5EF4-FFF2-40B4-BE49-F238E27FC236}">
                <a16:creationId xmlns:a16="http://schemas.microsoft.com/office/drawing/2014/main" id="{DA35AD98-1576-4F30-AE78-283C81FB2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83D763A-C89B-4DD3-B4CB-7BF065AF67F3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n-US" sz="1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28F9C0-7B73-4416-90CA-5E345AAED34F}"/>
              </a:ext>
            </a:extLst>
          </p:cNvPr>
          <p:cNvSpPr txBox="1"/>
          <p:nvPr/>
        </p:nvSpPr>
        <p:spPr>
          <a:xfrm>
            <a:off x="2672080" y="503426"/>
            <a:ext cx="7571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Mode CFB-8 bit </a:t>
            </a:r>
            <a:r>
              <a:rPr lang="en-US" sz="2800" dirty="0" err="1">
                <a:solidFill>
                  <a:srgbClr val="FF0000"/>
                </a:solidFill>
              </a:rPr>
              <a:t>untuk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ukuran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blok</a:t>
            </a:r>
            <a:r>
              <a:rPr lang="en-US" sz="2800" dirty="0">
                <a:solidFill>
                  <a:srgbClr val="FF0000"/>
                </a:solidFill>
              </a:rPr>
              <a:t> 64 bit (= 8 byte)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2150FE-75EA-E2C5-687F-47D29448E5E1}"/>
              </a:ext>
            </a:extLst>
          </p:cNvPr>
          <p:cNvSpPr/>
          <p:nvPr/>
        </p:nvSpPr>
        <p:spPr>
          <a:xfrm>
            <a:off x="8610600" y="2915920"/>
            <a:ext cx="279400" cy="284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CC0F6-F817-0B1E-662B-3B95C7B67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0240"/>
            <a:ext cx="10515600" cy="5526723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Secara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matemastis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, mode </a:t>
            </a:r>
            <a:r>
              <a:rPr lang="en-US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CFB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r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-bit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dapat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dinyatakan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sebagai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		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yang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dalam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hal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ini</a:t>
            </a:r>
            <a:r>
              <a:rPr lang="en-US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,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i 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= 1, 2, 3, …, </a:t>
            </a:r>
            <a:r>
              <a:rPr lang="fi-FI" sz="2400" i="1" dirty="0">
                <a:ea typeface="MS Mincho" panose="02020609040205080304" pitchFamily="49" charset="-128"/>
                <a:cs typeface="Times New Roman" panose="02020603050405020304" pitchFamily="18" charset="0"/>
              </a:rPr>
              <a:t>m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X</a:t>
            </a:r>
            <a:r>
              <a:rPr lang="fi-FI" sz="2400" i="1" baseline="-250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=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isi antrian dengan 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X</a:t>
            </a:r>
            <a:r>
              <a:rPr lang="fi-FI" sz="2400" baseline="-250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1 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adalah 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IV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E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= fungsi enkripsi 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K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= kunci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n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= panjang blok enkripsi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r 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= panjang unit enkripsi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|| = operator penyambungan (</a:t>
            </a:r>
            <a:r>
              <a:rPr lang="fi-FI" sz="2400" i="1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concatenation</a:t>
            </a: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  <a:endParaRPr lang="en-US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09EE86-169D-B87E-74C1-CC3AF6D92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37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9BCA62-E187-7E0A-B364-17AF46E34DBD}"/>
              </a:ext>
            </a:extLst>
          </p:cNvPr>
          <p:cNvSpPr txBox="1"/>
          <p:nvPr/>
        </p:nvSpPr>
        <p:spPr>
          <a:xfrm>
            <a:off x="1267460" y="1272609"/>
            <a:ext cx="4168140" cy="1341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15000"/>
              </a:lnSpc>
              <a:buNone/>
            </a:pP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Enkripsi:	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= 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MSB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r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(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E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(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X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))		</a:t>
            </a:r>
            <a:endParaRPr lang="en-US" sz="2400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buNone/>
            </a:pP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X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</a:t>
            </a:r>
            <a:r>
              <a:rPr lang="fi-FI" sz="2400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+1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= 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LSB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n</a:t>
            </a:r>
            <a:r>
              <a:rPr lang="fi-FI" sz="2400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– 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r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(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X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) || 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 </a:t>
            </a:r>
            <a:r>
              <a:rPr lang="fi-FI" sz="2400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18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	</a:t>
            </a:r>
            <a:endParaRPr lang="en-US" sz="18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97BE4C-93B4-A85B-C992-B4F00A5A3153}"/>
              </a:ext>
            </a:extLst>
          </p:cNvPr>
          <p:cNvSpPr txBox="1"/>
          <p:nvPr/>
        </p:nvSpPr>
        <p:spPr>
          <a:xfrm>
            <a:off x="6497320" y="1272609"/>
            <a:ext cx="4168140" cy="1341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15000"/>
              </a:lnSpc>
              <a:buNone/>
            </a:pPr>
            <a:r>
              <a:rPr lang="fi-FI" sz="2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Dekripsi:	 </a:t>
            </a:r>
          </a:p>
          <a:p>
            <a:pPr marL="0" indent="0" algn="just">
              <a:lnSpc>
                <a:spcPct val="115000"/>
              </a:lnSpc>
              <a:buNone/>
            </a:pP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= 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MSB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r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(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E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K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(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X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))		 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X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</a:t>
            </a:r>
            <a:r>
              <a:rPr lang="fi-FI" sz="2400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+1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= 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LSB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n</a:t>
            </a:r>
            <a:r>
              <a:rPr lang="fi-FI" sz="2400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– 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r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(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X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</a:t>
            </a:r>
            <a:r>
              <a:rPr lang="fi-FI" sz="24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) || </a:t>
            </a:r>
            <a:r>
              <a:rPr lang="fi-FI" sz="2400" i="1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C</a:t>
            </a:r>
            <a:r>
              <a:rPr lang="fi-FI" sz="2400" i="1" baseline="-250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5853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9611AB-6AB0-CD12-7B1D-2B2A25428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38</a:t>
            </a:fld>
            <a:endParaRPr lang="en-US"/>
          </a:p>
        </p:txBody>
      </p:sp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2F2374BE-1244-C754-C034-AE58B201A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50" y="1103473"/>
            <a:ext cx="5833650" cy="3424481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3DB209DA-81EB-974D-D99A-FB0124964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62" y="1103473"/>
            <a:ext cx="5759718" cy="3424481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D3F10E41-2BBF-99C7-965D-54BAFDCE8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1416" y="321970"/>
            <a:ext cx="17187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dirty="0"/>
              <a:t>Mode CFB</a:t>
            </a:r>
          </a:p>
        </p:txBody>
      </p:sp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id="{F5535DC9-76B6-4A27-8001-F17F577CB6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248" y="4746894"/>
            <a:ext cx="8509952" cy="139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6048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11947B55-D860-4209-871F-3741945DF4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3561" y="236051"/>
            <a:ext cx="7769225" cy="595313"/>
          </a:xfrm>
          <a:noFill/>
        </p:spPr>
        <p:txBody>
          <a:bodyPr/>
          <a:lstStyle/>
          <a:p>
            <a:pPr eaLnBrk="1" hangingPunct="1"/>
            <a:r>
              <a:rPr lang="en-US" altLang="en-US" sz="2400" dirty="0" err="1">
                <a:cs typeface="Times New Roman" panose="02020603050405020304" pitchFamily="18" charset="0"/>
              </a:rPr>
              <a:t>Jika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maka</a:t>
            </a:r>
            <a:r>
              <a:rPr lang="en-US" altLang="en-US" sz="2400" dirty="0">
                <a:cs typeface="Times New Roman" panose="02020603050405020304" pitchFamily="18" charset="0"/>
              </a:rPr>
              <a:t> mode </a:t>
            </a:r>
            <a:r>
              <a:rPr lang="en-US" altLang="en-US" sz="2400" i="1" dirty="0">
                <a:cs typeface="Times New Roman" panose="02020603050405020304" pitchFamily="18" charset="0"/>
              </a:rPr>
              <a:t>CFB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-bit </a:t>
            </a:r>
            <a:r>
              <a:rPr lang="en-US" altLang="en-US" sz="2400" dirty="0" err="1"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sbb</a:t>
            </a:r>
            <a:r>
              <a:rPr lang="en-US" altLang="en-US" sz="2400" dirty="0">
                <a:cs typeface="Times New Roman" panose="02020603050405020304" pitchFamily="18" charset="0"/>
              </a:rPr>
              <a:t>:</a:t>
            </a:r>
            <a:endParaRPr lang="en-GB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88067" name="Slide Number Placeholder 2">
            <a:extLst>
              <a:ext uri="{FF2B5EF4-FFF2-40B4-BE49-F238E27FC236}">
                <a16:creationId xmlns:a16="http://schemas.microsoft.com/office/drawing/2014/main" id="{094BA55E-774D-404F-8AD4-9D0314EB5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7409B5B-3346-475E-BE9A-8A41AB4783E7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en-US" sz="1400"/>
          </a:p>
        </p:txBody>
      </p:sp>
      <p:sp>
        <p:nvSpPr>
          <p:cNvPr id="88068" name="Rectangle 8">
            <a:extLst>
              <a:ext uri="{FF2B5EF4-FFF2-40B4-BE49-F238E27FC236}">
                <a16:creationId xmlns:a16="http://schemas.microsoft.com/office/drawing/2014/main" id="{6FBF39A8-79EA-4707-9561-6046AA927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9026" y="51688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88069" name="Picture 7">
            <a:extLst>
              <a:ext uri="{FF2B5EF4-FFF2-40B4-BE49-F238E27FC236}">
                <a16:creationId xmlns:a16="http://schemas.microsoft.com/office/drawing/2014/main" id="{2FBB325A-4303-44AF-98D4-9B0A088CF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303" y="919945"/>
            <a:ext cx="7466012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0" name="Rectangle 10">
            <a:extLst>
              <a:ext uri="{FF2B5EF4-FFF2-40B4-BE49-F238E27FC236}">
                <a16:creationId xmlns:a16="http://schemas.microsoft.com/office/drawing/2014/main" id="{F72F5377-8E75-45B0-8BE8-CD8F10F07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8864" y="342676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88071" name="Picture 9">
            <a:extLst>
              <a:ext uri="{FF2B5EF4-FFF2-40B4-BE49-F238E27FC236}">
                <a16:creationId xmlns:a16="http://schemas.microsoft.com/office/drawing/2014/main" id="{E70F883A-1CDF-40CA-BE4C-DFFBFC956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303" y="4010025"/>
            <a:ext cx="7469187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2" name="TextBox 3">
            <a:extLst>
              <a:ext uri="{FF2B5EF4-FFF2-40B4-BE49-F238E27FC236}">
                <a16:creationId xmlns:a16="http://schemas.microsoft.com/office/drawing/2014/main" id="{013D6971-6CB8-4C57-AAF3-1D56D0FCF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845" y="2318396"/>
            <a:ext cx="1682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000" dirty="0"/>
              <a:t>(a) </a:t>
            </a:r>
            <a:r>
              <a:rPr lang="en-US" altLang="en-US" sz="2000" dirty="0" err="1"/>
              <a:t>Enkripsi</a:t>
            </a:r>
            <a:endParaRPr lang="en-US" altLang="en-US" sz="2000" dirty="0"/>
          </a:p>
        </p:txBody>
      </p:sp>
      <p:sp>
        <p:nvSpPr>
          <p:cNvPr id="88073" name="TextBox 10">
            <a:extLst>
              <a:ext uri="{FF2B5EF4-FFF2-40B4-BE49-F238E27FC236}">
                <a16:creationId xmlns:a16="http://schemas.microsoft.com/office/drawing/2014/main" id="{9E67BB1D-DB0E-4D20-BB84-7A447D59B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095" y="4895852"/>
            <a:ext cx="171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000" dirty="0"/>
              <a:t>(b) </a:t>
            </a:r>
            <a:r>
              <a:rPr lang="en-US" altLang="en-US" sz="2000" dirty="0" err="1"/>
              <a:t>Dekripsi</a:t>
            </a:r>
            <a:endParaRPr lang="en-US" altLang="en-US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9C7A72-50E5-6C99-F610-7064D7806C05}"/>
              </a:ext>
            </a:extLst>
          </p:cNvPr>
          <p:cNvSpPr/>
          <p:nvPr/>
        </p:nvSpPr>
        <p:spPr>
          <a:xfrm>
            <a:off x="4038600" y="5016677"/>
            <a:ext cx="501869" cy="279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chemeClr val="tx1"/>
                </a:solidFill>
              </a:rPr>
              <a:t>E</a:t>
            </a:r>
            <a:r>
              <a:rPr lang="en-US" sz="1600" i="1" baseline="-25000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3A3446-C58E-AE93-7760-35F5E080EE8B}"/>
              </a:ext>
            </a:extLst>
          </p:cNvPr>
          <p:cNvSpPr/>
          <p:nvPr/>
        </p:nvSpPr>
        <p:spPr>
          <a:xfrm>
            <a:off x="6187965" y="4987642"/>
            <a:ext cx="501869" cy="279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chemeClr val="tx1"/>
                </a:solidFill>
              </a:rPr>
              <a:t>E</a:t>
            </a:r>
            <a:r>
              <a:rPr lang="en-US" sz="1600" i="1" baseline="-25000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0F4553-B555-B7F5-1B86-20117BB9E2AF}"/>
              </a:ext>
            </a:extLst>
          </p:cNvPr>
          <p:cNvSpPr/>
          <p:nvPr/>
        </p:nvSpPr>
        <p:spPr>
          <a:xfrm>
            <a:off x="8312786" y="4987642"/>
            <a:ext cx="501869" cy="279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schemeClr val="tx1"/>
                </a:solidFill>
              </a:rPr>
              <a:t>E</a:t>
            </a:r>
            <a:r>
              <a:rPr lang="en-US" sz="1600" i="1" baseline="-25000" dirty="0">
                <a:solidFill>
                  <a:schemeClr val="tx1"/>
                </a:solidFill>
              </a:rPr>
              <a:t>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EB753-606B-93D2-74C9-9916C79CA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640" y="548640"/>
            <a:ext cx="10515600" cy="5354003"/>
          </a:xfrm>
        </p:spPr>
        <p:txBody>
          <a:bodyPr>
            <a:normAutofit/>
          </a:bodyPr>
          <a:lstStyle/>
          <a:p>
            <a:r>
              <a:rPr lang="en-US" sz="2400" dirty="0"/>
              <a:t>E dan D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dirty="0" err="1"/>
              <a:t>enkripsi</a:t>
            </a:r>
            <a:r>
              <a:rPr lang="en-US" sz="2400" dirty="0"/>
              <a:t> dan </a:t>
            </a:r>
            <a:r>
              <a:rPr lang="en-US" sz="2400" dirty="0" err="1"/>
              <a:t>dekripsi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i="1" dirty="0"/>
              <a:t>cipher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:</a:t>
            </a:r>
          </a:p>
          <a:p>
            <a:pPr marL="0" indent="0">
              <a:spcBef>
                <a:spcPts val="1800"/>
              </a:spcBef>
              <a:spcAft>
                <a:spcPts val="1200"/>
              </a:spcAft>
              <a:buNone/>
            </a:pPr>
            <a:r>
              <a:rPr lang="en-US" sz="2400" dirty="0"/>
              <a:t>		C = E(P)	dan P = D(C)</a:t>
            </a:r>
          </a:p>
          <a:p>
            <a:r>
              <a:rPr lang="en-US" sz="2400" dirty="0"/>
              <a:t> </a:t>
            </a:r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E yang </a:t>
            </a:r>
            <a:r>
              <a:rPr lang="en-US" sz="2400" dirty="0" err="1"/>
              <a:t>sederhana</a:t>
            </a:r>
            <a:r>
              <a:rPr lang="en-US" sz="2400" dirty="0"/>
              <a:t> </a:t>
            </a:r>
            <a:r>
              <a:rPr lang="en-US" sz="2400" dirty="0" err="1"/>
              <a:t>misalkan</a:t>
            </a:r>
            <a:r>
              <a:rPr lang="en-US" sz="2400" dirty="0"/>
              <a:t> </a:t>
            </a:r>
            <a:r>
              <a:rPr lang="en-US" sz="2400" dirty="0" err="1"/>
              <a:t>algoritmanya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sbb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D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kebalikan</a:t>
            </a:r>
            <a:r>
              <a:rPr lang="en-US" sz="2400" dirty="0"/>
              <a:t> (</a:t>
            </a:r>
            <a:r>
              <a:rPr lang="en-US" sz="2400" i="1" dirty="0"/>
              <a:t>invers</a:t>
            </a:r>
            <a:r>
              <a:rPr lang="en-US" sz="2400" dirty="0"/>
              <a:t>) </a:t>
            </a:r>
            <a:r>
              <a:rPr lang="en-US" sz="2400" dirty="0" err="1"/>
              <a:t>dari</a:t>
            </a:r>
            <a:r>
              <a:rPr lang="en-US" sz="2400" dirty="0"/>
              <a:t> E. </a:t>
            </a:r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D yang </a:t>
            </a:r>
            <a:r>
              <a:rPr lang="en-US" sz="2400" dirty="0" err="1"/>
              <a:t>sederhana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sbb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	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F17090-3804-2D6F-1386-EC9138C9E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E8DBC2-D0A9-60FE-64A2-9BFD982800C5}"/>
              </a:ext>
            </a:extLst>
          </p:cNvPr>
          <p:cNvSpPr txBox="1"/>
          <p:nvPr/>
        </p:nvSpPr>
        <p:spPr>
          <a:xfrm>
            <a:off x="1574800" y="2294182"/>
            <a:ext cx="9875520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   1.  XOR-</a:t>
            </a:r>
            <a:r>
              <a:rPr lang="en-US" altLang="en-US" sz="2400" dirty="0" err="1">
                <a:cs typeface="Times New Roman" panose="02020603050405020304" pitchFamily="18" charset="0"/>
              </a:rPr>
              <a:t>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K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i="1" dirty="0">
                <a:cs typeface="Times New Roman" panose="02020603050405020304" pitchFamily="18" charset="0"/>
              </a:rPr>
              <a:t>   </a:t>
            </a:r>
            <a:r>
              <a:rPr lang="en-US" altLang="en-US" sz="2400" dirty="0">
                <a:cs typeface="Times New Roman" panose="02020603050405020304" pitchFamily="18" charset="0"/>
              </a:rPr>
              <a:t>2.</a:t>
            </a:r>
            <a:r>
              <a:rPr lang="en-US" altLang="en-US" sz="2400" i="1" dirty="0"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cs typeface="Times New Roman" panose="02020603050405020304" pitchFamily="18" charset="0"/>
              </a:rPr>
              <a:t>lalu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geser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secara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wrapping</a:t>
            </a:r>
            <a:r>
              <a:rPr lang="en-US" altLang="en-US" sz="2400" dirty="0">
                <a:cs typeface="Times New Roman" panose="02020603050405020304" pitchFamily="18" charset="0"/>
              </a:rPr>
              <a:t> bit-bit </a:t>
            </a:r>
            <a:r>
              <a:rPr lang="en-US" altLang="en-US" sz="2400" dirty="0" err="1"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hasil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langkah</a:t>
            </a:r>
            <a:r>
              <a:rPr lang="en-US" altLang="en-US" sz="2400" dirty="0">
                <a:cs typeface="Times New Roman" panose="02020603050405020304" pitchFamily="18" charset="0"/>
              </a:rPr>
              <a:t> 1 </a:t>
            </a:r>
            <a:r>
              <a:rPr lang="en-US" altLang="en-US" sz="2400" dirty="0" err="1">
                <a:cs typeface="Times New Roman" panose="02020603050405020304" pitchFamily="18" charset="0"/>
              </a:rPr>
              <a:t>satu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posisi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kiri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endParaRPr lang="en-GB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62530F09-C056-D8CD-7E4A-BC0A37BF3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4728" y="3213533"/>
            <a:ext cx="36647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5425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= E</a:t>
            </a:r>
            <a:r>
              <a:rPr lang="en-US" altLang="en-US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(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&lt;&lt;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A747B6-E6B8-6F1C-75B7-BE6743ABAC38}"/>
              </a:ext>
            </a:extLst>
          </p:cNvPr>
          <p:cNvSpPr txBox="1"/>
          <p:nvPr/>
        </p:nvSpPr>
        <p:spPr>
          <a:xfrm>
            <a:off x="1574800" y="4584488"/>
            <a:ext cx="9377680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   1. </a:t>
            </a:r>
            <a:r>
              <a:rPr lang="en-US" altLang="en-US" sz="2400" dirty="0" err="1">
                <a:cs typeface="Times New Roman" panose="02020603050405020304" pitchFamily="18" charset="0"/>
              </a:rPr>
              <a:t>Geser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secara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wrapping</a:t>
            </a:r>
            <a:r>
              <a:rPr lang="en-US" altLang="en-US" sz="2400" dirty="0">
                <a:cs typeface="Times New Roman" panose="02020603050405020304" pitchFamily="18" charset="0"/>
              </a:rPr>
              <a:t>  bit-bit </a:t>
            </a:r>
            <a:r>
              <a:rPr lang="en-US" altLang="en-US" sz="2400" dirty="0" err="1">
                <a:cs typeface="Times New Roman" panose="02020603050405020304" pitchFamily="18" charset="0"/>
              </a:rPr>
              <a:t>ciphertes</a:t>
            </a:r>
            <a:r>
              <a:rPr lang="en-US" altLang="en-US" sz="2400" dirty="0">
                <a:cs typeface="Times New Roman" panose="02020603050405020304" pitchFamily="18" charset="0"/>
              </a:rPr>
              <a:t> C  </a:t>
            </a:r>
            <a:r>
              <a:rPr lang="en-US" altLang="en-US" sz="2400" dirty="0" err="1">
                <a:cs typeface="Times New Roman" panose="02020603050405020304" pitchFamily="18" charset="0"/>
              </a:rPr>
              <a:t>satu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posisi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kanan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   2. Lalu XOR-</a:t>
            </a:r>
            <a:r>
              <a:rPr lang="en-US" altLang="en-US" sz="2400" dirty="0" err="1">
                <a:cs typeface="Times New Roman" panose="02020603050405020304" pitchFamily="18" charset="0"/>
              </a:rPr>
              <a:t>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hasil</a:t>
            </a:r>
            <a:r>
              <a:rPr lang="en-US" altLang="en-US" sz="2400" dirty="0">
                <a:cs typeface="Times New Roman" panose="02020603050405020304" pitchFamily="18" charset="0"/>
              </a:rPr>
              <a:t> Langkah 1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 </a:t>
            </a:r>
            <a:r>
              <a:rPr lang="en-US" altLang="en-US" sz="2400" i="1" dirty="0">
                <a:cs typeface="Times New Roman" panose="02020603050405020304" pitchFamily="18" charset="0"/>
              </a:rPr>
              <a:t>K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endParaRPr lang="en-GB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7DC705DB-23CD-FF46-4B2D-C78C9C642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4549" y="5555291"/>
            <a:ext cx="37537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25425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= E</a:t>
            </a:r>
            <a:r>
              <a:rPr lang="en-US" altLang="en-US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(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&gt;&gt; 1)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 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endParaRPr lang="en-US" alt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6938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">
            <a:extLst>
              <a:ext uri="{FF2B5EF4-FFF2-40B4-BE49-F238E27FC236}">
                <a16:creationId xmlns:a16="http://schemas.microsoft.com/office/drawing/2014/main" id="{FE19E380-5AAC-4424-8957-7584740192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9140" y="336550"/>
            <a:ext cx="10713719" cy="6019800"/>
          </a:xfrm>
        </p:spPr>
        <p:txBody>
          <a:bodyPr/>
          <a:lstStyle/>
          <a:p>
            <a:pPr algn="just" eaLnBrk="1" hangingPunct="1"/>
            <a:r>
              <a:rPr lang="en-US" altLang="en-US" dirty="0">
                <a:cs typeface="Times New Roman" panose="02020603050405020304" pitchFamily="18" charset="0"/>
              </a:rPr>
              <a:t> Dari Gambar </a:t>
            </a:r>
            <a:r>
              <a:rPr lang="en-US" altLang="en-US" dirty="0" err="1">
                <a:cs typeface="Times New Roman" panose="02020603050405020304" pitchFamily="18" charset="0"/>
              </a:rPr>
              <a:t>tersebut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dilihat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bahwa</a:t>
            </a:r>
            <a:r>
              <a:rPr lang="en-US" altLang="en-US" dirty="0"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</a:rPr>
              <a:t>=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cs typeface="Times New Roman" panose="02020603050405020304" pitchFamily="18" charset="0"/>
              </a:rPr>
              <a:t>E</a:t>
            </a:r>
            <a:r>
              <a:rPr lang="en-US" altLang="en-US" i="1" baseline="-30000" dirty="0" err="1">
                <a:cs typeface="Times New Roman" panose="02020603050405020304" pitchFamily="18" charset="0"/>
              </a:rPr>
              <a:t>k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– </a:t>
            </a:r>
            <a:r>
              <a:rPr lang="en-US" altLang="en-US" baseline="-30000" dirty="0"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algn="just" eaLnBrk="1" hangingPunct="1">
              <a:buFontTx/>
              <a:buNone/>
            </a:pPr>
            <a:r>
              <a:rPr lang="en-US" altLang="en-US" i="1" dirty="0">
                <a:cs typeface="Times New Roman" panose="02020603050405020304" pitchFamily="18" charset="0"/>
              </a:rPr>
              <a:t>		P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</a:rPr>
              <a:t>= 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D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k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– </a:t>
            </a:r>
            <a:r>
              <a:rPr lang="en-US" altLang="en-US" baseline="-30000" dirty="0"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	</a:t>
            </a:r>
          </a:p>
          <a:p>
            <a:pPr algn="just" eaLnBrk="1" hangingPunct="1"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yang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baseline="-30000" dirty="0">
                <a:cs typeface="Times New Roman" panose="02020603050405020304" pitchFamily="18" charset="0"/>
              </a:rPr>
              <a:t>0</a:t>
            </a:r>
            <a:r>
              <a:rPr lang="en-US" altLang="en-US" dirty="0"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cs typeface="Times New Roman" panose="02020603050405020304" pitchFamily="18" charset="0"/>
              </a:rPr>
              <a:t>IV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buFontTx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dirty="0" err="1">
                <a:cs typeface="Times New Roman" panose="02020603050405020304" pitchFamily="18" charset="0"/>
              </a:rPr>
              <a:t>Kesalahan</a:t>
            </a:r>
            <a:r>
              <a:rPr lang="en-US" altLang="en-US" dirty="0">
                <a:cs typeface="Times New Roman" panose="02020603050405020304" pitchFamily="18" charset="0"/>
              </a:rPr>
              <a:t> 1-bit pada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merambat</a:t>
            </a:r>
            <a:r>
              <a:rPr lang="en-US" altLang="en-US" dirty="0"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cs typeface="Times New Roman" panose="02020603050405020304" pitchFamily="18" charset="0"/>
              </a:rPr>
              <a:t>blok-blok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berkoresponden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cs typeface="Times New Roman" panose="02020603050405020304" pitchFamily="18" charset="0"/>
              </a:rPr>
              <a:t>blok-blok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ciphereks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selanjutnya</a:t>
            </a:r>
            <a:r>
              <a:rPr lang="en-US" altLang="en-US" dirty="0">
                <a:cs typeface="Times New Roman" panose="02020603050405020304" pitchFamily="18" charset="0"/>
              </a:rPr>
              <a:t> pada proses </a:t>
            </a:r>
            <a:r>
              <a:rPr lang="en-US" altLang="en-US" dirty="0" err="1">
                <a:cs typeface="Times New Roman" panose="02020603050405020304" pitchFamily="18" charset="0"/>
              </a:rPr>
              <a:t>enkripsi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algn="just"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dirty="0">
                <a:cs typeface="Times New Roman" panose="02020603050405020304" pitchFamily="18" charset="0"/>
              </a:rPr>
              <a:t>Hal yang </a:t>
            </a:r>
            <a:r>
              <a:rPr lang="en-US" altLang="en-US" dirty="0" err="1">
                <a:cs typeface="Times New Roman" panose="02020603050405020304" pitchFamily="18" charset="0"/>
              </a:rPr>
              <a:t>kebalikan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terjadi</a:t>
            </a:r>
            <a:r>
              <a:rPr lang="en-US" altLang="en-US" dirty="0">
                <a:cs typeface="Times New Roman" panose="02020603050405020304" pitchFamily="18" charset="0"/>
              </a:rPr>
              <a:t> pada proses </a:t>
            </a:r>
            <a:r>
              <a:rPr lang="en-US" altLang="en-US" dirty="0" err="1">
                <a:cs typeface="Times New Roman" panose="02020603050405020304" pitchFamily="18" charset="0"/>
              </a:rPr>
              <a:t>dekripsi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GB" altLang="en-US" dirty="0"/>
          </a:p>
        </p:txBody>
      </p:sp>
      <p:sp>
        <p:nvSpPr>
          <p:cNvPr id="89092" name="Slide Number Placeholder 2">
            <a:extLst>
              <a:ext uri="{FF2B5EF4-FFF2-40B4-BE49-F238E27FC236}">
                <a16:creationId xmlns:a16="http://schemas.microsoft.com/office/drawing/2014/main" id="{DC3E6947-3794-4F12-9915-9CE0B78D0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12C6834-363B-4477-AFFA-453836D83561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en-US" sz="1400"/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74E2371B-0BB9-489C-AE6A-E7CF9362C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565" y="1029001"/>
            <a:ext cx="5944235" cy="201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0B29E-B0B8-D639-9E2D-C6474204C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2640"/>
            <a:ext cx="10515600" cy="5374323"/>
          </a:xfrm>
        </p:spPr>
        <p:txBody>
          <a:bodyPr/>
          <a:lstStyle/>
          <a:p>
            <a:r>
              <a:rPr lang="en-US" dirty="0"/>
              <a:t>CFB </a:t>
            </a:r>
            <a:r>
              <a:rPr lang="en-US" i="1" dirty="0"/>
              <a:t>r</a:t>
            </a:r>
            <a:r>
              <a:rPr lang="en-US" dirty="0"/>
              <a:t>-bit (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i="1" dirty="0"/>
              <a:t>r</a:t>
            </a:r>
            <a:r>
              <a:rPr lang="en-US" dirty="0"/>
              <a:t> = 1, </a:t>
            </a:r>
            <a:r>
              <a:rPr lang="en-US" i="1" dirty="0"/>
              <a:t>r</a:t>
            </a:r>
            <a:r>
              <a:rPr lang="en-US" dirty="0"/>
              <a:t> = 8)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i="1" dirty="0"/>
              <a:t>stream cipher</a:t>
            </a:r>
            <a:r>
              <a:rPr lang="en-US" dirty="0"/>
              <a:t>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7B225D-C39E-9596-5C97-9C37FB7B4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41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262309-9DF9-EB17-3B35-F646CFA3E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30" y="1770538"/>
            <a:ext cx="9690702" cy="3990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3658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2ECCA2C0-AC53-490A-B3E9-BEB58B3532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86074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b="1" i="1" dirty="0">
                <a:cs typeface="Times New Roman" panose="02020603050405020304" pitchFamily="18" charset="0"/>
              </a:rPr>
              <a:t>Output-Feedback (OFB)</a:t>
            </a:r>
            <a:endParaRPr lang="en-GB" altLang="en-US" dirty="0">
              <a:cs typeface="Times New Roman" panose="02020603050405020304" pitchFamily="18" charset="0"/>
            </a:endParaRP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9B386FCF-A74D-4731-AF67-48608E81D0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158240"/>
            <a:ext cx="10414000" cy="4426903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Mode </a:t>
            </a:r>
            <a:r>
              <a:rPr lang="en-US" altLang="en-US" sz="2400" i="1" dirty="0">
                <a:cs typeface="Times New Roman" panose="02020603050405020304" pitchFamily="18" charset="0"/>
              </a:rPr>
              <a:t>OFB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mirip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mode </a:t>
            </a:r>
            <a:r>
              <a:rPr lang="en-US" altLang="en-US" sz="2400" i="1" dirty="0">
                <a:cs typeface="Times New Roman" panose="02020603050405020304" pitchFamily="18" charset="0"/>
              </a:rPr>
              <a:t>CFB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kecuali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cs typeface="Times New Roman" panose="02020603050405020304" pitchFamily="18" charset="0"/>
              </a:rPr>
              <a:t>-bit </a:t>
            </a:r>
            <a:r>
              <a:rPr lang="en-US" altLang="en-US" sz="2400" dirty="0" err="1"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hasil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enkripsi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antrian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disalin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menjadi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elemen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posisi</a:t>
            </a:r>
            <a:r>
              <a:rPr lang="en-US" altLang="en-US" sz="2400" dirty="0">
                <a:cs typeface="Times New Roman" panose="02020603050405020304" pitchFamily="18" charset="0"/>
              </a:rPr>
              <a:t> paling </a:t>
            </a:r>
            <a:r>
              <a:rPr lang="en-US" altLang="en-US" sz="2400" dirty="0" err="1">
                <a:cs typeface="Times New Roman" panose="02020603050405020304" pitchFamily="18" charset="0"/>
              </a:rPr>
              <a:t>kanan</a:t>
            </a:r>
            <a:r>
              <a:rPr lang="en-US" altLang="en-US" sz="2400" dirty="0">
                <a:cs typeface="Times New Roman" panose="02020603050405020304" pitchFamily="18" charset="0"/>
              </a:rPr>
              <a:t> di </a:t>
            </a:r>
            <a:r>
              <a:rPr lang="en-US" altLang="en-US" sz="2400" dirty="0" err="1">
                <a:cs typeface="Times New Roman" panose="02020603050405020304" pitchFamily="18" charset="0"/>
              </a:rPr>
              <a:t>antrian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lnSpc>
                <a:spcPct val="90000"/>
              </a:lnSpc>
            </a:pPr>
            <a:endParaRPr lang="en-GB" altLang="en-US" sz="2400" dirty="0"/>
          </a:p>
        </p:txBody>
      </p:sp>
      <p:sp>
        <p:nvSpPr>
          <p:cNvPr id="90117" name="Slide Number Placeholder 2">
            <a:extLst>
              <a:ext uri="{FF2B5EF4-FFF2-40B4-BE49-F238E27FC236}">
                <a16:creationId xmlns:a16="http://schemas.microsoft.com/office/drawing/2014/main" id="{4A55BF3C-E0CC-48AC-9B76-5208F1B6B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18A1407-0D4B-4B77-BBBE-7A0B0C7B2F7C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en-US" sz="1400"/>
          </a:p>
        </p:txBody>
      </p:sp>
      <p:graphicFrame>
        <p:nvGraphicFramePr>
          <p:cNvPr id="13" name="Object 2">
            <a:extLst>
              <a:ext uri="{FF2B5EF4-FFF2-40B4-BE49-F238E27FC236}">
                <a16:creationId xmlns:a16="http://schemas.microsoft.com/office/drawing/2014/main" id="{78E0B29D-F52E-4216-8B2E-CD662FD9CE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5816004"/>
              </p:ext>
            </p:extLst>
          </p:nvPr>
        </p:nvGraphicFramePr>
        <p:xfrm>
          <a:off x="2174240" y="2056924"/>
          <a:ext cx="8133154" cy="4801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566255" imgH="3286441" progId="Visio.Drawing.6">
                  <p:embed/>
                </p:oleObj>
              </mc:Choice>
              <mc:Fallback>
                <p:oleObj r:id="rId2" imgW="5566255" imgH="3286441" progId="Visio.Drawing.6">
                  <p:embed/>
                  <p:pic>
                    <p:nvPicPr>
                      <p:cNvPr id="91139" name="Object 2">
                        <a:extLst>
                          <a:ext uri="{FF2B5EF4-FFF2-40B4-BE49-F238E27FC236}">
                            <a16:creationId xmlns:a16="http://schemas.microsoft.com/office/drawing/2014/main" id="{FFF9E01D-95C9-4E45-B16E-BD0AE5E9D9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240" y="2056924"/>
                        <a:ext cx="8133154" cy="48010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9BBDAFE-7040-7056-1522-9197329E23EC}"/>
              </a:ext>
            </a:extLst>
          </p:cNvPr>
          <p:cNvSpPr txBox="1"/>
          <p:nvPr/>
        </p:nvSpPr>
        <p:spPr>
          <a:xfrm>
            <a:off x="5374640" y="6230430"/>
            <a:ext cx="1159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OFB 8-bit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A08339-EA9D-1534-95D8-FABAB51EA19E}"/>
              </a:ext>
            </a:extLst>
          </p:cNvPr>
          <p:cNvSpPr/>
          <p:nvPr/>
        </p:nvSpPr>
        <p:spPr>
          <a:xfrm>
            <a:off x="8799786" y="3599513"/>
            <a:ext cx="279400" cy="284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3B087A-4C18-E535-FC4D-03540F85B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43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A6B00E-5842-3A0F-60D7-528F93070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282" y="999734"/>
            <a:ext cx="8764956" cy="469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EEB29E8C-45B2-998A-6B3C-63C810CF8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1" y="292568"/>
            <a:ext cx="17459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dirty="0"/>
              <a:t>Mode OFB</a:t>
            </a:r>
          </a:p>
        </p:txBody>
      </p:sp>
    </p:spTree>
    <p:extLst>
      <p:ext uri="{BB962C8B-B14F-4D97-AF65-F5344CB8AC3E}">
        <p14:creationId xmlns:p14="http://schemas.microsoft.com/office/powerpoint/2010/main" val="8688327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8FC2C6-18B2-12A1-84E5-5D2521130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44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3F5771-4976-212F-9D97-716466EB7E7E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56" r="-10056"/>
          <a:stretch>
            <a:fillRect/>
          </a:stretch>
        </p:blipFill>
        <p:spPr bwMode="auto">
          <a:xfrm>
            <a:off x="1013257" y="436880"/>
            <a:ext cx="9867052" cy="591947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15F062-4054-06B5-5C08-7ED6C5E4A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5311" y="4274918"/>
            <a:ext cx="809625" cy="2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469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2">
            <a:extLst>
              <a:ext uri="{FF2B5EF4-FFF2-40B4-BE49-F238E27FC236}">
                <a16:creationId xmlns:a16="http://schemas.microsoft.com/office/drawing/2014/main" id="{733952D7-F0B0-4083-BC20-8C45BC338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280" y="754238"/>
            <a:ext cx="978916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Jika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OFB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-bit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Gambar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65" name="Slide Number Placeholder 2">
            <a:extLst>
              <a:ext uri="{FF2B5EF4-FFF2-40B4-BE49-F238E27FC236}">
                <a16:creationId xmlns:a16="http://schemas.microsoft.com/office/drawing/2014/main" id="{AF711401-B3B3-46C0-91FF-6075FD0E2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9394683-EC8B-4667-8B3F-30A15CA28D2D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altLang="en-US" sz="1400"/>
          </a:p>
        </p:txBody>
      </p:sp>
      <p:pic>
        <p:nvPicPr>
          <p:cNvPr id="2" name="Picture 1" descr="Screen Clipping">
            <a:extLst>
              <a:ext uri="{FF2B5EF4-FFF2-40B4-BE49-F238E27FC236}">
                <a16:creationId xmlns:a16="http://schemas.microsoft.com/office/drawing/2014/main" id="{5D98782A-C7C3-1B09-4B84-6934772B3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57" y="2012917"/>
            <a:ext cx="5946744" cy="310027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EDC0EF60-DC66-9B97-AC3B-3398037FF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150" y="2023319"/>
            <a:ext cx="5509234" cy="3110673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A52EFE44-23A9-4D00-890D-BC03347D4A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6760" y="548640"/>
            <a:ext cx="10698479" cy="590296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sz="2400" dirty="0" err="1">
                <a:cs typeface="Times New Roman" panose="02020603050405020304" pitchFamily="18" charset="0"/>
              </a:rPr>
              <a:t>Kesalahan</a:t>
            </a:r>
            <a:r>
              <a:rPr lang="en-US" altLang="en-US" sz="2400" dirty="0">
                <a:cs typeface="Times New Roman" panose="02020603050405020304" pitchFamily="18" charset="0"/>
              </a:rPr>
              <a:t> 1-bit pada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hanya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mempengaruhi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cipherteks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berkoresponden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saja</a:t>
            </a:r>
            <a:r>
              <a:rPr lang="en-US" altLang="en-US" sz="2400" dirty="0">
                <a:cs typeface="Times New Roman" panose="02020603050405020304" pitchFamily="18" charset="0"/>
              </a:rPr>
              <a:t>; </a:t>
            </a:r>
            <a:r>
              <a:rPr lang="en-US" altLang="en-US" sz="2400" dirty="0" err="1">
                <a:cs typeface="Times New Roman" panose="02020603050405020304" pitchFamily="18" charset="0"/>
              </a:rPr>
              <a:t>begitu</a:t>
            </a:r>
            <a:r>
              <a:rPr lang="en-US" altLang="en-US" sz="2400" dirty="0">
                <a:cs typeface="Times New Roman" panose="02020603050405020304" pitchFamily="18" charset="0"/>
              </a:rPr>
              <a:t> pula pada proses </a:t>
            </a:r>
            <a:r>
              <a:rPr lang="en-US" altLang="en-US" sz="2400" dirty="0" err="1">
                <a:cs typeface="Times New Roman" panose="02020603050405020304" pitchFamily="18" charset="0"/>
              </a:rPr>
              <a:t>dekripsi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kesalahan</a:t>
            </a:r>
            <a:r>
              <a:rPr lang="en-US" altLang="en-US" sz="2400" dirty="0">
                <a:cs typeface="Times New Roman" panose="02020603050405020304" pitchFamily="18" charset="0"/>
              </a:rPr>
              <a:t> 1-bit pada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cipherteks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hanya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mempengaruhi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blok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bersangkutan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saja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dirty="0" err="1">
                <a:cs typeface="Times New Roman" panose="02020603050405020304" pitchFamily="18" charset="0"/>
              </a:rPr>
              <a:t>Karakteristik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kesalahan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semacam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ini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cocok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transmisi</a:t>
            </a:r>
            <a:r>
              <a:rPr lang="en-US" altLang="en-US" sz="2400" dirty="0">
                <a:cs typeface="Times New Roman" panose="02020603050405020304" pitchFamily="18" charset="0"/>
              </a:rPr>
              <a:t> analog yang di-</a:t>
            </a:r>
            <a:r>
              <a:rPr lang="en-US" altLang="en-US" sz="2400" dirty="0" err="1">
                <a:cs typeface="Times New Roman" panose="02020603050405020304" pitchFamily="18" charset="0"/>
              </a:rPr>
              <a:t>digitisasi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seperti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suara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cs typeface="Times New Roman" panose="02020603050405020304" pitchFamily="18" charset="0"/>
              </a:rPr>
              <a:t> video, yang </a:t>
            </a:r>
            <a:r>
              <a:rPr lang="en-US" altLang="en-US" sz="2400" dirty="0" err="1"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hal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ini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kesalahan</a:t>
            </a:r>
            <a:r>
              <a:rPr lang="en-US" altLang="en-US" sz="2400" dirty="0">
                <a:cs typeface="Times New Roman" panose="02020603050405020304" pitchFamily="18" charset="0"/>
              </a:rPr>
              <a:t> 1-bit </a:t>
            </a:r>
            <a:r>
              <a:rPr lang="en-US" altLang="en-US" sz="2400" dirty="0" err="1">
                <a:cs typeface="Times New Roman" panose="02020603050405020304" pitchFamily="18" charset="0"/>
              </a:rPr>
              <a:t>dapat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ditolerir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tetapi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penjalaran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kesalahan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dibolehkan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  <a:endParaRPr lang="en-GB" altLang="en-US" dirty="0"/>
          </a:p>
        </p:txBody>
      </p:sp>
      <p:sp>
        <p:nvSpPr>
          <p:cNvPr id="93188" name="Slide Number Placeholder 2">
            <a:extLst>
              <a:ext uri="{FF2B5EF4-FFF2-40B4-BE49-F238E27FC236}">
                <a16:creationId xmlns:a16="http://schemas.microsoft.com/office/drawing/2014/main" id="{8A643357-FBDE-4630-919E-C1C08D7E6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114CC57-A94E-4444-A8F1-90C50A4F832F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altLang="en-US" sz="1400"/>
          </a:p>
        </p:txBody>
      </p:sp>
      <p:pic>
        <p:nvPicPr>
          <p:cNvPr id="2" name="Picture 1" descr="Screen Clipping">
            <a:extLst>
              <a:ext uri="{FF2B5EF4-FFF2-40B4-BE49-F238E27FC236}">
                <a16:creationId xmlns:a16="http://schemas.microsoft.com/office/drawing/2014/main" id="{2169FDDC-9396-48F1-859B-7831F971D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55" y="1878865"/>
            <a:ext cx="5946744" cy="310027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4A420868-46B0-E0AA-3373-16BC2E562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470" y="1868462"/>
            <a:ext cx="5509234" cy="3110673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4B162-24B4-68FE-E2F0-5D57E6230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1520"/>
            <a:ext cx="10515600" cy="5445443"/>
          </a:xfrm>
        </p:spPr>
        <p:txBody>
          <a:bodyPr/>
          <a:lstStyle/>
          <a:p>
            <a:r>
              <a:rPr lang="en-US" dirty="0"/>
              <a:t>OFB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i="1" dirty="0"/>
              <a:t>stream cipher</a:t>
            </a:r>
            <a:r>
              <a:rPr lang="en-US" dirty="0"/>
              <a:t>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6724E6-3CF5-141B-6F37-4DCC51590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47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66828C-4568-5BEB-8DFC-1E807DD00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335" y="1588453"/>
            <a:ext cx="9127329" cy="434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0523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>
            <a:extLst>
              <a:ext uri="{FF2B5EF4-FFF2-40B4-BE49-F238E27FC236}">
                <a16:creationId xmlns:a16="http://schemas.microsoft.com/office/drawing/2014/main" id="{80FA7E78-7533-49AB-BA72-3F2031032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1025"/>
            <a:ext cx="8162925" cy="769938"/>
          </a:xfrm>
        </p:spPr>
        <p:txBody>
          <a:bodyPr/>
          <a:lstStyle/>
          <a:p>
            <a:r>
              <a:rPr lang="en-US" altLang="en-US" b="1" i="1" dirty="0"/>
              <a:t>Counter Mode</a:t>
            </a:r>
          </a:p>
        </p:txBody>
      </p:sp>
      <p:sp>
        <p:nvSpPr>
          <p:cNvPr id="94211" name="Content Placeholder 2">
            <a:extLst>
              <a:ext uri="{FF2B5EF4-FFF2-40B4-BE49-F238E27FC236}">
                <a16:creationId xmlns:a16="http://schemas.microsoft.com/office/drawing/2014/main" id="{32CA632D-B956-4FDF-8E0F-4435D8E67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/>
              <a:t>Mode </a:t>
            </a:r>
            <a:r>
              <a:rPr lang="en-US" altLang="en-US" i="1" dirty="0"/>
              <a:t>counter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melakukan</a:t>
            </a:r>
            <a:r>
              <a:rPr lang="en-US" altLang="en-US" dirty="0"/>
              <a:t> </a:t>
            </a:r>
            <a:r>
              <a:rPr lang="en-US" altLang="en-US" dirty="0" err="1"/>
              <a:t>perantaian</a:t>
            </a:r>
            <a:r>
              <a:rPr lang="en-US" altLang="en-US" dirty="0"/>
              <a:t> (</a:t>
            </a:r>
            <a:r>
              <a:rPr lang="en-US" altLang="en-US" i="1" dirty="0"/>
              <a:t>chaining</a:t>
            </a:r>
            <a:r>
              <a:rPr lang="en-US" altLang="en-US" dirty="0"/>
              <a:t>) </a:t>
            </a:r>
            <a:r>
              <a:rPr lang="en-US" altLang="en-US" dirty="0" err="1"/>
              <a:t>seperti</a:t>
            </a:r>
            <a:r>
              <a:rPr lang="en-US" altLang="en-US" dirty="0"/>
              <a:t> pada </a:t>
            </a:r>
            <a:r>
              <a:rPr lang="en-US" altLang="en-US" i="1" dirty="0"/>
              <a:t>CBC</a:t>
            </a:r>
            <a:r>
              <a:rPr lang="en-US" altLang="en-US" dirty="0"/>
              <a:t>. </a:t>
            </a:r>
          </a:p>
          <a:p>
            <a:endParaRPr lang="en-US" altLang="en-US" i="1" dirty="0"/>
          </a:p>
          <a:p>
            <a:r>
              <a:rPr lang="en-US" altLang="en-US" i="1" dirty="0"/>
              <a:t>Counter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sebuah</a:t>
            </a:r>
            <a:r>
              <a:rPr lang="en-US" altLang="en-US" dirty="0"/>
              <a:t> </a:t>
            </a:r>
            <a:r>
              <a:rPr lang="en-US" altLang="en-US" dirty="0" err="1"/>
              <a:t>nilai</a:t>
            </a:r>
            <a:r>
              <a:rPr lang="en-US" altLang="en-US" dirty="0"/>
              <a:t> </a:t>
            </a:r>
            <a:r>
              <a:rPr lang="en-US" altLang="en-US" dirty="0" err="1"/>
              <a:t>berupa</a:t>
            </a:r>
            <a:r>
              <a:rPr lang="en-US" altLang="en-US" dirty="0"/>
              <a:t> </a:t>
            </a:r>
            <a:r>
              <a:rPr lang="en-US" altLang="en-US" dirty="0" err="1"/>
              <a:t>blok</a:t>
            </a:r>
            <a:r>
              <a:rPr lang="en-US" altLang="en-US" dirty="0"/>
              <a:t> bit yang </a:t>
            </a:r>
            <a:r>
              <a:rPr lang="en-US" altLang="en-US" dirty="0" err="1"/>
              <a:t>ukurannya</a:t>
            </a:r>
            <a:r>
              <a:rPr lang="en-US" altLang="en-US" dirty="0"/>
              <a:t> </a:t>
            </a:r>
            <a:r>
              <a:rPr lang="en-US" altLang="en-US" dirty="0" err="1"/>
              <a:t>sama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ukuran</a:t>
            </a:r>
            <a:r>
              <a:rPr lang="en-US" altLang="en-US" dirty="0"/>
              <a:t> </a:t>
            </a:r>
            <a:r>
              <a:rPr lang="en-US" altLang="en-US" dirty="0" err="1"/>
              <a:t>blok</a:t>
            </a:r>
            <a:r>
              <a:rPr lang="en-US" altLang="en-US" dirty="0"/>
              <a:t> </a:t>
            </a:r>
            <a:r>
              <a:rPr lang="en-US" altLang="en-US" dirty="0" err="1"/>
              <a:t>plainteks</a:t>
            </a:r>
            <a:r>
              <a:rPr lang="en-US" altLang="en-US" dirty="0"/>
              <a:t>. </a:t>
            </a:r>
          </a:p>
          <a:p>
            <a:endParaRPr lang="en-US" altLang="en-US" dirty="0"/>
          </a:p>
          <a:p>
            <a:r>
              <a:rPr lang="en-US" altLang="en-US" dirty="0"/>
              <a:t>Nilai </a:t>
            </a:r>
            <a:r>
              <a:rPr lang="en-US" altLang="en-US" i="1" dirty="0"/>
              <a:t>counter</a:t>
            </a:r>
            <a:r>
              <a:rPr lang="en-US" altLang="en-US" dirty="0"/>
              <a:t> </a:t>
            </a:r>
            <a:r>
              <a:rPr lang="en-US" altLang="en-US" dirty="0" err="1"/>
              <a:t>harus</a:t>
            </a:r>
            <a:r>
              <a:rPr lang="en-US" altLang="en-US" dirty="0"/>
              <a:t> </a:t>
            </a:r>
            <a:r>
              <a:rPr lang="en-US" altLang="en-US" dirty="0" err="1"/>
              <a:t>berbeda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dirty="0" err="1"/>
              <a:t>blok</a:t>
            </a:r>
            <a:r>
              <a:rPr lang="en-US" altLang="en-US" dirty="0"/>
              <a:t> yang </a:t>
            </a:r>
            <a:r>
              <a:rPr lang="en-US" altLang="en-US" dirty="0" err="1"/>
              <a:t>dienkripsi</a:t>
            </a:r>
            <a:r>
              <a:rPr lang="en-US" altLang="en-US" dirty="0"/>
              <a:t>. Pada </a:t>
            </a:r>
            <a:r>
              <a:rPr lang="en-US" altLang="en-US" dirty="0" err="1"/>
              <a:t>mulanya</a:t>
            </a:r>
            <a:r>
              <a:rPr lang="en-US" altLang="en-US" dirty="0"/>
              <a:t>,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enkripsi</a:t>
            </a:r>
            <a:r>
              <a:rPr lang="en-US" altLang="en-US" dirty="0"/>
              <a:t> </a:t>
            </a:r>
            <a:r>
              <a:rPr lang="en-US" altLang="en-US" dirty="0" err="1"/>
              <a:t>blok</a:t>
            </a:r>
            <a:r>
              <a:rPr lang="en-US" altLang="en-US" dirty="0"/>
              <a:t> </a:t>
            </a:r>
            <a:r>
              <a:rPr lang="en-US" altLang="en-US" dirty="0" err="1"/>
              <a:t>pertama</a:t>
            </a:r>
            <a:r>
              <a:rPr lang="en-US" altLang="en-US" dirty="0"/>
              <a:t>, </a:t>
            </a:r>
            <a:r>
              <a:rPr lang="en-US" altLang="en-US" i="1" dirty="0"/>
              <a:t>counter</a:t>
            </a:r>
            <a:r>
              <a:rPr lang="en-US" altLang="en-US" dirty="0"/>
              <a:t> </a:t>
            </a:r>
            <a:r>
              <a:rPr lang="en-US" altLang="en-US" dirty="0" err="1"/>
              <a:t>diinisialisasi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sebuah</a:t>
            </a:r>
            <a:r>
              <a:rPr lang="en-US" altLang="en-US" dirty="0"/>
              <a:t> </a:t>
            </a:r>
            <a:r>
              <a:rPr lang="en-US" altLang="en-US" dirty="0" err="1"/>
              <a:t>nilai</a:t>
            </a:r>
            <a:r>
              <a:rPr lang="en-US" altLang="en-US" dirty="0"/>
              <a:t>. </a:t>
            </a:r>
          </a:p>
          <a:p>
            <a:endParaRPr lang="en-US" altLang="en-US" dirty="0"/>
          </a:p>
          <a:p>
            <a:r>
              <a:rPr lang="en-US" altLang="en-US" dirty="0" err="1"/>
              <a:t>Selanjutnya</a:t>
            </a:r>
            <a:r>
              <a:rPr lang="en-US" altLang="en-US" dirty="0"/>
              <a:t>,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enkripsi</a:t>
            </a:r>
            <a:r>
              <a:rPr lang="en-US" altLang="en-US" dirty="0"/>
              <a:t> </a:t>
            </a:r>
            <a:r>
              <a:rPr lang="en-US" altLang="en-US" dirty="0" err="1"/>
              <a:t>blok-blok</a:t>
            </a:r>
            <a:r>
              <a:rPr lang="en-US" altLang="en-US" dirty="0"/>
              <a:t> </a:t>
            </a:r>
            <a:r>
              <a:rPr lang="en-US" altLang="en-US" dirty="0" err="1"/>
              <a:t>berikutnya</a:t>
            </a:r>
            <a:r>
              <a:rPr lang="en-US" altLang="en-US" dirty="0"/>
              <a:t> </a:t>
            </a:r>
            <a:r>
              <a:rPr lang="en-US" altLang="en-US" i="1" dirty="0"/>
              <a:t>counter</a:t>
            </a:r>
            <a:r>
              <a:rPr lang="en-US" altLang="en-US" dirty="0"/>
              <a:t> </a:t>
            </a:r>
            <a:r>
              <a:rPr lang="en-US" altLang="en-US" dirty="0" err="1"/>
              <a:t>dinaikkan</a:t>
            </a:r>
            <a:r>
              <a:rPr lang="en-US" altLang="en-US" dirty="0"/>
              <a:t> (</a:t>
            </a:r>
            <a:r>
              <a:rPr lang="en-US" altLang="en-US" i="1" dirty="0"/>
              <a:t>increment</a:t>
            </a:r>
            <a:r>
              <a:rPr lang="en-US" altLang="en-US" dirty="0"/>
              <a:t>) </a:t>
            </a:r>
            <a:r>
              <a:rPr lang="en-US" altLang="en-US" dirty="0" err="1"/>
              <a:t>nilainya</a:t>
            </a:r>
            <a:r>
              <a:rPr lang="en-US" altLang="en-US" dirty="0"/>
              <a:t> </a:t>
            </a:r>
            <a:r>
              <a:rPr lang="en-US" altLang="en-US" dirty="0" err="1"/>
              <a:t>satu</a:t>
            </a:r>
            <a:r>
              <a:rPr lang="en-US" altLang="en-US" dirty="0"/>
              <a:t>  (counter </a:t>
            </a:r>
            <a:r>
              <a:rPr lang="en-US" altLang="en-US" dirty="0">
                <a:sym typeface="Symbol" panose="05050102010706020507" pitchFamily="18" charset="2"/>
              </a:rPr>
              <a:t> counter + 1)</a:t>
            </a:r>
            <a:r>
              <a:rPr lang="en-US" altLang="en-US" dirty="0"/>
              <a:t>. </a:t>
            </a:r>
          </a:p>
          <a:p>
            <a:endParaRPr lang="en-US" altLang="en-US" sz="2400" dirty="0"/>
          </a:p>
        </p:txBody>
      </p:sp>
      <p:sp>
        <p:nvSpPr>
          <p:cNvPr id="94213" name="Slide Number Placeholder 4">
            <a:extLst>
              <a:ext uri="{FF2B5EF4-FFF2-40B4-BE49-F238E27FC236}">
                <a16:creationId xmlns:a16="http://schemas.microsoft.com/office/drawing/2014/main" id="{F98BF14A-1336-4C28-A62E-ACB0ED08A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8E5281D9-0580-404D-8A81-A4C9189839BA}" type="slidenum">
              <a:rPr lang="en-US" altLang="en-US" sz="1400"/>
              <a:pPr/>
              <a:t>48</a:t>
            </a:fld>
            <a:endParaRPr lang="en-US" altLang="en-US" sz="14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Number Placeholder 2">
            <a:extLst>
              <a:ext uri="{FF2B5EF4-FFF2-40B4-BE49-F238E27FC236}">
                <a16:creationId xmlns:a16="http://schemas.microsoft.com/office/drawing/2014/main" id="{C8041DC9-0D49-4ECE-AADF-904BF23CC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98483642-14E0-4CC4-B6A7-4EF28DCD4965}" type="slidenum">
              <a:rPr lang="en-US" altLang="en-US" sz="1400"/>
              <a:pPr/>
              <a:t>49</a:t>
            </a:fld>
            <a:endParaRPr lang="en-US" altLang="en-US" sz="1400"/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54168CE4-539C-4FB8-90FF-D932556A7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95236" name="Picture 1">
            <a:extLst>
              <a:ext uri="{FF2B5EF4-FFF2-40B4-BE49-F238E27FC236}">
                <a16:creationId xmlns:a16="http://schemas.microsoft.com/office/drawing/2014/main" id="{8E70B35A-6584-49A3-982A-5F5B3CD70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511" y="230833"/>
            <a:ext cx="77104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7" name="Rectangle 4">
            <a:extLst>
              <a:ext uri="{FF2B5EF4-FFF2-40B4-BE49-F238E27FC236}">
                <a16:creationId xmlns:a16="http://schemas.microsoft.com/office/drawing/2014/main" id="{D2CE5925-A031-4A97-9A49-1F35A3BE6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1" y="327436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95238" name="Picture 3">
            <a:extLst>
              <a:ext uri="{FF2B5EF4-FFF2-40B4-BE49-F238E27FC236}">
                <a16:creationId xmlns:a16="http://schemas.microsoft.com/office/drawing/2014/main" id="{BE4E96D8-A8D4-4932-9000-AC6AB94CB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195" y="3736034"/>
            <a:ext cx="7689850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9" name="TextBox 5">
            <a:extLst>
              <a:ext uri="{FF2B5EF4-FFF2-40B4-BE49-F238E27FC236}">
                <a16:creationId xmlns:a16="http://schemas.microsoft.com/office/drawing/2014/main" id="{9802F103-FD64-4621-8E9B-65968DAC1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428" y="1600200"/>
            <a:ext cx="1531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800" dirty="0"/>
              <a:t>(a) </a:t>
            </a:r>
            <a:r>
              <a:rPr lang="en-US" altLang="en-US" sz="1800" dirty="0" err="1"/>
              <a:t>Enkripsi</a:t>
            </a:r>
            <a:endParaRPr lang="en-US" altLang="en-US" sz="1800" dirty="0"/>
          </a:p>
        </p:txBody>
      </p:sp>
      <p:sp>
        <p:nvSpPr>
          <p:cNvPr id="95240" name="TextBox 8">
            <a:extLst>
              <a:ext uri="{FF2B5EF4-FFF2-40B4-BE49-F238E27FC236}">
                <a16:creationId xmlns:a16="http://schemas.microsoft.com/office/drawing/2014/main" id="{B47222D9-1075-4594-8033-515BD3BA3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245" y="4496754"/>
            <a:ext cx="1562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800" dirty="0"/>
              <a:t>(b) </a:t>
            </a:r>
            <a:r>
              <a:rPr lang="en-US" altLang="en-US" sz="1800" dirty="0" err="1"/>
              <a:t>Dekripsi</a:t>
            </a:r>
            <a:endParaRPr lang="en-US" altLang="en-US" sz="1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C9D69F-570D-DA1A-B421-8589CCD1802B}"/>
              </a:ext>
            </a:extLst>
          </p:cNvPr>
          <p:cNvSpPr/>
          <p:nvPr/>
        </p:nvSpPr>
        <p:spPr>
          <a:xfrm>
            <a:off x="4038600" y="4722814"/>
            <a:ext cx="279400" cy="284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78EEF4-D92C-2B70-044E-E93FBA592A58}"/>
              </a:ext>
            </a:extLst>
          </p:cNvPr>
          <p:cNvSpPr/>
          <p:nvPr/>
        </p:nvSpPr>
        <p:spPr>
          <a:xfrm>
            <a:off x="6172200" y="4738186"/>
            <a:ext cx="279400" cy="284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60F5DD-AA34-740D-E408-036E8FCDC5DC}"/>
              </a:ext>
            </a:extLst>
          </p:cNvPr>
          <p:cNvSpPr/>
          <p:nvPr/>
        </p:nvSpPr>
        <p:spPr>
          <a:xfrm>
            <a:off x="9842500" y="4722814"/>
            <a:ext cx="279400" cy="284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CCE33-4B37-DD5B-BCCA-38A254E11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5673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err="1"/>
              <a:t>Contoh</a:t>
            </a:r>
            <a:r>
              <a:rPr lang="en-US" sz="2400" dirty="0"/>
              <a:t>: </a:t>
            </a:r>
            <a:r>
              <a:rPr lang="en-US" sz="2400" dirty="0" err="1"/>
              <a:t>Misalkan</a:t>
            </a:r>
            <a:r>
              <a:rPr lang="en-US" sz="2400" dirty="0"/>
              <a:t> </a:t>
            </a:r>
            <a:r>
              <a:rPr lang="en-US" sz="2400" dirty="0" err="1"/>
              <a:t>plainteks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110111010001000101000101</a:t>
            </a:r>
            <a:r>
              <a:rPr lang="en-US" sz="2400" dirty="0"/>
              <a:t>, </a:t>
            </a:r>
            <a:r>
              <a:rPr lang="en-US" sz="2400" dirty="0" err="1"/>
              <a:t>dibagi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tiga</a:t>
            </a:r>
            <a:r>
              <a:rPr lang="en-US" sz="2400" dirty="0"/>
              <a:t>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masing-masing </a:t>
            </a:r>
            <a:r>
              <a:rPr lang="en-US" sz="2400" dirty="0" err="1"/>
              <a:t>berukuran</a:t>
            </a:r>
            <a:r>
              <a:rPr lang="en-US" sz="2400" dirty="0"/>
              <a:t> 8 bit: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>
                <a:solidFill>
                  <a:srgbClr val="FF0000"/>
                </a:solidFill>
              </a:rPr>
              <a:t> 11011101     00010001      01000101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Kunci</a:t>
            </a:r>
            <a:r>
              <a:rPr lang="en-US" sz="2400" dirty="0"/>
              <a:t> yang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K = </a:t>
            </a:r>
            <a:r>
              <a:rPr lang="en-US" sz="2400" dirty="0">
                <a:solidFill>
                  <a:srgbClr val="0070C0"/>
                </a:solidFill>
              </a:rPr>
              <a:t>01010110</a:t>
            </a:r>
            <a:r>
              <a:rPr lang="en-US" sz="2400" dirty="0"/>
              <a:t>	</a:t>
            </a:r>
          </a:p>
          <a:p>
            <a:pPr marL="0" indent="0">
              <a:buNone/>
            </a:pPr>
            <a:r>
              <a:rPr lang="en-US" sz="2400" dirty="0" err="1"/>
              <a:t>Enkripsi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</a:t>
            </a:r>
            <a:r>
              <a:rPr lang="en-US" sz="2400" dirty="0" err="1"/>
              <a:t>pertama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11011101</a:t>
            </a:r>
            <a:r>
              <a:rPr lang="en-US" sz="2400" dirty="0"/>
              <a:t>, 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E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	 1.  P1 </a:t>
            </a:r>
            <a:r>
              <a:rPr lang="en-US" sz="2400" dirty="0">
                <a:sym typeface="Symbol" panose="05050102010706020507" pitchFamily="18" charset="2"/>
              </a:rPr>
              <a:t></a:t>
            </a:r>
            <a:r>
              <a:rPr lang="en-US" sz="2400" dirty="0"/>
              <a:t> K = </a:t>
            </a:r>
            <a:r>
              <a:rPr lang="en-US" sz="2400" dirty="0">
                <a:solidFill>
                  <a:srgbClr val="FF0000"/>
                </a:solidFill>
              </a:rPr>
              <a:t>11011101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  </a:t>
            </a:r>
            <a:r>
              <a:rPr lang="en-US" sz="2400" dirty="0">
                <a:solidFill>
                  <a:srgbClr val="0070C0"/>
                </a:solidFill>
                <a:sym typeface="Symbol" panose="05050102010706020507" pitchFamily="18" charset="2"/>
              </a:rPr>
              <a:t>01010110</a:t>
            </a:r>
            <a:r>
              <a:rPr lang="en-US" sz="2400" dirty="0">
                <a:sym typeface="Symbol" panose="05050102010706020507" pitchFamily="18" charset="2"/>
              </a:rPr>
              <a:t> = 10001011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	 2.  10001011 &lt;&lt; 1 = 00010111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Jadi,  C1 = 00010111. Cara yang </a:t>
            </a:r>
            <a:r>
              <a:rPr lang="en-US" sz="2400" dirty="0" err="1">
                <a:sym typeface="Symbol" panose="05050102010706020507" pitchFamily="18" charset="2"/>
              </a:rPr>
              <a:t>sama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dilakukan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untuk</a:t>
            </a:r>
            <a:r>
              <a:rPr lang="en-US" sz="2400" dirty="0">
                <a:sym typeface="Symbol" panose="05050102010706020507" pitchFamily="18" charset="2"/>
              </a:rPr>
              <a:t> P2 dan P3.</a:t>
            </a:r>
          </a:p>
          <a:p>
            <a:pPr marL="0" indent="0">
              <a:buNone/>
            </a:pPr>
            <a:r>
              <a:rPr lang="en-US" sz="2400" dirty="0" err="1">
                <a:sym typeface="Symbol" panose="05050102010706020507" pitchFamily="18" charset="2"/>
              </a:rPr>
              <a:t>Dekripsi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blok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cipherteks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pertama</a:t>
            </a:r>
            <a:r>
              <a:rPr lang="en-US" sz="2400" dirty="0">
                <a:sym typeface="Symbol" panose="05050102010706020507" pitchFamily="18" charset="2"/>
              </a:rPr>
              <a:t>, 00010111, </a:t>
            </a:r>
            <a:r>
              <a:rPr lang="en-US" sz="2400" dirty="0" err="1">
                <a:sym typeface="Symbol" panose="05050102010706020507" pitchFamily="18" charset="2"/>
              </a:rPr>
              <a:t>dengan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fungsi</a:t>
            </a:r>
            <a:r>
              <a:rPr lang="en-US" sz="2400" dirty="0">
                <a:sym typeface="Symbol" panose="05050102010706020507" pitchFamily="18" charset="2"/>
              </a:rPr>
              <a:t> D </a:t>
            </a:r>
            <a:r>
              <a:rPr lang="en-US" sz="2400" dirty="0" err="1">
                <a:sym typeface="Symbol" panose="05050102010706020507" pitchFamily="18" charset="2"/>
              </a:rPr>
              <a:t>sebagai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berikut</a:t>
            </a:r>
            <a:r>
              <a:rPr lang="en-US" sz="2400" dirty="0">
                <a:sym typeface="Symbol" panose="05050102010706020507" pitchFamily="18" charset="2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	1.  00010111 &gt;&gt; 1 = 10001011 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	2.  10001011  K = 10001011  </a:t>
            </a:r>
            <a:r>
              <a:rPr lang="en-US" sz="2400" dirty="0">
                <a:solidFill>
                  <a:srgbClr val="0070C0"/>
                </a:solidFill>
              </a:rPr>
              <a:t>01010110</a:t>
            </a:r>
            <a:r>
              <a:rPr lang="en-US" sz="2400" dirty="0">
                <a:sym typeface="Symbol" panose="05050102010706020507" pitchFamily="18" charset="2"/>
              </a:rPr>
              <a:t> = 11011101 = P1</a:t>
            </a:r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B2CD65-7BB5-B388-807B-FFFA5265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8BFE8B-5171-E8C0-0F64-C2A2C8BF7D75}"/>
              </a:ext>
            </a:extLst>
          </p:cNvPr>
          <p:cNvSpPr txBox="1"/>
          <p:nvPr/>
        </p:nvSpPr>
        <p:spPr>
          <a:xfrm>
            <a:off x="2255520" y="17304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/>
              <a:t>P1	          P2		        P3</a:t>
            </a:r>
          </a:p>
        </p:txBody>
      </p:sp>
    </p:spTree>
    <p:extLst>
      <p:ext uri="{BB962C8B-B14F-4D97-AF65-F5344CB8AC3E}">
        <p14:creationId xmlns:p14="http://schemas.microsoft.com/office/powerpoint/2010/main" val="18614913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28BF38C5-A5E5-8B26-9CD0-BB4CC9DBB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" y="1840407"/>
            <a:ext cx="5886226" cy="2796715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11881F57-2E56-5952-A36C-943F369665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554" y="1840406"/>
            <a:ext cx="5833150" cy="279671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  <p:pic>
        <p:nvPicPr>
          <p:cNvPr id="2" name="Picture 1" descr="Screen Clipping">
            <a:extLst>
              <a:ext uri="{FF2B5EF4-FFF2-40B4-BE49-F238E27FC236}">
                <a16:creationId xmlns:a16="http://schemas.microsoft.com/office/drawing/2014/main" id="{8D330008-D3D8-A999-231A-8F0395E60A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76" y="4903491"/>
            <a:ext cx="9760741" cy="925037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AAF4BF3A-C675-C65E-BDB0-031D85FD9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3243" y="797064"/>
            <a:ext cx="23455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dirty="0"/>
              <a:t>Mode Counter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1918AF3A-6792-E324-E096-1CBC8278E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076" y="5973320"/>
            <a:ext cx="8502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i="1" dirty="0" err="1">
                <a:latin typeface="+mn-lt"/>
              </a:rPr>
              <a:t>T</a:t>
            </a:r>
            <a:r>
              <a:rPr lang="en-US" altLang="en-US" i="1" baseline="-25000" dirty="0" err="1">
                <a:latin typeface="+mn-lt"/>
              </a:rPr>
              <a:t>j</a:t>
            </a:r>
            <a:r>
              <a:rPr lang="en-US" altLang="en-US" i="1" baseline="-25000" dirty="0">
                <a:latin typeface="+mn-lt"/>
              </a:rPr>
              <a:t> </a:t>
            </a:r>
            <a:r>
              <a:rPr lang="en-US" altLang="en-US" baseline="-25000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adalah</a:t>
            </a:r>
            <a:r>
              <a:rPr lang="en-US" altLang="en-US" dirty="0">
                <a:latin typeface="+mn-lt"/>
              </a:rPr>
              <a:t> counter, </a:t>
            </a:r>
            <a:r>
              <a:rPr lang="en-US" altLang="en-US" dirty="0" err="1">
                <a:latin typeface="+mn-lt"/>
              </a:rPr>
              <a:t>nilainya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bertambah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satu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setiap</a:t>
            </a:r>
            <a:r>
              <a:rPr lang="en-US" altLang="en-US" dirty="0">
                <a:latin typeface="+mn-lt"/>
              </a:rPr>
              <a:t> kali </a:t>
            </a:r>
            <a:r>
              <a:rPr lang="en-US" altLang="en-US" dirty="0" err="1">
                <a:latin typeface="+mn-lt"/>
              </a:rPr>
              <a:t>enkripsi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err="1">
                <a:latin typeface="+mn-lt"/>
              </a:rPr>
              <a:t>blok</a:t>
            </a:r>
            <a:r>
              <a:rPr lang="en-US" altLang="en-US" dirty="0">
                <a:latin typeface="+mn-lt"/>
              </a:rPr>
              <a:t>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F109709-7364-28D7-7745-46B1EDDF3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049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9D64E-69D5-7022-6DB4-FD9033FA8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0880"/>
            <a:ext cx="10515600" cy="5486083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AU" altLang="en-US" sz="2400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Kelebihan</a:t>
            </a:r>
            <a:r>
              <a:rPr lang="en-AU" altLang="en-US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:  </a:t>
            </a:r>
          </a:p>
          <a:p>
            <a:pPr lvl="1" eaLnBrk="1" hangingPunct="1">
              <a:lnSpc>
                <a:spcPct val="120000"/>
              </a:lnSpc>
            </a:pPr>
            <a:r>
              <a:rPr lang="en-AU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Hanya</a:t>
            </a:r>
            <a:r>
              <a:rPr lang="en-AU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AU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perlu</a:t>
            </a:r>
            <a:r>
              <a:rPr lang="en-AU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AU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algoritma</a:t>
            </a:r>
            <a:r>
              <a:rPr lang="en-AU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AU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enkripsi</a:t>
            </a:r>
            <a:r>
              <a:rPr lang="en-AU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  <a:r>
              <a:rPr lang="en-AU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saja</a:t>
            </a:r>
            <a:endParaRPr lang="en-AU" altLang="en-US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Dapat</a:t>
            </a:r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mengenkripsi</a:t>
            </a:r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blok</a:t>
            </a:r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data </a:t>
            </a:r>
            <a:r>
              <a:rPr lang="en-US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secara</a:t>
            </a:r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acak</a:t>
            </a:r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(</a:t>
            </a:r>
            <a:r>
              <a:rPr lang="en-US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tidak</a:t>
            </a:r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harus</a:t>
            </a:r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sekuensial</a:t>
            </a:r>
            <a:r>
              <a:rPr lang="en-US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)</a:t>
            </a:r>
          </a:p>
          <a:p>
            <a:pPr lvl="2" eaLnBrk="1" hangingPunct="1">
              <a:lnSpc>
                <a:spcPct val="120000"/>
              </a:lnSpc>
            </a:pPr>
            <a:r>
              <a:rPr lang="en-AU" altLang="en-US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Blok </a:t>
            </a:r>
            <a:r>
              <a:rPr lang="en-AU" altLang="en-US" sz="2400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plainteks</a:t>
            </a:r>
            <a:r>
              <a:rPr lang="en-AU" altLang="en-US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/</a:t>
            </a:r>
            <a:r>
              <a:rPr lang="en-AU" altLang="en-US" sz="2400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cipherteks</a:t>
            </a:r>
            <a:r>
              <a:rPr lang="en-AU" altLang="en-US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AU" altLang="en-US" sz="2400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dapat</a:t>
            </a:r>
            <a:r>
              <a:rPr lang="en-AU" altLang="en-US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AU" altLang="en-US" sz="2400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diproses</a:t>
            </a:r>
            <a:r>
              <a:rPr lang="en-AU" altLang="en-US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(</a:t>
            </a:r>
            <a:r>
              <a:rPr lang="en-AU" altLang="en-US" sz="2400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enkripsi</a:t>
            </a:r>
            <a:r>
              <a:rPr lang="en-AU" altLang="en-US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AU" altLang="en-US" sz="2400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atau</a:t>
            </a:r>
            <a:r>
              <a:rPr lang="en-AU" altLang="en-US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AU" altLang="en-US" sz="2400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dekrpsi</a:t>
            </a:r>
            <a:r>
              <a:rPr lang="en-AU" altLang="en-US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) </a:t>
            </a:r>
            <a:r>
              <a:rPr lang="en-AU" altLang="en-US" sz="2400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secara</a:t>
            </a:r>
            <a:r>
              <a:rPr lang="en-AU" altLang="en-US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AU" altLang="en-US" sz="2400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paralal</a:t>
            </a:r>
            <a:endParaRPr lang="en-AU" altLang="en-US" sz="24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 eaLnBrk="1" hangingPunct="1">
              <a:lnSpc>
                <a:spcPct val="120000"/>
              </a:lnSpc>
            </a:pPr>
            <a:r>
              <a:rPr lang="en-AU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Sederhanan</a:t>
            </a:r>
            <a:r>
              <a:rPr lang="en-AU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, </a:t>
            </a:r>
            <a:r>
              <a:rPr lang="en-AU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enkripsi</a:t>
            </a:r>
            <a:r>
              <a:rPr lang="en-AU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dan </a:t>
            </a:r>
            <a:r>
              <a:rPr lang="en-AU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dekripsi</a:t>
            </a:r>
            <a:r>
              <a:rPr lang="en-AU" altLang="en-US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AU" altLang="en-US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cepat</a:t>
            </a:r>
            <a:endParaRPr lang="en-AU" altLang="en-US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AU" altLang="en-US" sz="24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AU" altLang="en-US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Counter </a:t>
            </a:r>
            <a:r>
              <a:rPr lang="en-AU" altLang="en-US" sz="2400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haruslah</a:t>
            </a:r>
            <a:r>
              <a:rPr lang="en-AU" altLang="en-US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: </a:t>
            </a:r>
          </a:p>
          <a:p>
            <a:pPr lvl="1" eaLnBrk="1" hangingPunct="1"/>
            <a:r>
              <a:rPr lang="en-US" altLang="en-US" dirty="0" err="1">
                <a:ea typeface="ＭＳ Ｐゴシック" panose="020B0600070205080204" pitchFamily="34" charset="-128"/>
              </a:rPr>
              <a:t>Tidak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diketahui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atau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tidak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dapat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diprediksi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nilainya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05B3D7-BE67-7793-3A30-40CC01422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397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EC4DBB-4553-B049-9BB6-AFDDEB6F1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52</a:t>
            </a:fld>
            <a:endParaRPr lang="en-US"/>
          </a:p>
        </p:txBody>
      </p:sp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5166E1FD-8368-CB47-AE96-34EEE18E6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864" y="465720"/>
            <a:ext cx="8196626" cy="576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702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AF77D-E46E-1D10-C4B8-0D5B3B51F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/>
              <a:t>Bersambung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BEBC6F-DEEE-A3C7-CC5A-786754321E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FAFA42-16FF-8964-42B7-0CB503641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89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E43EE-9C53-AE71-F7D8-062992C69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3280"/>
            <a:ext cx="10515600" cy="4978083"/>
          </a:xfrm>
        </p:spPr>
        <p:txBody>
          <a:bodyPr>
            <a:normAutofit lnSpcReduction="10000"/>
          </a:bodyPr>
          <a:lstStyle/>
          <a:p>
            <a:r>
              <a:rPr lang="en-US" sz="2400" dirty="0" err="1"/>
              <a:t>Lakukan</a:t>
            </a:r>
            <a:r>
              <a:rPr lang="en-US" sz="2400" dirty="0"/>
              <a:t> proses yang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P2, P3, </a:t>
            </a:r>
            <a:r>
              <a:rPr lang="en-US" sz="2400" dirty="0" err="1"/>
              <a:t>dst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 err="1"/>
              <a:t>Tentu</a:t>
            </a:r>
            <a:r>
              <a:rPr lang="en-US" sz="2400" dirty="0"/>
              <a:t> </a:t>
            </a:r>
            <a:r>
              <a:rPr lang="en-US" sz="2400" dirty="0" err="1"/>
              <a:t>saja</a:t>
            </a:r>
            <a:r>
              <a:rPr lang="en-US" sz="2400" dirty="0"/>
              <a:t> </a:t>
            </a:r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dirty="0" err="1"/>
              <a:t>enkripsi</a:t>
            </a:r>
            <a:r>
              <a:rPr lang="en-US" sz="2400" dirty="0"/>
              <a:t> E dan D di </a:t>
            </a:r>
            <a:r>
              <a:rPr lang="en-US" sz="2400" dirty="0" err="1"/>
              <a:t>atas</a:t>
            </a:r>
            <a:r>
              <a:rPr lang="en-US" sz="2400" dirty="0"/>
              <a:t> sangat </a:t>
            </a:r>
            <a:r>
              <a:rPr lang="en-US" sz="2400" dirty="0" err="1"/>
              <a:t>lemah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dipecahkan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i="1" dirty="0"/>
              <a:t>Cipher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modern </a:t>
            </a:r>
            <a:r>
              <a:rPr lang="en-US" sz="2400" dirty="0" err="1"/>
              <a:t>membuat</a:t>
            </a:r>
            <a:r>
              <a:rPr lang="en-US" sz="2400" dirty="0"/>
              <a:t> E dan D sangat </a:t>
            </a:r>
            <a:r>
              <a:rPr lang="en-US" sz="2400" dirty="0" err="1"/>
              <a:t>rumit</a:t>
            </a:r>
            <a:r>
              <a:rPr lang="en-US" sz="2400" dirty="0"/>
              <a:t> </a:t>
            </a:r>
            <a:r>
              <a:rPr lang="en-US" sz="2400" dirty="0" err="1"/>
              <a:t>prosesnya</a:t>
            </a:r>
            <a:r>
              <a:rPr lang="en-US" sz="2400" dirty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sangat </a:t>
            </a:r>
            <a:r>
              <a:rPr lang="en-US" sz="2400" dirty="0" err="1"/>
              <a:t>sukar</a:t>
            </a:r>
            <a:r>
              <a:rPr lang="en-US" sz="2400" dirty="0"/>
              <a:t> </a:t>
            </a:r>
            <a:r>
              <a:rPr lang="en-US" sz="2400" dirty="0" err="1"/>
              <a:t>dipecahkan</a:t>
            </a:r>
            <a:r>
              <a:rPr lang="en-US" sz="2400" dirty="0"/>
              <a:t> oleh </a:t>
            </a:r>
            <a:r>
              <a:rPr lang="en-US" sz="2400" dirty="0" err="1"/>
              <a:t>kriptanalis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 err="1"/>
              <a:t>Fungsi</a:t>
            </a:r>
            <a:r>
              <a:rPr lang="en-US" sz="2400" dirty="0"/>
              <a:t> E dan D </a:t>
            </a:r>
            <a:r>
              <a:rPr lang="en-US" sz="2400" dirty="0" err="1"/>
              <a:t>melibatkan</a:t>
            </a:r>
            <a:r>
              <a:rPr lang="en-US" sz="2400" dirty="0"/>
              <a:t> </a:t>
            </a:r>
            <a:r>
              <a:rPr lang="en-US" sz="2400" dirty="0" err="1"/>
              <a:t>sejumlah</a:t>
            </a:r>
            <a:r>
              <a:rPr lang="en-US" sz="2400" dirty="0"/>
              <a:t> </a:t>
            </a: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/>
              <a:t>substitusi</a:t>
            </a:r>
            <a:r>
              <a:rPr lang="en-US" sz="2400" dirty="0"/>
              <a:t>, </a:t>
            </a:r>
            <a:r>
              <a:rPr lang="en-US" sz="2400" dirty="0" err="1"/>
              <a:t>permutasi</a:t>
            </a:r>
            <a:r>
              <a:rPr lang="en-US" sz="2400" dirty="0"/>
              <a:t>, </a:t>
            </a:r>
            <a:r>
              <a:rPr lang="en-US" sz="2400" dirty="0" err="1"/>
              <a:t>pergeseran</a:t>
            </a:r>
            <a:r>
              <a:rPr lang="en-US" sz="2400" dirty="0"/>
              <a:t> (</a:t>
            </a:r>
            <a:r>
              <a:rPr lang="en-US" sz="2400" i="1" dirty="0"/>
              <a:t>shifting</a:t>
            </a:r>
            <a:r>
              <a:rPr lang="en-US" sz="2400" dirty="0"/>
              <a:t>), </a:t>
            </a:r>
            <a:r>
              <a:rPr lang="en-US" sz="2400" dirty="0" err="1"/>
              <a:t>kompresi</a:t>
            </a:r>
            <a:r>
              <a:rPr lang="en-US" sz="2400" dirty="0"/>
              <a:t>, </a:t>
            </a:r>
            <a:r>
              <a:rPr lang="en-US" sz="2400" dirty="0" err="1"/>
              <a:t>ekspansi</a:t>
            </a:r>
            <a:r>
              <a:rPr lang="en-US" sz="2400" dirty="0"/>
              <a:t>, </a:t>
            </a:r>
            <a:r>
              <a:rPr lang="en-US" sz="2400" dirty="0" err="1"/>
              <a:t>dsb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dienkripsi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kali, </a:t>
            </a:r>
            <a:r>
              <a:rPr lang="en-US" sz="2400" dirty="0" err="1"/>
              <a:t>tetapi</a:t>
            </a:r>
            <a:r>
              <a:rPr lang="en-US" sz="2400" dirty="0"/>
              <a:t> </a:t>
            </a:r>
            <a:r>
              <a:rPr lang="en-US" sz="2400" dirty="0" err="1"/>
              <a:t>berulang</a:t>
            </a:r>
            <a:r>
              <a:rPr lang="en-US" sz="2400" dirty="0"/>
              <a:t> kali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mendapatkan</a:t>
            </a:r>
            <a:r>
              <a:rPr lang="en-US" sz="2400" dirty="0"/>
              <a:t> </a:t>
            </a:r>
            <a:r>
              <a:rPr lang="en-US" sz="2400" dirty="0" err="1"/>
              <a:t>cipherteks</a:t>
            </a:r>
            <a:r>
              <a:rPr lang="en-US" sz="2400" dirty="0"/>
              <a:t> yang </a:t>
            </a:r>
            <a:r>
              <a:rPr lang="en-US" sz="2400" dirty="0" err="1"/>
              <a:t>kuat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FCC289-8307-C528-7770-B7F8B83EB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99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>
            <a:extLst>
              <a:ext uri="{FF2B5EF4-FFF2-40B4-BE49-F238E27FC236}">
                <a16:creationId xmlns:a16="http://schemas.microsoft.com/office/drawing/2014/main" id="{1F0392E2-3F2F-4362-B589-AA097F117A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596264"/>
            <a:ext cx="10515600" cy="5641976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en-US" altLang="en-US" sz="4000" i="1" dirty="0"/>
              <a:t>Daftar block cipher:</a:t>
            </a:r>
            <a:endParaRPr lang="en-US" altLang="en-US" sz="4000" dirty="0"/>
          </a:p>
          <a:p>
            <a:pPr eaLnBrk="1" hangingPunct="1">
              <a:buFontTx/>
              <a:buNone/>
            </a:pPr>
            <a:r>
              <a:rPr lang="en-US" altLang="en-US" dirty="0"/>
              <a:t>	1. Lucifer				16. Serpent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    2. DES					17. RC6	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    3. GOST				18. Camellia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    4.  3DES (Triple-DES)			19. 3-WAY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5. RC2					20. MMB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6. RC5					21. Skipjack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     7. Blowfish				22. TEA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8. AES </a:t>
            </a:r>
            <a:r>
              <a:rPr lang="en-US" altLang="en-US" sz="2800" dirty="0"/>
              <a:t>				23. XTEA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	9. IDEA				24. SEED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	10. LOKI				25. Coconut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	11. FEAL				26. Cobra	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	12. CAST-128				27. MARS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	13. CRAB				28. BATON	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	14. SAFER				29. CRYPTON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	15. </a:t>
            </a:r>
            <a:r>
              <a:rPr lang="en-US" altLang="en-US" sz="2800" dirty="0" err="1"/>
              <a:t>Twofish</a:t>
            </a:r>
            <a:r>
              <a:rPr lang="en-US" altLang="en-US" sz="2800" dirty="0"/>
              <a:t>				30. LEA, </a:t>
            </a:r>
            <a:r>
              <a:rPr lang="en-US" altLang="en-US" sz="2800" dirty="0" err="1"/>
              <a:t>dll</a:t>
            </a:r>
            <a:endParaRPr lang="en-US" altLang="en-US" dirty="0"/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  <p:sp>
        <p:nvSpPr>
          <p:cNvPr id="4101" name="Slide Number Placeholder 5">
            <a:extLst>
              <a:ext uri="{FF2B5EF4-FFF2-40B4-BE49-F238E27FC236}">
                <a16:creationId xmlns:a16="http://schemas.microsoft.com/office/drawing/2014/main" id="{297E4509-97C9-47B0-9A60-020C30FD2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DC6D5C-93DC-4236-B07E-FCF6D0BCB566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GB" altLang="en-US" sz="1400"/>
          </a:p>
        </p:txBody>
      </p:sp>
    </p:spTree>
    <p:extLst>
      <p:ext uri="{BB962C8B-B14F-4D97-AF65-F5344CB8AC3E}">
        <p14:creationId xmlns:p14="http://schemas.microsoft.com/office/powerpoint/2010/main" val="274421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1C4FAF-014D-EC40-B3DF-F70C75338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DC3C-67AC-40D6-A404-EE822D1669EC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CD44FC-424F-0802-C8A1-2E82E87DA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01" y="136525"/>
            <a:ext cx="11267103" cy="62537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2DB111-C4A2-F21A-6817-76DE667F55CB}"/>
              </a:ext>
            </a:extLst>
          </p:cNvPr>
          <p:cNvSpPr txBox="1"/>
          <p:nvPr/>
        </p:nvSpPr>
        <p:spPr>
          <a:xfrm>
            <a:off x="2743200" y="63902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https://en.wikipedia.org/wiki/Block_cipher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1488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Slide Number Placeholder 5">
            <a:extLst>
              <a:ext uri="{FF2B5EF4-FFF2-40B4-BE49-F238E27FC236}">
                <a16:creationId xmlns:a16="http://schemas.microsoft.com/office/drawing/2014/main" id="{32AAED67-6A74-4F60-BD43-8B83E55E2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4E5E4E3-2DB6-4687-B6DD-FC5F315B6415}" type="slidenum">
              <a:rPr lang="en-GB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GB" altLang="en-US" sz="1400">
              <a:latin typeface="Arial" panose="020B0604020202020204" pitchFamily="34" charset="0"/>
            </a:endParaRPr>
          </a:p>
        </p:txBody>
      </p:sp>
      <p:sp>
        <p:nvSpPr>
          <p:cNvPr id="55300" name="Rectangle 2">
            <a:extLst>
              <a:ext uri="{FF2B5EF4-FFF2-40B4-BE49-F238E27FC236}">
                <a16:creationId xmlns:a16="http://schemas.microsoft.com/office/drawing/2014/main" id="{8BB6A59F-F24B-4A90-A695-7201765CD2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6641" y="571500"/>
            <a:ext cx="8162925" cy="708025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Mode </a:t>
            </a:r>
            <a:r>
              <a:rPr lang="en-US" altLang="en-US" sz="4000" b="1" dirty="0" err="1">
                <a:latin typeface="+mn-lt"/>
                <a:cs typeface="Times New Roman" panose="02020603050405020304" pitchFamily="18" charset="0"/>
              </a:rPr>
              <a:t>Operasi</a:t>
            </a:r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>
                <a:latin typeface="+mn-lt"/>
                <a:cs typeface="Times New Roman" panose="02020603050405020304" pitchFamily="18" charset="0"/>
              </a:rPr>
              <a:t>Cipher</a:t>
            </a:r>
            <a:r>
              <a:rPr lang="en-US" altLang="en-US" sz="4000" b="1" dirty="0">
                <a:latin typeface="+mn-lt"/>
                <a:cs typeface="Times New Roman" panose="02020603050405020304" pitchFamily="18" charset="0"/>
              </a:rPr>
              <a:t> Blok</a:t>
            </a:r>
            <a:endParaRPr lang="en-GB" altLang="en-US" sz="40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5301" name="Rectangle 3">
            <a:extLst>
              <a:ext uri="{FF2B5EF4-FFF2-40B4-BE49-F238E27FC236}">
                <a16:creationId xmlns:a16="http://schemas.microsoft.com/office/drawing/2014/main" id="{7FB0EAF6-72B2-4F10-AA3A-F9B10A6D60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89978" y="1570037"/>
            <a:ext cx="10360342" cy="4495800"/>
          </a:xfrm>
        </p:spPr>
        <p:txBody>
          <a:bodyPr/>
          <a:lstStyle/>
          <a:p>
            <a:pPr eaLnBrk="1" hangingPunct="1"/>
            <a:r>
              <a:rPr lang="en-US" altLang="en-US" dirty="0"/>
              <a:t>Mode </a:t>
            </a:r>
            <a:r>
              <a:rPr lang="en-US" altLang="en-US" dirty="0" err="1"/>
              <a:t>operasi</a:t>
            </a:r>
            <a:r>
              <a:rPr lang="en-US" altLang="en-US" dirty="0"/>
              <a:t>: </a:t>
            </a:r>
            <a:r>
              <a:rPr lang="en-US" altLang="en-US" dirty="0" err="1"/>
              <a:t>berkaitan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cara</a:t>
            </a:r>
            <a:r>
              <a:rPr lang="en-US" altLang="en-US" dirty="0"/>
              <a:t> </a:t>
            </a:r>
            <a:r>
              <a:rPr lang="en-US" altLang="en-US" dirty="0" err="1"/>
              <a:t>blok</a:t>
            </a:r>
            <a:r>
              <a:rPr lang="en-US" altLang="en-US" dirty="0"/>
              <a:t> </a:t>
            </a:r>
            <a:r>
              <a:rPr lang="en-US" altLang="en-US" dirty="0" err="1"/>
              <a:t>pesan</a:t>
            </a:r>
            <a:r>
              <a:rPr lang="en-US" altLang="en-US" dirty="0"/>
              <a:t> </a:t>
            </a:r>
            <a:r>
              <a:rPr lang="en-US" altLang="en-US" dirty="0" err="1"/>
              <a:t>dioperasikan</a:t>
            </a:r>
            <a:r>
              <a:rPr lang="en-US" altLang="en-US" dirty="0"/>
              <a:t> </a:t>
            </a:r>
            <a:r>
              <a:rPr lang="en-US" altLang="en-US" dirty="0" err="1"/>
              <a:t>sebelum</a:t>
            </a:r>
            <a:r>
              <a:rPr lang="en-US" altLang="en-US" dirty="0"/>
              <a:t> </a:t>
            </a:r>
            <a:r>
              <a:rPr lang="en-US" altLang="en-US" dirty="0" err="1"/>
              <a:t>dienkripsi</a:t>
            </a:r>
            <a:r>
              <a:rPr lang="en-US" altLang="en-US" dirty="0"/>
              <a:t>/</a:t>
            </a:r>
            <a:r>
              <a:rPr lang="en-US" altLang="en-US" dirty="0" err="1"/>
              <a:t>dekripsi</a:t>
            </a:r>
            <a:r>
              <a:rPr lang="en-US" altLang="en-US" dirty="0"/>
              <a:t> oleh </a:t>
            </a:r>
            <a:r>
              <a:rPr lang="en-US" altLang="en-US" dirty="0" err="1"/>
              <a:t>fungsi</a:t>
            </a:r>
            <a:r>
              <a:rPr lang="en-US" altLang="en-US" dirty="0"/>
              <a:t> E dan D.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Ada 5 mode </a:t>
            </a:r>
            <a:r>
              <a:rPr lang="en-US" altLang="en-US" dirty="0" err="1"/>
              <a:t>operasi</a:t>
            </a:r>
            <a:r>
              <a:rPr lang="en-US" altLang="en-US" dirty="0"/>
              <a:t> </a:t>
            </a:r>
            <a:r>
              <a:rPr lang="en-US" altLang="en-US" i="1" dirty="0"/>
              <a:t>cipher</a:t>
            </a:r>
            <a:r>
              <a:rPr lang="en-US" altLang="en-US" dirty="0"/>
              <a:t> </a:t>
            </a:r>
            <a:r>
              <a:rPr lang="en-US" altLang="en-US" dirty="0" err="1"/>
              <a:t>blok</a:t>
            </a:r>
            <a:r>
              <a:rPr lang="en-US" altLang="en-US" dirty="0"/>
              <a:t>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1.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en-US" altLang="en-US" i="1" dirty="0">
                <a:cs typeface="Times New Roman" panose="02020603050405020304" pitchFamily="18" charset="0"/>
              </a:rPr>
              <a:t>Electronic Code Book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ECB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2.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en-US" altLang="en-US" i="1" dirty="0">
                <a:cs typeface="Times New Roman" panose="02020603050405020304" pitchFamily="18" charset="0"/>
              </a:rPr>
              <a:t>Cipher Block Chaining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CBC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3.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en-US" altLang="en-US" i="1" dirty="0">
                <a:cs typeface="Times New Roman" panose="02020603050405020304" pitchFamily="18" charset="0"/>
              </a:rPr>
              <a:t>Cipher Feedback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CFB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i="1" dirty="0">
                <a:cs typeface="Times New Roman" panose="02020603050405020304" pitchFamily="18" charset="0"/>
              </a:rPr>
              <a:t>	4.   Output Feedback (OFB)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i="1" dirty="0">
                <a:cs typeface="Times New Roman" panose="02020603050405020304" pitchFamily="18" charset="0"/>
              </a:rPr>
              <a:t>   5.   Counter Mode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2400" i="1" dirty="0"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5B47D783-6EDC-8276-942F-FDB5DB0D87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367063"/>
              </p:ext>
            </p:extLst>
          </p:nvPr>
        </p:nvGraphicFramePr>
        <p:xfrm>
          <a:off x="6482863" y="2827605"/>
          <a:ext cx="5219055" cy="2869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4933036" imgH="2715082" progId="Visio.Drawing.6">
                  <p:embed/>
                </p:oleObj>
              </mc:Choice>
              <mc:Fallback>
                <p:oleObj r:id="rId3" imgW="4933036" imgH="2715082" progId="Visio.Drawing.6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1351CD27-6F2E-B986-63C5-A9C58190D1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2863" y="2827605"/>
                        <a:ext cx="5219055" cy="2869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2570</Words>
  <Application>Microsoft Office PowerPoint</Application>
  <PresentationFormat>Widescreen</PresentationFormat>
  <Paragraphs>369</Paragraphs>
  <Slides>53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65" baseType="lpstr">
      <vt:lpstr>MS Mincho</vt:lpstr>
      <vt:lpstr>ＭＳ Ｐゴシック</vt:lpstr>
      <vt:lpstr>Arial</vt:lpstr>
      <vt:lpstr>Calibri</vt:lpstr>
      <vt:lpstr>Calibri Light</vt:lpstr>
      <vt:lpstr>Courier New</vt:lpstr>
      <vt:lpstr>Symbol</vt:lpstr>
      <vt:lpstr>Times New Roman</vt:lpstr>
      <vt:lpstr>Wingdings</vt:lpstr>
      <vt:lpstr>Office Theme</vt:lpstr>
      <vt:lpstr>Visio.Drawing.6</vt:lpstr>
      <vt:lpstr>Document</vt:lpstr>
      <vt:lpstr>13 - Block Cipher </vt:lpstr>
      <vt:lpstr>Cipher Blok (Block Cipher)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 Operasi Cipher Blok</vt:lpstr>
      <vt:lpstr>PowerPoint Presentation</vt:lpstr>
      <vt:lpstr>1. Electronic Code Book (ECB)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Kelebihan Mode ECB</vt:lpstr>
      <vt:lpstr>PowerPoint Presentation</vt:lpstr>
      <vt:lpstr>Kelemahan Mode ECB</vt:lpstr>
      <vt:lpstr>PowerPoint Presentation</vt:lpstr>
      <vt:lpstr>PowerPoint Presentation</vt:lpstr>
      <vt:lpstr>PowerPoint Presentation</vt:lpstr>
      <vt:lpstr>PowerPoint Presentation</vt:lpstr>
      <vt:lpstr>Cipher Block Chaining(CBC)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Cipher-Feedback (CFB)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Output-Feedback (OFB)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Counter Mode</vt:lpstr>
      <vt:lpstr>PowerPoint Presentation</vt:lpstr>
      <vt:lpstr>PowerPoint Presentation</vt:lpstr>
      <vt:lpstr>PowerPoint Presentation</vt:lpstr>
      <vt:lpstr>PowerPoint Presentation</vt:lpstr>
      <vt:lpstr>Bersambung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Rinaldi Munir</dc:creator>
  <cp:lastModifiedBy>Dr. Ir. Rinaldi, M.T.</cp:lastModifiedBy>
  <cp:revision>60</cp:revision>
  <dcterms:created xsi:type="dcterms:W3CDTF">2020-09-22T04:12:11Z</dcterms:created>
  <dcterms:modified xsi:type="dcterms:W3CDTF">2025-09-19T07:50:55Z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2024-02-27T05:45:02Z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384ea932-d491-4380-9b17-8cdc01ada912</vt:lpwstr>
  </property>
  <property fmtid="{D5CDD505-2E9C-101B-9397-08002B2CF9AE}" pid="8" name="MSIP_Label_38b525e5-f3da-4501-8f1e-526b6769fc56_ContentBits">
    <vt:lpwstr>0</vt:lpwstr>
  </property>
</Properties>
</file>