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7" r:id="rId2"/>
    <p:sldId id="276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90" r:id="rId13"/>
    <p:sldId id="291" r:id="rId14"/>
    <p:sldId id="292" r:id="rId15"/>
    <p:sldId id="293" r:id="rId16"/>
    <p:sldId id="294" r:id="rId17"/>
    <p:sldId id="296" r:id="rId18"/>
    <p:sldId id="297" r:id="rId19"/>
    <p:sldId id="397" r:id="rId20"/>
    <p:sldId id="302" r:id="rId21"/>
    <p:sldId id="303" r:id="rId22"/>
    <p:sldId id="304" r:id="rId23"/>
    <p:sldId id="305" r:id="rId24"/>
    <p:sldId id="404" r:id="rId25"/>
    <p:sldId id="405" r:id="rId26"/>
    <p:sldId id="406" r:id="rId27"/>
    <p:sldId id="322" r:id="rId28"/>
    <p:sldId id="400" r:id="rId29"/>
    <p:sldId id="324" r:id="rId30"/>
    <p:sldId id="325" r:id="rId31"/>
    <p:sldId id="326" r:id="rId32"/>
    <p:sldId id="327" r:id="rId33"/>
    <p:sldId id="328" r:id="rId34"/>
    <p:sldId id="398" r:id="rId35"/>
    <p:sldId id="373" r:id="rId36"/>
    <p:sldId id="392" r:id="rId37"/>
    <p:sldId id="393" r:id="rId38"/>
    <p:sldId id="394" r:id="rId39"/>
    <p:sldId id="395" r:id="rId40"/>
    <p:sldId id="499" r:id="rId41"/>
    <p:sldId id="500" r:id="rId42"/>
    <p:sldId id="493" r:id="rId43"/>
    <p:sldId id="496" r:id="rId44"/>
    <p:sldId id="497" r:id="rId45"/>
    <p:sldId id="494" r:id="rId46"/>
    <p:sldId id="495" r:id="rId47"/>
    <p:sldId id="512" r:id="rId48"/>
    <p:sldId id="513" r:id="rId49"/>
    <p:sldId id="514" r:id="rId50"/>
    <p:sldId id="337" r:id="rId51"/>
    <p:sldId id="338" r:id="rId52"/>
    <p:sldId id="339" r:id="rId53"/>
    <p:sldId id="340" r:id="rId54"/>
    <p:sldId id="374" r:id="rId55"/>
    <p:sldId id="375" r:id="rId56"/>
    <p:sldId id="376" r:id="rId57"/>
    <p:sldId id="377" r:id="rId58"/>
    <p:sldId id="344" r:id="rId59"/>
    <p:sldId id="378" r:id="rId60"/>
    <p:sldId id="396" r:id="rId61"/>
    <p:sldId id="498" r:id="rId62"/>
    <p:sldId id="401" r:id="rId63"/>
    <p:sldId id="280" r:id="rId64"/>
    <p:sldId id="403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2B84C-3CE8-46E4-8C84-0FF94004A4A2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8B227-3C9E-4601-A6BA-DEF872E4F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7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B45B-A703-4D99-BDE2-5514EDD1D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439FC2-8F11-4FCB-84EF-4477F2029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2A463-C32A-47D3-901C-A37B00EC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855-1CC3-4FC9-BE0D-1A8E59211EFA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FD5D5-AAE4-40D4-ADA4-2B389F271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5E0EA-23ED-4A2D-81AF-0304C2C5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18B6-E5B0-4F2A-B6FC-4E31BC185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08873-D8AC-4A04-89AA-935F965AB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E491E-9338-44F5-9FAD-75F8C09E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7633-9ECE-4201-823D-D94F115AB169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1C379-2A58-42FB-A82E-BEDB5FB0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4C0C-2E4C-4D73-A43C-15AA1CD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68BBBA-909D-4AC5-B55A-A3641CAF1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98499-13E7-400A-82CC-142E28473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7FD14-738B-470E-AA1A-CDBF2731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187A-CA64-440B-A672-726C646E0C6A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AC3D2-9319-459B-9810-DC0AB829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5A286-8E3E-4CF1-9D72-6AC5CF6F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3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90922-7182-493A-BE8E-E7371F72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4217" y="626586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62B90-008B-4054-8775-4A9D60197751}" type="datetime1">
              <a:rPr lang="en-US" smtClean="0"/>
              <a:t>9/23/2025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ABC92-F036-4DB9-B8C0-4E461AFE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23F92-E353-408C-9239-B492CC82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9EF3926-FB47-46FE-9601-DF7AC5ACA1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47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4AFC-1090-42AB-B65B-BE25B9C1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62E2D-E8AF-435E-9583-D3D7D0CA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566DB-A22C-4B84-94B8-988618EF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82F9-07EB-45BF-B543-A0C3544CDB92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251F6-2F02-4361-863F-4D289601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B576-35DC-4FBE-8A44-33AAB337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1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3637-5ACF-4FA1-82A9-ACE0F929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419F0-B310-449D-871B-0286DC30E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63DAA-5E87-4DA4-B5C3-B80B76A3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41FB-DC10-44B5-A66C-08A1EAF5E160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5F6C2-8363-42C6-9338-6446C743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DD63A-58E4-4989-AE58-58C47EC1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2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9A39-D186-4804-A178-DC620213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AFF03-47AD-43A6-9222-5ECF3AF6F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EF529-571E-4A7A-B76A-D94A3CBA3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987FA-2CC0-4F48-B1B7-88B3DB24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34AC-C6D5-4986-91D2-9E597DCE0D6D}" type="datetime1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C521D-B440-4B26-B056-07E23861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E332E-6331-4130-99FB-07B6B5CA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8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5671-4F37-40B0-834B-32460EB5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32B21-0E66-4890-A4CF-058A2BC3E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FA133-E2EE-4690-AC44-30CF7D714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60DF68-3A87-420C-8779-DB4103514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AD931-69C0-418A-A117-E4F12B58D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53D39-4BEC-41C4-BF7D-8F7077CF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6A58-8B5F-4ADE-85BD-2D2CB26AE8E1}" type="datetime1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D070C-F30F-4942-B869-2DB0AEC7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C9E919-AA6E-4BD0-A6F6-1E3E007E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3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297EB-ED2D-492E-B4AF-FB5351D36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938D7-1038-4B8C-BA7C-599DDC2D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48AA-7016-4D3D-9D3C-884901B3CCEB}" type="datetime1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D68B7-BB89-418F-B43B-C131A895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4D0F4-4DD4-406D-BA21-54DF24F8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6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757B0-2D35-48A6-9C82-766752EB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FB28-4CDE-43C0-9F83-F0AA4D409250}" type="datetime1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46EF0-9A47-4DBA-B84B-2485A811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EFD76-A837-49DD-B659-03FACE77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5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2184-8090-4E23-A934-B17A652B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91A2C-0C1D-400F-99AB-33CF6977A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4184A-5FC0-4100-9538-C669AAEDC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B19A0-9D85-441C-9CD7-356F47F4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D2B7-F214-4F10-96C4-0F8A09F3695A}" type="datetime1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F9466-049A-4EDE-986D-BDE984CD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76877-7FFA-49C5-8FB0-5995C9C3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CD0C-FAF5-4232-A347-B35D38BD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4A6F9-5B83-486D-B693-AAACEDC7E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5825E-03E6-4F95-B64A-8CF59E239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3DF64-07F3-4316-8FCD-047436CA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C26B-92A3-4D7E-8BD9-F5B4CDE98550}" type="datetime1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65C43-247C-4106-B18C-B5F53A10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ECC39-EFE9-4825-82AF-91C8D4AB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0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891C1-5D3E-4DE5-B0BD-4C32A216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4B619-47B7-46AB-8988-E4D11D341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E32D3-C503-4240-8FC9-856112CEB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4DF4E-CE7D-4A61-B511-718958AE2B49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F8BC-5ABA-4972-8AC9-2C184AB03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F14EC-0A7D-4B17-87A2-6ABAD6529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6E-6330-4C22-A2A2-DDAF7079A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eam_ciphe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rfc746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dgo.net/en/encrypt/rc4" TargetMode="External"/><Relationship Id="rId2" Type="http://schemas.openxmlformats.org/officeDocument/2006/relationships/hyperlink" Target="https://crypt-online.ru/en/crypts/rc4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rypt-online.ru/en/crypts/rc4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dgo.net/en/encrypt/rc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ycrypto.org/api/2.6/Crypto.Cipher-module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733amir.github.io/a51-cipher-simulator/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56631" y="1172677"/>
            <a:ext cx="7678738" cy="1865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12 - Stream Cipher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1718151" y="4632016"/>
            <a:ext cx="7924800" cy="222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000" b="1" kern="0" dirty="0"/>
              <a:t>Oleh:  Dr. Ir. Rinaldi, M.T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Studi Teknik </a:t>
            </a:r>
            <a:r>
              <a:rPr lang="en-US" kern="0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Elektro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2025</a:t>
            </a:r>
          </a:p>
          <a:p>
            <a:pPr algn="ctr">
              <a:defRPr/>
            </a:pPr>
            <a:endParaRPr lang="en-US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79707-15AE-4537-A16E-1AFB8B2C8BE4}"/>
              </a:ext>
            </a:extLst>
          </p:cNvPr>
          <p:cNvSpPr txBox="1"/>
          <p:nvPr/>
        </p:nvSpPr>
        <p:spPr>
          <a:xfrm flipH="1">
            <a:off x="4396740" y="793607"/>
            <a:ext cx="3398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IF4020 Kriptografi</a:t>
            </a:r>
          </a:p>
        </p:txBody>
      </p:sp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AA159C2D-67C2-4580-954E-A15AA7D5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78" y="2633889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21454CFE-B9E6-4B1E-AEEB-FD893FE1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EADAC0-EE4F-4E68-B157-4665B4C7BBCE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400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5CA27269-5950-4000-8BE3-996DBCDA0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/>
              <a:t>Keystream Generator</a:t>
            </a:r>
            <a:endParaRPr lang="en-GB" altLang="en-US" b="1" i="1" dirty="0"/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9F432928-401D-4622-A7BF-1BB864BF4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760" y="1690688"/>
            <a:ext cx="989584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Keystream generator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diimplementasikan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prosedur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baik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maupun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Keystream generator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bit per bit 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 per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bit.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Bit-bit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namun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true random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pseudorandom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ulang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baik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maupun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umpan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seed</a:t>
            </a:r>
            <a:r>
              <a:rPr lang="en-US" altLang="en-US" dirty="0">
                <a:cs typeface="Times New Roman" panose="02020603050405020304" pitchFamily="18" charset="0"/>
              </a:rPr>
              <a:t>) U yang </a:t>
            </a:r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E2C37C85-7E13-4E69-988C-DC186517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423F89-00E1-4BA3-8681-00C648BB63BB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D949EDB-CC71-4230-BC8B-057D50416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0880" y="497840"/>
            <a:ext cx="11216640" cy="5102860"/>
          </a:xfrm>
        </p:spPr>
        <p:txBody>
          <a:bodyPr>
            <a:normAutofit/>
          </a:bodyPr>
          <a:lstStyle/>
          <a:p>
            <a:r>
              <a:rPr lang="en-US" altLang="en-US" sz="2400" i="1" dirty="0">
                <a:cs typeface="Times New Roman" panose="02020603050405020304" pitchFamily="18" charset="0"/>
              </a:rPr>
              <a:t>Keystream generator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menerima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masukan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umpan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seed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Luaran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prosedur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lihat</a:t>
            </a:r>
            <a:r>
              <a:rPr lang="en-US" altLang="en-US" sz="2400" dirty="0">
                <a:cs typeface="Times New Roman" panose="02020603050405020304" pitchFamily="18" charset="0"/>
              </a:rPr>
              <a:t> Gambar 2). 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Pengirim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umpan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Umpan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dijaga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kerahasiaanya</a:t>
            </a:r>
            <a:r>
              <a:rPr lang="en-US" altLang="en-US" sz="2400" dirty="0">
                <a:cs typeface="Times New Roman" panose="02020603050405020304" pitchFamily="18" charset="0"/>
              </a:rPr>
              <a:t>.  </a:t>
            </a:r>
            <a:r>
              <a:rPr lang="en-US" altLang="en-US" sz="2400" dirty="0" err="1">
                <a:cs typeface="Times New Roman" panose="02020603050405020304" pitchFamily="18" charset="0"/>
              </a:rPr>
              <a:t>Umpan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dianggap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eksternal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i="1" dirty="0">
                <a:cs typeface="Times New Roman" panose="02020603050405020304" pitchFamily="18" charset="0"/>
              </a:rPr>
              <a:t>Keystream generator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cs typeface="Times New Roman" panose="02020603050405020304" pitchFamily="18" charset="0"/>
              </a:rPr>
              <a:t>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yang di-XOR-</a:t>
            </a:r>
            <a:r>
              <a:rPr lang="en-US" altLang="en-US" sz="2400" dirty="0" err="1">
                <a:cs typeface="Times New Roman" panose="02020603050405020304" pitchFamily="18" charset="0"/>
              </a:rPr>
              <a:t>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endParaRPr lang="en-GB" altLang="en-US" sz="2400" dirty="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F7B37D00-4372-40E9-98D1-0427D8291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962390"/>
              </p:ext>
            </p:extLst>
          </p:nvPr>
        </p:nvGraphicFramePr>
        <p:xfrm>
          <a:off x="1957547" y="2865015"/>
          <a:ext cx="8683305" cy="3129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23014" imgH="1813054" progId="Visio.Drawing.6">
                  <p:embed/>
                </p:oleObj>
              </mc:Choice>
              <mc:Fallback>
                <p:oleObj r:id="rId2" imgW="5023014" imgH="1813054" progId="Visio.Drawing.6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F7B37D00-4372-40E9-98D1-0427D8291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547" y="2865015"/>
                        <a:ext cx="8683305" cy="3129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>
            <a:extLst>
              <a:ext uri="{FF2B5EF4-FFF2-40B4-BE49-F238E27FC236}">
                <a16:creationId xmlns:a16="http://schemas.microsoft.com/office/drawing/2014/main" id="{7D6F84AF-71B7-4826-9EB3-C8CC630C1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558" y="6065838"/>
            <a:ext cx="10982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 dirty="0">
                <a:cs typeface="Times New Roman" panose="02020603050405020304" pitchFamily="18" charset="0"/>
              </a:rPr>
              <a:t>Gambar 2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i="1" dirty="0">
                <a:cs typeface="Times New Roman" panose="02020603050405020304" pitchFamily="18" charset="0"/>
              </a:rPr>
              <a:t>Cipher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dirty="0" err="1">
                <a:cs typeface="Times New Roman" panose="02020603050405020304" pitchFamily="18" charset="0"/>
              </a:rPr>
              <a:t>aliran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dirty="0" err="1">
                <a:cs typeface="Times New Roman" panose="02020603050405020304" pitchFamily="18" charset="0"/>
              </a:rPr>
              <a:t>dengan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dirty="0" err="1">
                <a:cs typeface="Times New Roman" panose="02020603050405020304" pitchFamily="18" charset="0"/>
              </a:rPr>
              <a:t>pembangkit</a:t>
            </a:r>
            <a:r>
              <a:rPr lang="en-GB" altLang="en-US" sz="1600" dirty="0">
                <a:cs typeface="Times New Roman" panose="02020603050405020304" pitchFamily="18" charset="0"/>
              </a:rPr>
              <a:t> bit </a:t>
            </a:r>
            <a:r>
              <a:rPr lang="en-GB" altLang="en-US" sz="1600" dirty="0" err="1">
                <a:cs typeface="Times New Roman" panose="02020603050405020304" pitchFamily="18" charset="0"/>
              </a:rPr>
              <a:t>kunci-alir</a:t>
            </a:r>
            <a:r>
              <a:rPr lang="en-GB" altLang="en-US" sz="1600" dirty="0">
                <a:cs typeface="Times New Roman" panose="02020603050405020304" pitchFamily="18" charset="0"/>
              </a:rPr>
              <a:t> yang </a:t>
            </a:r>
            <a:r>
              <a:rPr lang="en-GB" altLang="en-US" sz="1600" dirty="0" err="1">
                <a:cs typeface="Times New Roman" panose="02020603050405020304" pitchFamily="18" charset="0"/>
              </a:rPr>
              <a:t>bergantung</a:t>
            </a:r>
            <a:r>
              <a:rPr lang="en-GB" altLang="en-US" sz="1600" dirty="0">
                <a:cs typeface="Times New Roman" panose="02020603050405020304" pitchFamily="18" charset="0"/>
              </a:rPr>
              <a:t> pada </a:t>
            </a:r>
            <a:r>
              <a:rPr lang="en-GB" altLang="en-US" sz="1600" dirty="0" err="1">
                <a:cs typeface="Times New Roman" panose="02020603050405020304" pitchFamily="18" charset="0"/>
              </a:rPr>
              <a:t>kunci</a:t>
            </a:r>
            <a:r>
              <a:rPr lang="en-GB" altLang="en-US" sz="1600" dirty="0">
                <a:cs typeface="Times New Roman" panose="02020603050405020304" pitchFamily="18" charset="0"/>
              </a:rPr>
              <a:t> </a:t>
            </a:r>
            <a:r>
              <a:rPr lang="en-GB" altLang="en-US" sz="1600" i="1" dirty="0">
                <a:cs typeface="Times New Roman" panose="02020603050405020304" pitchFamily="18" charset="0"/>
              </a:rPr>
              <a:t>U</a:t>
            </a:r>
            <a:r>
              <a:rPr lang="en-GB" altLang="en-US" sz="1600" dirty="0">
                <a:cs typeface="Times New Roman" panose="02020603050405020304" pitchFamily="18" charset="0"/>
              </a:rPr>
              <a:t>  [MEY82].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4E339414-6D0A-4EF2-A7C1-D10ECE4E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4E9CA7-1A6B-46EE-9A72-C2B743D6BEEC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195E5F8-5E31-4406-A588-A796D1885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0400" y="457200"/>
            <a:ext cx="10922000" cy="5467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Contoh</a:t>
            </a:r>
            <a:r>
              <a:rPr lang="en-US" altLang="en-US" dirty="0"/>
              <a:t>: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U</a:t>
            </a:r>
            <a:r>
              <a:rPr lang="en-US" altLang="en-US" dirty="0">
                <a:cs typeface="Times New Roman" panose="02020603050405020304" pitchFamily="18" charset="0"/>
              </a:rPr>
              <a:t> = 1111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sederhana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memperoleh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cs typeface="Times New Roman" panose="02020603050405020304" pitchFamily="18" charset="0"/>
              </a:rPr>
              <a:t>: 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XOR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ke-1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ke-4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empat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11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01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01100</a:t>
            </a:r>
            <a:r>
              <a:rPr lang="en-US" altLang="en-US" dirty="0">
                <a:cs typeface="Times New Roman" panose="02020603050405020304" pitchFamily="18" charset="0"/>
              </a:rPr>
              <a:t>1000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dan </a:t>
            </a:r>
            <a:r>
              <a:rPr lang="en-US" altLang="en-US" sz="2800" dirty="0" err="1">
                <a:cs typeface="Times New Roman" panose="02020603050405020304" pitchFamily="18" charset="0"/>
              </a:rPr>
              <a:t>akan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berulang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800" dirty="0">
                <a:cs typeface="Times New Roman" panose="02020603050405020304" pitchFamily="18" charset="0"/>
              </a:rPr>
              <a:t> 15 bit.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umum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bit,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berulang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2</a:t>
            </a:r>
            <a:r>
              <a:rPr lang="en-US" altLang="en-US" i="1" baseline="30000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– 1 bit.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589BA-BE8B-418B-AFAE-1C0A26814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737" y="3101489"/>
            <a:ext cx="2162175" cy="1143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928321-659B-4C04-8D1D-45286DBDD885}"/>
              </a:ext>
            </a:extLst>
          </p:cNvPr>
          <p:cNvSpPr txBox="1"/>
          <p:nvPr/>
        </p:nvSpPr>
        <p:spPr>
          <a:xfrm>
            <a:off x="6938961" y="3072825"/>
            <a:ext cx="14049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11101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B70C5006-A006-4AB6-9B6E-F313629C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BB2DAC-1306-4319-8990-49661F77A86A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196C559A-1B78-40F9-8938-CFC63450F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/>
              <a:t>Feedback Shift Register (FSR)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78CC38EA-6029-4EC7-90D3-9FCEF20EC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1028680" cy="4351338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FSR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keystream generator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 err="1"/>
              <a:t>Umumnya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diimplementasikan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i="1" dirty="0"/>
              <a:t>hardware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i="1" dirty="0"/>
              <a:t>FSR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: register </a:t>
            </a:r>
            <a:r>
              <a:rPr lang="en-US" altLang="en-US" sz="2400" dirty="0" err="1"/>
              <a:t>geser</a:t>
            </a:r>
            <a:r>
              <a:rPr lang="en-US" altLang="en-US" sz="2400" dirty="0"/>
              <a:t> (n bit) dan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umpan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balik</a:t>
            </a:r>
            <a:r>
              <a:rPr lang="en-US" altLang="en-US" sz="24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		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		</a:t>
            </a:r>
            <a:endParaRPr lang="en-US" altLang="en-US" sz="2000" dirty="0"/>
          </a:p>
        </p:txBody>
      </p:sp>
      <p:pic>
        <p:nvPicPr>
          <p:cNvPr id="36870" name="Picture 4">
            <a:extLst>
              <a:ext uri="{FF2B5EF4-FFF2-40B4-BE49-F238E27FC236}">
                <a16:creationId xmlns:a16="http://schemas.microsoft.com/office/drawing/2014/main" id="{74F2CC52-E7B5-467F-B429-4795E283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0" y="3665469"/>
            <a:ext cx="7193280" cy="176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06689-472A-7F9A-8C50-0C88E48F4C35}"/>
              </a:ext>
            </a:extLst>
          </p:cNvPr>
          <p:cNvSpPr txBox="1"/>
          <p:nvPr/>
        </p:nvSpPr>
        <p:spPr>
          <a:xfrm>
            <a:off x="3454400" y="3265359"/>
            <a:ext cx="2397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 </a:t>
            </a:r>
            <a:r>
              <a:rPr lang="en-US" altLang="en-US" sz="1800" dirty="0"/>
              <a:t>Register </a:t>
            </a:r>
            <a:r>
              <a:rPr lang="en-US" altLang="en-US" sz="1800" dirty="0" err="1"/>
              <a:t>geser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0DA0E-654F-329A-8141-1EFC1EF223FC}"/>
              </a:ext>
            </a:extLst>
          </p:cNvPr>
          <p:cNvSpPr txBox="1"/>
          <p:nvPr/>
        </p:nvSpPr>
        <p:spPr>
          <a:xfrm flipH="1">
            <a:off x="8884919" y="3816628"/>
            <a:ext cx="64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E9364-1815-31F0-E53B-C15B81F0874B}"/>
              </a:ext>
            </a:extLst>
          </p:cNvPr>
          <p:cNvSpPr txBox="1"/>
          <p:nvPr/>
        </p:nvSpPr>
        <p:spPr>
          <a:xfrm>
            <a:off x="3088640" y="5607576"/>
            <a:ext cx="493115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umpan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: 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baseline="-25000" dirty="0"/>
              <a:t> – 1 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)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i="1" baseline="-25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  = </a:t>
            </a:r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i="1" baseline="-25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i="1" baseline="-25000" dirty="0">
                <a:solidFill>
                  <a:srgbClr val="FF0000"/>
                </a:solidFill>
              </a:rPr>
              <a:t>n</a:t>
            </a:r>
            <a:r>
              <a:rPr lang="en-US" sz="2400" baseline="-25000" dirty="0">
                <a:solidFill>
                  <a:srgbClr val="FF0000"/>
                </a:solidFill>
              </a:rPr>
              <a:t> – 1 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3B15E8C4-0A77-45D3-B215-E3BD516C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74CAD2-6902-44D0-B93D-42DB4C3FC90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/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C11AAD8-CF92-4B31-9806-DC12B503C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7386" y="433953"/>
            <a:ext cx="10670628" cy="584947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err="1"/>
              <a:t>Contoh</a:t>
            </a:r>
            <a:r>
              <a:rPr lang="en-US" altLang="en-US" sz="2400" dirty="0"/>
              <a:t> FSR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LFSR (</a:t>
            </a:r>
            <a:r>
              <a:rPr lang="en-US" altLang="en-US" sz="2400" i="1" dirty="0"/>
              <a:t>Linear Feedback Shift Register</a:t>
            </a:r>
            <a:r>
              <a:rPr lang="en-US" altLang="en-US" sz="2400" dirty="0"/>
              <a:t>)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endParaRPr lang="en-US" altLang="en-US" sz="2400" dirty="0"/>
          </a:p>
          <a:p>
            <a:pPr eaLnBrk="1" hangingPunct="1"/>
            <a:r>
              <a:rPr lang="en-US" altLang="en-US" sz="2400" dirty="0"/>
              <a:t>Bit-bit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register </a:t>
            </a:r>
            <a:r>
              <a:rPr lang="en-US" altLang="en-US" sz="2400" dirty="0" err="1"/>
              <a:t>digeser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bit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kali </a:t>
            </a:r>
            <a:r>
              <a:rPr lang="en-US" altLang="en-US" sz="2400" dirty="0" err="1"/>
              <a:t>pembangkitan</a:t>
            </a:r>
            <a:r>
              <a:rPr lang="en-US" altLang="en-US" sz="2400" dirty="0"/>
              <a:t> bit </a:t>
            </a:r>
            <a:r>
              <a:rPr lang="en-US" altLang="en-US" sz="2400" dirty="0" err="1"/>
              <a:t>luaran</a:t>
            </a:r>
            <a:r>
              <a:rPr lang="en-US" altLang="en-US" sz="2400" dirty="0"/>
              <a:t> (= bit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i="1" dirty="0"/>
              <a:t>keystream</a:t>
            </a:r>
            <a:r>
              <a:rPr lang="en-US" altLang="en-US" sz="2400" dirty="0"/>
              <a:t>)</a:t>
            </a:r>
          </a:p>
          <a:p>
            <a:r>
              <a:rPr lang="en-US" altLang="en-US" sz="2400" dirty="0"/>
              <a:t>Bit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digeser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tempat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</a:t>
            </a:r>
            <a:r>
              <a:rPr lang="en-US" altLang="en-US" sz="2400" baseline="-25000" dirty="0"/>
              <a:t> – 1</a:t>
            </a:r>
            <a:r>
              <a:rPr lang="en-US" altLang="en-US" sz="2400" dirty="0"/>
              <a:t>,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 </a:t>
            </a:r>
            <a:r>
              <a:rPr lang="en-US" altLang="en-US" sz="2400" baseline="-25000" dirty="0"/>
              <a:t>– 1 </a:t>
            </a:r>
            <a:r>
              <a:rPr lang="en-US" altLang="en-US" sz="2400" dirty="0" err="1"/>
              <a:t>digeser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</a:t>
            </a:r>
            <a:r>
              <a:rPr lang="en-US" altLang="en-US" sz="2400" baseline="-25000" dirty="0"/>
              <a:t> – 2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dst</a:t>
            </a:r>
            <a:r>
              <a:rPr lang="en-US" altLang="en-US" sz="2400" dirty="0"/>
              <a:t>, 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digeser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terlempar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luar</a:t>
            </a:r>
            <a:endParaRPr lang="en-US" altLang="en-US" sz="2400" dirty="0"/>
          </a:p>
          <a:p>
            <a:r>
              <a:rPr lang="en-US" altLang="en-US" sz="2400" dirty="0"/>
              <a:t>Bit yang </a:t>
            </a:r>
            <a:r>
              <a:rPr lang="en-US" altLang="en-US" sz="2400" dirty="0" err="1"/>
              <a:t>terlempar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keluar</a:t>
            </a:r>
            <a:r>
              <a:rPr lang="en-US" altLang="en-US" sz="2400" dirty="0"/>
              <a:t> (</a:t>
            </a:r>
            <a:r>
              <a:rPr lang="en-US" altLang="en-US" sz="2400" i="1" dirty="0"/>
              <a:t>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bit </a:t>
            </a:r>
            <a:r>
              <a:rPr lang="en-US" altLang="en-US" sz="2400" dirty="0" err="1"/>
              <a:t>luaran</a:t>
            </a:r>
            <a:r>
              <a:rPr lang="en-US" altLang="en-US" sz="2400" dirty="0"/>
              <a:t> LFSR</a:t>
            </a:r>
          </a:p>
          <a:p>
            <a:r>
              <a:rPr lang="en-US" altLang="en-US" sz="2400" dirty="0" err="1"/>
              <a:t>Selanjutnya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dihitung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baru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 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dirty="0"/>
              <a:t>  = 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 </a:t>
            </a:r>
            <a:r>
              <a:rPr lang="en-US" sz="2400" i="1" dirty="0"/>
              <a:t>b</a:t>
            </a:r>
            <a:r>
              <a:rPr lang="en-US" sz="2400" i="1" baseline="-25000" dirty="0"/>
              <a:t>n</a:t>
            </a:r>
            <a:r>
              <a:rPr lang="en-US" sz="2400" baseline="-25000" dirty="0"/>
              <a:t> – 1 </a:t>
            </a:r>
            <a:r>
              <a:rPr lang="en-US" sz="2400" dirty="0">
                <a:sym typeface="Symbol" panose="05050102010706020507" pitchFamily="18" charset="2"/>
              </a:rPr>
              <a:t></a:t>
            </a:r>
            <a:r>
              <a:rPr lang="en-US" sz="2400" dirty="0"/>
              <a:t> … </a:t>
            </a:r>
            <a:r>
              <a:rPr lang="en-US" sz="2400" dirty="0">
                <a:sym typeface="Symbol" panose="05050102010706020507" pitchFamily="18" charset="2"/>
              </a:rPr>
              <a:t>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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endParaRPr lang="en-US" sz="2400" dirty="0"/>
          </a:p>
          <a:p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pic>
        <p:nvPicPr>
          <p:cNvPr id="37893" name="Picture 4">
            <a:extLst>
              <a:ext uri="{FF2B5EF4-FFF2-40B4-BE49-F238E27FC236}">
                <a16:creationId xmlns:a16="http://schemas.microsoft.com/office/drawing/2014/main" id="{A19A869D-D784-4FBD-9A84-F2A709A0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72" y="889887"/>
            <a:ext cx="7879081" cy="234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4D9B83-D4B2-8676-A7BA-CE5346250C66}"/>
              </a:ext>
            </a:extLst>
          </p:cNvPr>
          <p:cNvSpPr txBox="1"/>
          <p:nvPr/>
        </p:nvSpPr>
        <p:spPr>
          <a:xfrm>
            <a:off x="2618913" y="335869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b</a:t>
            </a:r>
            <a:r>
              <a:rPr lang="en-US" sz="2000" i="1" baseline="-25000" dirty="0"/>
              <a:t>n</a:t>
            </a:r>
            <a:r>
              <a:rPr lang="en-US" sz="2000" dirty="0"/>
              <a:t>  = </a:t>
            </a:r>
            <a:r>
              <a:rPr lang="en-US" sz="2000" i="1" dirty="0"/>
              <a:t>b</a:t>
            </a:r>
            <a:r>
              <a:rPr lang="en-US" sz="2000" i="1" baseline="-25000" dirty="0"/>
              <a:t>n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 </a:t>
            </a:r>
            <a:r>
              <a:rPr lang="en-US" sz="2000" i="1" dirty="0"/>
              <a:t>b</a:t>
            </a:r>
            <a:r>
              <a:rPr lang="en-US" sz="2000" i="1" baseline="-25000" dirty="0"/>
              <a:t>n</a:t>
            </a:r>
            <a:r>
              <a:rPr lang="en-US" sz="2000" baseline="-25000" dirty="0"/>
              <a:t> – 1 </a:t>
            </a:r>
            <a:r>
              <a:rPr lang="en-US" sz="2000" dirty="0">
                <a:sym typeface="Symbol" panose="05050102010706020507" pitchFamily="18" charset="2"/>
              </a:rPr>
              <a:t></a:t>
            </a:r>
            <a:r>
              <a:rPr lang="en-US" sz="2000" dirty="0"/>
              <a:t> … </a:t>
            </a:r>
            <a:r>
              <a:rPr lang="en-US" sz="2000" dirty="0">
                <a:sym typeface="Symbol" panose="05050102010706020507" pitchFamily="18" charset="2"/>
              </a:rPr>
              <a:t> </a:t>
            </a:r>
            <a:r>
              <a:rPr lang="en-US" sz="2000" i="1" dirty="0"/>
              <a:t>b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 </a:t>
            </a:r>
            <a:r>
              <a:rPr lang="en-US" sz="2000" i="1" dirty="0"/>
              <a:t>b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544DB-1EC4-7489-E56E-887D4AEDF155}"/>
              </a:ext>
            </a:extLst>
          </p:cNvPr>
          <p:cNvSpPr txBox="1"/>
          <p:nvPr/>
        </p:nvSpPr>
        <p:spPr>
          <a:xfrm flipH="1">
            <a:off x="8886671" y="1727171"/>
            <a:ext cx="645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DA5157E5-2966-43D7-9195-9F7ED1B1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D8392D-925B-4650-887A-E904C9529C1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A801AFB-4137-47A8-80CA-397DF0CCD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2400" y="1054746"/>
            <a:ext cx="9408160" cy="488885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 LFSR 4-bit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umpan</a:t>
            </a:r>
            <a:r>
              <a:rPr lang="en-US" altLang="en-US" dirty="0"/>
              <a:t> </a:t>
            </a:r>
            <a:r>
              <a:rPr lang="en-US" altLang="en-US" dirty="0" err="1"/>
              <a:t>balik</a:t>
            </a:r>
            <a:r>
              <a:rPr lang="en-US" altLang="en-US" dirty="0"/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/>
              <a:t>		b</a:t>
            </a:r>
            <a:r>
              <a:rPr lang="en-US" altLang="en-US" baseline="-25000" dirty="0"/>
              <a:t>4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b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baseline="-25000" dirty="0"/>
              <a:t>4</a:t>
            </a:r>
            <a:r>
              <a:rPr lang="en-US" altLang="en-US" dirty="0"/>
              <a:t>) = </a:t>
            </a:r>
            <a:r>
              <a:rPr lang="en-US" altLang="en-US" i="1" dirty="0"/>
              <a:t>b</a:t>
            </a:r>
            <a:r>
              <a:rPr lang="en-US" altLang="en-US" baseline="-25000" dirty="0"/>
              <a:t>1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baseline="-25000" dirty="0"/>
              <a:t>4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2B7BCE27-EF98-49AA-A9A6-E973FF2AE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266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8918" name="Object 2">
            <a:extLst>
              <a:ext uri="{FF2B5EF4-FFF2-40B4-BE49-F238E27FC236}">
                <a16:creationId xmlns:a16="http://schemas.microsoft.com/office/drawing/2014/main" id="{058F190A-1B71-499F-BCD4-93633632D2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1501" y="1851502"/>
          <a:ext cx="6119099" cy="199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134604" imgH="1025748" progId="Visio.Drawing.5">
                  <p:embed/>
                </p:oleObj>
              </mc:Choice>
              <mc:Fallback>
                <p:oleObj r:id="rId2" imgW="3134604" imgH="1025748" progId="Visio.Drawing.5">
                  <p:embed/>
                  <p:pic>
                    <p:nvPicPr>
                      <p:cNvPr id="38918" name="Object 2">
                        <a:extLst>
                          <a:ext uri="{FF2B5EF4-FFF2-40B4-BE49-F238E27FC236}">
                            <a16:creationId xmlns:a16="http://schemas.microsoft.com/office/drawing/2014/main" id="{058F190A-1B71-499F-BCD4-93633632D2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501" y="1851502"/>
                        <a:ext cx="6119099" cy="199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757B26B1-FD14-43AC-9096-7B915CA0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F98ACF-9655-4EDB-AC04-A73B924D1F1F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400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F1ECD9A-AE7D-4F4C-B873-29868F3CBA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09040" y="518160"/>
            <a:ext cx="10241280" cy="60655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/>
              <a:t>Contoh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LFSR 4-bit </a:t>
            </a:r>
            <a:r>
              <a:rPr lang="en-US" altLang="en-US" sz="2400" dirty="0" err="1"/>
              <a:t>diinisialisasi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U = 1111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Barisan</a:t>
            </a:r>
            <a:r>
              <a:rPr lang="en-US" altLang="en-US" sz="2400" dirty="0"/>
              <a:t> bit </a:t>
            </a:r>
            <a:r>
              <a:rPr lang="en-US" altLang="en-US" sz="2400" dirty="0" err="1"/>
              <a:t>acak</a:t>
            </a:r>
            <a:r>
              <a:rPr lang="en-US" altLang="en-US" sz="2400" dirty="0"/>
              <a:t>: 1 1 1 1 0 1 0 1 1 0 0 1 0 0 0 …</a:t>
            </a:r>
          </a:p>
          <a:p>
            <a:pPr eaLnBrk="1" hangingPunct="1"/>
            <a:r>
              <a:rPr lang="en-US" altLang="en-US" sz="2400" dirty="0" err="1"/>
              <a:t>Periode</a:t>
            </a:r>
            <a:r>
              <a:rPr lang="en-US" altLang="en-US" sz="2400" dirty="0"/>
              <a:t> LFSR n-bit: 2</a:t>
            </a:r>
            <a:r>
              <a:rPr lang="en-US" altLang="en-US" sz="2400" baseline="30000" dirty="0"/>
              <a:t>n</a:t>
            </a:r>
            <a:r>
              <a:rPr lang="en-US" altLang="en-US" sz="2400" dirty="0"/>
              <a:t> – 1 </a:t>
            </a:r>
          </a:p>
        </p:txBody>
      </p:sp>
      <p:graphicFrame>
        <p:nvGraphicFramePr>
          <p:cNvPr id="39941" name="Object 2">
            <a:extLst>
              <a:ext uri="{FF2B5EF4-FFF2-40B4-BE49-F238E27FC236}">
                <a16:creationId xmlns:a16="http://schemas.microsoft.com/office/drawing/2014/main" id="{6B2BF1FB-032B-459A-94C8-C7D2CCB3367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285239" y="1114424"/>
          <a:ext cx="9007529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2741" imgH="2475831" progId="Word.Document.8">
                  <p:embed/>
                </p:oleObj>
              </mc:Choice>
              <mc:Fallback>
                <p:oleObj name="Document" r:id="rId2" imgW="5482741" imgH="2475831" progId="Word.Document.8">
                  <p:embed/>
                  <p:pic>
                    <p:nvPicPr>
                      <p:cNvPr id="39941" name="Object 2">
                        <a:extLst>
                          <a:ext uri="{FF2B5EF4-FFF2-40B4-BE49-F238E27FC236}">
                            <a16:creationId xmlns:a16="http://schemas.microsoft.com/office/drawing/2014/main" id="{6B2BF1FB-032B-459A-94C8-C7D2CCB336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239" y="1114424"/>
                        <a:ext cx="9007529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571E486C-FB4C-4E3B-8349-D614FDE4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C3F09F-4D10-4667-B2D0-23F7C87FEE0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/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3DE2DC43-6A91-4D81-85DD-81B3F901A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481" y="574041"/>
            <a:ext cx="8162925" cy="64611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err="1"/>
              <a:t>Serangan</a:t>
            </a:r>
            <a:r>
              <a:rPr lang="en-US" altLang="en-US" b="1" dirty="0"/>
              <a:t> pada </a:t>
            </a:r>
            <a:r>
              <a:rPr lang="en-US" altLang="en-US" b="1" i="1" dirty="0"/>
              <a:t>Cipher</a:t>
            </a:r>
            <a:r>
              <a:rPr lang="en-US" altLang="en-US" b="1" dirty="0"/>
              <a:t> </a:t>
            </a:r>
            <a:r>
              <a:rPr lang="en-US" altLang="en-US" b="1" dirty="0" err="1"/>
              <a:t>Alir</a:t>
            </a:r>
            <a:endParaRPr lang="en-GB" altLang="en-US" b="1" dirty="0"/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8E539075-BE6C-4D48-8869-4FCB36D9F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b="1" i="1" dirty="0">
                <a:cs typeface="Times New Roman" panose="02020603050405020304" pitchFamily="18" charset="0"/>
              </a:rPr>
              <a:t>Known-plaintext attack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Kriptanalis</a:t>
            </a:r>
            <a:r>
              <a:rPr lang="en-US" altLang="en-US" dirty="0"/>
              <a:t> </a:t>
            </a:r>
            <a:r>
              <a:rPr lang="en-US" altLang="en-US" dirty="0" err="1"/>
              <a:t>mengetahui</a:t>
            </a:r>
            <a:r>
              <a:rPr lang="en-US" altLang="en-US" dirty="0"/>
              <a:t> </a:t>
            </a:r>
            <a:r>
              <a:rPr lang="en-US" altLang="en-US" dirty="0" err="1"/>
              <a:t>potongan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 dan </a:t>
            </a:r>
            <a:r>
              <a:rPr lang="en-US" altLang="en-US" i="1" dirty="0"/>
              <a:t>C</a:t>
            </a:r>
            <a:r>
              <a:rPr lang="en-US" altLang="en-US" dirty="0"/>
              <a:t> yang </a:t>
            </a:r>
            <a:r>
              <a:rPr lang="en-US" altLang="en-US" dirty="0" err="1"/>
              <a:t>berkoresponden</a:t>
            </a:r>
            <a:r>
              <a:rPr lang="en-US" altLang="en-US" dirty="0"/>
              <a:t>.</a:t>
            </a:r>
          </a:p>
          <a:p>
            <a:pPr marL="609600" indent="-609600">
              <a:buNone/>
            </a:pPr>
            <a:r>
              <a:rPr lang="en-US" altLang="en-US" dirty="0"/>
              <a:t>	Hasil: </a:t>
            </a:r>
            <a:r>
              <a:rPr lang="en-US" altLang="en-US" i="1" dirty="0"/>
              <a:t>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potongan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,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r>
              <a:rPr lang="en-US" altLang="en-US" dirty="0"/>
              <a:t>		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		  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		   = 0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		   =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	</a:t>
            </a:r>
            <a:r>
              <a:rPr lang="en-GB" altLang="en-US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66D32556-BF97-44F7-BCA1-CE2FD2E2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2AE69D-D00D-43B3-8DD1-A2BB5CCD5C2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/>
          </a:p>
        </p:txBody>
      </p:sp>
      <p:graphicFrame>
        <p:nvGraphicFramePr>
          <p:cNvPr id="41988" name="Object 2">
            <a:extLst>
              <a:ext uri="{FF2B5EF4-FFF2-40B4-BE49-F238E27FC236}">
                <a16:creationId xmlns:a16="http://schemas.microsoft.com/office/drawing/2014/main" id="{965D22CC-0ADC-4AFF-8DF0-59F0CE0F5B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100" y="1492250"/>
          <a:ext cx="10479198" cy="3425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509366" imgH="1798254" progId="Word.Document.8">
                  <p:embed/>
                </p:oleObj>
              </mc:Choice>
              <mc:Fallback>
                <p:oleObj name="Document" r:id="rId2" imgW="5509366" imgH="1798254" progId="Word.Document.8">
                  <p:embed/>
                  <p:pic>
                    <p:nvPicPr>
                      <p:cNvPr id="41988" name="Object 2">
                        <a:extLst>
                          <a:ext uri="{FF2B5EF4-FFF2-40B4-BE49-F238E27FC236}">
                            <a16:creationId xmlns:a16="http://schemas.microsoft.com/office/drawing/2014/main" id="{965D22CC-0ADC-4AFF-8DF0-59F0CE0F5B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1492250"/>
                        <a:ext cx="10479198" cy="3425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B8532E-0D45-2BFC-F779-04E10D8F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CED88E1-0B49-E0B5-AC20-63FD1B258062}"/>
              </a:ext>
            </a:extLst>
          </p:cNvPr>
          <p:cNvSpPr txBox="1">
            <a:spLocks noChangeArrowheads="1"/>
          </p:cNvSpPr>
          <p:nvPr/>
        </p:nvSpPr>
        <p:spPr>
          <a:xfrm>
            <a:off x="975360" y="782637"/>
            <a:ext cx="10378440" cy="5475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2.   </a:t>
            </a:r>
            <a:r>
              <a:rPr lang="en-US" altLang="en-US" b="1" i="1" dirty="0">
                <a:cs typeface="Times New Roman" panose="02020603050405020304" pitchFamily="18" charset="0"/>
              </a:rPr>
              <a:t>Ciphertext-only attack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marL="914400" indent="-346075"/>
            <a:r>
              <a:rPr lang="en-US" altLang="en-US" sz="2400" dirty="0" err="1"/>
              <a:t>terjadi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kunci-alir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dua kali </a:t>
            </a:r>
            <a:r>
              <a:rPr lang="en-US" altLang="en-US" sz="2400" dirty="0" err="1"/>
              <a:t>terhadap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potongan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plainteks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 (</a:t>
            </a:r>
            <a:r>
              <a:rPr lang="en-US" altLang="en-US" sz="2400" i="1" dirty="0"/>
              <a:t>keystream reuse attack</a:t>
            </a:r>
            <a:r>
              <a:rPr lang="en-US" altLang="en-US" sz="2400" dirty="0"/>
              <a:t>)</a:t>
            </a:r>
          </a:p>
          <a:p>
            <a:pPr marL="914400" indent="-346075"/>
            <a:r>
              <a:rPr lang="sv-SE" altLang="en-US" sz="2400" dirty="0"/>
              <a:t>Misalkan kriptanalis memiliki dua potongan cipherteks berbeda (C</a:t>
            </a:r>
            <a:r>
              <a:rPr lang="sv-SE" altLang="en-US" sz="2400" baseline="-25000" dirty="0"/>
              <a:t>1</a:t>
            </a:r>
            <a:r>
              <a:rPr lang="sv-SE" altLang="en-US" sz="2400" dirty="0"/>
              <a:t> dan C</a:t>
            </a:r>
            <a:r>
              <a:rPr lang="sv-SE" altLang="en-US" sz="2400" baseline="-25000" dirty="0"/>
              <a:t>2</a:t>
            </a:r>
            <a:r>
              <a:rPr lang="sv-SE" altLang="en-US" sz="2400" dirty="0"/>
              <a:t>) yang dienkripsi dengan </a:t>
            </a:r>
            <a:r>
              <a:rPr lang="sv-SE" altLang="en-US" sz="2400" i="1" dirty="0"/>
              <a:t>keystream</a:t>
            </a:r>
            <a:r>
              <a:rPr lang="sv-SE" altLang="en-US" sz="2400" dirty="0"/>
              <a:t> K yang sama</a:t>
            </a:r>
          </a:p>
          <a:p>
            <a:pPr marL="914400" indent="-346075"/>
            <a:r>
              <a:rPr lang="en-US" altLang="en-US" sz="2400" dirty="0"/>
              <a:t>XOR-</a:t>
            </a:r>
            <a:r>
              <a:rPr lang="en-US" altLang="en-US" sz="2400" dirty="0" err="1"/>
              <a:t>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potongan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cipherteks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: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1800" i="1" dirty="0"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 C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)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 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       		 =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)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	        		=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)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0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  	        		=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)</a:t>
            </a:r>
          </a:p>
          <a:p>
            <a:pPr marL="914400" indent="-346075" algn="just">
              <a:lnSpc>
                <a:spcPct val="115000"/>
              </a:lnSpc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Jika P</a:t>
            </a:r>
            <a:r>
              <a:rPr lang="en-US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dan P</a:t>
            </a:r>
            <a:r>
              <a:rPr lang="en-US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diketahui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maka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keduanya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diterka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statistik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P</a:t>
            </a:r>
            <a:r>
              <a:rPr lang="en-US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dan P</a:t>
            </a:r>
            <a:r>
              <a:rPr lang="en-US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dua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spasi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-XOR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sama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lain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spasi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dengang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huruf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E 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sering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muncul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dsb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 	</a:t>
            </a:r>
          </a:p>
          <a:p>
            <a:pPr marL="568325" indent="0">
              <a:buNone/>
            </a:pPr>
            <a:endParaRPr lang="en-US" altLang="en-US" sz="2400" dirty="0"/>
          </a:p>
          <a:p>
            <a:pPr marL="609600" indent="-609600"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7363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9C249A65-6708-46DF-8B86-251BFB5B3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6CC827-F2E4-452C-A2BF-229518885C9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789043B-FE8C-41A6-ACC2-A2D6A4C9D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9483" y="578556"/>
            <a:ext cx="7772400" cy="769937"/>
          </a:xfrm>
        </p:spPr>
        <p:txBody>
          <a:bodyPr/>
          <a:lstStyle/>
          <a:p>
            <a:pPr eaLnBrk="1" hangingPunct="1"/>
            <a:r>
              <a:rPr lang="en-US" altLang="en-US" b="1" i="1" dirty="0"/>
              <a:t>Cipher</a:t>
            </a:r>
            <a:r>
              <a:rPr lang="en-US" altLang="en-US" b="1" dirty="0"/>
              <a:t> </a:t>
            </a:r>
            <a:r>
              <a:rPr lang="en-US" altLang="en-US" b="1" dirty="0" err="1"/>
              <a:t>Alir</a:t>
            </a:r>
            <a:r>
              <a:rPr lang="en-US" altLang="en-US" b="1" dirty="0"/>
              <a:t> (</a:t>
            </a:r>
            <a:r>
              <a:rPr lang="en-US" altLang="en-US" b="1" i="1" dirty="0"/>
              <a:t>Stream Cipher</a:t>
            </a:r>
            <a:r>
              <a:rPr lang="en-US" altLang="en-US" b="1" dirty="0"/>
              <a:t>)</a:t>
            </a:r>
            <a:endParaRPr lang="en-GB" altLang="en-US" b="1" dirty="0"/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B443B135-ED6C-4CBF-8375-66504BBAA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1" y="1823978"/>
            <a:ext cx="5791200" cy="4351338"/>
          </a:xfrm>
        </p:spPr>
        <p:txBody>
          <a:bodyPr>
            <a:normAutofit/>
          </a:bodyPr>
          <a:lstStyle/>
          <a:p>
            <a:r>
              <a:rPr lang="en-US" altLang="en-US" sz="2400" dirty="0" err="1">
                <a:cs typeface="Times New Roman" panose="02020603050405020304" pitchFamily="18" charset="0"/>
              </a:rPr>
              <a:t>Mengenkripsi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chiperteks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bit per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 per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 (1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Diperkenalkan</a:t>
            </a:r>
            <a:r>
              <a:rPr lang="en-US" altLang="en-US" sz="2400" dirty="0">
                <a:cs typeface="Times New Roman" panose="02020603050405020304" pitchFamily="18" charset="0"/>
              </a:rPr>
              <a:t> 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Vernam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melalui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algoritmanya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Vernam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Vernam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diadopsi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one-time pad cipher</a:t>
            </a:r>
            <a:r>
              <a:rPr lang="en-US" altLang="en-US" sz="2400" dirty="0">
                <a:cs typeface="Times New Roman" panose="02020603050405020304" pitchFamily="18" charset="0"/>
              </a:rPr>
              <a:t>,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diganti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bit (0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1). </a:t>
            </a:r>
            <a:endParaRPr lang="en-GB" altLang="en-US" sz="2400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2E1890A7-AAB7-4CEC-AF9E-0DE076F73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008306"/>
            <a:ext cx="5314632" cy="39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5">
            <a:extLst>
              <a:ext uri="{FF2B5EF4-FFF2-40B4-BE49-F238E27FC236}">
                <a16:creationId xmlns:a16="http://schemas.microsoft.com/office/drawing/2014/main" id="{E3ADC91A-A657-455D-848D-9E512DBC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2C1E79-65C4-4670-8124-6C4E08CD1A05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/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9ECA2E2-89EB-4474-B68F-8A4FCBF7E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2360" y="1539240"/>
            <a:ext cx="9738360" cy="3581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 dirty="0">
                <a:cs typeface="Times New Roman" panose="02020603050405020304" pitchFamily="18" charset="0"/>
              </a:rPr>
              <a:t>3.    Flip-bit attack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Tujuan</a:t>
            </a:r>
            <a:r>
              <a:rPr lang="en-US" altLang="en-US" dirty="0"/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mengubah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tertentu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berubah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Pengubahan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membalikkan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flip</a:t>
            </a:r>
            <a:r>
              <a:rPr lang="en-US" altLang="en-US" dirty="0">
                <a:cs typeface="Times New Roman" panose="02020603050405020304" pitchFamily="18" charset="0"/>
              </a:rPr>
              <a:t>) bit </a:t>
            </a:r>
            <a:r>
              <a:rPr lang="en-US" altLang="en-US" dirty="0" err="1">
                <a:cs typeface="Times New Roman" panose="02020603050405020304" pitchFamily="18" charset="0"/>
              </a:rPr>
              <a:t>tertentu</a:t>
            </a:r>
            <a:r>
              <a:rPr lang="en-US" altLang="en-US" dirty="0">
                <a:cs typeface="Times New Roman" panose="02020603050405020304" pitchFamily="18" charset="0"/>
              </a:rPr>
              <a:t> (0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1,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0).</a:t>
            </a:r>
          </a:p>
          <a:p>
            <a:pPr marL="609600" indent="-609600"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5">
            <a:extLst>
              <a:ext uri="{FF2B5EF4-FFF2-40B4-BE49-F238E27FC236}">
                <a16:creationId xmlns:a16="http://schemas.microsoft.com/office/drawing/2014/main" id="{3D5DB7D5-F423-44D6-97C8-3958F89E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F5B891-C9A4-4844-A55E-F3A1C4D58D1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/>
          </a:p>
        </p:txBody>
      </p:sp>
      <p:graphicFrame>
        <p:nvGraphicFramePr>
          <p:cNvPr id="48132" name="Object 2">
            <a:extLst>
              <a:ext uri="{FF2B5EF4-FFF2-40B4-BE49-F238E27FC236}">
                <a16:creationId xmlns:a16="http://schemas.microsoft.com/office/drawing/2014/main" id="{258BE94B-B908-4E6C-9E4A-145440EF2B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1719" y="674687"/>
          <a:ext cx="8995445" cy="51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3121152" progId="Word.Document.8">
                  <p:embed/>
                </p:oleObj>
              </mc:Choice>
              <mc:Fallback>
                <p:oleObj name="Document" r:id="rId2" imgW="5486400" imgH="3121152" progId="Word.Document.8">
                  <p:embed/>
                  <p:pic>
                    <p:nvPicPr>
                      <p:cNvPr id="48132" name="Object 2">
                        <a:extLst>
                          <a:ext uri="{FF2B5EF4-FFF2-40B4-BE49-F238E27FC236}">
                            <a16:creationId xmlns:a16="http://schemas.microsoft.com/office/drawing/2014/main" id="{258BE94B-B908-4E6C-9E4A-145440EF2B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719" y="674687"/>
                        <a:ext cx="8995445" cy="511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5">
            <a:extLst>
              <a:ext uri="{FF2B5EF4-FFF2-40B4-BE49-F238E27FC236}">
                <a16:creationId xmlns:a16="http://schemas.microsoft.com/office/drawing/2014/main" id="{C08DFD98-D49F-4F4E-B6B4-4EF65E1B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075674-C379-437C-8944-953A797E692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/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7946D1F6-134A-415E-B3D6-07A1DE96D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Pengubah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mengetahui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ia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mengetahui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diminati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saja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Serangan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semacam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memanfaatkan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karakteristik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disebutkan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atas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1-bit pada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1-bit pada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5">
            <a:extLst>
              <a:ext uri="{FF2B5EF4-FFF2-40B4-BE49-F238E27FC236}">
                <a16:creationId xmlns:a16="http://schemas.microsoft.com/office/drawing/2014/main" id="{6C14C655-DB8F-4775-8F0C-BB06F83D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8E0AFA-ABE9-40EE-BCB8-4BB1C974442E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05548A62-A565-42BC-B9D9-6DA44F1BA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819" y="650874"/>
            <a:ext cx="8162925" cy="769938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Aplikasi</a:t>
            </a:r>
            <a:r>
              <a:rPr lang="en-US" altLang="en-US" b="1" dirty="0"/>
              <a:t> </a:t>
            </a:r>
            <a:r>
              <a:rPr lang="en-US" altLang="en-US" b="1" i="1" dirty="0"/>
              <a:t>Cipher</a:t>
            </a:r>
            <a:r>
              <a:rPr lang="en-US" altLang="en-US" b="1" dirty="0"/>
              <a:t> </a:t>
            </a:r>
            <a:r>
              <a:rPr lang="en-US" altLang="en-US" b="1" dirty="0" err="1"/>
              <a:t>Alir</a:t>
            </a:r>
            <a:endParaRPr lang="en-GB" altLang="en-US" b="1" dirty="0"/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B84E211B-9FF6-4527-8E94-C6FB9E9D9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cocok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aliran</a:t>
            </a:r>
            <a:r>
              <a:rPr lang="en-US" altLang="en-US" dirty="0">
                <a:cs typeface="Times New Roman" panose="02020603050405020304" pitchFamily="18" charset="0"/>
              </a:rPr>
              <a:t> data yang </a:t>
            </a:r>
            <a:r>
              <a:rPr lang="en-US" altLang="en-US" dirty="0" err="1">
                <a:cs typeface="Times New Roman" panose="02020603050405020304" pitchFamily="18" charset="0"/>
              </a:rPr>
              <a:t>terus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menerus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melalui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saluran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komunikasi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marL="803275" indent="-8032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1.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data pada </a:t>
            </a:r>
            <a:r>
              <a:rPr lang="en-US" altLang="en-US" dirty="0" err="1">
                <a:cs typeface="Times New Roman" panose="02020603050405020304" pitchFamily="18" charset="0"/>
              </a:rPr>
              <a:t>saluran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menghubungkan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2.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jaringan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telepon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mobile</a:t>
            </a:r>
            <a:r>
              <a:rPr lang="en-US" altLang="en-US" dirty="0">
                <a:cs typeface="Times New Roman" panose="02020603050405020304" pitchFamily="18" charset="0"/>
              </a:rPr>
              <a:t> GSM.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/>
          </a:p>
          <a:p>
            <a:r>
              <a:rPr lang="en-US" altLang="en-US" dirty="0" err="1">
                <a:cs typeface="Times New Roman" panose="02020603050405020304" pitchFamily="18" charset="0"/>
              </a:rPr>
              <a:t>Alasan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diterima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mengandung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tiap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ditentukan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Selain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itu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alasannya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cipher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komputasinya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cepat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real-time processing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1731F-C1FA-57CE-EFA7-09837C26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Beberapa</a:t>
            </a:r>
            <a:r>
              <a:rPr lang="en-US" dirty="0">
                <a:latin typeface="+mn-lt"/>
              </a:rPr>
              <a:t> cipher </a:t>
            </a:r>
            <a:r>
              <a:rPr lang="en-US" dirty="0" err="1">
                <a:latin typeface="+mn-lt"/>
              </a:rPr>
              <a:t>alir</a:t>
            </a:r>
            <a:r>
              <a:rPr lang="en-US" dirty="0">
                <a:latin typeface="+mn-lt"/>
              </a:rPr>
              <a:t> dan </a:t>
            </a:r>
            <a:r>
              <a:rPr lang="en-US" dirty="0" err="1">
                <a:latin typeface="+mn-lt"/>
              </a:rPr>
              <a:t>tahun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pembuatan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AA20-F450-9D76-65A0-1913C05D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172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RC4 (1987)</a:t>
            </a:r>
          </a:p>
          <a:p>
            <a:r>
              <a:rPr lang="en-US" dirty="0"/>
              <a:t>A5 (1989)</a:t>
            </a:r>
          </a:p>
          <a:p>
            <a:r>
              <a:rPr lang="en-US" dirty="0"/>
              <a:t>Rabbit (2003)</a:t>
            </a:r>
          </a:p>
          <a:p>
            <a:r>
              <a:rPr lang="en-US" dirty="0"/>
              <a:t>Trivium (2004)</a:t>
            </a:r>
          </a:p>
          <a:p>
            <a:r>
              <a:rPr lang="en-US" dirty="0"/>
              <a:t>SEAL (1997)</a:t>
            </a:r>
          </a:p>
          <a:p>
            <a:r>
              <a:rPr lang="en-US" dirty="0"/>
              <a:t>Salsa20 (2004)</a:t>
            </a:r>
          </a:p>
          <a:p>
            <a:r>
              <a:rPr lang="en-US" dirty="0"/>
              <a:t>Scream (2002)</a:t>
            </a:r>
          </a:p>
          <a:p>
            <a:r>
              <a:rPr lang="en-US" dirty="0"/>
              <a:t>SOBER-128 (2003)</a:t>
            </a:r>
          </a:p>
          <a:p>
            <a:r>
              <a:rPr lang="en-US" dirty="0"/>
              <a:t>WAKE (2003)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8AB9C-A45C-09ED-7D69-AAD19DE9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8F3F19-ACE8-31DA-B83B-6ACDEB8C692C}"/>
              </a:ext>
            </a:extLst>
          </p:cNvPr>
          <p:cNvSpPr txBox="1">
            <a:spLocks/>
          </p:cNvSpPr>
          <p:nvPr/>
        </p:nvSpPr>
        <p:spPr>
          <a:xfrm>
            <a:off x="5826760" y="1758633"/>
            <a:ext cx="48717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Turing (2000-2003)</a:t>
            </a:r>
          </a:p>
          <a:p>
            <a:r>
              <a:rPr lang="en-US" dirty="0"/>
              <a:t>Scream (2002)</a:t>
            </a:r>
          </a:p>
          <a:p>
            <a:r>
              <a:rPr lang="en-US" dirty="0"/>
              <a:t>VEST (2005)</a:t>
            </a:r>
          </a:p>
          <a:p>
            <a:r>
              <a:rPr lang="en-US" dirty="0"/>
              <a:t>SNOW (2003)</a:t>
            </a:r>
          </a:p>
          <a:p>
            <a:r>
              <a:rPr lang="en-US" dirty="0" err="1"/>
              <a:t>CryptMT</a:t>
            </a:r>
            <a:r>
              <a:rPr lang="en-US" dirty="0"/>
              <a:t> (2005)</a:t>
            </a:r>
          </a:p>
          <a:p>
            <a:r>
              <a:rPr lang="en-US" dirty="0"/>
              <a:t>FISH (1993)</a:t>
            </a:r>
          </a:p>
          <a:p>
            <a:r>
              <a:rPr lang="en-US" dirty="0"/>
              <a:t>Grain (2004)</a:t>
            </a:r>
          </a:p>
          <a:p>
            <a:r>
              <a:rPr lang="en-US" dirty="0"/>
              <a:t>Isaac (1995)</a:t>
            </a:r>
          </a:p>
          <a:p>
            <a:r>
              <a:rPr lang="en-US" dirty="0"/>
              <a:t>MICKEY (2004)</a:t>
            </a:r>
          </a:p>
        </p:txBody>
      </p:sp>
    </p:spTree>
    <p:extLst>
      <p:ext uri="{BB962C8B-B14F-4D97-AF65-F5344CB8AC3E}">
        <p14:creationId xmlns:p14="http://schemas.microsoft.com/office/powerpoint/2010/main" val="3967820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8D781C-BC3E-8C1B-A276-36F75907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3D41F4-8923-9E58-A772-DC273F44C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71" y="163165"/>
            <a:ext cx="9931584" cy="65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77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4BC963-B8D5-4FBB-97A5-75F17FD2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C909F-B53F-94B4-F1DD-681482913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80" y="70356"/>
            <a:ext cx="9107489" cy="6166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F50008-EABC-CDCD-BC3E-F57EE548EFD9}"/>
              </a:ext>
            </a:extLst>
          </p:cNvPr>
          <p:cNvSpPr txBox="1"/>
          <p:nvPr/>
        </p:nvSpPr>
        <p:spPr>
          <a:xfrm>
            <a:off x="3759200" y="6352143"/>
            <a:ext cx="541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Sumber</a:t>
            </a:r>
            <a:r>
              <a:rPr lang="en-US" dirty="0"/>
              <a:t>:  </a:t>
            </a:r>
            <a:r>
              <a:rPr lang="en-US" dirty="0">
                <a:hlinkClick r:id="rId3"/>
              </a:rPr>
              <a:t>https://en.wikipedia.org/wiki/Stream_cipher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6258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FE2B142C-50C9-4159-B5F6-F5F72A64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585515-6B95-4A3A-847F-1A64FF3CE8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6FED4B7F-99CB-4C92-B0D3-835C1C10A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RC4</a:t>
            </a:r>
          </a:p>
        </p:txBody>
      </p:sp>
      <p:sp>
        <p:nvSpPr>
          <p:cNvPr id="7168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F5E84876-3BC2-4275-B5CC-EC3472473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752600"/>
            <a:ext cx="1077976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yang paling </a:t>
            </a:r>
            <a:r>
              <a:rPr lang="en-US" altLang="en-US" dirty="0" err="1">
                <a:cs typeface="Times New Roman" panose="02020603050405020304" pitchFamily="18" charset="0"/>
              </a:rPr>
              <a:t>populer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Dibuat</a:t>
            </a:r>
            <a:r>
              <a:rPr lang="en-US" altLang="en-US" dirty="0">
                <a:cs typeface="Times New Roman" panose="02020603050405020304" pitchFamily="18" charset="0"/>
              </a:rPr>
              <a:t> oleh Ronald Rivest (1987)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Laboratorium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RSA</a:t>
            </a: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RC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singkatan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Ron’s Code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Versi</a:t>
            </a:r>
            <a:r>
              <a:rPr lang="en-US" altLang="en-US" dirty="0">
                <a:cs typeface="Times New Roman" panose="02020603050405020304" pitchFamily="18" charset="0"/>
              </a:rPr>
              <a:t> lain </a:t>
            </a:r>
            <a:r>
              <a:rPr lang="en-US" altLang="en-US" dirty="0" err="1">
                <a:cs typeface="Times New Roman" panose="02020603050405020304" pitchFamily="18" charset="0"/>
              </a:rPr>
              <a:t>mengatakan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Rivest</a:t>
            </a:r>
            <a:r>
              <a:rPr lang="en-US" altLang="en-US" i="1" dirty="0">
                <a:cs typeface="Times New Roman" panose="02020603050405020304" pitchFamily="18" charset="0"/>
              </a:rPr>
              <a:t> Cipher</a:t>
            </a:r>
            <a:r>
              <a:rPr lang="en-US" altLang="en-US" dirty="0">
                <a:cs typeface="Times New Roman" panose="02020603050405020304" pitchFamily="18" charset="0"/>
              </a:rPr>
              <a:t> .</a:t>
            </a: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beberapa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sistem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protokol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SSL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Secure Socket Layer</a:t>
            </a:r>
            <a:r>
              <a:rPr lang="en-US" altLang="en-US" dirty="0">
                <a:cs typeface="Times New Roman" panose="02020603050405020304" pitchFamily="18" charset="0"/>
              </a:rPr>
              <a:t>) dan TLS (</a:t>
            </a:r>
            <a:r>
              <a:rPr lang="en-US" altLang="en-US" i="1" dirty="0">
                <a:cs typeface="Times New Roman" panose="02020603050405020304" pitchFamily="18" charset="0"/>
              </a:rPr>
              <a:t>Transport Layer Security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Standard </a:t>
            </a:r>
            <a:r>
              <a:rPr lang="en-AU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IEEE 802.11 </a:t>
            </a:r>
            <a:r>
              <a:rPr lang="en-AU" altLang="en-US" sz="2800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wireless</a:t>
            </a:r>
            <a:r>
              <a:rPr lang="en-AU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LAN: </a:t>
            </a:r>
            <a:r>
              <a:rPr lang="en-US" altLang="en-US" dirty="0">
                <a:cs typeface="Times New Roman" panose="02020603050405020304" pitchFamily="18" charset="0"/>
              </a:rPr>
              <a:t>WEP (</a:t>
            </a:r>
            <a:r>
              <a:rPr lang="en-US" altLang="en-US" i="1" dirty="0">
                <a:cs typeface="Times New Roman" panose="02020603050405020304" pitchFamily="18" charset="0"/>
              </a:rPr>
              <a:t>Wired Equivalent Privacy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WPA (</a:t>
            </a:r>
            <a:r>
              <a:rPr lang="en-US" altLang="en-US" i="1" dirty="0">
                <a:cs typeface="Times New Roman" panose="02020603050405020304" pitchFamily="18" charset="0"/>
              </a:rPr>
              <a:t>Wi-fi Protocol Access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nirkabel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67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47869-7D57-FBBD-2229-3B66D17F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28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4CE01-30E4-6286-A380-3A2577D39CD2}"/>
              </a:ext>
            </a:extLst>
          </p:cNvPr>
          <p:cNvSpPr txBox="1"/>
          <p:nvPr/>
        </p:nvSpPr>
        <p:spPr>
          <a:xfrm>
            <a:off x="1010061" y="469911"/>
            <a:ext cx="2859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Diagram Blok RC4: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BEE0E0-51BD-2EBC-333B-E940C6FBFF16}"/>
              </a:ext>
            </a:extLst>
          </p:cNvPr>
          <p:cNvSpPr txBox="1"/>
          <p:nvPr/>
        </p:nvSpPr>
        <p:spPr>
          <a:xfrm>
            <a:off x="1010061" y="5231289"/>
            <a:ext cx="10196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rahasia</a:t>
            </a:r>
            <a:r>
              <a:rPr lang="en-US" sz="2000" dirty="0"/>
              <a:t> (</a:t>
            </a:r>
            <a:r>
              <a:rPr lang="en-US" sz="2000" i="1" dirty="0"/>
              <a:t>secret key</a:t>
            </a:r>
            <a:r>
              <a:rPr lang="en-US" sz="2000" dirty="0"/>
              <a:t>)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maksimal</a:t>
            </a:r>
            <a:r>
              <a:rPr lang="en-US" sz="2000" dirty="0"/>
              <a:t> 256 </a:t>
            </a:r>
            <a:r>
              <a:rPr lang="en-US" sz="2000" dirty="0" err="1"/>
              <a:t>karakter</a:t>
            </a:r>
            <a:r>
              <a:rPr lang="en-US" sz="2000" dirty="0"/>
              <a:t> (1 </a:t>
            </a:r>
            <a:r>
              <a:rPr lang="en-US" sz="2000" dirty="0" err="1"/>
              <a:t>karakter</a:t>
            </a:r>
            <a:r>
              <a:rPr lang="en-US" sz="2000" dirty="0"/>
              <a:t> = 1</a:t>
            </a:r>
            <a:r>
              <a:rPr lang="en-US" sz="2000" i="1" dirty="0"/>
              <a:t>byte</a:t>
            </a:r>
            <a:r>
              <a:rPr lang="en-US" sz="2000" dirty="0"/>
              <a:t>). Jika 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256 </a:t>
            </a:r>
            <a:r>
              <a:rPr lang="en-US" sz="2000" i="1" dirty="0"/>
              <a:t>byte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karakter-karakter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diulang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periodik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RC4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luaran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kunci-alir</a:t>
            </a:r>
            <a:r>
              <a:rPr lang="en-US" sz="2000" dirty="0"/>
              <a:t> (</a:t>
            </a:r>
            <a:r>
              <a:rPr lang="en-US" sz="2000" i="1" dirty="0"/>
              <a:t>keystream</a:t>
            </a:r>
            <a:r>
              <a:rPr lang="en-US" sz="2000" dirty="0"/>
              <a:t>)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terbatas</a:t>
            </a:r>
            <a:endParaRPr lang="en-US" sz="2000" dirty="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35E2A5A5-F676-A76D-A652-E47C4C3FF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840" y="4062721"/>
            <a:ext cx="1676400" cy="609600"/>
          </a:xfrm>
          <a:prstGeom prst="rect">
            <a:avLst/>
          </a:prstGeom>
          <a:solidFill>
            <a:srgbClr val="CCFF99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99"/>
            </a:extrusionClr>
            <a:contourClr>
              <a:srgbClr val="CCFF99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/>
              <a:t>Plaintext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DA32F3C7-C5D7-A9FB-4719-6D49943E2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640" y="1395721"/>
            <a:ext cx="2057400" cy="304800"/>
          </a:xfrm>
          <a:prstGeom prst="rect">
            <a:avLst/>
          </a:prstGeom>
          <a:solidFill>
            <a:srgbClr val="CC66FF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66FF"/>
            </a:extrusionClr>
            <a:contourClr>
              <a:srgbClr val="CC66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/>
              <a:t>Secret Key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73234E5D-41EE-AD2A-E8C5-E92882483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040" y="2386321"/>
            <a:ext cx="914400" cy="685800"/>
          </a:xfrm>
          <a:prstGeom prst="rect">
            <a:avLst/>
          </a:prstGeom>
          <a:solidFill>
            <a:srgbClr val="FF66CC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CC"/>
            </a:extrusionClr>
            <a:contourClr>
              <a:srgbClr val="FF66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/>
              <a:t>RC4</a:t>
            </a: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1ECA5619-084B-19A0-4F72-7824CEFC3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1840" y="4062721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ym typeface="Symbol" panose="05050102010706020507" pitchFamily="18" charset="2"/>
              </a:rPr>
              <a:t></a:t>
            </a:r>
            <a:endParaRPr lang="en-US" altLang="en-US" sz="3200" b="1" dirty="0"/>
          </a:p>
        </p:txBody>
      </p:sp>
      <p:sp>
        <p:nvSpPr>
          <p:cNvPr id="20" name="Rectangle 8" descr="Newsprint">
            <a:extLst>
              <a:ext uri="{FF2B5EF4-FFF2-40B4-BE49-F238E27FC236}">
                <a16:creationId xmlns:a16="http://schemas.microsoft.com/office/drawing/2014/main" id="{175971F9-E48C-3656-5D48-0FE0170EB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0640" y="3986521"/>
            <a:ext cx="1524000" cy="533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8F8F8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/>
              <a:t>Ciphertext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CEE75531-4156-48AC-3AB7-7CAF9EB2F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6240" y="4367521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E7768FE5-B0DD-74B5-4E1F-902CC9A68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4240" y="1700521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35931E57-20F7-888D-C7F8-36C37CBBE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440" y="3072121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AC93F09F-74B5-63AF-8D69-65D5BEAB4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5240" y="4291321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4F1F2E2-473B-5D20-853E-8901B1D39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040" y="3453121"/>
            <a:ext cx="1295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Keystream</a:t>
            </a:r>
          </a:p>
        </p:txBody>
      </p:sp>
    </p:spTree>
    <p:extLst>
      <p:ext uri="{BB962C8B-B14F-4D97-AF65-F5344CB8AC3E}">
        <p14:creationId xmlns:p14="http://schemas.microsoft.com/office/powerpoint/2010/main" val="2368909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69B4C9B2-268D-47A1-A354-EB7513A0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55FC5-F1DC-49D2-A22F-4CD274BC71D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7373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5E8BA636-C9FB-4693-8541-A4C622490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670560"/>
            <a:ext cx="10515600" cy="568579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RC4 </a:t>
            </a:r>
            <a:r>
              <a:rPr lang="en-US" altLang="en-US" dirty="0" err="1">
                <a:cs typeface="Times New Roman" panose="02020603050405020304" pitchFamily="18" charset="0"/>
              </a:rPr>
              <a:t>membangkitkan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kunci-alir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kalinya</a:t>
            </a:r>
            <a:r>
              <a:rPr lang="en-US" altLang="en-US" dirty="0">
                <a:cs typeface="Times New Roman" panose="02020603050405020304" pitchFamily="18" charset="0"/>
              </a:rPr>
              <a:t>, yang </a:t>
            </a:r>
            <a:r>
              <a:rPr lang="en-US" altLang="en-US" dirty="0" err="1">
                <a:cs typeface="Times New Roman" panose="02020603050405020304" pitchFamily="18" charset="0"/>
              </a:rPr>
              <a:t>kemudian</a:t>
            </a:r>
            <a:r>
              <a:rPr lang="en-US" altLang="en-US" dirty="0">
                <a:cs typeface="Times New Roman" panose="02020603050405020304" pitchFamily="18" charset="0"/>
              </a:rPr>
              <a:t> di-XOR-</a:t>
            </a:r>
            <a:r>
              <a:rPr lang="en-US" altLang="en-US" dirty="0" err="1"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bitwise</a:t>
            </a:r>
            <a:r>
              <a:rPr lang="en-US" altLang="en-US" dirty="0">
                <a:cs typeface="Times New Roman" panose="02020603050405020304" pitchFamily="18" charset="0"/>
              </a:rPr>
              <a:t> XOR)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kunci-alir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status internal yang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angka</a:t>
            </a:r>
            <a:r>
              <a:rPr lang="en-US" altLang="en-US" dirty="0">
                <a:cs typeface="Times New Roman" panose="02020603050405020304" pitchFamily="18" charset="0"/>
              </a:rPr>
              <a:t> 0 </a:t>
            </a:r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255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larik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…,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255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rahasia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variabel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lvl="1" eaLnBrk="1" hangingPunct="1"/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pencacah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indeks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j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</a:p>
          <a:p>
            <a:endParaRPr lang="en-US" dirty="0"/>
          </a:p>
          <a:p>
            <a:r>
              <a:rPr lang="en-US" dirty="0"/>
              <a:t>RC4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sub-proses:</a:t>
            </a:r>
          </a:p>
          <a:p>
            <a:pPr marL="0" indent="0">
              <a:buNone/>
            </a:pPr>
            <a:r>
              <a:rPr lang="en-US" dirty="0"/>
              <a:t>	1. </a:t>
            </a:r>
            <a:r>
              <a:rPr lang="en-US" i="1" dirty="0"/>
              <a:t>Key-Scheduling Algorithm</a:t>
            </a:r>
            <a:r>
              <a:rPr lang="en-US" dirty="0"/>
              <a:t> (</a:t>
            </a:r>
            <a:r>
              <a:rPr lang="en-US" i="1" dirty="0"/>
              <a:t>KSA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2. </a:t>
            </a:r>
            <a:r>
              <a:rPr lang="en-US" i="1" dirty="0"/>
              <a:t>Pseudo-random generation algorithm</a:t>
            </a:r>
            <a:r>
              <a:rPr lang="en-US" dirty="0"/>
              <a:t> (</a:t>
            </a:r>
            <a:r>
              <a:rPr lang="en-US" i="1" dirty="0"/>
              <a:t>PRGA</a:t>
            </a:r>
            <a:r>
              <a:rPr lang="en-US" dirty="0"/>
              <a:t>). </a:t>
            </a:r>
          </a:p>
          <a:p>
            <a:pPr marL="457200" lvl="1" indent="-457200"/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2E147E2F-C533-4534-B618-A2D2EAE9C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47014E-8E88-4206-A5D9-1D9F6D8630BB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/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C8C76961-B29A-4A47-9409-BF399E4D7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63" y="25241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4581" name="Object 2">
            <a:extLst>
              <a:ext uri="{FF2B5EF4-FFF2-40B4-BE49-F238E27FC236}">
                <a16:creationId xmlns:a16="http://schemas.microsoft.com/office/drawing/2014/main" id="{A77C4307-1BC8-40EA-A565-4770B3189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667679"/>
              </p:ext>
            </p:extLst>
          </p:nvPr>
        </p:nvGraphicFramePr>
        <p:xfrm>
          <a:off x="1524000" y="979889"/>
          <a:ext cx="8954868" cy="32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23014" imgH="1813054" progId="Visio.Drawing.6">
                  <p:embed/>
                </p:oleObj>
              </mc:Choice>
              <mc:Fallback>
                <p:oleObj r:id="rId2" imgW="5023014" imgH="1813054" progId="Visio.Drawing.6">
                  <p:embed/>
                  <p:pic>
                    <p:nvPicPr>
                      <p:cNvPr id="24581" name="Object 2">
                        <a:extLst>
                          <a:ext uri="{FF2B5EF4-FFF2-40B4-BE49-F238E27FC236}">
                            <a16:creationId xmlns:a16="http://schemas.microsoft.com/office/drawing/2014/main" id="{A77C4307-1BC8-40EA-A565-4770B31894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79889"/>
                        <a:ext cx="8954868" cy="323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7">
            <a:extLst>
              <a:ext uri="{FF2B5EF4-FFF2-40B4-BE49-F238E27FC236}">
                <a16:creationId xmlns:a16="http://schemas.microsoft.com/office/drawing/2014/main" id="{2DFE5DF8-7C69-4A41-88FD-C2CD1FD40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480" y="5053164"/>
            <a:ext cx="571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 dirty="0">
                <a:cs typeface="Times New Roman" panose="02020603050405020304" pitchFamily="18" charset="0"/>
              </a:rPr>
              <a:t>Gambar 1</a:t>
            </a:r>
            <a:r>
              <a:rPr lang="en-GB" altLang="en-US" sz="2000" dirty="0">
                <a:cs typeface="Times New Roman" panose="02020603050405020304" pitchFamily="18" charset="0"/>
              </a:rPr>
              <a:t>  Diagram </a:t>
            </a:r>
            <a:r>
              <a:rPr lang="en-GB" altLang="en-US" sz="2000" i="1" dirty="0">
                <a:cs typeface="Times New Roman" panose="02020603050405020304" pitchFamily="18" charset="0"/>
              </a:rPr>
              <a:t>cipher</a:t>
            </a:r>
            <a:r>
              <a:rPr lang="en-GB" altLang="en-US" sz="2000" dirty="0"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cs typeface="Times New Roman" panose="02020603050405020304" pitchFamily="18" charset="0"/>
              </a:rPr>
              <a:t>alir</a:t>
            </a:r>
            <a:r>
              <a:rPr lang="en-GB" altLang="en-US" sz="2000" dirty="0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75ADE79-A4BB-46A9-C078-9F3A3174C04A}"/>
              </a:ext>
            </a:extLst>
          </p:cNvPr>
          <p:cNvCxnSpPr/>
          <p:nvPr/>
        </p:nvCxnSpPr>
        <p:spPr>
          <a:xfrm>
            <a:off x="1978748" y="2021840"/>
            <a:ext cx="7721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FE7C39-8BC4-AB41-3FCE-C69D7EBE1AB4}"/>
              </a:ext>
            </a:extLst>
          </p:cNvPr>
          <p:cNvCxnSpPr>
            <a:cxnSpLocks/>
          </p:cNvCxnSpPr>
          <p:nvPr/>
        </p:nvCxnSpPr>
        <p:spPr>
          <a:xfrm flipH="1">
            <a:off x="9312166" y="1990551"/>
            <a:ext cx="7437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01A9976-C7B0-8FF6-7E02-E6532C95379C}"/>
              </a:ext>
            </a:extLst>
          </p:cNvPr>
          <p:cNvSpPr txBox="1"/>
          <p:nvPr/>
        </p:nvSpPr>
        <p:spPr>
          <a:xfrm>
            <a:off x="1602972" y="1821785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41E06-112B-8278-469E-4383D88B47B6}"/>
              </a:ext>
            </a:extLst>
          </p:cNvPr>
          <p:cNvSpPr txBox="1"/>
          <p:nvPr/>
        </p:nvSpPr>
        <p:spPr>
          <a:xfrm>
            <a:off x="10092520" y="179049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5">
            <a:extLst>
              <a:ext uri="{FF2B5EF4-FFF2-40B4-BE49-F238E27FC236}">
                <a16:creationId xmlns:a16="http://schemas.microsoft.com/office/drawing/2014/main" id="{9CF64DF1-1298-4E92-8FEC-BB151879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841124-3B31-497B-B4FA-F04A45A7A0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7475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5BD78FB-2617-4E42-8A24-B225E5F38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040" y="1859280"/>
            <a:ext cx="9433560" cy="416052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Inisialisasi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larik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 = 0,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= 1, …,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255</a:t>
            </a:r>
            <a:r>
              <a:rPr lang="en-US" altLang="en-US" dirty="0">
                <a:cs typeface="Times New Roman" panose="02020603050405020304" pitchFamily="18" charset="0"/>
              </a:rPr>
              <a:t> = 255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r>
              <a:rPr lang="en-US" altLang="en-US" sz="2400" b="1" dirty="0">
                <a:latin typeface="Courier" pitchFamily="49" charset="0"/>
                <a:cs typeface="Times New Roman" panose="02020603050405020304" pitchFamily="18" charset="0"/>
              </a:rPr>
              <a:t>		</a:t>
            </a:r>
          </a:p>
          <a:p>
            <a:pPr marL="609600" indent="-609600">
              <a:buNone/>
            </a:pPr>
            <a:r>
              <a:rPr lang="en-US" altLang="en-US" sz="2400" b="1" dirty="0">
                <a:latin typeface="Courier" pitchFamily="49" charset="0"/>
                <a:cs typeface="Times New Roman" panose="02020603050405020304" pitchFamily="18" charset="0"/>
              </a:rPr>
              <a:t>		</a:t>
            </a:r>
            <a:r>
              <a:rPr lang="en-US" altLang="en-US" sz="24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for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0 to 255 </a:t>
            </a:r>
            <a:r>
              <a:rPr lang="en-US" altLang="en-US" sz="24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do</a:t>
            </a:r>
            <a:endParaRPr lang="en-US" altLang="en-US" sz="24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	  S[</a:t>
            </a:r>
            <a:r>
              <a:rPr lang="en-US" altLang="en-US" sz="24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] 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4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endParaRPr lang="en-US" altLang="en-US" sz="24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	end</a:t>
            </a:r>
            <a:r>
              <a:rPr lang="en-US" altLang="en-US" sz="2400" dirty="0">
                <a:solidFill>
                  <a:srgbClr val="BF0D3C"/>
                </a:solidFill>
              </a:rPr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endParaRPr lang="en-US" altLang="en-US" sz="2400" dirty="0">
              <a:solidFill>
                <a:srgbClr val="BF0D3C"/>
              </a:solidFill>
              <a:cs typeface="Times New Roman" panose="02020603050405020304" pitchFamily="18" charset="0"/>
            </a:endParaRPr>
          </a:p>
        </p:txBody>
      </p:sp>
      <p:pic>
        <p:nvPicPr>
          <p:cNvPr id="74757" name="Picture 1">
            <a:extLst>
              <a:ext uri="{FF2B5EF4-FFF2-40B4-BE49-F238E27FC236}">
                <a16:creationId xmlns:a16="http://schemas.microsoft.com/office/drawing/2014/main" id="{34B4F43D-E83C-4B09-A452-E2B1F6CBD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95043"/>
            <a:ext cx="86868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FD7A6A-7D74-49B6-BF87-C4FC71FC36BA}"/>
              </a:ext>
            </a:extLst>
          </p:cNvPr>
          <p:cNvSpPr/>
          <p:nvPr/>
        </p:nvSpPr>
        <p:spPr>
          <a:xfrm>
            <a:off x="628014" y="653534"/>
            <a:ext cx="6836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ea typeface="Times New Roman" panose="02020603050405020304" pitchFamily="18" charset="0"/>
              </a:rPr>
              <a:t>Key-Scheduling Algorithm</a:t>
            </a:r>
            <a:r>
              <a:rPr lang="en-US" sz="4000" dirty="0">
                <a:ea typeface="Times New Roman" panose="02020603050405020304" pitchFamily="18" charset="0"/>
              </a:rPr>
              <a:t> (</a:t>
            </a:r>
            <a:r>
              <a:rPr lang="en-US" sz="4000" i="1" dirty="0">
                <a:ea typeface="Times New Roman" panose="02020603050405020304" pitchFamily="18" charset="0"/>
              </a:rPr>
              <a:t>KSA</a:t>
            </a:r>
            <a:r>
              <a:rPr lang="en-US" sz="4000" dirty="0">
                <a:ea typeface="Times New Roman" panose="02020603050405020304" pitchFamily="18" charset="0"/>
              </a:rPr>
              <a:t>) </a:t>
            </a:r>
            <a:endParaRPr lang="en-US" sz="4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Slide Number Placeholder 5">
            <a:extLst>
              <a:ext uri="{FF2B5EF4-FFF2-40B4-BE49-F238E27FC236}">
                <a16:creationId xmlns:a16="http://schemas.microsoft.com/office/drawing/2014/main" id="{6EF38564-B156-4B84-9A72-DFF20E55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2E3E4B-D60F-416A-B66C-CC8DC16037B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7373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47E7E2D9-0414-40D2-B142-2CFC07B94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640" y="833120"/>
            <a:ext cx="10551160" cy="5523229"/>
          </a:xfrm>
        </p:spPr>
        <p:txBody>
          <a:bodyPr>
            <a:normAutofit lnSpcReduction="10000"/>
          </a:bodyPr>
          <a:lstStyle/>
          <a:p>
            <a:pPr marL="609600" indent="-609600">
              <a:buFont typeface="Wingdings" panose="05000000000000000000" pitchFamily="2" charset="2"/>
              <a:buAutoNum type="arabicPeriod" startAt="3"/>
              <a:defRPr/>
            </a:pPr>
            <a:r>
              <a:rPr lang="en-US" altLang="en-US" dirty="0" err="1">
                <a:cs typeface="Times New Roman" panose="02020603050405020304" pitchFamily="18" charset="0"/>
              </a:rPr>
              <a:t>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pengacakan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nilai-nilai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larik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dirty="0"/>
              <a:t> 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 K (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eksternal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pengguna</a:t>
            </a:r>
            <a:r>
              <a:rPr lang="en-US" altLang="en-US" dirty="0"/>
              <a:t>):</a:t>
            </a:r>
          </a:p>
          <a:p>
            <a:pPr marL="0" indent="0">
              <a:buNone/>
              <a:defRPr/>
            </a:pPr>
            <a:endParaRPr lang="en-US" sz="2000" i="1" dirty="0"/>
          </a:p>
          <a:p>
            <a:pPr marL="0" indent="0">
              <a:buNone/>
              <a:defRPr/>
            </a:pPr>
            <a:r>
              <a:rPr lang="en-US" sz="2000" i="1" dirty="0"/>
              <a:t>	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255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	  j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(j + S[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+ K[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Length(K)])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256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swap(S[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S[j]) </a:t>
            </a:r>
            <a:r>
              <a:rPr lang="en-US" sz="24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{* </a:t>
            </a:r>
            <a:r>
              <a:rPr lang="en-US" sz="24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Pertukarkan</a:t>
            </a:r>
            <a:r>
              <a:rPr lang="en-US" sz="24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S[</a:t>
            </a:r>
            <a:r>
              <a:rPr lang="en-US" sz="24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&amp; S[j] *}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end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600" indent="-609600">
              <a:buNone/>
              <a:defRPr/>
            </a:pPr>
            <a:endParaRPr lang="en-US" altLang="en-US" sz="2000" dirty="0">
              <a:solidFill>
                <a:srgbClr val="BF0D3C"/>
              </a:solidFill>
            </a:endParaRPr>
          </a:p>
          <a:p>
            <a:pPr>
              <a:defRPr/>
            </a:pPr>
            <a:r>
              <a:rPr lang="en-US" dirty="0" err="1"/>
              <a:t>Permutasi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err="1"/>
              <a:t>teracak</a:t>
            </a:r>
            <a:r>
              <a:rPr lang="en-US" dirty="0"/>
              <a:t>. 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Length(K)] </a:t>
            </a:r>
            <a:r>
              <a:rPr lang="en-US" dirty="0" err="1">
                <a:cs typeface="Courier New" panose="02070309020205020404" pitchFamily="49" charset="0"/>
              </a:rPr>
              <a:t>menyatakan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karakter-karakter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kunci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diulang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secara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periodik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jika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panjangnya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kurang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err="1">
                <a:cs typeface="Courier New" panose="02070309020205020404" pitchFamily="49" charset="0"/>
              </a:rPr>
              <a:t>dari</a:t>
            </a:r>
            <a:r>
              <a:rPr lang="en-US" dirty="0">
                <a:cs typeface="Courier New" panose="02070309020205020404" pitchFamily="49" charset="0"/>
              </a:rPr>
              <a:t> 256</a:t>
            </a: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5">
            <a:extLst>
              <a:ext uri="{FF2B5EF4-FFF2-40B4-BE49-F238E27FC236}">
                <a16:creationId xmlns:a16="http://schemas.microsoft.com/office/drawing/2014/main" id="{A725E1E2-1E0E-4A69-A87D-D5C9F760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965A24-8806-41CB-86FA-FC5F41D633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7680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EF8D1B8-ABD9-4FAE-91D0-9328FA707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3013" y="1377950"/>
            <a:ext cx="10508747" cy="4978400"/>
          </a:xfrm>
        </p:spPr>
        <p:txBody>
          <a:bodyPr>
            <a:normAutofit fontScale="92500" lnSpcReduction="20000"/>
          </a:bodyPr>
          <a:lstStyle/>
          <a:p>
            <a:r>
              <a:rPr lang="en-US" sz="2600" i="1" dirty="0"/>
              <a:t>PRGA</a:t>
            </a:r>
            <a:r>
              <a:rPr lang="en-US" sz="2600" dirty="0"/>
              <a:t> </a:t>
            </a:r>
            <a:r>
              <a:rPr lang="en-US" sz="2600" dirty="0" err="1"/>
              <a:t>membangkitkan</a:t>
            </a:r>
            <a:r>
              <a:rPr lang="en-US" sz="2600" dirty="0"/>
              <a:t> </a:t>
            </a:r>
            <a:r>
              <a:rPr lang="en-US" sz="2600" dirty="0" err="1"/>
              <a:t>kunci-alir</a:t>
            </a:r>
            <a:r>
              <a:rPr lang="en-US" sz="2600" dirty="0"/>
              <a:t> (</a:t>
            </a:r>
            <a:r>
              <a:rPr lang="en-US" sz="2600" i="1" dirty="0"/>
              <a:t>keystream</a:t>
            </a:r>
            <a:r>
              <a:rPr lang="en-US" sz="2600" dirty="0"/>
              <a:t>)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cara</a:t>
            </a:r>
            <a:r>
              <a:rPr lang="en-US" sz="2600" dirty="0"/>
              <a:t> </a:t>
            </a:r>
            <a:r>
              <a:rPr lang="en-US" sz="2600" dirty="0" err="1"/>
              <a:t>mengambil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</a:t>
            </a:r>
            <a:r>
              <a:rPr lang="en-US" sz="2600" i="1" dirty="0"/>
              <a:t>S</a:t>
            </a:r>
            <a:r>
              <a:rPr lang="en-US" sz="2600" dirty="0"/>
              <a:t>[</a:t>
            </a:r>
            <a:r>
              <a:rPr lang="en-US" sz="2600" i="1" dirty="0" err="1"/>
              <a:t>i</a:t>
            </a:r>
            <a:r>
              <a:rPr lang="en-US" sz="2600" dirty="0"/>
              <a:t>] dan </a:t>
            </a:r>
            <a:r>
              <a:rPr lang="en-US" sz="2600" i="1" dirty="0"/>
              <a:t>S</a:t>
            </a:r>
            <a:r>
              <a:rPr lang="en-US" sz="2600" dirty="0"/>
              <a:t>[</a:t>
            </a:r>
            <a:r>
              <a:rPr lang="en-US" sz="2600" i="1" dirty="0"/>
              <a:t>j</a:t>
            </a:r>
            <a:r>
              <a:rPr lang="en-US" sz="2600" dirty="0"/>
              <a:t>], </a:t>
            </a:r>
            <a:r>
              <a:rPr lang="en-US" sz="2600" dirty="0" err="1"/>
              <a:t>mempertukarkannya</a:t>
            </a:r>
            <a:r>
              <a:rPr lang="en-US" sz="2600" dirty="0"/>
              <a:t>, </a:t>
            </a:r>
            <a:r>
              <a:rPr lang="en-US" sz="2600" dirty="0" err="1"/>
              <a:t>lalu</a:t>
            </a:r>
            <a:r>
              <a:rPr lang="en-US" sz="2600" dirty="0"/>
              <a:t> </a:t>
            </a:r>
            <a:r>
              <a:rPr lang="en-US" sz="2600" dirty="0" err="1"/>
              <a:t>menjumlahkan</a:t>
            </a:r>
            <a:r>
              <a:rPr lang="en-US" sz="2600" dirty="0"/>
              <a:t> </a:t>
            </a:r>
            <a:r>
              <a:rPr lang="en-US" sz="2600" dirty="0" err="1"/>
              <a:t>keduanya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modulus 256. </a:t>
            </a:r>
          </a:p>
          <a:p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alir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kemudian</a:t>
            </a:r>
            <a:r>
              <a:rPr lang="en-US" sz="2600" dirty="0"/>
              <a:t> di-XOR-</a:t>
            </a:r>
            <a:r>
              <a:rPr lang="en-US" sz="2600" dirty="0" err="1"/>
              <a:t>kan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sebuah</a:t>
            </a:r>
            <a:r>
              <a:rPr lang="en-US" sz="2600" dirty="0"/>
              <a:t> </a:t>
            </a:r>
            <a:r>
              <a:rPr lang="en-US" sz="2600" dirty="0" err="1"/>
              <a:t>karakter</a:t>
            </a:r>
            <a:r>
              <a:rPr lang="en-US" sz="2600" dirty="0"/>
              <a:t> </a:t>
            </a:r>
            <a:r>
              <a:rPr lang="en-US" sz="2600" dirty="0" err="1"/>
              <a:t>plainteks</a:t>
            </a:r>
            <a:r>
              <a:rPr lang="en-US" sz="2600" dirty="0"/>
              <a:t>.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000" dirty="0">
                <a:latin typeface="Courier" pitchFamily="49" charset="0"/>
                <a:cs typeface="Times New Roman" panose="02020603050405020304" pitchFamily="18" charset="0"/>
              </a:rPr>
              <a:t>	</a:t>
            </a: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0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j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0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for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idx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0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to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Length(P) – 1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do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    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+ 1)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mod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256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    j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(j + S[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])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mod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256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swap(S[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], S[j</a:t>
            </a:r>
            <a:r>
              <a:rPr lang="en-US" alt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   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{* </a:t>
            </a:r>
            <a:r>
              <a:rPr lang="en-US" sz="2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Pertukarkan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S[</a:t>
            </a:r>
            <a:r>
              <a:rPr lang="en-US" sz="22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dan S[j] *}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t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(S[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 + S[j]) </a:t>
            </a: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mod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256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u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S[t]         </a:t>
            </a:r>
            <a:r>
              <a:rPr lang="en-US" altLang="en-US" sz="2200" i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(* keystream *)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	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c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u 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P[</a:t>
            </a:r>
            <a:r>
              <a:rPr lang="en-US" altLang="en-US" sz="2200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idx</a:t>
            </a:r>
            <a:r>
              <a:rPr lang="en-US" altLang="en-US" sz="22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]   </a:t>
            </a:r>
            <a:r>
              <a:rPr lang="en-US" altLang="en-US" sz="2200" i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{ </a:t>
            </a:r>
            <a:r>
              <a:rPr lang="en-US" altLang="en-US" sz="2200" i="1" dirty="0" err="1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enkripsi</a:t>
            </a:r>
            <a:r>
              <a:rPr lang="en-US" altLang="en-US" sz="2200" i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}</a:t>
            </a:r>
            <a:endParaRPr lang="en-US" altLang="en-US" sz="22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 end</a:t>
            </a:r>
            <a:endParaRPr lang="en-US" altLang="en-US" sz="2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A06A70-3D46-4CF6-80CE-DE6E69A15E29}"/>
              </a:ext>
            </a:extLst>
          </p:cNvPr>
          <p:cNvSpPr/>
          <p:nvPr/>
        </p:nvSpPr>
        <p:spPr>
          <a:xfrm>
            <a:off x="1033013" y="551934"/>
            <a:ext cx="9863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/>
              <a:t>Pseudo-random generation algorithm</a:t>
            </a:r>
            <a:r>
              <a:rPr lang="en-US" sz="4000" dirty="0"/>
              <a:t> (</a:t>
            </a:r>
            <a:r>
              <a:rPr lang="en-US" sz="4000" i="1" dirty="0"/>
              <a:t>PRGA</a:t>
            </a:r>
            <a:r>
              <a:rPr lang="en-US" sz="4000" dirty="0"/>
              <a:t>)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A2FA7B4-52D5-4731-AF1B-59CA1C705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6" y="2517842"/>
            <a:ext cx="5548154" cy="16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Slide Number Placeholder 5">
            <a:extLst>
              <a:ext uri="{FF2B5EF4-FFF2-40B4-BE49-F238E27FC236}">
                <a16:creationId xmlns:a16="http://schemas.microsoft.com/office/drawing/2014/main" id="{AAAAA084-2675-4E3F-B6AC-C7435E45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03B5D-CEDD-4D47-B3E0-324B2453C2A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77828" name="Rectangle 5">
            <a:extLst>
              <a:ext uri="{FF2B5EF4-FFF2-40B4-BE49-F238E27FC236}">
                <a16:creationId xmlns:a16="http://schemas.microsoft.com/office/drawing/2014/main" id="{D7A46B95-B62D-4E92-9EDD-79DC6D9EB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3" y="25860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7829" name="Rectangle 7">
            <a:extLst>
              <a:ext uri="{FF2B5EF4-FFF2-40B4-BE49-F238E27FC236}">
                <a16:creationId xmlns:a16="http://schemas.microsoft.com/office/drawing/2014/main" id="{64BDA35F-2A76-420F-A099-A9EA47A13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468588"/>
            <a:ext cx="11907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7830" name="Picture 6">
            <a:extLst>
              <a:ext uri="{FF2B5EF4-FFF2-40B4-BE49-F238E27FC236}">
                <a16:creationId xmlns:a16="http://schemas.microsoft.com/office/drawing/2014/main" id="{4CF2BF14-AF57-464D-A4E1-2D51577E1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6" y="1699420"/>
            <a:ext cx="84343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96AAC-9C62-5A32-8E95-0998411AC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928"/>
            <a:ext cx="10515600" cy="5475923"/>
          </a:xfrm>
        </p:spPr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RC4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D31CA-9085-BAB9-6305-2DE2EEAA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77A3B9-AF64-6ED8-0E7C-0BABC80A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98" y="1264397"/>
            <a:ext cx="7307946" cy="546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53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DDA80-7838-4DE7-ADF1-4EFC292FC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000"/>
            <a:ext cx="10825480" cy="58483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b="1" dirty="0" err="1"/>
              <a:t>Keamanan</a:t>
            </a:r>
            <a:r>
              <a:rPr lang="en-US" sz="4000" b="1" dirty="0"/>
              <a:t> RC4</a:t>
            </a:r>
            <a:endParaRPr lang="en-US" sz="4000" dirty="0"/>
          </a:p>
          <a:p>
            <a:endParaRPr lang="en-US" dirty="0"/>
          </a:p>
          <a:p>
            <a:r>
              <a:rPr lang="en-US" dirty="0"/>
              <a:t>RC4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i="1" dirty="0"/>
              <a:t>byte-byte</a:t>
            </a:r>
            <a:r>
              <a:rPr lang="en-US" dirty="0"/>
              <a:t> pada </a:t>
            </a:r>
            <a:r>
              <a:rPr lang="en-US" i="1" dirty="0"/>
              <a:t>keystream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korelasi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i="1" dirty="0"/>
              <a:t>byte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kunci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direkomendasikan</a:t>
            </a:r>
            <a:r>
              <a:rPr lang="en-US" dirty="0"/>
              <a:t> </a:t>
            </a:r>
            <a:r>
              <a:rPr lang="en-US" dirty="0" err="1"/>
              <a:t>membuang</a:t>
            </a:r>
            <a:r>
              <a:rPr lang="en-US" dirty="0"/>
              <a:t> 256 </a:t>
            </a:r>
            <a:r>
              <a:rPr lang="en-US" dirty="0" err="1"/>
              <a:t>sampai</a:t>
            </a:r>
            <a:r>
              <a:rPr lang="en-US" dirty="0"/>
              <a:t> 512 </a:t>
            </a:r>
            <a:r>
              <a:rPr lang="en-US" i="1" dirty="0"/>
              <a:t>byte</a:t>
            </a:r>
            <a:r>
              <a:rPr lang="en-US" dirty="0"/>
              <a:t> </a:t>
            </a:r>
            <a:r>
              <a:rPr lang="en-US" i="1" dirty="0"/>
              <a:t>keystream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RC4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cipher</a:t>
            </a:r>
            <a:r>
              <a:rPr lang="en-US" dirty="0"/>
              <a:t> </a:t>
            </a:r>
            <a:r>
              <a:rPr lang="en-US" dirty="0" err="1"/>
              <a:t>alir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i="1" dirty="0"/>
              <a:t>flip-bit attack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serangan-serangan</a:t>
            </a:r>
            <a:r>
              <a:rPr lang="en-US" dirty="0"/>
              <a:t> </a:t>
            </a:r>
            <a:r>
              <a:rPr lang="en-US" i="1" dirty="0"/>
              <a:t>stream attack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RC4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hitungan</a:t>
            </a:r>
            <a:r>
              <a:rPr lang="en-US" dirty="0"/>
              <a:t> jam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Pada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Februari</a:t>
            </a:r>
            <a:r>
              <a:rPr lang="en-US" dirty="0"/>
              <a:t> 2015, RC4 </a:t>
            </a: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Transport Layer Security</a:t>
            </a:r>
            <a:r>
              <a:rPr lang="en-US" dirty="0"/>
              <a:t> (TLS)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disebutkan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RFC 7465 (</a:t>
            </a:r>
            <a:r>
              <a:rPr lang="en-US" u="sng" dirty="0">
                <a:hlinkClick r:id="rId2"/>
              </a:rPr>
              <a:t>https://tools.ietf.org/html/rfc7465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varian</a:t>
            </a:r>
            <a:r>
              <a:rPr lang="en-US" dirty="0"/>
              <a:t> RC4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kelemahannya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Spritz, RC4A, VMPC, dan RC4+.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0D319-35E3-423C-9C43-FAAE21FC8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15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23C4D-32B7-4EC0-ABEE-817FCF06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Kode Program RC4 (</a:t>
            </a:r>
            <a:r>
              <a:rPr lang="en-US" dirty="0" err="1"/>
              <a:t>dalam</a:t>
            </a:r>
            <a:r>
              <a:rPr lang="en-US" dirty="0"/>
              <a:t> Bahasa C++)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18BF3-850E-4E65-8E82-55116C1A2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35244"/>
            <a:ext cx="10515600" cy="4351338"/>
          </a:xfrm>
        </p:spPr>
        <p:txBody>
          <a:bodyPr/>
          <a:lstStyle/>
          <a:p>
            <a:r>
              <a:rPr lang="en-US" dirty="0" err="1"/>
              <a:t>Enkripsi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5277D-9627-4B38-ADFF-323CE90D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A68D3-0A90-4A5A-BA82-713004842736}"/>
              </a:ext>
            </a:extLst>
          </p:cNvPr>
          <p:cNvSpPr txBox="1"/>
          <p:nvPr/>
        </p:nvSpPr>
        <p:spPr>
          <a:xfrm>
            <a:off x="838200" y="2333685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// </a:t>
            </a:r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RC4.</a:t>
            </a:r>
          </a:p>
          <a:p>
            <a:r>
              <a:rPr lang="en-US" dirty="0"/>
              <a:t>#include &lt;iostream&gt;</a:t>
            </a:r>
          </a:p>
          <a:p>
            <a:r>
              <a:rPr lang="en-US" dirty="0"/>
              <a:t>#include &lt;</a:t>
            </a:r>
            <a:r>
              <a:rPr lang="en-US" dirty="0" err="1"/>
              <a:t>string.h</a:t>
            </a:r>
            <a:r>
              <a:rPr lang="en-US" dirty="0"/>
              <a:t>&gt;</a:t>
            </a:r>
          </a:p>
          <a:p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r>
              <a:rPr lang="en-US" dirty="0"/>
              <a:t>#include 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r>
              <a:rPr lang="en-US" dirty="0"/>
              <a:t>using namespace std;</a:t>
            </a:r>
          </a:p>
          <a:p>
            <a:endParaRPr lang="en-US" dirty="0"/>
          </a:p>
          <a:p>
            <a:r>
              <a:rPr lang="en-US" dirty="0"/>
              <a:t>main(int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FILE *Fin, *</a:t>
            </a:r>
            <a:r>
              <a:rPr lang="en-US" dirty="0" err="1"/>
              <a:t>Fout</a:t>
            </a:r>
            <a:r>
              <a:rPr lang="en-US" dirty="0"/>
              <a:t>;</a:t>
            </a:r>
          </a:p>
          <a:p>
            <a:r>
              <a:rPr lang="en-US" dirty="0"/>
              <a:t> char p, c, u;</a:t>
            </a:r>
          </a:p>
          <a:p>
            <a:r>
              <a:rPr lang="en-US" dirty="0"/>
              <a:t> string K;</a:t>
            </a:r>
          </a:p>
          <a:p>
            <a:r>
              <a:rPr lang="en-US" dirty="0"/>
              <a:t> int S[256];</a:t>
            </a:r>
          </a:p>
          <a:p>
            <a:r>
              <a:rPr lang="en-US" dirty="0"/>
              <a:t> int </a:t>
            </a:r>
            <a:r>
              <a:rPr lang="en-US" dirty="0" err="1"/>
              <a:t>i</a:t>
            </a:r>
            <a:r>
              <a:rPr lang="en-US" dirty="0"/>
              <a:t>, j, t;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40A5CD-62F1-4881-A0E7-560E1E534AD9}"/>
              </a:ext>
            </a:extLst>
          </p:cNvPr>
          <p:cNvSpPr txBox="1"/>
          <p:nvPr/>
        </p:nvSpPr>
        <p:spPr>
          <a:xfrm>
            <a:off x="6096000" y="2285186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 = </a:t>
            </a:r>
            <a:r>
              <a:rPr lang="en-US" dirty="0" err="1"/>
              <a:t>fopen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[1], "</a:t>
            </a:r>
            <a:r>
              <a:rPr lang="en-US" dirty="0" err="1"/>
              <a:t>rb</a:t>
            </a:r>
            <a:r>
              <a:rPr lang="en-US" dirty="0"/>
              <a:t>");</a:t>
            </a:r>
          </a:p>
          <a:p>
            <a:r>
              <a:rPr lang="en-US" dirty="0"/>
              <a:t> if (Fin == NULL) {</a:t>
            </a:r>
          </a:p>
          <a:p>
            <a:r>
              <a:rPr lang="en-US" dirty="0"/>
              <a:t>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Berkas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[1] &lt;&lt;"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exit(0);</a:t>
            </a:r>
          </a:p>
          <a:p>
            <a:r>
              <a:rPr lang="en-US" dirty="0"/>
              <a:t>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en-US" dirty="0" err="1"/>
              <a:t>Fout</a:t>
            </a:r>
            <a:r>
              <a:rPr lang="en-US" dirty="0"/>
              <a:t> = </a:t>
            </a:r>
            <a:r>
              <a:rPr lang="en-US" dirty="0" err="1"/>
              <a:t>fopen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[2], "</a:t>
            </a:r>
            <a:r>
              <a:rPr lang="en-US" dirty="0" err="1"/>
              <a:t>wb</a:t>
            </a:r>
            <a:r>
              <a:rPr lang="en-US" dirty="0"/>
              <a:t>");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cout</a:t>
            </a:r>
            <a:r>
              <a:rPr lang="en-US" dirty="0"/>
              <a:t> &lt;&lt; "Kata </a:t>
            </a:r>
            <a:r>
              <a:rPr lang="en-US" dirty="0" err="1"/>
              <a:t>kunci</a:t>
            </a:r>
            <a:r>
              <a:rPr lang="en-US" dirty="0"/>
              <a:t> : "; </a:t>
            </a:r>
            <a:r>
              <a:rPr lang="en-US" dirty="0" err="1"/>
              <a:t>cin</a:t>
            </a:r>
            <a:r>
              <a:rPr lang="en-US" dirty="0"/>
              <a:t> &gt;&gt; K; </a:t>
            </a:r>
          </a:p>
          <a:p>
            <a:r>
              <a:rPr lang="en-US" dirty="0"/>
              <a:t> </a:t>
            </a:r>
            <a:r>
              <a:rPr lang="en-US" dirty="0" err="1"/>
              <a:t>cout</a:t>
            </a:r>
            <a:r>
              <a:rPr lang="en-US" dirty="0"/>
              <a:t> &lt;&lt;"</a:t>
            </a:r>
            <a:r>
              <a:rPr lang="en-US" dirty="0" err="1"/>
              <a:t>Enkripsi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[1] &lt;&lt; " </a:t>
            </a:r>
            <a:r>
              <a:rPr lang="en-US" dirty="0" err="1"/>
              <a:t>menjadi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[2] &lt;&lt; "...";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&lt;256;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S[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 }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4F131C-2589-4198-965B-796F539D1266}"/>
              </a:ext>
            </a:extLst>
          </p:cNvPr>
          <p:cNvSpPr/>
          <p:nvPr/>
        </p:nvSpPr>
        <p:spPr>
          <a:xfrm>
            <a:off x="762000" y="2285186"/>
            <a:ext cx="5130800" cy="4071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E94D8B-0975-4233-BB0B-F5BB852B5947}"/>
              </a:ext>
            </a:extLst>
          </p:cNvPr>
          <p:cNvSpPr/>
          <p:nvPr/>
        </p:nvSpPr>
        <p:spPr>
          <a:xfrm>
            <a:off x="6096000" y="2285186"/>
            <a:ext cx="5969876" cy="4071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48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EA5F3E-A8EF-4B98-8339-155C306E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7AECA-9048-4201-934F-79262D0FE18E}"/>
              </a:ext>
            </a:extLst>
          </p:cNvPr>
          <p:cNvSpPr txBox="1"/>
          <p:nvPr/>
        </p:nvSpPr>
        <p:spPr>
          <a:xfrm>
            <a:off x="2514600" y="394127"/>
            <a:ext cx="745236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j = 0;</a:t>
            </a:r>
          </a:p>
          <a:p>
            <a:r>
              <a:rPr lang="en-US" dirty="0"/>
              <a:t>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&lt;256;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j = (j + S[</a:t>
            </a:r>
            <a:r>
              <a:rPr lang="en-US" dirty="0" err="1"/>
              <a:t>i</a:t>
            </a:r>
            <a:r>
              <a:rPr lang="en-US" dirty="0"/>
              <a:t>] + K[</a:t>
            </a:r>
            <a:r>
              <a:rPr lang="en-US" dirty="0" err="1"/>
              <a:t>i</a:t>
            </a:r>
            <a:r>
              <a:rPr lang="en-US" dirty="0"/>
              <a:t> % </a:t>
            </a:r>
            <a:r>
              <a:rPr lang="en-US" dirty="0" err="1"/>
              <a:t>K.length</a:t>
            </a:r>
            <a:r>
              <a:rPr lang="en-US" dirty="0"/>
              <a:t>()]) % 256;</a:t>
            </a:r>
          </a:p>
          <a:p>
            <a:r>
              <a:rPr lang="en-US" dirty="0"/>
              <a:t>    swap(S[</a:t>
            </a:r>
            <a:r>
              <a:rPr lang="en-US" dirty="0" err="1"/>
              <a:t>i</a:t>
            </a:r>
            <a:r>
              <a:rPr lang="en-US" dirty="0"/>
              <a:t>], S[j]); // </a:t>
            </a:r>
            <a:r>
              <a:rPr lang="en-US" dirty="0" err="1"/>
              <a:t>Pertukarkan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S[</a:t>
            </a:r>
            <a:r>
              <a:rPr lang="en-US" dirty="0" err="1"/>
              <a:t>i</a:t>
            </a:r>
            <a:r>
              <a:rPr lang="en-US" dirty="0"/>
              <a:t>] dan S[j] </a:t>
            </a:r>
          </a:p>
          <a:p>
            <a:r>
              <a:rPr lang="en-US" dirty="0"/>
              <a:t>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  j = 0;</a:t>
            </a:r>
          </a:p>
          <a:p>
            <a:r>
              <a:rPr lang="en-US" dirty="0"/>
              <a:t>while (!</a:t>
            </a:r>
            <a:r>
              <a:rPr lang="en-US" dirty="0" err="1"/>
              <a:t>feof</a:t>
            </a:r>
            <a:r>
              <a:rPr lang="en-US" dirty="0"/>
              <a:t>(Fin)) {</a:t>
            </a:r>
          </a:p>
          <a:p>
            <a:r>
              <a:rPr lang="en-US" dirty="0"/>
              <a:t>    p = </a:t>
            </a:r>
            <a:r>
              <a:rPr lang="en-US" dirty="0" err="1"/>
              <a:t>fgetc</a:t>
            </a:r>
            <a:r>
              <a:rPr lang="en-US" dirty="0"/>
              <a:t>(Fin);</a:t>
            </a:r>
          </a:p>
          <a:p>
            <a:r>
              <a:rPr lang="en-US" dirty="0"/>
              <a:t>    </a:t>
            </a:r>
            <a:r>
              <a:rPr lang="en-US" dirty="0" err="1"/>
              <a:t>i</a:t>
            </a:r>
            <a:r>
              <a:rPr lang="en-US" dirty="0"/>
              <a:t> = (</a:t>
            </a:r>
            <a:r>
              <a:rPr lang="en-US" dirty="0" err="1"/>
              <a:t>i</a:t>
            </a:r>
            <a:r>
              <a:rPr lang="en-US" dirty="0"/>
              <a:t> + 1) % 256;</a:t>
            </a:r>
          </a:p>
          <a:p>
            <a:r>
              <a:rPr lang="en-US" dirty="0"/>
              <a:t>    j = (j + S[</a:t>
            </a:r>
            <a:r>
              <a:rPr lang="en-US" dirty="0" err="1"/>
              <a:t>i</a:t>
            </a:r>
            <a:r>
              <a:rPr lang="en-US" dirty="0"/>
              <a:t>]) % 256;</a:t>
            </a:r>
          </a:p>
          <a:p>
            <a:r>
              <a:rPr lang="en-US" dirty="0"/>
              <a:t>    swap(S[</a:t>
            </a:r>
            <a:r>
              <a:rPr lang="en-US" dirty="0" err="1"/>
              <a:t>i</a:t>
            </a:r>
            <a:r>
              <a:rPr lang="en-US" dirty="0"/>
              <a:t>], S[j]);    // </a:t>
            </a:r>
            <a:r>
              <a:rPr lang="en-US" dirty="0" err="1"/>
              <a:t>Pertukarkan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S[</a:t>
            </a:r>
            <a:r>
              <a:rPr lang="en-US" dirty="0" err="1"/>
              <a:t>i</a:t>
            </a:r>
            <a:r>
              <a:rPr lang="en-US" dirty="0"/>
              <a:t>] dan S[j] </a:t>
            </a:r>
          </a:p>
          <a:p>
            <a:r>
              <a:rPr lang="en-US" dirty="0"/>
              <a:t>    t = (S[</a:t>
            </a:r>
            <a:r>
              <a:rPr lang="en-US" dirty="0" err="1"/>
              <a:t>i</a:t>
            </a:r>
            <a:r>
              <a:rPr lang="en-US" dirty="0"/>
              <a:t>] + S[j]) % 256;</a:t>
            </a:r>
          </a:p>
          <a:p>
            <a:r>
              <a:rPr lang="en-US" dirty="0"/>
              <a:t>    u = S[t];   // keystream </a:t>
            </a:r>
          </a:p>
          <a:p>
            <a:r>
              <a:rPr lang="en-US" dirty="0"/>
              <a:t>    c = u ^ p;           </a:t>
            </a:r>
          </a:p>
          <a:p>
            <a:r>
              <a:rPr lang="en-US" dirty="0"/>
              <a:t>    </a:t>
            </a:r>
            <a:r>
              <a:rPr lang="en-US" dirty="0" err="1"/>
              <a:t>fputc</a:t>
            </a:r>
            <a:r>
              <a:rPr lang="en-US" dirty="0"/>
              <a:t>(c, </a:t>
            </a:r>
            <a:r>
              <a:rPr lang="en-US" dirty="0" err="1"/>
              <a:t>Fout</a:t>
            </a:r>
            <a:r>
              <a:rPr lang="en-US" dirty="0"/>
              <a:t>);     </a:t>
            </a:r>
          </a:p>
          <a:p>
            <a:r>
              <a:rPr lang="en-US" dirty="0"/>
              <a:t> }   </a:t>
            </a:r>
          </a:p>
          <a:p>
            <a:r>
              <a:rPr lang="en-US" dirty="0"/>
              <a:t> </a:t>
            </a:r>
            <a:r>
              <a:rPr lang="en-US" dirty="0" err="1"/>
              <a:t>fclose</a:t>
            </a:r>
            <a:r>
              <a:rPr lang="en-US" dirty="0"/>
              <a:t>(Fin);  </a:t>
            </a:r>
            <a:r>
              <a:rPr lang="en-US" dirty="0" err="1"/>
              <a:t>fclose</a:t>
            </a:r>
            <a:r>
              <a:rPr lang="en-US" dirty="0"/>
              <a:t>(</a:t>
            </a:r>
            <a:r>
              <a:rPr lang="en-US" dirty="0" err="1"/>
              <a:t>Fout</a:t>
            </a:r>
            <a:r>
              <a:rPr lang="en-US" dirty="0"/>
              <a:t>);</a:t>
            </a:r>
          </a:p>
          <a:p>
            <a:r>
              <a:rPr lang="en-US" dirty="0"/>
              <a:t>}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E02ADB-3C9C-4B40-97CE-3F961606F285}"/>
              </a:ext>
            </a:extLst>
          </p:cNvPr>
          <p:cNvSpPr/>
          <p:nvPr/>
        </p:nvSpPr>
        <p:spPr>
          <a:xfrm>
            <a:off x="2238703" y="394128"/>
            <a:ext cx="5914697" cy="5355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42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E22A1-6763-4807-B74F-616980057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63" y="523512"/>
            <a:ext cx="10515600" cy="5504301"/>
          </a:xfrm>
        </p:spPr>
        <p:txBody>
          <a:bodyPr/>
          <a:lstStyle/>
          <a:p>
            <a:r>
              <a:rPr lang="en-US" dirty="0" err="1"/>
              <a:t>Dekripsi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3F7C3-4491-49B8-807F-89466E4B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6B85A-ED2C-45C5-9EA1-7E223920D9CE}"/>
              </a:ext>
            </a:extLst>
          </p:cNvPr>
          <p:cNvSpPr txBox="1"/>
          <p:nvPr/>
        </p:nvSpPr>
        <p:spPr>
          <a:xfrm>
            <a:off x="596463" y="1309256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//</a:t>
            </a:r>
            <a:r>
              <a:rPr lang="en-US" dirty="0" err="1"/>
              <a:t>Dekripsi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RC4</a:t>
            </a:r>
          </a:p>
          <a:p>
            <a:r>
              <a:rPr lang="en-US" dirty="0"/>
              <a:t>#include &lt;iostream&gt;</a:t>
            </a:r>
          </a:p>
          <a:p>
            <a:r>
              <a:rPr lang="en-US" dirty="0"/>
              <a:t>#include &lt;</a:t>
            </a:r>
            <a:r>
              <a:rPr lang="en-US" dirty="0" err="1"/>
              <a:t>string.h</a:t>
            </a:r>
            <a:r>
              <a:rPr lang="en-US" dirty="0"/>
              <a:t>&gt;</a:t>
            </a:r>
          </a:p>
          <a:p>
            <a:r>
              <a:rPr lang="en-US" dirty="0"/>
              <a:t>#include 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r>
              <a:rPr lang="en-US" dirty="0"/>
              <a:t>using namespace std;</a:t>
            </a:r>
          </a:p>
          <a:p>
            <a:endParaRPr lang="en-US" dirty="0"/>
          </a:p>
          <a:p>
            <a:r>
              <a:rPr lang="en-US" dirty="0"/>
              <a:t>main(int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FILE *Fin, *</a:t>
            </a:r>
            <a:r>
              <a:rPr lang="en-US" dirty="0" err="1"/>
              <a:t>Fout</a:t>
            </a:r>
            <a:r>
              <a:rPr lang="en-US" dirty="0"/>
              <a:t>;</a:t>
            </a:r>
          </a:p>
          <a:p>
            <a:r>
              <a:rPr lang="en-US" dirty="0"/>
              <a:t> char p, c, u;</a:t>
            </a:r>
          </a:p>
          <a:p>
            <a:r>
              <a:rPr lang="en-US" dirty="0"/>
              <a:t> string K;</a:t>
            </a:r>
          </a:p>
          <a:p>
            <a:r>
              <a:rPr lang="en-US" dirty="0"/>
              <a:t> int S[256];</a:t>
            </a:r>
          </a:p>
          <a:p>
            <a:r>
              <a:rPr lang="en-US" dirty="0"/>
              <a:t> int </a:t>
            </a:r>
            <a:r>
              <a:rPr lang="en-US" dirty="0" err="1"/>
              <a:t>i</a:t>
            </a:r>
            <a:r>
              <a:rPr lang="en-US" dirty="0"/>
              <a:t>, j, t;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A3D8D7-9EC1-4464-A754-3F1BEC472FE6}"/>
              </a:ext>
            </a:extLst>
          </p:cNvPr>
          <p:cNvSpPr txBox="1"/>
          <p:nvPr/>
        </p:nvSpPr>
        <p:spPr>
          <a:xfrm>
            <a:off x="6096000" y="1290504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 = </a:t>
            </a:r>
            <a:r>
              <a:rPr lang="en-US" dirty="0" err="1"/>
              <a:t>fopen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[1], "</a:t>
            </a:r>
            <a:r>
              <a:rPr lang="en-US" dirty="0" err="1"/>
              <a:t>rb</a:t>
            </a:r>
            <a:r>
              <a:rPr lang="en-US" dirty="0"/>
              <a:t>");</a:t>
            </a:r>
          </a:p>
          <a:p>
            <a:r>
              <a:rPr lang="en-US" dirty="0"/>
              <a:t> if (Fin == NULL) {</a:t>
            </a:r>
          </a:p>
          <a:p>
            <a:r>
              <a:rPr lang="en-US" dirty="0"/>
              <a:t>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Berkas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[1] &lt;&lt;"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exit(0);</a:t>
            </a:r>
          </a:p>
          <a:p>
            <a:r>
              <a:rPr lang="en-US" dirty="0"/>
              <a:t>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en-US" dirty="0" err="1"/>
              <a:t>Fout</a:t>
            </a:r>
            <a:r>
              <a:rPr lang="en-US" dirty="0"/>
              <a:t> = </a:t>
            </a:r>
            <a:r>
              <a:rPr lang="en-US" dirty="0" err="1"/>
              <a:t>fopen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[2], "</a:t>
            </a:r>
            <a:r>
              <a:rPr lang="en-US" dirty="0" err="1"/>
              <a:t>wb</a:t>
            </a:r>
            <a:r>
              <a:rPr lang="en-US" dirty="0"/>
              <a:t>");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cout</a:t>
            </a:r>
            <a:r>
              <a:rPr lang="en-US" dirty="0"/>
              <a:t> &lt;&lt; "Kata </a:t>
            </a:r>
            <a:r>
              <a:rPr lang="en-US" dirty="0" err="1"/>
              <a:t>kunci</a:t>
            </a:r>
            <a:r>
              <a:rPr lang="en-US" dirty="0"/>
              <a:t> : "; </a:t>
            </a:r>
            <a:r>
              <a:rPr lang="en-US" dirty="0" err="1"/>
              <a:t>cin</a:t>
            </a:r>
            <a:r>
              <a:rPr lang="en-US" dirty="0"/>
              <a:t> &gt;&gt; K; </a:t>
            </a:r>
          </a:p>
          <a:p>
            <a:r>
              <a:rPr lang="en-US" dirty="0"/>
              <a:t> </a:t>
            </a:r>
            <a:r>
              <a:rPr lang="en-US" dirty="0" err="1"/>
              <a:t>cout</a:t>
            </a:r>
            <a:r>
              <a:rPr lang="en-US" dirty="0"/>
              <a:t> &lt;&lt;"</a:t>
            </a:r>
            <a:r>
              <a:rPr lang="en-US" dirty="0" err="1"/>
              <a:t>Dekripsi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[1] &lt;&lt; " </a:t>
            </a:r>
            <a:r>
              <a:rPr lang="en-US" dirty="0" err="1"/>
              <a:t>menjadi</a:t>
            </a:r>
            <a:r>
              <a:rPr lang="en-US" dirty="0"/>
              <a:t> " &lt;&lt; </a:t>
            </a:r>
            <a:r>
              <a:rPr lang="en-US" dirty="0" err="1"/>
              <a:t>argv</a:t>
            </a:r>
            <a:r>
              <a:rPr lang="en-US" dirty="0"/>
              <a:t>[2] &lt;&lt; "...";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&lt;256;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S[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 }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F22FC4-C2C2-4AEA-9001-626D3DDDDAF8}"/>
              </a:ext>
            </a:extLst>
          </p:cNvPr>
          <p:cNvSpPr/>
          <p:nvPr/>
        </p:nvSpPr>
        <p:spPr>
          <a:xfrm>
            <a:off x="504497" y="1290504"/>
            <a:ext cx="5129048" cy="433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FC9917-1A42-4CC2-A865-A259EA8650A9}"/>
              </a:ext>
            </a:extLst>
          </p:cNvPr>
          <p:cNvSpPr/>
          <p:nvPr/>
        </p:nvSpPr>
        <p:spPr>
          <a:xfrm>
            <a:off x="6096000" y="1290504"/>
            <a:ext cx="6001407" cy="433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78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D55DB-318C-4050-B881-F6B42389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D1D74-C51D-40CB-9652-DDB8EDFE1986}"/>
              </a:ext>
            </a:extLst>
          </p:cNvPr>
          <p:cNvSpPr txBox="1"/>
          <p:nvPr/>
        </p:nvSpPr>
        <p:spPr>
          <a:xfrm>
            <a:off x="2669627" y="535166"/>
            <a:ext cx="800888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 = 0;</a:t>
            </a:r>
          </a:p>
          <a:p>
            <a:r>
              <a:rPr lang="en-US" dirty="0"/>
              <a:t> 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&lt;256;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j = (j + S[</a:t>
            </a:r>
            <a:r>
              <a:rPr lang="en-US" dirty="0" err="1"/>
              <a:t>i</a:t>
            </a:r>
            <a:r>
              <a:rPr lang="en-US" dirty="0"/>
              <a:t>] + K[</a:t>
            </a:r>
            <a:r>
              <a:rPr lang="en-US" dirty="0" err="1"/>
              <a:t>i</a:t>
            </a:r>
            <a:r>
              <a:rPr lang="en-US" dirty="0"/>
              <a:t> % </a:t>
            </a:r>
            <a:r>
              <a:rPr lang="en-US" dirty="0" err="1"/>
              <a:t>K.length</a:t>
            </a:r>
            <a:r>
              <a:rPr lang="en-US" dirty="0"/>
              <a:t>()]) % 256;</a:t>
            </a:r>
          </a:p>
          <a:p>
            <a:r>
              <a:rPr lang="en-US" dirty="0"/>
              <a:t>     swap(S[</a:t>
            </a:r>
            <a:r>
              <a:rPr lang="en-US" dirty="0" err="1"/>
              <a:t>i</a:t>
            </a:r>
            <a:r>
              <a:rPr lang="en-US" dirty="0"/>
              <a:t>], S[j]); // </a:t>
            </a:r>
            <a:r>
              <a:rPr lang="en-US" dirty="0" err="1"/>
              <a:t>Pertukarkan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S[</a:t>
            </a:r>
            <a:r>
              <a:rPr lang="en-US" dirty="0" err="1"/>
              <a:t>i</a:t>
            </a:r>
            <a:r>
              <a:rPr lang="en-US" dirty="0"/>
              <a:t>] dan S[j] </a:t>
            </a:r>
          </a:p>
          <a:p>
            <a:r>
              <a:rPr lang="en-US" dirty="0"/>
              <a:t> }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  j = 0;</a:t>
            </a:r>
          </a:p>
          <a:p>
            <a:r>
              <a:rPr lang="en-US" dirty="0"/>
              <a:t>while (!</a:t>
            </a:r>
            <a:r>
              <a:rPr lang="en-US" dirty="0" err="1"/>
              <a:t>feof</a:t>
            </a:r>
            <a:r>
              <a:rPr lang="en-US" dirty="0"/>
              <a:t>(Fin)) {</a:t>
            </a:r>
          </a:p>
          <a:p>
            <a:r>
              <a:rPr lang="en-US" dirty="0"/>
              <a:t>     c = </a:t>
            </a:r>
            <a:r>
              <a:rPr lang="en-US" dirty="0" err="1"/>
              <a:t>fgetc</a:t>
            </a:r>
            <a:r>
              <a:rPr lang="en-US" dirty="0"/>
              <a:t>(Fin); </a:t>
            </a:r>
          </a:p>
          <a:p>
            <a:r>
              <a:rPr lang="en-US" dirty="0"/>
              <a:t>     </a:t>
            </a:r>
            <a:r>
              <a:rPr lang="en-US" dirty="0" err="1"/>
              <a:t>i</a:t>
            </a:r>
            <a:r>
              <a:rPr lang="en-US" dirty="0"/>
              <a:t> = (</a:t>
            </a:r>
            <a:r>
              <a:rPr lang="en-US" dirty="0" err="1"/>
              <a:t>i</a:t>
            </a:r>
            <a:r>
              <a:rPr lang="en-US" dirty="0"/>
              <a:t> + 1) % 256;</a:t>
            </a:r>
          </a:p>
          <a:p>
            <a:r>
              <a:rPr lang="en-US" dirty="0"/>
              <a:t>     j = (j + S[</a:t>
            </a:r>
            <a:r>
              <a:rPr lang="en-US" dirty="0" err="1"/>
              <a:t>i</a:t>
            </a:r>
            <a:r>
              <a:rPr lang="en-US" dirty="0"/>
              <a:t>]) % 256;</a:t>
            </a:r>
          </a:p>
          <a:p>
            <a:r>
              <a:rPr lang="en-US" dirty="0"/>
              <a:t>     swap(S[</a:t>
            </a:r>
            <a:r>
              <a:rPr lang="en-US" dirty="0" err="1"/>
              <a:t>i</a:t>
            </a:r>
            <a:r>
              <a:rPr lang="en-US" dirty="0"/>
              <a:t>], S[j]);    // </a:t>
            </a:r>
            <a:r>
              <a:rPr lang="en-US" dirty="0" err="1"/>
              <a:t>Pertukarkan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S[</a:t>
            </a:r>
            <a:r>
              <a:rPr lang="en-US" dirty="0" err="1"/>
              <a:t>i</a:t>
            </a:r>
            <a:r>
              <a:rPr lang="en-US" dirty="0"/>
              <a:t>] dan S[j] </a:t>
            </a:r>
          </a:p>
          <a:p>
            <a:r>
              <a:rPr lang="en-US" dirty="0"/>
              <a:t>     t = (S[</a:t>
            </a:r>
            <a:r>
              <a:rPr lang="en-US" dirty="0" err="1"/>
              <a:t>i</a:t>
            </a:r>
            <a:r>
              <a:rPr lang="en-US" dirty="0"/>
              <a:t>] + S[j]) % 256;</a:t>
            </a:r>
          </a:p>
          <a:p>
            <a:r>
              <a:rPr lang="en-US" dirty="0"/>
              <a:t>     u = S[t];   // keystream </a:t>
            </a:r>
          </a:p>
          <a:p>
            <a:r>
              <a:rPr lang="en-US" dirty="0"/>
              <a:t>     p = u ^ c;       </a:t>
            </a:r>
          </a:p>
          <a:p>
            <a:r>
              <a:rPr lang="en-US" dirty="0"/>
              <a:t>     </a:t>
            </a:r>
            <a:r>
              <a:rPr lang="en-US" dirty="0" err="1"/>
              <a:t>fputc</a:t>
            </a:r>
            <a:r>
              <a:rPr lang="en-US" dirty="0"/>
              <a:t>(p, </a:t>
            </a:r>
            <a:r>
              <a:rPr lang="en-US" dirty="0" err="1"/>
              <a:t>Fout</a:t>
            </a:r>
            <a:r>
              <a:rPr lang="en-US" dirty="0"/>
              <a:t>);     </a:t>
            </a:r>
          </a:p>
          <a:p>
            <a:r>
              <a:rPr lang="en-US" dirty="0"/>
              <a:t> }  </a:t>
            </a:r>
          </a:p>
          <a:p>
            <a:r>
              <a:rPr lang="en-US" dirty="0"/>
              <a:t> </a:t>
            </a:r>
            <a:r>
              <a:rPr lang="en-US" dirty="0" err="1"/>
              <a:t>fclose</a:t>
            </a:r>
            <a:r>
              <a:rPr lang="en-US" dirty="0"/>
              <a:t>(Fin);  </a:t>
            </a:r>
            <a:r>
              <a:rPr lang="en-US" dirty="0" err="1"/>
              <a:t>fclose</a:t>
            </a:r>
            <a:r>
              <a:rPr lang="en-US" dirty="0"/>
              <a:t>(</a:t>
            </a:r>
            <a:r>
              <a:rPr lang="en-US" dirty="0" err="1"/>
              <a:t>Fout</a:t>
            </a:r>
            <a:r>
              <a:rPr lang="en-US" dirty="0"/>
              <a:t>);</a:t>
            </a:r>
          </a:p>
          <a:p>
            <a:r>
              <a:rPr lang="en-US" dirty="0"/>
              <a:t>}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61174D-BF38-444C-99FB-FC43C10804B8}"/>
              </a:ext>
            </a:extLst>
          </p:cNvPr>
          <p:cNvSpPr/>
          <p:nvPr/>
        </p:nvSpPr>
        <p:spPr>
          <a:xfrm>
            <a:off x="2333297" y="535167"/>
            <a:ext cx="6863255" cy="5355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8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C3005100-69FC-49AE-BA18-825707CF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6B44AA-FABB-4322-99F8-C1F8D907248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1407EC3-0BCB-4802-95DE-03894D3FC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8400" y="762000"/>
            <a:ext cx="10185400" cy="5562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Bit-bit </a:t>
            </a:r>
            <a:r>
              <a:rPr lang="en-US" altLang="en-US" dirty="0" err="1"/>
              <a:t>aliran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enkripsi</a:t>
            </a:r>
            <a:r>
              <a:rPr lang="en-US" altLang="en-US" dirty="0"/>
              <a:t>/</a:t>
            </a:r>
            <a:r>
              <a:rPr lang="en-US" altLang="en-US" dirty="0" err="1"/>
              <a:t>dekripsi</a:t>
            </a:r>
            <a:r>
              <a:rPr lang="en-US" altLang="en-US" dirty="0"/>
              <a:t> </a:t>
            </a:r>
            <a:r>
              <a:rPr lang="en-US" altLang="en-US" dirty="0" err="1"/>
              <a:t>disebut</a:t>
            </a:r>
            <a:r>
              <a:rPr lang="en-US" altLang="en-US" dirty="0"/>
              <a:t> </a:t>
            </a:r>
            <a:r>
              <a:rPr lang="en-US" altLang="en-US" i="1" dirty="0"/>
              <a:t>keystream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Keystream</a:t>
            </a:r>
            <a:r>
              <a:rPr lang="en-US" altLang="en-US" dirty="0"/>
              <a:t> </a:t>
            </a:r>
            <a:r>
              <a:rPr lang="en-US" altLang="en-US" dirty="0" err="1"/>
              <a:t>dibangkitkan</a:t>
            </a:r>
            <a:r>
              <a:rPr lang="en-US" altLang="en-US" dirty="0"/>
              <a:t> oleh </a:t>
            </a:r>
            <a:r>
              <a:rPr lang="en-US" altLang="en-US" i="1" dirty="0"/>
              <a:t>keystream generator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umpan</a:t>
            </a:r>
            <a:r>
              <a:rPr lang="en-US" altLang="en-US" dirty="0"/>
              <a:t> (</a:t>
            </a:r>
            <a:r>
              <a:rPr lang="en-US" altLang="en-US" i="1" dirty="0"/>
              <a:t>seed</a:t>
            </a:r>
            <a:r>
              <a:rPr lang="en-US" altLang="en-US" dirty="0"/>
              <a:t>) U.</a:t>
            </a:r>
            <a:endParaRPr lang="en-US" altLang="en-US" i="1" dirty="0"/>
          </a:p>
          <a:p>
            <a:pPr eaLnBrk="1" hangingPunct="1">
              <a:lnSpc>
                <a:spcPct val="90000"/>
              </a:lnSpc>
            </a:pPr>
            <a:endParaRPr lang="en-US" altLang="en-US" i="1" dirty="0"/>
          </a:p>
          <a:p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komputasinya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sederhana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cepat</a:t>
            </a:r>
            <a:r>
              <a:rPr lang="en-GB" altLang="en-US" dirty="0">
                <a:cs typeface="Times New Roman" panose="02020603050405020304" pitchFamily="18" charset="0"/>
              </a:rPr>
              <a:t>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 dirty="0"/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Keystream c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, … di-XOR-</a:t>
            </a:r>
            <a:r>
              <a:rPr lang="en-US" altLang="en-US" dirty="0" err="1"/>
              <a:t>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aliran</a:t>
            </a:r>
            <a:r>
              <a:rPr lang="en-US" altLang="en-US" dirty="0"/>
              <a:t> bit-bit </a:t>
            </a:r>
            <a:r>
              <a:rPr lang="en-US" altLang="en-US" dirty="0" err="1"/>
              <a:t>plainteks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aliran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/>
              <a:t>c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, …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	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Di </a:t>
            </a:r>
            <a:r>
              <a:rPr lang="en-US" altLang="en-US" dirty="0" err="1"/>
              <a:t>sisi</a:t>
            </a:r>
            <a:r>
              <a:rPr lang="en-US" altLang="en-US" dirty="0"/>
              <a:t> </a:t>
            </a:r>
            <a:r>
              <a:rPr lang="en-US" altLang="en-US" dirty="0" err="1"/>
              <a:t>penerima</a:t>
            </a:r>
            <a:r>
              <a:rPr lang="en-US" altLang="en-US" dirty="0"/>
              <a:t> </a:t>
            </a:r>
            <a:r>
              <a:rPr lang="en-US" altLang="en-US" dirty="0" err="1"/>
              <a:t>dibangkitkan</a:t>
            </a:r>
            <a:r>
              <a:rPr lang="en-US" altLang="en-US" dirty="0"/>
              <a:t> </a:t>
            </a:r>
            <a:r>
              <a:rPr lang="en-US" altLang="en-US" i="1" dirty="0"/>
              <a:t>keystream</a:t>
            </a:r>
            <a:r>
              <a:rPr lang="en-US" altLang="en-US" dirty="0"/>
              <a:t> yang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mendekripsi</a:t>
            </a:r>
            <a:r>
              <a:rPr lang="en-US" altLang="en-US" dirty="0"/>
              <a:t> </a:t>
            </a:r>
            <a:r>
              <a:rPr lang="en-US" altLang="en-US" dirty="0" err="1"/>
              <a:t>aliran</a:t>
            </a:r>
            <a:r>
              <a:rPr lang="en-US" altLang="en-US" dirty="0"/>
              <a:t> bit-bit </a:t>
            </a:r>
            <a:r>
              <a:rPr lang="en-US" altLang="en-US" dirty="0" err="1"/>
              <a:t>cipherteks</a:t>
            </a:r>
            <a:r>
              <a:rPr lang="en-US" altLang="en-US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	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i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442F-DC7D-9059-48C3-78C1C533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RC4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583AD-C196-03A9-6F7D-2063F9F0E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RC4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file </a:t>
            </a:r>
            <a:r>
              <a:rPr lang="en-US" dirty="0" err="1"/>
              <a:t>citra</a:t>
            </a:r>
            <a:r>
              <a:rPr lang="en-US" dirty="0"/>
              <a:t> (</a:t>
            </a:r>
            <a:r>
              <a:rPr lang="en-US" i="1" dirty="0"/>
              <a:t>image</a:t>
            </a:r>
            <a:r>
              <a:rPr lang="en-US" dirty="0"/>
              <a:t>)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header </a:t>
            </a:r>
            <a:r>
              <a:rPr lang="en-US" dirty="0" err="1"/>
              <a:t>filenya</a:t>
            </a:r>
            <a:r>
              <a:rPr lang="en-US" dirty="0"/>
              <a:t>, </a:t>
            </a:r>
          </a:p>
          <a:p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pixel </a:t>
            </a:r>
            <a:r>
              <a:rPr lang="en-US" dirty="0" err="1"/>
              <a:t>berukuran</a:t>
            </a:r>
            <a:r>
              <a:rPr lang="en-US" dirty="0"/>
              <a:t> 1 byte (</a:t>
            </a:r>
            <a:r>
              <a:rPr lang="en-US" i="1" dirty="0"/>
              <a:t>grayscale image</a:t>
            </a:r>
            <a:r>
              <a:rPr lang="en-US" dirty="0"/>
              <a:t>) </a:t>
            </a:r>
            <a:r>
              <a:rPr lang="en-US" dirty="0" err="1"/>
              <a:t>sampai</a:t>
            </a:r>
            <a:r>
              <a:rPr lang="en-US" dirty="0"/>
              <a:t> 3 byte (</a:t>
            </a:r>
            <a:r>
              <a:rPr lang="en-US" i="1" dirty="0"/>
              <a:t>color image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Ingatlah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RC4 </a:t>
            </a:r>
            <a:r>
              <a:rPr lang="en-US" dirty="0" err="1"/>
              <a:t>membangkitkan</a:t>
            </a:r>
            <a:r>
              <a:rPr lang="en-US" dirty="0"/>
              <a:t> </a:t>
            </a:r>
            <a:r>
              <a:rPr lang="en-US" i="1" dirty="0"/>
              <a:t>keystream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i="1" dirty="0"/>
              <a:t>byte</a:t>
            </a:r>
          </a:p>
          <a:p>
            <a:endParaRPr lang="en-US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byte pixel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byte keystream</a:t>
            </a:r>
            <a:r>
              <a:rPr lang="en-US" dirty="0"/>
              <a:t>, pixel-pixel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terenkripsi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8D951-2743-58CA-0A70-E69691D7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32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6477BE-0512-9FD6-8B5B-A2BD4AF9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 descr="A picture containing boat, outdoor, sky, ship&#10;&#10;Description automatically generated">
            <a:extLst>
              <a:ext uri="{FF2B5EF4-FFF2-40B4-BE49-F238E27FC236}">
                <a16:creationId xmlns:a16="http://schemas.microsoft.com/office/drawing/2014/main" id="{EC547F71-B631-3B98-C40B-757232787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64" y="838403"/>
            <a:ext cx="4788769" cy="4788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0EF9C-79F6-D88C-E0A4-3C38FB91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211" y="453284"/>
            <a:ext cx="6895789" cy="60856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080B75-F6C3-D95D-97C5-B6F6FCE01AAD}"/>
              </a:ext>
            </a:extLst>
          </p:cNvPr>
          <p:cNvSpPr txBox="1"/>
          <p:nvPr/>
        </p:nvSpPr>
        <p:spPr>
          <a:xfrm>
            <a:off x="2306320" y="5809735"/>
            <a:ext cx="14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Plain-image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5167E-E743-BEF6-F5D5-8A3157297CA5}"/>
              </a:ext>
            </a:extLst>
          </p:cNvPr>
          <p:cNvSpPr txBox="1"/>
          <p:nvPr/>
        </p:nvSpPr>
        <p:spPr>
          <a:xfrm>
            <a:off x="8259032" y="5809735"/>
            <a:ext cx="1932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Encrypted image</a:t>
            </a:r>
          </a:p>
        </p:txBody>
      </p:sp>
    </p:spTree>
    <p:extLst>
      <p:ext uri="{BB962C8B-B14F-4D97-AF65-F5344CB8AC3E}">
        <p14:creationId xmlns:p14="http://schemas.microsoft.com/office/powerpoint/2010/main" val="784573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F439-20AB-9842-74C4-2873BD14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RC4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554BD-F3DD-5C59-D427-0D7F2BFAD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hlinkClick r:id="rId2"/>
              </a:rPr>
              <a:t>https://crypt-online.ru/en/crypts/rc4/</a:t>
            </a:r>
            <a:r>
              <a:rPr lang="en-US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hlinkClick r:id="rId3"/>
              </a:rPr>
              <a:t>https://www.lddgo.net/en/encrypt/rc4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E346B-3FB2-19A9-30BC-7885E245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05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C4966-6C98-4DD8-711D-814BE57F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D0836-2121-85A5-39A1-404F02ED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60717"/>
            <a:ext cx="10774680" cy="60607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F90AB-2D86-1623-C3EF-F11BC92514FA}"/>
              </a:ext>
            </a:extLst>
          </p:cNvPr>
          <p:cNvSpPr txBox="1"/>
          <p:nvPr/>
        </p:nvSpPr>
        <p:spPr>
          <a:xfrm>
            <a:off x="624840" y="1365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https://crypt-online.ru/en/crypts/rc4/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B8E71-56EB-CFA3-3EFD-DEED300F6577}"/>
              </a:ext>
            </a:extLst>
          </p:cNvPr>
          <p:cNvSpPr txBox="1"/>
          <p:nvPr/>
        </p:nvSpPr>
        <p:spPr>
          <a:xfrm>
            <a:off x="5459091" y="56396"/>
            <a:ext cx="97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Enkripsi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541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1BD47B-8B1E-42DB-6A8D-CBA36FA7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18AE2-1A3A-A2EF-D043-CC02F8FC6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2125"/>
            <a:ext cx="11074400" cy="6229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9D319A-6BD4-7847-7088-5E8490B422F7}"/>
              </a:ext>
            </a:extLst>
          </p:cNvPr>
          <p:cNvSpPr txBox="1"/>
          <p:nvPr/>
        </p:nvSpPr>
        <p:spPr>
          <a:xfrm>
            <a:off x="5459091" y="56396"/>
            <a:ext cx="99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Dekripsi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80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278CF-18B4-707A-7108-AECE5726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CDD00-FA68-0721-FEB8-0EDE033F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482123"/>
            <a:ext cx="11092180" cy="6239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D03B86-6F0E-E06F-49D8-C324DDD64D99}"/>
              </a:ext>
            </a:extLst>
          </p:cNvPr>
          <p:cNvSpPr txBox="1"/>
          <p:nvPr/>
        </p:nvSpPr>
        <p:spPr>
          <a:xfrm>
            <a:off x="33528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https://www.lddgo.net/en/encrypt/rc4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27E03-0CBE-7DFF-2F09-B36A1F5524F2}"/>
              </a:ext>
            </a:extLst>
          </p:cNvPr>
          <p:cNvSpPr txBox="1"/>
          <p:nvPr/>
        </p:nvSpPr>
        <p:spPr>
          <a:xfrm>
            <a:off x="5459091" y="56396"/>
            <a:ext cx="97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Enkripsi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0439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83F2C0-CDA6-EFC1-7467-E2AB7ED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0774A-105D-885C-20B2-40CAC1DC5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282"/>
            <a:ext cx="10866120" cy="6112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D5EB94-8E92-476D-9F10-03168FB95097}"/>
              </a:ext>
            </a:extLst>
          </p:cNvPr>
          <p:cNvSpPr txBox="1"/>
          <p:nvPr/>
        </p:nvSpPr>
        <p:spPr>
          <a:xfrm>
            <a:off x="5459091" y="56396"/>
            <a:ext cx="94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Dekripsi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430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C0FAE-E6B2-9E3F-F085-5BC764F2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Library </a:t>
            </a:r>
            <a:r>
              <a:rPr lang="en-US" b="1" dirty="0" err="1">
                <a:latin typeface="+mn-lt"/>
              </a:rPr>
              <a:t>Crypto.Cipher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78996-4298-19AC-FF0F-5ABD37752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Pustaka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Crypto.Cipher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package cipher </a:t>
            </a:r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Python.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>
                <a:hlinkClick r:id="rId2"/>
              </a:rPr>
              <a:t>https://www.pycrypto.org/api/2.6/Crypto.Cipher-module.html</a:t>
            </a:r>
            <a:r>
              <a:rPr lang="en-US" sz="2400" dirty="0"/>
              <a:t> </a:t>
            </a:r>
          </a:p>
          <a:p>
            <a:r>
              <a:rPr lang="en-US" sz="2400" dirty="0"/>
              <a:t>Di </a:t>
            </a:r>
            <a:r>
              <a:rPr lang="en-US" sz="2400" dirty="0" err="1"/>
              <a:t>dalamnya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modul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cipher, salah </a:t>
            </a:r>
            <a:r>
              <a:rPr lang="en-US" sz="2400" dirty="0" err="1"/>
              <a:t>satunya</a:t>
            </a:r>
            <a:r>
              <a:rPr lang="en-US" sz="2400" dirty="0"/>
              <a:t> RC4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modul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Crypto.Cipher.ARC4</a:t>
            </a:r>
          </a:p>
          <a:p>
            <a:r>
              <a:rPr lang="en-US" sz="2400" dirty="0"/>
              <a:t>Cara </a:t>
            </a:r>
            <a:r>
              <a:rPr lang="en-US" sz="2400" dirty="0" err="1"/>
              <a:t>memanggil</a:t>
            </a:r>
            <a:r>
              <a:rPr lang="en-US" sz="2400" dirty="0"/>
              <a:t> Pustaka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Crypto.Cipher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/>
          </a:p>
          <a:p>
            <a:pPr marL="174625" indent="-174625">
              <a:buNone/>
            </a:pPr>
            <a:r>
              <a:rPr lang="en-US" sz="2400" dirty="0"/>
              <a:t> 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asumsi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meng-</a:t>
            </a:r>
            <a:r>
              <a:rPr lang="en-US" sz="2400" dirty="0" err="1"/>
              <a:t>intall</a:t>
            </a:r>
            <a:r>
              <a:rPr lang="en-US" sz="2400" dirty="0"/>
              <a:t> </a:t>
            </a:r>
            <a:r>
              <a:rPr lang="en-US" sz="2400" i="1" dirty="0" err="1"/>
              <a:t>pycryptodome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 </a:t>
            </a:r>
            <a:r>
              <a:rPr lang="en-US" sz="2400" i="1" dirty="0"/>
              <a:t>pip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pip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pycryptodome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/>
              <a:t>Contoh</a:t>
            </a:r>
            <a:r>
              <a:rPr lang="en-US" sz="2400" dirty="0"/>
              <a:t> program Python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RC4 pada slide </a:t>
            </a:r>
            <a:r>
              <a:rPr lang="en-US" sz="2400" dirty="0" err="1"/>
              <a:t>berikut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87D93-BF06-27E9-907D-6A2E629A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AD1AC-9FA0-0935-9A02-F57F95870FF1}"/>
              </a:ext>
            </a:extLst>
          </p:cNvPr>
          <p:cNvSpPr txBox="1"/>
          <p:nvPr/>
        </p:nvSpPr>
        <p:spPr>
          <a:xfrm>
            <a:off x="2220686" y="3884827"/>
            <a:ext cx="7953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from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Crypto.Cipher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ARC4</a:t>
            </a:r>
          </a:p>
        </p:txBody>
      </p:sp>
    </p:spTree>
    <p:extLst>
      <p:ext uri="{BB962C8B-B14F-4D97-AF65-F5344CB8AC3E}">
        <p14:creationId xmlns:p14="http://schemas.microsoft.com/office/powerpoint/2010/main" val="383543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0DFED-D1F7-C393-F144-E6BE7B9F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F78CE-CC00-50B2-D5DA-869A7BF93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220" y="136525"/>
            <a:ext cx="6812797" cy="659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757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5F134-1C27-2FDD-8949-D2C0AAB5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937DF-825C-5D2A-67DB-F28B78053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Ubahlah</a:t>
            </a:r>
            <a:r>
              <a:rPr lang="en-US" dirty="0"/>
              <a:t> program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 dan </a:t>
            </a:r>
            <a:r>
              <a:rPr lang="en-US" dirty="0" err="1"/>
              <a:t>dekripsi</a:t>
            </a:r>
            <a:r>
              <a:rPr lang="en-US" dirty="0"/>
              <a:t> file </a:t>
            </a:r>
            <a:r>
              <a:rPr lang="en-US" dirty="0" err="1"/>
              <a:t>sembarang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D400A-EF89-C065-2218-991093E6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8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4924DE81-9AAE-425A-B0A4-00F300F3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45A762-D629-4BFC-884F-EB785C5D0AC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35F3936-69BF-4060-9491-01C1A836A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9760" y="538480"/>
            <a:ext cx="11267440" cy="581787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  <a:r>
              <a:rPr lang="en-US" altLang="en-US" dirty="0" err="1"/>
              <a:t>Plainteks</a:t>
            </a:r>
            <a:r>
              <a:rPr lang="en-US" altLang="en-US" dirty="0"/>
              <a:t>: 	</a:t>
            </a:r>
            <a:r>
              <a:rPr lang="en-US" altLang="en-US" dirty="0">
                <a:cs typeface="Times New Roman" panose="02020603050405020304" pitchFamily="18" charset="0"/>
              </a:rPr>
              <a:t>1100101010100110001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Keystream</a:t>
            </a:r>
            <a:r>
              <a:rPr lang="en-US" altLang="en-US" dirty="0"/>
              <a:t>:	</a:t>
            </a:r>
            <a:r>
              <a:rPr lang="en-US" altLang="en-US" dirty="0">
                <a:cs typeface="Times New Roman" panose="02020603050405020304" pitchFamily="18" charset="0"/>
              </a:rPr>
              <a:t>1000110000101001101 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:	0100011010001111100</a:t>
            </a:r>
          </a:p>
          <a:p>
            <a:pPr marL="0" indent="0">
              <a:buNone/>
            </a:pPr>
            <a:r>
              <a:rPr lang="en-US" altLang="en-US" i="1" dirty="0"/>
              <a:t>	Keystream</a:t>
            </a:r>
            <a:r>
              <a:rPr lang="en-US" altLang="en-US" dirty="0"/>
              <a:t>:	</a:t>
            </a:r>
            <a:r>
              <a:rPr lang="en-US" altLang="en-US" dirty="0">
                <a:cs typeface="Times New Roman" panose="02020603050405020304" pitchFamily="18" charset="0"/>
              </a:rPr>
              <a:t>1000110000101001101 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/>
              <a:t> </a:t>
            </a:r>
            <a:r>
              <a:rPr lang="en-US" altLang="en-US" dirty="0" err="1"/>
              <a:t>Plainteks</a:t>
            </a:r>
            <a:r>
              <a:rPr lang="en-US" altLang="en-US" dirty="0"/>
              <a:t>: 	</a:t>
            </a:r>
            <a:r>
              <a:rPr lang="en-US" altLang="en-US" dirty="0">
                <a:cs typeface="Times New Roman" panose="02020603050405020304" pitchFamily="18" charset="0"/>
              </a:rPr>
              <a:t>1100101010100110001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Keamanan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bergantung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seluruhnya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generator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Tinjau</a:t>
            </a:r>
            <a:r>
              <a:rPr lang="en-US" altLang="en-US" sz="2400" dirty="0"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cs typeface="Times New Roman" panose="02020603050405020304" pitchFamily="18" charset="0"/>
              </a:rPr>
              <a:t>kasus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dihasilkan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generator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1.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seluruhnya</a:t>
            </a:r>
            <a:r>
              <a:rPr lang="en-US" altLang="en-US" sz="2400" dirty="0">
                <a:cs typeface="Times New Roman" panose="02020603050405020304" pitchFamily="18" charset="0"/>
              </a:rPr>
              <a:t>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2.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berulang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perodik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3. </a:t>
            </a:r>
            <a:r>
              <a:rPr lang="en-US" altLang="en-US" sz="24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benar-benar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acak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trully</a:t>
            </a:r>
            <a:r>
              <a:rPr lang="en-US" altLang="en-US" sz="2400" i="1" dirty="0">
                <a:cs typeface="Times New Roman" panose="02020603050405020304" pitchFamily="18" charset="0"/>
              </a:rPr>
              <a:t> random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endParaRPr lang="en-GB" altLang="en-US" sz="2400" dirty="0"/>
          </a:p>
        </p:txBody>
      </p:sp>
      <p:cxnSp>
        <p:nvCxnSpPr>
          <p:cNvPr id="26629" name="Straight Connector 5">
            <a:extLst>
              <a:ext uri="{FF2B5EF4-FFF2-40B4-BE49-F238E27FC236}">
                <a16:creationId xmlns:a16="http://schemas.microsoft.com/office/drawing/2014/main" id="{8050FC6A-4520-4A5F-BF17-83A20100A9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30600" y="2006600"/>
            <a:ext cx="333756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5">
            <a:extLst>
              <a:ext uri="{FF2B5EF4-FFF2-40B4-BE49-F238E27FC236}">
                <a16:creationId xmlns:a16="http://schemas.microsoft.com/office/drawing/2014/main" id="{B5BFB8FF-5621-45D0-A925-E7FC8DD891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30600" y="3006725"/>
            <a:ext cx="333756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B3AF9C2-7C38-446E-B6D3-DF1BE3D7CBDF}"/>
              </a:ext>
            </a:extLst>
          </p:cNvPr>
          <p:cNvSpPr txBox="1"/>
          <p:nvPr/>
        </p:nvSpPr>
        <p:spPr>
          <a:xfrm>
            <a:off x="7867650" y="1200150"/>
            <a:ext cx="1329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Enkripsi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FB399-1F9E-42A7-9CAF-DD05F7D50EA3}"/>
              </a:ext>
            </a:extLst>
          </p:cNvPr>
          <p:cNvSpPr txBox="1"/>
          <p:nvPr/>
        </p:nvSpPr>
        <p:spPr>
          <a:xfrm>
            <a:off x="7867650" y="2286000"/>
            <a:ext cx="1364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Dekripsi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D9EE207-517B-4B4F-A89D-1AB90C64E58C}"/>
              </a:ext>
            </a:extLst>
          </p:cNvPr>
          <p:cNvSpPr/>
          <p:nvPr/>
        </p:nvSpPr>
        <p:spPr>
          <a:xfrm>
            <a:off x="7362824" y="1200150"/>
            <a:ext cx="333375" cy="806442"/>
          </a:xfrm>
          <a:prstGeom prst="rightBrac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B5C95CAC-8987-41D1-98FD-4677C0C1B2CC}"/>
              </a:ext>
            </a:extLst>
          </p:cNvPr>
          <p:cNvSpPr/>
          <p:nvPr/>
        </p:nvSpPr>
        <p:spPr>
          <a:xfrm>
            <a:off x="7448549" y="2144389"/>
            <a:ext cx="333375" cy="806442"/>
          </a:xfrm>
          <a:prstGeom prst="rightBrac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Slide Number Placeholder 5">
            <a:extLst>
              <a:ext uri="{FF2B5EF4-FFF2-40B4-BE49-F238E27FC236}">
                <a16:creationId xmlns:a16="http://schemas.microsoft.com/office/drawing/2014/main" id="{25573354-CF0A-4B28-AEC1-92AAC201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99B6B4-68F7-4C2D-ACF4-8C539C1982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8192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DC971CE-50D0-4CC5-9629-0D7564EC3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1899920"/>
            <a:ext cx="10099040" cy="418592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sz="2600" i="1" dirty="0">
                <a:cs typeface="Times New Roman" panose="02020603050405020304" pitchFamily="18" charset="0"/>
              </a:rPr>
              <a:t>A5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cipher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alir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digunakan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mengenkripsi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transmisi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sinyal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percakapan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cs typeface="Times New Roman" panose="02020603050405020304" pitchFamily="18" charset="0"/>
              </a:rPr>
              <a:t>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sinyal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telepon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seluler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GSM</a:t>
            </a:r>
            <a:r>
              <a:rPr lang="en-US" altLang="en-US" sz="2600" dirty="0"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cs typeface="Times New Roman" panose="02020603050405020304" pitchFamily="18" charset="0"/>
              </a:rPr>
              <a:t>Group Special Mobile</a:t>
            </a:r>
            <a:r>
              <a:rPr lang="en-US" altLang="en-US" sz="2600" dirty="0">
                <a:cs typeface="Times New Roman" panose="02020603050405020304" pitchFamily="18" charset="0"/>
              </a:rPr>
              <a:t>).</a:t>
            </a:r>
          </a:p>
          <a:p>
            <a:pPr algn="just" eaLnBrk="1" hangingPunct="1"/>
            <a:endParaRPr lang="en-US" altLang="en-US" sz="2600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600" dirty="0" err="1">
                <a:cs typeface="Times New Roman" panose="02020603050405020304" pitchFamily="18" charset="0"/>
              </a:rPr>
              <a:t>Sinyal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GSM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dikirim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barisan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frame</a:t>
            </a:r>
            <a:r>
              <a:rPr lang="en-US" altLang="en-US" sz="2600" dirty="0">
                <a:cs typeface="Times New Roman" panose="02020603050405020304" pitchFamily="18" charset="0"/>
              </a:rPr>
              <a:t>. Satu </a:t>
            </a:r>
            <a:r>
              <a:rPr lang="en-US" altLang="en-US" sz="2600" i="1" dirty="0">
                <a:cs typeface="Times New Roman" panose="02020603050405020304" pitchFamily="18" charset="0"/>
              </a:rPr>
              <a:t>frame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panjangnya</a:t>
            </a:r>
            <a:r>
              <a:rPr lang="en-US" altLang="en-US" sz="2600" dirty="0">
                <a:cs typeface="Times New Roman" panose="02020603050405020304" pitchFamily="18" charset="0"/>
              </a:rPr>
              <a:t> 228 bit dan </a:t>
            </a:r>
            <a:r>
              <a:rPr lang="en-US" altLang="en-US" sz="2600" dirty="0" err="1">
                <a:cs typeface="Times New Roman" panose="02020603050405020304" pitchFamily="18" charset="0"/>
              </a:rPr>
              <a:t>dikirim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600" dirty="0">
                <a:cs typeface="Times New Roman" panose="02020603050405020304" pitchFamily="18" charset="0"/>
              </a:rPr>
              <a:t> 4,6 </a:t>
            </a:r>
            <a:r>
              <a:rPr lang="en-US" altLang="en-US" sz="2600" dirty="0" err="1">
                <a:cs typeface="Times New Roman" panose="02020603050405020304" pitchFamily="18" charset="0"/>
              </a:rPr>
              <a:t>milidetik</a:t>
            </a:r>
            <a:r>
              <a:rPr lang="en-US" altLang="en-US" sz="2600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sz="2600" i="1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600" i="1" dirty="0">
                <a:cs typeface="Times New Roman" panose="02020603050405020304" pitchFamily="18" charset="0"/>
              </a:rPr>
              <a:t>A5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kunci-alir</a:t>
            </a:r>
            <a:r>
              <a:rPr lang="en-US" altLang="en-US" sz="2600" dirty="0"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cs typeface="Times New Roman" panose="02020603050405020304" pitchFamily="18" charset="0"/>
              </a:rPr>
              <a:t>keystream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sepanjang</a:t>
            </a:r>
            <a:r>
              <a:rPr lang="en-US" altLang="en-US" sz="2600" dirty="0">
                <a:cs typeface="Times New Roman" panose="02020603050405020304" pitchFamily="18" charset="0"/>
              </a:rPr>
              <a:t> 228-bit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kemudian</a:t>
            </a:r>
            <a:r>
              <a:rPr lang="en-US" altLang="en-US" sz="2600" dirty="0">
                <a:cs typeface="Times New Roman" panose="02020603050405020304" pitchFamily="18" charset="0"/>
              </a:rPr>
              <a:t> bit-</a:t>
            </a:r>
            <a:r>
              <a:rPr lang="en-US" altLang="en-US" sz="2600" dirty="0" err="1">
                <a:cs typeface="Times New Roman" panose="02020603050405020304" pitchFamily="18" charset="0"/>
              </a:rPr>
              <a:t>bitnya</a:t>
            </a:r>
            <a:r>
              <a:rPr lang="en-US" altLang="en-US" sz="2600" dirty="0">
                <a:cs typeface="Times New Roman" panose="02020603050405020304" pitchFamily="18" charset="0"/>
              </a:rPr>
              <a:t> di-</a:t>
            </a:r>
            <a:r>
              <a:rPr lang="en-US" altLang="en-US" sz="2600" i="1" dirty="0">
                <a:cs typeface="Times New Roman" panose="02020603050405020304" pitchFamily="18" charset="0"/>
              </a:rPr>
              <a:t>XOR</a:t>
            </a:r>
            <a:r>
              <a:rPr lang="en-US" altLang="en-US" sz="2600" dirty="0">
                <a:cs typeface="Times New Roman" panose="02020603050405020304" pitchFamily="18" charset="0"/>
              </a:rPr>
              <a:t>-</a:t>
            </a:r>
            <a:r>
              <a:rPr lang="en-US" altLang="en-US" sz="2600" dirty="0" err="1">
                <a:cs typeface="Times New Roman" panose="02020603050405020304" pitchFamily="18" charset="0"/>
              </a:rPr>
              <a:t>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bit-bit </a:t>
            </a:r>
            <a:r>
              <a:rPr lang="en-US" altLang="en-US" sz="2600" i="1" dirty="0">
                <a:cs typeface="Times New Roman" panose="02020603050405020304" pitchFamily="18" charset="0"/>
              </a:rPr>
              <a:t>frame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sepanjang</a:t>
            </a:r>
            <a:r>
              <a:rPr lang="en-US" altLang="en-US" sz="2600" dirty="0">
                <a:cs typeface="Times New Roman" panose="02020603050405020304" pitchFamily="18" charset="0"/>
              </a:rPr>
              <a:t> 228 bit. </a:t>
            </a:r>
            <a:r>
              <a:rPr lang="en-US" altLang="en-US" sz="2600" dirty="0" err="1"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eksternal</a:t>
            </a:r>
            <a:r>
              <a:rPr lang="en-US" altLang="en-US" sz="2600" dirty="0"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cs typeface="Times New Roman" panose="02020603050405020304" pitchFamily="18" charset="0"/>
              </a:rPr>
              <a:t>session key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panjangnya</a:t>
            </a:r>
            <a:r>
              <a:rPr lang="en-US" altLang="en-US" sz="2600" dirty="0">
                <a:cs typeface="Times New Roman" panose="02020603050405020304" pitchFamily="18" charset="0"/>
              </a:rPr>
              <a:t> 64 bit.</a:t>
            </a:r>
            <a:endParaRPr lang="en-US" altLang="en-US" sz="26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41F277C-2E41-28B7-0377-4DCDDDF26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/>
              <a:t>A5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5">
            <a:extLst>
              <a:ext uri="{FF2B5EF4-FFF2-40B4-BE49-F238E27FC236}">
                <a16:creationId xmlns:a16="http://schemas.microsoft.com/office/drawing/2014/main" id="{4F203ECD-DFAD-4C3C-A71D-D78A970C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FC68D0-3F83-4120-B54C-3D7E0B3DAFD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82948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83C05E4-C007-4B53-A795-973B83259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960" y="793750"/>
            <a:ext cx="10292080" cy="556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GSM </a:t>
            </a:r>
            <a:r>
              <a:rPr lang="en-US" altLang="en-US" dirty="0" err="1"/>
              <a:t>merupakan</a:t>
            </a:r>
            <a:r>
              <a:rPr lang="en-US" altLang="en-US" dirty="0"/>
              <a:t> standard </a:t>
            </a:r>
            <a:r>
              <a:rPr lang="en-US" altLang="en-US" dirty="0" err="1"/>
              <a:t>telepon</a:t>
            </a:r>
            <a:r>
              <a:rPr lang="en-US" altLang="en-US" dirty="0"/>
              <a:t> </a:t>
            </a:r>
            <a:r>
              <a:rPr lang="en-US" altLang="en-US" dirty="0" err="1"/>
              <a:t>seluler</a:t>
            </a:r>
            <a:r>
              <a:rPr lang="en-US" altLang="en-US" dirty="0"/>
              <a:t> </a:t>
            </a:r>
            <a:r>
              <a:rPr lang="en-US" altLang="en-US" dirty="0" err="1"/>
              <a:t>Eropa</a:t>
            </a:r>
            <a:r>
              <a:rPr lang="en-US" altLang="en-US" dirty="0"/>
              <a:t>. A5 </a:t>
            </a:r>
            <a:r>
              <a:rPr lang="en-US" altLang="en-US" dirty="0" err="1"/>
              <a:t>dikembangkan</a:t>
            </a:r>
            <a:r>
              <a:rPr lang="en-US" altLang="en-US" dirty="0"/>
              <a:t> oleh </a:t>
            </a:r>
            <a:r>
              <a:rPr lang="en-US" altLang="en-US" dirty="0" err="1"/>
              <a:t>Perancis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operator GSM </a:t>
            </a:r>
            <a:r>
              <a:rPr lang="en-US" altLang="en-US" dirty="0" err="1"/>
              <a:t>mengimplementasikan</a:t>
            </a:r>
            <a:r>
              <a:rPr lang="en-US" altLang="en-US" dirty="0"/>
              <a:t>  </a:t>
            </a:r>
            <a:r>
              <a:rPr lang="en-US" altLang="en-US" dirty="0" err="1"/>
              <a:t>enkripsi</a:t>
            </a:r>
            <a:r>
              <a:rPr lang="en-US" altLang="en-US" dirty="0"/>
              <a:t>, </a:t>
            </a:r>
            <a:r>
              <a:rPr lang="en-US" altLang="en-US" dirty="0" err="1"/>
              <a:t>bergantung</a:t>
            </a:r>
            <a:r>
              <a:rPr lang="en-US" altLang="en-US" dirty="0"/>
              <a:t> </a:t>
            </a:r>
            <a:r>
              <a:rPr lang="en-US" altLang="en-US" dirty="0" err="1"/>
              <a:t>regulasi</a:t>
            </a:r>
            <a:r>
              <a:rPr lang="en-US" altLang="en-US" dirty="0"/>
              <a:t> (</a:t>
            </a:r>
            <a:r>
              <a:rPr lang="en-US" altLang="en-US" dirty="0" err="1"/>
              <a:t>seperti</a:t>
            </a:r>
            <a:r>
              <a:rPr lang="en-US" altLang="en-US" dirty="0"/>
              <a:t> di Indonesia)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A5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versi</a:t>
            </a:r>
            <a:r>
              <a:rPr lang="en-US" altLang="en-US" dirty="0"/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1. A5/1 : </a:t>
            </a:r>
            <a:r>
              <a:rPr lang="en-US" altLang="en-US" dirty="0" err="1"/>
              <a:t>versi</a:t>
            </a:r>
            <a:r>
              <a:rPr lang="en-US" altLang="en-US" dirty="0"/>
              <a:t> </a:t>
            </a:r>
            <a:r>
              <a:rPr lang="en-US" altLang="en-US" dirty="0" err="1"/>
              <a:t>kuat</a:t>
            </a:r>
            <a:r>
              <a:rPr lang="en-US" altLang="en-US" dirty="0"/>
              <a:t> A5, </a:t>
            </a:r>
            <a:r>
              <a:rPr lang="en-US" altLang="en-US" dirty="0" err="1"/>
              <a:t>digunakan</a:t>
            </a:r>
            <a:r>
              <a:rPr lang="en-US" altLang="en-US" dirty="0"/>
              <a:t> di </a:t>
            </a:r>
            <a:r>
              <a:rPr lang="en-US" altLang="en-US" dirty="0" err="1"/>
              <a:t>Eropa</a:t>
            </a: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2. A5/2 (Kasumi) : </a:t>
            </a:r>
            <a:r>
              <a:rPr lang="en-US" altLang="en-US" dirty="0" err="1"/>
              <a:t>versi</a:t>
            </a:r>
            <a:r>
              <a:rPr lang="en-US" altLang="en-US" dirty="0"/>
              <a:t> </a:t>
            </a:r>
            <a:r>
              <a:rPr lang="en-US" altLang="en-US" dirty="0" err="1"/>
              <a:t>ekspor</a:t>
            </a:r>
            <a:r>
              <a:rPr lang="en-US" altLang="en-US" dirty="0"/>
              <a:t>,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lemah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Algoritma</a:t>
            </a:r>
            <a:r>
              <a:rPr lang="en-US" altLang="en-US" dirty="0"/>
              <a:t> A5/1 pada </a:t>
            </a:r>
            <a:r>
              <a:rPr lang="en-US" altLang="en-US" dirty="0" err="1"/>
              <a:t>awalnya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, </a:t>
            </a:r>
            <a:r>
              <a:rPr lang="en-US" altLang="en-US" dirty="0" err="1"/>
              <a:t>tetapi</a:t>
            </a:r>
            <a:r>
              <a:rPr lang="en-US" altLang="en-US" dirty="0"/>
              <a:t> pada </a:t>
            </a:r>
            <a:r>
              <a:rPr lang="en-US" altLang="en-US" dirty="0" err="1"/>
              <a:t>tahun</a:t>
            </a:r>
            <a:r>
              <a:rPr lang="en-US" altLang="en-US" dirty="0"/>
              <a:t> 1994 </a:t>
            </a:r>
            <a:r>
              <a:rPr lang="en-US" altLang="en-US" dirty="0" err="1"/>
              <a:t>melalui</a:t>
            </a:r>
            <a:r>
              <a:rPr lang="en-US" altLang="en-US" dirty="0"/>
              <a:t> </a:t>
            </a:r>
            <a:r>
              <a:rPr lang="en-US" altLang="en-US" i="1" dirty="0"/>
              <a:t>reverse engineering</a:t>
            </a:r>
            <a:r>
              <a:rPr lang="en-US" altLang="en-US" dirty="0"/>
              <a:t>, </a:t>
            </a:r>
            <a:r>
              <a:rPr lang="en-US" altLang="en-US" dirty="0" err="1"/>
              <a:t>algoritmanya</a:t>
            </a:r>
            <a:r>
              <a:rPr lang="en-US" altLang="en-US" dirty="0"/>
              <a:t> </a:t>
            </a:r>
            <a:r>
              <a:rPr lang="en-US" altLang="en-US" dirty="0" err="1"/>
              <a:t>terbongkar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5">
            <a:extLst>
              <a:ext uri="{FF2B5EF4-FFF2-40B4-BE49-F238E27FC236}">
                <a16:creationId xmlns:a16="http://schemas.microsoft.com/office/drawing/2014/main" id="{DCF82B4F-3953-4E48-8723-7BC0E623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03C143-92C1-4416-AE32-1EB80731DC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8499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EA15FEA2-3CE5-4B6D-89FC-81BE7E2AF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6160" y="685800"/>
            <a:ext cx="10048240" cy="5486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3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LFSR</a:t>
            </a:r>
            <a:r>
              <a:rPr lang="en-US" altLang="en-US" dirty="0">
                <a:cs typeface="Times New Roman" panose="02020603050405020304" pitchFamily="18" charset="0"/>
              </a:rPr>
              <a:t> , </a:t>
            </a:r>
            <a:r>
              <a:rPr lang="en-US" altLang="en-US" dirty="0" err="1">
                <a:cs typeface="Times New Roman" panose="02020603050405020304" pitchFamily="18" charset="0"/>
              </a:rPr>
              <a:t>masing-masing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19, 22, dan 23 bit (total = 19 + 22 + 23 = 64).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Bit-bit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cs typeface="Times New Roman" panose="02020603050405020304" pitchFamily="18" charset="0"/>
              </a:rPr>
              <a:t>diindeks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dimana</a:t>
            </a:r>
            <a:r>
              <a:rPr lang="en-US" altLang="en-US" dirty="0">
                <a:cs typeface="Times New Roman" panose="02020603050405020304" pitchFamily="18" charset="0"/>
              </a:rPr>
              <a:t> bit paling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penting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LSB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diindeks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0 (</a:t>
            </a:r>
            <a:r>
              <a:rPr lang="en-US" altLang="en-US" dirty="0" err="1">
                <a:cs typeface="Times New Roman" panose="02020603050405020304" pitchFamily="18" charset="0"/>
              </a:rPr>
              <a:t>elemen</a:t>
            </a:r>
            <a:r>
              <a:rPr lang="en-US" altLang="en-US" dirty="0">
                <a:cs typeface="Times New Roman" panose="02020603050405020304" pitchFamily="18" charset="0"/>
              </a:rPr>
              <a:t> paling </a:t>
            </a:r>
            <a:r>
              <a:rPr lang="en-US" altLang="en-US" dirty="0" err="1">
                <a:cs typeface="Times New Roman" panose="02020603050405020304" pitchFamily="18" charset="0"/>
              </a:rPr>
              <a:t>kanan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Luaran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output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XOR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ketiga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LFSR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kendali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detak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clock</a:t>
            </a:r>
            <a:r>
              <a:rPr lang="en-US" altLang="en-US" dirty="0">
                <a:cs typeface="Times New Roman" panose="02020603050405020304" pitchFamily="18" charset="0"/>
              </a:rPr>
              <a:t>) yang </a:t>
            </a:r>
            <a:r>
              <a:rPr lang="en-US" altLang="en-US" dirty="0" err="1">
                <a:cs typeface="Times New Roman" panose="02020603050405020304" pitchFamily="18" charset="0"/>
              </a:rPr>
              <a:t>variabel</a:t>
            </a:r>
            <a:r>
              <a:rPr lang="en-US" altLang="en-US" dirty="0">
                <a:cs typeface="Times New Roman" panose="02020603050405020304" pitchFamily="18" charset="0"/>
              </a:rPr>
              <a:t>:  </a:t>
            </a:r>
          </a:p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- </a:t>
            </a:r>
            <a:r>
              <a:rPr lang="en-US" altLang="en-US" sz="2400" dirty="0">
                <a:cs typeface="Times New Roman" panose="02020603050405020304" pitchFamily="18" charset="0"/>
              </a:rPr>
              <a:t>Bit ke-8 pada register 1. </a:t>
            </a:r>
            <a:r>
              <a:rPr lang="en-US" sz="2400" dirty="0"/>
              <a:t>Bit-bit </a:t>
            </a:r>
            <a:r>
              <a:rPr lang="en-US" sz="2400" dirty="0" err="1"/>
              <a:t>detak</a:t>
            </a:r>
            <a:r>
              <a:rPr lang="en-US" sz="2400" dirty="0"/>
              <a:t> pada bit 13, 16, 17, dan 18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lvl="1" indent="-574675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- Bit ke-10 pada register 2. </a:t>
            </a:r>
            <a:r>
              <a:rPr lang="en-US" dirty="0"/>
              <a:t>Bit-bit </a:t>
            </a:r>
            <a:r>
              <a:rPr lang="en-US" dirty="0" err="1"/>
              <a:t>detaknya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pada bit 20 dan 21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lvl="1" indent="-574675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- Bit ke-10 pada register 3. 	</a:t>
            </a:r>
            <a:r>
              <a:rPr lang="en-US" dirty="0"/>
              <a:t>Bit-bit </a:t>
            </a:r>
            <a:r>
              <a:rPr lang="en-US" dirty="0" err="1"/>
              <a:t>detaknya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pada bit 7, 20, 21, dan 22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Slide Number Placeholder 5">
            <a:extLst>
              <a:ext uri="{FF2B5EF4-FFF2-40B4-BE49-F238E27FC236}">
                <a16:creationId xmlns:a16="http://schemas.microsoft.com/office/drawing/2014/main" id="{9070AD6B-001C-4EF2-B925-474A528E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0B8AD1-5BD0-403C-8996-D2000659A27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86020" name="Rectangle 6">
            <a:extLst>
              <a:ext uri="{FF2B5EF4-FFF2-40B4-BE49-F238E27FC236}">
                <a16:creationId xmlns:a16="http://schemas.microsoft.com/office/drawing/2014/main" id="{96D02DAE-AC51-41D6-9929-C7CB24827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1013769"/>
            <a:ext cx="1528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6021" name="Picture 5">
            <a:extLst>
              <a:ext uri="{FF2B5EF4-FFF2-40B4-BE49-F238E27FC236}">
                <a16:creationId xmlns:a16="http://schemas.microsoft.com/office/drawing/2014/main" id="{351760DB-525A-4B1E-8C55-03BA1417B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013769"/>
            <a:ext cx="8397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4D1A-4A60-46E5-9799-8F387B27E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56533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Setiap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i="1" dirty="0"/>
              <a:t>stop/go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:  </a:t>
            </a:r>
          </a:p>
          <a:p>
            <a:endParaRPr lang="en-US" dirty="0"/>
          </a:p>
          <a:p>
            <a:pPr marL="690563" indent="-690563">
              <a:buNone/>
            </a:pP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     “Pada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=1..64), bit-bit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tengah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diperiksa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dan 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mayoritasnya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(50% + 1)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ditentukan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tengah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mayoritas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didetak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”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. </a:t>
            </a:r>
          </a:p>
          <a:p>
            <a:r>
              <a:rPr lang="en-US" dirty="0" err="1"/>
              <a:t>Biasanya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. </a:t>
            </a:r>
            <a:r>
              <a:rPr lang="en-US" altLang="en-US" dirty="0" err="1"/>
              <a:t>Peluang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register </a:t>
            </a:r>
            <a:r>
              <a:rPr lang="en-US" altLang="en-US" dirty="0" err="1"/>
              <a:t>didetak</a:t>
            </a:r>
            <a:r>
              <a:rPr lang="en-US" altLang="en-US" dirty="0"/>
              <a:t> pada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putaran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¾. </a:t>
            </a:r>
          </a:p>
          <a:p>
            <a:endParaRPr lang="en-US" dirty="0"/>
          </a:p>
          <a:p>
            <a:r>
              <a:rPr lang="en-US" dirty="0"/>
              <a:t>Ketika </a:t>
            </a:r>
            <a:r>
              <a:rPr lang="en-US" dirty="0" err="1"/>
              <a:t>sebuah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, </a:t>
            </a:r>
            <a:r>
              <a:rPr lang="en-US" dirty="0" err="1"/>
              <a:t>semua</a:t>
            </a:r>
            <a:r>
              <a:rPr lang="en-US" dirty="0"/>
              <a:t> bit </a:t>
            </a:r>
            <a:r>
              <a:rPr lang="en-US" dirty="0" err="1"/>
              <a:t>detaknya</a:t>
            </a:r>
            <a:r>
              <a:rPr lang="en-US" dirty="0"/>
              <a:t> di-XOR-</a:t>
            </a:r>
            <a:r>
              <a:rPr lang="en-US" dirty="0" err="1"/>
              <a:t>kan</a:t>
            </a:r>
            <a:r>
              <a:rPr lang="en-US" dirty="0"/>
              <a:t> dan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diletakkan</a:t>
            </a:r>
            <a:r>
              <a:rPr lang="en-US" dirty="0"/>
              <a:t> pada </a:t>
            </a:r>
            <a:r>
              <a:rPr lang="en-US" dirty="0" err="1"/>
              <a:t>posisi</a:t>
            </a:r>
            <a:r>
              <a:rPr lang="en-US" dirty="0"/>
              <a:t> LSB (</a:t>
            </a:r>
            <a:r>
              <a:rPr lang="en-US" dirty="0" err="1"/>
              <a:t>posisi</a:t>
            </a:r>
            <a:r>
              <a:rPr lang="en-US" dirty="0"/>
              <a:t> ke-0)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bit-bit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Bit paling </a:t>
            </a:r>
            <a:r>
              <a:rPr lang="en-US" dirty="0" err="1"/>
              <a:t>kiri</a:t>
            </a:r>
            <a:r>
              <a:rPr lang="en-US" dirty="0"/>
              <a:t> (MSB) </a:t>
            </a:r>
            <a:r>
              <a:rPr lang="en-US" dirty="0" err="1"/>
              <a:t>terlempar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. Bit yang </a:t>
            </a:r>
            <a:r>
              <a:rPr lang="en-US" dirty="0" err="1"/>
              <a:t>terlempar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register di-XOR-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, bit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luaran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register </a:t>
            </a:r>
            <a:r>
              <a:rPr lang="en-US" dirty="0" err="1"/>
              <a:t>tadi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05B64-ECF3-48EE-BF70-6BAC7EB5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114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649B1-0EC3-4A47-A8D4-D69450F2E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0240"/>
            <a:ext cx="10515600" cy="55267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Proses </a:t>
            </a:r>
            <a:r>
              <a:rPr lang="en-US" dirty="0" err="1"/>
              <a:t>pembangkitan</a:t>
            </a:r>
            <a:r>
              <a:rPr lang="en-US" dirty="0"/>
              <a:t> bit-bit </a:t>
            </a:r>
            <a:r>
              <a:rPr lang="en-US" dirty="0" err="1"/>
              <a:t>acak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A5/1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Ketiga</a:t>
            </a:r>
            <a:r>
              <a:rPr lang="en-US" dirty="0"/>
              <a:t> register pada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diinisialisasi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bitnya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0.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64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64 bit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dicampur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bit register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lvl="0" indent="0">
              <a:buNone/>
            </a:pPr>
            <a:r>
              <a:rPr lang="en-US" dirty="0"/>
              <a:t>	Pada </a:t>
            </a:r>
            <a:r>
              <a:rPr lang="en-US" dirty="0" err="1"/>
              <a:t>putaran</a:t>
            </a:r>
            <a:r>
              <a:rPr lang="en-US" dirty="0"/>
              <a:t> 0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&lt; 64, </a:t>
            </a:r>
          </a:p>
          <a:p>
            <a:pPr marL="1547813" lvl="0" indent="-1547813">
              <a:buNone/>
            </a:pPr>
            <a:r>
              <a:rPr lang="en-US" dirty="0"/>
              <a:t>                 - bit </a:t>
            </a:r>
            <a:r>
              <a:rPr lang="en-US" i="1" dirty="0"/>
              <a:t>K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  <a:r>
              <a:rPr lang="en-US" i="1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bit </a:t>
            </a:r>
            <a:r>
              <a:rPr lang="en-US" i="1" dirty="0"/>
              <a:t>LSB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register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i="1" dirty="0"/>
              <a:t>XOR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		R</a:t>
            </a:r>
            <a:r>
              <a:rPr lang="en-US" dirty="0"/>
              <a:t>[0] = </a:t>
            </a:r>
            <a:r>
              <a:rPr lang="en-US" i="1" dirty="0"/>
              <a:t>R</a:t>
            </a:r>
            <a:r>
              <a:rPr lang="en-US" dirty="0"/>
              <a:t>[0] </a:t>
            </a:r>
            <a:r>
              <a:rPr lang="en-US" dirty="0">
                <a:sym typeface="Symbol" panose="05050102010706020507" pitchFamily="18" charset="2"/>
              </a:rPr>
              <a:t>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                - </a:t>
            </a:r>
            <a:r>
              <a:rPr lang="en-US" dirty="0" err="1"/>
              <a:t>tiap</a:t>
            </a:r>
            <a:r>
              <a:rPr lang="en-US" dirty="0"/>
              <a:t> register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didetak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307CB-F8A3-463D-BA08-B700CC33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776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E914F-28D5-46B7-9AD1-BA45AE258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720"/>
            <a:ext cx="10515600" cy="5242243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2"/>
            </a:pP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ketiga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22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. </a:t>
            </a:r>
            <a:r>
              <a:rPr lang="en-US" dirty="0" err="1"/>
              <a:t>Selama</a:t>
            </a:r>
            <a:r>
              <a:rPr lang="en-US" dirty="0"/>
              <a:t> 22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22-bit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i="1" dirty="0"/>
              <a:t>frame</a:t>
            </a:r>
            <a:r>
              <a:rPr lang="en-US" dirty="0"/>
              <a:t> (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) </a:t>
            </a:r>
            <a:r>
              <a:rPr lang="en-US" dirty="0" err="1"/>
              <a:t>dicampur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bit register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lvl="0" indent="0">
              <a:buNone/>
            </a:pPr>
            <a:r>
              <a:rPr lang="en-US" dirty="0"/>
              <a:t>	Pada </a:t>
            </a:r>
            <a:r>
              <a:rPr lang="en-US" dirty="0" err="1"/>
              <a:t>putaran</a:t>
            </a:r>
            <a:r>
              <a:rPr lang="en-US" dirty="0"/>
              <a:t> 0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 &lt; 22, </a:t>
            </a:r>
          </a:p>
          <a:p>
            <a:pPr marL="1490663" lvl="0" indent="-1490663">
              <a:buNone/>
            </a:pPr>
            <a:r>
              <a:rPr lang="en-US" dirty="0"/>
              <a:t>                - bit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  <a:r>
              <a:rPr lang="en-US" i="1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bit </a:t>
            </a:r>
            <a:r>
              <a:rPr lang="en-US" i="1" dirty="0"/>
              <a:t>LSB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register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i="1" dirty="0"/>
              <a:t>XOR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		R</a:t>
            </a:r>
            <a:r>
              <a:rPr lang="en-US" dirty="0"/>
              <a:t>[0] = </a:t>
            </a:r>
            <a:r>
              <a:rPr lang="en-US" i="1" dirty="0"/>
              <a:t>R</a:t>
            </a:r>
            <a:r>
              <a:rPr lang="en-US" dirty="0"/>
              <a:t>[0] </a:t>
            </a:r>
            <a:r>
              <a:rPr lang="en-US" dirty="0">
                <a:sym typeface="Symbol" panose="05050102010706020507" pitchFamily="18" charset="2"/>
              </a:rPr>
              <a:t></a:t>
            </a:r>
            <a:r>
              <a:rPr lang="en-US" dirty="0"/>
              <a:t>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[</a:t>
            </a:r>
            <a:r>
              <a:rPr lang="en-US" i="1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               - </a:t>
            </a:r>
            <a:r>
              <a:rPr lang="en-US" dirty="0" err="1"/>
              <a:t>tiap</a:t>
            </a:r>
            <a:r>
              <a:rPr lang="en-US" dirty="0"/>
              <a:t> register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didetak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   Isi register pada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i="1" dirty="0"/>
              <a:t>frame</a:t>
            </a:r>
            <a:r>
              <a:rPr lang="en-US" dirty="0"/>
              <a:t>  </a:t>
            </a:r>
            <a:r>
              <a:rPr lang="en-US" dirty="0" err="1"/>
              <a:t>sepanjang</a:t>
            </a:r>
            <a:r>
              <a:rPr lang="en-US" dirty="0"/>
              <a:t> 228-bit. 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9706F-CF35-4D9F-87ED-F09CBE4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090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781E0-4296-4190-B3AF-09B4B01FC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dirty="0" err="1"/>
              <a:t>Ketiga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100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i="1" dirty="0"/>
              <a:t>stop/go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bit-bit </a:t>
            </a:r>
            <a:r>
              <a:rPr lang="en-US" dirty="0" err="1"/>
              <a:t>luarannya</a:t>
            </a:r>
            <a:r>
              <a:rPr lang="en-US" dirty="0"/>
              <a:t> </a:t>
            </a:r>
            <a:r>
              <a:rPr lang="en-US" dirty="0" err="1"/>
              <a:t>dibuang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ketiga</a:t>
            </a:r>
            <a:r>
              <a:rPr lang="en-US" dirty="0"/>
              <a:t> register </a:t>
            </a:r>
            <a:r>
              <a:rPr lang="en-US" dirty="0" err="1"/>
              <a:t>didetak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228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i="1" dirty="0"/>
              <a:t>stop/go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bit-bit </a:t>
            </a:r>
            <a:r>
              <a:rPr lang="en-US" dirty="0" err="1"/>
              <a:t>kunci-alir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228 bit. </a:t>
            </a:r>
          </a:p>
          <a:p>
            <a:pPr marL="0" lvl="0" indent="0">
              <a:buNone/>
            </a:pPr>
            <a:endParaRPr lang="en-US" dirty="0"/>
          </a:p>
          <a:p>
            <a:pPr marL="517525" lvl="0" indent="0">
              <a:buNone/>
            </a:pPr>
            <a:r>
              <a:rPr lang="en-US" dirty="0"/>
              <a:t>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1 bit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</a:t>
            </a:r>
            <a:r>
              <a:rPr lang="en-US" dirty="0"/>
              <a:t>-XOR-an bit-bit MSB yang </a:t>
            </a:r>
            <a:r>
              <a:rPr lang="en-US" dirty="0" err="1"/>
              <a:t>terlempar</a:t>
            </a:r>
            <a:r>
              <a:rPr lang="en-US" dirty="0"/>
              <a:t>. </a:t>
            </a:r>
          </a:p>
          <a:p>
            <a:pPr marL="517525" lvl="0" indent="0">
              <a:buNone/>
            </a:pPr>
            <a:r>
              <a:rPr lang="en-US" dirty="0" err="1"/>
              <a:t>Kunci-alir</a:t>
            </a:r>
            <a:r>
              <a:rPr lang="en-US" dirty="0"/>
              <a:t> 228-bit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</a:t>
            </a:r>
            <a:r>
              <a:rPr lang="en-US" i="1" dirty="0"/>
              <a:t>frame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228 bit.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F21C7-A91A-4355-B0B7-F04E3981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36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6B515302-4E5E-4FC7-A347-A8A15DED2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838200"/>
            <a:ext cx="10068560" cy="4942840"/>
          </a:xfrm>
        </p:spPr>
        <p:txBody>
          <a:bodyPr>
            <a:normAutofit/>
          </a:bodyPr>
          <a:lstStyle/>
          <a:p>
            <a:r>
              <a:rPr lang="en-US" dirty="0" err="1"/>
              <a:t>Algoritma</a:t>
            </a:r>
            <a:r>
              <a:rPr lang="en-US" dirty="0"/>
              <a:t> A5/1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percakapan</a:t>
            </a:r>
            <a:r>
              <a:rPr lang="en-US" dirty="0"/>
              <a:t> dan </a:t>
            </a:r>
            <a:r>
              <a:rPr lang="en-US" dirty="0" err="1"/>
              <a:t>komunikasi</a:t>
            </a:r>
            <a:r>
              <a:rPr lang="en-US" dirty="0"/>
              <a:t> data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seluler</a:t>
            </a:r>
            <a:r>
              <a:rPr lang="en-US" dirty="0"/>
              <a:t> GSM di </a:t>
            </a:r>
            <a:r>
              <a:rPr lang="en-US" dirty="0" err="1"/>
              <a:t>Eropa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Program A5/1 </a:t>
            </a:r>
            <a:r>
              <a:rPr lang="en-US" dirty="0" err="1"/>
              <a:t>ditanam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chip</a:t>
            </a:r>
            <a:r>
              <a:rPr lang="en-US" dirty="0"/>
              <a:t> pada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i="1" dirty="0" err="1"/>
              <a:t>Simcard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Di negara-negara di mana operator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seluler</a:t>
            </a:r>
            <a:r>
              <a:rPr lang="en-US" dirty="0"/>
              <a:t> </a:t>
            </a: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percakapan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di Indonesia, </a:t>
            </a:r>
            <a:r>
              <a:rPr lang="en-US" dirty="0" err="1"/>
              <a:t>maka</a:t>
            </a:r>
            <a:r>
              <a:rPr lang="en-US" dirty="0"/>
              <a:t> program </a:t>
            </a:r>
            <a:r>
              <a:rPr lang="en-US" dirty="0" err="1"/>
              <a:t>algoritma</a:t>
            </a:r>
            <a:r>
              <a:rPr lang="en-US" dirty="0"/>
              <a:t> A5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diaktifkan</a:t>
            </a:r>
            <a:r>
              <a:rPr lang="en-US" dirty="0"/>
              <a:t> (</a:t>
            </a:r>
            <a:r>
              <a:rPr lang="en-US" i="1" dirty="0"/>
              <a:t>disabled</a:t>
            </a:r>
            <a:r>
              <a:rPr lang="en-US" dirty="0"/>
              <a:t>),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terkirim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89092" name="Slide Number Placeholder 4">
            <a:extLst>
              <a:ext uri="{FF2B5EF4-FFF2-40B4-BE49-F238E27FC236}">
                <a16:creationId xmlns:a16="http://schemas.microsoft.com/office/drawing/2014/main" id="{E204E51A-319F-433C-8076-9F83000A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91AC1C-8D78-4753-919E-B9B7FC9A8F7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GB" altLang="en-US" sz="1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D9A25-3914-4E61-8E38-08FDF3A9D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4240"/>
            <a:ext cx="10515600" cy="52727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err="1"/>
              <a:t>Keamanan</a:t>
            </a:r>
            <a:r>
              <a:rPr lang="en-US" sz="4000" b="1" dirty="0"/>
              <a:t> A5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Keamanan</a:t>
            </a:r>
            <a:r>
              <a:rPr lang="en-US" dirty="0"/>
              <a:t> A5/1 </a:t>
            </a:r>
            <a:r>
              <a:rPr lang="en-US" dirty="0" err="1"/>
              <a:t>terletak</a:t>
            </a:r>
            <a:r>
              <a:rPr lang="en-US" dirty="0"/>
              <a:t> pada </a:t>
            </a:r>
            <a:r>
              <a:rPr lang="en-US" dirty="0" err="1"/>
              <a:t>pembangkitan</a:t>
            </a:r>
            <a:r>
              <a:rPr lang="en-US" dirty="0"/>
              <a:t> bit-bit </a:t>
            </a:r>
            <a:r>
              <a:rPr lang="en-US" dirty="0" err="1"/>
              <a:t>acak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oleh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LFSR di </a:t>
            </a:r>
            <a:r>
              <a:rPr lang="en-US" dirty="0" err="1"/>
              <a:t>atas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kriptanalisis</a:t>
            </a:r>
            <a:r>
              <a:rPr lang="en-US" dirty="0"/>
              <a:t> A5/1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pembangkitan</a:t>
            </a:r>
            <a:r>
              <a:rPr lang="en-US" dirty="0"/>
              <a:t> bit-bit </a:t>
            </a:r>
            <a:r>
              <a:rPr lang="en-US" dirty="0" err="1"/>
              <a:t>acak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diasumsikan</a:t>
            </a:r>
            <a:r>
              <a:rPr lang="en-US" dirty="0"/>
              <a:t> </a:t>
            </a:r>
            <a:r>
              <a:rPr lang="en-US" dirty="0" err="1"/>
              <a:t>penyerang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luaran</a:t>
            </a:r>
            <a:r>
              <a:rPr lang="en-US" dirty="0"/>
              <a:t> A5/1 pada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mendekripsi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63FC6-8D69-45A6-BF4E-7E6A771A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8205BD90-1F99-4BD3-B5E6-0B039046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57F7C0-3C8B-4A88-959A-411B81A6745B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E48FC683-E46A-49F0-B15C-BC7BB7E20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03631"/>
            <a:ext cx="10515600" cy="43513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err="1"/>
              <a:t>Kasus</a:t>
            </a:r>
            <a:r>
              <a:rPr lang="en-US" altLang="en-US" b="1" dirty="0"/>
              <a:t> 1</a:t>
            </a:r>
            <a:r>
              <a:rPr lang="en-US" altLang="en-US" dirty="0"/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pembangkit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mengeluarkan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seluruhnya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nol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sebab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0 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dan proses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tak-berarti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266FE-4975-4E98-8DD8-0B7106DB7381}"/>
              </a:ext>
            </a:extLst>
          </p:cNvPr>
          <p:cNvSpPr txBox="1"/>
          <p:nvPr/>
        </p:nvSpPr>
        <p:spPr>
          <a:xfrm>
            <a:off x="2752725" y="2162175"/>
            <a:ext cx="637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Keystream: 00000000000000000000000000000…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51913-9B67-4637-AE48-4E29D6146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568960"/>
            <a:ext cx="10515600" cy="600456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Serangan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A5/1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known-plaintext attack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semacam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dilakukan</a:t>
            </a:r>
            <a:r>
              <a:rPr lang="en-US" dirty="0"/>
              <a:t> oleh Ross Anderson pada </a:t>
            </a:r>
            <a:r>
              <a:rPr lang="en-US" dirty="0" err="1"/>
              <a:t>tahun</a:t>
            </a:r>
            <a:r>
              <a:rPr lang="en-US" dirty="0"/>
              <a:t> 1994. </a:t>
            </a:r>
          </a:p>
          <a:p>
            <a:endParaRPr lang="en-US" dirty="0"/>
          </a:p>
          <a:p>
            <a:r>
              <a:rPr lang="en-US" dirty="0"/>
              <a:t>Ross Anderson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menerka</a:t>
            </a:r>
            <a:r>
              <a:rPr lang="en-US" dirty="0"/>
              <a:t> 42 bit </a:t>
            </a:r>
            <a:r>
              <a:rPr lang="en-US" dirty="0" err="1"/>
              <a:t>isi</a:t>
            </a:r>
            <a:r>
              <a:rPr lang="en-US" dirty="0"/>
              <a:t> register R1 dan R2, dan </a:t>
            </a:r>
            <a:r>
              <a:rPr lang="en-US" dirty="0" err="1"/>
              <a:t>menurunkan</a:t>
            </a:r>
            <a:r>
              <a:rPr lang="en-US" dirty="0"/>
              <a:t> 23 bit R3 </a:t>
            </a:r>
            <a:r>
              <a:rPr lang="en-US" dirty="0" err="1"/>
              <a:t>dari</a:t>
            </a:r>
            <a:r>
              <a:rPr lang="en-US" dirty="0"/>
              <a:t> 42 bit </a:t>
            </a:r>
            <a:r>
              <a:rPr lang="en-US" dirty="0" err="1"/>
              <a:t>tersebut</a:t>
            </a:r>
            <a:r>
              <a:rPr lang="en-US" dirty="0"/>
              <a:t>. 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pada </a:t>
            </a:r>
            <a:r>
              <a:rPr lang="en-US" dirty="0" err="1"/>
              <a:t>komputer</a:t>
            </a:r>
            <a:r>
              <a:rPr lang="en-US" dirty="0"/>
              <a:t> PC dan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sebulan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Pada </a:t>
            </a:r>
            <a:r>
              <a:rPr lang="en-US" dirty="0" err="1"/>
              <a:t>tahun-tahun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, para </a:t>
            </a:r>
            <a:r>
              <a:rPr lang="en-US" dirty="0" err="1"/>
              <a:t>kriptanalis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A5/1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dikriptanalisis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800CB-6735-438F-9C89-C344CBA3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27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D6790A-00C4-215D-B9D3-9DC01EE1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61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1904F-8A64-C8D7-E9EC-C77CAB577ED9}"/>
              </a:ext>
            </a:extLst>
          </p:cNvPr>
          <p:cNvSpPr txBox="1"/>
          <p:nvPr/>
        </p:nvSpPr>
        <p:spPr>
          <a:xfrm>
            <a:off x="325120" y="287774"/>
            <a:ext cx="11369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Interactive Online Simulation of the A5/1 Cipher (</a:t>
            </a:r>
            <a:r>
              <a:rPr lang="en-US" sz="2000" b="1" dirty="0">
                <a:hlinkClick r:id="rId2"/>
              </a:rPr>
              <a:t>https://733amir.github.io/a51-cipher-simulator/</a:t>
            </a:r>
            <a:r>
              <a:rPr lang="en-US" sz="2000" b="1" dirty="0"/>
              <a:t>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D2E54-75C9-3A48-9EBE-D3F7CE0CC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8" y="813823"/>
            <a:ext cx="11575758" cy="560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59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0828-8DCF-CE73-7DD3-776A3EC8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Trivium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6135B-0190-02B6-5E7F-530D1ABC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62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97DF7C-1677-A0AE-EA63-E5473EB33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1690688"/>
            <a:ext cx="10515600" cy="488283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Trivium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cipher-</a:t>
            </a:r>
            <a:r>
              <a:rPr lang="en-US" sz="2400" i="1" dirty="0" err="1"/>
              <a:t>alir</a:t>
            </a:r>
            <a:r>
              <a:rPr lang="en-US" sz="2400" dirty="0"/>
              <a:t> modern, </a:t>
            </a:r>
            <a:r>
              <a:rPr lang="en-US" sz="2400" dirty="0" err="1"/>
              <a:t>merupakan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cipher </a:t>
            </a:r>
            <a:r>
              <a:rPr lang="en-US" sz="2400" dirty="0" err="1"/>
              <a:t>alir</a:t>
            </a:r>
            <a:r>
              <a:rPr lang="en-US" sz="2400" dirty="0"/>
              <a:t> yang di-submit pada </a:t>
            </a:r>
            <a:r>
              <a:rPr lang="en-US" sz="2400" dirty="0" err="1"/>
              <a:t>kompetisi</a:t>
            </a:r>
            <a:r>
              <a:rPr lang="en-US" sz="2400" dirty="0"/>
              <a:t> </a:t>
            </a:r>
            <a:r>
              <a:rPr lang="en-US" sz="2400" i="1" dirty="0"/>
              <a:t>stream cipher </a:t>
            </a:r>
            <a:r>
              <a:rPr lang="en-US" sz="2400" dirty="0" err="1"/>
              <a:t>eSTREAM</a:t>
            </a:r>
            <a:r>
              <a:rPr lang="en-US" sz="2400" dirty="0"/>
              <a:t> pada </a:t>
            </a:r>
            <a:r>
              <a:rPr lang="en-US" sz="2400" dirty="0" err="1"/>
              <a:t>tahun</a:t>
            </a:r>
            <a:r>
              <a:rPr lang="en-US" sz="2400" dirty="0"/>
              <a:t> 2004  - 2008.  </a:t>
            </a:r>
          </a:p>
          <a:p>
            <a:endParaRPr lang="en-US" sz="2400" dirty="0"/>
          </a:p>
          <a:p>
            <a:r>
              <a:rPr lang="en-US" sz="2400" dirty="0" err="1"/>
              <a:t>Dibuat</a:t>
            </a:r>
            <a:r>
              <a:rPr lang="en-US" sz="2400" dirty="0"/>
              <a:t> oleh Christophe De </a:t>
            </a:r>
            <a:r>
              <a:rPr lang="en-US" sz="2400" dirty="0" err="1"/>
              <a:t>Cannière</a:t>
            </a:r>
            <a:r>
              <a:rPr lang="en-US" sz="2400" dirty="0"/>
              <a:t> dan Bart </a:t>
            </a:r>
            <a:r>
              <a:rPr lang="en-US" sz="2400" dirty="0" err="1"/>
              <a:t>Preneel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i="1" dirty="0"/>
              <a:t>nonlinear LFSRs</a:t>
            </a:r>
            <a:r>
              <a:rPr lang="en-US" sz="2400" dirty="0"/>
              <a:t> (NLFSR)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masing-masing 93, 84, dan 111 bit.</a:t>
            </a:r>
          </a:p>
          <a:p>
            <a:r>
              <a:rPr lang="en-US" sz="2400" dirty="0" err="1"/>
              <a:t>Melakukan</a:t>
            </a:r>
            <a:r>
              <a:rPr lang="en-US" sz="2400" dirty="0"/>
              <a:t> XOR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luaran</a:t>
            </a:r>
            <a:r>
              <a:rPr lang="en-US" sz="2400" dirty="0"/>
              <a:t> NLFSR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membangkitkan</a:t>
            </a:r>
            <a:r>
              <a:rPr lang="en-US" sz="2400" dirty="0"/>
              <a:t> bit </a:t>
            </a:r>
            <a:r>
              <a:rPr lang="en-US" sz="2400" dirty="0" err="1"/>
              <a:t>kunci-alir</a:t>
            </a:r>
            <a:r>
              <a:rPr lang="en-US" sz="2400" dirty="0"/>
              <a:t>.  </a:t>
            </a:r>
          </a:p>
          <a:p>
            <a:r>
              <a:rPr lang="en-US" sz="2400" dirty="0" err="1"/>
              <a:t>Minimalis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diimplementasikan</a:t>
            </a:r>
            <a:r>
              <a:rPr lang="en-US" sz="2400" dirty="0"/>
              <a:t> pada </a:t>
            </a:r>
            <a:r>
              <a:rPr lang="en-US" sz="2400" i="1" dirty="0"/>
              <a:t>hardware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- total </a:t>
            </a:r>
            <a:r>
              <a:rPr lang="en-US" sz="2400" dirty="0" err="1"/>
              <a:t>sel</a:t>
            </a:r>
            <a:r>
              <a:rPr lang="en-US" sz="2400" dirty="0"/>
              <a:t> register: 288</a:t>
            </a:r>
          </a:p>
          <a:p>
            <a:pPr marL="0" indent="0">
              <a:buNone/>
            </a:pPr>
            <a:r>
              <a:rPr lang="en-US" sz="2400" dirty="0"/>
              <a:t>	-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gerbang</a:t>
            </a:r>
            <a:r>
              <a:rPr lang="en-US" sz="2400" dirty="0"/>
              <a:t> AND</a:t>
            </a:r>
          </a:p>
          <a:p>
            <a:pPr marL="0" indent="0">
              <a:buNone/>
            </a:pPr>
            <a:r>
              <a:rPr lang="en-US" sz="2400" dirty="0"/>
              <a:t>	- </a:t>
            </a:r>
            <a:r>
              <a:rPr lang="en-US" sz="2400" dirty="0" err="1"/>
              <a:t>tujuh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gerbang</a:t>
            </a:r>
            <a:r>
              <a:rPr lang="en-US" sz="2400" dirty="0"/>
              <a:t> XOR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382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7" descr="F:\Arbeit\book\grundlagen_krypto\graphics\Trivium_reg6v2.png">
            <a:extLst>
              <a:ext uri="{FF2B5EF4-FFF2-40B4-BE49-F238E27FC236}">
                <a16:creationId xmlns:a16="http://schemas.microsoft.com/office/drawing/2014/main" id="{E175C761-BDA2-B2DE-7711-2E3F9F64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96" y="235426"/>
            <a:ext cx="9271645" cy="431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e 7">
            <a:extLst>
              <a:ext uri="{FF2B5EF4-FFF2-40B4-BE49-F238E27FC236}">
                <a16:creationId xmlns:a16="http://schemas.microsoft.com/office/drawing/2014/main" id="{5BE3A456-05BF-5CB8-0BB3-6354B19DB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652673"/>
              </p:ext>
            </p:extLst>
          </p:nvPr>
        </p:nvGraphicFramePr>
        <p:xfrm>
          <a:off x="4913949" y="4714240"/>
          <a:ext cx="6129971" cy="143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9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99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Register length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Feedback bit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Feedforward</a:t>
                      </a:r>
                      <a:r>
                        <a:rPr lang="en-US" sz="1400" dirty="0"/>
                        <a:t> bit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AND inputs</a:t>
                      </a:r>
                    </a:p>
                  </a:txBody>
                  <a:tcPr marL="91439" marR="91439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87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93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69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66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91, 92</a:t>
                      </a:r>
                    </a:p>
                  </a:txBody>
                  <a:tcPr marL="91439" marR="91439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87"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84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78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69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82, 83</a:t>
                      </a:r>
                    </a:p>
                  </a:txBody>
                  <a:tcPr marL="91439" marR="91439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87"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111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87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66</a:t>
                      </a:r>
                    </a:p>
                  </a:txBody>
                  <a:tcPr marL="91439" marR="91439" marT="45745" marB="4574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109, 110</a:t>
                      </a:r>
                    </a:p>
                  </a:txBody>
                  <a:tcPr marL="91439" marR="91439" marT="45745" marB="4574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29B581-C736-BD3F-AA30-2F17CD3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Inhaltsplatzhalter 2">
            <a:extLst>
              <a:ext uri="{FF2B5EF4-FFF2-40B4-BE49-F238E27FC236}">
                <a16:creationId xmlns:a16="http://schemas.microsoft.com/office/drawing/2014/main" id="{C97974A3-EE9E-FFF3-D9BD-F71538B553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6600" y="2540000"/>
            <a:ext cx="10713720" cy="373888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US" altLang="en-US" sz="2600" b="1" dirty="0" err="1"/>
              <a:t>Inisialisasi</a:t>
            </a:r>
            <a:r>
              <a:rPr lang="en-US" altLang="en-US" sz="2600" b="1" dirty="0"/>
              <a:t>:</a:t>
            </a:r>
          </a:p>
          <a:p>
            <a:r>
              <a:rPr lang="en-US" altLang="en-US" sz="2600" dirty="0"/>
              <a:t>Masukkan 80-bit </a:t>
            </a:r>
            <a:r>
              <a:rPr lang="en-US" altLang="en-US" sz="2600" i="1" dirty="0"/>
              <a:t>initialization vector </a:t>
            </a:r>
            <a:r>
              <a:rPr lang="en-US" altLang="en-US" sz="2600" dirty="0"/>
              <a:t>(IV)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A</a:t>
            </a:r>
          </a:p>
          <a:p>
            <a:r>
              <a:rPr lang="en-US" altLang="en-US" sz="2600" dirty="0"/>
              <a:t>Masukkan 80-bit </a:t>
            </a:r>
            <a:r>
              <a:rPr lang="en-US" altLang="en-US" sz="2600" dirty="0" err="1"/>
              <a:t>kunci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B</a:t>
            </a:r>
          </a:p>
          <a:p>
            <a:r>
              <a:rPr lang="en-US" altLang="en-US" sz="2600" dirty="0"/>
              <a:t>Set </a:t>
            </a:r>
            <a:r>
              <a:rPr lang="en-US" altLang="en-US" sz="2600" i="1" dirty="0"/>
              <a:t>c</a:t>
            </a:r>
            <a:r>
              <a:rPr lang="en-US" altLang="en-US" sz="2600" i="1" baseline="-25000" dirty="0"/>
              <a:t>109</a:t>
            </a:r>
            <a:r>
              <a:rPr lang="en-US" altLang="en-US" sz="2600" dirty="0"/>
              <a:t> , c</a:t>
            </a:r>
            <a:r>
              <a:rPr lang="en-US" altLang="en-US" sz="2600" i="1" baseline="-25000" dirty="0"/>
              <a:t>110</a:t>
            </a:r>
            <a:r>
              <a:rPr lang="en-US" altLang="en-US" sz="2600" dirty="0"/>
              <a:t> , c</a:t>
            </a:r>
            <a:r>
              <a:rPr lang="en-US" altLang="en-US" sz="2600" i="1" baseline="-25000" dirty="0"/>
              <a:t>111</a:t>
            </a:r>
            <a:r>
              <a:rPr lang="en-US" altLang="en-US" sz="2600" dirty="0"/>
              <a:t> =1, </a:t>
            </a:r>
            <a:r>
              <a:rPr lang="en-US" altLang="en-US" sz="2600" dirty="0" err="1"/>
              <a:t>sedangkan</a:t>
            </a:r>
            <a:r>
              <a:rPr lang="en-US" altLang="en-US" sz="2600" dirty="0"/>
              <a:t> bit </a:t>
            </a:r>
            <a:r>
              <a:rPr lang="en-US" altLang="en-US" sz="2600" dirty="0" err="1"/>
              <a:t>lainnya</a:t>
            </a:r>
            <a:r>
              <a:rPr lang="en-US" altLang="en-US" sz="2600" dirty="0"/>
              <a:t> 0</a:t>
            </a:r>
          </a:p>
          <a:p>
            <a:pPr>
              <a:buFontTx/>
              <a:buNone/>
            </a:pPr>
            <a:endParaRPr lang="en-US" altLang="en-US" sz="2600" b="1" dirty="0"/>
          </a:p>
          <a:p>
            <a:pPr>
              <a:buFontTx/>
              <a:buNone/>
            </a:pPr>
            <a:r>
              <a:rPr lang="en-US" altLang="en-US" sz="2600" b="1" dirty="0" err="1"/>
              <a:t>Pemanasan</a:t>
            </a:r>
            <a:r>
              <a:rPr lang="en-US" altLang="en-US" sz="2600" b="1" dirty="0"/>
              <a:t>:</a:t>
            </a:r>
          </a:p>
          <a:p>
            <a:r>
              <a:rPr lang="en-US" altLang="en-US" sz="2600" dirty="0" err="1"/>
              <a:t>Detak</a:t>
            </a:r>
            <a:r>
              <a:rPr lang="en-US" altLang="en-US" sz="2600" dirty="0"/>
              <a:t> (</a:t>
            </a:r>
            <a:r>
              <a:rPr lang="en-US" altLang="en-US" sz="2600" i="1" dirty="0"/>
              <a:t>clock</a:t>
            </a:r>
            <a:r>
              <a:rPr lang="en-US" altLang="en-US" sz="2600" dirty="0"/>
              <a:t>) NLFSR  4 x 288 = 1152 kali </a:t>
            </a:r>
            <a:r>
              <a:rPr lang="en-US" altLang="en-US" sz="2600" dirty="0" err="1"/>
              <a:t>tanpa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menghasilkan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luaran</a:t>
            </a:r>
            <a:r>
              <a:rPr lang="en-US" altLang="en-US" sz="2600" dirty="0"/>
              <a:t> (</a:t>
            </a:r>
            <a:r>
              <a:rPr lang="en-US" altLang="en-US" sz="2600" dirty="0" err="1"/>
              <a:t>luaran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diabaikan</a:t>
            </a:r>
            <a:r>
              <a:rPr lang="en-US" altLang="en-US" sz="2600" dirty="0"/>
              <a:t>)</a:t>
            </a:r>
          </a:p>
          <a:p>
            <a:pPr>
              <a:buFontTx/>
              <a:buNone/>
            </a:pPr>
            <a:endParaRPr lang="en-US" altLang="en-US" sz="2600" b="1" dirty="0"/>
          </a:p>
          <a:p>
            <a:pPr>
              <a:buFontTx/>
              <a:buNone/>
            </a:pPr>
            <a:r>
              <a:rPr lang="en-US" altLang="en-US" sz="2600" b="1" dirty="0"/>
              <a:t>Encryption:</a:t>
            </a:r>
          </a:p>
          <a:p>
            <a:r>
              <a:rPr lang="en-US" altLang="en-US" sz="2600" dirty="0"/>
              <a:t>XOR-</a:t>
            </a:r>
            <a:r>
              <a:rPr lang="en-US" altLang="en-US" sz="2600" dirty="0" err="1"/>
              <a:t>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ketiga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buah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luaran</a:t>
            </a:r>
            <a:r>
              <a:rPr lang="en-US" altLang="en-US" sz="2600" dirty="0"/>
              <a:t> NLFSR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membangkitkan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kunci-alir</a:t>
            </a:r>
            <a:r>
              <a:rPr lang="en-US" altLang="en-US" sz="2600" dirty="0"/>
              <a:t> </a:t>
            </a:r>
            <a:r>
              <a:rPr lang="en-US" altLang="en-US" sz="2600" i="1" dirty="0" err="1"/>
              <a:t>s</a:t>
            </a:r>
            <a:r>
              <a:rPr lang="en-US" altLang="en-US" sz="2600" i="1" baseline="-25000" dirty="0" err="1"/>
              <a:t>i</a:t>
            </a:r>
            <a:r>
              <a:rPr lang="en-US" altLang="en-US" sz="2600" dirty="0"/>
              <a:t> </a:t>
            </a:r>
          </a:p>
          <a:p>
            <a:r>
              <a:rPr lang="en-US" altLang="en-US" sz="2600" dirty="0"/>
              <a:t>XOR-</a:t>
            </a:r>
            <a:r>
              <a:rPr lang="en-US" altLang="en-US" sz="2600" dirty="0" err="1"/>
              <a:t>kan</a:t>
            </a:r>
            <a:r>
              <a:rPr lang="en-US" altLang="en-US" sz="2600" dirty="0"/>
              <a:t> </a:t>
            </a:r>
            <a:r>
              <a:rPr lang="en-US" altLang="en-US" sz="2600" i="1" dirty="0" err="1"/>
              <a:t>s</a:t>
            </a:r>
            <a:r>
              <a:rPr lang="en-US" altLang="en-US" sz="2600" i="1" baseline="-25000" dirty="0" err="1"/>
              <a:t>i</a:t>
            </a:r>
            <a:r>
              <a:rPr lang="en-US" altLang="en-US" sz="2600" i="1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bit </a:t>
            </a:r>
            <a:r>
              <a:rPr lang="en-US" altLang="en-US" sz="2600" dirty="0" err="1"/>
              <a:t>plainteks</a:t>
            </a:r>
            <a:r>
              <a:rPr lang="en-US" altLang="en-US" sz="2600" dirty="0"/>
              <a:t> </a:t>
            </a:r>
            <a:r>
              <a:rPr lang="en-US" altLang="en-US" sz="2600" i="1" dirty="0"/>
              <a:t>p</a:t>
            </a:r>
            <a:r>
              <a:rPr lang="en-US" altLang="en-US" sz="2600" i="1" baseline="-25000" dirty="0"/>
              <a:t>i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55301" name="Picture 7" descr="F:\Arbeit\book\grundlagen_krypto\graphics\Trivium_reg6v2.png">
            <a:extLst>
              <a:ext uri="{FF2B5EF4-FFF2-40B4-BE49-F238E27FC236}">
                <a16:creationId xmlns:a16="http://schemas.microsoft.com/office/drawing/2014/main" id="{5F498D30-35A8-55E9-BE1D-EF5CE4D1B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29" y="111760"/>
            <a:ext cx="5989964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74B663-E9F0-E2AA-BA8F-BE671994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6E-6330-4C22-A2A2-DDAF7079A066}" type="slidenum">
              <a:rPr lang="en-US" smtClean="0"/>
              <a:t>64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5042F1C8-705D-42BB-BF22-B6B1AA99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63B853-78CC-4542-92DB-1B067A81529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CE1AFF8-9A55-41A3-83F6-3C84B0AF3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Kasus</a:t>
            </a:r>
            <a:r>
              <a:rPr lang="en-US" altLang="en-US" b="1" dirty="0"/>
              <a:t> 2</a:t>
            </a:r>
            <a:r>
              <a:rPr lang="en-US" altLang="en-US" dirty="0"/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pembangkit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mengeluarkan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kesytream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berulang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periodik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enkripsinya</a:t>
            </a:r>
            <a:r>
              <a:rPr lang="en-US" altLang="en-US" dirty="0">
                <a:cs typeface="Times New Roman" panose="02020603050405020304" pitchFamily="18" charset="0"/>
              </a:rPr>
              <a:t> = cipher XOR </a:t>
            </a:r>
            <a:r>
              <a:rPr lang="en-US" altLang="en-US" dirty="0" err="1">
                <a:cs typeface="Times New Roman" panose="02020603050405020304" pitchFamily="18" charset="0"/>
              </a:rPr>
              <a:t>sederhana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memiliki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tingkat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rendah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ED393D-483A-4F2E-B71F-707FB87ADA86}"/>
              </a:ext>
            </a:extLst>
          </p:cNvPr>
          <p:cNvSpPr/>
          <p:nvPr/>
        </p:nvSpPr>
        <p:spPr>
          <a:xfrm>
            <a:off x="2840038" y="2863334"/>
            <a:ext cx="6374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Kesytream</a:t>
            </a:r>
            <a:r>
              <a:rPr lang="en-US" sz="2400" dirty="0">
                <a:solidFill>
                  <a:srgbClr val="FF0000"/>
                </a:solidFill>
              </a:rPr>
              <a:t>: 110110</a:t>
            </a:r>
            <a:r>
              <a:rPr lang="en-US" sz="2400" dirty="0">
                <a:solidFill>
                  <a:srgbClr val="00B0F0"/>
                </a:solidFill>
              </a:rPr>
              <a:t>110110</a:t>
            </a:r>
            <a:r>
              <a:rPr lang="en-US" sz="2400" dirty="0">
                <a:solidFill>
                  <a:srgbClr val="7030A0"/>
                </a:solidFill>
              </a:rPr>
              <a:t>110110</a:t>
            </a:r>
            <a:r>
              <a:rPr lang="en-US" sz="2400" dirty="0">
                <a:solidFill>
                  <a:srgbClr val="00B050"/>
                </a:solidFill>
              </a:rPr>
              <a:t>110110</a:t>
            </a:r>
            <a:r>
              <a:rPr lang="en-US" sz="2400" dirty="0"/>
              <a:t>11011…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41ACB683-7A2F-45C2-8C8D-B0604579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8A5CF3-F7E2-4AC4-B6AF-BD2344070D8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DCA7D64-3A42-4ACE-983F-4091C7113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2200" y="1333500"/>
            <a:ext cx="9951720" cy="4191000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Kasus</a:t>
            </a:r>
            <a:r>
              <a:rPr lang="en-US" altLang="en-US" b="1" dirty="0"/>
              <a:t> 3</a:t>
            </a:r>
            <a:r>
              <a:rPr lang="en-US" altLang="en-US" dirty="0"/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pembangkit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mengeluarkan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benar-benar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truly random</a:t>
            </a:r>
            <a:r>
              <a:rPr lang="en-US" altLang="en-US" dirty="0"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enkripsinya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one-time pad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tingkat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sempurna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kasus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 =  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mendapatkan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unbreakable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2E87E-DC20-423D-BC73-802BC30775D6}"/>
              </a:ext>
            </a:extLst>
          </p:cNvPr>
          <p:cNvSpPr txBox="1"/>
          <p:nvPr/>
        </p:nvSpPr>
        <p:spPr>
          <a:xfrm>
            <a:off x="2800350" y="2967335"/>
            <a:ext cx="637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Keystream: 01101010010101110011010110010…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243196DD-6C0A-4585-8829-CB771AE9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8974A0-4363-4445-A303-7DAADC31B24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F1CA330-2CD5-4F69-83F7-17FA7458E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3480" y="1638300"/>
            <a:ext cx="9514840" cy="42481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Kesimpulan</a:t>
            </a:r>
            <a:r>
              <a:rPr lang="en-US" altLang="en-US" dirty="0">
                <a:cs typeface="Times New Roman" panose="02020603050405020304" pitchFamily="18" charset="0"/>
              </a:rPr>
              <a:t>: Tingkat </a:t>
            </a: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terletak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XOR </a:t>
            </a:r>
            <a:r>
              <a:rPr lang="en-US" altLang="en-US" dirty="0" err="1">
                <a:cs typeface="Times New Roman" panose="02020603050405020304" pitchFamily="18" charset="0"/>
              </a:rPr>
              <a:t>sederhana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one-time pad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Semakin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keluaran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dihasilkan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pembangkit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semakin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sulit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kriptanalis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memecahkan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D7AE75-904B-45CC-B3E6-EF443964AD9E}"/>
              </a:ext>
            </a:extLst>
          </p:cNvPr>
          <p:cNvCxnSpPr/>
          <p:nvPr/>
        </p:nvCxnSpPr>
        <p:spPr>
          <a:xfrm>
            <a:off x="2981325" y="3295650"/>
            <a:ext cx="57435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6782AD-82AC-415E-BBCB-F9CA796E737B}"/>
              </a:ext>
            </a:extLst>
          </p:cNvPr>
          <p:cNvCxnSpPr/>
          <p:nvPr/>
        </p:nvCxnSpPr>
        <p:spPr>
          <a:xfrm>
            <a:off x="2981325" y="3228975"/>
            <a:ext cx="0" cy="1333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F8864-6830-42A1-A86E-6CB362D329B7}"/>
              </a:ext>
            </a:extLst>
          </p:cNvPr>
          <p:cNvCxnSpPr/>
          <p:nvPr/>
        </p:nvCxnSpPr>
        <p:spPr>
          <a:xfrm>
            <a:off x="8724900" y="3228975"/>
            <a:ext cx="0" cy="1333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9A7729-2B13-4092-9435-EC82F2BCD303}"/>
              </a:ext>
            </a:extLst>
          </p:cNvPr>
          <p:cNvSpPr txBox="1"/>
          <p:nvPr/>
        </p:nvSpPr>
        <p:spPr>
          <a:xfrm>
            <a:off x="8168926" y="3495676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One-time pad</a:t>
            </a:r>
          </a:p>
          <a:p>
            <a:pPr algn="ctr"/>
            <a:r>
              <a:rPr lang="en-US" dirty="0"/>
              <a:t>(OTP)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7C11F7-C8F7-4C57-A14D-0D58A3EFE2C3}"/>
              </a:ext>
            </a:extLst>
          </p:cNvPr>
          <p:cNvSpPr txBox="1"/>
          <p:nvPr/>
        </p:nvSpPr>
        <p:spPr>
          <a:xfrm>
            <a:off x="2686050" y="3648076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Cipher XOR</a:t>
            </a:r>
          </a:p>
          <a:p>
            <a:r>
              <a:rPr lang="en-US" dirty="0" err="1"/>
              <a:t>sederhana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679C50-7181-4945-BC14-F44580693FBF}"/>
              </a:ext>
            </a:extLst>
          </p:cNvPr>
          <p:cNvSpPr txBox="1"/>
          <p:nvPr/>
        </p:nvSpPr>
        <p:spPr>
          <a:xfrm>
            <a:off x="5521163" y="275855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Cipher </a:t>
            </a:r>
            <a:r>
              <a:rPr lang="en-US" dirty="0" err="1"/>
              <a:t>alir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4182</Words>
  <Application>Microsoft Office PowerPoint</Application>
  <PresentationFormat>Widescreen</PresentationFormat>
  <Paragraphs>578</Paragraphs>
  <Slides>64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9" baseType="lpstr">
      <vt:lpstr>MS Mincho</vt:lpstr>
      <vt:lpstr>Arial</vt:lpstr>
      <vt:lpstr>Calibri</vt:lpstr>
      <vt:lpstr>Calibri Light</vt:lpstr>
      <vt:lpstr>Cordia New</vt:lpstr>
      <vt:lpstr>Courier</vt:lpstr>
      <vt:lpstr>Courier New</vt:lpstr>
      <vt:lpstr>Georgia</vt:lpstr>
      <vt:lpstr>Symbol</vt:lpstr>
      <vt:lpstr>Times New Roman</vt:lpstr>
      <vt:lpstr>Wingdings</vt:lpstr>
      <vt:lpstr>Office Theme</vt:lpstr>
      <vt:lpstr>Visio.Drawing.6</vt:lpstr>
      <vt:lpstr>Visio.Drawing.5</vt:lpstr>
      <vt:lpstr>Document</vt:lpstr>
      <vt:lpstr>12 - Stream Cipher </vt:lpstr>
      <vt:lpstr>Cipher Alir (Stream Cipher)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Keystream Generator</vt:lpstr>
      <vt:lpstr>PowerPoint Presentation</vt:lpstr>
      <vt:lpstr>PowerPoint Presentation</vt:lpstr>
      <vt:lpstr>Feedback Shift Register (FSR)</vt:lpstr>
      <vt:lpstr>PowerPoint Presentation</vt:lpstr>
      <vt:lpstr>PowerPoint Presentation</vt:lpstr>
      <vt:lpstr>PowerPoint Presentation</vt:lpstr>
      <vt:lpstr>Serangan pada Cipher Alir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Aplikasi Cipher Alir</vt:lpstr>
      <vt:lpstr>Beberapa cipher alir dan tahun pembuatan</vt:lpstr>
      <vt:lpstr>PowerPoint Presentation</vt:lpstr>
      <vt:lpstr>PowerPoint Presentation</vt:lpstr>
      <vt:lpstr>RC4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Kode Program RC4 (dalam Bahasa C++)</vt:lpstr>
      <vt:lpstr>PowerPoint Presentation</vt:lpstr>
      <vt:lpstr>PowerPoint Presentation</vt:lpstr>
      <vt:lpstr>PowerPoint Presentation</vt:lpstr>
      <vt:lpstr>Enkripsi citra dengan RC4</vt:lpstr>
      <vt:lpstr>PowerPoint Presentation</vt:lpstr>
      <vt:lpstr>Demo RC4 Online</vt:lpstr>
      <vt:lpstr>PowerPoint Presentation</vt:lpstr>
      <vt:lpstr>PowerPoint Presentation</vt:lpstr>
      <vt:lpstr>PowerPoint Presentation</vt:lpstr>
      <vt:lpstr>PowerPoint Presentation</vt:lpstr>
      <vt:lpstr>Library Crypto.Cipher </vt:lpstr>
      <vt:lpstr>PowerPoint Presentation</vt:lpstr>
      <vt:lpstr>Latihan</vt:lpstr>
      <vt:lpstr>A5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Trivium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29</cp:revision>
  <dcterms:created xsi:type="dcterms:W3CDTF">2021-02-04T05:59:44Z</dcterms:created>
  <dcterms:modified xsi:type="dcterms:W3CDTF">2025-09-23T03:25:48Z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2024-02-26T04:57:05Z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ab1a7331-0619-4d69-bb12-ed4827ab9c6d</vt:lpwstr>
  </property>
  <property fmtid="{D5CDD505-2E9C-101B-9397-08002B2CF9AE}" pid="8" name="MSIP_Label_38b525e5-f3da-4501-8f1e-526b6769fc56_ContentBits">
    <vt:lpwstr>0</vt:lpwstr>
  </property>
</Properties>
</file>