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361" r:id="rId5"/>
    <p:sldId id="366" r:id="rId6"/>
    <p:sldId id="507" r:id="rId7"/>
    <p:sldId id="508" r:id="rId8"/>
    <p:sldId id="509" r:id="rId9"/>
    <p:sldId id="260" r:id="rId10"/>
    <p:sldId id="262" r:id="rId11"/>
    <p:sldId id="510" r:id="rId12"/>
    <p:sldId id="511" r:id="rId13"/>
    <p:sldId id="267" r:id="rId14"/>
    <p:sldId id="269" r:id="rId15"/>
    <p:sldId id="363" r:id="rId16"/>
    <p:sldId id="362" r:id="rId17"/>
    <p:sldId id="364" r:id="rId18"/>
    <p:sldId id="512" r:id="rId19"/>
    <p:sldId id="513" r:id="rId20"/>
    <p:sldId id="515" r:id="rId21"/>
    <p:sldId id="516" r:id="rId22"/>
    <p:sldId id="517" r:id="rId23"/>
    <p:sldId id="514" r:id="rId24"/>
    <p:sldId id="275" r:id="rId25"/>
    <p:sldId id="3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A63-D89F-469C-8501-A010B74620FF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B76F-D97B-4148-A3B7-DA51AAA0F7B2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425B-7C60-4A9E-8C18-93D5B8B1728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3E8-287F-4D7A-9802-12008646F5A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018D-1279-4616-8579-581FD656AB7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724E-ACCF-4176-B702-66FBCA6982A2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4C-4661-478E-8FC7-0AF146386355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A0D-B6C4-4A0E-8811-373FA87791CA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AB9E-FBE6-457B-B895-AB42173B1321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98DB-903C-411C-A7FF-2632F53AEB29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BF0E-BD60-4277-A3D7-F1AD7C4FBCF3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0DBD-64B1-4C8B-831F-B90B951E60E7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apidtables.com/convert/number/string-to-binar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03462" y="94140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11-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Modern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68951" y="4432299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Dr. Ir. Rinaldi, M.T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296569" y="64945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IF4020 Kriptografi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40" y="2415450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2146D0E2-2509-4F82-977B-9AFCDE4B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178D2-CF7E-429E-8AA5-BE201E730FB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8243C6B-43A3-4469-99F0-63C11A577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52500"/>
            <a:ext cx="1047496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00"/>
                </a:solidFill>
              </a:rPr>
              <a:t>Padding bits</a:t>
            </a:r>
            <a:r>
              <a:rPr lang="en-US" dirty="0">
                <a:solidFill>
                  <a:srgbClr val="000000"/>
                </a:solidFill>
              </a:rPr>
              <a:t>: bit-bit </a:t>
            </a:r>
            <a:r>
              <a:rPr lang="en-US" dirty="0" err="1">
                <a:solidFill>
                  <a:srgbClr val="000000"/>
                </a:solidFill>
              </a:rPr>
              <a:t>tambahan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ukuran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terakhir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mencukupi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panjang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blok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Contoh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100111010110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Bila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dibagi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menjadi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blok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5-bit: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10011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10101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 Padding bits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mengakibatkan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cipherteks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sedikit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besar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daripada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semula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FC4A3132-A2F9-4111-8600-B4AA70DB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540D1-7510-42BE-9238-718D36D710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9757549-72C8-43F4-BC9C-383EFADD7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06400"/>
            <a:ext cx="5943600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Operasi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i="1" dirty="0">
                <a:latin typeface="+mn-lt"/>
              </a:rPr>
              <a:t>XOR</a:t>
            </a:r>
            <a:endParaRPr lang="en-GB" altLang="en-US" b="1" i="1" dirty="0">
              <a:latin typeface="+mn-lt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A80766BB-5275-42FB-9BBF-77444064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1356995"/>
            <a:ext cx="10627360" cy="48107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cipher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maupun</a:t>
            </a:r>
            <a:r>
              <a:rPr lang="en-US" altLang="en-US" sz="2400" dirty="0"/>
              <a:t> cipher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XOR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yang paling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Notasi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GB" altLang="en-US" sz="2400" dirty="0"/>
              <a:t> 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Operasi</a:t>
            </a:r>
            <a:r>
              <a:rPr lang="en-US" altLang="en-US" sz="24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0 = 0		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1 = 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0 = 1		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1 = 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F8636B-3647-4460-C287-A99A7BDE99FB}"/>
              </a:ext>
            </a:extLst>
          </p:cNvPr>
          <p:cNvGraphicFramePr>
            <a:graphicFrameLocks noGrp="1"/>
          </p:cNvGraphicFramePr>
          <p:nvPr/>
        </p:nvGraphicFramePr>
        <p:xfrm>
          <a:off x="2293258" y="4292600"/>
          <a:ext cx="2960913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3">
                  <a:extLst>
                    <a:ext uri="{9D8B030D-6E8A-4147-A177-3AD203B41FA5}">
                      <a16:colId xmlns:a16="http://schemas.microsoft.com/office/drawing/2014/main" val="2870556464"/>
                    </a:ext>
                  </a:extLst>
                </a:gridCol>
                <a:gridCol w="669798">
                  <a:extLst>
                    <a:ext uri="{9D8B030D-6E8A-4147-A177-3AD203B41FA5}">
                      <a16:colId xmlns:a16="http://schemas.microsoft.com/office/drawing/2014/main" val="951538100"/>
                    </a:ext>
                  </a:extLst>
                </a:gridCol>
                <a:gridCol w="1565402">
                  <a:extLst>
                    <a:ext uri="{9D8B030D-6E8A-4147-A177-3AD203B41FA5}">
                      <a16:colId xmlns:a16="http://schemas.microsoft.com/office/drawing/2014/main" val="338902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 b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0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6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7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3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5BC65778-0D08-460C-B2B3-2C00A290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5ECF15-CB83-4183-90F0-860ABFF0B2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2686094-CBB1-427A-B402-891E09CF2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85520"/>
            <a:ext cx="10515600" cy="51914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Sifat-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XOR: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0				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(ii)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(iii)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 1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0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(ii) 1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 = 0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1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(iii) 1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(0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1) = (1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0)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0	 </a:t>
            </a: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9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7DCE40C-6F61-4476-AD67-7D400B4E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F81218-F65C-4D0D-93C0-02D0F431484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2069C7D-9904-4796-A447-2E5F729B7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39" y="715965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Operasi</a:t>
            </a:r>
            <a:r>
              <a:rPr lang="en-US" altLang="en-US" b="1" dirty="0"/>
              <a:t> </a:t>
            </a:r>
            <a:r>
              <a:rPr lang="en-US" altLang="en-US" b="1" i="1" dirty="0"/>
              <a:t>Bitwise</a:t>
            </a:r>
            <a:r>
              <a:rPr lang="en-US" altLang="en-US" b="1" dirty="0"/>
              <a:t> XOR</a:t>
            </a:r>
            <a:endParaRPr lang="en-GB" altLang="en-US" b="1" i="1" dirty="0"/>
          </a:p>
        </p:txBody>
      </p:sp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F758A10B-29A7-42BB-9B11-3BD599F46264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213100277"/>
              </p:ext>
            </p:extLst>
          </p:nvPr>
        </p:nvGraphicFramePr>
        <p:xfrm>
          <a:off x="1256984" y="1818641"/>
          <a:ext cx="8598216" cy="412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630424" progId="Word.Document.8">
                  <p:embed/>
                </p:oleObj>
              </mc:Choice>
              <mc:Fallback>
                <p:oleObj name="Document" r:id="rId2" imgW="5486400" imgH="2630424" progId="Word.Document.8">
                  <p:embed/>
                  <p:pic>
                    <p:nvPicPr>
                      <p:cNvPr id="16389" name="Object 4">
                        <a:extLst>
                          <a:ext uri="{FF2B5EF4-FFF2-40B4-BE49-F238E27FC236}">
                            <a16:creationId xmlns:a16="http://schemas.microsoft.com/office/drawing/2014/main" id="{F758A10B-29A7-42BB-9B11-3BD599F46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984" y="1818641"/>
                        <a:ext cx="8598216" cy="4121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6A8B81A-DA61-416D-A5C0-81FD2A93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9AC47A-604C-4C3F-9058-90EAA78913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2" name="Rectangle 1026">
            <a:extLst>
              <a:ext uri="{FF2B5EF4-FFF2-40B4-BE49-F238E27FC236}">
                <a16:creationId xmlns:a16="http://schemas.microsoft.com/office/drawing/2014/main" id="{ABE69D7D-8C74-481F-B389-37396F4E1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659" y="773907"/>
            <a:ext cx="8162925" cy="641350"/>
          </a:xfrm>
        </p:spPr>
        <p:txBody>
          <a:bodyPr/>
          <a:lstStyle/>
          <a:p>
            <a:pPr eaLnBrk="1" hangingPunct="1"/>
            <a:r>
              <a:rPr lang="en-US" altLang="en-US" sz="3600" b="1" i="1" dirty="0">
                <a:latin typeface="+mn-lt"/>
              </a:rPr>
              <a:t>Cipher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Sederhana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dengan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operasi</a:t>
            </a:r>
            <a:r>
              <a:rPr lang="en-US" altLang="en-US" sz="3600" b="1" dirty="0">
                <a:latin typeface="+mn-lt"/>
              </a:rPr>
              <a:t> XOR</a:t>
            </a:r>
            <a:endParaRPr lang="en-GB" altLang="en-US" sz="3600" b="1" dirty="0">
              <a:latin typeface="+mn-lt"/>
            </a:endParaRPr>
          </a:p>
        </p:txBody>
      </p:sp>
      <p:sp>
        <p:nvSpPr>
          <p:cNvPr id="17413" name="Rectangle 1027">
            <a:extLst>
              <a:ext uri="{FF2B5EF4-FFF2-40B4-BE49-F238E27FC236}">
                <a16:creationId xmlns:a16="http://schemas.microsoft.com/office/drawing/2014/main" id="{B3E327C7-37EB-40E6-A141-D373E2C06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Sama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</a:rPr>
              <a:t>Vigenere</a:t>
            </a:r>
            <a:r>
              <a:rPr lang="en-US" altLang="en-US" i="1" dirty="0">
                <a:solidFill>
                  <a:srgbClr val="000000"/>
                </a:solidFill>
              </a:rPr>
              <a:t> Cipher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tetapi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bit</a:t>
            </a:r>
          </a:p>
          <a:p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di-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 err="1">
                <a:solidFill>
                  <a:srgbClr val="FF0000"/>
                </a:solidFill>
              </a:rPr>
              <a:t>Enkripsi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dirty="0" err="1">
                <a:solidFill>
                  <a:srgbClr val="FF0000"/>
                </a:solidFill>
              </a:rPr>
              <a:t>Dekripsi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17414" name="Object 1024">
            <a:extLst>
              <a:ext uri="{FF2B5EF4-FFF2-40B4-BE49-F238E27FC236}">
                <a16:creationId xmlns:a16="http://schemas.microsoft.com/office/drawing/2014/main" id="{1BF0FCA2-FA99-44C8-8FA6-C262A9583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63110"/>
              </p:ext>
            </p:extLst>
          </p:nvPr>
        </p:nvGraphicFramePr>
        <p:xfrm>
          <a:off x="587059" y="4201318"/>
          <a:ext cx="8382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562100" progId="Word.Document.8">
                  <p:embed/>
                </p:oleObj>
              </mc:Choice>
              <mc:Fallback>
                <p:oleObj name="Document" r:id="rId2" imgW="5486400" imgH="1562100" progId="Word.Document.8">
                  <p:embed/>
                  <p:pic>
                    <p:nvPicPr>
                      <p:cNvPr id="17414" name="Object 1024">
                        <a:extLst>
                          <a:ext uri="{FF2B5EF4-FFF2-40B4-BE49-F238E27FC236}">
                            <a16:creationId xmlns:a16="http://schemas.microsoft.com/office/drawing/2014/main" id="{1BF0FCA2-FA99-44C8-8FA6-C262A9583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9" y="4201318"/>
                        <a:ext cx="8382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4FC9-C5AF-46DF-AE22-E32DBB2C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232083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panjang</a:t>
            </a:r>
            <a:r>
              <a:rPr lang="en-US" dirty="0"/>
              <a:t> bit-bit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bit-bit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bit-bit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pada </a:t>
            </a:r>
            <a:r>
              <a:rPr lang="en-US" dirty="0" err="1"/>
              <a:t>Vigenere</a:t>
            </a:r>
            <a:r>
              <a:rPr lang="en-US" dirty="0"/>
              <a:t> Cipher)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Plainteks</a:t>
            </a:r>
            <a:r>
              <a:rPr lang="en-US" dirty="0"/>
              <a:t>   : 10010010101110101010001110001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Kunci</a:t>
            </a:r>
            <a:r>
              <a:rPr lang="en-US" dirty="0"/>
              <a:t>	        : </a:t>
            </a:r>
            <a:r>
              <a:rPr lang="en-US" dirty="0">
                <a:solidFill>
                  <a:srgbClr val="FF0000"/>
                </a:solidFill>
              </a:rPr>
              <a:t>110110</a:t>
            </a:r>
            <a:r>
              <a:rPr lang="en-US" dirty="0">
                <a:solidFill>
                  <a:srgbClr val="00B0F0"/>
                </a:solidFill>
              </a:rPr>
              <a:t>110110</a:t>
            </a:r>
            <a:r>
              <a:rPr lang="en-US" dirty="0">
                <a:solidFill>
                  <a:srgbClr val="7030A0"/>
                </a:solidFill>
              </a:rPr>
              <a:t>110110</a:t>
            </a:r>
            <a:r>
              <a:rPr lang="en-US" dirty="0">
                <a:solidFill>
                  <a:srgbClr val="00B050"/>
                </a:solidFill>
              </a:rPr>
              <a:t>110110</a:t>
            </a:r>
            <a:r>
              <a:rPr lang="en-US" dirty="0"/>
              <a:t>11011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Cipherteks</a:t>
            </a:r>
            <a:r>
              <a:rPr lang="en-US" dirty="0"/>
              <a:t>: 01001001110101110001010101010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7C73B-EB70-40B3-866D-0618586D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11CA6F17-CD16-4A7A-82EC-36853801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B4451D-1D06-4F88-8E02-5BA39D9B62F7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2787DAF5-55E7-4E3F-B609-5D57A6F0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34" y="136525"/>
            <a:ext cx="698713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7AB30-255F-B1FB-338C-C3CBEADDC1EB}"/>
              </a:ext>
            </a:extLst>
          </p:cNvPr>
          <p:cNvSpPr txBox="1"/>
          <p:nvPr/>
        </p:nvSpPr>
        <p:spPr>
          <a:xfrm>
            <a:off x="0" y="2666265"/>
            <a:ext cx="4714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C++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enkripsi-dekripsi</a:t>
            </a:r>
            <a:endParaRPr lang="en-US" sz="2400" dirty="0"/>
          </a:p>
          <a:p>
            <a:r>
              <a:rPr lang="en-US" sz="2400" dirty="0"/>
              <a:t>file </a:t>
            </a:r>
            <a:r>
              <a:rPr lang="en-US" sz="2400" dirty="0" err="1"/>
              <a:t>dengan</a:t>
            </a:r>
            <a:r>
              <a:rPr lang="en-US" sz="2400" dirty="0"/>
              <a:t> cipher XOR </a:t>
            </a:r>
            <a:r>
              <a:rPr lang="en-US" sz="2400" dirty="0" err="1"/>
              <a:t>sederhana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F6F55-23F9-44A6-B083-D0A6C0CE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64" y="1302702"/>
            <a:ext cx="10571872" cy="42525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88F83-79EB-42CA-92CC-E83A12B8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E1530-4D62-94D7-5BCB-99CBFB76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16425-1954-9B3D-F4A0-DD79D9D5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" y="1571410"/>
            <a:ext cx="5991491" cy="4176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C0C74-ED1B-C255-A60E-7FC8A324959F}"/>
              </a:ext>
            </a:extLst>
          </p:cNvPr>
          <p:cNvSpPr txBox="1"/>
          <p:nvPr/>
        </p:nvSpPr>
        <p:spPr>
          <a:xfrm>
            <a:off x="319315" y="627547"/>
            <a:ext cx="934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Python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enkripsi-dekripsi</a:t>
            </a:r>
            <a:r>
              <a:rPr lang="en-US" sz="2400" dirty="0"/>
              <a:t> file </a:t>
            </a:r>
            <a:r>
              <a:rPr lang="en-US" sz="2400" dirty="0" err="1"/>
              <a:t>dengan</a:t>
            </a:r>
            <a:r>
              <a:rPr lang="en-US" sz="2400" dirty="0"/>
              <a:t> cipher XOR </a:t>
            </a:r>
            <a:r>
              <a:rPr lang="en-US" sz="2400" dirty="0" err="1"/>
              <a:t>sederhana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11EBD-C983-A559-66BC-BF5766D3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26" y="2025196"/>
            <a:ext cx="5634831" cy="37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F96C7-0CEE-150D-1DB4-FF93F951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96276-1F47-FBFD-442A-DF0561EC149E}"/>
              </a:ext>
            </a:extLst>
          </p:cNvPr>
          <p:cNvSpPr txBox="1"/>
          <p:nvPr/>
        </p:nvSpPr>
        <p:spPr>
          <a:xfrm>
            <a:off x="1284287" y="676791"/>
            <a:ext cx="279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A9768-DD20-9EA8-4F25-9BB7ADBC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7" y="1306738"/>
            <a:ext cx="7467827" cy="52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7B465E-1FD1-47B9-B8C2-8D657EDB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D1F91B-B214-4568-9E65-1DF19B71DDB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ACD02A84-52E1-48DF-8656-07DF04F25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299" y="68103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Pendahuluan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D2227CE6-980E-4315-9882-0363B021E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05160" cy="4351338"/>
          </a:xfrm>
        </p:spPr>
        <p:txBody>
          <a:bodyPr>
            <a:normAutofit fontScale="85000" lnSpcReduction="20000"/>
          </a:bodyPr>
          <a:lstStyle/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adalah</a:t>
            </a:r>
            <a:r>
              <a:rPr lang="en-US" altLang="en-US" dirty="0">
                <a:solidFill>
                  <a:srgbClr val="000000"/>
                </a:solidFill>
              </a:rPr>
              <a:t> era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setelah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penemuan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digital.</a:t>
            </a: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Perkembangan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teknologi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 </a:t>
            </a:r>
            <a:r>
              <a:rPr lang="en-US" altLang="en-US" dirty="0" err="1">
                <a:solidFill>
                  <a:srgbClr val="000000"/>
                </a:solidFill>
              </a:rPr>
              <a:t>membuat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ilmu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berkembang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dengan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pesat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 </a:t>
            </a:r>
            <a:r>
              <a:rPr lang="en-US" altLang="en-US" dirty="0" err="1">
                <a:solidFill>
                  <a:srgbClr val="000000"/>
                </a:solidFill>
              </a:rPr>
              <a:t>merepresentasikan</a:t>
            </a:r>
            <a:r>
              <a:rPr lang="en-US" altLang="en-US" dirty="0">
                <a:solidFill>
                  <a:srgbClr val="000000"/>
                </a:solidFill>
              </a:rPr>
              <a:t> data dan </a:t>
            </a:r>
            <a:r>
              <a:rPr lang="en-US" altLang="en-US" dirty="0" err="1">
                <a:solidFill>
                  <a:srgbClr val="000000"/>
                </a:solidFill>
              </a:rPr>
              <a:t>informasi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biner.</a:t>
            </a:r>
            <a:endParaRPr lang="en-GB" altLang="en-US" dirty="0">
              <a:solidFill>
                <a:srgbClr val="000000"/>
              </a:solidFill>
            </a:endParaRP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beroperasi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bit (</a:t>
            </a:r>
            <a:r>
              <a:rPr lang="en-US" altLang="en-US" dirty="0" err="1">
                <a:solidFill>
                  <a:srgbClr val="000000"/>
                </a:solidFill>
              </a:rPr>
              <a:t>bandingkan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dengan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beroperasi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</a:t>
            </a:r>
            <a:r>
              <a:rPr lang="en-US" altLang="en-US" dirty="0" err="1">
                <a:solidFill>
                  <a:srgbClr val="000000"/>
                </a:solidFill>
              </a:rPr>
              <a:t>karakter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plainteks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cipherteks</a:t>
            </a:r>
            <a:r>
              <a:rPr lang="en-US" altLang="en-US" dirty="0">
                <a:solidFill>
                  <a:srgbClr val="000000"/>
                </a:solidFill>
              </a:rPr>
              <a:t>,  </a:t>
            </a:r>
            <a:r>
              <a:rPr lang="en-US" altLang="en-US" dirty="0" err="1">
                <a:solidFill>
                  <a:srgbClr val="000000"/>
                </a:solidFill>
              </a:rPr>
              <a:t>diproses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rangkaian</a:t>
            </a:r>
            <a:r>
              <a:rPr lang="en-US" altLang="en-US" dirty="0">
                <a:solidFill>
                  <a:srgbClr val="000000"/>
                </a:solidFill>
              </a:rPr>
              <a:t> bit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operasi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xor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paling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banyak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digunakan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algoritmanya</a:t>
            </a: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2CBA8-E3F2-E605-9753-B4ADABFB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0E163-FAF6-B306-EF20-9D5CE175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61419"/>
            <a:ext cx="10276114" cy="5777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9CAE8-0DCC-EBAB-FD8A-28901508811F}"/>
              </a:ext>
            </a:extLst>
          </p:cNvPr>
          <p:cNvSpPr txBox="1"/>
          <p:nvPr/>
        </p:nvSpPr>
        <p:spPr>
          <a:xfrm>
            <a:off x="841829" y="209524"/>
            <a:ext cx="501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file </a:t>
            </a:r>
            <a:r>
              <a:rPr lang="en-US" sz="2400" dirty="0" err="1"/>
              <a:t>plainteks</a:t>
            </a:r>
            <a:r>
              <a:rPr lang="en-US" sz="2400" dirty="0"/>
              <a:t>: BPCS-SPIE98.pdf </a:t>
            </a:r>
          </a:p>
        </p:txBody>
      </p:sp>
    </p:spTree>
    <p:extLst>
      <p:ext uri="{BB962C8B-B14F-4D97-AF65-F5344CB8AC3E}">
        <p14:creationId xmlns:p14="http://schemas.microsoft.com/office/powerpoint/2010/main" val="332010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7A13B-0F51-1AB1-BEF2-B5F52E04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5829D-0379-07B5-5330-B04648B5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938212"/>
            <a:ext cx="8608934" cy="5418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9F902-EADB-9905-720E-E1C868AAB462}"/>
              </a:ext>
            </a:extLst>
          </p:cNvPr>
          <p:cNvSpPr txBox="1"/>
          <p:nvPr/>
        </p:nvSpPr>
        <p:spPr>
          <a:xfrm>
            <a:off x="841829" y="209524"/>
            <a:ext cx="493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 </a:t>
            </a:r>
            <a:r>
              <a:rPr lang="en-US" sz="2400" dirty="0" err="1"/>
              <a:t>hasil</a:t>
            </a:r>
            <a:r>
              <a:rPr lang="en-US" sz="2400" dirty="0"/>
              <a:t> file </a:t>
            </a:r>
            <a:r>
              <a:rPr lang="en-US" sz="2400" dirty="0" err="1"/>
              <a:t>cipherteks</a:t>
            </a:r>
            <a:r>
              <a:rPr lang="en-US" sz="2400" dirty="0"/>
              <a:t>: </a:t>
            </a:r>
            <a:r>
              <a:rPr lang="en-US" sz="2400" dirty="0" err="1"/>
              <a:t>hasil.enc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56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E699A-D15A-FC8F-0BD3-B1C7884E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63E61-D0D7-FC99-6CB0-7DE2269CCBF8}"/>
              </a:ext>
            </a:extLst>
          </p:cNvPr>
          <p:cNvSpPr txBox="1"/>
          <p:nvPr/>
        </p:nvSpPr>
        <p:spPr>
          <a:xfrm>
            <a:off x="841829" y="209524"/>
            <a:ext cx="529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dekripsi</a:t>
            </a:r>
            <a:r>
              <a:rPr lang="en-US" sz="2400" dirty="0"/>
              <a:t>: BPCS-SPIE98-decrypt.pdf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85A50-5887-4FC7-86DD-F21770D7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3823"/>
            <a:ext cx="10058400" cy="56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413C2-73F1-3192-DB7B-88E77501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5BF02-E934-8BAA-E7BF-2C8B751F2C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Cipher XOR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Kasiski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F1A322EF-500B-464C-A731-D1EB889A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5DFB65-1BAE-4466-B8E4-AE6E0826A87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82FCDD31-2803-44C6-BEC9-DA7A0C97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12128"/>
            <a:ext cx="7772400" cy="1046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/>
              <a:t>Kategori</a:t>
            </a:r>
            <a:r>
              <a:rPr lang="en-US" altLang="en-US" sz="4000" b="1" dirty="0"/>
              <a:t> </a:t>
            </a:r>
            <a:r>
              <a:rPr lang="en-US" altLang="en-US" sz="4000" b="1" i="1" dirty="0"/>
              <a:t>cipher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berbasis</a:t>
            </a:r>
            <a:r>
              <a:rPr lang="en-US" altLang="en-US" sz="4000" b="1" dirty="0"/>
              <a:t> bit</a:t>
            </a:r>
            <a:endParaRPr lang="en-GB" altLang="en-US" sz="4000" b="1" dirty="0"/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7581FDC8-901D-4A53-8F50-E00C18B35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Alir</a:t>
            </a:r>
            <a:r>
              <a:rPr lang="en-US" altLang="en-US" dirty="0"/>
              <a:t> (</a:t>
            </a:r>
            <a:r>
              <a:rPr lang="en-US" altLang="en-US" i="1" dirty="0"/>
              <a:t>Stream Cipher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bit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individual</a:t>
            </a:r>
          </a:p>
          <a:p>
            <a:pPr marL="609600" indent="-609600"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bit per bit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XOR</a:t>
            </a:r>
            <a:endParaRPr lang="en-US" altLang="en-US" sz="2400" i="1" dirty="0"/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FontTx/>
              <a:buAutoNum type="arabicPeriod" startAt="2"/>
            </a:pPr>
            <a:r>
              <a:rPr lang="en-US" altLang="en-US" i="1" dirty="0"/>
              <a:t>Cipher</a:t>
            </a:r>
            <a:r>
              <a:rPr lang="en-US" altLang="en-US" dirty="0"/>
              <a:t> Blok (</a:t>
            </a:r>
            <a:r>
              <a:rPr lang="en-US" altLang="en-US" i="1" dirty="0"/>
              <a:t>Block Cipher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blok-blok</a:t>
            </a:r>
            <a:r>
              <a:rPr lang="en-US" altLang="en-US" sz="2400" dirty="0"/>
              <a:t> bit (</a:t>
            </a:r>
            <a:r>
              <a:rPr lang="en-US" altLang="en-US" sz="2400" dirty="0" err="1"/>
              <a:t>sekumpulan</a:t>
            </a:r>
            <a:r>
              <a:rPr lang="en-US" altLang="en-US" sz="2400" dirty="0"/>
              <a:t> bit)</a:t>
            </a:r>
            <a:endParaRPr lang="en-US" altLang="en-US" sz="2400" i="1" dirty="0"/>
          </a:p>
          <a:p>
            <a:pPr marL="609600" indent="-609600">
              <a:buNone/>
            </a:pPr>
            <a:r>
              <a:rPr lang="en-US" altLang="en-US" sz="2400" dirty="0"/>
              <a:t>     	  (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128-bit/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= 16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/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bit</a:t>
            </a: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0AC2-540E-E77D-E6E2-646AF8B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39C2287E-C270-85B8-53A4-DBFDE5A05B12}"/>
              </a:ext>
            </a:extLst>
          </p:cNvPr>
          <p:cNvGrpSpPr>
            <a:grpSpLocks/>
          </p:cNvGrpSpPr>
          <p:nvPr/>
        </p:nvGrpSpPr>
        <p:grpSpPr bwMode="auto">
          <a:xfrm>
            <a:off x="6009323" y="1207135"/>
            <a:ext cx="1800225" cy="463550"/>
            <a:chOff x="3107" y="754"/>
            <a:chExt cx="1134" cy="292"/>
          </a:xfrm>
        </p:grpSpPr>
        <p:sp>
          <p:nvSpPr>
            <p:cNvPr id="5" name="AutoShape 21">
              <a:extLst>
                <a:ext uri="{FF2B5EF4-FFF2-40B4-BE49-F238E27FC236}">
                  <a16:creationId xmlns:a16="http://schemas.microsoft.com/office/drawing/2014/main" id="{6CE98F75-1B82-DEAE-2A7C-1B5ABA6A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774"/>
              <a:ext cx="1134" cy="272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6" name="Text Box 29">
              <a:extLst>
                <a:ext uri="{FF2B5EF4-FFF2-40B4-BE49-F238E27FC236}">
                  <a16:creationId xmlns:a16="http://schemas.microsoft.com/office/drawing/2014/main" id="{56504400-71CE-E3B7-C61C-C37AC4F8E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754"/>
              <a:ext cx="5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2000"/>
            </a:p>
          </p:txBody>
        </p:sp>
        <p:sp>
          <p:nvSpPr>
            <p:cNvPr id="7" name="Text Box 30">
              <a:extLst>
                <a:ext uri="{FF2B5EF4-FFF2-40B4-BE49-F238E27FC236}">
                  <a16:creationId xmlns:a16="http://schemas.microsoft.com/office/drawing/2014/main" id="{BAEE8B50-A24F-F9C0-DFDF-A78B78F55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819"/>
              <a:ext cx="10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en-US"/>
                <a:t>Cryptology</a:t>
              </a:r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522F57C4-2276-0E08-9368-175CF9970E59}"/>
              </a:ext>
            </a:extLst>
          </p:cNvPr>
          <p:cNvGrpSpPr>
            <a:grpSpLocks/>
          </p:cNvGrpSpPr>
          <p:nvPr/>
        </p:nvGrpSpPr>
        <p:grpSpPr bwMode="auto">
          <a:xfrm>
            <a:off x="4209098" y="1670685"/>
            <a:ext cx="5329237" cy="1079500"/>
            <a:chOff x="1973" y="1046"/>
            <a:chExt cx="3357" cy="680"/>
          </a:xfrm>
        </p:grpSpPr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AFD3A0F4-3277-1881-9CCE-044A1D0C6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454"/>
              <a:ext cx="1134" cy="272"/>
              <a:chOff x="1973" y="1454"/>
              <a:chExt cx="1134" cy="272"/>
            </a:xfrm>
          </p:grpSpPr>
          <p:sp>
            <p:nvSpPr>
              <p:cNvPr id="17" name="AutoShape 23">
                <a:extLst>
                  <a:ext uri="{FF2B5EF4-FFF2-40B4-BE49-F238E27FC236}">
                    <a16:creationId xmlns:a16="http://schemas.microsoft.com/office/drawing/2014/main" id="{13C8CE08-4AF0-0EAE-79C7-4EE3C70D7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18" name="Text Box 31">
                <a:extLst>
                  <a:ext uri="{FF2B5EF4-FFF2-40B4-BE49-F238E27FC236}">
                    <a16:creationId xmlns:a16="http://schemas.microsoft.com/office/drawing/2014/main" id="{631727A2-E08C-E495-B3B8-C287BE8C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Cryptography</a:t>
                </a: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5BFBCF86-26E9-60CA-A2E6-AE5587A5D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1454"/>
              <a:ext cx="1134" cy="272"/>
              <a:chOff x="4196" y="1454"/>
              <a:chExt cx="1134" cy="272"/>
            </a:xfrm>
          </p:grpSpPr>
          <p:sp>
            <p:nvSpPr>
              <p:cNvPr id="15" name="AutoShape 22">
                <a:extLst>
                  <a:ext uri="{FF2B5EF4-FFF2-40B4-BE49-F238E27FC236}">
                    <a16:creationId xmlns:a16="http://schemas.microsoft.com/office/drawing/2014/main" id="{D31E00F4-F456-9303-0AAF-E72AA84C5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6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54B30E47-B6A2-F0BB-7772-BCF28FF36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Cryptanalysis</a:t>
                </a:r>
              </a:p>
            </p:txBody>
          </p:sp>
        </p:grp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B42CEB00-88EB-7C14-0413-3F71CFD32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04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72F49F1D-2756-A00F-E637-D642AC58E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2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42">
              <a:extLst>
                <a:ext uri="{FF2B5EF4-FFF2-40B4-BE49-F238E27FC236}">
                  <a16:creationId xmlns:a16="http://schemas.microsoft.com/office/drawing/2014/main" id="{63A7FA91-A3B6-FF72-5240-07FE260B1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43">
              <a:extLst>
                <a:ext uri="{FF2B5EF4-FFF2-40B4-BE49-F238E27FC236}">
                  <a16:creationId xmlns:a16="http://schemas.microsoft.com/office/drawing/2014/main" id="{A6D19181-F657-C8B6-9142-7D0B5BDA4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63">
            <a:extLst>
              <a:ext uri="{FF2B5EF4-FFF2-40B4-BE49-F238E27FC236}">
                <a16:creationId xmlns:a16="http://schemas.microsoft.com/office/drawing/2014/main" id="{881F6806-3B85-C1FB-D800-9020E2641047}"/>
              </a:ext>
            </a:extLst>
          </p:cNvPr>
          <p:cNvGrpSpPr>
            <a:grpSpLocks/>
          </p:cNvGrpSpPr>
          <p:nvPr/>
        </p:nvGrpSpPr>
        <p:grpSpPr bwMode="auto">
          <a:xfrm>
            <a:off x="1904048" y="2750185"/>
            <a:ext cx="6408737" cy="1225550"/>
            <a:chOff x="521" y="1726"/>
            <a:chExt cx="4037" cy="772"/>
          </a:xfrm>
        </p:grpSpPr>
        <p:grpSp>
          <p:nvGrpSpPr>
            <p:cNvPr id="20" name="Group 57">
              <a:extLst>
                <a:ext uri="{FF2B5EF4-FFF2-40B4-BE49-F238E27FC236}">
                  <a16:creationId xmlns:a16="http://schemas.microsoft.com/office/drawing/2014/main" id="{A17A314C-866C-F270-936D-40E06679B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226"/>
              <a:ext cx="1135" cy="272"/>
              <a:chOff x="521" y="2226"/>
              <a:chExt cx="1135" cy="272"/>
            </a:xfrm>
          </p:grpSpPr>
          <p:sp>
            <p:nvSpPr>
              <p:cNvPr id="32" name="AutoShape 26">
                <a:extLst>
                  <a:ext uri="{FF2B5EF4-FFF2-40B4-BE49-F238E27FC236}">
                    <a16:creationId xmlns:a16="http://schemas.microsoft.com/office/drawing/2014/main" id="{A8386B3A-B8D7-A560-6FCA-53AD0D18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4AB694E2-90A5-42E5-0BEB-7C88379B7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27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Symmetric Ciphers</a:t>
                </a:r>
              </a:p>
            </p:txBody>
          </p:sp>
        </p:grpSp>
        <p:grpSp>
          <p:nvGrpSpPr>
            <p:cNvPr id="21" name="Group 58">
              <a:extLst>
                <a:ext uri="{FF2B5EF4-FFF2-40B4-BE49-F238E27FC236}">
                  <a16:creationId xmlns:a16="http://schemas.microsoft.com/office/drawing/2014/main" id="{36B09EDA-B586-8E93-C99E-8AA0ADB51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226"/>
              <a:ext cx="1134" cy="272"/>
              <a:chOff x="1973" y="2226"/>
              <a:chExt cx="1134" cy="272"/>
            </a:xfrm>
          </p:grpSpPr>
          <p:sp>
            <p:nvSpPr>
              <p:cNvPr id="30" name="AutoShape 25">
                <a:extLst>
                  <a:ext uri="{FF2B5EF4-FFF2-40B4-BE49-F238E27FC236}">
                    <a16:creationId xmlns:a16="http://schemas.microsoft.com/office/drawing/2014/main" id="{6954E90E-803D-0055-0F50-C7835E327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31" name="Text Box 34">
                <a:extLst>
                  <a:ext uri="{FF2B5EF4-FFF2-40B4-BE49-F238E27FC236}">
                    <a16:creationId xmlns:a16="http://schemas.microsoft.com/office/drawing/2014/main" id="{82794EDD-15E6-162B-DF3D-6F00F2A57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227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Asymmetric Ciphers</a:t>
                </a:r>
              </a:p>
            </p:txBody>
          </p:sp>
        </p:grpSp>
        <p:grpSp>
          <p:nvGrpSpPr>
            <p:cNvPr id="22" name="Group 59">
              <a:extLst>
                <a:ext uri="{FF2B5EF4-FFF2-40B4-BE49-F238E27FC236}">
                  <a16:creationId xmlns:a16="http://schemas.microsoft.com/office/drawing/2014/main" id="{143B90D5-B511-D7AA-56D5-50F5234AD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225"/>
              <a:ext cx="1134" cy="272"/>
              <a:chOff x="3424" y="2225"/>
              <a:chExt cx="1134" cy="272"/>
            </a:xfrm>
          </p:grpSpPr>
          <p:sp>
            <p:nvSpPr>
              <p:cNvPr id="28" name="AutoShape 24">
                <a:extLst>
                  <a:ext uri="{FF2B5EF4-FFF2-40B4-BE49-F238E27FC236}">
                    <a16:creationId xmlns:a16="http://schemas.microsoft.com/office/drawing/2014/main" id="{530BBF3D-15C5-E2BD-B658-9198011D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2225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id="{74CBBE4B-3F66-0F89-F79D-71C3ADCC83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4" y="2270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Protocols </a:t>
                </a:r>
              </a:p>
            </p:txBody>
          </p:sp>
        </p:grp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80C51589-F842-B591-ABC5-46A50A12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7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1E515A37-3112-D257-C672-38005E783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53"/>
              <a:ext cx="2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340EBB40-F9F5-7864-9B4D-E5999E760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1E55A77B-3670-9992-D6A4-F140F3929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0DB4DC12-685B-2710-E566-89914CECF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135D1157-EAE7-895B-E7FB-E0FCB6AC8553}"/>
              </a:ext>
            </a:extLst>
          </p:cNvPr>
          <p:cNvGrpSpPr>
            <a:grpSpLocks/>
          </p:cNvGrpSpPr>
          <p:nvPr/>
        </p:nvGrpSpPr>
        <p:grpSpPr bwMode="auto">
          <a:xfrm>
            <a:off x="1329373" y="3974148"/>
            <a:ext cx="4103687" cy="1225550"/>
            <a:chOff x="159" y="2497"/>
            <a:chExt cx="2585" cy="772"/>
          </a:xfrm>
        </p:grpSpPr>
        <p:grpSp>
          <p:nvGrpSpPr>
            <p:cNvPr id="35" name="Group 60">
              <a:extLst>
                <a:ext uri="{FF2B5EF4-FFF2-40B4-BE49-F238E27FC236}">
                  <a16:creationId xmlns:a16="http://schemas.microsoft.com/office/drawing/2014/main" id="{D1930169-EECD-D77A-4BFF-373141D9D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2997"/>
              <a:ext cx="1134" cy="272"/>
              <a:chOff x="159" y="2997"/>
              <a:chExt cx="1134" cy="272"/>
            </a:xfrm>
          </p:grpSpPr>
          <p:sp>
            <p:nvSpPr>
              <p:cNvPr id="43" name="AutoShape 28">
                <a:extLst>
                  <a:ext uri="{FF2B5EF4-FFF2-40B4-BE49-F238E27FC236}">
                    <a16:creationId xmlns:a16="http://schemas.microsoft.com/office/drawing/2014/main" id="{CC4F77C0-86F6-8ABB-F87F-C0B2823D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2997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44" name="Text Box 36">
                <a:extLst>
                  <a:ext uri="{FF2B5EF4-FFF2-40B4-BE49-F238E27FC236}">
                    <a16:creationId xmlns:a16="http://schemas.microsoft.com/office/drawing/2014/main" id="{896F4841-266E-8F98-DD23-C1162D75D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3042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Block Ciphers</a:t>
                </a:r>
              </a:p>
            </p:txBody>
          </p:sp>
        </p:grpSp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id="{6DDC62CC-FEA4-4672-C858-30EDFEFE2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997"/>
              <a:ext cx="1134" cy="272"/>
              <a:chOff x="1610" y="2997"/>
              <a:chExt cx="1134" cy="272"/>
            </a:xfrm>
          </p:grpSpPr>
          <p:sp>
            <p:nvSpPr>
              <p:cNvPr id="41" name="AutoShape 27">
                <a:extLst>
                  <a:ext uri="{FF2B5EF4-FFF2-40B4-BE49-F238E27FC236}">
                    <a16:creationId xmlns:a16="http://schemas.microsoft.com/office/drawing/2014/main" id="{D7F0781F-6694-184E-4C9E-8F1FB87A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997"/>
                <a:ext cx="1134" cy="272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42" name="Text Box 37">
                <a:extLst>
                  <a:ext uri="{FF2B5EF4-FFF2-40B4-BE49-F238E27FC236}">
                    <a16:creationId xmlns:a16="http://schemas.microsoft.com/office/drawing/2014/main" id="{87AA8713-4D62-B731-52F4-5782FD87E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" y="3042"/>
                <a:ext cx="10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b="1"/>
                  <a:t>Stream Ciphers</a:t>
                </a:r>
              </a:p>
            </p:txBody>
          </p:sp>
        </p:grp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B613CE67-06D6-7A19-9A72-0F01F7AD1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49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51">
              <a:extLst>
                <a:ext uri="{FF2B5EF4-FFF2-40B4-BE49-F238E27FC236}">
                  <a16:creationId xmlns:a16="http://schemas.microsoft.com/office/drawing/2014/main" id="{AFBFB675-1AD4-F0D3-EC88-5C4DFA0DC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2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52">
              <a:extLst>
                <a:ext uri="{FF2B5EF4-FFF2-40B4-BE49-F238E27FC236}">
                  <a16:creationId xmlns:a16="http://schemas.microsoft.com/office/drawing/2014/main" id="{98CDFC14-A4DA-6505-67BC-09B5FCC8F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53">
              <a:extLst>
                <a:ext uri="{FF2B5EF4-FFF2-40B4-BE49-F238E27FC236}">
                  <a16:creationId xmlns:a16="http://schemas.microsoft.com/office/drawing/2014/main" id="{884E5B31-1ED4-05A1-8343-52B219578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F8C21ED-2C79-01E6-7445-56B0E3660FBD}"/>
              </a:ext>
            </a:extLst>
          </p:cNvPr>
          <p:cNvSpPr/>
          <p:nvPr/>
        </p:nvSpPr>
        <p:spPr>
          <a:xfrm>
            <a:off x="6622811" y="3635356"/>
            <a:ext cx="1579722" cy="2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Hash function</a:t>
            </a:r>
          </a:p>
        </p:txBody>
      </p:sp>
    </p:spTree>
    <p:extLst>
      <p:ext uri="{BB962C8B-B14F-4D97-AF65-F5344CB8AC3E}">
        <p14:creationId xmlns:p14="http://schemas.microsoft.com/office/powerpoint/2010/main" val="16678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F7AFA9B4-9CC1-492E-BB8E-DF66F753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F2A0D-277D-457C-A502-40EEFC6F18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38ADF5C-1272-4048-9A25-DFE46E0FFF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36320" y="1104900"/>
            <a:ext cx="10180320" cy="508254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Meskipun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disebut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modern, </a:t>
            </a:r>
            <a:r>
              <a:rPr lang="en-US" altLang="en-US" dirty="0" err="1">
                <a:solidFill>
                  <a:srgbClr val="000000"/>
                </a:solidFill>
              </a:rPr>
              <a:t>namun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tetap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menggunakan</a:t>
            </a:r>
            <a:r>
              <a:rPr lang="en-US" altLang="en-US" dirty="0">
                <a:solidFill>
                  <a:srgbClr val="000000"/>
                </a:solidFill>
              </a:rPr>
              <a:t> dua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 di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b="1" dirty="0" err="1">
                <a:solidFill>
                  <a:srgbClr val="000000"/>
                </a:solidFill>
              </a:rPr>
              <a:t>teknik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substitusi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dan </a:t>
            </a:r>
            <a:r>
              <a:rPr lang="en-US" altLang="en-US" b="1" dirty="0" err="1">
                <a:solidFill>
                  <a:srgbClr val="000000"/>
                </a:solidFill>
              </a:rPr>
              <a:t>teknik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transposisi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tetapi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operasinya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dibuat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kompleks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tidak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sesederhana</a:t>
            </a:r>
            <a:r>
              <a:rPr lang="en-US" altLang="en-US" dirty="0">
                <a:solidFill>
                  <a:srgbClr val="000000"/>
                </a:solidFill>
              </a:rPr>
              <a:t> cipher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</a:rPr>
              <a:t>   </a:t>
            </a:r>
            <a:r>
              <a:rPr lang="en-US" altLang="en-US" dirty="0" err="1">
                <a:solidFill>
                  <a:srgbClr val="000000"/>
                </a:solidFill>
              </a:rPr>
              <a:t>Tujuannya</a:t>
            </a:r>
            <a:r>
              <a:rPr lang="en-US" altLang="en-US" dirty="0">
                <a:solidFill>
                  <a:srgbClr val="000000"/>
                </a:solidFill>
              </a:rPr>
              <a:t>: agar </a:t>
            </a:r>
            <a:r>
              <a:rPr lang="en-US" altLang="en-US" i="1" dirty="0">
                <a:solidFill>
                  <a:srgbClr val="000000"/>
                </a:solidFill>
              </a:rPr>
              <a:t>cipher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sulit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dikriptanalisis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Selain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kedua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tersebut</a:t>
            </a:r>
            <a:r>
              <a:rPr lang="en-US" altLang="en-US" dirty="0">
                <a:solidFill>
                  <a:srgbClr val="000000"/>
                </a:solidFill>
              </a:rPr>
              <a:t>, juga </a:t>
            </a:r>
            <a:r>
              <a:rPr lang="en-US" altLang="en-US" dirty="0" err="1">
                <a:solidFill>
                  <a:srgbClr val="000000"/>
                </a:solidFill>
              </a:rPr>
              <a:t>digunakan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lain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rotasi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kompresi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ekspansi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penjumlahan</a:t>
            </a:r>
            <a:r>
              <a:rPr lang="en-US" altLang="en-US" dirty="0">
                <a:solidFill>
                  <a:srgbClr val="000000"/>
                </a:solidFill>
              </a:rPr>
              <a:t> modulo, dan lain-lain.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melahirkan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konsep-konsep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baru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kunci-publik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fungsi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>
                <a:solidFill>
                  <a:srgbClr val="000000"/>
                </a:solidFill>
              </a:rPr>
              <a:t>hash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protokol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tanda-tangan</a:t>
            </a:r>
            <a:r>
              <a:rPr lang="en-US" altLang="en-US" dirty="0">
                <a:solidFill>
                  <a:srgbClr val="000000"/>
                </a:solidFill>
              </a:rPr>
              <a:t> digital, </a:t>
            </a:r>
            <a:r>
              <a:rPr lang="en-US" altLang="en-US" dirty="0" err="1">
                <a:solidFill>
                  <a:srgbClr val="000000"/>
                </a:solidFill>
              </a:rPr>
              <a:t>pembangkit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bilangan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acak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skema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pembagian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dsb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67BD5E9-E840-4E18-8301-A28E1E6B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72F321-9E6F-4BF1-8D2F-EDBDB255EC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C956A19-55DB-47D3-94F3-0FC04104C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8019" y="314324"/>
            <a:ext cx="8162925" cy="64135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Diagram Blok </a:t>
            </a:r>
            <a:r>
              <a:rPr lang="en-US" altLang="en-US" sz="3600" b="1" dirty="0" err="1"/>
              <a:t>Kriptografi</a:t>
            </a:r>
            <a:r>
              <a:rPr lang="en-US" altLang="en-US" sz="3600" b="1" dirty="0"/>
              <a:t> Modern</a:t>
            </a:r>
            <a:endParaRPr lang="en-GB" altLang="en-US" sz="3600" b="1" dirty="0"/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005486BE-39F9-4B03-B637-998A90D53B9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179122400"/>
              </p:ext>
            </p:extLst>
          </p:nvPr>
        </p:nvGraphicFramePr>
        <p:xfrm>
          <a:off x="2209800" y="1144587"/>
          <a:ext cx="7772400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67856" imgH="4171188" progId="Visio.Drawing.5">
                  <p:embed/>
                </p:oleObj>
              </mc:Choice>
              <mc:Fallback>
                <p:oleObj name="VISIO" r:id="rId2" imgW="6467856" imgH="4171188" progId="Visio.Drawing.5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005486BE-39F9-4B03-B637-998A90D53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4587"/>
                        <a:ext cx="7772400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45AC865-CA17-43AA-ABC2-6FEDF98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5D97E-72E2-41F6-8DD6-DED18797EBE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B1CCBDC-6002-4312-87AA-D77B44CCB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778" y="41687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Bit, Byte, dan Kode </a:t>
            </a:r>
            <a:r>
              <a:rPr lang="en-US" altLang="en-US" b="1" dirty="0" err="1">
                <a:cs typeface="Times New Roman" panose="02020603050405020304" pitchFamily="18" charset="0"/>
              </a:rPr>
              <a:t>Heksadesimal</a:t>
            </a:r>
            <a:r>
              <a:rPr lang="en-GB" altLang="en-US" b="1" dirty="0"/>
              <a:t> 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A2216C6-F530-4403-9EB6-F162E6DD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9778" y="1307465"/>
            <a:ext cx="11269662" cy="504888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err="1">
                <a:solidFill>
                  <a:srgbClr val="000000"/>
                </a:solidFill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</a:rPr>
              <a:t>cipher</a:t>
            </a:r>
            <a:r>
              <a:rPr lang="en-US" altLang="en-US" sz="2000" dirty="0">
                <a:solidFill>
                  <a:srgbClr val="000000"/>
                </a:solidFill>
              </a:rPr>
              <a:t> modern </a:t>
            </a:r>
            <a:r>
              <a:rPr lang="en-US" altLang="en-US" sz="2000" dirty="0" err="1">
                <a:solidFill>
                  <a:srgbClr val="000000"/>
                </a:solidFill>
              </a:rPr>
              <a:t>dienkripsi</a:t>
            </a:r>
            <a:r>
              <a:rPr lang="en-US" altLang="en-US" sz="2000" dirty="0">
                <a:solidFill>
                  <a:srgbClr val="000000"/>
                </a:solidFill>
              </a:rPr>
              <a:t> bit-per-bit </a:t>
            </a:r>
            <a:r>
              <a:rPr lang="en-US" altLang="en-US" sz="2000" dirty="0" err="1">
                <a:solidFill>
                  <a:srgbClr val="000000"/>
                </a:solidFill>
              </a:rPr>
              <a:t>atau</a:t>
            </a:r>
            <a:r>
              <a:rPr lang="en-US" altLang="en-US" sz="2000" dirty="0">
                <a:solidFill>
                  <a:srgbClr val="000000"/>
                </a:solidFill>
              </a:rPr>
              <a:t> byte-per-byte, </a:t>
            </a:r>
            <a:r>
              <a:rPr lang="en-US" altLang="en-US" sz="2000" dirty="0" err="1">
                <a:solidFill>
                  <a:srgbClr val="000000"/>
                </a:solidFill>
              </a:rPr>
              <a:t>atau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kelompok</a:t>
            </a:r>
            <a:r>
              <a:rPr lang="en-US" altLang="en-US" sz="2000" dirty="0">
                <a:solidFill>
                  <a:srgbClr val="000000"/>
                </a:solidFill>
              </a:rPr>
              <a:t> bit (byte).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       1 byte = 8 bit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Pada </a:t>
            </a:r>
            <a:r>
              <a:rPr lang="en-US" altLang="en-US" sz="2000" dirty="0" err="1">
                <a:solidFill>
                  <a:srgbClr val="000000"/>
                </a:solidFill>
              </a:rPr>
              <a:t>beberapa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algoritma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kriptografi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direpresentasikan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heksadesimal</a:t>
            </a:r>
            <a:r>
              <a:rPr lang="en-US" altLang="en-US" sz="2000" dirty="0">
                <a:solidFill>
                  <a:srgbClr val="000000"/>
                </a:solidFill>
              </a:rPr>
              <a:t> (Hex).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      1 </a:t>
            </a:r>
            <a:r>
              <a:rPr lang="en-US" altLang="en-US" sz="2000" dirty="0" err="1">
                <a:solidFill>
                  <a:srgbClr val="000000"/>
                </a:solidFill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</a:rPr>
              <a:t> hex = 4 bit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0000 = 0  	0001 = 1	 	0010 = 2		0011 = 3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0100 = 4  	0101 = 5	 	0110 = 6		0111 = 7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1000 = 8  </a:t>
            </a:r>
            <a:r>
              <a:rPr lang="en-US" altLang="en-US" sz="2000">
                <a:solidFill>
                  <a:srgbClr val="000000"/>
                </a:solidFill>
                <a:cs typeface="Courier New" panose="02070309020205020404" pitchFamily="49" charset="0"/>
              </a:rPr>
              <a:t>	1001 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= 9	 	1010 = A		1011 = B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1100 = C  	1101 = D	 	1110 = E		1111 = F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100111010110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Hex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4-bit: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1001  1101  0110  = 9D6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74AD-E9D6-3EA4-18EB-B1B7DC8B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biner: </a:t>
            </a:r>
            <a:r>
              <a:rPr lang="en-US" sz="2400" dirty="0">
                <a:hlinkClick r:id="rId2"/>
              </a:rPr>
              <a:t>https://www.rapidtables.com/convert/number/string-to-binary.html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6466-B6E4-E345-3597-B9D54CF4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F7AEE-6051-D667-8225-06FFFB21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0697"/>
            <a:ext cx="9588285" cy="53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0BCD-0914-8A6A-4279-D45F041AE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1829"/>
            <a:ext cx="10515600" cy="533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Halo </a:t>
            </a:r>
            <a:r>
              <a:rPr lang="en-US" sz="2400" dirty="0">
                <a:sym typeface="Wingdings" panose="05000000000000000000" pitchFamily="2" charset="2"/>
              </a:rPr>
              <a:t> 01001000 01100001 01101100 01101111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Indonesia </a:t>
            </a:r>
            <a:r>
              <a:rPr lang="en-US" sz="2400" dirty="0" err="1">
                <a:sym typeface="Wingdings" panose="05000000000000000000" pitchFamily="2" charset="2"/>
              </a:rPr>
              <a:t>emas</a:t>
            </a:r>
            <a:r>
              <a:rPr lang="en-US" sz="2400" dirty="0">
                <a:sym typeface="Wingdings" panose="05000000000000000000" pitchFamily="2" charset="2"/>
              </a:rPr>
              <a:t> 2045 01001001 01101110 01100100 01101111 01101110 01100101 01110011 01101001 01100001 00100000 01100101 01101101 01100001 01110011 00100000 00110010 00110000 00110100 00110101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5250-F39F-C17D-BB4B-02984F46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1D11D-713F-575E-108B-24153B78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59DD8-75A0-BB01-1119-D1FE5802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07160"/>
            <a:ext cx="10697335" cy="6014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DC0E7-D2B1-88ED-5546-FEC86D061A24}"/>
              </a:ext>
            </a:extLst>
          </p:cNvPr>
          <p:cNvSpPr txBox="1"/>
          <p:nvPr/>
        </p:nvSpPr>
        <p:spPr>
          <a:xfrm>
            <a:off x="843120" y="136525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biner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hexa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007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45AC865-CA17-43AA-ABC2-6FEDF98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5D97E-72E2-41F6-8DD6-DED18797EBE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A2216C6-F530-4403-9EB6-F162E6DD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480" y="1063625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Jika </a:t>
            </a:r>
            <a:r>
              <a:rPr lang="en-US" altLang="en-US" dirty="0" err="1">
                <a:solidFill>
                  <a:srgbClr val="000000"/>
                </a:solidFill>
              </a:rPr>
              <a:t>pesan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diproses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bit, </a:t>
            </a:r>
            <a:r>
              <a:rPr lang="en-US" altLang="en-US" dirty="0" err="1">
                <a:solidFill>
                  <a:srgbClr val="000000"/>
                </a:solidFill>
              </a:rPr>
              <a:t>maka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rangkaian</a:t>
            </a:r>
            <a:r>
              <a:rPr lang="en-US" altLang="en-US" dirty="0">
                <a:solidFill>
                  <a:srgbClr val="000000"/>
                </a:solidFill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</a:rPr>
              <a:t>pesan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dibagi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menjadi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blok-blok</a:t>
            </a:r>
            <a:r>
              <a:rPr lang="en-US" altLang="en-US" dirty="0">
                <a:solidFill>
                  <a:srgbClr val="000000"/>
                </a:solidFill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</a:rPr>
              <a:t>berukuran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sama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100111010110001011100001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Bila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8-bit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10011101  01100010 11100001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heksadesimal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9E	62	E1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930</Words>
  <Application>Microsoft Office PowerPoint</Application>
  <PresentationFormat>Widescreen</PresentationFormat>
  <Paragraphs>157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</vt:lpstr>
      <vt:lpstr>Document</vt:lpstr>
      <vt:lpstr>11- Kriptografi Modern </vt:lpstr>
      <vt:lpstr>Pendahuluan</vt:lpstr>
      <vt:lpstr>PowerPoint Presentation</vt:lpstr>
      <vt:lpstr>Diagram Blok Kriptografi Modern</vt:lpstr>
      <vt:lpstr>Bit, Byte, dan Kode Heksadesimal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Operasi XOR</vt:lpstr>
      <vt:lpstr>PowerPoint Presentation</vt:lpstr>
      <vt:lpstr>Operasi Bitwise XOR</vt:lpstr>
      <vt:lpstr>Cipher Sederhana dengan operasi XOR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Kategori cipher berbasis bit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39</cp:revision>
  <dcterms:created xsi:type="dcterms:W3CDTF">2020-09-22T04:12:11Z</dcterms:created>
  <dcterms:modified xsi:type="dcterms:W3CDTF">2025-09-19T07:48:43Z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2024-02-26T03:39:55Z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a6b9a1d5-2882-4a51-a754-796daec3f3d1</vt:lpwstr>
  </property>
  <property fmtid="{D5CDD505-2E9C-101B-9397-08002B2CF9AE}" pid="8" name="MSIP_Label_38b525e5-f3da-4501-8f1e-526b6769fc56_ContentBits">
    <vt:lpwstr>0</vt:lpwstr>
  </property>
</Properties>
</file>