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2" r:id="rId3"/>
    <p:sldId id="293" r:id="rId4"/>
    <p:sldId id="294" r:id="rId5"/>
    <p:sldId id="315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6" r:id="rId20"/>
    <p:sldId id="317" r:id="rId21"/>
    <p:sldId id="309" r:id="rId22"/>
    <p:sldId id="285" r:id="rId23"/>
    <p:sldId id="310" r:id="rId24"/>
    <p:sldId id="311" r:id="rId25"/>
    <p:sldId id="287" r:id="rId26"/>
    <p:sldId id="312" r:id="rId27"/>
    <p:sldId id="289" r:id="rId28"/>
    <p:sldId id="291" r:id="rId29"/>
    <p:sldId id="313" r:id="rId30"/>
    <p:sldId id="314" r:id="rId31"/>
    <p:sldId id="488" r:id="rId32"/>
    <p:sldId id="4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2C12-18ED-4E16-9B18-F58F393DFB2D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74FFA-50E4-4016-8E82-8328A47BB557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059D-0D9C-46D9-9C3F-938F2AE805B2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8C4E-65F8-4B17-9D01-72C8454CCE2F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4790-30EE-4CBB-809E-0C7DBCB50B7E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BA42-D746-4714-8077-650949CDD209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1C06-3C99-44C0-99DB-B76E8D1604D4}" type="datetime1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738E-A2C8-4FAF-BEF4-23D724C8265B}" type="datetime1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89E-A42B-4410-93E9-AF4B2FD3B5E5}" type="datetime1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82FD-6389-4FC3-80A3-24C22B9E8B38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2335-151F-4E6C-80D5-27F0297D27ED}" type="datetime1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3776C-234B-44A0-8961-0D7189A81621}" type="datetime1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Rinaldi/IF4020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code.fr/hill-cip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10" Type="http://schemas.openxmlformats.org/officeDocument/2006/relationships/image" Target="../media/image2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na.edu/Users/cs/nchamber/courses/ic211/s19/lab/l04/realenigm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yptii.com/pipes/affine-ciph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05 - Kriptografi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3)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Bahan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85889" y="3429001"/>
            <a:ext cx="9144000" cy="692834"/>
          </a:xfrm>
        </p:spPr>
        <p:txBody>
          <a:bodyPr>
            <a:normAutofit/>
          </a:bodyPr>
          <a:lstStyle/>
          <a:p>
            <a:r>
              <a:rPr lang="en-US" b="1" dirty="0"/>
              <a:t>Oleh:  Dr. Ir. Rinaldi, M.T</a:t>
            </a:r>
          </a:p>
          <a:p>
            <a:endParaRPr lang="en-US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0CC4FA7-18E6-E490-3A3F-3A2A39FF4F85}"/>
              </a:ext>
            </a:extLst>
          </p:cNvPr>
          <p:cNvSpPr txBox="1">
            <a:spLocks/>
          </p:cNvSpPr>
          <p:nvPr/>
        </p:nvSpPr>
        <p:spPr>
          <a:xfrm>
            <a:off x="1828800" y="456184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sz="2800" b="1" dirty="0"/>
              <a:t>Program Studi Teknik </a:t>
            </a:r>
            <a:r>
              <a:rPr lang="en-US" sz="2800" b="1" dirty="0" err="1"/>
              <a:t>Informatika</a:t>
            </a:r>
            <a:endParaRPr lang="en-US" sz="2800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Elektro dan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Institut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Bandung</a:t>
            </a:r>
          </a:p>
          <a:p>
            <a:r>
              <a:rPr lang="en-US" b="1" dirty="0"/>
              <a:t>2025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EF015-AED7-2934-EF59-5F53699D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340" y="593724"/>
            <a:ext cx="7772400" cy="8318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i="1" dirty="0">
                <a:latin typeface="+mn-lt"/>
              </a:rPr>
              <a:t>4. Hill Cipher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1" y="1835319"/>
            <a:ext cx="10249469" cy="4343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Dikembangkan</a:t>
            </a:r>
            <a:r>
              <a:rPr lang="en-US" altLang="en-US" sz="2400" dirty="0">
                <a:solidFill>
                  <a:srgbClr val="08080C"/>
                </a:solidFill>
              </a:rPr>
              <a:t> oleh Lester Hill (1929), </a:t>
            </a:r>
            <a:r>
              <a:rPr lang="en-US" altLang="en-US" sz="2400" dirty="0" err="1">
                <a:solidFill>
                  <a:srgbClr val="08080C"/>
                </a:solidFill>
              </a:rPr>
              <a:t>berbasis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aljabar</a:t>
            </a:r>
            <a:r>
              <a:rPr lang="en-US" altLang="en-US" sz="2400" dirty="0">
                <a:solidFill>
                  <a:srgbClr val="08080C"/>
                </a:solidFill>
              </a:rPr>
              <a:t> linier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Menggunakan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buah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sz="2400" dirty="0" err="1">
                <a:solidFill>
                  <a:srgbClr val="08080C"/>
                </a:solidFill>
              </a:rPr>
              <a:t>Untuk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3 (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setiap</a:t>
            </a:r>
            <a:r>
              <a:rPr lang="en-US" altLang="en-US" sz="2400" dirty="0">
                <a:solidFill>
                  <a:srgbClr val="08080C"/>
                </a:solidFill>
              </a:rPr>
              <a:t> 3 </a:t>
            </a:r>
            <a:r>
              <a:rPr lang="en-US" altLang="en-US" sz="2400" dirty="0" err="1">
                <a:solidFill>
                  <a:srgbClr val="08080C"/>
                </a:solidFill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</a:rPr>
              <a:t>), system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linernya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menjadi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>
              <a:buFontTx/>
              <a:buChar char="-"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02831"/>
              </p:ext>
            </p:extLst>
          </p:nvPr>
        </p:nvGraphicFramePr>
        <p:xfrm>
          <a:off x="7158076" y="3581400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596900" progId="Equation.3">
                  <p:embed/>
                </p:oleObj>
              </mc:Choice>
              <mc:Fallback>
                <p:oleObj name="Equation" r:id="rId7" imgW="156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76" y="3581400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229065" y="4225452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65937"/>
              </p:ext>
            </p:extLst>
          </p:nvPr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596900" progId="Equation.3">
                  <p:embed/>
                </p:oleObj>
              </mc:Choice>
              <mc:Fallback>
                <p:oleObj name="Equation" r:id="rId7" imgW="749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6057"/>
              </p:ext>
            </p:extLst>
          </p:nvPr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100" imgH="596900" progId="Equation.3">
                  <p:embed/>
                </p:oleObj>
              </mc:Choice>
              <mc:Fallback>
                <p:oleObj name="Equation" r:id="rId9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158"/>
              </p:ext>
            </p:extLst>
          </p:nvPr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596900" progId="Equation.3">
                  <p:embed/>
                </p:oleObj>
              </mc:Choice>
              <mc:Fallback>
                <p:oleObj name="Equation" r:id="rId7" imgW="762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47141"/>
              </p:ext>
            </p:extLst>
          </p:nvPr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4100" imgH="596900" progId="Equation.3">
                  <p:embed/>
                </p:oleObj>
              </mc:Choice>
              <mc:Fallback>
                <p:oleObj name="Equation" r:id="rId9" imgW="359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Rinaldi/IF4020  Kriptografi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13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7453"/>
              </p:ext>
            </p:extLst>
          </p:nvPr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04420"/>
              </p:ext>
            </p:extLst>
          </p:nvPr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9353"/>
              </p:ext>
            </p:extLst>
          </p:nvPr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3">
                  <p:embed/>
                </p:oleObj>
              </mc:Choice>
              <mc:Fallback>
                <p:oleObj name="Equation" r:id="rId6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4977"/>
              </p:ext>
            </p:extLst>
          </p:nvPr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Rinaldi/IF4020  Kriptografi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14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827624" y="3429000"/>
            <a:ext cx="110128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97125" indent="-2397125" algn="just"/>
            <a:r>
              <a:rPr lang="en-US" altLang="en-US" sz="2800" u="sng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ingat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teori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Matematika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Diskrit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):</a:t>
            </a:r>
          </a:p>
          <a:p>
            <a:pPr marL="3830638" indent="-3830638"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Rinaldi/IF4020  Kriptografi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15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9" y="1986280"/>
            <a:ext cx="11389856" cy="2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580473"/>
            <a:ext cx="10733649" cy="5697054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3 x 3,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::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  <a:defRPr/>
            </a:pPr>
            <a:r>
              <a:rPr lang="en-US" sz="2400" i="1" dirty="0"/>
              <a:t>    A</a:t>
            </a:r>
            <a:r>
              <a:rPr lang="en-US" sz="2400" dirty="0"/>
              <a:t> = (</a:t>
            </a:r>
            <a:r>
              <a:rPr lang="en-US" sz="2400" i="1" dirty="0" err="1"/>
              <a:t>ei</a:t>
            </a:r>
            <a:r>
              <a:rPr lang="en-US" sz="2400" dirty="0"/>
              <a:t> – </a:t>
            </a:r>
            <a:r>
              <a:rPr lang="en-US" sz="2400" i="1" dirty="0" err="1"/>
              <a:t>hf</a:t>
            </a:r>
            <a:r>
              <a:rPr lang="en-US" sz="2400" dirty="0"/>
              <a:t>)         </a:t>
            </a:r>
            <a:r>
              <a:rPr lang="en-US" sz="2400" i="1" dirty="0"/>
              <a:t>B</a:t>
            </a:r>
            <a:r>
              <a:rPr lang="en-US" sz="2400" dirty="0"/>
              <a:t> = – (</a:t>
            </a:r>
            <a:r>
              <a:rPr lang="en-US" sz="2400" i="1" dirty="0"/>
              <a:t>di</a:t>
            </a:r>
            <a:r>
              <a:rPr lang="en-US" sz="2400" dirty="0"/>
              <a:t> – </a:t>
            </a:r>
            <a:r>
              <a:rPr lang="en-US" sz="2400" i="1" dirty="0" err="1"/>
              <a:t>fg</a:t>
            </a:r>
            <a:r>
              <a:rPr lang="en-US" sz="2400" dirty="0"/>
              <a:t>)     </a:t>
            </a:r>
            <a:r>
              <a:rPr lang="en-US" sz="2400" i="1" dirty="0"/>
              <a:t>C</a:t>
            </a:r>
            <a:r>
              <a:rPr lang="en-US" sz="2400" dirty="0"/>
              <a:t> = (</a:t>
            </a:r>
            <a:r>
              <a:rPr lang="en-US" sz="2400" i="1" dirty="0"/>
              <a:t>dh</a:t>
            </a:r>
            <a:r>
              <a:rPr lang="en-US" sz="2400" dirty="0"/>
              <a:t> – </a:t>
            </a:r>
            <a:r>
              <a:rPr lang="en-US" sz="2400" i="1" dirty="0" err="1"/>
              <a:t>eg</a:t>
            </a:r>
            <a:r>
              <a:rPr lang="en-US" sz="2400" dirty="0"/>
              <a:t>)	</a:t>
            </a:r>
          </a:p>
          <a:p>
            <a:pPr marL="0" indent="0">
              <a:buNone/>
              <a:defRPr/>
            </a:pPr>
            <a:r>
              <a:rPr lang="en-US" sz="2400" i="1" dirty="0"/>
              <a:t>    D</a:t>
            </a:r>
            <a:r>
              <a:rPr lang="en-US" sz="2400" dirty="0"/>
              <a:t> = – (</a:t>
            </a:r>
            <a:r>
              <a:rPr lang="en-US" sz="2400" i="1" dirty="0"/>
              <a:t>bi</a:t>
            </a:r>
            <a:r>
              <a:rPr lang="en-US" sz="2400" dirty="0"/>
              <a:t> – </a:t>
            </a:r>
            <a:r>
              <a:rPr lang="en-US" sz="2400" i="1" dirty="0" err="1"/>
              <a:t>hc</a:t>
            </a:r>
            <a:r>
              <a:rPr lang="en-US" sz="2400" dirty="0"/>
              <a:t>)     </a:t>
            </a:r>
            <a:r>
              <a:rPr lang="en-US" sz="2400" i="1" dirty="0"/>
              <a:t>E</a:t>
            </a:r>
            <a:r>
              <a:rPr lang="en-US" sz="2400" dirty="0"/>
              <a:t> = (</a:t>
            </a:r>
            <a:r>
              <a:rPr lang="en-US" sz="2400" i="1" dirty="0"/>
              <a:t>ai</a:t>
            </a:r>
            <a:r>
              <a:rPr lang="en-US" sz="2400" dirty="0"/>
              <a:t> – </a:t>
            </a:r>
            <a:r>
              <a:rPr lang="en-US" sz="2400" i="1" dirty="0"/>
              <a:t>cg</a:t>
            </a:r>
            <a:r>
              <a:rPr lang="en-US" sz="2400" dirty="0"/>
              <a:t>)        </a:t>
            </a:r>
            <a:r>
              <a:rPr lang="en-US" sz="2400" i="1" dirty="0"/>
              <a:t>F</a:t>
            </a:r>
            <a:r>
              <a:rPr lang="en-US" sz="2400" dirty="0"/>
              <a:t> = – (</a:t>
            </a:r>
            <a:r>
              <a:rPr lang="en-US" sz="2400" i="1" dirty="0"/>
              <a:t>ah</a:t>
            </a:r>
            <a:r>
              <a:rPr lang="en-US" sz="2400" dirty="0"/>
              <a:t> – </a:t>
            </a:r>
            <a:r>
              <a:rPr lang="en-US" sz="2400" i="1" dirty="0" err="1"/>
              <a:t>bg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i="1" dirty="0"/>
              <a:t>    G</a:t>
            </a:r>
            <a:r>
              <a:rPr lang="en-US" sz="2400" dirty="0"/>
              <a:t> = (</a:t>
            </a:r>
            <a:r>
              <a:rPr lang="en-US" sz="2400" i="1" dirty="0"/>
              <a:t>bf</a:t>
            </a:r>
            <a:r>
              <a:rPr lang="en-US" sz="2400" dirty="0"/>
              <a:t> – </a:t>
            </a:r>
            <a:r>
              <a:rPr lang="en-US" sz="2400" i="1" dirty="0" err="1"/>
              <a:t>ec</a:t>
            </a:r>
            <a:r>
              <a:rPr lang="en-US" sz="2400" dirty="0"/>
              <a:t>)	</a:t>
            </a:r>
            <a:r>
              <a:rPr lang="en-US" sz="2400" i="1" dirty="0"/>
              <a:t>H</a:t>
            </a:r>
            <a:r>
              <a:rPr lang="en-US" sz="2400" dirty="0"/>
              <a:t> = – (</a:t>
            </a:r>
            <a:r>
              <a:rPr lang="en-US" sz="2400" i="1" dirty="0" err="1"/>
              <a:t>af</a:t>
            </a:r>
            <a:r>
              <a:rPr lang="en-US" sz="2400" dirty="0"/>
              <a:t> – </a:t>
            </a:r>
            <a:r>
              <a:rPr lang="en-US" sz="2400" i="1" dirty="0"/>
              <a:t>cd</a:t>
            </a:r>
            <a:r>
              <a:rPr lang="en-US" sz="2400" dirty="0"/>
              <a:t>)           </a:t>
            </a:r>
            <a:r>
              <a:rPr lang="en-US" sz="2400" i="1" dirty="0"/>
              <a:t>I </a:t>
            </a:r>
            <a:r>
              <a:rPr lang="en-US" sz="2400" dirty="0"/>
              <a:t>= (</a:t>
            </a:r>
            <a:r>
              <a:rPr lang="en-US" sz="2400" i="1" dirty="0"/>
              <a:t>ae</a:t>
            </a:r>
            <a:r>
              <a:rPr lang="en-US" sz="2400" dirty="0"/>
              <a:t> – </a:t>
            </a:r>
            <a:r>
              <a:rPr lang="en-US" sz="2400" i="1" dirty="0"/>
              <a:t>bd</a:t>
            </a:r>
            <a:r>
              <a:rPr lang="en-US" sz="2400" dirty="0"/>
              <a:t>) </a:t>
            </a:r>
          </a:p>
          <a:p>
            <a:pPr marL="0" indent="0">
              <a:buNone/>
              <a:defRPr/>
            </a:pPr>
            <a:r>
              <a:rPr lang="en-US" sz="2400" dirty="0"/>
              <a:t> </a:t>
            </a:r>
            <a:r>
              <a:rPr lang="en-US" sz="2400" dirty="0" err="1"/>
              <a:t>dan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det</a:t>
            </a:r>
            <a:r>
              <a:rPr lang="en-US" sz="2400" dirty="0"/>
              <a:t>(</a:t>
            </a:r>
            <a:r>
              <a:rPr lang="en-US" sz="2400" b="1" dirty="0"/>
              <a:t>K</a:t>
            </a:r>
            <a:r>
              <a:rPr lang="en-US" sz="2400" dirty="0"/>
              <a:t>) = </a:t>
            </a:r>
            <a:r>
              <a:rPr lang="en-US" sz="2400" i="1" dirty="0" err="1"/>
              <a:t>aA</a:t>
            </a:r>
            <a:r>
              <a:rPr lang="en-US" sz="2400" dirty="0"/>
              <a:t> + </a:t>
            </a:r>
            <a:r>
              <a:rPr lang="en-US" sz="2400" i="1" dirty="0" err="1"/>
              <a:t>bB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 err="1"/>
              <a:t>cC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Rinaldi/IF4020  Kriptografi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16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33" y="1603106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023"/>
              </p:ext>
            </p:extLst>
          </p:nvPr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596900" progId="Equation.3">
                  <p:embed/>
                </p:oleObj>
              </mc:Choice>
              <mc:Fallback>
                <p:oleObj name="Equation" r:id="rId7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0B92-26B9-6606-2952-49EF6966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50"/>
            <a:ext cx="10515600" cy="567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Hill Cipher online: </a:t>
            </a:r>
            <a:r>
              <a:rPr lang="en-US" sz="2400" dirty="0">
                <a:hlinkClick r:id="rId2"/>
              </a:rPr>
              <a:t>https://www.dcode.fr/hill-cipher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453A0-1995-DDAD-86BD-3A3DA46BF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" y="858124"/>
            <a:ext cx="10377268" cy="583436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01DF1-DA6B-EB0B-A435-0117DDA5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A0DC-1927-BB6A-EF4C-D5078457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6297"/>
            <a:ext cx="7772400" cy="6032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b="1" i="1" dirty="0">
                <a:latin typeface="+mn-lt"/>
              </a:rPr>
              <a:t>3. 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2"/>
            <a:ext cx="10243782" cy="5007497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Merupakan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26AE0-5F2B-7468-923B-2F4CA452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7" y="327408"/>
            <a:ext cx="11033266" cy="62031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E53E2E-3B68-DB2E-A4BD-AF0CA7D7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14F27-0890-7612-683C-A229E2F6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494227"/>
            <a:ext cx="11097146" cy="53637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31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Matriks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balikan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19283"/>
              </p:ext>
            </p:extLst>
          </p:nvPr>
        </p:nvGraphicFramePr>
        <p:xfrm>
          <a:off x="2272046" y="3423920"/>
          <a:ext cx="3282951" cy="11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71500" progId="Equation.3">
                  <p:embed/>
                </p:oleObj>
              </mc:Choice>
              <mc:Fallback>
                <p:oleObj name="Equation" r:id="rId7" imgW="1612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046" y="3423920"/>
                        <a:ext cx="3282951" cy="1165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98985"/>
              </p:ext>
            </p:extLst>
          </p:nvPr>
        </p:nvGraphicFramePr>
        <p:xfrm>
          <a:off x="6096000" y="4618946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431800" progId="Equation.3">
                  <p:embed/>
                </p:oleObj>
              </mc:Choice>
              <mc:Fallback>
                <p:oleObj name="Equation" r:id="rId9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18946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4450"/>
              </p:ext>
            </p:extLst>
          </p:nvPr>
        </p:nvGraphicFramePr>
        <p:xfrm>
          <a:off x="4027856" y="5712059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5800" imgH="393700" progId="Equation.3">
                  <p:embed/>
                </p:oleObj>
              </mc:Choice>
              <mc:Fallback>
                <p:oleObj name="Equation" r:id="rId11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856" y="5712059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573814E-05A6-C25F-C415-01494C0C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Hill Cipher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D0D59-2EA1-E0D5-784F-4A736EDE5882}"/>
              </a:ext>
            </a:extLst>
          </p:cNvPr>
          <p:cNvSpPr txBox="1"/>
          <p:nvPr/>
        </p:nvSpPr>
        <p:spPr>
          <a:xfrm>
            <a:off x="1708732" y="59100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9146E-124C-9196-5D39-B9913B2725A0}"/>
              </a:ext>
            </a:extLst>
          </p:cNvPr>
          <p:cNvSpPr txBox="1"/>
          <p:nvPr/>
        </p:nvSpPr>
        <p:spPr>
          <a:xfrm>
            <a:off x="5854169" y="3626863"/>
            <a:ext cx="3066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0392-4148-627B-A76D-6E48AA91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en-US" b="1" i="1" dirty="0">
                <a:latin typeface="+mn-lt"/>
              </a:rPr>
              <a:t>5. Enigma Cipher</a:t>
            </a:r>
            <a:endParaRPr lang="en-GB" altLang="en-US" b="1" i="1" dirty="0">
              <a:latin typeface="+mn-lt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584960"/>
            <a:ext cx="6176749" cy="472058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elektromekanik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dipatenkan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insinyur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Arthur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Scherbius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tujuan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komersil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diplomatik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terkenal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tantara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Dunia II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berasal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bahasa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latin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enigmae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D24F15-1D4F-1723-6662-68197944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59" y="552450"/>
            <a:ext cx="4209955" cy="56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F6A37-9068-B310-4C46-5CDD9016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45" y="171471"/>
            <a:ext cx="5016869" cy="6515057"/>
          </a:xfrm>
          <a:prstGeom prst="rect">
            <a:avLst/>
          </a:prstGeom>
          <a:noFill/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029BFAAD-2408-60F7-2446-F673D465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1" y="3790928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959-62DB-E79A-371A-9824E3F1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3" y="830261"/>
            <a:ext cx="273367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278B2F-5075-B79E-8447-226D531E314B}"/>
              </a:ext>
            </a:extLst>
          </p:cNvPr>
          <p:cNvSpPr txBox="1">
            <a:spLocks noChangeArrowheads="1"/>
          </p:cNvSpPr>
          <p:nvPr/>
        </p:nvSpPr>
        <p:spPr>
          <a:xfrm>
            <a:off x="7048500" y="171471"/>
            <a:ext cx="3281680" cy="55562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Enigma Rotors</a:t>
            </a:r>
            <a:endParaRPr lang="en-US" alt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7FA35-8324-9973-DB7C-F25395A6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C5464-E24E-03BF-D3F5-D3AC7481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7F0F3-88CB-2897-D29E-12755BAF38BA}"/>
              </a:ext>
            </a:extLst>
          </p:cNvPr>
          <p:cNvSpPr txBox="1"/>
          <p:nvPr/>
        </p:nvSpPr>
        <p:spPr>
          <a:xfrm>
            <a:off x="472439" y="5930315"/>
            <a:ext cx="1110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Operator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mengetik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keyboard,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lampboard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endParaRPr lang="en-US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6307B-110C-AB4B-2883-BFDD4B93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24" y="264160"/>
            <a:ext cx="9152111" cy="5066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A9E2B-D8A7-69BE-6B97-2D4E5C94B1AF}"/>
              </a:ext>
            </a:extLst>
          </p:cNvPr>
          <p:cNvSpPr txBox="1"/>
          <p:nvPr/>
        </p:nvSpPr>
        <p:spPr>
          <a:xfrm>
            <a:off x="2936240" y="5330507"/>
            <a:ext cx="822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0A53B3-3631-BEC6-1BF9-9762F818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3D51-B3AB-4BA0-B671-1EA1B05E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513695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abjad-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monoalphabetic cipher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rotor,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2" y="989833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ADD01-A856-74E4-74BD-7C8AC4246973}"/>
              </a:ext>
            </a:extLst>
          </p:cNvPr>
          <p:cNvSpPr txBox="1"/>
          <p:nvPr/>
        </p:nvSpPr>
        <p:spPr>
          <a:xfrm>
            <a:off x="6168789" y="5040993"/>
            <a:ext cx="5513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majemuk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periode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26. </a:t>
            </a:r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1CCB-7D9A-9E2C-6B41-1A6814AB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1008360" cy="5618163"/>
          </a:xfrm>
        </p:spPr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tinjau</a:t>
            </a:r>
            <a:r>
              <a:rPr lang="en-US" sz="2400" dirty="0"/>
              <a:t> 3 rotor yang </a:t>
            </a:r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6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: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3298BF-D051-52BA-C54F-B9D125E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962302"/>
            <a:ext cx="4485397" cy="3364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0AA92-4741-7B92-DC3E-A3553CFEC973}"/>
              </a:ext>
            </a:extLst>
          </p:cNvPr>
          <p:cNvSpPr txBox="1"/>
          <p:nvPr/>
        </p:nvSpPr>
        <p:spPr>
          <a:xfrm>
            <a:off x="5226050" y="1190421"/>
            <a:ext cx="6057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</a:t>
            </a:r>
            <a:r>
              <a:rPr lang="en-US" sz="2200" dirty="0" err="1"/>
              <a:t>plainteks</a:t>
            </a:r>
            <a:r>
              <a:rPr lang="en-US" sz="2200" dirty="0"/>
              <a:t> D </a:t>
            </a:r>
            <a:r>
              <a:rPr lang="en-US" sz="2200" dirty="0" err="1"/>
              <a:t>ditekan</a:t>
            </a:r>
            <a:r>
              <a:rPr lang="en-US" sz="2200" dirty="0"/>
              <a:t> pada keyboard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oleh roto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E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kedua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B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ketiga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Jadi, </a:t>
            </a: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431DA-5604-CAFE-DCB9-AF29A1532B4A}"/>
              </a:ext>
            </a:extLst>
          </p:cNvPr>
          <p:cNvSpPr txBox="1"/>
          <p:nvPr/>
        </p:nvSpPr>
        <p:spPr>
          <a:xfrm>
            <a:off x="934841" y="4326350"/>
            <a:ext cx="5598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Setelah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E, rotor </a:t>
            </a:r>
            <a:r>
              <a:rPr lang="en-US" sz="2200" dirty="0" err="1"/>
              <a:t>ketiga</a:t>
            </a:r>
            <a:r>
              <a:rPr lang="en-US" sz="2200" dirty="0"/>
              <a:t> </a:t>
            </a:r>
            <a:r>
              <a:rPr lang="en-US" sz="2200" dirty="0" err="1"/>
              <a:t>bergeser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Jika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hasilnya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499D5-F39B-C2A0-46B8-D35C0ACE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3980938"/>
            <a:ext cx="3806404" cy="2318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5FBD0-312E-CD77-DE1E-038798A38D9F}"/>
              </a:ext>
            </a:extLst>
          </p:cNvPr>
          <p:cNvSpPr txBox="1"/>
          <p:nvPr/>
        </p:nvSpPr>
        <p:spPr>
          <a:xfrm>
            <a:off x="596801" y="6356055"/>
            <a:ext cx="925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https://www.usna.edu/Users/cs/nchamber/courses/ic211/s19/lab/l04/realenigma.html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574385-BB6B-C451-8F8D-2557E4F1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2BC7E-AB75-8B9B-2B1D-6A37F607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949" y="84328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Model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4-rotor,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keempat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650861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sz="2400" dirty="0">
                <a:solidFill>
                  <a:srgbClr val="010000"/>
                </a:solidFill>
              </a:rPr>
              <a:t> 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1932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kriptografer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Polandia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Marian Rejewski, Jerzy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Różycki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Henryk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Zygalski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Pemerintahan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mendesain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1939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plugboard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refelector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kompleks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80AE5C7-903B-E4DB-FD41-FA3EA684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511175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B693F-F0E8-B8DA-9DB2-6855AA59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2" y="510462"/>
            <a:ext cx="6375400" cy="4033520"/>
          </a:xfrm>
        </p:spPr>
        <p:txBody>
          <a:bodyPr>
            <a:noAutofit/>
          </a:bodyPr>
          <a:lstStyle/>
          <a:p>
            <a:r>
              <a:rPr lang="en-US" sz="2400" dirty="0" err="1"/>
              <a:t>Jerman</a:t>
            </a:r>
            <a:r>
              <a:rPr lang="en-US" sz="2400" dirty="0"/>
              <a:t> sangat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Enigma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Polandia</a:t>
            </a:r>
            <a:r>
              <a:rPr lang="en-US" sz="2400" dirty="0"/>
              <a:t>,  </a:t>
            </a:r>
            <a:r>
              <a:rPr lang="en-US" sz="2400" dirty="0" err="1"/>
              <a:t>Perancis</a:t>
            </a:r>
            <a:r>
              <a:rPr lang="en-US" sz="2400" dirty="0"/>
              <a:t> dan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Enigma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yang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bombe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oleh Alan Turing.</a:t>
            </a:r>
          </a:p>
          <a:p>
            <a:endParaRPr lang="en-US" sz="2400" dirty="0"/>
          </a:p>
        </p:txBody>
      </p:sp>
      <p:pic>
        <p:nvPicPr>
          <p:cNvPr id="8" name="Picture 7" descr="A picture containing text, indoor, sitting, keyboard&#10;&#10;Description automatically generated">
            <a:extLst>
              <a:ext uri="{FF2B5EF4-FFF2-40B4-BE49-F238E27FC236}">
                <a16:creationId xmlns:a16="http://schemas.microsoft.com/office/drawing/2014/main" id="{459AE15D-A934-D5BE-2075-52212947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64" y="763985"/>
            <a:ext cx="4231783" cy="3755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1EB3B-0135-3B03-6B2E-8A9BFEB10EC4}"/>
              </a:ext>
            </a:extLst>
          </p:cNvPr>
          <p:cNvSpPr txBox="1"/>
          <p:nvPr/>
        </p:nvSpPr>
        <p:spPr>
          <a:xfrm>
            <a:off x="752591" y="4543982"/>
            <a:ext cx="10686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Jerman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memperpendek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dunia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dua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D4918-6A42-0820-5496-AB0C75B18642}"/>
              </a:ext>
            </a:extLst>
          </p:cNvPr>
          <p:cNvSpPr txBox="1"/>
          <p:nvPr/>
        </p:nvSpPr>
        <p:spPr>
          <a:xfrm>
            <a:off x="1005840" y="6256774"/>
            <a:ext cx="98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Coba</a:t>
            </a:r>
            <a:r>
              <a:rPr lang="en-US" dirty="0"/>
              <a:t> simulator online </a:t>
            </a:r>
            <a:r>
              <a:rPr lang="en-US" dirty="0" err="1"/>
              <a:t>Enimga</a:t>
            </a:r>
            <a:r>
              <a:rPr lang="en-US" dirty="0"/>
              <a:t> di: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76DD0B-15CE-179C-0E13-1EDBA1CC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810C9-4470-6306-F3FF-81BBDDFC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90D26-EE4B-C5C5-3CF1-E8DAECAB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5" y="307707"/>
            <a:ext cx="6877134" cy="62425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8B09AE-C9E4-D5CE-F6BC-0B2AE6A7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41183-BB0B-A322-2589-2C12DF77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2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8D45E-C46B-7E04-0707-413EF0AC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F5563-9423-3153-BE70-E80C501B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4" y="389426"/>
            <a:ext cx="10812651" cy="60791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22C06-DDAF-E1D5-0A0D-4384E237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</p:spTree>
    <p:extLst>
      <p:ext uri="{BB962C8B-B14F-4D97-AF65-F5344CB8AC3E}">
        <p14:creationId xmlns:p14="http://schemas.microsoft.com/office/powerpoint/2010/main" val="978372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73956-7287-AD85-D2CC-A51DD28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B311A-8CEE-FE55-D08E-E600C84EBED7}"/>
              </a:ext>
            </a:extLst>
          </p:cNvPr>
          <p:cNvSpPr txBox="1"/>
          <p:nvPr/>
        </p:nvSpPr>
        <p:spPr>
          <a:xfrm>
            <a:off x="914400" y="96185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Encryption Steps:</a:t>
            </a:r>
          </a:p>
          <a:p>
            <a:endParaRPr lang="en-US" dirty="0"/>
          </a:p>
          <a:p>
            <a:r>
              <a:rPr lang="en-US" dirty="0"/>
              <a:t>Keyboard Input: P</a:t>
            </a:r>
          </a:p>
          <a:p>
            <a:r>
              <a:rPr lang="en-US" dirty="0"/>
              <a:t>Rotors Position: ABE</a:t>
            </a:r>
          </a:p>
          <a:p>
            <a:r>
              <a:rPr lang="en-US" dirty="0"/>
              <a:t>Plugboard Encryption: P</a:t>
            </a:r>
          </a:p>
          <a:p>
            <a:r>
              <a:rPr lang="en-US" dirty="0"/>
              <a:t>Wheel 3 Encryption: W</a:t>
            </a:r>
          </a:p>
          <a:p>
            <a:r>
              <a:rPr lang="en-US" dirty="0"/>
              <a:t>Wheel 2 Encryption: U</a:t>
            </a:r>
          </a:p>
          <a:p>
            <a:r>
              <a:rPr lang="en-US" dirty="0"/>
              <a:t>Wheel 1 Encryption: A</a:t>
            </a:r>
          </a:p>
          <a:p>
            <a:r>
              <a:rPr lang="en-US" dirty="0"/>
              <a:t>Reflector Encryption: Y</a:t>
            </a:r>
          </a:p>
          <a:p>
            <a:r>
              <a:rPr lang="en-US" dirty="0"/>
              <a:t>Wheel 1 Encryption: O</a:t>
            </a:r>
          </a:p>
          <a:p>
            <a:r>
              <a:rPr lang="en-US" dirty="0"/>
              <a:t>Wheel 2 Encryption: T</a:t>
            </a:r>
          </a:p>
          <a:p>
            <a:r>
              <a:rPr lang="en-US" dirty="0"/>
              <a:t>Wheel 3 Encryption: G</a:t>
            </a:r>
          </a:p>
          <a:p>
            <a:r>
              <a:rPr lang="en-US" dirty="0"/>
              <a:t>Plugboard Encryption: G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G</a:t>
            </a:r>
          </a:p>
          <a:p>
            <a:r>
              <a:rPr lang="en-US" dirty="0"/>
              <a:t>-----------------------------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5AD61-B9C5-86D6-79D9-2F762A43554F}"/>
              </a:ext>
            </a:extLst>
          </p:cNvPr>
          <p:cNvSpPr txBox="1"/>
          <p:nvPr/>
        </p:nvSpPr>
        <p:spPr>
          <a:xfrm>
            <a:off x="4296229" y="1469855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Keyboard Input: E</a:t>
            </a:r>
          </a:p>
          <a:p>
            <a:r>
              <a:rPr lang="en-US" dirty="0"/>
              <a:t>Rotors Position: ABM</a:t>
            </a:r>
          </a:p>
          <a:p>
            <a:r>
              <a:rPr lang="en-US" dirty="0"/>
              <a:t>Plugboard Encryption: E</a:t>
            </a:r>
          </a:p>
          <a:p>
            <a:r>
              <a:rPr lang="en-US" dirty="0"/>
              <a:t>Wheel 3 Encryption: W</a:t>
            </a:r>
          </a:p>
          <a:p>
            <a:r>
              <a:rPr lang="en-US" dirty="0"/>
              <a:t>Wheel 2 Encryption: U</a:t>
            </a:r>
          </a:p>
          <a:p>
            <a:r>
              <a:rPr lang="en-US" dirty="0"/>
              <a:t>Wheel 1 Encryption: A</a:t>
            </a:r>
          </a:p>
          <a:p>
            <a:r>
              <a:rPr lang="en-US" dirty="0"/>
              <a:t>Reflector Encryption: Y</a:t>
            </a:r>
          </a:p>
          <a:p>
            <a:r>
              <a:rPr lang="en-US" dirty="0"/>
              <a:t>Wheel 1 Encryption: O</a:t>
            </a:r>
          </a:p>
          <a:p>
            <a:r>
              <a:rPr lang="en-US" dirty="0"/>
              <a:t>Wheel 2 Encryption: T</a:t>
            </a:r>
          </a:p>
          <a:p>
            <a:r>
              <a:rPr lang="en-US" dirty="0"/>
              <a:t>Wheel 3 Encryption: Q</a:t>
            </a:r>
          </a:p>
          <a:p>
            <a:r>
              <a:rPr lang="en-US" dirty="0"/>
              <a:t>Plugboard Encryption: Q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Q</a:t>
            </a:r>
          </a:p>
          <a:p>
            <a:r>
              <a:rPr lang="en-US" dirty="0"/>
              <a:t>-----------------------------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871E1-5DB6-B81D-880A-71B1F63BCE92}"/>
              </a:ext>
            </a:extLst>
          </p:cNvPr>
          <p:cNvSpPr txBox="1"/>
          <p:nvPr/>
        </p:nvSpPr>
        <p:spPr>
          <a:xfrm>
            <a:off x="7344229" y="1469855"/>
            <a:ext cx="40095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Keyboard Input: S</a:t>
            </a:r>
          </a:p>
          <a:p>
            <a:r>
              <a:rPr lang="en-US" dirty="0"/>
              <a:t>Rotors Position: ABG</a:t>
            </a:r>
          </a:p>
          <a:p>
            <a:r>
              <a:rPr lang="en-US" dirty="0"/>
              <a:t>Plugboard Encryption: S</a:t>
            </a:r>
          </a:p>
          <a:p>
            <a:r>
              <a:rPr lang="en-US" dirty="0"/>
              <a:t>Wheel 3 Encryption: K</a:t>
            </a:r>
          </a:p>
          <a:p>
            <a:r>
              <a:rPr lang="en-US" dirty="0"/>
              <a:t>Wheel 2 Encryption: G</a:t>
            </a:r>
          </a:p>
          <a:p>
            <a:r>
              <a:rPr lang="en-US" dirty="0"/>
              <a:t>Wheel 1 Encryption: D</a:t>
            </a:r>
          </a:p>
          <a:p>
            <a:r>
              <a:rPr lang="en-US" dirty="0"/>
              <a:t>Reflector Encryption: H</a:t>
            </a:r>
          </a:p>
          <a:p>
            <a:r>
              <a:rPr lang="en-US" dirty="0"/>
              <a:t>Wheel 1 Encryption: P</a:t>
            </a:r>
          </a:p>
          <a:p>
            <a:r>
              <a:rPr lang="en-US" dirty="0"/>
              <a:t>Wheel 2 Encryption: P</a:t>
            </a:r>
          </a:p>
          <a:p>
            <a:r>
              <a:rPr lang="en-US" dirty="0"/>
              <a:t>Wheel 3 Encryption: F</a:t>
            </a:r>
          </a:p>
          <a:p>
            <a:r>
              <a:rPr lang="en-US" dirty="0"/>
              <a:t>Plugboard Encryption: F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F</a:t>
            </a:r>
          </a:p>
          <a:p>
            <a:r>
              <a:rPr lang="en-US" dirty="0"/>
              <a:t>-----------------------------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6B9460-AD6D-89C0-E794-FF638BB2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</p:spTree>
    <p:extLst>
      <p:ext uri="{BB962C8B-B14F-4D97-AF65-F5344CB8AC3E}">
        <p14:creationId xmlns:p14="http://schemas.microsoft.com/office/powerpoint/2010/main" val="99370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3CE8-8F82-F1C0-F38F-CD61A0BA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affine cipher online: </a:t>
            </a:r>
            <a:r>
              <a:rPr lang="en-US" sz="2400" dirty="0">
                <a:hlinkClick r:id="rId2"/>
              </a:rPr>
              <a:t>https://cryptii.com/pipes/affine-cipher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CCFBA-EC6A-0854-19A1-9BC29877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72" y="945862"/>
            <a:ext cx="10515600" cy="59121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9B00F-37DA-F014-1016-4F79B5A9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Rinaldi/IF4020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07C6-9808-EE04-46E4-F214103B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676" y="830684"/>
            <a:ext cx="10799284" cy="51966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i="1" dirty="0">
                <a:solidFill>
                  <a:srgbClr val="08080C"/>
                </a:solidFill>
              </a:rPr>
              <a:t>Affine cipher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aman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</a:rPr>
              <a:t>karena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kunci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mudah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ditemukan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exhaustive search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rgbClr val="08080C"/>
                </a:solidFill>
              </a:rPr>
              <a:t>sebab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ada</a:t>
            </a:r>
            <a:r>
              <a:rPr lang="en-US" altLang="en-US" sz="2600" dirty="0">
                <a:solidFill>
                  <a:srgbClr val="08080C"/>
                </a:solidFill>
              </a:rPr>
              <a:t> 25 </a:t>
            </a:r>
            <a:r>
              <a:rPr lang="en-US" altLang="en-US" sz="2600" dirty="0" err="1">
                <a:solidFill>
                  <a:srgbClr val="08080C"/>
                </a:solidFill>
              </a:rPr>
              <a:t>pilihan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b</a:t>
            </a:r>
            <a:r>
              <a:rPr lang="en-US" altLang="en-US" sz="2600" dirty="0">
                <a:solidFill>
                  <a:srgbClr val="08080C"/>
                </a:solidFill>
              </a:rPr>
              <a:t> dan 12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dan 25). 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algn="just" eaLnBrk="1" hangingPunct="1"/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	</a:t>
            </a:r>
          </a:p>
          <a:p>
            <a:pPr marL="0" indent="0" algn="just" eaLnBrk="1" hangingPunct="1"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sz="2600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               ‘A’ = 0, ‘B’ = 1, …, ‘Z’ = 25)</a:t>
            </a:r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3512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63D4B7-F009-A891-F4C1-855FDF006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Affine Cipher</a:t>
            </a: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Rinaldi/IF4020  Kriptografi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2472</Words>
  <Application>Microsoft Office PowerPoint</Application>
  <PresentationFormat>Widescreen</PresentationFormat>
  <Paragraphs>338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Courier</vt:lpstr>
      <vt:lpstr>Courier New</vt:lpstr>
      <vt:lpstr>Symbol</vt:lpstr>
      <vt:lpstr>Times New Roman</vt:lpstr>
      <vt:lpstr>Wingdings</vt:lpstr>
      <vt:lpstr>Office Theme</vt:lpstr>
      <vt:lpstr>Equation</vt:lpstr>
      <vt:lpstr> 05 - Kriptografi Klasik (Bagian 3)</vt:lpstr>
      <vt:lpstr>3. Affine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Affine Cipher</vt:lpstr>
      <vt:lpstr>PowerPoint Presentation</vt:lpstr>
      <vt:lpstr>4. 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Hill Cipher</vt:lpstr>
      <vt:lpstr>5. Enigma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46</cp:revision>
  <dcterms:created xsi:type="dcterms:W3CDTF">2019-01-15T09:38:33Z</dcterms:created>
  <dcterms:modified xsi:type="dcterms:W3CDTF">2025-09-07T02:19:59Z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2024-02-11T09:22:58Z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79cb9417-b2de-4d82-9aee-36db413aea34</vt:lpwstr>
  </property>
  <property fmtid="{D5CDD505-2E9C-101B-9397-08002B2CF9AE}" pid="8" name="MSIP_Label_38b525e5-f3da-4501-8f1e-526b6769fc56_ContentBits">
    <vt:lpwstr>0</vt:lpwstr>
  </property>
</Properties>
</file>