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8" r:id="rId2"/>
    <p:sldId id="501" r:id="rId3"/>
    <p:sldId id="321" r:id="rId4"/>
    <p:sldId id="260" r:id="rId5"/>
    <p:sldId id="261" r:id="rId6"/>
    <p:sldId id="314" r:id="rId7"/>
    <p:sldId id="315" r:id="rId8"/>
    <p:sldId id="322" r:id="rId9"/>
    <p:sldId id="323" r:id="rId10"/>
    <p:sldId id="324" r:id="rId11"/>
    <p:sldId id="480" r:id="rId12"/>
    <p:sldId id="494" r:id="rId13"/>
    <p:sldId id="497" r:id="rId14"/>
    <p:sldId id="498" r:id="rId15"/>
    <p:sldId id="499" r:id="rId16"/>
    <p:sldId id="500" r:id="rId17"/>
    <p:sldId id="481"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271" r:id="rId34"/>
    <p:sldId id="482" r:id="rId35"/>
    <p:sldId id="272" r:id="rId36"/>
    <p:sldId id="483" r:id="rId37"/>
    <p:sldId id="484" r:id="rId38"/>
    <p:sldId id="485" r:id="rId39"/>
    <p:sldId id="276" r:id="rId40"/>
    <p:sldId id="310" r:id="rId41"/>
    <p:sldId id="486" r:id="rId42"/>
    <p:sldId id="279" r:id="rId43"/>
    <p:sldId id="487" r:id="rId44"/>
    <p:sldId id="316" r:id="rId45"/>
    <p:sldId id="317" r:id="rId46"/>
    <p:sldId id="311" r:id="rId47"/>
    <p:sldId id="312" r:id="rId48"/>
    <p:sldId id="313" r:id="rId49"/>
    <p:sldId id="495" r:id="rId50"/>
    <p:sldId id="306" r:id="rId51"/>
    <p:sldId id="308" r:id="rId52"/>
    <p:sldId id="488" r:id="rId53"/>
    <p:sldId id="307" r:id="rId54"/>
    <p:sldId id="49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3" autoAdjust="0"/>
    <p:restoredTop sz="94660"/>
  </p:normalViewPr>
  <p:slideViewPr>
    <p:cSldViewPr snapToGrid="0">
      <p:cViewPr varScale="1">
        <p:scale>
          <a:sx n="66" d="100"/>
          <a:sy n="66" d="100"/>
        </p:scale>
        <p:origin x="71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4B45E-F507-4FC5-8975-44C7045B324B}"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E423B-927A-4593-80E7-5C746CADBFE7}" type="slidenum">
              <a:rPr lang="en-US" smtClean="0"/>
              <a:t>‹#›</a:t>
            </a:fld>
            <a:endParaRPr lang="en-US"/>
          </a:p>
        </p:txBody>
      </p:sp>
    </p:spTree>
    <p:extLst>
      <p:ext uri="{BB962C8B-B14F-4D97-AF65-F5344CB8AC3E}">
        <p14:creationId xmlns:p14="http://schemas.microsoft.com/office/powerpoint/2010/main" val="358498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DA346F-8516-42F8-9CC8-7FB90316BEE6}" type="slidenum">
              <a:rPr lang="en-GB" altLang="en-US" sz="1200"/>
              <a:pPr/>
              <a:t>1</a:t>
            </a:fld>
            <a:endParaRPr lang="en-GB" altLang="en-US" sz="1200"/>
          </a:p>
        </p:txBody>
      </p:sp>
    </p:spTree>
    <p:extLst>
      <p:ext uri="{BB962C8B-B14F-4D97-AF65-F5344CB8AC3E}">
        <p14:creationId xmlns:p14="http://schemas.microsoft.com/office/powerpoint/2010/main" val="176583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9CD6C0-C9EA-490E-AFE9-61BA6B49C722}" type="slidenum">
              <a:rPr lang="en-GB" altLang="en-US" smtClean="0"/>
              <a:pPr>
                <a:spcBef>
                  <a:spcPct val="0"/>
                </a:spcBef>
              </a:pPr>
              <a:t>36</a:t>
            </a:fld>
            <a:endParaRPr lang="en-GB" altLang="en-US"/>
          </a:p>
        </p:txBody>
      </p:sp>
    </p:spTree>
    <p:extLst>
      <p:ext uri="{BB962C8B-B14F-4D97-AF65-F5344CB8AC3E}">
        <p14:creationId xmlns:p14="http://schemas.microsoft.com/office/powerpoint/2010/main" val="312110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007837-4482-4FB0-913A-B1F655FEF0E6}" type="datetime1">
              <a:rPr lang="en-US" smtClean="0"/>
              <a:t>9/7/2025</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49874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E9A01-414D-4353-978A-D3CADEC219AF}" type="datetime1">
              <a:rPr lang="en-US" smtClean="0"/>
              <a:t>9/7/2025</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100778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40F78-BD2B-41DB-A6C6-91A701249D66}" type="datetime1">
              <a:rPr lang="en-US" smtClean="0"/>
              <a:t>9/7/2025</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153319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83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a:ln/>
        </p:spPr>
        <p:txBody>
          <a:bodyPr/>
          <a:lstStyle>
            <a:lvl1pPr>
              <a:defRPr/>
            </a:lvl1pPr>
          </a:lstStyle>
          <a:p>
            <a:pPr>
              <a:defRPr/>
            </a:pPr>
            <a:fld id="{B14936BE-A8DB-4D3F-BE49-26488C4F2F10}" type="datetime1">
              <a:rPr lang="en-US" smtClean="0"/>
              <a:t>9/7/2025</a:t>
            </a:fld>
            <a:endParaRPr lang="en-GB"/>
          </a:p>
        </p:txBody>
      </p:sp>
      <p:sp>
        <p:nvSpPr>
          <p:cNvPr id="6" name="Rectangle 32"/>
          <p:cNvSpPr>
            <a:spLocks noGrp="1" noChangeArrowheads="1"/>
          </p:cNvSpPr>
          <p:nvPr>
            <p:ph type="ftr" sz="quarter" idx="11"/>
          </p:nvPr>
        </p:nvSpPr>
        <p:spPr>
          <a:ln/>
        </p:spPr>
        <p:txBody>
          <a:bodyPr/>
          <a:lstStyle>
            <a:lvl1pPr>
              <a:defRPr/>
            </a:lvl1pPr>
          </a:lstStyle>
          <a:p>
            <a:pPr>
              <a:defRPr/>
            </a:pPr>
            <a:r>
              <a:rPr lang="en-GB"/>
              <a:t>Rinaldi/IF4020 Kriptografi</a:t>
            </a:r>
          </a:p>
        </p:txBody>
      </p:sp>
      <p:sp>
        <p:nvSpPr>
          <p:cNvPr id="7" name="Rectangle 33"/>
          <p:cNvSpPr>
            <a:spLocks noGrp="1" noChangeArrowheads="1"/>
          </p:cNvSpPr>
          <p:nvPr>
            <p:ph type="sldNum" sz="quarter" idx="12"/>
          </p:nvPr>
        </p:nvSpPr>
        <p:spPr>
          <a:ln/>
        </p:spPr>
        <p:txBody>
          <a:bodyPr/>
          <a:lstStyle>
            <a:lvl1pPr>
              <a:defRPr/>
            </a:lvl1pPr>
          </a:lstStyle>
          <a:p>
            <a:pPr>
              <a:defRPr/>
            </a:pPr>
            <a:fld id="{10159CB9-252B-44BE-86B9-C374101CCCA1}" type="slidenum">
              <a:rPr lang="en-GB"/>
              <a:pPr>
                <a:defRPr/>
              </a:pPr>
              <a:t>‹#›</a:t>
            </a:fld>
            <a:endParaRPr lang="en-GB"/>
          </a:p>
        </p:txBody>
      </p:sp>
    </p:spTree>
    <p:extLst>
      <p:ext uri="{BB962C8B-B14F-4D97-AF65-F5344CB8AC3E}">
        <p14:creationId xmlns:p14="http://schemas.microsoft.com/office/powerpoint/2010/main" val="337912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CDBB0-D564-47A3-917A-45F839D721EC}" type="datetime1">
              <a:rPr lang="en-US" smtClean="0"/>
              <a:t>9/7/2025</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94135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C8498-8E03-463D-8476-8566F6FE1B39}" type="datetime1">
              <a:rPr lang="en-US" smtClean="0"/>
              <a:t>9/7/2025</a:t>
            </a:fld>
            <a:endParaRPr lang="en-US"/>
          </a:p>
        </p:txBody>
      </p:sp>
      <p:sp>
        <p:nvSpPr>
          <p:cNvPr id="5" name="Footer Placeholder 4"/>
          <p:cNvSpPr>
            <a:spLocks noGrp="1"/>
          </p:cNvSpPr>
          <p:nvPr>
            <p:ph type="ftr" sz="quarter" idx="11"/>
          </p:nvPr>
        </p:nvSpPr>
        <p:spPr/>
        <p:txBody>
          <a:bodyPr/>
          <a:lstStyle/>
          <a:p>
            <a:r>
              <a:rPr lang="en-US"/>
              <a:t>Rinaldi/IF4020 Kriptografi</a:t>
            </a:r>
          </a:p>
        </p:txBody>
      </p:sp>
      <p:sp>
        <p:nvSpPr>
          <p:cNvPr id="6" name="Slide Number Placeholder 5"/>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89178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2401BD-04BA-4FB9-B92E-E73F63BD0251}" type="datetime1">
              <a:rPr lang="en-US" smtClean="0"/>
              <a:t>9/7/2025</a:t>
            </a:fld>
            <a:endParaRPr lang="en-US"/>
          </a:p>
        </p:txBody>
      </p:sp>
      <p:sp>
        <p:nvSpPr>
          <p:cNvPr id="6" name="Footer Placeholder 5"/>
          <p:cNvSpPr>
            <a:spLocks noGrp="1"/>
          </p:cNvSpPr>
          <p:nvPr>
            <p:ph type="ftr" sz="quarter" idx="11"/>
          </p:nvPr>
        </p:nvSpPr>
        <p:spPr/>
        <p:txBody>
          <a:bodyPr/>
          <a:lstStyle/>
          <a:p>
            <a:r>
              <a:rPr lang="en-US"/>
              <a:t>Rinaldi/IF4020 Kriptografi</a:t>
            </a:r>
          </a:p>
        </p:txBody>
      </p:sp>
      <p:sp>
        <p:nvSpPr>
          <p:cNvPr id="7" name="Slide Number Placeholder 6"/>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23858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6B2899-D409-4ACA-A984-FD29C32C9E91}" type="datetime1">
              <a:rPr lang="en-US" smtClean="0"/>
              <a:t>9/7/2025</a:t>
            </a:fld>
            <a:endParaRPr lang="en-US"/>
          </a:p>
        </p:txBody>
      </p:sp>
      <p:sp>
        <p:nvSpPr>
          <p:cNvPr id="8" name="Footer Placeholder 7"/>
          <p:cNvSpPr>
            <a:spLocks noGrp="1"/>
          </p:cNvSpPr>
          <p:nvPr>
            <p:ph type="ftr" sz="quarter" idx="11"/>
          </p:nvPr>
        </p:nvSpPr>
        <p:spPr/>
        <p:txBody>
          <a:bodyPr/>
          <a:lstStyle/>
          <a:p>
            <a:r>
              <a:rPr lang="en-US"/>
              <a:t>Rinaldi/IF4020 Kriptografi</a:t>
            </a:r>
          </a:p>
        </p:txBody>
      </p:sp>
      <p:sp>
        <p:nvSpPr>
          <p:cNvPr id="9" name="Slide Number Placeholder 8"/>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147462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80F2A6-296A-43A8-89E3-91B81135EF67}" type="datetime1">
              <a:rPr lang="en-US" smtClean="0"/>
              <a:t>9/7/2025</a:t>
            </a:fld>
            <a:endParaRPr lang="en-US"/>
          </a:p>
        </p:txBody>
      </p:sp>
      <p:sp>
        <p:nvSpPr>
          <p:cNvPr id="4" name="Footer Placeholder 3"/>
          <p:cNvSpPr>
            <a:spLocks noGrp="1"/>
          </p:cNvSpPr>
          <p:nvPr>
            <p:ph type="ftr" sz="quarter" idx="11"/>
          </p:nvPr>
        </p:nvSpPr>
        <p:spPr/>
        <p:txBody>
          <a:bodyPr/>
          <a:lstStyle/>
          <a:p>
            <a:r>
              <a:rPr lang="en-US"/>
              <a:t>Rinaldi/IF4020 Kriptografi</a:t>
            </a:r>
          </a:p>
        </p:txBody>
      </p:sp>
      <p:sp>
        <p:nvSpPr>
          <p:cNvPr id="5" name="Slide Number Placeholder 4"/>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57453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5AB0D-F038-43C0-886C-47294F10B728}" type="datetime1">
              <a:rPr lang="en-US" smtClean="0"/>
              <a:t>9/7/2025</a:t>
            </a:fld>
            <a:endParaRPr lang="en-US"/>
          </a:p>
        </p:txBody>
      </p:sp>
      <p:sp>
        <p:nvSpPr>
          <p:cNvPr id="3" name="Footer Placeholder 2"/>
          <p:cNvSpPr>
            <a:spLocks noGrp="1"/>
          </p:cNvSpPr>
          <p:nvPr>
            <p:ph type="ftr" sz="quarter" idx="11"/>
          </p:nvPr>
        </p:nvSpPr>
        <p:spPr/>
        <p:txBody>
          <a:bodyPr/>
          <a:lstStyle/>
          <a:p>
            <a:r>
              <a:rPr lang="en-US"/>
              <a:t>Rinaldi/IF4020 Kriptografi</a:t>
            </a:r>
          </a:p>
        </p:txBody>
      </p:sp>
      <p:sp>
        <p:nvSpPr>
          <p:cNvPr id="4" name="Slide Number Placeholder 3"/>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20360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2D331B-D0A1-44A9-ADBE-75114D997D1F}" type="datetime1">
              <a:rPr lang="en-US" smtClean="0"/>
              <a:t>9/7/2025</a:t>
            </a:fld>
            <a:endParaRPr lang="en-US"/>
          </a:p>
        </p:txBody>
      </p:sp>
      <p:sp>
        <p:nvSpPr>
          <p:cNvPr id="6" name="Footer Placeholder 5"/>
          <p:cNvSpPr>
            <a:spLocks noGrp="1"/>
          </p:cNvSpPr>
          <p:nvPr>
            <p:ph type="ftr" sz="quarter" idx="11"/>
          </p:nvPr>
        </p:nvSpPr>
        <p:spPr/>
        <p:txBody>
          <a:bodyPr/>
          <a:lstStyle/>
          <a:p>
            <a:r>
              <a:rPr lang="en-US"/>
              <a:t>Rinaldi/IF4020 Kriptografi</a:t>
            </a:r>
          </a:p>
        </p:txBody>
      </p:sp>
      <p:sp>
        <p:nvSpPr>
          <p:cNvPr id="7" name="Slide Number Placeholder 6"/>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426683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FC0C1-11F7-4744-AD1D-C366F6FA5DDE}" type="datetime1">
              <a:rPr lang="en-US" smtClean="0"/>
              <a:t>9/7/2025</a:t>
            </a:fld>
            <a:endParaRPr lang="en-US"/>
          </a:p>
        </p:txBody>
      </p:sp>
      <p:sp>
        <p:nvSpPr>
          <p:cNvPr id="6" name="Footer Placeholder 5"/>
          <p:cNvSpPr>
            <a:spLocks noGrp="1"/>
          </p:cNvSpPr>
          <p:nvPr>
            <p:ph type="ftr" sz="quarter" idx="11"/>
          </p:nvPr>
        </p:nvSpPr>
        <p:spPr/>
        <p:txBody>
          <a:bodyPr/>
          <a:lstStyle/>
          <a:p>
            <a:r>
              <a:rPr lang="en-US"/>
              <a:t>Rinaldi/IF4020 Kriptografi</a:t>
            </a:r>
          </a:p>
        </p:txBody>
      </p:sp>
      <p:sp>
        <p:nvSpPr>
          <p:cNvPr id="7" name="Slide Number Placeholder 6"/>
          <p:cNvSpPr>
            <a:spLocks noGrp="1"/>
          </p:cNvSpPr>
          <p:nvPr>
            <p:ph type="sldNum" sz="quarter" idx="12"/>
          </p:nvPr>
        </p:nvSpPr>
        <p:spPr/>
        <p:txBody>
          <a:bodyPr/>
          <a:lstStyle/>
          <a:p>
            <a:fld id="{FE3EB9F5-0D30-470F-9EF7-AF0567F51E7B}" type="slidenum">
              <a:rPr lang="en-US" smtClean="0"/>
              <a:t>‹#›</a:t>
            </a:fld>
            <a:endParaRPr lang="en-US"/>
          </a:p>
        </p:txBody>
      </p:sp>
    </p:spTree>
    <p:extLst>
      <p:ext uri="{BB962C8B-B14F-4D97-AF65-F5344CB8AC3E}">
        <p14:creationId xmlns:p14="http://schemas.microsoft.com/office/powerpoint/2010/main" val="345050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A9FA8-A79A-4876-8913-C6C19F950EA7}" type="datetime1">
              <a:rPr lang="en-US" smtClean="0"/>
              <a:t>9/7/2025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Rinaldi/IF4020 Kriptografi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EB9F5-0D30-470F-9EF7-AF0567F51E7B}" type="slidenum">
              <a:rPr lang="en-US" smtClean="0"/>
              <a:t>‹#›</a:t>
            </a:fld>
            <a:endParaRPr lang="en-US"/>
          </a:p>
        </p:txBody>
      </p:sp>
    </p:spTree>
    <p:extLst>
      <p:ext uri="{BB962C8B-B14F-4D97-AF65-F5344CB8AC3E}">
        <p14:creationId xmlns:p14="http://schemas.microsoft.com/office/powerpoint/2010/main" val="234253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ryptii.com/pipes/vigenere-ciph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oxentriq.com/code-breaking/vigenere-cipher"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Kingdom_of_Prussia" TargetMode="External"/><Relationship Id="rId7" Type="http://schemas.openxmlformats.org/officeDocument/2006/relationships/image" Target="../media/image15.jpg"/><Relationship Id="rId2" Type="http://schemas.openxmlformats.org/officeDocument/2006/relationships/hyperlink" Target="http://en.wikipedia.org/wiki/Cz%C5%82uch%C3%B3w" TargetMode="External"/><Relationship Id="rId1" Type="http://schemas.openxmlformats.org/officeDocument/2006/relationships/slideLayout" Target="../slideLayouts/slideLayout2.xml"/><Relationship Id="rId6" Type="http://schemas.openxmlformats.org/officeDocument/2006/relationships/hyperlink" Target="http://en.wikipedia.org/wiki/Germany" TargetMode="External"/><Relationship Id="rId5" Type="http://schemas.openxmlformats.org/officeDocument/2006/relationships/hyperlink" Target="http://en.wikipedia.org/wiki/German_Empire" TargetMode="External"/><Relationship Id="rId4" Type="http://schemas.openxmlformats.org/officeDocument/2006/relationships/hyperlink" Target="http://en.wikipedia.org/wiki/Szczecine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images.google.co.id/imgres?imgurl=http://cs-exhibitions.uni-klu.ac.at/uploads/pics/vigenere.jpg&amp;imgrefurl=http://cs-exhibitions.uni-klu.ac.at/index.php?id%3D280&amp;h=262&amp;w=200&amp;sz=14&amp;hl=id&amp;start=2&amp;tbnid=860JC9TgogWPQM:&amp;tbnh=112&amp;tbnw=85&amp;prev=/images?q%3Dvigenere%26svnum%3D10%26hl%3Did%26lr%3D%26sa%3D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hyperlink" Target="http://en.wikipedia.org/wiki/Image:CharlesWheatstone.jpe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8.jpeg"/><Relationship Id="rId4" Type="http://schemas.openxmlformats.org/officeDocument/2006/relationships/image" Target="../media/image4.png"/><Relationship Id="rId9" Type="http://schemas.openxmlformats.org/officeDocument/2006/relationships/hyperlink" Target="http://en.wikipedia.org/wiki/Image:Lyon_Playfair.jp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3.png"/><Relationship Id="rId7"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lanetcalc.com/775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67276A6-A886-4E9D-B727-5D2CEFC3861C}" type="slidenum">
              <a:rPr lang="en-GB" altLang="en-US" sz="1400">
                <a:solidFill>
                  <a:schemeClr val="tx2"/>
                </a:solidFill>
              </a:rPr>
              <a:pPr>
                <a:spcBef>
                  <a:spcPct val="0"/>
                </a:spcBef>
                <a:buClrTx/>
                <a:buSzTx/>
                <a:buFontTx/>
                <a:buNone/>
              </a:pPr>
              <a:t>1</a:t>
            </a:fld>
            <a:endParaRPr lang="en-GB" altLang="en-US" sz="1400">
              <a:solidFill>
                <a:schemeClr val="tx2"/>
              </a:solidFill>
            </a:endParaRPr>
          </a:p>
        </p:txBody>
      </p:sp>
      <p:sp>
        <p:nvSpPr>
          <p:cNvPr id="4100" name="Rectangle 2"/>
          <p:cNvSpPr>
            <a:spLocks noGrp="1" noChangeArrowheads="1"/>
          </p:cNvSpPr>
          <p:nvPr>
            <p:ph type="ctrTitle"/>
          </p:nvPr>
        </p:nvSpPr>
        <p:spPr>
          <a:xfrm>
            <a:off x="2362200" y="1600200"/>
            <a:ext cx="7772400" cy="1447800"/>
          </a:xfrm>
        </p:spPr>
        <p:txBody>
          <a:bodyPr>
            <a:normAutofit fontScale="90000"/>
          </a:bodyPr>
          <a:lstStyle/>
          <a:p>
            <a:pPr algn="ctr" eaLnBrk="1" hangingPunct="1"/>
            <a:br>
              <a:rPr lang="en-US" altLang="en-US" b="1" dirty="0">
                <a:solidFill>
                  <a:srgbClr val="000000"/>
                </a:solidFill>
                <a:cs typeface="Times New Roman" panose="02020603050405020304" pitchFamily="18" charset="0"/>
              </a:rPr>
            </a:br>
            <a:r>
              <a:rPr lang="en-US" altLang="en-US" b="1" dirty="0">
                <a:solidFill>
                  <a:srgbClr val="FF0000"/>
                </a:solidFill>
                <a:cs typeface="Times New Roman" panose="02020603050405020304" pitchFamily="18" charset="0"/>
              </a:rPr>
              <a:t>04 -</a:t>
            </a:r>
            <a:r>
              <a:rPr lang="en-US" altLang="en-US" dirty="0">
                <a:solidFill>
                  <a:srgbClr val="000000"/>
                </a:solidFill>
                <a:cs typeface="Times New Roman" panose="02020603050405020304" pitchFamily="18" charset="0"/>
              </a:rPr>
              <a:t> </a:t>
            </a:r>
            <a:r>
              <a:rPr lang="en-US" altLang="en-US" b="1" dirty="0">
                <a:solidFill>
                  <a:srgbClr val="FF0000"/>
                </a:solidFill>
                <a:cs typeface="Times New Roman" panose="02020603050405020304" pitchFamily="18" charset="0"/>
              </a:rPr>
              <a:t>Kriptografi </a:t>
            </a:r>
            <a:r>
              <a:rPr lang="en-US" altLang="en-US" b="1" dirty="0" err="1">
                <a:solidFill>
                  <a:srgbClr val="FF0000"/>
                </a:solidFill>
                <a:cs typeface="Times New Roman" panose="02020603050405020304" pitchFamily="18" charset="0"/>
              </a:rPr>
              <a:t>Klasik</a:t>
            </a:r>
            <a:br>
              <a:rPr lang="en-US" altLang="en-US" b="1" dirty="0">
                <a:solidFill>
                  <a:srgbClr val="FF0000"/>
                </a:solidFill>
                <a:cs typeface="Times New Roman" panose="02020603050405020304" pitchFamily="18" charset="0"/>
              </a:rPr>
            </a:br>
            <a:r>
              <a:rPr lang="en-US" altLang="en-US" sz="3200" b="1" dirty="0">
                <a:solidFill>
                  <a:srgbClr val="FF0000"/>
                </a:solidFill>
                <a:cs typeface="Times New Roman" panose="02020603050405020304" pitchFamily="18" charset="0"/>
              </a:rPr>
              <a:t>(Bagian 2)</a:t>
            </a:r>
            <a:endParaRPr lang="en-GB" altLang="en-US" sz="3200" dirty="0">
              <a:solidFill>
                <a:srgbClr val="FF0000"/>
              </a:solidFill>
              <a:cs typeface="Times New Roman" panose="02020603050405020304" pitchFamily="18" charset="0"/>
            </a:endParaRPr>
          </a:p>
        </p:txBody>
      </p:sp>
      <p:sp>
        <p:nvSpPr>
          <p:cNvPr id="6" name="Rectangle 5"/>
          <p:cNvSpPr/>
          <p:nvPr/>
        </p:nvSpPr>
        <p:spPr>
          <a:xfrm>
            <a:off x="2808515" y="943201"/>
            <a:ext cx="6096000" cy="461665"/>
          </a:xfrm>
          <a:prstGeom prst="rect">
            <a:avLst/>
          </a:prstGeom>
        </p:spPr>
        <p:txBody>
          <a:bodyPr>
            <a:spAutoFit/>
          </a:bodyPr>
          <a:lstStyle/>
          <a:p>
            <a:pPr algn="ctr"/>
            <a:r>
              <a:rPr lang="en-US" altLang="en-US" sz="2400" dirty="0"/>
              <a:t>Bahan </a:t>
            </a:r>
            <a:r>
              <a:rPr lang="en-US" altLang="en-US" sz="2400" dirty="0" err="1"/>
              <a:t>kuliah</a:t>
            </a:r>
            <a:r>
              <a:rPr lang="en-US" altLang="en-US" sz="2400" dirty="0"/>
              <a:t> IF4020 Kriptografi</a:t>
            </a:r>
            <a:endParaRPr lang="en-GB" altLang="en-US" sz="2400" dirty="0"/>
          </a:p>
        </p:txBody>
      </p:sp>
      <p:sp>
        <p:nvSpPr>
          <p:cNvPr id="8" name="Subtitle 2"/>
          <p:cNvSpPr>
            <a:spLocks noGrp="1"/>
          </p:cNvSpPr>
          <p:nvPr>
            <p:ph type="subTitle" idx="1"/>
          </p:nvPr>
        </p:nvSpPr>
        <p:spPr>
          <a:xfrm>
            <a:off x="1828800" y="4561840"/>
            <a:ext cx="9144000" cy="1676400"/>
          </a:xfrm>
        </p:spPr>
        <p:txBody>
          <a:bodyPr>
            <a:normAutofit fontScale="77500" lnSpcReduction="20000"/>
          </a:bodyPr>
          <a:lstStyle/>
          <a:p>
            <a:endParaRPr lang="en-US" b="1" dirty="0"/>
          </a:p>
          <a:p>
            <a:r>
              <a:rPr lang="en-US" sz="2800" b="1" dirty="0"/>
              <a:t>Program Studi Teknik </a:t>
            </a:r>
            <a:r>
              <a:rPr lang="en-US" sz="2800" b="1" dirty="0" err="1"/>
              <a:t>Informatika</a:t>
            </a:r>
            <a:endParaRPr lang="en-US" sz="2800"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2025</a:t>
            </a:r>
          </a:p>
          <a:p>
            <a:endParaRPr lang="en-US" b="1" dirty="0"/>
          </a:p>
        </p:txBody>
      </p:sp>
      <p:sp>
        <p:nvSpPr>
          <p:cNvPr id="3" name="TextBox 2">
            <a:extLst>
              <a:ext uri="{FF2B5EF4-FFF2-40B4-BE49-F238E27FC236}">
                <a16:creationId xmlns:a16="http://schemas.microsoft.com/office/drawing/2014/main" id="{47664CC9-A77D-0518-CDA7-E17669B47A16}"/>
              </a:ext>
            </a:extLst>
          </p:cNvPr>
          <p:cNvSpPr txBox="1"/>
          <p:nvPr/>
        </p:nvSpPr>
        <p:spPr>
          <a:xfrm>
            <a:off x="3048000" y="3447534"/>
            <a:ext cx="6096000" cy="461665"/>
          </a:xfrm>
          <a:prstGeom prst="rect">
            <a:avLst/>
          </a:prstGeom>
          <a:noFill/>
        </p:spPr>
        <p:txBody>
          <a:bodyPr wrap="square">
            <a:spAutoFit/>
          </a:bodyPr>
          <a:lstStyle/>
          <a:p>
            <a:pPr algn="ctr"/>
            <a:r>
              <a:rPr lang="en-US" sz="2400" b="1" dirty="0"/>
              <a:t>Oleh: Dr. Ir. Rinaldi, M.T</a:t>
            </a:r>
          </a:p>
        </p:txBody>
      </p:sp>
      <p:pic>
        <p:nvPicPr>
          <p:cNvPr id="4" name="Picture 3">
            <a:extLst>
              <a:ext uri="{FF2B5EF4-FFF2-40B4-BE49-F238E27FC236}">
                <a16:creationId xmlns:a16="http://schemas.microsoft.com/office/drawing/2014/main" id="{0D269AD9-6955-85B2-55DF-A279BE6E7492}"/>
              </a:ext>
            </a:extLst>
          </p:cNvPr>
          <p:cNvPicPr>
            <a:picLocks noChangeAspect="1"/>
          </p:cNvPicPr>
          <p:nvPr/>
        </p:nvPicPr>
        <p:blipFill>
          <a:blip r:embed="rId3"/>
          <a:stretch>
            <a:fillRect/>
          </a:stretch>
        </p:blipFill>
        <p:spPr>
          <a:xfrm>
            <a:off x="362858" y="2472337"/>
            <a:ext cx="3614737" cy="2412058"/>
          </a:xfrm>
          <a:prstGeom prst="rect">
            <a:avLst/>
          </a:prstGeom>
        </p:spPr>
      </p:pic>
      <p:sp>
        <p:nvSpPr>
          <p:cNvPr id="2" name="Footer Placeholder 1">
            <a:extLst>
              <a:ext uri="{FF2B5EF4-FFF2-40B4-BE49-F238E27FC236}">
                <a16:creationId xmlns:a16="http://schemas.microsoft.com/office/drawing/2014/main" id="{64CFF432-558D-6971-A11F-12BCBEC9F757}"/>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416451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A74904B-7391-4BEF-BCCB-5127D61ECD08}" type="slidenum">
              <a:rPr lang="en-GB" altLang="en-US" sz="1400">
                <a:latin typeface="Times New Roman" panose="02020603050405020304" pitchFamily="18" charset="0"/>
              </a:rPr>
              <a:pPr>
                <a:spcBef>
                  <a:spcPct val="0"/>
                </a:spcBef>
                <a:buSzTx/>
                <a:buFontTx/>
                <a:buNone/>
              </a:pPr>
              <a:t>10</a:t>
            </a:fld>
            <a:endParaRPr lang="en-GB" altLang="en-US" sz="1400">
              <a:latin typeface="Times New Roman" panose="02020603050405020304" pitchFamily="18" charset="0"/>
            </a:endParaRPr>
          </a:p>
        </p:txBody>
      </p:sp>
      <p:sp>
        <p:nvSpPr>
          <p:cNvPr id="13316" name="Rectangle 3"/>
          <p:cNvSpPr>
            <a:spLocks noGrp="1" noChangeArrowheads="1"/>
          </p:cNvSpPr>
          <p:nvPr>
            <p:ph type="body" idx="1"/>
          </p:nvPr>
        </p:nvSpPr>
        <p:spPr>
          <a:xfrm>
            <a:off x="464024" y="914400"/>
            <a:ext cx="11095630" cy="5181600"/>
          </a:xfrm>
        </p:spPr>
        <p:txBody>
          <a:bodyPr>
            <a:normAutofit/>
          </a:bodyPr>
          <a:lstStyle/>
          <a:p>
            <a:pPr eaLnBrk="1" hangingPunct="1">
              <a:lnSpc>
                <a:spcPct val="90000"/>
              </a:lnSpc>
            </a:pPr>
            <a:r>
              <a:rPr lang="en-US" altLang="en-US" sz="2400" dirty="0" err="1">
                <a:solidFill>
                  <a:srgbClr val="010000"/>
                </a:solidFill>
                <a:cs typeface="Times New Roman" panose="02020603050405020304" pitchFamily="18" charset="0"/>
              </a:rPr>
              <a:t>Kelebihan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Vigenere</a:t>
            </a:r>
            <a:r>
              <a:rPr lang="en-US" altLang="en-US" sz="2400" dirty="0">
                <a:solidFill>
                  <a:srgbClr val="010000"/>
                </a:solidFill>
                <a:cs typeface="Times New Roman" panose="02020603050405020304" pitchFamily="18" charset="0"/>
              </a:rPr>
              <a:t> Cipher: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plainteks</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sama</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tidak</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selalu</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dienkripsi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menjadi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cipheteks</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sama</a:t>
            </a:r>
            <a:r>
              <a:rPr lang="en-US" altLang="en-US" sz="2400" dirty="0">
                <a:solidFill>
                  <a:srgbClr val="010000"/>
                </a:solidFill>
                <a:cs typeface="Times New Roman" panose="02020603050405020304" pitchFamily="18" charset="0"/>
              </a:rPr>
              <a:t> pula, </a:t>
            </a:r>
            <a:r>
              <a:rPr lang="en-US" altLang="en-US" sz="2400" dirty="0" err="1">
                <a:solidFill>
                  <a:srgbClr val="010000"/>
                </a:solidFill>
                <a:cs typeface="Times New Roman" panose="02020603050405020304" pitchFamily="18" charset="0"/>
              </a:rPr>
              <a:t>bergantung</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kunci</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digunakan</a:t>
            </a:r>
            <a:r>
              <a:rPr lang="en-US" altLang="en-US" sz="2400" dirty="0">
                <a:solidFill>
                  <a:srgbClr val="010000"/>
                </a:solidFill>
                <a:cs typeface="Times New Roman" panose="02020603050405020304" pitchFamily="18" charset="0"/>
              </a:rPr>
              <a:t>. </a:t>
            </a:r>
          </a:p>
          <a:p>
            <a:pPr eaLnBrk="1" hangingPunct="1">
              <a:lnSpc>
                <a:spcPct val="90000"/>
              </a:lnSpc>
              <a:buFontTx/>
              <a:buNone/>
            </a:pP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Contoh</a:t>
            </a:r>
            <a:r>
              <a:rPr lang="en-US" altLang="en-US" sz="2400" dirty="0">
                <a:solidFill>
                  <a:srgbClr val="010000"/>
                </a:solidFill>
                <a:cs typeface="Times New Roman" panose="02020603050405020304" pitchFamily="18" charset="0"/>
              </a:rPr>
              <a:t>: pada </a:t>
            </a:r>
            <a:r>
              <a:rPr lang="en-US" altLang="en-US" sz="2400" dirty="0" err="1">
                <a:solidFill>
                  <a:srgbClr val="010000"/>
                </a:solidFill>
                <a:cs typeface="Times New Roman" panose="02020603050405020304" pitchFamily="18" charset="0"/>
              </a:rPr>
              <a:t>contoh</a:t>
            </a:r>
            <a:r>
              <a:rPr lang="en-US" altLang="en-US" sz="2400" dirty="0">
                <a:solidFill>
                  <a:srgbClr val="010000"/>
                </a:solidFill>
                <a:cs typeface="Times New Roman" panose="02020603050405020304" pitchFamily="18" charset="0"/>
              </a:rPr>
              <a:t> di </a:t>
            </a:r>
            <a:r>
              <a:rPr lang="en-US" altLang="en-US" sz="2400" dirty="0" err="1">
                <a:solidFill>
                  <a:srgbClr val="010000"/>
                </a:solidFill>
                <a:cs typeface="Times New Roman" panose="02020603050405020304" pitchFamily="18" charset="0"/>
              </a:rPr>
              <a:t>atas</a:t>
            </a:r>
            <a:r>
              <a:rPr lang="en-US"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plainteks</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Courier New" panose="02070309020205020404" pitchFamily="49" charset="0"/>
              </a:rPr>
              <a:t>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dapat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dienkripsi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b="1" dirty="0">
                <a:solidFill>
                  <a:srgbClr val="010000"/>
                </a:solidFill>
                <a:latin typeface="Courier New" panose="02070309020205020404" pitchFamily="49" charset="0"/>
                <a:cs typeface="Courier New" panose="02070309020205020404" pitchFamily="49" charset="0"/>
              </a:rPr>
              <a:t>L</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atau</a:t>
            </a:r>
            <a:r>
              <a:rPr lang="en-GB" altLang="en-US" sz="2400" dirty="0">
                <a:solidFill>
                  <a:srgbClr val="010000"/>
                </a:solidFill>
                <a:cs typeface="Times New Roman" panose="02020603050405020304" pitchFamily="18" charset="0"/>
              </a:rPr>
              <a:t> </a:t>
            </a:r>
            <a:r>
              <a:rPr lang="en-GB" altLang="en-US" sz="2400" b="1" dirty="0">
                <a:solidFill>
                  <a:srgbClr val="010000"/>
                </a:solidFill>
                <a:latin typeface="Courier New" panose="02070309020205020404" pitchFamily="49" charset="0"/>
                <a:cs typeface="Courier New" panose="02070309020205020404" pitchFamily="49" charset="0"/>
              </a:rPr>
              <a:t>H</a:t>
            </a:r>
            <a:r>
              <a:rPr lang="en-GB" altLang="en-US" sz="2400" dirty="0">
                <a:solidFill>
                  <a:srgbClr val="010000"/>
                </a:solidFill>
                <a:cs typeface="Times New Roman" panose="02020603050405020304" pitchFamily="18" charset="0"/>
              </a:rPr>
              <a:t>,  dan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cipherteks</a:t>
            </a:r>
            <a:r>
              <a:rPr lang="en-GB" altLang="en-US" sz="2400" dirty="0">
                <a:solidFill>
                  <a:srgbClr val="010000"/>
                </a:solidFill>
                <a:cs typeface="Times New Roman" panose="02020603050405020304" pitchFamily="18" charset="0"/>
              </a:rPr>
              <a:t> </a:t>
            </a:r>
            <a:r>
              <a:rPr lang="en-GB" altLang="en-US" sz="2400" b="1" dirty="0">
                <a:solidFill>
                  <a:srgbClr val="010000"/>
                </a:solidFill>
                <a:latin typeface="Courier New" panose="02070309020205020404" pitchFamily="49" charset="0"/>
                <a:cs typeface="Courier New" panose="02070309020205020404" pitchFamily="49" charset="0"/>
              </a:rPr>
              <a:t>V</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dapat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merepresentasikan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plainteks</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Courier New" panose="02070309020205020404" pitchFamily="49" charset="0"/>
              </a:rPr>
              <a:t>H</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Courier New" panose="02070309020205020404" pitchFamily="49" charset="0"/>
              </a:rPr>
              <a:t>I</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Courier New" panose="02070309020205020404" pitchFamily="49" charset="0"/>
              </a:rPr>
              <a:t>X</a:t>
            </a:r>
            <a:r>
              <a:rPr lang="en-GB" altLang="en-US" sz="2400" dirty="0">
                <a:solidFill>
                  <a:srgbClr val="010000"/>
                </a:solidFill>
              </a:rPr>
              <a:t> </a:t>
            </a:r>
            <a:endParaRPr lang="en-US" altLang="en-US" sz="2400" dirty="0">
              <a:solidFill>
                <a:srgbClr val="010000"/>
              </a:solidFill>
            </a:endParaRPr>
          </a:p>
          <a:p>
            <a:pPr eaLnBrk="1" hangingPunct="1">
              <a:lnSpc>
                <a:spcPct val="90000"/>
              </a:lnSpc>
            </a:pPr>
            <a:endParaRPr lang="en-US" altLang="en-US" sz="2400" dirty="0">
              <a:solidFill>
                <a:srgbClr val="010000"/>
              </a:solidFill>
              <a:cs typeface="Times New Roman" panose="02020603050405020304" pitchFamily="18" charset="0"/>
            </a:endParaRPr>
          </a:p>
          <a:p>
            <a:pPr eaLnBrk="1" hangingPunct="1">
              <a:lnSpc>
                <a:spcPct val="90000"/>
              </a:lnSpc>
            </a:pPr>
            <a:r>
              <a:rPr lang="en-GB" altLang="en-US" sz="2400" dirty="0">
                <a:solidFill>
                  <a:srgbClr val="010000"/>
                </a:solidFill>
                <a:cs typeface="Times New Roman" panose="02020603050405020304" pitchFamily="18" charset="0"/>
              </a:rPr>
              <a:t>Hal di </a:t>
            </a:r>
            <a:r>
              <a:rPr lang="en-GB" altLang="en-US" sz="2400" dirty="0" err="1">
                <a:solidFill>
                  <a:srgbClr val="010000"/>
                </a:solidFill>
                <a:cs typeface="Times New Roman" panose="02020603050405020304" pitchFamily="18" charset="0"/>
              </a:rPr>
              <a:t>atas</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merupakan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karakteristik</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dari</a:t>
            </a:r>
            <a:r>
              <a:rPr lang="en-GB" altLang="en-US" sz="2400" dirty="0">
                <a:solidFill>
                  <a:srgbClr val="010000"/>
                </a:solidFill>
                <a:cs typeface="Times New Roman" panose="02020603050405020304" pitchFamily="18" charset="0"/>
              </a:rPr>
              <a:t> </a:t>
            </a:r>
            <a:r>
              <a:rPr lang="en-GB" altLang="en-US" sz="2400" i="1" dirty="0">
                <a:solidFill>
                  <a:srgbClr val="010000"/>
                </a:solidFill>
                <a:cs typeface="Times New Roman" panose="02020603050405020304" pitchFamily="18" charset="0"/>
              </a:rPr>
              <a:t>cipher</a:t>
            </a:r>
            <a:r>
              <a:rPr lang="en-GB" altLang="en-US" sz="2400" dirty="0">
                <a:solidFill>
                  <a:srgbClr val="010000"/>
                </a:solidFill>
                <a:cs typeface="Times New Roman" panose="02020603050405020304" pitchFamily="18" charset="0"/>
              </a:rPr>
              <a:t> abjad-</a:t>
            </a:r>
            <a:r>
              <a:rPr lang="en-GB" altLang="en-US" sz="2400" dirty="0" err="1">
                <a:solidFill>
                  <a:srgbClr val="010000"/>
                </a:solidFill>
                <a:cs typeface="Times New Roman" panose="02020603050405020304" pitchFamily="18" charset="0"/>
              </a:rPr>
              <a:t>majemuk</a:t>
            </a:r>
            <a:r>
              <a:rPr lang="en-US"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setiap</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cipherteks</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dapat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memiliki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kemungkinan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banyak</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plainteks</a:t>
            </a:r>
            <a:r>
              <a:rPr lang="en-GB" altLang="en-US" sz="2400" dirty="0">
                <a:solidFill>
                  <a:srgbClr val="010000"/>
                </a:solidFill>
                <a:cs typeface="Times New Roman" panose="02020603050405020304" pitchFamily="18" charset="0"/>
              </a:rPr>
              <a:t>.</a:t>
            </a:r>
            <a:r>
              <a:rPr lang="en-GB" altLang="en-US" sz="2400" dirty="0">
                <a:solidFill>
                  <a:srgbClr val="010000"/>
                </a:solidFill>
              </a:rPr>
              <a:t> </a:t>
            </a:r>
            <a:endParaRPr lang="en-US" altLang="en-US" sz="2400" dirty="0">
              <a:solidFill>
                <a:srgbClr val="010000"/>
              </a:solidFill>
              <a:cs typeface="Times New Roman" panose="02020603050405020304" pitchFamily="18" charset="0"/>
            </a:endParaRPr>
          </a:p>
          <a:p>
            <a:pPr eaLnBrk="1" hangingPunct="1">
              <a:lnSpc>
                <a:spcPct val="90000"/>
              </a:lnSpc>
            </a:pPr>
            <a:endParaRPr lang="en-US" altLang="en-US" sz="2400" dirty="0">
              <a:solidFill>
                <a:srgbClr val="010000"/>
              </a:solidFill>
              <a:cs typeface="Times New Roman" panose="02020603050405020304" pitchFamily="18" charset="0"/>
            </a:endParaRPr>
          </a:p>
          <a:p>
            <a:pPr eaLnBrk="1" hangingPunct="1">
              <a:lnSpc>
                <a:spcPct val="90000"/>
              </a:lnSpc>
            </a:pPr>
            <a:r>
              <a:rPr lang="en-GB" altLang="en-US" sz="2400" dirty="0" err="1">
                <a:solidFill>
                  <a:srgbClr val="010000"/>
                </a:solidFill>
                <a:cs typeface="Times New Roman" panose="02020603050405020304" pitchFamily="18" charset="0"/>
              </a:rPr>
              <a:t>Bandingkan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dengan</a:t>
            </a:r>
            <a:r>
              <a:rPr lang="en-GB" altLang="en-US" sz="2400" dirty="0">
                <a:solidFill>
                  <a:srgbClr val="010000"/>
                </a:solidFill>
                <a:cs typeface="Times New Roman" panose="02020603050405020304" pitchFamily="18" charset="0"/>
              </a:rPr>
              <a:t> </a:t>
            </a:r>
            <a:r>
              <a:rPr lang="en-GB" altLang="en-US" sz="2400" i="1" dirty="0">
                <a:solidFill>
                  <a:srgbClr val="010000"/>
                </a:solidFill>
                <a:cs typeface="Times New Roman" panose="02020603050405020304" pitchFamily="18" charset="0"/>
              </a:rPr>
              <a:t>cipher</a:t>
            </a:r>
            <a:r>
              <a:rPr lang="en-GB" altLang="en-US" sz="2400" dirty="0">
                <a:solidFill>
                  <a:srgbClr val="010000"/>
                </a:solidFill>
                <a:cs typeface="Times New Roman" panose="02020603050405020304" pitchFamily="18" charset="0"/>
              </a:rPr>
              <a:t> abjad-</a:t>
            </a:r>
            <a:r>
              <a:rPr lang="en-GB" altLang="en-US" sz="2400" dirty="0" err="1">
                <a:solidFill>
                  <a:srgbClr val="010000"/>
                </a:solidFill>
                <a:cs typeface="Times New Roman" panose="02020603050405020304" pitchFamily="18" charset="0"/>
              </a:rPr>
              <a:t>tunggal</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setiap</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cipherteks</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selalu</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menggantikan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plainteks</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tertentu</a:t>
            </a:r>
            <a:r>
              <a:rPr lang="en-US" altLang="en-US" sz="2400" dirty="0">
                <a:solidFill>
                  <a:srgbClr val="010000"/>
                </a:solidFill>
                <a:cs typeface="Times New Roman" panose="02020603050405020304" pitchFamily="18" charset="0"/>
              </a:rPr>
              <a:t>.</a:t>
            </a:r>
            <a:endParaRPr lang="en-GB" altLang="en-US" sz="2400"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174451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8E502-4AFC-7241-E2A8-F058EE09925D}"/>
              </a:ext>
            </a:extLst>
          </p:cNvPr>
          <p:cNvSpPr>
            <a:spLocks noGrp="1"/>
          </p:cNvSpPr>
          <p:nvPr>
            <p:ph type="sldNum" sz="quarter" idx="12"/>
          </p:nvPr>
        </p:nvSpPr>
        <p:spPr/>
        <p:txBody>
          <a:bodyPr/>
          <a:lstStyle/>
          <a:p>
            <a:fld id="{FE3EB9F5-0D30-470F-9EF7-AF0567F51E7B}" type="slidenum">
              <a:rPr lang="en-US" smtClean="0"/>
              <a:t>11</a:t>
            </a:fld>
            <a:endParaRPr lang="en-US"/>
          </a:p>
        </p:txBody>
      </p:sp>
      <p:sp>
        <p:nvSpPr>
          <p:cNvPr id="5" name="TextBox 4">
            <a:extLst>
              <a:ext uri="{FF2B5EF4-FFF2-40B4-BE49-F238E27FC236}">
                <a16:creationId xmlns:a16="http://schemas.microsoft.com/office/drawing/2014/main" id="{57E697B7-56D0-E73F-361A-82CA12BB04AC}"/>
              </a:ext>
            </a:extLst>
          </p:cNvPr>
          <p:cNvSpPr txBox="1"/>
          <p:nvPr/>
        </p:nvSpPr>
        <p:spPr>
          <a:xfrm>
            <a:off x="2692399" y="458956"/>
            <a:ext cx="9103358" cy="2308324"/>
          </a:xfrm>
          <a:prstGeom prst="rect">
            <a:avLst/>
          </a:prstGeom>
          <a:noFill/>
        </p:spPr>
        <p:txBody>
          <a:bodyPr wrap="square">
            <a:spAutoFit/>
          </a:bodyPr>
          <a:lstStyle/>
          <a:p>
            <a:r>
              <a:rPr lang="en-US" sz="2400" dirty="0"/>
              <a:t>Dinas Pendidikan Kota Ternate </a:t>
            </a:r>
            <a:r>
              <a:rPr lang="en-US" sz="2400" dirty="0" err="1"/>
              <a:t>meminta</a:t>
            </a:r>
            <a:r>
              <a:rPr lang="en-US" sz="2400" dirty="0"/>
              <a:t> </a:t>
            </a:r>
            <a:r>
              <a:rPr lang="en-US" sz="2400" dirty="0" err="1"/>
              <a:t>kepada</a:t>
            </a:r>
            <a:r>
              <a:rPr lang="en-US" sz="2400" dirty="0"/>
              <a:t> </a:t>
            </a:r>
            <a:r>
              <a:rPr lang="en-US" sz="2400" dirty="0" err="1"/>
              <a:t>pihak</a:t>
            </a:r>
            <a:r>
              <a:rPr lang="en-US" sz="2400" dirty="0"/>
              <a:t> </a:t>
            </a:r>
            <a:r>
              <a:rPr lang="en-US" sz="2400" dirty="0" err="1"/>
              <a:t>sekolah</a:t>
            </a:r>
            <a:r>
              <a:rPr lang="en-US" sz="2400" dirty="0"/>
              <a:t> dan orang </a:t>
            </a:r>
            <a:r>
              <a:rPr lang="en-US" sz="2400" dirty="0" err="1"/>
              <a:t>tua</a:t>
            </a:r>
            <a:r>
              <a:rPr lang="en-US" sz="2400" dirty="0"/>
              <a:t> </a:t>
            </a:r>
            <a:r>
              <a:rPr lang="en-US" sz="2400" dirty="0" err="1"/>
              <a:t>siswa</a:t>
            </a:r>
            <a:r>
              <a:rPr lang="en-US" sz="2400" dirty="0"/>
              <a:t> </a:t>
            </a:r>
            <a:r>
              <a:rPr lang="en-US" sz="2400" dirty="0" err="1"/>
              <a:t>untuk</a:t>
            </a:r>
            <a:r>
              <a:rPr lang="en-US" sz="2400" dirty="0"/>
              <a:t> </a:t>
            </a:r>
            <a:r>
              <a:rPr lang="en-US" sz="2400" dirty="0" err="1"/>
              <a:t>jenjang</a:t>
            </a:r>
            <a:r>
              <a:rPr lang="en-US" sz="2400" dirty="0"/>
              <a:t> </a:t>
            </a:r>
            <a:r>
              <a:rPr lang="en-US" sz="2400" dirty="0" err="1"/>
              <a:t>pendidikan</a:t>
            </a:r>
            <a:r>
              <a:rPr lang="en-US" sz="2400" dirty="0"/>
              <a:t> SD dan SMP se-Kota Ternate </a:t>
            </a:r>
            <a:r>
              <a:rPr lang="en-US" sz="2400" dirty="0" err="1"/>
              <a:t>untuk</a:t>
            </a:r>
            <a:r>
              <a:rPr lang="en-US" sz="2400" dirty="0"/>
              <a:t> </a:t>
            </a:r>
            <a:r>
              <a:rPr lang="en-US" sz="2400" dirty="0" err="1"/>
              <a:t>melarang</a:t>
            </a:r>
            <a:r>
              <a:rPr lang="en-US" sz="2400" dirty="0"/>
              <a:t> para </a:t>
            </a:r>
            <a:r>
              <a:rPr lang="en-US" sz="2400" dirty="0" err="1"/>
              <a:t>siswa</a:t>
            </a:r>
            <a:r>
              <a:rPr lang="en-US" sz="2400" dirty="0"/>
              <a:t> </a:t>
            </a:r>
            <a:r>
              <a:rPr lang="en-US" sz="2400" dirty="0" err="1"/>
              <a:t>membawa</a:t>
            </a:r>
            <a:r>
              <a:rPr lang="en-US" sz="2400" dirty="0"/>
              <a:t> </a:t>
            </a:r>
            <a:r>
              <a:rPr lang="en-US" sz="2400" dirty="0" err="1"/>
              <a:t>permainan</a:t>
            </a:r>
            <a:r>
              <a:rPr lang="en-US" sz="2400" dirty="0"/>
              <a:t> </a:t>
            </a:r>
            <a:r>
              <a:rPr lang="en-US" sz="2400" dirty="0" err="1"/>
              <a:t>lato-lato</a:t>
            </a:r>
            <a:r>
              <a:rPr lang="en-US" sz="2400" dirty="0"/>
              <a:t> yang </a:t>
            </a:r>
            <a:r>
              <a:rPr lang="en-US" sz="2400" dirty="0" err="1"/>
              <a:t>sedang</a:t>
            </a:r>
            <a:r>
              <a:rPr lang="en-US" sz="2400" dirty="0"/>
              <a:t> </a:t>
            </a:r>
            <a:r>
              <a:rPr lang="en-US" sz="2400" dirty="0" err="1"/>
              <a:t>tren</a:t>
            </a:r>
            <a:r>
              <a:rPr lang="en-US" sz="2400" dirty="0"/>
              <a:t> </a:t>
            </a:r>
            <a:r>
              <a:rPr lang="en-US" sz="2400" dirty="0" err="1"/>
              <a:t>itu</a:t>
            </a:r>
            <a:r>
              <a:rPr lang="en-US" sz="2400" dirty="0"/>
              <a:t> </a:t>
            </a:r>
            <a:r>
              <a:rPr lang="en-US" sz="2400" dirty="0" err="1"/>
              <a:t>ke</a:t>
            </a:r>
            <a:r>
              <a:rPr lang="en-US" sz="2400" dirty="0"/>
              <a:t> </a:t>
            </a:r>
            <a:r>
              <a:rPr lang="en-US" sz="2400" dirty="0" err="1"/>
              <a:t>sekolah</a:t>
            </a:r>
            <a:r>
              <a:rPr lang="en-US" sz="2400" dirty="0"/>
              <a:t>, </a:t>
            </a:r>
            <a:r>
              <a:rPr lang="en-US" sz="2400" dirty="0" err="1"/>
              <a:t>karena</a:t>
            </a:r>
            <a:r>
              <a:rPr lang="en-US" sz="2400" dirty="0"/>
              <a:t> </a:t>
            </a:r>
            <a:r>
              <a:rPr lang="en-US" sz="2400" dirty="0" err="1"/>
              <a:t>akan</a:t>
            </a:r>
            <a:r>
              <a:rPr lang="en-US" sz="2400" dirty="0"/>
              <a:t> </a:t>
            </a:r>
            <a:r>
              <a:rPr lang="en-US" sz="2400" dirty="0" err="1"/>
              <a:t>mengganggu</a:t>
            </a:r>
            <a:r>
              <a:rPr lang="en-US" sz="2400" dirty="0"/>
              <a:t> </a:t>
            </a:r>
            <a:r>
              <a:rPr lang="en-US" sz="2400" dirty="0" err="1"/>
              <a:t>kegiatan</a:t>
            </a:r>
            <a:r>
              <a:rPr lang="en-US" sz="2400" dirty="0"/>
              <a:t> </a:t>
            </a:r>
            <a:r>
              <a:rPr lang="en-US" sz="2400" dirty="0" err="1"/>
              <a:t>belajar</a:t>
            </a:r>
            <a:r>
              <a:rPr lang="en-US" sz="2400" dirty="0"/>
              <a:t> </a:t>
            </a:r>
            <a:r>
              <a:rPr lang="en-US" sz="2400" dirty="0" err="1"/>
              <a:t>mengajar</a:t>
            </a:r>
            <a:r>
              <a:rPr lang="en-US" sz="2400" dirty="0"/>
              <a:t> yang </a:t>
            </a:r>
            <a:r>
              <a:rPr lang="en-US" sz="2400" dirty="0" err="1"/>
              <a:t>dinilai</a:t>
            </a:r>
            <a:r>
              <a:rPr lang="en-US" sz="2400" dirty="0"/>
              <a:t> </a:t>
            </a:r>
            <a:r>
              <a:rPr lang="en-US" sz="2400" dirty="0" err="1"/>
              <a:t>berbahaya</a:t>
            </a:r>
            <a:r>
              <a:rPr lang="en-US" sz="2400" dirty="0"/>
              <a:t> </a:t>
            </a:r>
            <a:r>
              <a:rPr lang="en-US" sz="2400" dirty="0" err="1"/>
              <a:t>sehingga</a:t>
            </a:r>
            <a:r>
              <a:rPr lang="en-US" sz="2400" dirty="0"/>
              <a:t> </a:t>
            </a:r>
            <a:r>
              <a:rPr lang="en-US" sz="2400" dirty="0" err="1"/>
              <a:t>mengantisipasi</a:t>
            </a:r>
            <a:r>
              <a:rPr lang="en-US" sz="2400" dirty="0"/>
              <a:t> </a:t>
            </a:r>
            <a:r>
              <a:rPr lang="en-US" sz="2400" dirty="0" err="1"/>
              <a:t>kecelakaan</a:t>
            </a:r>
            <a:r>
              <a:rPr lang="en-US" sz="2400" dirty="0"/>
              <a:t> </a:t>
            </a:r>
            <a:r>
              <a:rPr lang="en-US" sz="2400" dirty="0" err="1"/>
              <a:t>bagi</a:t>
            </a:r>
            <a:r>
              <a:rPr lang="en-US" sz="2400" dirty="0"/>
              <a:t> </a:t>
            </a:r>
            <a:r>
              <a:rPr lang="en-US" sz="2400" dirty="0" err="1"/>
              <a:t>anak</a:t>
            </a:r>
            <a:r>
              <a:rPr lang="en-US" sz="2400" dirty="0"/>
              <a:t> di </a:t>
            </a:r>
            <a:r>
              <a:rPr lang="en-US" sz="2400" dirty="0" err="1"/>
              <a:t>daerah</a:t>
            </a:r>
            <a:r>
              <a:rPr lang="en-US" sz="2400" dirty="0"/>
              <a:t> </a:t>
            </a:r>
            <a:r>
              <a:rPr lang="en-US" sz="2400" dirty="0" err="1"/>
              <a:t>itu</a:t>
            </a:r>
            <a:r>
              <a:rPr lang="en-US" sz="2400" dirty="0"/>
              <a:t>.</a:t>
            </a:r>
          </a:p>
        </p:txBody>
      </p:sp>
      <p:sp>
        <p:nvSpPr>
          <p:cNvPr id="6" name="TextBox 5">
            <a:extLst>
              <a:ext uri="{FF2B5EF4-FFF2-40B4-BE49-F238E27FC236}">
                <a16:creationId xmlns:a16="http://schemas.microsoft.com/office/drawing/2014/main" id="{33C24535-6A33-7614-098F-A2D3C2FACFE1}"/>
              </a:ext>
            </a:extLst>
          </p:cNvPr>
          <p:cNvSpPr txBox="1"/>
          <p:nvPr/>
        </p:nvSpPr>
        <p:spPr>
          <a:xfrm>
            <a:off x="998831" y="1103858"/>
            <a:ext cx="1583190" cy="523220"/>
          </a:xfrm>
          <a:prstGeom prst="rect">
            <a:avLst/>
          </a:prstGeom>
          <a:noFill/>
        </p:spPr>
        <p:txBody>
          <a:bodyPr wrap="none" rtlCol="0">
            <a:spAutoFit/>
          </a:bodyPr>
          <a:lstStyle/>
          <a:p>
            <a:r>
              <a:rPr lang="en-US" sz="2800" dirty="0" err="1">
                <a:solidFill>
                  <a:srgbClr val="FF0000"/>
                </a:solidFill>
              </a:rPr>
              <a:t>Plainteks</a:t>
            </a:r>
            <a:r>
              <a:rPr lang="en-US" sz="2800" dirty="0">
                <a:solidFill>
                  <a:srgbClr val="FF0000"/>
                </a:solidFill>
              </a:rPr>
              <a:t>:</a:t>
            </a:r>
          </a:p>
        </p:txBody>
      </p:sp>
      <p:sp>
        <p:nvSpPr>
          <p:cNvPr id="8" name="TextBox 7">
            <a:extLst>
              <a:ext uri="{FF2B5EF4-FFF2-40B4-BE49-F238E27FC236}">
                <a16:creationId xmlns:a16="http://schemas.microsoft.com/office/drawing/2014/main" id="{D3A04D9E-BA35-C540-749C-FCA56B33C839}"/>
              </a:ext>
            </a:extLst>
          </p:cNvPr>
          <p:cNvSpPr txBox="1"/>
          <p:nvPr/>
        </p:nvSpPr>
        <p:spPr>
          <a:xfrm>
            <a:off x="2692398" y="4138255"/>
            <a:ext cx="9103359" cy="2123658"/>
          </a:xfrm>
          <a:prstGeom prst="rect">
            <a:avLst/>
          </a:prstGeom>
          <a:noFill/>
        </p:spPr>
        <p:txBody>
          <a:bodyPr wrap="square">
            <a:spAutoFit/>
          </a:bodyPr>
          <a:lstStyle/>
          <a:p>
            <a:r>
              <a:rPr lang="en-US" sz="2200" dirty="0"/>
              <a:t>VMYAL HYAGI VMVAG CIGDT WVYAM WGRPI FXLKX HUQDP ALLKL WEBOA ZHLNH JUAJT MEDIL OUHQT MOUEG BUAJP WROIW AENQS VHLNL EJFHK GXLTX JHNWE MREUD EYYDR SRRPT JUFLS OEXEF TUJDP WVXAB FUAOA LSWAM GSNQG KIOAG YNEHN AXFKX KYXRL SLVAK WHNDK SRXEG YANQG YYVEZ AUGDN TIWAC SLZHN YEUAK QUAJD ARTLT AVRUB SLLYT KYULN YKLMX FANQT AWTPT KCXHC WPLKT SHODG AEYAD VCQDE JESIM M</a:t>
            </a:r>
          </a:p>
        </p:txBody>
      </p:sp>
      <p:sp>
        <p:nvSpPr>
          <p:cNvPr id="9" name="TextBox 8">
            <a:extLst>
              <a:ext uri="{FF2B5EF4-FFF2-40B4-BE49-F238E27FC236}">
                <a16:creationId xmlns:a16="http://schemas.microsoft.com/office/drawing/2014/main" id="{CAD2ECE7-FEC3-ED64-D69F-35CDF715562F}"/>
              </a:ext>
            </a:extLst>
          </p:cNvPr>
          <p:cNvSpPr txBox="1"/>
          <p:nvPr/>
        </p:nvSpPr>
        <p:spPr>
          <a:xfrm>
            <a:off x="751840" y="4753808"/>
            <a:ext cx="1830181" cy="523220"/>
          </a:xfrm>
          <a:prstGeom prst="rect">
            <a:avLst/>
          </a:prstGeom>
          <a:noFill/>
        </p:spPr>
        <p:txBody>
          <a:bodyPr wrap="none" rtlCol="0">
            <a:spAutoFit/>
          </a:bodyPr>
          <a:lstStyle/>
          <a:p>
            <a:r>
              <a:rPr lang="en-US" sz="2800" dirty="0" err="1">
                <a:solidFill>
                  <a:srgbClr val="FF0000"/>
                </a:solidFill>
              </a:rPr>
              <a:t>Cipherteks</a:t>
            </a:r>
            <a:r>
              <a:rPr lang="en-US" sz="2800" dirty="0">
                <a:solidFill>
                  <a:srgbClr val="FF0000"/>
                </a:solidFill>
              </a:rPr>
              <a:t>:</a:t>
            </a:r>
          </a:p>
        </p:txBody>
      </p:sp>
      <p:sp>
        <p:nvSpPr>
          <p:cNvPr id="10" name="Rectangle 9">
            <a:extLst>
              <a:ext uri="{FF2B5EF4-FFF2-40B4-BE49-F238E27FC236}">
                <a16:creationId xmlns:a16="http://schemas.microsoft.com/office/drawing/2014/main" id="{9AC062D2-0B1B-03AC-00B0-B41389C71950}"/>
              </a:ext>
            </a:extLst>
          </p:cNvPr>
          <p:cNvSpPr/>
          <p:nvPr/>
        </p:nvSpPr>
        <p:spPr>
          <a:xfrm>
            <a:off x="2692400" y="458956"/>
            <a:ext cx="9103358" cy="23083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C7F414-C399-F77D-6736-B2DEC40061AA}"/>
              </a:ext>
            </a:extLst>
          </p:cNvPr>
          <p:cNvSpPr/>
          <p:nvPr/>
        </p:nvSpPr>
        <p:spPr>
          <a:xfrm>
            <a:off x="2692399" y="4045982"/>
            <a:ext cx="9103360" cy="2215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A11498-C607-151C-0D24-359DFE1A4B89}"/>
              </a:ext>
            </a:extLst>
          </p:cNvPr>
          <p:cNvSpPr txBox="1"/>
          <p:nvPr/>
        </p:nvSpPr>
        <p:spPr>
          <a:xfrm>
            <a:off x="1048940" y="2905780"/>
            <a:ext cx="3460243" cy="523220"/>
          </a:xfrm>
          <a:prstGeom prst="rect">
            <a:avLst/>
          </a:prstGeom>
          <a:noFill/>
        </p:spPr>
        <p:txBody>
          <a:bodyPr wrap="none" rtlCol="0">
            <a:spAutoFit/>
          </a:bodyPr>
          <a:lstStyle/>
          <a:p>
            <a:r>
              <a:rPr lang="en-US" sz="2800" dirty="0" err="1">
                <a:solidFill>
                  <a:srgbClr val="FF0000"/>
                </a:solidFill>
              </a:rPr>
              <a:t>Kunci</a:t>
            </a:r>
            <a:r>
              <a:rPr lang="en-US" sz="2800" dirty="0">
                <a:solidFill>
                  <a:srgbClr val="FF0000"/>
                </a:solidFill>
              </a:rPr>
              <a:t>:         </a:t>
            </a:r>
            <a:r>
              <a:rPr lang="en-US" sz="2800" dirty="0" err="1">
                <a:solidFill>
                  <a:srgbClr val="FF0000"/>
                </a:solidFill>
              </a:rPr>
              <a:t>selatsunda</a:t>
            </a:r>
            <a:r>
              <a:rPr lang="en-US" sz="2800" dirty="0">
                <a:solidFill>
                  <a:srgbClr val="FF0000"/>
                </a:solidFill>
              </a:rPr>
              <a:t> </a:t>
            </a:r>
          </a:p>
        </p:txBody>
      </p:sp>
      <p:sp>
        <p:nvSpPr>
          <p:cNvPr id="4" name="TextBox 3">
            <a:extLst>
              <a:ext uri="{FF2B5EF4-FFF2-40B4-BE49-F238E27FC236}">
                <a16:creationId xmlns:a16="http://schemas.microsoft.com/office/drawing/2014/main" id="{45759852-6281-2343-3A18-5CA2D936F028}"/>
              </a:ext>
            </a:extLst>
          </p:cNvPr>
          <p:cNvSpPr txBox="1"/>
          <p:nvPr/>
        </p:nvSpPr>
        <p:spPr>
          <a:xfrm>
            <a:off x="180172" y="5277028"/>
            <a:ext cx="2512226" cy="369332"/>
          </a:xfrm>
          <a:prstGeom prst="rect">
            <a:avLst/>
          </a:prstGeom>
          <a:noFill/>
        </p:spPr>
        <p:txBody>
          <a:bodyPr wrap="none" rtlCol="0">
            <a:spAutoFit/>
          </a:bodyPr>
          <a:lstStyle/>
          <a:p>
            <a:r>
              <a:rPr lang="en-US" dirty="0"/>
              <a:t>(</a:t>
            </a:r>
            <a:r>
              <a:rPr lang="en-US" dirty="0" err="1"/>
              <a:t>dikelompokkan</a:t>
            </a:r>
            <a:r>
              <a:rPr lang="en-US" dirty="0"/>
              <a:t> 4-huruf)</a:t>
            </a:r>
          </a:p>
        </p:txBody>
      </p:sp>
      <p:sp>
        <p:nvSpPr>
          <p:cNvPr id="7" name="Footer Placeholder 6">
            <a:extLst>
              <a:ext uri="{FF2B5EF4-FFF2-40B4-BE49-F238E27FC236}">
                <a16:creationId xmlns:a16="http://schemas.microsoft.com/office/drawing/2014/main" id="{9399FC53-C4BD-24F0-53FE-C0527DA42CC8}"/>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146242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142EF-771F-181B-331A-68E6E3B0B56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30A07-E950-E68A-AE3A-8AE622FB9E9F}"/>
              </a:ext>
            </a:extLst>
          </p:cNvPr>
          <p:cNvSpPr>
            <a:spLocks noGrp="1"/>
          </p:cNvSpPr>
          <p:nvPr>
            <p:ph idx="1"/>
          </p:nvPr>
        </p:nvSpPr>
        <p:spPr>
          <a:xfrm>
            <a:off x="838200" y="337625"/>
            <a:ext cx="10515600" cy="5839338"/>
          </a:xfrm>
        </p:spPr>
        <p:txBody>
          <a:bodyPr>
            <a:normAutofit/>
          </a:bodyPr>
          <a:lstStyle/>
          <a:p>
            <a:r>
              <a:rPr lang="en-US" sz="2400" dirty="0"/>
              <a:t>Demo </a:t>
            </a:r>
            <a:r>
              <a:rPr lang="en-US" sz="2400" dirty="0" err="1"/>
              <a:t>Vigenere</a:t>
            </a:r>
            <a:r>
              <a:rPr lang="en-US" sz="2400" dirty="0"/>
              <a:t> Cipher online: </a:t>
            </a:r>
            <a:r>
              <a:rPr lang="en-US" sz="2400" dirty="0">
                <a:hlinkClick r:id="rId2"/>
              </a:rPr>
              <a:t>https://cryptii.com/pipes/vigenere-cipher</a:t>
            </a:r>
            <a:r>
              <a:rPr lang="en-US" sz="2400" dirty="0"/>
              <a:t> </a:t>
            </a:r>
          </a:p>
        </p:txBody>
      </p:sp>
      <p:sp>
        <p:nvSpPr>
          <p:cNvPr id="4" name="Slide Number Placeholder 3">
            <a:extLst>
              <a:ext uri="{FF2B5EF4-FFF2-40B4-BE49-F238E27FC236}">
                <a16:creationId xmlns:a16="http://schemas.microsoft.com/office/drawing/2014/main" id="{5AC97F96-3C7B-9D78-4C81-8C630D41D79A}"/>
              </a:ext>
            </a:extLst>
          </p:cNvPr>
          <p:cNvSpPr>
            <a:spLocks noGrp="1"/>
          </p:cNvSpPr>
          <p:nvPr>
            <p:ph type="sldNum" sz="quarter" idx="12"/>
          </p:nvPr>
        </p:nvSpPr>
        <p:spPr/>
        <p:txBody>
          <a:bodyPr/>
          <a:lstStyle/>
          <a:p>
            <a:fld id="{FE3EB9F5-0D30-470F-9EF7-AF0567F51E7B}" type="slidenum">
              <a:rPr lang="en-US" smtClean="0"/>
              <a:t>12</a:t>
            </a:fld>
            <a:endParaRPr lang="en-US"/>
          </a:p>
        </p:txBody>
      </p:sp>
      <p:pic>
        <p:nvPicPr>
          <p:cNvPr id="6" name="Picture 5">
            <a:extLst>
              <a:ext uri="{FF2B5EF4-FFF2-40B4-BE49-F238E27FC236}">
                <a16:creationId xmlns:a16="http://schemas.microsoft.com/office/drawing/2014/main" id="{9B1C2FE2-0BB2-0D5F-A126-F2B34A050CEE}"/>
              </a:ext>
            </a:extLst>
          </p:cNvPr>
          <p:cNvPicPr>
            <a:picLocks noChangeAspect="1"/>
          </p:cNvPicPr>
          <p:nvPr/>
        </p:nvPicPr>
        <p:blipFill>
          <a:blip r:embed="rId3"/>
          <a:stretch>
            <a:fillRect/>
          </a:stretch>
        </p:blipFill>
        <p:spPr>
          <a:xfrm>
            <a:off x="838200" y="918748"/>
            <a:ext cx="10320997" cy="5802727"/>
          </a:xfrm>
          <a:prstGeom prst="rect">
            <a:avLst/>
          </a:prstGeom>
        </p:spPr>
      </p:pic>
      <p:sp>
        <p:nvSpPr>
          <p:cNvPr id="2" name="Footer Placeholder 1">
            <a:extLst>
              <a:ext uri="{FF2B5EF4-FFF2-40B4-BE49-F238E27FC236}">
                <a16:creationId xmlns:a16="http://schemas.microsoft.com/office/drawing/2014/main" id="{22704114-16FE-3E3C-1347-86727B2E1225}"/>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167745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96C971-ADF4-9318-A577-CBD108E22B10}"/>
              </a:ext>
            </a:extLst>
          </p:cNvPr>
          <p:cNvSpPr>
            <a:spLocks noGrp="1"/>
          </p:cNvSpPr>
          <p:nvPr>
            <p:ph type="sldNum" sz="quarter" idx="12"/>
          </p:nvPr>
        </p:nvSpPr>
        <p:spPr/>
        <p:txBody>
          <a:bodyPr/>
          <a:lstStyle/>
          <a:p>
            <a:fld id="{764AFB3F-E5F3-49AD-8ECD-25D208877D1A}" type="slidenum">
              <a:rPr lang="en-US" smtClean="0"/>
              <a:t>13</a:t>
            </a:fld>
            <a:endParaRPr lang="en-US"/>
          </a:p>
        </p:txBody>
      </p:sp>
      <p:pic>
        <p:nvPicPr>
          <p:cNvPr id="4" name="Picture 3">
            <a:extLst>
              <a:ext uri="{FF2B5EF4-FFF2-40B4-BE49-F238E27FC236}">
                <a16:creationId xmlns:a16="http://schemas.microsoft.com/office/drawing/2014/main" id="{A094BBE4-8152-5160-00CF-7CE67074BB3C}"/>
              </a:ext>
            </a:extLst>
          </p:cNvPr>
          <p:cNvPicPr>
            <a:picLocks noChangeAspect="1"/>
          </p:cNvPicPr>
          <p:nvPr/>
        </p:nvPicPr>
        <p:blipFill>
          <a:blip r:embed="rId2"/>
          <a:stretch>
            <a:fillRect/>
          </a:stretch>
        </p:blipFill>
        <p:spPr>
          <a:xfrm>
            <a:off x="1037771" y="585135"/>
            <a:ext cx="10116457" cy="5687730"/>
          </a:xfrm>
          <a:prstGeom prst="rect">
            <a:avLst/>
          </a:prstGeom>
        </p:spPr>
      </p:pic>
      <p:sp>
        <p:nvSpPr>
          <p:cNvPr id="6" name="TextBox 5">
            <a:extLst>
              <a:ext uri="{FF2B5EF4-FFF2-40B4-BE49-F238E27FC236}">
                <a16:creationId xmlns:a16="http://schemas.microsoft.com/office/drawing/2014/main" id="{07659CD8-199E-B063-B18B-3F9D85A90DCC}"/>
              </a:ext>
            </a:extLst>
          </p:cNvPr>
          <p:cNvSpPr txBox="1"/>
          <p:nvPr/>
        </p:nvSpPr>
        <p:spPr>
          <a:xfrm>
            <a:off x="2670629" y="132318"/>
            <a:ext cx="6096000" cy="369332"/>
          </a:xfrm>
          <a:prstGeom prst="rect">
            <a:avLst/>
          </a:prstGeom>
          <a:noFill/>
        </p:spPr>
        <p:txBody>
          <a:bodyPr wrap="square">
            <a:spAutoFit/>
          </a:bodyPr>
          <a:lstStyle/>
          <a:p>
            <a:r>
              <a:rPr lang="en-US" dirty="0">
                <a:hlinkClick r:id="rId3"/>
              </a:rPr>
              <a:t>https://www.boxentriq.com/code-breaking/vigenere-cipher</a:t>
            </a:r>
            <a:r>
              <a:rPr lang="en-US" dirty="0"/>
              <a:t> </a:t>
            </a:r>
          </a:p>
        </p:txBody>
      </p:sp>
      <p:sp>
        <p:nvSpPr>
          <p:cNvPr id="3" name="Footer Placeholder 2">
            <a:extLst>
              <a:ext uri="{FF2B5EF4-FFF2-40B4-BE49-F238E27FC236}">
                <a16:creationId xmlns:a16="http://schemas.microsoft.com/office/drawing/2014/main" id="{55C0FC85-9B5C-5EE9-79E6-19EC2384AEFA}"/>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221762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54CDF-4BC2-E971-1AE1-7C1F4171F0AE}"/>
              </a:ext>
            </a:extLst>
          </p:cNvPr>
          <p:cNvSpPr>
            <a:spLocks noGrp="1"/>
          </p:cNvSpPr>
          <p:nvPr>
            <p:ph type="sldNum" sz="quarter" idx="12"/>
          </p:nvPr>
        </p:nvSpPr>
        <p:spPr/>
        <p:txBody>
          <a:bodyPr/>
          <a:lstStyle/>
          <a:p>
            <a:fld id="{764AFB3F-E5F3-49AD-8ECD-25D208877D1A}" type="slidenum">
              <a:rPr lang="en-US" smtClean="0"/>
              <a:t>14</a:t>
            </a:fld>
            <a:endParaRPr lang="en-US"/>
          </a:p>
        </p:txBody>
      </p:sp>
      <p:pic>
        <p:nvPicPr>
          <p:cNvPr id="8" name="Picture 7">
            <a:extLst>
              <a:ext uri="{FF2B5EF4-FFF2-40B4-BE49-F238E27FC236}">
                <a16:creationId xmlns:a16="http://schemas.microsoft.com/office/drawing/2014/main" id="{BCB33818-D8EA-E334-8437-F47BB2C7051D}"/>
              </a:ext>
            </a:extLst>
          </p:cNvPr>
          <p:cNvPicPr>
            <a:picLocks noChangeAspect="1"/>
          </p:cNvPicPr>
          <p:nvPr/>
        </p:nvPicPr>
        <p:blipFill>
          <a:blip r:embed="rId2"/>
          <a:stretch>
            <a:fillRect/>
          </a:stretch>
        </p:blipFill>
        <p:spPr>
          <a:xfrm>
            <a:off x="159790" y="3430586"/>
            <a:ext cx="9689037" cy="3427414"/>
          </a:xfrm>
          <a:prstGeom prst="rect">
            <a:avLst/>
          </a:prstGeom>
        </p:spPr>
      </p:pic>
      <p:pic>
        <p:nvPicPr>
          <p:cNvPr id="10" name="Picture 9">
            <a:extLst>
              <a:ext uri="{FF2B5EF4-FFF2-40B4-BE49-F238E27FC236}">
                <a16:creationId xmlns:a16="http://schemas.microsoft.com/office/drawing/2014/main" id="{2FA977E5-5100-2067-1729-758251E08BA9}"/>
              </a:ext>
            </a:extLst>
          </p:cNvPr>
          <p:cNvPicPr>
            <a:picLocks noChangeAspect="1"/>
          </p:cNvPicPr>
          <p:nvPr/>
        </p:nvPicPr>
        <p:blipFill>
          <a:blip r:embed="rId3"/>
          <a:stretch>
            <a:fillRect/>
          </a:stretch>
        </p:blipFill>
        <p:spPr>
          <a:xfrm>
            <a:off x="159790" y="136525"/>
            <a:ext cx="9721992" cy="3427414"/>
          </a:xfrm>
          <a:prstGeom prst="rect">
            <a:avLst/>
          </a:prstGeom>
        </p:spPr>
      </p:pic>
      <p:sp>
        <p:nvSpPr>
          <p:cNvPr id="3" name="TextBox 2">
            <a:extLst>
              <a:ext uri="{FF2B5EF4-FFF2-40B4-BE49-F238E27FC236}">
                <a16:creationId xmlns:a16="http://schemas.microsoft.com/office/drawing/2014/main" id="{370F566A-DF30-913B-AD4E-53A9EEA9CDC3}"/>
              </a:ext>
            </a:extLst>
          </p:cNvPr>
          <p:cNvSpPr txBox="1"/>
          <p:nvPr/>
        </p:nvSpPr>
        <p:spPr>
          <a:xfrm>
            <a:off x="9936446" y="3013501"/>
            <a:ext cx="2255554" cy="830997"/>
          </a:xfrm>
          <a:prstGeom prst="rect">
            <a:avLst/>
          </a:prstGeom>
          <a:noFill/>
        </p:spPr>
        <p:txBody>
          <a:bodyPr wrap="none" rtlCol="0">
            <a:spAutoFit/>
          </a:bodyPr>
          <a:lstStyle/>
          <a:p>
            <a:r>
              <a:rPr lang="en-US" sz="2400" dirty="0" err="1">
                <a:solidFill>
                  <a:srgbClr val="FF0000"/>
                </a:solidFill>
              </a:rPr>
              <a:t>Vigenere</a:t>
            </a:r>
            <a:r>
              <a:rPr lang="en-US" sz="2400" dirty="0">
                <a:solidFill>
                  <a:srgbClr val="FF0000"/>
                </a:solidFill>
              </a:rPr>
              <a:t> Cipher </a:t>
            </a:r>
          </a:p>
          <a:p>
            <a:r>
              <a:rPr lang="en-US" sz="2400" dirty="0" err="1">
                <a:solidFill>
                  <a:srgbClr val="FF0000"/>
                </a:solidFill>
              </a:rPr>
              <a:t>dalam</a:t>
            </a:r>
            <a:r>
              <a:rPr lang="en-US" sz="2400" dirty="0">
                <a:solidFill>
                  <a:srgbClr val="FF0000"/>
                </a:solidFill>
              </a:rPr>
              <a:t> Python</a:t>
            </a:r>
          </a:p>
        </p:txBody>
      </p:sp>
      <p:sp>
        <p:nvSpPr>
          <p:cNvPr id="4" name="Footer Placeholder 3">
            <a:extLst>
              <a:ext uri="{FF2B5EF4-FFF2-40B4-BE49-F238E27FC236}">
                <a16:creationId xmlns:a16="http://schemas.microsoft.com/office/drawing/2014/main" id="{369DCB88-A9DB-E60F-2909-F3AB03022FD4}"/>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197395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1C3D3-34F1-8266-98CF-ABC6423433AC}"/>
              </a:ext>
            </a:extLst>
          </p:cNvPr>
          <p:cNvSpPr>
            <a:spLocks noGrp="1"/>
          </p:cNvSpPr>
          <p:nvPr>
            <p:ph type="sldNum" sz="quarter" idx="12"/>
          </p:nvPr>
        </p:nvSpPr>
        <p:spPr/>
        <p:txBody>
          <a:bodyPr/>
          <a:lstStyle/>
          <a:p>
            <a:fld id="{764AFB3F-E5F3-49AD-8ECD-25D208877D1A}" type="slidenum">
              <a:rPr lang="en-US" smtClean="0"/>
              <a:t>15</a:t>
            </a:fld>
            <a:endParaRPr lang="en-US"/>
          </a:p>
        </p:txBody>
      </p:sp>
      <p:pic>
        <p:nvPicPr>
          <p:cNvPr id="4" name="Picture 3">
            <a:extLst>
              <a:ext uri="{FF2B5EF4-FFF2-40B4-BE49-F238E27FC236}">
                <a16:creationId xmlns:a16="http://schemas.microsoft.com/office/drawing/2014/main" id="{FD8945EA-D019-98FD-5E14-1DA08013C981}"/>
              </a:ext>
            </a:extLst>
          </p:cNvPr>
          <p:cNvPicPr>
            <a:picLocks noChangeAspect="1"/>
          </p:cNvPicPr>
          <p:nvPr/>
        </p:nvPicPr>
        <p:blipFill>
          <a:blip r:embed="rId2"/>
          <a:stretch>
            <a:fillRect/>
          </a:stretch>
        </p:blipFill>
        <p:spPr>
          <a:xfrm>
            <a:off x="804541" y="1056485"/>
            <a:ext cx="10292632" cy="4745030"/>
          </a:xfrm>
          <a:prstGeom prst="rect">
            <a:avLst/>
          </a:prstGeom>
        </p:spPr>
      </p:pic>
      <p:sp>
        <p:nvSpPr>
          <p:cNvPr id="3" name="Footer Placeholder 2">
            <a:extLst>
              <a:ext uri="{FF2B5EF4-FFF2-40B4-BE49-F238E27FC236}">
                <a16:creationId xmlns:a16="http://schemas.microsoft.com/office/drawing/2014/main" id="{F5159A41-DAEA-1FF6-D220-28C8EB9D76A1}"/>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73522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2C9E-860C-82E8-1102-F29CCBA53035}"/>
              </a:ext>
            </a:extLst>
          </p:cNvPr>
          <p:cNvSpPr>
            <a:spLocks noGrp="1"/>
          </p:cNvSpPr>
          <p:nvPr>
            <p:ph type="title"/>
          </p:nvPr>
        </p:nvSpPr>
        <p:spPr/>
        <p:txBody>
          <a:bodyPr/>
          <a:lstStyle/>
          <a:p>
            <a:r>
              <a:rPr lang="en-US" dirty="0"/>
              <a:t>Latihan</a:t>
            </a:r>
          </a:p>
        </p:txBody>
      </p:sp>
      <p:sp>
        <p:nvSpPr>
          <p:cNvPr id="3" name="Content Placeholder 2">
            <a:extLst>
              <a:ext uri="{FF2B5EF4-FFF2-40B4-BE49-F238E27FC236}">
                <a16:creationId xmlns:a16="http://schemas.microsoft.com/office/drawing/2014/main" id="{D746976A-7000-5795-8CDE-F1E44BFB7E79}"/>
              </a:ext>
            </a:extLst>
          </p:cNvPr>
          <p:cNvSpPr>
            <a:spLocks noGrp="1"/>
          </p:cNvSpPr>
          <p:nvPr>
            <p:ph idx="1"/>
          </p:nvPr>
        </p:nvSpPr>
        <p:spPr/>
        <p:txBody>
          <a:bodyPr/>
          <a:lstStyle/>
          <a:p>
            <a:r>
              <a:rPr lang="en-US" dirty="0" err="1"/>
              <a:t>Ubahlah</a:t>
            </a:r>
            <a:r>
              <a:rPr lang="en-US" dirty="0"/>
              <a:t> program </a:t>
            </a:r>
            <a:r>
              <a:rPr lang="en-US" dirty="0" err="1"/>
              <a:t>Vigenere</a:t>
            </a:r>
            <a:r>
              <a:rPr lang="en-US" dirty="0"/>
              <a:t> Cipher di </a:t>
            </a:r>
            <a:r>
              <a:rPr lang="en-US" dirty="0" err="1"/>
              <a:t>atas</a:t>
            </a:r>
            <a:r>
              <a:rPr lang="en-US" dirty="0"/>
              <a:t> </a:t>
            </a:r>
            <a:r>
              <a:rPr lang="en-US" dirty="0" err="1"/>
              <a:t>sehingga</a:t>
            </a:r>
            <a:r>
              <a:rPr lang="en-US" dirty="0"/>
              <a:t> </a:t>
            </a:r>
            <a:r>
              <a:rPr lang="en-US" dirty="0" err="1"/>
              <a:t>dapat</a:t>
            </a:r>
            <a:r>
              <a:rPr lang="en-US" dirty="0"/>
              <a:t> </a:t>
            </a:r>
            <a:r>
              <a:rPr lang="en-US" dirty="0" err="1"/>
              <a:t>melakukan</a:t>
            </a:r>
            <a:r>
              <a:rPr lang="en-US" dirty="0"/>
              <a:t> </a:t>
            </a:r>
            <a:r>
              <a:rPr lang="en-US" dirty="0" err="1"/>
              <a:t>enkripsi</a:t>
            </a:r>
            <a:r>
              <a:rPr lang="en-US" dirty="0"/>
              <a:t> </a:t>
            </a:r>
            <a:r>
              <a:rPr lang="en-US" dirty="0" err="1"/>
              <a:t>pesan</a:t>
            </a:r>
            <a:r>
              <a:rPr lang="en-US" dirty="0"/>
              <a:t> </a:t>
            </a:r>
            <a:r>
              <a:rPr lang="en-US" dirty="0" err="1"/>
              <a:t>berupa</a:t>
            </a:r>
            <a:r>
              <a:rPr lang="en-US" dirty="0"/>
              <a:t> file </a:t>
            </a:r>
            <a:r>
              <a:rPr lang="en-US" dirty="0" err="1"/>
              <a:t>teks</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20FCAB9B-E8A7-5E53-A06E-F1EB9CE26A4B}"/>
              </a:ext>
            </a:extLst>
          </p:cNvPr>
          <p:cNvSpPr>
            <a:spLocks noGrp="1"/>
          </p:cNvSpPr>
          <p:nvPr>
            <p:ph type="sldNum" sz="quarter" idx="12"/>
          </p:nvPr>
        </p:nvSpPr>
        <p:spPr/>
        <p:txBody>
          <a:bodyPr/>
          <a:lstStyle/>
          <a:p>
            <a:fld id="{764AFB3F-E5F3-49AD-8ECD-25D208877D1A}" type="slidenum">
              <a:rPr lang="en-US" smtClean="0"/>
              <a:t>16</a:t>
            </a:fld>
            <a:endParaRPr lang="en-US"/>
          </a:p>
        </p:txBody>
      </p:sp>
      <p:sp>
        <p:nvSpPr>
          <p:cNvPr id="5" name="Footer Placeholder 4">
            <a:extLst>
              <a:ext uri="{FF2B5EF4-FFF2-40B4-BE49-F238E27FC236}">
                <a16:creationId xmlns:a16="http://schemas.microsoft.com/office/drawing/2014/main" id="{744D8ECD-55C9-1DCA-D74C-A0D1CE011C99}"/>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160349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44D3693-3B44-43DA-8BB9-718A7FF54738}" type="slidenum">
              <a:rPr lang="en-GB" altLang="en-US" sz="1400">
                <a:latin typeface="Times New Roman" panose="02020603050405020304" pitchFamily="18" charset="0"/>
              </a:rPr>
              <a:pPr>
                <a:spcBef>
                  <a:spcPct val="0"/>
                </a:spcBef>
                <a:buSzTx/>
                <a:buFontTx/>
                <a:buNone/>
              </a:pPr>
              <a:t>17</a:t>
            </a:fld>
            <a:endParaRPr lang="en-GB" altLang="en-US" sz="1400">
              <a:latin typeface="Times New Roman" panose="02020603050405020304" pitchFamily="18" charset="0"/>
            </a:endParaRPr>
          </a:p>
        </p:txBody>
      </p:sp>
      <p:sp>
        <p:nvSpPr>
          <p:cNvPr id="17412" name="Rectangle 3"/>
          <p:cNvSpPr>
            <a:spLocks noGrp="1" noChangeArrowheads="1"/>
          </p:cNvSpPr>
          <p:nvPr>
            <p:ph type="body" idx="1"/>
          </p:nvPr>
        </p:nvSpPr>
        <p:spPr>
          <a:xfrm>
            <a:off x="873457" y="914400"/>
            <a:ext cx="10740788" cy="5181600"/>
          </a:xfrm>
        </p:spPr>
        <p:txBody>
          <a:bodyPr>
            <a:normAutofit fontScale="92500" lnSpcReduction="20000"/>
          </a:bodyPr>
          <a:lstStyle/>
          <a:p>
            <a:r>
              <a:rPr lang="en-US" altLang="en-US" sz="2400" dirty="0">
                <a:solidFill>
                  <a:srgbClr val="000000"/>
                </a:solidFill>
                <a:cs typeface="Times New Roman" panose="02020603050405020304" pitchFamily="18" charset="0"/>
              </a:rPr>
              <a:t>Jika </a:t>
            </a:r>
            <a:r>
              <a:rPr lang="en-US" altLang="en-US" sz="2400" dirty="0" err="1">
                <a:solidFill>
                  <a:srgbClr val="000000"/>
                </a:solidFill>
                <a:cs typeface="Times New Roman" panose="02020603050405020304" pitchFamily="18" charset="0"/>
              </a:rPr>
              <a:t>periode</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diketahui</a:t>
            </a:r>
            <a:r>
              <a:rPr lang="en-US" altLang="en-US" sz="2400" dirty="0">
                <a:solidFill>
                  <a:srgbClr val="000000"/>
                </a:solidFill>
                <a:cs typeface="Times New Roman" panose="02020603050405020304" pitchFamily="18" charset="0"/>
              </a:rPr>
              <a:t> dan </a:t>
            </a:r>
            <a:r>
              <a:rPr lang="en-US" altLang="en-US" sz="2400" dirty="0" err="1">
                <a:solidFill>
                  <a:srgbClr val="000000"/>
                </a:solidFill>
                <a:cs typeface="Times New Roman" panose="02020603050405020304" pitchFamily="18" charset="0"/>
              </a:rPr>
              <a:t>tidak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terlalu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panjang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dapat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ditentukan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menulis</a:t>
            </a:r>
            <a:r>
              <a:rPr lang="en-US" altLang="en-US" sz="2400" dirty="0">
                <a:solidFill>
                  <a:srgbClr val="000000"/>
                </a:solidFill>
                <a:cs typeface="Times New Roman" panose="02020603050405020304" pitchFamily="18" charset="0"/>
              </a:rPr>
              <a:t> program </a:t>
            </a:r>
            <a:r>
              <a:rPr lang="en-US" altLang="en-US" sz="2400" dirty="0" err="1">
                <a:solidFill>
                  <a:srgbClr val="000000"/>
                </a:solidFill>
                <a:cs typeface="Times New Roman" panose="02020603050405020304" pitchFamily="18" charset="0"/>
              </a:rPr>
              <a:t>komputer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melakukan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exhaustive key search</a:t>
            </a:r>
            <a:r>
              <a:rPr lang="en-US" altLang="en-US" sz="2400" dirty="0">
                <a:solidFill>
                  <a:srgbClr val="000000"/>
                </a:solidFill>
                <a:cs typeface="Times New Roman" panose="02020603050405020304" pitchFamily="18" charset="0"/>
              </a:rPr>
              <a:t>. </a:t>
            </a:r>
          </a:p>
          <a:p>
            <a:pPr eaLnBrk="1" hangingPunct="1">
              <a:lnSpc>
                <a:spcPct val="90000"/>
              </a:lnSpc>
            </a:pPr>
            <a:endParaRPr lang="en-US" altLang="en-US" sz="2400" dirty="0">
              <a:solidFill>
                <a:srgbClr val="000000"/>
              </a:solidFill>
              <a:cs typeface="Times New Roman" panose="02020603050405020304" pitchFamily="18" charset="0"/>
            </a:endParaRPr>
          </a:p>
          <a:p>
            <a:pPr eaLnBrk="1" hangingPunct="1">
              <a:lnSpc>
                <a:spcPct val="90000"/>
              </a:lnSpc>
            </a:pPr>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Diberikan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sbb</a:t>
            </a:r>
            <a:r>
              <a:rPr lang="en-US" altLang="en-US" sz="2400" dirty="0">
                <a:solidFill>
                  <a:srgbClr val="000000"/>
                </a:solidFill>
                <a:cs typeface="Times New Roman" panose="02020603050405020304" pitchFamily="18" charset="0"/>
              </a:rPr>
              <a:t>:</a:t>
            </a:r>
          </a:p>
          <a:p>
            <a:pPr eaLnBrk="1" hangingPunct="1">
              <a:lnSpc>
                <a:spcPct val="90000"/>
              </a:lnSpc>
              <a:buFontTx/>
              <a:buNone/>
            </a:pPr>
            <a:r>
              <a:rPr lang="en-US" altLang="en-US" sz="2400" dirty="0">
                <a:solidFill>
                  <a:srgbClr val="000000"/>
                </a:solidFill>
                <a:cs typeface="Times New Roman" panose="02020603050405020304" pitchFamily="18" charset="0"/>
              </a:rPr>
              <a:t> </a:t>
            </a:r>
          </a:p>
          <a:p>
            <a:pPr eaLnBrk="1" hangingPunct="1">
              <a:lnSpc>
                <a:spcPct val="90000"/>
              </a:lnSpc>
              <a:buFontTx/>
              <a:buNone/>
            </a:pPr>
            <a:r>
              <a:rPr lang="en-US" altLang="en-US" sz="2400" b="1" dirty="0">
                <a:latin typeface="Courier New" panose="02070309020205020404" pitchFamily="49" charset="0"/>
                <a:cs typeface="Courier New" panose="02070309020205020404" pitchFamily="49" charset="0"/>
              </a:rPr>
              <a:t>		</a:t>
            </a:r>
            <a:r>
              <a:rPr lang="en-GB" altLang="en-US" sz="2400" dirty="0">
                <a:latin typeface="Courier New" panose="02070309020205020404" pitchFamily="49" charset="0"/>
                <a:cs typeface="Courier New" panose="02070309020205020404" pitchFamily="49" charset="0"/>
              </a:rPr>
              <a:t>TGCSZ GEUAA EFWGQ AHQMC	</a:t>
            </a:r>
          </a:p>
          <a:p>
            <a:pPr eaLnBrk="1" hangingPunct="1">
              <a:lnSpc>
                <a:spcPct val="90000"/>
              </a:lnSpc>
              <a:buFontTx/>
              <a:buNone/>
            </a:pPr>
            <a:r>
              <a:rPr lang="en-US" altLang="en-US" sz="2400" dirty="0">
                <a:solidFill>
                  <a:srgbClr val="000000"/>
                </a:solidFill>
                <a:cs typeface="Times New Roman" panose="02020603050405020304" pitchFamily="18" charset="0"/>
              </a:rPr>
              <a:t> </a:t>
            </a:r>
          </a:p>
          <a:p>
            <a:pPr algn="just" eaLnBrk="1" hangingPunct="1">
              <a:lnSpc>
                <a:spcPct val="90000"/>
              </a:lnSpc>
              <a:buFontTx/>
              <a:buNone/>
            </a:pPr>
            <a:r>
              <a:rPr lang="en-US" altLang="en-US" sz="2400" dirty="0">
                <a:solidFill>
                  <a:srgbClr val="000000"/>
                </a:solidFill>
                <a:cs typeface="Times New Roman" panose="02020603050405020304" pitchFamily="18" charset="0"/>
              </a:rPr>
              <a:t>   dan </a:t>
            </a:r>
            <a:r>
              <a:rPr lang="en-US" altLang="en-US" sz="2400" dirty="0" err="1">
                <a:solidFill>
                  <a:srgbClr val="000000"/>
                </a:solidFill>
                <a:cs typeface="Times New Roman" panose="02020603050405020304" pitchFamily="18" charset="0"/>
              </a:rPr>
              <a:t>diperoleh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informasi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bahwa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panjang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dan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ditulis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dalam</a:t>
            </a:r>
            <a:r>
              <a:rPr lang="en-US" altLang="en-US" sz="2400" dirty="0">
                <a:solidFill>
                  <a:srgbClr val="000000"/>
                </a:solidFill>
                <a:cs typeface="Times New Roman" panose="02020603050405020304" pitchFamily="18" charset="0"/>
              </a:rPr>
              <a:t> Bahasa </a:t>
            </a:r>
            <a:r>
              <a:rPr lang="en-US" altLang="en-US" sz="2400" dirty="0" err="1">
                <a:solidFill>
                  <a:srgbClr val="000000"/>
                </a:solidFill>
                <a:cs typeface="Times New Roman" panose="02020603050405020304" pitchFamily="18" charset="0"/>
              </a:rPr>
              <a:t>Inggris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running </a:t>
            </a:r>
            <a:r>
              <a:rPr lang="en-US" altLang="en-US" sz="2400" dirty="0">
                <a:solidFill>
                  <a:srgbClr val="000000"/>
                </a:solidFill>
                <a:cs typeface="Times New Roman" panose="02020603050405020304" pitchFamily="18" charset="0"/>
              </a:rPr>
              <a:t>program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mencoba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semua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kemungkinan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panjangnya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tiga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lalu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periksa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apakah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hasil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tersebut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menyatakan</a:t>
            </a:r>
            <a:r>
              <a:rPr lang="en-US" altLang="en-US" sz="2400" dirty="0">
                <a:solidFill>
                  <a:srgbClr val="000000"/>
                </a:solidFill>
                <a:cs typeface="Times New Roman" panose="02020603050405020304" pitchFamily="18" charset="0"/>
              </a:rPr>
              <a:t> kata yang </a:t>
            </a:r>
            <a:r>
              <a:rPr lang="en-US" altLang="en-US" sz="2400" dirty="0" err="1">
                <a:solidFill>
                  <a:srgbClr val="000000"/>
                </a:solidFill>
                <a:cs typeface="Times New Roman" panose="02020603050405020304" pitchFamily="18" charset="0"/>
              </a:rPr>
              <a:t>berarti</a:t>
            </a:r>
            <a:r>
              <a:rPr lang="en-US" altLang="en-US" sz="2400" dirty="0">
                <a:solidFill>
                  <a:srgbClr val="000000"/>
                </a:solidFill>
                <a:cs typeface="Times New Roman" panose="02020603050405020304" pitchFamily="18" charset="0"/>
              </a:rPr>
              <a:t>. </a:t>
            </a:r>
          </a:p>
          <a:p>
            <a:pPr algn="just" eaLnBrk="1" hangingPunct="1">
              <a:lnSpc>
                <a:spcPct val="90000"/>
              </a:lnSpc>
              <a:buFontTx/>
              <a:buNone/>
            </a:pPr>
            <a:endParaRPr lang="en-US" altLang="en-US" sz="2400" dirty="0">
              <a:solidFill>
                <a:srgbClr val="000000"/>
              </a:solidFill>
              <a:cs typeface="Times New Roman" panose="02020603050405020304" pitchFamily="18" charset="0"/>
            </a:endParaRPr>
          </a:p>
          <a:p>
            <a:pPr algn="just" eaLnBrk="1" hangingPunct="1">
              <a:lnSpc>
                <a:spcPct val="90000"/>
              </a:lnSpc>
              <a:buClr>
                <a:srgbClr val="000000"/>
              </a:buClr>
              <a:buFontTx/>
              <a:buNone/>
            </a:pPr>
            <a:r>
              <a:rPr lang="en-US" altLang="en-US" sz="2400" dirty="0">
                <a:solidFill>
                  <a:srgbClr val="000000"/>
                </a:solidFill>
                <a:cs typeface="Times New Roman" panose="02020603050405020304" pitchFamily="18" charset="0"/>
              </a:rPr>
              <a:t>	Cara </a:t>
            </a:r>
            <a:r>
              <a:rPr lang="en-US" altLang="en-US" sz="2400" dirty="0" err="1">
                <a:solidFill>
                  <a:srgbClr val="000000"/>
                </a:solidFill>
                <a:cs typeface="Times New Roman" panose="02020603050405020304" pitchFamily="18" charset="0"/>
              </a:rPr>
              <a:t>ini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membutuhkan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usaha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percobaan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sebanyak</a:t>
            </a:r>
            <a:r>
              <a:rPr lang="en-US" altLang="en-US" sz="2400" dirty="0">
                <a:solidFill>
                  <a:srgbClr val="000000"/>
                </a:solidFill>
                <a:cs typeface="Times New Roman" panose="02020603050405020304" pitchFamily="18" charset="0"/>
              </a:rPr>
              <a:t> 26</a:t>
            </a:r>
            <a:r>
              <a:rPr lang="en-US" altLang="en-US" sz="2400" i="1" baseline="30000"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rPr>
              <a:t>kali. </a:t>
            </a:r>
          </a:p>
          <a:p>
            <a:pPr algn="just" eaLnBrk="1" hangingPunct="1">
              <a:lnSpc>
                <a:spcPct val="90000"/>
              </a:lnSpc>
              <a:buClr>
                <a:srgbClr val="000000"/>
              </a:buClr>
              <a:buFontTx/>
              <a:buNone/>
            </a:pPr>
            <a:endParaRPr lang="en-US" altLang="en-US" sz="2400" dirty="0">
              <a:solidFill>
                <a:srgbClr val="000000"/>
              </a:solidFill>
              <a:cs typeface="Times New Roman" panose="02020603050405020304" pitchFamily="18" charset="0"/>
            </a:endParaRPr>
          </a:p>
          <a:p>
            <a:pPr algn="just">
              <a:buClr>
                <a:srgbClr val="000000"/>
              </a:buClr>
            </a:pPr>
            <a:r>
              <a:rPr lang="en-US" altLang="en-US" sz="2400" dirty="0">
                <a:solidFill>
                  <a:srgbClr val="000000"/>
                </a:solidFill>
                <a:cs typeface="Times New Roman" panose="02020603050405020304" pitchFamily="18" charset="0"/>
              </a:rPr>
              <a:t>Ada </a:t>
            </a:r>
            <a:r>
              <a:rPr lang="en-US" altLang="en-US" sz="2400" dirty="0" err="1">
                <a:solidFill>
                  <a:srgbClr val="000000"/>
                </a:solidFill>
                <a:cs typeface="Times New Roman" panose="02020603050405020304" pitchFamily="18" charset="0"/>
              </a:rPr>
              <a:t>cara</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lebih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sangkil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menemukan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panjang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yaitu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Metode</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Kasiski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sbb</a:t>
            </a:r>
            <a:r>
              <a:rPr lang="en-US" altLang="en-US" sz="2400" dirty="0">
                <a:solidFill>
                  <a:srgbClr val="000000"/>
                </a:solidFill>
                <a:cs typeface="Times New Roman" panose="02020603050405020304" pitchFamily="18" charset="0"/>
              </a:rPr>
              <a:t>.</a:t>
            </a:r>
            <a:endParaRPr lang="en-GB" altLang="en-US" sz="2400" dirty="0"/>
          </a:p>
        </p:txBody>
      </p:sp>
    </p:spTree>
    <p:extLst>
      <p:ext uri="{BB962C8B-B14F-4D97-AF65-F5344CB8AC3E}">
        <p14:creationId xmlns:p14="http://schemas.microsoft.com/office/powerpoint/2010/main" val="273049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1FCE650A-4493-4389-8FA1-25841D0C0E2D}" type="slidenum">
              <a:rPr lang="en-US" altLang="en-US" sz="2400">
                <a:solidFill>
                  <a:schemeClr val="tx2"/>
                </a:solidFill>
              </a:rPr>
              <a:pPr>
                <a:spcBef>
                  <a:spcPct val="0"/>
                </a:spcBef>
                <a:buClrTx/>
                <a:buSzTx/>
                <a:buFontTx/>
                <a:buNone/>
              </a:pPr>
              <a:t>18</a:t>
            </a:fld>
            <a:endParaRPr lang="en-US" altLang="en-US" sz="2400">
              <a:solidFill>
                <a:schemeClr val="tx2"/>
              </a:solidFill>
            </a:endParaRPr>
          </a:p>
        </p:txBody>
      </p:sp>
      <p:sp>
        <p:nvSpPr>
          <p:cNvPr id="39939" name="Rectangle 2"/>
          <p:cNvSpPr>
            <a:spLocks noGrp="1" noChangeArrowheads="1"/>
          </p:cNvSpPr>
          <p:nvPr>
            <p:ph type="title"/>
          </p:nvPr>
        </p:nvSpPr>
        <p:spPr>
          <a:xfrm>
            <a:off x="1000540" y="559991"/>
            <a:ext cx="8305800" cy="838200"/>
          </a:xfrm>
        </p:spPr>
        <p:txBody>
          <a:bodyPr>
            <a:normAutofit/>
          </a:bodyPr>
          <a:lstStyle/>
          <a:p>
            <a:pPr eaLnBrk="1" hangingPunct="1"/>
            <a:r>
              <a:rPr lang="en-GB" altLang="en-US" dirty="0" err="1">
                <a:solidFill>
                  <a:srgbClr val="000000"/>
                </a:solidFill>
                <a:latin typeface="+mn-lt"/>
                <a:cs typeface="Times New Roman" panose="02020603050405020304" pitchFamily="18" charset="0"/>
              </a:rPr>
              <a:t>Kriptanalisis</a:t>
            </a:r>
            <a:r>
              <a:rPr lang="en-GB" altLang="en-US" dirty="0">
                <a:solidFill>
                  <a:srgbClr val="000000"/>
                </a:solidFill>
                <a:latin typeface="+mn-lt"/>
                <a:cs typeface="Times New Roman" panose="02020603050405020304" pitchFamily="18" charset="0"/>
              </a:rPr>
              <a:t> </a:t>
            </a:r>
            <a:r>
              <a:rPr lang="en-GB" altLang="en-US" dirty="0" err="1">
                <a:solidFill>
                  <a:srgbClr val="000000"/>
                </a:solidFill>
                <a:latin typeface="+mn-lt"/>
                <a:cs typeface="Times New Roman" panose="02020603050405020304" pitchFamily="18" charset="0"/>
              </a:rPr>
              <a:t>Vigenere</a:t>
            </a:r>
            <a:r>
              <a:rPr lang="en-GB" altLang="en-US" dirty="0">
                <a:solidFill>
                  <a:srgbClr val="000000"/>
                </a:solidFill>
                <a:latin typeface="+mn-lt"/>
                <a:cs typeface="Times New Roman" panose="02020603050405020304" pitchFamily="18" charset="0"/>
              </a:rPr>
              <a:t> Cipher</a:t>
            </a:r>
            <a:endParaRPr lang="en-US" altLang="en-US" dirty="0">
              <a:solidFill>
                <a:srgbClr val="000000"/>
              </a:solidFill>
              <a:latin typeface="+mn-lt"/>
              <a:cs typeface="Times New Roman" panose="02020603050405020304" pitchFamily="18" charset="0"/>
            </a:endParaRPr>
          </a:p>
        </p:txBody>
      </p:sp>
      <p:sp>
        <p:nvSpPr>
          <p:cNvPr id="39940" name="Rectangle 3"/>
          <p:cNvSpPr>
            <a:spLocks noGrp="1" noChangeArrowheads="1"/>
          </p:cNvSpPr>
          <p:nvPr>
            <p:ph type="body" idx="1"/>
          </p:nvPr>
        </p:nvSpPr>
        <p:spPr>
          <a:xfrm>
            <a:off x="1000540" y="1828800"/>
            <a:ext cx="10151164" cy="4387850"/>
          </a:xfrm>
        </p:spPr>
        <p:txBody>
          <a:bodyPr/>
          <a:lstStyle/>
          <a:p>
            <a:pPr eaLnBrk="1" hangingPunct="1"/>
            <a:endParaRPr lang="en-GB" altLang="en-US" dirty="0">
              <a:solidFill>
                <a:srgbClr val="000000"/>
              </a:solidFill>
              <a:cs typeface="Times New Roman" panose="02020603050405020304" pitchFamily="18" charset="0"/>
            </a:endParaRPr>
          </a:p>
          <a:p>
            <a:pPr eaLnBrk="1" hangingPunct="1"/>
            <a:r>
              <a:rPr lang="en-GB" altLang="en-US" dirty="0">
                <a:solidFill>
                  <a:srgbClr val="000000"/>
                </a:solidFill>
                <a:cs typeface="Times New Roman" panose="02020603050405020304" pitchFamily="18" charset="0"/>
              </a:rPr>
              <a:t>Friedrich </a:t>
            </a:r>
            <a:r>
              <a:rPr lang="en-GB" altLang="en-US" dirty="0" err="1">
                <a:solidFill>
                  <a:srgbClr val="000000"/>
                </a:solidFill>
                <a:cs typeface="Times New Roman" panose="02020603050405020304" pitchFamily="18" charset="0"/>
              </a:rPr>
              <a:t>Kasiski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adalah</a:t>
            </a:r>
            <a:r>
              <a:rPr lang="en-GB" altLang="en-US" dirty="0">
                <a:solidFill>
                  <a:srgbClr val="000000"/>
                </a:solidFill>
                <a:cs typeface="Times New Roman" panose="02020603050405020304" pitchFamily="18" charset="0"/>
              </a:rPr>
              <a:t> orang yang </a:t>
            </a:r>
            <a:r>
              <a:rPr lang="en-GB" altLang="en-US" dirty="0" err="1">
                <a:solidFill>
                  <a:srgbClr val="000000"/>
                </a:solidFill>
                <a:cs typeface="Times New Roman" panose="02020603050405020304" pitchFamily="18" charset="0"/>
              </a:rPr>
              <a:t>pertama</a:t>
            </a:r>
            <a:r>
              <a:rPr lang="en-GB" altLang="en-US" dirty="0">
                <a:solidFill>
                  <a:srgbClr val="000000"/>
                </a:solidFill>
                <a:cs typeface="Times New Roman" panose="02020603050405020304" pitchFamily="18" charset="0"/>
              </a:rPr>
              <a:t> kali </a:t>
            </a:r>
            <a:r>
              <a:rPr lang="en-GB" altLang="en-US" dirty="0" err="1">
                <a:solidFill>
                  <a:srgbClr val="000000"/>
                </a:solidFill>
                <a:cs typeface="Times New Roman" panose="02020603050405020304" pitchFamily="18" charset="0"/>
              </a:rPr>
              <a:t>memecahkan</a:t>
            </a:r>
            <a:r>
              <a:rPr lang="en-GB" altLang="en-US" dirty="0">
                <a:solidFill>
                  <a:srgbClr val="000000"/>
                </a:solidFill>
                <a:cs typeface="Times New Roman" panose="02020603050405020304" pitchFamily="18" charset="0"/>
              </a:rPr>
              <a:t> </a:t>
            </a:r>
            <a:r>
              <a:rPr lang="en-GB" altLang="en-US" i="1" dirty="0" err="1">
                <a:solidFill>
                  <a:srgbClr val="000000"/>
                </a:solidFill>
                <a:cs typeface="Times New Roman" panose="02020603050405020304" pitchFamily="18" charset="0"/>
              </a:rPr>
              <a:t>Vigènere</a:t>
            </a:r>
            <a:r>
              <a:rPr lang="en-GB" altLang="en-US" i="1" dirty="0">
                <a:solidFill>
                  <a:srgbClr val="000000"/>
                </a:solidFill>
                <a:cs typeface="Times New Roman" panose="02020603050405020304" pitchFamily="18" charset="0"/>
              </a:rPr>
              <a:t> cipher</a:t>
            </a:r>
            <a:r>
              <a:rPr lang="en-GB" altLang="en-US" dirty="0">
                <a:solidFill>
                  <a:srgbClr val="000000"/>
                </a:solidFill>
                <a:cs typeface="Times New Roman" panose="02020603050405020304" pitchFamily="18" charset="0"/>
              </a:rPr>
              <a:t> pada </a:t>
            </a:r>
            <a:r>
              <a:rPr lang="en-GB" altLang="en-US" dirty="0" err="1">
                <a:solidFill>
                  <a:srgbClr val="000000"/>
                </a:solidFill>
                <a:cs typeface="Times New Roman" panose="02020603050405020304" pitchFamily="18" charset="0"/>
              </a:rPr>
              <a:t>Tahun</a:t>
            </a:r>
            <a:r>
              <a:rPr lang="en-GB" altLang="en-US" dirty="0">
                <a:solidFill>
                  <a:srgbClr val="000000"/>
                </a:solidFill>
                <a:cs typeface="Times New Roman" panose="02020603050405020304" pitchFamily="18" charset="0"/>
              </a:rPr>
              <a:t> 1863</a:t>
            </a:r>
            <a:r>
              <a:rPr lang="en-US" altLang="en-US" dirty="0">
                <a:solidFill>
                  <a:srgbClr val="000000"/>
                </a:solidFill>
                <a:cs typeface="Times New Roman" panose="02020603050405020304" pitchFamily="18" charset="0"/>
              </a:rPr>
              <a:t>.</a:t>
            </a:r>
          </a:p>
          <a:p>
            <a:pPr eaLnBrk="1" hangingPunct="1"/>
            <a:endParaRPr lang="en-US" altLang="en-US" dirty="0">
              <a:solidFill>
                <a:srgbClr val="000000"/>
              </a:solidFill>
              <a:cs typeface="Times New Roman" panose="02020603050405020304" pitchFamily="18" charset="0"/>
            </a:endParaRPr>
          </a:p>
          <a:p>
            <a:pPr eaLnBrk="1" hangingPunct="1"/>
            <a:endParaRPr lang="en-US" altLang="en-US" dirty="0">
              <a:solidFill>
                <a:srgbClr val="000000"/>
              </a:solidFill>
              <a:cs typeface="Times New Roman" panose="02020603050405020304" pitchFamily="18" charset="0"/>
            </a:endParaRPr>
          </a:p>
          <a:p>
            <a:pPr eaLnBrk="1" hangingPunct="1"/>
            <a:endParaRPr lang="en-US" altLang="en-US" dirty="0">
              <a:solidFill>
                <a:srgbClr val="000000"/>
              </a:solidFill>
              <a:cs typeface="Times New Roman" panose="02020603050405020304" pitchFamily="18" charset="0"/>
            </a:endParaRPr>
          </a:p>
          <a:p>
            <a:pPr eaLnBrk="1" hangingPunct="1"/>
            <a:endParaRPr lang="en-US" altLang="en-US" dirty="0">
              <a:solidFill>
                <a:srgbClr val="000000"/>
              </a:solidFill>
              <a:cs typeface="Times New Roman" panose="02020603050405020304" pitchFamily="18" charset="0"/>
            </a:endParaRPr>
          </a:p>
          <a:p>
            <a:pPr eaLnBrk="1" hangingPunct="1"/>
            <a:r>
              <a:rPr lang="en-US" altLang="en-US" dirty="0" err="1">
                <a:solidFill>
                  <a:srgbClr val="000000"/>
                </a:solidFill>
                <a:cs typeface="Times New Roman" panose="02020603050405020304" pitchFamily="18" charset="0"/>
              </a:rPr>
              <a:t>Metodenya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dinamakan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metode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Kasiski</a:t>
            </a:r>
            <a:endParaRPr lang="en-US" altLang="en-US" dirty="0">
              <a:solidFill>
                <a:srgbClr val="000000"/>
              </a:solidFill>
            </a:endParaRPr>
          </a:p>
          <a:p>
            <a:pPr eaLnBrk="1" hangingPunct="1"/>
            <a:endParaRPr lang="en-GB" altLang="en-US" dirty="0">
              <a:solidFill>
                <a:srgbClr val="000000"/>
              </a:solidFill>
              <a:cs typeface="Times New Roman" panose="02020603050405020304" pitchFamily="18" charset="0"/>
            </a:endParaRPr>
          </a:p>
        </p:txBody>
      </p:sp>
      <p:sp>
        <p:nvSpPr>
          <p:cNvPr id="39941" name="TextBox 4"/>
          <p:cNvSpPr txBox="1">
            <a:spLocks noChangeArrowheads="1"/>
          </p:cNvSpPr>
          <p:nvPr/>
        </p:nvSpPr>
        <p:spPr bwMode="auto">
          <a:xfrm>
            <a:off x="1483140" y="3492500"/>
            <a:ext cx="820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solidFill>
                  <a:srgbClr val="FF0000"/>
                </a:solidFill>
              </a:rPr>
              <a:t>Friedrich </a:t>
            </a:r>
            <a:r>
              <a:rPr lang="en-US" altLang="en-US" sz="2400" dirty="0" err="1">
                <a:solidFill>
                  <a:srgbClr val="FF0000"/>
                </a:solidFill>
              </a:rPr>
              <a:t>Kasiski</a:t>
            </a:r>
            <a:r>
              <a:rPr lang="en-US" altLang="en-US" sz="2400" dirty="0">
                <a:solidFill>
                  <a:srgbClr val="FF0000"/>
                </a:solidFill>
              </a:rPr>
              <a:t> </a:t>
            </a:r>
          </a:p>
          <a:p>
            <a:pPr eaLnBrk="1" hangingPunct="1">
              <a:spcBef>
                <a:spcPct val="0"/>
              </a:spcBef>
              <a:buClrTx/>
              <a:buSzTx/>
              <a:buFontTx/>
              <a:buNone/>
            </a:pPr>
            <a:r>
              <a:rPr lang="en-US" altLang="en-US" sz="2400" dirty="0">
                <a:solidFill>
                  <a:srgbClr val="FF0000"/>
                </a:solidFill>
              </a:rPr>
              <a:t>Born: November 29, 1805 @ </a:t>
            </a:r>
            <a:r>
              <a:rPr lang="en-US" altLang="en-US" sz="2400" dirty="0" err="1">
                <a:solidFill>
                  <a:srgbClr val="FF0000"/>
                </a:solidFill>
                <a:hlinkClick r:id="rId2" tooltip="Człuchów"/>
              </a:rPr>
              <a:t>Schlochau</a:t>
            </a:r>
            <a:r>
              <a:rPr lang="en-US" altLang="en-US" sz="2400" dirty="0">
                <a:solidFill>
                  <a:srgbClr val="FF0000"/>
                </a:solidFill>
              </a:rPr>
              <a:t>, </a:t>
            </a:r>
            <a:r>
              <a:rPr lang="en-US" altLang="en-US" sz="2400" dirty="0">
                <a:solidFill>
                  <a:srgbClr val="FF0000"/>
                </a:solidFill>
                <a:hlinkClick r:id="rId3" tooltip="Kingdom of Prussia"/>
              </a:rPr>
              <a:t>Kingdom of Prussia</a:t>
            </a:r>
            <a:r>
              <a:rPr lang="en-US" altLang="en-US" sz="2400" dirty="0">
                <a:solidFill>
                  <a:srgbClr val="FF0000"/>
                </a:solidFill>
              </a:rPr>
              <a:t> </a:t>
            </a:r>
          </a:p>
          <a:p>
            <a:pPr eaLnBrk="1" hangingPunct="1">
              <a:spcBef>
                <a:spcPct val="0"/>
              </a:spcBef>
              <a:buClrTx/>
              <a:buSzTx/>
              <a:buFontTx/>
              <a:buNone/>
            </a:pPr>
            <a:r>
              <a:rPr lang="en-US" altLang="en-US" sz="2400" dirty="0">
                <a:solidFill>
                  <a:srgbClr val="FF0000"/>
                </a:solidFill>
              </a:rPr>
              <a:t>Died: May 22, 1881 (aged 75) @ </a:t>
            </a:r>
            <a:r>
              <a:rPr lang="en-US" altLang="en-US" sz="2400" dirty="0" err="1">
                <a:solidFill>
                  <a:srgbClr val="FF0000"/>
                </a:solidFill>
                <a:hlinkClick r:id="rId4" tooltip="Szczecinek"/>
              </a:rPr>
              <a:t>Neustettin</a:t>
            </a:r>
            <a:r>
              <a:rPr lang="en-US" altLang="en-US" sz="2400" dirty="0">
                <a:solidFill>
                  <a:srgbClr val="FF0000"/>
                </a:solidFill>
              </a:rPr>
              <a:t>, </a:t>
            </a:r>
            <a:r>
              <a:rPr lang="en-US" altLang="en-US" sz="2400" dirty="0">
                <a:solidFill>
                  <a:srgbClr val="FF0000"/>
                </a:solidFill>
                <a:hlinkClick r:id="rId5" tooltip="German Empire"/>
              </a:rPr>
              <a:t>German Empire</a:t>
            </a:r>
            <a:r>
              <a:rPr lang="en-US" altLang="en-US" sz="2400" dirty="0">
                <a:solidFill>
                  <a:srgbClr val="FF0000"/>
                </a:solidFill>
              </a:rPr>
              <a:t> </a:t>
            </a:r>
          </a:p>
          <a:p>
            <a:pPr eaLnBrk="1" hangingPunct="1">
              <a:spcBef>
                <a:spcPct val="0"/>
              </a:spcBef>
              <a:buClrTx/>
              <a:buSzTx/>
              <a:buFontTx/>
              <a:buNone/>
            </a:pPr>
            <a:r>
              <a:rPr lang="en-US" altLang="en-US" sz="2400" dirty="0">
                <a:solidFill>
                  <a:srgbClr val="FF0000"/>
                </a:solidFill>
              </a:rPr>
              <a:t>Nationality: </a:t>
            </a:r>
            <a:r>
              <a:rPr lang="en-US" altLang="en-US" sz="2400" dirty="0">
                <a:solidFill>
                  <a:srgbClr val="FF0000"/>
                </a:solidFill>
                <a:hlinkClick r:id="rId6" tooltip="Germany"/>
              </a:rPr>
              <a:t>German</a:t>
            </a:r>
            <a:r>
              <a:rPr lang="en-US" altLang="en-US" sz="2400" dirty="0">
                <a:solidFill>
                  <a:srgbClr val="FF0000"/>
                </a:solidFill>
              </a:rPr>
              <a:t> </a:t>
            </a:r>
          </a:p>
        </p:txBody>
      </p:sp>
      <p:sp>
        <p:nvSpPr>
          <p:cNvPr id="39942" name="Rectangle 5"/>
          <p:cNvSpPr>
            <a:spLocks noChangeArrowheads="1"/>
          </p:cNvSpPr>
          <p:nvPr/>
        </p:nvSpPr>
        <p:spPr bwMode="auto">
          <a:xfrm>
            <a:off x="1381540" y="3468688"/>
            <a:ext cx="8305800" cy="15938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399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pic>
        <p:nvPicPr>
          <p:cNvPr id="5" name="Picture 4" descr="A person posing for the camera&#10;&#10;Description automatically generated">
            <a:extLst>
              <a:ext uri="{FF2B5EF4-FFF2-40B4-BE49-F238E27FC236}">
                <a16:creationId xmlns:a16="http://schemas.microsoft.com/office/drawing/2014/main" id="{72E756C4-5994-4A45-BBE5-1205D511B6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9892" y="42203"/>
            <a:ext cx="1862797" cy="2440345"/>
          </a:xfrm>
          <a:prstGeom prst="rect">
            <a:avLst/>
          </a:prstGeom>
        </p:spPr>
      </p:pic>
    </p:spTree>
    <p:extLst>
      <p:ext uri="{BB962C8B-B14F-4D97-AF65-F5344CB8AC3E}">
        <p14:creationId xmlns:p14="http://schemas.microsoft.com/office/powerpoint/2010/main" val="41674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D49CE08-0741-49ED-B51C-D85EFFD7C19A}" type="slidenum">
              <a:rPr lang="en-US" altLang="en-US" sz="2400">
                <a:solidFill>
                  <a:schemeClr val="tx2"/>
                </a:solidFill>
              </a:rPr>
              <a:pPr>
                <a:spcBef>
                  <a:spcPct val="0"/>
                </a:spcBef>
                <a:buClrTx/>
                <a:buSzTx/>
                <a:buFontTx/>
                <a:buNone/>
              </a:pPr>
              <a:t>19</a:t>
            </a:fld>
            <a:endParaRPr lang="en-US" altLang="en-US" sz="2400">
              <a:solidFill>
                <a:schemeClr val="tx2"/>
              </a:solidFill>
            </a:endParaRPr>
          </a:p>
        </p:txBody>
      </p:sp>
      <p:sp>
        <p:nvSpPr>
          <p:cNvPr id="40963" name="Rectangle 3"/>
          <p:cNvSpPr>
            <a:spLocks noGrp="1" noChangeArrowheads="1"/>
          </p:cNvSpPr>
          <p:nvPr>
            <p:ph type="body" idx="1"/>
          </p:nvPr>
        </p:nvSpPr>
        <p:spPr>
          <a:xfrm>
            <a:off x="834887" y="838200"/>
            <a:ext cx="10972800" cy="5257800"/>
          </a:xfrm>
        </p:spPr>
        <p:txBody>
          <a:bodyPr>
            <a:normAutofit/>
          </a:bodyPr>
          <a:lstStyle/>
          <a:p>
            <a:pPr eaLnBrk="1" hangingPunct="1"/>
            <a:r>
              <a:rPr lang="en-GB" altLang="en-US" dirty="0" err="1">
                <a:solidFill>
                  <a:srgbClr val="000000"/>
                </a:solidFill>
                <a:cs typeface="Times New Roman" panose="02020603050405020304" pitchFamily="18" charset="0"/>
              </a:rPr>
              <a:t>Metode</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Kasiski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tidak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secara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langsung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menemukan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Vigenere</a:t>
            </a:r>
            <a:r>
              <a:rPr lang="en-GB" altLang="en-US" dirty="0">
                <a:solidFill>
                  <a:srgbClr val="000000"/>
                </a:solidFill>
                <a:cs typeface="Times New Roman" panose="02020603050405020304" pitchFamily="18" charset="0"/>
              </a:rPr>
              <a:t> Cipher, </a:t>
            </a:r>
            <a:r>
              <a:rPr lang="en-GB" altLang="en-US" dirty="0" err="1">
                <a:solidFill>
                  <a:srgbClr val="000000"/>
                </a:solidFill>
                <a:cs typeface="Times New Roman" panose="02020603050405020304" pitchFamily="18" charset="0"/>
              </a:rPr>
              <a:t>tetapi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membantu</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menemukan</a:t>
            </a:r>
            <a:r>
              <a:rPr lang="en-GB" altLang="en-US" dirty="0">
                <a:solidFill>
                  <a:srgbClr val="000000"/>
                </a:solidFill>
                <a:cs typeface="Times New Roman" panose="02020603050405020304" pitchFamily="18" charset="0"/>
              </a:rPr>
              <a:t> </a:t>
            </a:r>
            <a:r>
              <a:rPr lang="en-GB" altLang="en-US" u="sng" dirty="0" err="1">
                <a:solidFill>
                  <a:srgbClr val="000000"/>
                </a:solidFill>
                <a:cs typeface="Times New Roman" panose="02020603050405020304" pitchFamily="18" charset="0"/>
              </a:rPr>
              <a:t>panjang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r>
              <a:rPr lang="en-US" altLang="en-US" dirty="0">
                <a:solidFill>
                  <a:srgbClr val="000000"/>
                </a:solidFill>
              </a:rPr>
              <a:t> </a:t>
            </a:r>
            <a:r>
              <a:rPr lang="en-US" altLang="en-US" i="1" dirty="0" err="1">
                <a:solidFill>
                  <a:srgbClr val="000000"/>
                </a:solidFill>
              </a:rPr>
              <a:t>Vigenere</a:t>
            </a:r>
            <a:r>
              <a:rPr lang="en-US" altLang="en-US" i="1" dirty="0">
                <a:solidFill>
                  <a:srgbClr val="000000"/>
                </a:solidFill>
              </a:rPr>
              <a:t> cipher</a:t>
            </a:r>
            <a:r>
              <a:rPr lang="en-US" altLang="en-US" dirty="0">
                <a:solidFill>
                  <a:srgbClr val="000000"/>
                </a:solidFill>
              </a:rPr>
              <a:t>.</a:t>
            </a:r>
          </a:p>
          <a:p>
            <a:pPr eaLnBrk="1" hangingPunct="1"/>
            <a:endParaRPr lang="en-GB" altLang="en-US" dirty="0">
              <a:solidFill>
                <a:srgbClr val="000000"/>
              </a:solidFill>
              <a:cs typeface="Times New Roman" panose="02020603050405020304" pitchFamily="18" charset="0"/>
            </a:endParaRPr>
          </a:p>
          <a:p>
            <a:pPr eaLnBrk="1" hangingPunct="1"/>
            <a:r>
              <a:rPr lang="en-GB" altLang="en-US" dirty="0" err="1">
                <a:solidFill>
                  <a:srgbClr val="000000"/>
                </a:solidFill>
                <a:cs typeface="Times New Roman" panose="02020603050405020304" pitchFamily="18" charset="0"/>
              </a:rPr>
              <a:t>Metode</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Kasiski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memanfaatkan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keuntungan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bahwa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bahasa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Inggris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tidak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hanya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mengandung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perulangan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a:t>
            </a:r>
          </a:p>
          <a:p>
            <a:pPr eaLnBrk="1" hangingPunct="1"/>
            <a:endParaRPr lang="en-GB" altLang="en-US" dirty="0">
              <a:solidFill>
                <a:srgbClr val="000000"/>
              </a:solidFill>
              <a:cs typeface="Times New Roman" panose="02020603050405020304" pitchFamily="18" charset="0"/>
            </a:endParaRPr>
          </a:p>
          <a:p>
            <a:pPr eaLnBrk="1" hangingPunct="1"/>
            <a:r>
              <a:rPr lang="en-GB" altLang="en-US" dirty="0" err="1">
                <a:solidFill>
                  <a:srgbClr val="000000"/>
                </a:solidFill>
                <a:cs typeface="Times New Roman" panose="02020603050405020304" pitchFamily="18" charset="0"/>
              </a:rPr>
              <a:t>tetapi</a:t>
            </a:r>
            <a:r>
              <a:rPr lang="en-GB" altLang="en-US" dirty="0">
                <a:solidFill>
                  <a:srgbClr val="000000"/>
                </a:solidFill>
                <a:cs typeface="Times New Roman" panose="02020603050405020304" pitchFamily="18" charset="0"/>
              </a:rPr>
              <a:t> juga </a:t>
            </a:r>
            <a:r>
              <a:rPr lang="en-GB" altLang="en-US" dirty="0" err="1">
                <a:solidFill>
                  <a:srgbClr val="000000"/>
                </a:solidFill>
                <a:cs typeface="Times New Roman" panose="02020603050405020304" pitchFamily="18" charset="0"/>
              </a:rPr>
              <a:t>perulangan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pasangan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atau</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tripel</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seperti</a:t>
            </a:r>
            <a:r>
              <a:rPr lang="en-GB" altLang="en-US" dirty="0">
                <a:solidFill>
                  <a:srgbClr val="000000"/>
                </a:solidFill>
                <a:cs typeface="Times New Roman" panose="02020603050405020304" pitchFamily="18" charset="0"/>
              </a:rPr>
              <a:t> </a:t>
            </a:r>
            <a:r>
              <a:rPr lang="en-GB" altLang="en-US" dirty="0">
                <a:solidFill>
                  <a:srgbClr val="000000"/>
                </a:solidFill>
                <a:latin typeface="Courier" pitchFamily="49" charset="0"/>
                <a:cs typeface="Times New Roman" panose="02020603050405020304" pitchFamily="18" charset="0"/>
              </a:rPr>
              <a:t>TH</a:t>
            </a:r>
            <a:r>
              <a:rPr lang="en-GB" altLang="en-US" dirty="0">
                <a:solidFill>
                  <a:srgbClr val="000000"/>
                </a:solidFill>
                <a:cs typeface="Times New Roman" panose="02020603050405020304" pitchFamily="18" charset="0"/>
              </a:rPr>
              <a:t>, </a:t>
            </a:r>
            <a:r>
              <a:rPr lang="en-GB" altLang="en-US" dirty="0">
                <a:solidFill>
                  <a:srgbClr val="000000"/>
                </a:solidFill>
                <a:latin typeface="Courier" pitchFamily="49" charset="0"/>
                <a:cs typeface="Times New Roman" panose="02020603050405020304" pitchFamily="18" charset="0"/>
              </a:rPr>
              <a:t>THE</a:t>
            </a:r>
            <a:r>
              <a:rPr lang="en-GB" altLang="en-US" dirty="0">
                <a:solidFill>
                  <a:srgbClr val="000000"/>
                </a:solidFill>
                <a:cs typeface="Times New Roman" panose="02020603050405020304" pitchFamily="18" charset="0"/>
              </a:rPr>
              <a:t>, </a:t>
            </a:r>
            <a:r>
              <a:rPr lang="en-GB" altLang="en-US" dirty="0">
                <a:solidFill>
                  <a:srgbClr val="000000"/>
                </a:solidFill>
                <a:latin typeface="Courier"/>
                <a:cs typeface="Times New Roman" panose="02020603050405020304" pitchFamily="18" charset="0"/>
              </a:rPr>
              <a:t>EN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dsb</a:t>
            </a:r>
            <a:r>
              <a:rPr lang="en-GB" altLang="en-US" dirty="0">
                <a:solidFill>
                  <a:srgbClr val="000000"/>
                </a:solidFill>
                <a:cs typeface="Times New Roman" panose="02020603050405020304" pitchFamily="18" charset="0"/>
              </a:rPr>
              <a:t>.</a:t>
            </a:r>
          </a:p>
          <a:p>
            <a:pPr eaLnBrk="1" hangingPunct="1"/>
            <a:endParaRPr lang="en-GB" altLang="en-US" dirty="0">
              <a:solidFill>
                <a:srgbClr val="000000"/>
              </a:solidFill>
              <a:cs typeface="Times New Roman" panose="02020603050405020304" pitchFamily="18" charset="0"/>
            </a:endParaRPr>
          </a:p>
          <a:p>
            <a:pPr eaLnBrk="1" hangingPunct="1"/>
            <a:r>
              <a:rPr lang="en-GB" altLang="en-US" dirty="0" err="1">
                <a:solidFill>
                  <a:srgbClr val="000000"/>
                </a:solidFill>
                <a:cs typeface="Times New Roman" panose="02020603050405020304" pitchFamily="18" charset="0"/>
              </a:rPr>
              <a:t>Perulangan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kelompok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ini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ada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kemungkinan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menghasilkan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berulang</a:t>
            </a:r>
            <a:r>
              <a:rPr lang="en-GB" altLang="en-US" dirty="0">
                <a:solidFill>
                  <a:srgbClr val="000000"/>
                </a:solidFill>
                <a:cs typeface="Times New Roman" panose="02020603050405020304" pitchFamily="18" charset="0"/>
              </a:rPr>
              <a:t>.</a:t>
            </a:r>
            <a:r>
              <a:rPr lang="en-US" altLang="en-US" dirty="0">
                <a:solidFill>
                  <a:srgbClr val="000000"/>
                </a:solidFill>
              </a:rPr>
              <a:t> </a:t>
            </a:r>
          </a:p>
        </p:txBody>
      </p:sp>
      <p:sp>
        <p:nvSpPr>
          <p:cNvPr id="409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39005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0FAAE-0B49-7D22-3833-122BD6F39292}"/>
              </a:ext>
            </a:extLst>
          </p:cNvPr>
          <p:cNvSpPr>
            <a:spLocks noGrp="1"/>
          </p:cNvSpPr>
          <p:nvPr>
            <p:ph idx="1"/>
          </p:nvPr>
        </p:nvSpPr>
        <p:spPr>
          <a:xfrm>
            <a:off x="838200" y="1103086"/>
            <a:ext cx="10515600" cy="5073877"/>
          </a:xfrm>
        </p:spPr>
        <p:txBody>
          <a:bodyPr/>
          <a:lstStyle/>
          <a:p>
            <a:r>
              <a:rPr lang="en-US" dirty="0"/>
              <a:t>Pada Bagian 2 dan 3 </a:t>
            </a:r>
            <a:r>
              <a:rPr lang="en-US" dirty="0" err="1"/>
              <a:t>akan</a:t>
            </a:r>
            <a:r>
              <a:rPr lang="en-US" dirty="0"/>
              <a:t> </a:t>
            </a:r>
            <a:r>
              <a:rPr lang="en-US" dirty="0" err="1"/>
              <a:t>dibahas</a:t>
            </a:r>
            <a:r>
              <a:rPr lang="en-US" dirty="0"/>
              <a:t> </a:t>
            </a:r>
            <a:r>
              <a:rPr lang="en-US" dirty="0" err="1"/>
              <a:t>bebeapa</a:t>
            </a:r>
            <a:r>
              <a:rPr lang="en-US" dirty="0"/>
              <a:t> </a:t>
            </a:r>
            <a:r>
              <a:rPr lang="en-US" i="1" dirty="0"/>
              <a:t>cipher</a:t>
            </a:r>
            <a:r>
              <a:rPr lang="en-US" dirty="0"/>
              <a:t> </a:t>
            </a:r>
            <a:r>
              <a:rPr lang="en-US" dirty="0" err="1"/>
              <a:t>klasik</a:t>
            </a:r>
            <a:r>
              <a:rPr lang="en-US" dirty="0"/>
              <a:t> popular </a:t>
            </a:r>
            <a:r>
              <a:rPr lang="en-US" dirty="0" err="1"/>
              <a:t>lainnya</a:t>
            </a:r>
            <a:r>
              <a:rPr lang="en-US" dirty="0"/>
              <a:t>:</a:t>
            </a:r>
          </a:p>
          <a:p>
            <a:pPr marL="0" indent="0">
              <a:buNone/>
            </a:pPr>
            <a:r>
              <a:rPr lang="en-US" dirty="0"/>
              <a:t>	1. </a:t>
            </a:r>
            <a:r>
              <a:rPr lang="en-US" dirty="0" err="1"/>
              <a:t>Vigenere</a:t>
            </a:r>
            <a:r>
              <a:rPr lang="en-US" dirty="0"/>
              <a:t> Cipher</a:t>
            </a:r>
          </a:p>
          <a:p>
            <a:pPr marL="0" indent="0">
              <a:buNone/>
            </a:pPr>
            <a:r>
              <a:rPr lang="en-US" dirty="0"/>
              <a:t>	2. Playfair Cipher</a:t>
            </a:r>
          </a:p>
          <a:p>
            <a:pPr marL="0" indent="0">
              <a:buNone/>
            </a:pPr>
            <a:r>
              <a:rPr lang="en-US" dirty="0"/>
              <a:t>	3. Affine Cipher</a:t>
            </a:r>
          </a:p>
          <a:p>
            <a:pPr marL="0" indent="0">
              <a:buNone/>
            </a:pPr>
            <a:r>
              <a:rPr lang="en-US" dirty="0"/>
              <a:t>	4. Hill Cipher</a:t>
            </a:r>
          </a:p>
          <a:p>
            <a:pPr marL="0" indent="0">
              <a:buNone/>
            </a:pPr>
            <a:r>
              <a:rPr lang="en-US" dirty="0"/>
              <a:t>	5. Enigma Cipher</a:t>
            </a:r>
          </a:p>
        </p:txBody>
      </p:sp>
      <p:sp>
        <p:nvSpPr>
          <p:cNvPr id="4" name="Footer Placeholder 3">
            <a:extLst>
              <a:ext uri="{FF2B5EF4-FFF2-40B4-BE49-F238E27FC236}">
                <a16:creationId xmlns:a16="http://schemas.microsoft.com/office/drawing/2014/main" id="{C6119764-1D61-EF50-C129-8796175DF375}"/>
              </a:ext>
            </a:extLst>
          </p:cNvPr>
          <p:cNvSpPr>
            <a:spLocks noGrp="1"/>
          </p:cNvSpPr>
          <p:nvPr>
            <p:ph type="ftr" sz="quarter" idx="11"/>
          </p:nvPr>
        </p:nvSpPr>
        <p:spPr/>
        <p:txBody>
          <a:bodyPr/>
          <a:lstStyle/>
          <a:p>
            <a:r>
              <a:rPr lang="en-US"/>
              <a:t>Rinaldi/IF4020 Kriptografi</a:t>
            </a:r>
          </a:p>
        </p:txBody>
      </p:sp>
      <p:sp>
        <p:nvSpPr>
          <p:cNvPr id="5" name="Slide Number Placeholder 4">
            <a:extLst>
              <a:ext uri="{FF2B5EF4-FFF2-40B4-BE49-F238E27FC236}">
                <a16:creationId xmlns:a16="http://schemas.microsoft.com/office/drawing/2014/main" id="{26F6F66A-2ADF-F2A4-C43E-B1EDAC9474AD}"/>
              </a:ext>
            </a:extLst>
          </p:cNvPr>
          <p:cNvSpPr>
            <a:spLocks noGrp="1"/>
          </p:cNvSpPr>
          <p:nvPr>
            <p:ph type="sldNum" sz="quarter" idx="12"/>
          </p:nvPr>
        </p:nvSpPr>
        <p:spPr/>
        <p:txBody>
          <a:bodyPr/>
          <a:lstStyle/>
          <a:p>
            <a:fld id="{FE3EB9F5-0D30-470F-9EF7-AF0567F51E7B}" type="slidenum">
              <a:rPr lang="en-US" smtClean="0"/>
              <a:t>2</a:t>
            </a:fld>
            <a:endParaRPr lang="en-US"/>
          </a:p>
        </p:txBody>
      </p:sp>
    </p:spTree>
    <p:extLst>
      <p:ext uri="{BB962C8B-B14F-4D97-AF65-F5344CB8AC3E}">
        <p14:creationId xmlns:p14="http://schemas.microsoft.com/office/powerpoint/2010/main" val="1766212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0637756-C091-48F3-ACD7-7781B52F7981}" type="slidenum">
              <a:rPr lang="en-US" altLang="en-US" sz="2400">
                <a:solidFill>
                  <a:schemeClr val="tx2"/>
                </a:solidFill>
              </a:rPr>
              <a:pPr>
                <a:spcBef>
                  <a:spcPct val="0"/>
                </a:spcBef>
                <a:buClrTx/>
                <a:buSzTx/>
                <a:buFontTx/>
                <a:buNone/>
              </a:pPr>
              <a:t>20</a:t>
            </a:fld>
            <a:endParaRPr lang="en-US" altLang="en-US" sz="2400">
              <a:solidFill>
                <a:schemeClr val="tx2"/>
              </a:solidFill>
            </a:endParaRPr>
          </a:p>
        </p:txBody>
      </p:sp>
      <p:sp>
        <p:nvSpPr>
          <p:cNvPr id="41987" name="Rectangle 3"/>
          <p:cNvSpPr>
            <a:spLocks noGrp="1" noChangeArrowheads="1"/>
          </p:cNvSpPr>
          <p:nvPr>
            <p:ph type="body" idx="1"/>
          </p:nvPr>
        </p:nvSpPr>
        <p:spPr>
          <a:xfrm>
            <a:off x="675861" y="772160"/>
            <a:ext cx="10495722" cy="5334000"/>
          </a:xfrm>
        </p:spPr>
        <p:txBody>
          <a:bodyPr/>
          <a:lstStyle/>
          <a:p>
            <a:pPr marL="0" indent="0" eaLnBrk="1" hangingPunct="1">
              <a:buNone/>
            </a:pPr>
            <a:r>
              <a:rPr lang="en-US" altLang="en-US" b="1" dirty="0" err="1">
                <a:solidFill>
                  <a:srgbClr val="000000"/>
                </a:solidFill>
              </a:rPr>
              <a:t>Contoh</a:t>
            </a:r>
            <a:r>
              <a:rPr lang="en-US" altLang="en-US" b="1" dirty="0">
                <a:solidFill>
                  <a:srgbClr val="000000"/>
                </a:solidFill>
              </a:rPr>
              <a:t> 1:</a:t>
            </a:r>
          </a:p>
          <a:p>
            <a:pPr>
              <a:buNone/>
            </a:pPr>
            <a:endParaRPr lang="en-GB" altLang="en-US" dirty="0">
              <a:solidFill>
                <a:srgbClr val="000000"/>
              </a:solidFill>
              <a:cs typeface="Times New Roman" panose="02020603050405020304" pitchFamily="18" charset="0"/>
            </a:endParaRPr>
          </a:p>
          <a:p>
            <a:pPr>
              <a:buNone/>
            </a:pP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Plainteks</a:t>
            </a:r>
            <a:r>
              <a:rPr lang="en-GB" altLang="en-US" dirty="0">
                <a:solidFill>
                  <a:srgbClr val="000000"/>
                </a:solidFill>
                <a:cs typeface="Times New Roman" panose="02020603050405020304" pitchFamily="18" charset="0"/>
              </a:rPr>
              <a:t>	: </a:t>
            </a:r>
            <a:r>
              <a:rPr lang="en-GB" altLang="en-US" b="1" dirty="0" err="1">
                <a:solidFill>
                  <a:srgbClr val="FF0000"/>
                </a:solidFill>
                <a:latin typeface="Courier New" panose="02070309020205020404" pitchFamily="49" charset="0"/>
                <a:cs typeface="Courier New" panose="02070309020205020404" pitchFamily="49" charset="0"/>
              </a:rPr>
              <a:t>crypto</a:t>
            </a:r>
            <a:r>
              <a:rPr lang="en-GB" altLang="en-US" dirty="0" err="1">
                <a:solidFill>
                  <a:srgbClr val="000000"/>
                </a:solidFill>
                <a:latin typeface="Courier New" panose="02070309020205020404" pitchFamily="49" charset="0"/>
                <a:cs typeface="Courier New" panose="02070309020205020404" pitchFamily="49" charset="0"/>
              </a:rPr>
              <a:t>isshortfor</a:t>
            </a:r>
            <a:r>
              <a:rPr lang="en-GB" altLang="en-US" b="1" dirty="0" err="1">
                <a:solidFill>
                  <a:srgbClr val="FF0000"/>
                </a:solidFill>
                <a:latin typeface="Courier New" panose="02070309020205020404" pitchFamily="49" charset="0"/>
                <a:cs typeface="Courier New" panose="02070309020205020404" pitchFamily="49" charset="0"/>
              </a:rPr>
              <a:t>crypto</a:t>
            </a:r>
            <a:r>
              <a:rPr lang="en-GB" altLang="en-US" dirty="0" err="1">
                <a:solidFill>
                  <a:srgbClr val="000000"/>
                </a:solidFill>
                <a:latin typeface="Courier New" panose="02070309020205020404" pitchFamily="49" charset="0"/>
                <a:cs typeface="Courier New" panose="02070309020205020404" pitchFamily="49" charset="0"/>
              </a:rPr>
              <a:t>graphy</a:t>
            </a:r>
            <a:endParaRPr lang="en-GB" altLang="en-US" dirty="0">
              <a:solidFill>
                <a:srgbClr val="000000"/>
              </a:solidFill>
              <a:latin typeface="Courier New" panose="02070309020205020404" pitchFamily="49" charset="0"/>
              <a:cs typeface="Courier New" panose="02070309020205020404" pitchFamily="49" charset="0"/>
            </a:endParaRPr>
          </a:p>
          <a:p>
            <a:pPr>
              <a:buNone/>
            </a:pP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 </a:t>
            </a:r>
            <a:r>
              <a:rPr lang="en-GB" altLang="en-US" dirty="0" err="1">
                <a:solidFill>
                  <a:srgbClr val="000000"/>
                </a:solidFill>
                <a:latin typeface="Courier New" panose="02070309020205020404" pitchFamily="49" charset="0"/>
                <a:cs typeface="Courier New" panose="02070309020205020404" pitchFamily="49" charset="0"/>
              </a:rPr>
              <a:t>abcdabcdabcdabcdabcdabcdabcd</a:t>
            </a:r>
            <a:endParaRPr lang="en-GB" altLang="en-US" dirty="0">
              <a:solidFill>
                <a:srgbClr val="000000"/>
              </a:solidFill>
              <a:cs typeface="Times New Roman" panose="02020603050405020304" pitchFamily="18" charset="0"/>
            </a:endParaRPr>
          </a:p>
          <a:p>
            <a:pPr>
              <a:buNone/>
            </a:pP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Cipherteks</a:t>
            </a:r>
            <a:r>
              <a:rPr lang="en-GB" altLang="en-US" dirty="0">
                <a:solidFill>
                  <a:srgbClr val="000000"/>
                </a:solidFill>
                <a:cs typeface="Times New Roman" panose="02020603050405020304" pitchFamily="18" charset="0"/>
              </a:rPr>
              <a:t>	: </a:t>
            </a:r>
            <a:r>
              <a:rPr lang="en-GB" altLang="en-US" b="1" dirty="0">
                <a:solidFill>
                  <a:srgbClr val="000000"/>
                </a:solidFill>
                <a:latin typeface="Courier New" panose="02070309020205020404" pitchFamily="49" charset="0"/>
                <a:cs typeface="Courier New" panose="02070309020205020404" pitchFamily="49" charset="0"/>
              </a:rPr>
              <a:t>CSASTP</a:t>
            </a:r>
            <a:r>
              <a:rPr lang="en-GB" altLang="en-US" dirty="0">
                <a:solidFill>
                  <a:srgbClr val="000000"/>
                </a:solidFill>
                <a:latin typeface="Courier New" panose="02070309020205020404" pitchFamily="49" charset="0"/>
                <a:cs typeface="Courier New" panose="02070309020205020404" pitchFamily="49" charset="0"/>
              </a:rPr>
              <a:t>KVSIQUTGQU</a:t>
            </a:r>
            <a:r>
              <a:rPr lang="en-GB" altLang="en-US" b="1" dirty="0">
                <a:solidFill>
                  <a:srgbClr val="000000"/>
                </a:solidFill>
                <a:latin typeface="Courier New" panose="02070309020205020404" pitchFamily="49" charset="0"/>
                <a:cs typeface="Courier New" panose="02070309020205020404" pitchFamily="49" charset="0"/>
              </a:rPr>
              <a:t>CSASTP</a:t>
            </a:r>
            <a:r>
              <a:rPr lang="en-GB" altLang="en-US" dirty="0">
                <a:solidFill>
                  <a:srgbClr val="000000"/>
                </a:solidFill>
                <a:latin typeface="Courier New" panose="02070309020205020404" pitchFamily="49" charset="0"/>
                <a:cs typeface="Courier New" panose="02070309020205020404" pitchFamily="49" charset="0"/>
              </a:rPr>
              <a:t>IUAQJB</a:t>
            </a:r>
            <a:r>
              <a:rPr lang="en-US" altLang="en-US" dirty="0">
                <a:solidFill>
                  <a:srgbClr val="000000"/>
                </a:solidFill>
              </a:rPr>
              <a:t> </a:t>
            </a:r>
          </a:p>
          <a:p>
            <a:pPr>
              <a:buNone/>
            </a:pPr>
            <a:endParaRPr lang="en-US" altLang="en-US" dirty="0">
              <a:solidFill>
                <a:srgbClr val="000000"/>
              </a:solidFill>
            </a:endParaRPr>
          </a:p>
          <a:p>
            <a:r>
              <a:rPr lang="en-GB" altLang="en-US" dirty="0" err="1">
                <a:solidFill>
                  <a:srgbClr val="000000"/>
                </a:solidFill>
                <a:cs typeface="Times New Roman" panose="02020603050405020304" pitchFamily="18" charset="0"/>
              </a:rPr>
              <a:t>Pada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contoh</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ini</a:t>
            </a:r>
            <a:r>
              <a:rPr lang="en-GB" altLang="en-US" dirty="0">
                <a:solidFill>
                  <a:srgbClr val="000000"/>
                </a:solidFill>
                <a:cs typeface="Times New Roman" panose="02020603050405020304" pitchFamily="18" charset="0"/>
              </a:rPr>
              <a:t>, </a:t>
            </a:r>
            <a:r>
              <a:rPr lang="en-GB" altLang="en-US" dirty="0">
                <a:solidFill>
                  <a:srgbClr val="000000"/>
                </a:solidFill>
                <a:latin typeface="Courier" pitchFamily="49" charset="0"/>
                <a:cs typeface="Times New Roman" panose="02020603050405020304" pitchFamily="18" charset="0"/>
              </a:rPr>
              <a:t>crypto</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dienkripsi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menjadi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sama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yaitu</a:t>
            </a:r>
            <a:r>
              <a:rPr lang="en-GB" altLang="en-US" dirty="0">
                <a:solidFill>
                  <a:srgbClr val="000000"/>
                </a:solidFill>
                <a:cs typeface="Times New Roman" panose="02020603050405020304" pitchFamily="18" charset="0"/>
              </a:rPr>
              <a:t> </a:t>
            </a:r>
            <a:r>
              <a:rPr lang="en-GB" altLang="en-US" b="1" dirty="0">
                <a:solidFill>
                  <a:srgbClr val="000000"/>
                </a:solidFill>
                <a:latin typeface="Courier" pitchFamily="49" charset="0"/>
                <a:cs typeface="Times New Roman" panose="02020603050405020304" pitchFamily="18" charset="0"/>
              </a:rPr>
              <a:t>CSATP</a:t>
            </a:r>
            <a:r>
              <a:rPr lang="en-GB" altLang="en-US" dirty="0">
                <a:solidFill>
                  <a:srgbClr val="000000"/>
                </a:solidFill>
                <a:cs typeface="Times New Roman" panose="02020603050405020304" pitchFamily="18" charset="0"/>
              </a:rPr>
              <a:t>. </a:t>
            </a:r>
          </a:p>
          <a:p>
            <a:endParaRPr lang="en-GB" altLang="en-US" dirty="0">
              <a:solidFill>
                <a:srgbClr val="000000"/>
              </a:solidFill>
              <a:cs typeface="Times New Roman" panose="02020603050405020304" pitchFamily="18" charset="0"/>
            </a:endParaRPr>
          </a:p>
          <a:p>
            <a:r>
              <a:rPr lang="en-GB" altLang="en-US" dirty="0" err="1">
                <a:solidFill>
                  <a:srgbClr val="000000"/>
                </a:solidFill>
                <a:cs typeface="Times New Roman" panose="02020603050405020304" pitchFamily="18" charset="0"/>
              </a:rPr>
              <a:t>Tetapi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kasus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seperti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ini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tidak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selalu</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demikian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misalnya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pada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contoh</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berikut</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ini</a:t>
            </a:r>
            <a:r>
              <a:rPr lang="en-GB" altLang="en-US" dirty="0">
                <a:solidFill>
                  <a:srgbClr val="000000"/>
                </a:solidFill>
                <a:cs typeface="Times New Roman" panose="02020603050405020304" pitchFamily="18" charset="0"/>
              </a:rPr>
              <a:t>….</a:t>
            </a:r>
            <a:r>
              <a:rPr lang="en-US" altLang="en-US" dirty="0">
                <a:solidFill>
                  <a:srgbClr val="000000"/>
                </a:solidFill>
                <a:cs typeface="Times New Roman" panose="02020603050405020304" pitchFamily="18" charset="0"/>
              </a:rPr>
              <a:t> </a:t>
            </a:r>
          </a:p>
          <a:p>
            <a:pPr eaLnBrk="1" hangingPunct="1">
              <a:buFontTx/>
              <a:buNone/>
            </a:pPr>
            <a:endParaRPr lang="en-GB" altLang="en-US" dirty="0">
              <a:solidFill>
                <a:srgbClr val="000000"/>
              </a:solidFill>
              <a:cs typeface="Times New Roman" panose="02020603050405020304" pitchFamily="18" charset="0"/>
            </a:endParaRPr>
          </a:p>
        </p:txBody>
      </p:sp>
      <p:sp>
        <p:nvSpPr>
          <p:cNvPr id="4198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247817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82EDEA2-607B-4874-965C-DEAD7C24AF5D}" type="slidenum">
              <a:rPr lang="en-US" altLang="en-US" sz="2400">
                <a:solidFill>
                  <a:schemeClr val="tx2"/>
                </a:solidFill>
              </a:rPr>
              <a:pPr>
                <a:spcBef>
                  <a:spcPct val="0"/>
                </a:spcBef>
                <a:buClrTx/>
                <a:buSzTx/>
                <a:buFontTx/>
                <a:buNone/>
              </a:pPr>
              <a:t>21</a:t>
            </a:fld>
            <a:endParaRPr lang="en-US" altLang="en-US" sz="2400">
              <a:solidFill>
                <a:schemeClr val="tx2"/>
              </a:solidFill>
            </a:endParaRPr>
          </a:p>
        </p:txBody>
      </p:sp>
      <p:sp>
        <p:nvSpPr>
          <p:cNvPr id="43011" name="Rectangle 3"/>
          <p:cNvSpPr>
            <a:spLocks noGrp="1" noChangeArrowheads="1"/>
          </p:cNvSpPr>
          <p:nvPr>
            <p:ph type="body" idx="1"/>
          </p:nvPr>
        </p:nvSpPr>
        <p:spPr>
          <a:xfrm>
            <a:off x="1113183" y="685800"/>
            <a:ext cx="9998765" cy="5410200"/>
          </a:xfrm>
        </p:spPr>
        <p:txBody>
          <a:bodyPr>
            <a:normAutofit/>
          </a:bodyPr>
          <a:lstStyle/>
          <a:p>
            <a:pPr marL="0" indent="0" eaLnBrk="1" hangingPunct="1">
              <a:buNone/>
            </a:pPr>
            <a:r>
              <a:rPr lang="en-US" altLang="en-US" b="1" dirty="0" err="1">
                <a:solidFill>
                  <a:srgbClr val="000000"/>
                </a:solidFill>
              </a:rPr>
              <a:t>Contoh</a:t>
            </a:r>
            <a:r>
              <a:rPr lang="en-US" altLang="en-US" b="1" dirty="0">
                <a:solidFill>
                  <a:srgbClr val="000000"/>
                </a:solidFill>
              </a:rPr>
              <a:t> 2:</a:t>
            </a:r>
          </a:p>
          <a:p>
            <a:pPr eaLnBrk="1" hangingPunct="1">
              <a:buFontTx/>
              <a:buNone/>
            </a:pPr>
            <a:endParaRPr lang="en-US" altLang="en-US" dirty="0">
              <a:solidFill>
                <a:srgbClr val="000000"/>
              </a:solidFill>
            </a:endParaRPr>
          </a:p>
          <a:p>
            <a:pPr eaLnBrk="1" hangingPunct="1">
              <a:buFontTx/>
              <a:buNone/>
            </a:pPr>
            <a:r>
              <a:rPr lang="en-GB" altLang="en-US" dirty="0" err="1">
                <a:solidFill>
                  <a:srgbClr val="000000"/>
                </a:solidFill>
                <a:cs typeface="Times New Roman" panose="02020603050405020304" pitchFamily="18" charset="0"/>
              </a:rPr>
              <a:t>Plainteks</a:t>
            </a:r>
            <a:r>
              <a:rPr lang="en-GB" altLang="en-US" dirty="0">
                <a:solidFill>
                  <a:srgbClr val="000000"/>
                </a:solidFill>
                <a:cs typeface="Times New Roman" panose="02020603050405020304" pitchFamily="18" charset="0"/>
              </a:rPr>
              <a:t>	: </a:t>
            </a:r>
            <a:r>
              <a:rPr lang="en-GB" altLang="en-US" b="1" dirty="0" err="1">
                <a:solidFill>
                  <a:srgbClr val="FF0000"/>
                </a:solidFill>
                <a:latin typeface="Courier New" panose="02070309020205020404" pitchFamily="49" charset="0"/>
                <a:cs typeface="Courier New" panose="02070309020205020404" pitchFamily="49" charset="0"/>
              </a:rPr>
              <a:t>crypto</a:t>
            </a:r>
            <a:r>
              <a:rPr lang="en-GB" altLang="en-US" dirty="0" err="1">
                <a:solidFill>
                  <a:srgbClr val="000000"/>
                </a:solidFill>
                <a:latin typeface="Courier New" panose="02070309020205020404" pitchFamily="49" charset="0"/>
                <a:cs typeface="Courier New" panose="02070309020205020404" pitchFamily="49" charset="0"/>
              </a:rPr>
              <a:t>isshortfor</a:t>
            </a:r>
            <a:r>
              <a:rPr lang="en-GB" altLang="en-US" b="1" dirty="0" err="1">
                <a:solidFill>
                  <a:srgbClr val="FF0000"/>
                </a:solidFill>
                <a:latin typeface="Courier New" panose="02070309020205020404" pitchFamily="49" charset="0"/>
                <a:cs typeface="Courier New" panose="02070309020205020404" pitchFamily="49" charset="0"/>
              </a:rPr>
              <a:t>crypto</a:t>
            </a:r>
            <a:r>
              <a:rPr lang="en-GB" altLang="en-US" dirty="0" err="1">
                <a:solidFill>
                  <a:srgbClr val="000000"/>
                </a:solidFill>
                <a:latin typeface="Courier New" panose="02070309020205020404" pitchFamily="49" charset="0"/>
                <a:cs typeface="Courier New" panose="02070309020205020404" pitchFamily="49" charset="0"/>
              </a:rPr>
              <a:t>graphy</a:t>
            </a:r>
            <a:endParaRPr lang="en-GB" altLang="en-US" dirty="0">
              <a:solidFill>
                <a:srgbClr val="000000"/>
              </a:solidFill>
              <a:latin typeface="Courier New" panose="02070309020205020404" pitchFamily="49" charset="0"/>
              <a:cs typeface="Courier New" panose="02070309020205020404" pitchFamily="49" charset="0"/>
            </a:endParaRPr>
          </a:p>
          <a:p>
            <a:pPr eaLnBrk="1" hangingPunct="1">
              <a:buFontTx/>
              <a:buNone/>
            </a:pP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 </a:t>
            </a:r>
            <a:r>
              <a:rPr lang="en-GB" altLang="en-US" dirty="0" err="1">
                <a:solidFill>
                  <a:srgbClr val="000000"/>
                </a:solidFill>
                <a:latin typeface="Courier New" panose="02070309020205020404" pitchFamily="49" charset="0"/>
                <a:cs typeface="Courier New" panose="02070309020205020404" pitchFamily="49" charset="0"/>
              </a:rPr>
              <a:t>abcdefabcdefabcdefabcdefabcd</a:t>
            </a:r>
            <a:endParaRPr lang="en-GB" altLang="en-US" dirty="0">
              <a:solidFill>
                <a:srgbClr val="000000"/>
              </a:solidFill>
              <a:cs typeface="Times New Roman" panose="02020603050405020304" pitchFamily="18" charset="0"/>
            </a:endParaRPr>
          </a:p>
          <a:p>
            <a:pPr algn="just" eaLnBrk="1" hangingPunct="1">
              <a:buFontTx/>
              <a:buNone/>
            </a:pPr>
            <a:r>
              <a:rPr lang="en-GB" altLang="en-US" dirty="0" err="1">
                <a:solidFill>
                  <a:srgbClr val="000000"/>
                </a:solidFill>
                <a:cs typeface="Times New Roman" panose="02020603050405020304" pitchFamily="18" charset="0"/>
              </a:rPr>
              <a:t>Cipherteks</a:t>
            </a:r>
            <a:r>
              <a:rPr lang="en-GB" altLang="en-US" dirty="0">
                <a:solidFill>
                  <a:srgbClr val="000000"/>
                </a:solidFill>
                <a:cs typeface="Times New Roman" panose="02020603050405020304" pitchFamily="18" charset="0"/>
              </a:rPr>
              <a:t>	: </a:t>
            </a:r>
            <a:r>
              <a:rPr lang="en-GB" altLang="en-US" b="1" dirty="0">
                <a:solidFill>
                  <a:srgbClr val="000000"/>
                </a:solidFill>
                <a:latin typeface="Courier New" panose="02070309020205020404" pitchFamily="49" charset="0"/>
                <a:cs typeface="Courier New" panose="02070309020205020404" pitchFamily="49" charset="0"/>
              </a:rPr>
              <a:t>CSASXT</a:t>
            </a:r>
            <a:r>
              <a:rPr lang="en-GB" altLang="en-US" dirty="0">
                <a:solidFill>
                  <a:srgbClr val="000000"/>
                </a:solidFill>
                <a:latin typeface="Courier New" panose="02070309020205020404" pitchFamily="49" charset="0"/>
                <a:cs typeface="Courier New" panose="02070309020205020404" pitchFamily="49" charset="0"/>
              </a:rPr>
              <a:t>ITUKWSTGQU</a:t>
            </a:r>
            <a:r>
              <a:rPr lang="en-GB" altLang="en-US" b="1" dirty="0">
                <a:solidFill>
                  <a:srgbClr val="000000"/>
                </a:solidFill>
                <a:latin typeface="Courier New" panose="02070309020205020404" pitchFamily="49" charset="0"/>
                <a:cs typeface="Courier New" panose="02070309020205020404" pitchFamily="49" charset="0"/>
              </a:rPr>
              <a:t>CWYQVR</a:t>
            </a:r>
            <a:r>
              <a:rPr lang="en-GB" altLang="en-US" dirty="0">
                <a:solidFill>
                  <a:srgbClr val="000000"/>
                </a:solidFill>
                <a:latin typeface="Courier New" panose="02070309020205020404" pitchFamily="49" charset="0"/>
                <a:cs typeface="Courier New" panose="02070309020205020404" pitchFamily="49" charset="0"/>
              </a:rPr>
              <a:t>KWAQJB</a:t>
            </a:r>
            <a:endParaRPr lang="en-GB" altLang="en-US" dirty="0">
              <a:solidFill>
                <a:srgbClr val="000000"/>
              </a:solidFill>
              <a:cs typeface="Times New Roman" panose="02020603050405020304" pitchFamily="18" charset="0"/>
            </a:endParaRPr>
          </a:p>
          <a:p>
            <a:pPr eaLnBrk="1" hangingPunct="1">
              <a:buFontTx/>
              <a:buNone/>
            </a:pPr>
            <a:endParaRPr lang="en-US" altLang="en-US" dirty="0">
              <a:solidFill>
                <a:srgbClr val="000000"/>
              </a:solidFill>
            </a:endParaRPr>
          </a:p>
          <a:p>
            <a:pPr eaLnBrk="1" hangingPunct="1"/>
            <a:r>
              <a:rPr lang="en-GB" altLang="en-US" dirty="0" err="1">
                <a:solidFill>
                  <a:srgbClr val="000000"/>
                </a:solidFill>
                <a:cs typeface="Times New Roman" panose="02020603050405020304" pitchFamily="18" charset="0"/>
              </a:rPr>
              <a:t>Pada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contoh</a:t>
            </a:r>
            <a:r>
              <a:rPr lang="en-GB" altLang="en-US" dirty="0">
                <a:solidFill>
                  <a:srgbClr val="000000"/>
                </a:solidFill>
                <a:cs typeface="Times New Roman" panose="02020603050405020304" pitchFamily="18" charset="0"/>
              </a:rPr>
              <a:t> di </a:t>
            </a:r>
            <a:r>
              <a:rPr lang="en-GB" altLang="en-US" dirty="0" err="1">
                <a:solidFill>
                  <a:srgbClr val="000000"/>
                </a:solidFill>
                <a:cs typeface="Times New Roman" panose="02020603050405020304" pitchFamily="18" charset="0"/>
              </a:rPr>
              <a:t>atas</a:t>
            </a:r>
            <a:r>
              <a:rPr lang="en-GB" altLang="en-US" dirty="0">
                <a:solidFill>
                  <a:srgbClr val="000000"/>
                </a:solidFill>
                <a:cs typeface="Times New Roman" panose="02020603050405020304" pitchFamily="18" charset="0"/>
              </a:rPr>
              <a:t>, </a:t>
            </a:r>
            <a:r>
              <a:rPr lang="en-GB" altLang="en-US" dirty="0">
                <a:solidFill>
                  <a:srgbClr val="000000"/>
                </a:solidFill>
                <a:latin typeface="Courier" pitchFamily="49" charset="0"/>
                <a:cs typeface="Times New Roman" panose="02020603050405020304" pitchFamily="18" charset="0"/>
              </a:rPr>
              <a:t>crypto</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tidak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dienkripsi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menjadi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sama</a:t>
            </a:r>
            <a:r>
              <a:rPr lang="en-GB" altLang="en-US" dirty="0">
                <a:solidFill>
                  <a:srgbClr val="000000"/>
                </a:solidFill>
                <a:cs typeface="Times New Roman" panose="02020603050405020304" pitchFamily="18" charset="0"/>
              </a:rPr>
              <a:t>. </a:t>
            </a:r>
          </a:p>
          <a:p>
            <a:pPr eaLnBrk="1" hangingPunct="1"/>
            <a:endParaRPr lang="en-GB" altLang="en-US" dirty="0">
              <a:solidFill>
                <a:srgbClr val="000000"/>
              </a:solidFill>
              <a:cs typeface="Times New Roman" panose="02020603050405020304" pitchFamily="18" charset="0"/>
            </a:endParaRPr>
          </a:p>
          <a:p>
            <a:pPr eaLnBrk="1" hangingPunct="1"/>
            <a:r>
              <a:rPr lang="en-GB" altLang="en-US" dirty="0" err="1">
                <a:solidFill>
                  <a:srgbClr val="000000"/>
                </a:solidFill>
                <a:cs typeface="Times New Roman" panose="02020603050405020304" pitchFamily="18" charset="0"/>
              </a:rPr>
              <a:t>Mengapa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bisa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demikian</a:t>
            </a:r>
            <a:r>
              <a:rPr lang="en-GB" altLang="en-US" dirty="0">
                <a:solidFill>
                  <a:srgbClr val="000000"/>
                </a:solidFill>
                <a:cs typeface="Times New Roman" panose="02020603050405020304" pitchFamily="18" charset="0"/>
              </a:rPr>
              <a:t>?</a:t>
            </a:r>
            <a:endParaRPr lang="en-US" altLang="en-US" dirty="0">
              <a:solidFill>
                <a:srgbClr val="000000"/>
              </a:solidFill>
              <a:cs typeface="Times New Roman" panose="02020603050405020304" pitchFamily="18" charset="0"/>
            </a:endParaRPr>
          </a:p>
        </p:txBody>
      </p:sp>
      <p:sp>
        <p:nvSpPr>
          <p:cNvPr id="4301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1796061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0B4EE7E5-2A69-4603-9654-EAFD6D70167E}" type="slidenum">
              <a:rPr lang="en-US" altLang="en-US" sz="2400">
                <a:solidFill>
                  <a:schemeClr val="tx2"/>
                </a:solidFill>
              </a:rPr>
              <a:pPr>
                <a:spcBef>
                  <a:spcPct val="0"/>
                </a:spcBef>
                <a:buClrTx/>
                <a:buSzTx/>
                <a:buFontTx/>
                <a:buNone/>
              </a:pPr>
              <a:t>22</a:t>
            </a:fld>
            <a:endParaRPr lang="en-US" altLang="en-US" sz="2400">
              <a:solidFill>
                <a:schemeClr val="tx2"/>
              </a:solidFill>
            </a:endParaRPr>
          </a:p>
        </p:txBody>
      </p:sp>
      <p:sp>
        <p:nvSpPr>
          <p:cNvPr id="44035" name="Rectangle 3"/>
          <p:cNvSpPr>
            <a:spLocks noGrp="1" noChangeArrowheads="1"/>
          </p:cNvSpPr>
          <p:nvPr>
            <p:ph type="body" idx="1"/>
          </p:nvPr>
        </p:nvSpPr>
        <p:spPr>
          <a:xfrm>
            <a:off x="815009" y="381000"/>
            <a:ext cx="10538791" cy="5257800"/>
          </a:xfrm>
        </p:spPr>
        <p:txBody>
          <a:bodyPr>
            <a:noAutofit/>
          </a:bodyPr>
          <a:lstStyle/>
          <a:p>
            <a:pPr eaLnBrk="1" hangingPunct="1">
              <a:lnSpc>
                <a:spcPct val="90000"/>
              </a:lnSpc>
            </a:pPr>
            <a:r>
              <a:rPr lang="en-GB" altLang="en-US" dirty="0" err="1">
                <a:solidFill>
                  <a:srgbClr val="000000"/>
                </a:solidFill>
                <a:cs typeface="Times New Roman" panose="02020603050405020304" pitchFamily="18" charset="0"/>
              </a:rPr>
              <a:t>Secara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intuitif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jika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jarak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antara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dua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buah</a:t>
            </a:r>
            <a:r>
              <a:rPr lang="en-GB" altLang="en-US" dirty="0">
                <a:solidFill>
                  <a:srgbClr val="000000"/>
                </a:solidFill>
                <a:cs typeface="Times New Roman" panose="02020603050405020304" pitchFamily="18" charset="0"/>
              </a:rPr>
              <a:t> </a:t>
            </a:r>
            <a:r>
              <a:rPr lang="en-GB" altLang="en-US" i="1" dirty="0">
                <a:solidFill>
                  <a:srgbClr val="000000"/>
                </a:solidFill>
                <a:cs typeface="Times New Roman" panose="02020603050405020304" pitchFamily="18" charset="0"/>
              </a:rPr>
              <a:t>string</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berulang</a:t>
            </a:r>
            <a:r>
              <a:rPr lang="en-GB" altLang="en-US" dirty="0">
                <a:solidFill>
                  <a:srgbClr val="000000"/>
                </a:solidFill>
                <a:cs typeface="Times New Roman" panose="02020603050405020304" pitchFamily="18" charset="0"/>
              </a:rPr>
              <a:t> di </a:t>
            </a:r>
            <a:r>
              <a:rPr lang="en-GB" altLang="en-US" dirty="0" err="1">
                <a:solidFill>
                  <a:srgbClr val="000000"/>
                </a:solidFill>
                <a:cs typeface="Times New Roman" panose="02020603050405020304" pitchFamily="18" charset="0"/>
              </a:rPr>
              <a:t>dalam</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plainteks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merupakan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kelipatan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dari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panjang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a:t>
            </a:r>
          </a:p>
          <a:p>
            <a:pPr eaLnBrk="1" hangingPunct="1">
              <a:lnSpc>
                <a:spcPct val="90000"/>
              </a:lnSpc>
            </a:pPr>
            <a:endParaRPr lang="en-GB" altLang="en-US" dirty="0">
              <a:solidFill>
                <a:srgbClr val="000000"/>
              </a:solidFill>
              <a:cs typeface="Times New Roman" panose="02020603050405020304" pitchFamily="18" charset="0"/>
            </a:endParaRPr>
          </a:p>
          <a:p>
            <a:pPr eaLnBrk="1" hangingPunct="1">
              <a:lnSpc>
                <a:spcPct val="90000"/>
              </a:lnSpc>
            </a:pPr>
            <a:r>
              <a:rPr lang="en-GB" altLang="en-US" dirty="0" err="1">
                <a:solidFill>
                  <a:srgbClr val="000000"/>
                </a:solidFill>
                <a:cs typeface="Times New Roman" panose="02020603050405020304" pitchFamily="18" charset="0"/>
              </a:rPr>
              <a:t>maka</a:t>
            </a:r>
            <a:r>
              <a:rPr lang="en-GB" altLang="en-US" dirty="0">
                <a:solidFill>
                  <a:srgbClr val="000000"/>
                </a:solidFill>
                <a:cs typeface="Times New Roman" panose="02020603050405020304" pitchFamily="18" charset="0"/>
              </a:rPr>
              <a:t> </a:t>
            </a:r>
            <a:r>
              <a:rPr lang="en-GB" altLang="en-US" i="1" dirty="0">
                <a:solidFill>
                  <a:srgbClr val="000000"/>
                </a:solidFill>
                <a:cs typeface="Times New Roman" panose="02020603050405020304" pitchFamily="18" charset="0"/>
              </a:rPr>
              <a:t>string</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sama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tersebut</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muncul</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menjadi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sama</a:t>
            </a:r>
            <a:r>
              <a:rPr lang="en-GB" altLang="en-US" dirty="0">
                <a:solidFill>
                  <a:srgbClr val="000000"/>
                </a:solidFill>
                <a:cs typeface="Times New Roman" panose="02020603050405020304" pitchFamily="18" charset="0"/>
              </a:rPr>
              <a:t> pula di </a:t>
            </a:r>
            <a:r>
              <a:rPr lang="en-GB" altLang="en-US" dirty="0" err="1">
                <a:solidFill>
                  <a:srgbClr val="000000"/>
                </a:solidFill>
                <a:cs typeface="Times New Roman" panose="02020603050405020304" pitchFamily="18" charset="0"/>
              </a:rPr>
              <a:t>dalam</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cipherteks</a:t>
            </a:r>
            <a:r>
              <a:rPr lang="en-GB" altLang="en-US" dirty="0">
                <a:solidFill>
                  <a:srgbClr val="000000"/>
                </a:solidFill>
                <a:cs typeface="Times New Roman" panose="02020603050405020304" pitchFamily="18" charset="0"/>
              </a:rPr>
              <a:t>. </a:t>
            </a:r>
          </a:p>
          <a:p>
            <a:pPr eaLnBrk="1" hangingPunct="1">
              <a:lnSpc>
                <a:spcPct val="90000"/>
              </a:lnSpc>
            </a:pPr>
            <a:endParaRPr lang="en-GB" altLang="en-US" dirty="0">
              <a:solidFill>
                <a:srgbClr val="000000"/>
              </a:solidFill>
              <a:cs typeface="Times New Roman" panose="02020603050405020304" pitchFamily="18" charset="0"/>
            </a:endParaRPr>
          </a:p>
          <a:p>
            <a:pPr algn="just" eaLnBrk="1" hangingPunct="1">
              <a:lnSpc>
                <a:spcPct val="90000"/>
              </a:lnSpc>
            </a:pPr>
            <a:r>
              <a:rPr lang="en-GB" altLang="en-US" dirty="0" err="1">
                <a:solidFill>
                  <a:srgbClr val="000000"/>
                </a:solidFill>
                <a:cs typeface="Times New Roman" panose="02020603050405020304" pitchFamily="18" charset="0"/>
              </a:rPr>
              <a:t>Pada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Contoh</a:t>
            </a:r>
            <a:r>
              <a:rPr lang="en-GB" altLang="en-US" dirty="0">
                <a:solidFill>
                  <a:srgbClr val="000000"/>
                </a:solidFill>
                <a:cs typeface="Times New Roman" panose="02020603050405020304" pitchFamily="18" charset="0"/>
              </a:rPr>
              <a:t> 1, </a:t>
            </a:r>
          </a:p>
          <a:p>
            <a:pPr algn="just" eaLnBrk="1" hangingPunct="1">
              <a:lnSpc>
                <a:spcPct val="90000"/>
              </a:lnSpc>
              <a:buFontTx/>
              <a:buNone/>
            </a:pPr>
            <a:r>
              <a:rPr lang="en-GB" altLang="en-US" dirty="0">
                <a:solidFill>
                  <a:srgbClr val="000000"/>
                </a:solidFill>
                <a:cs typeface="Times New Roman" panose="02020603050405020304" pitchFamily="18" charset="0"/>
              </a:rPr>
              <a:t>		-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 </a:t>
            </a:r>
            <a:r>
              <a:rPr lang="en-GB" altLang="en-US" dirty="0" err="1">
                <a:solidFill>
                  <a:srgbClr val="000000"/>
                </a:solidFill>
                <a:latin typeface="Courier" pitchFamily="49" charset="0"/>
                <a:cs typeface="Times New Roman" panose="02020603050405020304" pitchFamily="18" charset="0"/>
              </a:rPr>
              <a:t>abcd</a:t>
            </a:r>
            <a:r>
              <a:rPr lang="en-GB" altLang="en-US" dirty="0">
                <a:solidFill>
                  <a:srgbClr val="000000"/>
                </a:solidFill>
                <a:cs typeface="Times New Roman" panose="02020603050405020304" pitchFamily="18" charset="0"/>
              </a:rPr>
              <a:t> </a:t>
            </a:r>
          </a:p>
          <a:p>
            <a:pPr algn="just" eaLnBrk="1" hangingPunct="1">
              <a:lnSpc>
                <a:spcPct val="90000"/>
              </a:lnSpc>
              <a:buFontTx/>
              <a:buNone/>
            </a:pPr>
            <a:r>
              <a:rPr lang="en-GB" altLang="en-US" dirty="0">
                <a:solidFill>
                  <a:srgbClr val="000000"/>
                </a:solidFill>
                <a:cs typeface="Times New Roman" panose="02020603050405020304" pitchFamily="18" charset="0"/>
              </a:rPr>
              <a:t>		- </a:t>
            </a:r>
            <a:r>
              <a:rPr lang="en-GB" altLang="en-US" dirty="0" err="1">
                <a:solidFill>
                  <a:srgbClr val="000000"/>
                </a:solidFill>
                <a:cs typeface="Times New Roman" panose="02020603050405020304" pitchFamily="18" charset="0"/>
              </a:rPr>
              <a:t>panjang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 4</a:t>
            </a:r>
          </a:p>
          <a:p>
            <a:pPr algn="just" eaLnBrk="1" hangingPunct="1">
              <a:lnSpc>
                <a:spcPct val="90000"/>
              </a:lnSpc>
              <a:buFontTx/>
              <a:buNone/>
            </a:pPr>
            <a:r>
              <a:rPr lang="en-GB" altLang="en-US" dirty="0">
                <a:solidFill>
                  <a:srgbClr val="000000"/>
                </a:solidFill>
                <a:cs typeface="Times New Roman" panose="02020603050405020304" pitchFamily="18" charset="0"/>
              </a:rPr>
              <a:t>		- </a:t>
            </a:r>
            <a:r>
              <a:rPr lang="en-GB" altLang="en-US" dirty="0" err="1">
                <a:solidFill>
                  <a:srgbClr val="000000"/>
                </a:solidFill>
                <a:cs typeface="Times New Roman" panose="02020603050405020304" pitchFamily="18" charset="0"/>
              </a:rPr>
              <a:t>jarak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antara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dua</a:t>
            </a:r>
            <a:r>
              <a:rPr lang="en-GB" altLang="en-US" dirty="0">
                <a:solidFill>
                  <a:srgbClr val="000000"/>
                </a:solidFill>
                <a:cs typeface="Times New Roman" panose="02020603050405020304" pitchFamily="18" charset="0"/>
              </a:rPr>
              <a:t> </a:t>
            </a:r>
            <a:r>
              <a:rPr lang="en-GB" altLang="en-US" dirty="0">
                <a:solidFill>
                  <a:srgbClr val="000000"/>
                </a:solidFill>
                <a:latin typeface="Courier" pitchFamily="49" charset="0"/>
                <a:cs typeface="Times New Roman" panose="02020603050405020304" pitchFamily="18" charset="0"/>
              </a:rPr>
              <a:t>crypto</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berulang</a:t>
            </a:r>
            <a:r>
              <a:rPr lang="en-GB" altLang="en-US" dirty="0">
                <a:solidFill>
                  <a:srgbClr val="000000"/>
                </a:solidFill>
                <a:cs typeface="Times New Roman" panose="02020603050405020304" pitchFamily="18" charset="0"/>
              </a:rPr>
              <a:t> = 16</a:t>
            </a:r>
          </a:p>
          <a:p>
            <a:pPr algn="just" eaLnBrk="1" hangingPunct="1">
              <a:lnSpc>
                <a:spcPct val="90000"/>
              </a:lnSpc>
              <a:buFontTx/>
              <a:buNone/>
            </a:pPr>
            <a:r>
              <a:rPr lang="en-GB" altLang="en-US" dirty="0">
                <a:solidFill>
                  <a:srgbClr val="000000"/>
                </a:solidFill>
                <a:cs typeface="Times New Roman" panose="02020603050405020304" pitchFamily="18" charset="0"/>
              </a:rPr>
              <a:t>		- 16 = </a:t>
            </a:r>
            <a:r>
              <a:rPr lang="en-GB" altLang="en-US" dirty="0" err="1">
                <a:solidFill>
                  <a:srgbClr val="000000"/>
                </a:solidFill>
                <a:cs typeface="Times New Roman" panose="02020603050405020304" pitchFamily="18" charset="0"/>
              </a:rPr>
              <a:t>kelipatan</a:t>
            </a:r>
            <a:r>
              <a:rPr lang="en-GB" altLang="en-US" dirty="0">
                <a:solidFill>
                  <a:srgbClr val="000000"/>
                </a:solidFill>
                <a:cs typeface="Times New Roman" panose="02020603050405020304" pitchFamily="18" charset="0"/>
              </a:rPr>
              <a:t> 4</a:t>
            </a:r>
          </a:p>
          <a:p>
            <a:pPr algn="just" eaLnBrk="1" hangingPunct="1">
              <a:lnSpc>
                <a:spcPct val="90000"/>
              </a:lnSpc>
              <a:buFontTx/>
              <a:buNone/>
            </a:pPr>
            <a:r>
              <a:rPr lang="en-GB" altLang="en-US" dirty="0">
                <a:solidFill>
                  <a:srgbClr val="000000"/>
                </a:solidFill>
                <a:cs typeface="Times New Roman" panose="02020603050405020304" pitchFamily="18" charset="0"/>
              </a:rPr>
              <a:t>	</a:t>
            </a:r>
            <a:r>
              <a:rPr lang="en-GB" altLang="en-US" dirty="0">
                <a:solidFill>
                  <a:srgbClr val="000000"/>
                </a:solidFill>
                <a:cs typeface="Times New Roman" panose="02020603050405020304" pitchFamily="18" charset="0"/>
                <a:sym typeface="Symbol" panose="05050102010706020507" pitchFamily="18" charset="2"/>
              </a:rPr>
              <a:t></a:t>
            </a:r>
            <a:r>
              <a:rPr lang="en-GB" altLang="en-US" dirty="0">
                <a:solidFill>
                  <a:srgbClr val="000000"/>
                </a:solidFill>
                <a:cs typeface="Times New Roman" panose="02020603050405020304" pitchFamily="18" charset="0"/>
              </a:rPr>
              <a:t> </a:t>
            </a:r>
            <a:r>
              <a:rPr lang="en-GB" altLang="en-US" dirty="0">
                <a:solidFill>
                  <a:srgbClr val="000000"/>
                </a:solidFill>
                <a:latin typeface="Courier New" panose="02070309020205020404" pitchFamily="49" charset="0"/>
                <a:cs typeface="Times New Roman" panose="02020603050405020304" pitchFamily="18" charset="0"/>
              </a:rPr>
              <a:t>crypto</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dienkripsi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menjadi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sama</a:t>
            </a:r>
            <a:endParaRPr lang="en-US" altLang="en-US" dirty="0">
              <a:solidFill>
                <a:srgbClr val="000000"/>
              </a:solidFill>
              <a:cs typeface="Times New Roman" panose="02020603050405020304" pitchFamily="18" charset="0"/>
            </a:endParaRPr>
          </a:p>
        </p:txBody>
      </p:sp>
      <p:sp>
        <p:nvSpPr>
          <p:cNvPr id="4403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
        <p:nvSpPr>
          <p:cNvPr id="2" name="Rectangle 1">
            <a:extLst>
              <a:ext uri="{FF2B5EF4-FFF2-40B4-BE49-F238E27FC236}">
                <a16:creationId xmlns:a16="http://schemas.microsoft.com/office/drawing/2014/main" id="{455B1053-587A-4F21-A191-455CD2E59DD1}"/>
              </a:ext>
            </a:extLst>
          </p:cNvPr>
          <p:cNvSpPr/>
          <p:nvPr/>
        </p:nvSpPr>
        <p:spPr>
          <a:xfrm>
            <a:off x="5217161" y="3340269"/>
            <a:ext cx="5872478" cy="1015663"/>
          </a:xfrm>
          <a:prstGeom prst="rect">
            <a:avLst/>
          </a:prstGeom>
        </p:spPr>
        <p:txBody>
          <a:bodyPr wrap="square">
            <a:spAutoFit/>
          </a:bodyPr>
          <a:lstStyle/>
          <a:p>
            <a:pPr>
              <a:buNone/>
            </a:pPr>
            <a:r>
              <a:rPr lang="en-GB" altLang="en-US" sz="2000" dirty="0" err="1">
                <a:solidFill>
                  <a:srgbClr val="000000"/>
                </a:solidFill>
                <a:cs typeface="Times New Roman" panose="02020603050405020304" pitchFamily="18" charset="0"/>
              </a:rPr>
              <a:t>Plainteks</a:t>
            </a:r>
            <a:r>
              <a:rPr lang="en-GB" altLang="en-US" sz="2000" dirty="0">
                <a:solidFill>
                  <a:srgbClr val="000000"/>
                </a:solidFill>
                <a:cs typeface="Times New Roman" panose="02020603050405020304" pitchFamily="18" charset="0"/>
              </a:rPr>
              <a:t>   : </a:t>
            </a:r>
            <a:r>
              <a:rPr lang="en-GB" altLang="en-US" sz="2000" b="1" dirty="0" err="1">
                <a:solidFill>
                  <a:srgbClr val="FF0000"/>
                </a:solidFill>
                <a:latin typeface="Courier New" panose="02070309020205020404" pitchFamily="49" charset="0"/>
                <a:cs typeface="Courier New" panose="02070309020205020404" pitchFamily="49" charset="0"/>
              </a:rPr>
              <a:t>crypto</a:t>
            </a:r>
            <a:r>
              <a:rPr lang="en-GB" altLang="en-US" sz="2000" dirty="0" err="1">
                <a:solidFill>
                  <a:srgbClr val="000000"/>
                </a:solidFill>
                <a:latin typeface="Courier New" panose="02070309020205020404" pitchFamily="49" charset="0"/>
                <a:cs typeface="Courier New" panose="02070309020205020404" pitchFamily="49" charset="0"/>
              </a:rPr>
              <a:t>isshortfor</a:t>
            </a:r>
            <a:r>
              <a:rPr lang="en-GB" altLang="en-US" sz="2000" b="1" dirty="0" err="1">
                <a:solidFill>
                  <a:srgbClr val="FF0000"/>
                </a:solidFill>
                <a:latin typeface="Courier New" panose="02070309020205020404" pitchFamily="49" charset="0"/>
                <a:cs typeface="Courier New" panose="02070309020205020404" pitchFamily="49" charset="0"/>
              </a:rPr>
              <a:t>crypto</a:t>
            </a:r>
            <a:r>
              <a:rPr lang="en-GB" altLang="en-US" sz="2000" dirty="0" err="1">
                <a:solidFill>
                  <a:srgbClr val="000000"/>
                </a:solidFill>
                <a:latin typeface="Courier New" panose="02070309020205020404" pitchFamily="49" charset="0"/>
                <a:cs typeface="Courier New" panose="02070309020205020404" pitchFamily="49" charset="0"/>
              </a:rPr>
              <a:t>graphy</a:t>
            </a:r>
            <a:endParaRPr lang="en-GB" altLang="en-US" sz="2000" dirty="0">
              <a:solidFill>
                <a:srgbClr val="000000"/>
              </a:solidFill>
              <a:latin typeface="Courier New" panose="02070309020205020404" pitchFamily="49" charset="0"/>
              <a:cs typeface="Courier New" panose="02070309020205020404" pitchFamily="49" charset="0"/>
            </a:endParaRPr>
          </a:p>
          <a:p>
            <a:pPr>
              <a:buNone/>
            </a:pPr>
            <a:r>
              <a:rPr lang="en-GB" altLang="en-US" sz="2000" dirty="0" err="1">
                <a:solidFill>
                  <a:srgbClr val="000000"/>
                </a:solidFill>
                <a:cs typeface="Times New Roman" panose="02020603050405020304" pitchFamily="18" charset="0"/>
              </a:rPr>
              <a:t>Kunci</a:t>
            </a:r>
            <a:r>
              <a:rPr lang="en-GB" altLang="en-US" sz="2000" dirty="0">
                <a:solidFill>
                  <a:srgbClr val="000000"/>
                </a:solidFill>
                <a:cs typeface="Times New Roman" panose="02020603050405020304" pitchFamily="18" charset="0"/>
              </a:rPr>
              <a:t>	   : </a:t>
            </a:r>
            <a:r>
              <a:rPr lang="en-GB" altLang="en-US" sz="2000" dirty="0" err="1">
                <a:solidFill>
                  <a:srgbClr val="000000"/>
                </a:solidFill>
                <a:latin typeface="Courier New" panose="02070309020205020404" pitchFamily="49" charset="0"/>
                <a:cs typeface="Courier New" panose="02070309020205020404" pitchFamily="49" charset="0"/>
              </a:rPr>
              <a:t>abcdabcdabcdabcdabcdabcdabcd</a:t>
            </a:r>
            <a:endParaRPr lang="en-GB" altLang="en-US" sz="2000" dirty="0">
              <a:solidFill>
                <a:srgbClr val="000000"/>
              </a:solidFill>
              <a:cs typeface="Times New Roman" panose="02020603050405020304" pitchFamily="18" charset="0"/>
            </a:endParaRPr>
          </a:p>
          <a:p>
            <a:pPr>
              <a:buNone/>
            </a:pPr>
            <a:r>
              <a:rPr lang="en-GB" altLang="en-US" sz="2000" dirty="0" err="1">
                <a:solidFill>
                  <a:srgbClr val="000000"/>
                </a:solidFill>
                <a:cs typeface="Times New Roman" panose="02020603050405020304" pitchFamily="18" charset="0"/>
              </a:rPr>
              <a:t>Cipherteks</a:t>
            </a:r>
            <a:r>
              <a:rPr lang="en-GB" altLang="en-US" sz="2000" dirty="0">
                <a:solidFill>
                  <a:srgbClr val="000000"/>
                </a:solidFill>
                <a:cs typeface="Times New Roman" panose="02020603050405020304" pitchFamily="18" charset="0"/>
              </a:rPr>
              <a:t>: </a:t>
            </a:r>
            <a:r>
              <a:rPr lang="en-GB" altLang="en-US" sz="2000" b="1" dirty="0">
                <a:solidFill>
                  <a:srgbClr val="000000"/>
                </a:solidFill>
                <a:latin typeface="Courier New" panose="02070309020205020404" pitchFamily="49" charset="0"/>
                <a:cs typeface="Courier New" panose="02070309020205020404" pitchFamily="49" charset="0"/>
              </a:rPr>
              <a:t>CSASTP</a:t>
            </a:r>
            <a:r>
              <a:rPr lang="en-GB" altLang="en-US" sz="2000" dirty="0">
                <a:solidFill>
                  <a:srgbClr val="000000"/>
                </a:solidFill>
                <a:latin typeface="Courier New" panose="02070309020205020404" pitchFamily="49" charset="0"/>
                <a:cs typeface="Courier New" panose="02070309020205020404" pitchFamily="49" charset="0"/>
              </a:rPr>
              <a:t>KVSIQUTGQU</a:t>
            </a:r>
            <a:r>
              <a:rPr lang="en-GB" altLang="en-US" sz="2000" b="1" dirty="0">
                <a:solidFill>
                  <a:srgbClr val="000000"/>
                </a:solidFill>
                <a:latin typeface="Courier New" panose="02070309020205020404" pitchFamily="49" charset="0"/>
                <a:cs typeface="Courier New" panose="02070309020205020404" pitchFamily="49" charset="0"/>
              </a:rPr>
              <a:t>CSASTP</a:t>
            </a:r>
            <a:r>
              <a:rPr lang="en-GB" altLang="en-US" sz="2000" dirty="0">
                <a:solidFill>
                  <a:srgbClr val="000000"/>
                </a:solidFill>
                <a:latin typeface="Courier New" panose="02070309020205020404" pitchFamily="49" charset="0"/>
                <a:cs typeface="Courier New" panose="02070309020205020404" pitchFamily="49" charset="0"/>
              </a:rPr>
              <a:t>IUAQJB</a:t>
            </a:r>
            <a:r>
              <a:rPr lang="en-US" altLang="en-US" sz="2000" dirty="0">
                <a:solidFill>
                  <a:srgbClr val="000000"/>
                </a:solidFill>
              </a:rPr>
              <a:t> </a:t>
            </a:r>
          </a:p>
        </p:txBody>
      </p:sp>
      <p:cxnSp>
        <p:nvCxnSpPr>
          <p:cNvPr id="6" name="Straight Connector 5">
            <a:extLst>
              <a:ext uri="{FF2B5EF4-FFF2-40B4-BE49-F238E27FC236}">
                <a16:creationId xmlns:a16="http://schemas.microsoft.com/office/drawing/2014/main" id="{EC117715-BA61-4ED3-AC67-C105C6255873}"/>
              </a:ext>
            </a:extLst>
          </p:cNvPr>
          <p:cNvCxnSpPr/>
          <p:nvPr/>
        </p:nvCxnSpPr>
        <p:spPr>
          <a:xfrm flipV="1">
            <a:off x="6614160" y="3108960"/>
            <a:ext cx="0" cy="32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0CF436-BDD4-4A55-94CA-654C347AFA3C}"/>
              </a:ext>
            </a:extLst>
          </p:cNvPr>
          <p:cNvCxnSpPr>
            <a:cxnSpLocks/>
          </p:cNvCxnSpPr>
          <p:nvPr/>
        </p:nvCxnSpPr>
        <p:spPr>
          <a:xfrm flipV="1">
            <a:off x="9069085" y="3108960"/>
            <a:ext cx="0" cy="348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DDBA4F1-C98E-44C8-826C-09245DECCE21}"/>
              </a:ext>
            </a:extLst>
          </p:cNvPr>
          <p:cNvCxnSpPr>
            <a:cxnSpLocks/>
          </p:cNvCxnSpPr>
          <p:nvPr/>
        </p:nvCxnSpPr>
        <p:spPr>
          <a:xfrm>
            <a:off x="6614160" y="3108960"/>
            <a:ext cx="2454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F725BF-8A6B-4C7B-873E-3D30C9617C51}"/>
              </a:ext>
            </a:extLst>
          </p:cNvPr>
          <p:cNvSpPr txBox="1"/>
          <p:nvPr/>
        </p:nvSpPr>
        <p:spPr>
          <a:xfrm>
            <a:off x="7781432" y="2692986"/>
            <a:ext cx="418704" cy="369332"/>
          </a:xfrm>
          <a:prstGeom prst="rect">
            <a:avLst/>
          </a:prstGeom>
          <a:noFill/>
        </p:spPr>
        <p:txBody>
          <a:bodyPr wrap="none" rtlCol="0">
            <a:spAutoFit/>
          </a:bodyPr>
          <a:lstStyle/>
          <a:p>
            <a:r>
              <a:rPr lang="en-US" dirty="0"/>
              <a:t>16</a:t>
            </a:r>
          </a:p>
        </p:txBody>
      </p:sp>
    </p:spTree>
    <p:extLst>
      <p:ext uri="{BB962C8B-B14F-4D97-AF65-F5344CB8AC3E}">
        <p14:creationId xmlns:p14="http://schemas.microsoft.com/office/powerpoint/2010/main" val="4263151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346ACC15-F5C6-4BED-802D-F19BD48F2ECA}" type="slidenum">
              <a:rPr lang="en-US" altLang="en-US" sz="2400">
                <a:solidFill>
                  <a:schemeClr val="tx2"/>
                </a:solidFill>
              </a:rPr>
              <a:pPr>
                <a:spcBef>
                  <a:spcPct val="0"/>
                </a:spcBef>
                <a:buClrTx/>
                <a:buSzTx/>
                <a:buFontTx/>
                <a:buNone/>
              </a:pPr>
              <a:t>23</a:t>
            </a:fld>
            <a:endParaRPr lang="en-US" altLang="en-US" sz="2400">
              <a:solidFill>
                <a:schemeClr val="tx2"/>
              </a:solidFill>
            </a:endParaRPr>
          </a:p>
        </p:txBody>
      </p:sp>
      <p:sp>
        <p:nvSpPr>
          <p:cNvPr id="45059" name="Rectangle 3"/>
          <p:cNvSpPr>
            <a:spLocks noGrp="1" noChangeArrowheads="1"/>
          </p:cNvSpPr>
          <p:nvPr>
            <p:ph type="body" idx="1"/>
          </p:nvPr>
        </p:nvSpPr>
        <p:spPr>
          <a:xfrm>
            <a:off x="1093304" y="838200"/>
            <a:ext cx="10260496" cy="5257800"/>
          </a:xfrm>
        </p:spPr>
        <p:txBody>
          <a:bodyPr>
            <a:normAutofit/>
          </a:bodyPr>
          <a:lstStyle/>
          <a:p>
            <a:pPr eaLnBrk="1" hangingPunct="1"/>
            <a:r>
              <a:rPr lang="en-US" altLang="en-US" dirty="0" err="1"/>
              <a:t>Pada</a:t>
            </a:r>
            <a:r>
              <a:rPr lang="en-US" altLang="en-US" dirty="0"/>
              <a:t> </a:t>
            </a:r>
            <a:r>
              <a:rPr lang="en-US" altLang="en-US" dirty="0" err="1"/>
              <a:t>Contoh</a:t>
            </a:r>
            <a:r>
              <a:rPr lang="en-US" altLang="en-US" dirty="0"/>
              <a:t> 2,</a:t>
            </a:r>
          </a:p>
          <a:p>
            <a:pPr algn="just" eaLnBrk="1" hangingPunct="1">
              <a:buFontTx/>
              <a:buNone/>
            </a:pPr>
            <a:r>
              <a:rPr lang="en-GB" altLang="en-US" dirty="0">
                <a:solidFill>
                  <a:srgbClr val="000000"/>
                </a:solidFill>
                <a:cs typeface="Times New Roman" panose="02020603050405020304" pitchFamily="18" charset="0"/>
              </a:rPr>
              <a:t>		-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 </a:t>
            </a:r>
            <a:r>
              <a:rPr lang="en-GB" altLang="en-US" dirty="0" err="1">
                <a:solidFill>
                  <a:srgbClr val="000000"/>
                </a:solidFill>
                <a:latin typeface="Courier" pitchFamily="49" charset="0"/>
                <a:cs typeface="Times New Roman" panose="02020603050405020304" pitchFamily="18" charset="0"/>
              </a:rPr>
              <a:t>abcdef</a:t>
            </a:r>
            <a:r>
              <a:rPr lang="en-GB" altLang="en-US" dirty="0">
                <a:solidFill>
                  <a:srgbClr val="000000"/>
                </a:solidFill>
                <a:cs typeface="Times New Roman" panose="02020603050405020304" pitchFamily="18" charset="0"/>
              </a:rPr>
              <a:t> </a:t>
            </a:r>
          </a:p>
          <a:p>
            <a:pPr algn="just" eaLnBrk="1" hangingPunct="1">
              <a:buFontTx/>
              <a:buNone/>
            </a:pPr>
            <a:r>
              <a:rPr lang="en-GB" altLang="en-US" dirty="0">
                <a:solidFill>
                  <a:srgbClr val="000000"/>
                </a:solidFill>
                <a:cs typeface="Times New Roman" panose="02020603050405020304" pitchFamily="18" charset="0"/>
              </a:rPr>
              <a:t>		- </a:t>
            </a:r>
            <a:r>
              <a:rPr lang="en-GB" altLang="en-US" dirty="0" err="1">
                <a:solidFill>
                  <a:srgbClr val="000000"/>
                </a:solidFill>
                <a:cs typeface="Times New Roman" panose="02020603050405020304" pitchFamily="18" charset="0"/>
              </a:rPr>
              <a:t>panjang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 6</a:t>
            </a:r>
          </a:p>
          <a:p>
            <a:pPr algn="just" eaLnBrk="1" hangingPunct="1">
              <a:buFontTx/>
              <a:buNone/>
            </a:pPr>
            <a:r>
              <a:rPr lang="en-GB" altLang="en-US" dirty="0">
                <a:solidFill>
                  <a:srgbClr val="000000"/>
                </a:solidFill>
                <a:cs typeface="Times New Roman" panose="02020603050405020304" pitchFamily="18" charset="0"/>
              </a:rPr>
              <a:t>		- </a:t>
            </a:r>
            <a:r>
              <a:rPr lang="en-GB" altLang="en-US" dirty="0" err="1">
                <a:solidFill>
                  <a:srgbClr val="000000"/>
                </a:solidFill>
                <a:cs typeface="Times New Roman" panose="02020603050405020304" pitchFamily="18" charset="0"/>
              </a:rPr>
              <a:t>jarak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antara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dua</a:t>
            </a:r>
            <a:r>
              <a:rPr lang="en-GB" altLang="en-US" dirty="0">
                <a:solidFill>
                  <a:srgbClr val="000000"/>
                </a:solidFill>
                <a:cs typeface="Times New Roman" panose="02020603050405020304" pitchFamily="18" charset="0"/>
              </a:rPr>
              <a:t> </a:t>
            </a:r>
            <a:r>
              <a:rPr lang="en-GB" altLang="en-US" dirty="0">
                <a:solidFill>
                  <a:srgbClr val="000000"/>
                </a:solidFill>
                <a:latin typeface="Courier" pitchFamily="49" charset="0"/>
                <a:cs typeface="Times New Roman" panose="02020603050405020304" pitchFamily="18" charset="0"/>
              </a:rPr>
              <a:t>crypto</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berulang</a:t>
            </a:r>
            <a:r>
              <a:rPr lang="en-GB" altLang="en-US" dirty="0">
                <a:solidFill>
                  <a:srgbClr val="000000"/>
                </a:solidFill>
                <a:cs typeface="Times New Roman" panose="02020603050405020304" pitchFamily="18" charset="0"/>
              </a:rPr>
              <a:t> = 16</a:t>
            </a:r>
          </a:p>
          <a:p>
            <a:pPr algn="just" eaLnBrk="1" hangingPunct="1">
              <a:buFontTx/>
              <a:buNone/>
            </a:pPr>
            <a:r>
              <a:rPr lang="en-GB" altLang="en-US" dirty="0">
                <a:solidFill>
                  <a:srgbClr val="000000"/>
                </a:solidFill>
                <a:cs typeface="Times New Roman" panose="02020603050405020304" pitchFamily="18" charset="0"/>
              </a:rPr>
              <a:t>		- 16 </a:t>
            </a:r>
            <a:r>
              <a:rPr lang="en-GB" altLang="en-US" dirty="0" err="1">
                <a:solidFill>
                  <a:srgbClr val="000000"/>
                </a:solidFill>
                <a:cs typeface="Times New Roman" panose="02020603050405020304" pitchFamily="18" charset="0"/>
              </a:rPr>
              <a:t>bukan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kelipatan</a:t>
            </a:r>
            <a:r>
              <a:rPr lang="en-GB" altLang="en-US" dirty="0">
                <a:solidFill>
                  <a:srgbClr val="000000"/>
                </a:solidFill>
                <a:cs typeface="Times New Roman" panose="02020603050405020304" pitchFamily="18" charset="0"/>
              </a:rPr>
              <a:t> 6</a:t>
            </a:r>
          </a:p>
          <a:p>
            <a:pPr algn="just" eaLnBrk="1" hangingPunct="1">
              <a:buFontTx/>
              <a:buNone/>
            </a:pPr>
            <a:r>
              <a:rPr lang="en-GB" altLang="en-US" dirty="0">
                <a:solidFill>
                  <a:srgbClr val="000000"/>
                </a:solidFill>
                <a:cs typeface="Times New Roman" panose="02020603050405020304" pitchFamily="18" charset="0"/>
                <a:sym typeface="Symbol" panose="05050102010706020507" pitchFamily="18" charset="2"/>
              </a:rPr>
              <a:t></a:t>
            </a:r>
            <a:r>
              <a:rPr lang="en-GB" altLang="en-US" dirty="0">
                <a:solidFill>
                  <a:srgbClr val="000000"/>
                </a:solidFill>
                <a:cs typeface="Times New Roman" panose="02020603050405020304" pitchFamily="18" charset="0"/>
              </a:rPr>
              <a:t> </a:t>
            </a:r>
            <a:r>
              <a:rPr lang="en-GB" altLang="en-US" dirty="0">
                <a:solidFill>
                  <a:srgbClr val="000000"/>
                </a:solidFill>
                <a:latin typeface="Courier New" panose="02070309020205020404" pitchFamily="49" charset="0"/>
                <a:cs typeface="Times New Roman" panose="02020603050405020304" pitchFamily="18" charset="0"/>
              </a:rPr>
              <a:t>crypto</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tidak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dienkripsi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menjadi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sama</a:t>
            </a:r>
            <a:endParaRPr lang="en-US" altLang="en-US" dirty="0">
              <a:cs typeface="Times New Roman" panose="02020603050405020304" pitchFamily="18" charset="0"/>
            </a:endParaRPr>
          </a:p>
          <a:p>
            <a:pPr algn="just" eaLnBrk="1" hangingPunct="1">
              <a:buFontTx/>
              <a:buNone/>
            </a:pPr>
            <a:endParaRPr lang="en-GB" altLang="en-US" dirty="0">
              <a:solidFill>
                <a:srgbClr val="000000"/>
              </a:solidFill>
              <a:cs typeface="Times New Roman" panose="02020603050405020304" pitchFamily="18" charset="0"/>
            </a:endParaRPr>
          </a:p>
          <a:p>
            <a:pPr eaLnBrk="1" hangingPunct="1"/>
            <a:r>
              <a:rPr lang="en-US" altLang="en-US" dirty="0"/>
              <a:t>Goal </a:t>
            </a:r>
            <a:r>
              <a:rPr lang="en-US" altLang="en-US" dirty="0" err="1"/>
              <a:t>metode</a:t>
            </a:r>
            <a:r>
              <a:rPr lang="en-US" altLang="en-US" dirty="0"/>
              <a:t> </a:t>
            </a:r>
            <a:r>
              <a:rPr lang="en-US" altLang="en-US" dirty="0" err="1"/>
              <a:t>Kasiski</a:t>
            </a:r>
            <a:r>
              <a:rPr lang="en-US" altLang="en-US" dirty="0"/>
              <a:t>: </a:t>
            </a:r>
            <a:r>
              <a:rPr lang="en-US" altLang="en-US" dirty="0" err="1"/>
              <a:t>mencari</a:t>
            </a:r>
            <a:r>
              <a:rPr lang="en-US" altLang="en-US" dirty="0"/>
              <a:t> </a:t>
            </a:r>
            <a:r>
              <a:rPr lang="en-US" altLang="en-US" dirty="0" err="1"/>
              <a:t>dua</a:t>
            </a:r>
            <a:r>
              <a:rPr lang="en-US" altLang="en-US" dirty="0"/>
              <a:t> </a:t>
            </a:r>
            <a:r>
              <a:rPr lang="en-US" altLang="en-US" dirty="0" err="1"/>
              <a:t>atau</a:t>
            </a:r>
            <a:r>
              <a:rPr lang="en-US" altLang="en-US" dirty="0"/>
              <a:t> </a:t>
            </a:r>
            <a:r>
              <a:rPr lang="en-US" altLang="en-US" dirty="0" err="1"/>
              <a:t>lebih</a:t>
            </a:r>
            <a:r>
              <a:rPr lang="en-US" altLang="en-US" dirty="0"/>
              <a:t> </a:t>
            </a:r>
            <a:r>
              <a:rPr lang="en-US" altLang="en-US" dirty="0" err="1"/>
              <a:t>kriptogram</a:t>
            </a:r>
            <a:r>
              <a:rPr lang="en-US" altLang="en-US" dirty="0"/>
              <a:t> yang </a:t>
            </a:r>
            <a:r>
              <a:rPr lang="en-US" altLang="en-US" dirty="0" err="1"/>
              <a:t>berulang</a:t>
            </a:r>
            <a:r>
              <a:rPr lang="en-US" altLang="en-US" dirty="0"/>
              <a:t> </a:t>
            </a:r>
            <a:r>
              <a:rPr lang="en-US" altLang="en-US" dirty="0" err="1"/>
              <a:t>untuk</a:t>
            </a:r>
            <a:r>
              <a:rPr lang="en-US" altLang="en-US" dirty="0"/>
              <a:t> </a:t>
            </a:r>
            <a:r>
              <a:rPr lang="en-US" altLang="en-US" dirty="0" err="1"/>
              <a:t>menentukan</a:t>
            </a:r>
            <a:r>
              <a:rPr lang="en-US" altLang="en-US" dirty="0"/>
              <a:t> </a:t>
            </a:r>
            <a:r>
              <a:rPr lang="en-US" altLang="en-US" dirty="0" err="1"/>
              <a:t>panjang</a:t>
            </a:r>
            <a:r>
              <a:rPr lang="en-US" altLang="en-US" dirty="0"/>
              <a:t> </a:t>
            </a:r>
            <a:r>
              <a:rPr lang="en-US" altLang="en-US" dirty="0" err="1"/>
              <a:t>kunci</a:t>
            </a:r>
            <a:r>
              <a:rPr lang="en-US" altLang="en-US" dirty="0"/>
              <a:t>.</a:t>
            </a:r>
          </a:p>
        </p:txBody>
      </p:sp>
      <p:sp>
        <p:nvSpPr>
          <p:cNvPr id="4506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
        <p:nvSpPr>
          <p:cNvPr id="5" name="Rectangle 4">
            <a:extLst>
              <a:ext uri="{FF2B5EF4-FFF2-40B4-BE49-F238E27FC236}">
                <a16:creationId xmlns:a16="http://schemas.microsoft.com/office/drawing/2014/main" id="{536FDAD6-E7BD-4145-ACF9-21F72EF178DC}"/>
              </a:ext>
            </a:extLst>
          </p:cNvPr>
          <p:cNvSpPr/>
          <p:nvPr/>
        </p:nvSpPr>
        <p:spPr>
          <a:xfrm>
            <a:off x="5793233" y="762000"/>
            <a:ext cx="5872478" cy="1015663"/>
          </a:xfrm>
          <a:prstGeom prst="rect">
            <a:avLst/>
          </a:prstGeom>
        </p:spPr>
        <p:txBody>
          <a:bodyPr wrap="square">
            <a:spAutoFit/>
          </a:bodyPr>
          <a:lstStyle/>
          <a:p>
            <a:pPr>
              <a:buNone/>
            </a:pPr>
            <a:r>
              <a:rPr lang="en-GB" altLang="en-US" sz="2000" dirty="0" err="1">
                <a:solidFill>
                  <a:srgbClr val="000000"/>
                </a:solidFill>
                <a:cs typeface="Times New Roman" panose="02020603050405020304" pitchFamily="18" charset="0"/>
              </a:rPr>
              <a:t>Plainteks</a:t>
            </a:r>
            <a:r>
              <a:rPr lang="en-GB" altLang="en-US" sz="2000" dirty="0">
                <a:solidFill>
                  <a:srgbClr val="000000"/>
                </a:solidFill>
                <a:cs typeface="Times New Roman" panose="02020603050405020304" pitchFamily="18" charset="0"/>
              </a:rPr>
              <a:t>   : </a:t>
            </a:r>
            <a:r>
              <a:rPr lang="en-GB" altLang="en-US" sz="2000" b="1" dirty="0" err="1">
                <a:solidFill>
                  <a:srgbClr val="FF0000"/>
                </a:solidFill>
                <a:latin typeface="Courier New" panose="02070309020205020404" pitchFamily="49" charset="0"/>
                <a:cs typeface="Courier New" panose="02070309020205020404" pitchFamily="49" charset="0"/>
              </a:rPr>
              <a:t>crypto</a:t>
            </a:r>
            <a:r>
              <a:rPr lang="en-GB" altLang="en-US" sz="2000" dirty="0" err="1">
                <a:solidFill>
                  <a:srgbClr val="000000"/>
                </a:solidFill>
                <a:latin typeface="Courier New" panose="02070309020205020404" pitchFamily="49" charset="0"/>
                <a:cs typeface="Courier New" panose="02070309020205020404" pitchFamily="49" charset="0"/>
              </a:rPr>
              <a:t>isshortfor</a:t>
            </a:r>
            <a:r>
              <a:rPr lang="en-GB" altLang="en-US" sz="2000" b="1" dirty="0" err="1">
                <a:solidFill>
                  <a:srgbClr val="FF0000"/>
                </a:solidFill>
                <a:latin typeface="Courier New" panose="02070309020205020404" pitchFamily="49" charset="0"/>
                <a:cs typeface="Courier New" panose="02070309020205020404" pitchFamily="49" charset="0"/>
              </a:rPr>
              <a:t>crypto</a:t>
            </a:r>
            <a:r>
              <a:rPr lang="en-GB" altLang="en-US" sz="2000" dirty="0" err="1">
                <a:solidFill>
                  <a:srgbClr val="000000"/>
                </a:solidFill>
                <a:latin typeface="Courier New" panose="02070309020205020404" pitchFamily="49" charset="0"/>
                <a:cs typeface="Courier New" panose="02070309020205020404" pitchFamily="49" charset="0"/>
              </a:rPr>
              <a:t>graphy</a:t>
            </a:r>
            <a:endParaRPr lang="en-GB" altLang="en-US" sz="2000" dirty="0">
              <a:solidFill>
                <a:srgbClr val="000000"/>
              </a:solidFill>
              <a:latin typeface="Courier New" panose="02070309020205020404" pitchFamily="49" charset="0"/>
              <a:cs typeface="Courier New" panose="02070309020205020404" pitchFamily="49" charset="0"/>
            </a:endParaRPr>
          </a:p>
          <a:p>
            <a:r>
              <a:rPr lang="en-GB" altLang="en-US" sz="2000" dirty="0" err="1">
                <a:solidFill>
                  <a:srgbClr val="000000"/>
                </a:solidFill>
                <a:cs typeface="Times New Roman" panose="02020603050405020304" pitchFamily="18" charset="0"/>
              </a:rPr>
              <a:t>Kunci</a:t>
            </a:r>
            <a:r>
              <a:rPr lang="en-GB" altLang="en-US" sz="2000" dirty="0">
                <a:solidFill>
                  <a:srgbClr val="000000"/>
                </a:solidFill>
                <a:cs typeface="Times New Roman" panose="02020603050405020304" pitchFamily="18" charset="0"/>
              </a:rPr>
              <a:t>  	   : </a:t>
            </a:r>
            <a:r>
              <a:rPr lang="en-GB" altLang="en-US" sz="2000" dirty="0" err="1">
                <a:solidFill>
                  <a:srgbClr val="000000"/>
                </a:solidFill>
                <a:latin typeface="Courier New" panose="02070309020205020404" pitchFamily="49" charset="0"/>
                <a:cs typeface="Courier New" panose="02070309020205020404" pitchFamily="49" charset="0"/>
              </a:rPr>
              <a:t>abcdefabcdefabcdefabcdefabcd</a:t>
            </a:r>
            <a:endParaRPr lang="en-GB" altLang="en-US" sz="2000" dirty="0">
              <a:solidFill>
                <a:srgbClr val="000000"/>
              </a:solidFill>
              <a:cs typeface="Times New Roman" panose="02020603050405020304" pitchFamily="18" charset="0"/>
            </a:endParaRPr>
          </a:p>
          <a:p>
            <a:pPr algn="just"/>
            <a:r>
              <a:rPr lang="en-GB" altLang="en-US" sz="2000" dirty="0" err="1">
                <a:solidFill>
                  <a:srgbClr val="000000"/>
                </a:solidFill>
                <a:cs typeface="Times New Roman" panose="02020603050405020304" pitchFamily="18" charset="0"/>
              </a:rPr>
              <a:t>Cipherteks</a:t>
            </a:r>
            <a:r>
              <a:rPr lang="en-GB" altLang="en-US" sz="2000" dirty="0">
                <a:solidFill>
                  <a:srgbClr val="000000"/>
                </a:solidFill>
                <a:cs typeface="Times New Roman" panose="02020603050405020304" pitchFamily="18" charset="0"/>
              </a:rPr>
              <a:t>: </a:t>
            </a:r>
            <a:r>
              <a:rPr lang="en-GB" altLang="en-US" sz="2000" b="1" dirty="0">
                <a:solidFill>
                  <a:srgbClr val="000000"/>
                </a:solidFill>
                <a:latin typeface="Courier New" panose="02070309020205020404" pitchFamily="49" charset="0"/>
                <a:cs typeface="Courier New" panose="02070309020205020404" pitchFamily="49" charset="0"/>
              </a:rPr>
              <a:t>CSASXT</a:t>
            </a:r>
            <a:r>
              <a:rPr lang="en-GB" altLang="en-US" sz="2000" dirty="0">
                <a:solidFill>
                  <a:srgbClr val="000000"/>
                </a:solidFill>
                <a:latin typeface="Courier New" panose="02070309020205020404" pitchFamily="49" charset="0"/>
                <a:cs typeface="Courier New" panose="02070309020205020404" pitchFamily="49" charset="0"/>
              </a:rPr>
              <a:t>ITUKWSTGQU</a:t>
            </a:r>
            <a:r>
              <a:rPr lang="en-GB" altLang="en-US" sz="2000" b="1" dirty="0">
                <a:solidFill>
                  <a:srgbClr val="000000"/>
                </a:solidFill>
                <a:latin typeface="Courier New" panose="02070309020205020404" pitchFamily="49" charset="0"/>
                <a:cs typeface="Courier New" panose="02070309020205020404" pitchFamily="49" charset="0"/>
              </a:rPr>
              <a:t>CWYQVR</a:t>
            </a:r>
            <a:r>
              <a:rPr lang="en-GB" altLang="en-US" sz="2000" dirty="0">
                <a:solidFill>
                  <a:srgbClr val="000000"/>
                </a:solidFill>
                <a:latin typeface="Courier New" panose="02070309020205020404" pitchFamily="49" charset="0"/>
                <a:cs typeface="Courier New" panose="02070309020205020404" pitchFamily="49" charset="0"/>
              </a:rPr>
              <a:t>KWAQJB</a:t>
            </a:r>
            <a:endParaRPr lang="en-GB" altLang="en-US" sz="2000" dirty="0">
              <a:solidFill>
                <a:srgbClr val="000000"/>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FD6F13-B87C-4481-BB76-898E73E320DE}"/>
              </a:ext>
            </a:extLst>
          </p:cNvPr>
          <p:cNvCxnSpPr/>
          <p:nvPr/>
        </p:nvCxnSpPr>
        <p:spPr>
          <a:xfrm flipV="1">
            <a:off x="7190232" y="530691"/>
            <a:ext cx="0" cy="32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A176E8-4658-429A-8F42-7AE30AB17E42}"/>
              </a:ext>
            </a:extLst>
          </p:cNvPr>
          <p:cNvCxnSpPr>
            <a:cxnSpLocks/>
          </p:cNvCxnSpPr>
          <p:nvPr/>
        </p:nvCxnSpPr>
        <p:spPr>
          <a:xfrm flipV="1">
            <a:off x="9645157" y="530691"/>
            <a:ext cx="0" cy="348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802AE4-149C-4596-B63E-221865C4AAAA}"/>
              </a:ext>
            </a:extLst>
          </p:cNvPr>
          <p:cNvCxnSpPr>
            <a:cxnSpLocks/>
          </p:cNvCxnSpPr>
          <p:nvPr/>
        </p:nvCxnSpPr>
        <p:spPr>
          <a:xfrm>
            <a:off x="7190232" y="530691"/>
            <a:ext cx="2454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55881DC-A8E9-4ED7-A866-75607A7EAC82}"/>
              </a:ext>
            </a:extLst>
          </p:cNvPr>
          <p:cNvSpPr txBox="1"/>
          <p:nvPr/>
        </p:nvSpPr>
        <p:spPr>
          <a:xfrm>
            <a:off x="8357504" y="114717"/>
            <a:ext cx="418704" cy="369332"/>
          </a:xfrm>
          <a:prstGeom prst="rect">
            <a:avLst/>
          </a:prstGeom>
          <a:noFill/>
        </p:spPr>
        <p:txBody>
          <a:bodyPr wrap="none" rtlCol="0">
            <a:spAutoFit/>
          </a:bodyPr>
          <a:lstStyle/>
          <a:p>
            <a:r>
              <a:rPr lang="en-US" dirty="0"/>
              <a:t>16</a:t>
            </a:r>
          </a:p>
        </p:txBody>
      </p:sp>
    </p:spTree>
    <p:extLst>
      <p:ext uri="{BB962C8B-B14F-4D97-AF65-F5344CB8AC3E}">
        <p14:creationId xmlns:p14="http://schemas.microsoft.com/office/powerpoint/2010/main" val="343382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2566D48-ECAC-48CC-A1F5-9117F8ABCF92}" type="slidenum">
              <a:rPr lang="en-US" altLang="en-US" sz="2400">
                <a:solidFill>
                  <a:schemeClr val="tx2"/>
                </a:solidFill>
              </a:rPr>
              <a:pPr>
                <a:spcBef>
                  <a:spcPct val="0"/>
                </a:spcBef>
                <a:buClrTx/>
                <a:buSzTx/>
                <a:buFontTx/>
                <a:buNone/>
              </a:pPr>
              <a:t>24</a:t>
            </a:fld>
            <a:endParaRPr lang="en-US" altLang="en-US" sz="2400">
              <a:solidFill>
                <a:schemeClr val="tx2"/>
              </a:solidFill>
            </a:endParaRPr>
          </a:p>
        </p:txBody>
      </p:sp>
      <p:sp>
        <p:nvSpPr>
          <p:cNvPr id="46083" name="Rectangle 3"/>
          <p:cNvSpPr>
            <a:spLocks noGrp="1" noChangeArrowheads="1"/>
          </p:cNvSpPr>
          <p:nvPr>
            <p:ph type="body" idx="1"/>
          </p:nvPr>
        </p:nvSpPr>
        <p:spPr>
          <a:xfrm>
            <a:off x="755374" y="762000"/>
            <a:ext cx="10598426" cy="5334000"/>
          </a:xfrm>
        </p:spPr>
        <p:txBody>
          <a:bodyPr>
            <a:normAutofit/>
          </a:bodyPr>
          <a:lstStyle/>
          <a:p>
            <a:pPr marL="609600" indent="-609600">
              <a:buNone/>
            </a:pPr>
            <a:r>
              <a:rPr lang="en-US" altLang="en-US" dirty="0" err="1">
                <a:solidFill>
                  <a:srgbClr val="000000"/>
                </a:solidFill>
              </a:rPr>
              <a:t>Langkah-langkah</a:t>
            </a:r>
            <a:r>
              <a:rPr lang="en-US" altLang="en-US" dirty="0">
                <a:solidFill>
                  <a:srgbClr val="000000"/>
                </a:solidFill>
              </a:rPr>
              <a:t> </a:t>
            </a:r>
            <a:r>
              <a:rPr lang="en-US" altLang="en-US" dirty="0" err="1">
                <a:solidFill>
                  <a:srgbClr val="000000"/>
                </a:solidFill>
              </a:rPr>
              <a:t>metode</a:t>
            </a:r>
            <a:r>
              <a:rPr lang="en-US" altLang="en-US" dirty="0">
                <a:solidFill>
                  <a:srgbClr val="000000"/>
                </a:solidFill>
              </a:rPr>
              <a:t> </a:t>
            </a:r>
            <a:r>
              <a:rPr lang="en-US" altLang="en-US" dirty="0" err="1">
                <a:solidFill>
                  <a:srgbClr val="000000"/>
                </a:solidFill>
              </a:rPr>
              <a:t>Kasiski</a:t>
            </a:r>
            <a:r>
              <a:rPr lang="en-US" altLang="en-US" dirty="0">
                <a:solidFill>
                  <a:srgbClr val="000000"/>
                </a:solidFill>
              </a:rPr>
              <a:t>:</a:t>
            </a:r>
          </a:p>
          <a:p>
            <a:pPr marL="609600" indent="-609600">
              <a:buFontTx/>
              <a:buAutoNum type="arabicPeriod"/>
            </a:pPr>
            <a:r>
              <a:rPr lang="en-GB" altLang="en-US" dirty="0" err="1">
                <a:solidFill>
                  <a:srgbClr val="000000"/>
                </a:solidFill>
                <a:cs typeface="Times New Roman" panose="02020603050405020304" pitchFamily="18" charset="0"/>
              </a:rPr>
              <a:t>Temukan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semua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berulang</a:t>
            </a:r>
            <a:r>
              <a:rPr lang="en-GB" altLang="en-US" dirty="0">
                <a:solidFill>
                  <a:srgbClr val="000000"/>
                </a:solidFill>
                <a:cs typeface="Times New Roman" panose="02020603050405020304" pitchFamily="18" charset="0"/>
              </a:rPr>
              <a:t> di </a:t>
            </a:r>
            <a:r>
              <a:rPr lang="en-GB" altLang="en-US" dirty="0" err="1">
                <a:solidFill>
                  <a:srgbClr val="000000"/>
                </a:solidFill>
                <a:cs typeface="Times New Roman" panose="02020603050405020304" pitchFamily="18" charset="0"/>
              </a:rPr>
              <a:t>dalam</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cipherteks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pesan</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panjang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biasanya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mengandung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berulang</a:t>
            </a:r>
            <a:r>
              <a:rPr lang="en-GB" altLang="en-US" dirty="0">
                <a:solidFill>
                  <a:srgbClr val="000000"/>
                </a:solidFill>
                <a:cs typeface="Times New Roman" panose="02020603050405020304" pitchFamily="18" charset="0"/>
              </a:rPr>
              <a:t>). </a:t>
            </a:r>
          </a:p>
          <a:p>
            <a:pPr marL="609600" indent="-609600">
              <a:buFontTx/>
              <a:buAutoNum type="arabicPeriod"/>
            </a:pPr>
            <a:r>
              <a:rPr lang="en-GB" altLang="en-US" dirty="0" err="1">
                <a:solidFill>
                  <a:srgbClr val="000000"/>
                </a:solidFill>
                <a:cs typeface="Times New Roman" panose="02020603050405020304" pitchFamily="18" charset="0"/>
              </a:rPr>
              <a:t>Hitung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jarak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antara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kriptogram</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berulang</a:t>
            </a:r>
            <a:endParaRPr lang="en-GB" altLang="en-US" dirty="0">
              <a:solidFill>
                <a:srgbClr val="000000"/>
              </a:solidFill>
              <a:cs typeface="Times New Roman" panose="02020603050405020304" pitchFamily="18" charset="0"/>
            </a:endParaRPr>
          </a:p>
          <a:p>
            <a:pPr marL="609600" indent="-609600">
              <a:buFontTx/>
              <a:buAutoNum type="arabicPeriod"/>
            </a:pPr>
            <a:r>
              <a:rPr lang="en-GB" altLang="en-US" dirty="0" err="1">
                <a:solidFill>
                  <a:srgbClr val="000000"/>
                </a:solidFill>
                <a:cs typeface="Times New Roman" panose="02020603050405020304" pitchFamily="18" charset="0"/>
              </a:rPr>
              <a:t>Hitung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semua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faktor</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pembagi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dari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jarak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tersebut</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faktor</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pembagi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menyatakan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panjang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mungkin</a:t>
            </a:r>
            <a:r>
              <a:rPr lang="en-US" altLang="en-US" dirty="0">
                <a:solidFill>
                  <a:srgbClr val="000000"/>
                </a:solidFill>
                <a:cs typeface="Times New Roman" panose="02020603050405020304" pitchFamily="18" charset="0"/>
              </a:rPr>
              <a:t> </a:t>
            </a:r>
            <a:r>
              <a:rPr lang="en-GB" altLang="en-US" dirty="0">
                <a:solidFill>
                  <a:srgbClr val="000000"/>
                </a:solidFill>
                <a:cs typeface="Times New Roman" panose="02020603050405020304" pitchFamily="18" charset="0"/>
              </a:rPr>
              <a:t>).</a:t>
            </a:r>
          </a:p>
          <a:p>
            <a:pPr marL="609600" indent="-609600">
              <a:buFontTx/>
              <a:buAutoNum type="arabicPeriod"/>
            </a:pPr>
            <a:r>
              <a:rPr lang="en-GB" altLang="en-US" dirty="0" err="1">
                <a:solidFill>
                  <a:srgbClr val="000000"/>
                </a:solidFill>
                <a:cs typeface="Times New Roman" panose="02020603050405020304" pitchFamily="18" charset="0"/>
              </a:rPr>
              <a:t>Tentukan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irisan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dari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himpunan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faktor</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pembagi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tersebut</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Nilai</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muncul</a:t>
            </a:r>
            <a:r>
              <a:rPr lang="en-GB" altLang="en-US" dirty="0">
                <a:solidFill>
                  <a:srgbClr val="000000"/>
                </a:solidFill>
                <a:cs typeface="Times New Roman" panose="02020603050405020304" pitchFamily="18" charset="0"/>
              </a:rPr>
              <a:t> di </a:t>
            </a:r>
            <a:r>
              <a:rPr lang="en-GB" altLang="en-US" dirty="0" err="1">
                <a:solidFill>
                  <a:srgbClr val="000000"/>
                </a:solidFill>
                <a:cs typeface="Times New Roman" panose="02020603050405020304" pitchFamily="18" charset="0"/>
              </a:rPr>
              <a:t>dalam</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irisan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menyatakan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angka</a:t>
            </a:r>
            <a:r>
              <a:rPr lang="en-GB" altLang="en-US" dirty="0">
                <a:solidFill>
                  <a:srgbClr val="000000"/>
                </a:solidFill>
                <a:cs typeface="Times New Roman" panose="02020603050405020304" pitchFamily="18" charset="0"/>
              </a:rPr>
              <a:t> yang </a:t>
            </a:r>
            <a:r>
              <a:rPr lang="en-GB" altLang="en-US" dirty="0" err="1">
                <a:solidFill>
                  <a:srgbClr val="000000"/>
                </a:solidFill>
                <a:cs typeface="Times New Roman" panose="02020603050405020304" pitchFamily="18" charset="0"/>
              </a:rPr>
              <a:t>muncul</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pada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semua</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faktor</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pembagi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dari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jarak-jarak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tersebut</a:t>
            </a:r>
            <a:r>
              <a:rPr lang="en-US" altLang="en-US" dirty="0">
                <a:solidFill>
                  <a:srgbClr val="000000"/>
                </a:solidFill>
                <a:cs typeface="Times New Roman" panose="02020603050405020304" pitchFamily="18" charset="0"/>
              </a:rPr>
              <a:t> . </a:t>
            </a:r>
            <a:r>
              <a:rPr lang="en-GB" altLang="en-US" dirty="0" err="1">
                <a:solidFill>
                  <a:srgbClr val="000000"/>
                </a:solidFill>
                <a:cs typeface="Times New Roman" panose="02020603050405020304" pitchFamily="18" charset="0"/>
              </a:rPr>
              <a:t>Nilai</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tersebut</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mungkin</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adalah</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panjang</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r>
              <a:rPr lang="en-GB" altLang="en-US" dirty="0">
                <a:solidFill>
                  <a:srgbClr val="000000"/>
                </a:solidFill>
                <a:cs typeface="Times New Roman" panose="02020603050405020304" pitchFamily="18" charset="0"/>
              </a:rPr>
              <a:t>.</a:t>
            </a:r>
            <a:r>
              <a:rPr lang="en-US" altLang="en-US" dirty="0">
                <a:solidFill>
                  <a:srgbClr val="000000"/>
                </a:solidFill>
                <a:cs typeface="Times New Roman" panose="02020603050405020304" pitchFamily="18" charset="0"/>
              </a:rPr>
              <a:t> </a:t>
            </a:r>
            <a:r>
              <a:rPr lang="en-US" altLang="en-US" dirty="0">
                <a:solidFill>
                  <a:srgbClr val="000000"/>
                </a:solidFill>
              </a:rPr>
              <a:t> </a:t>
            </a:r>
          </a:p>
        </p:txBody>
      </p:sp>
      <p:sp>
        <p:nvSpPr>
          <p:cNvPr id="4608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4186500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C4A5F74-77A6-4A7A-8E8B-D9667285111B}" type="slidenum">
              <a:rPr lang="en-US" altLang="en-US" sz="2400">
                <a:solidFill>
                  <a:schemeClr val="tx2"/>
                </a:solidFill>
              </a:rPr>
              <a:pPr>
                <a:spcBef>
                  <a:spcPct val="0"/>
                </a:spcBef>
                <a:buClrTx/>
                <a:buSzTx/>
                <a:buFontTx/>
                <a:buNone/>
              </a:pPr>
              <a:t>25</a:t>
            </a:fld>
            <a:endParaRPr lang="en-US" altLang="en-US" sz="2400">
              <a:solidFill>
                <a:schemeClr val="tx2"/>
              </a:solidFill>
            </a:endParaRPr>
          </a:p>
        </p:txBody>
      </p:sp>
      <p:sp>
        <p:nvSpPr>
          <p:cNvPr id="47107" name="Rectangle 3"/>
          <p:cNvSpPr>
            <a:spLocks noGrp="1" noChangeArrowheads="1"/>
          </p:cNvSpPr>
          <p:nvPr>
            <p:ph type="body" idx="1"/>
          </p:nvPr>
        </p:nvSpPr>
        <p:spPr>
          <a:xfrm>
            <a:off x="925995" y="347869"/>
            <a:ext cx="10340009" cy="5410200"/>
          </a:xfrm>
        </p:spPr>
        <p:txBody>
          <a:bodyPr>
            <a:noAutofit/>
          </a:bodyPr>
          <a:lstStyle/>
          <a:p>
            <a:pPr eaLnBrk="1" hangingPunct="1">
              <a:lnSpc>
                <a:spcPct val="90000"/>
              </a:lnSpc>
            </a:pPr>
            <a:r>
              <a:rPr lang="en-US" altLang="en-US" sz="2400" dirty="0" err="1"/>
              <a:t>Contoh</a:t>
            </a:r>
            <a:r>
              <a:rPr lang="en-US" altLang="en-US" sz="2400" dirty="0"/>
              <a:t>:</a:t>
            </a:r>
          </a:p>
          <a:p>
            <a:pPr eaLnBrk="1" hangingPunct="1">
              <a:lnSpc>
                <a:spcPct val="90000"/>
              </a:lnSpc>
              <a:buFontTx/>
              <a:buNone/>
            </a:pPr>
            <a:r>
              <a:rPr lang="en-GB" altLang="en-US" sz="2400" b="1" dirty="0">
                <a:solidFill>
                  <a:srgbClr val="000000"/>
                </a:solidFill>
                <a:latin typeface="Courier" pitchFamily="49" charset="0"/>
                <a:cs typeface="Times New Roman" panose="02020603050405020304" pitchFamily="18" charset="0"/>
              </a:rPr>
              <a:t>	</a:t>
            </a:r>
            <a:r>
              <a:rPr lang="en-GB" altLang="en-US" sz="2400" b="1" dirty="0">
                <a:solidFill>
                  <a:srgbClr val="FF0000"/>
                </a:solidFill>
                <a:latin typeface="Courier" pitchFamily="49" charset="0"/>
                <a:cs typeface="Times New Roman" panose="02020603050405020304" pitchFamily="18" charset="0"/>
              </a:rPr>
              <a:t>DYDUXRMH</a:t>
            </a:r>
            <a:r>
              <a:rPr lang="en-GB" altLang="en-US" sz="2400" dirty="0">
                <a:solidFill>
                  <a:srgbClr val="000000"/>
                </a:solidFill>
                <a:latin typeface="Courier" pitchFamily="49" charset="0"/>
                <a:cs typeface="Times New Roman" panose="02020603050405020304" pitchFamily="18" charset="0"/>
              </a:rPr>
              <a:t>TVDV</a:t>
            </a:r>
            <a:r>
              <a:rPr lang="en-GB" altLang="en-US" sz="2400" b="1" dirty="0">
                <a:solidFill>
                  <a:srgbClr val="00B0F0"/>
                </a:solidFill>
                <a:latin typeface="Courier" pitchFamily="49" charset="0"/>
                <a:cs typeface="Times New Roman" panose="02020603050405020304" pitchFamily="18" charset="0"/>
              </a:rPr>
              <a:t>NQD</a:t>
            </a:r>
            <a:r>
              <a:rPr lang="en-GB" altLang="en-US" sz="2400" dirty="0">
                <a:solidFill>
                  <a:srgbClr val="000000"/>
                </a:solidFill>
                <a:latin typeface="Courier" pitchFamily="49" charset="0"/>
                <a:cs typeface="Times New Roman" panose="02020603050405020304" pitchFamily="18" charset="0"/>
              </a:rPr>
              <a:t>QNW</a:t>
            </a:r>
            <a:r>
              <a:rPr lang="en-GB" altLang="en-US" sz="2400" b="1" dirty="0">
                <a:solidFill>
                  <a:srgbClr val="FF0000"/>
                </a:solidFill>
                <a:latin typeface="Courier" pitchFamily="49" charset="0"/>
                <a:cs typeface="Times New Roman" panose="02020603050405020304" pitchFamily="18" charset="0"/>
              </a:rPr>
              <a:t>DYDUXRMH</a:t>
            </a:r>
            <a:r>
              <a:rPr lang="en-GB" altLang="en-US" sz="2400" dirty="0">
                <a:solidFill>
                  <a:srgbClr val="000000"/>
                </a:solidFill>
                <a:latin typeface="Courier" pitchFamily="49" charset="0"/>
                <a:cs typeface="Times New Roman" panose="02020603050405020304" pitchFamily="18" charset="0"/>
              </a:rPr>
              <a:t>ARTJGW</a:t>
            </a:r>
            <a:r>
              <a:rPr lang="en-GB" altLang="en-US" sz="2400" b="1" dirty="0">
                <a:solidFill>
                  <a:srgbClr val="00B0F0"/>
                </a:solidFill>
                <a:latin typeface="Courier" pitchFamily="49" charset="0"/>
                <a:cs typeface="Times New Roman" panose="02020603050405020304" pitchFamily="18" charset="0"/>
              </a:rPr>
              <a:t>NQD</a:t>
            </a:r>
            <a:endParaRPr lang="en-GB" altLang="en-US" sz="2400" dirty="0">
              <a:solidFill>
                <a:srgbClr val="00B0F0"/>
              </a:solidFill>
              <a:cs typeface="Times New Roman" panose="02020603050405020304" pitchFamily="18" charset="0"/>
            </a:endParaRPr>
          </a:p>
          <a:p>
            <a:pPr eaLnBrk="1" hangingPunct="1">
              <a:lnSpc>
                <a:spcPct val="90000"/>
              </a:lnSpc>
              <a:buFontTx/>
              <a:buNone/>
            </a:pPr>
            <a:endParaRPr lang="en-US" altLang="en-US" sz="2400" dirty="0"/>
          </a:p>
          <a:p>
            <a:pPr eaLnBrk="1" hangingPunct="1">
              <a:lnSpc>
                <a:spcPct val="90000"/>
              </a:lnSpc>
              <a:buFontTx/>
              <a:buNone/>
            </a:pPr>
            <a:r>
              <a:rPr lang="en-GB" altLang="en-US" sz="2400" dirty="0">
                <a:cs typeface="Times New Roman" panose="02020603050405020304" pitchFamily="18" charset="0"/>
              </a:rPr>
              <a:t>	</a:t>
            </a:r>
            <a:r>
              <a:rPr lang="en-GB" altLang="en-US" sz="2400" dirty="0" err="1">
                <a:cs typeface="Times New Roman" panose="02020603050405020304" pitchFamily="18" charset="0"/>
              </a:rPr>
              <a:t>Kriptogram</a:t>
            </a:r>
            <a:r>
              <a:rPr lang="en-GB" altLang="en-US" sz="2400" dirty="0">
                <a:cs typeface="Times New Roman" panose="02020603050405020304" pitchFamily="18" charset="0"/>
              </a:rPr>
              <a:t> yang </a:t>
            </a:r>
            <a:r>
              <a:rPr lang="en-GB" altLang="en-US" sz="2400" dirty="0" err="1">
                <a:cs typeface="Times New Roman" panose="02020603050405020304" pitchFamily="18" charset="0"/>
              </a:rPr>
              <a:t>berulang</a:t>
            </a:r>
            <a:r>
              <a:rPr lang="en-GB" altLang="en-US" sz="2400" dirty="0">
                <a:cs typeface="Times New Roman" panose="02020603050405020304" pitchFamily="18" charset="0"/>
              </a:rPr>
              <a:t>: </a:t>
            </a:r>
            <a:r>
              <a:rPr lang="en-GB" altLang="en-US" sz="2400" b="1" dirty="0">
                <a:latin typeface="Courier" pitchFamily="49" charset="0"/>
                <a:cs typeface="Times New Roman" panose="02020603050405020304" pitchFamily="18" charset="0"/>
              </a:rPr>
              <a:t>DYUDUXRMH</a:t>
            </a:r>
            <a:r>
              <a:rPr lang="en-GB" altLang="en-US" sz="2400" dirty="0">
                <a:latin typeface="Courier" pitchFamily="49" charset="0"/>
                <a:cs typeface="Times New Roman" panose="02020603050405020304" pitchFamily="18" charset="0"/>
              </a:rPr>
              <a:t> </a:t>
            </a:r>
            <a:r>
              <a:rPr lang="en-GB" altLang="en-US" sz="2400" dirty="0">
                <a:cs typeface="Times New Roman" panose="02020603050405020304" pitchFamily="18" charset="0"/>
              </a:rPr>
              <a:t>dan</a:t>
            </a:r>
            <a:r>
              <a:rPr lang="en-GB" altLang="en-US" sz="2400" dirty="0">
                <a:latin typeface="Courier" pitchFamily="49" charset="0"/>
                <a:cs typeface="Times New Roman" panose="02020603050405020304" pitchFamily="18" charset="0"/>
              </a:rPr>
              <a:t> </a:t>
            </a:r>
            <a:r>
              <a:rPr lang="en-GB" altLang="en-US" sz="2400" b="1" dirty="0">
                <a:latin typeface="Courier" pitchFamily="49" charset="0"/>
                <a:cs typeface="Times New Roman" panose="02020603050405020304" pitchFamily="18" charset="0"/>
              </a:rPr>
              <a:t>NQD</a:t>
            </a:r>
            <a:r>
              <a:rPr lang="en-GB" altLang="en-US" sz="2400" dirty="0">
                <a:cs typeface="Times New Roman" panose="02020603050405020304" pitchFamily="18" charset="0"/>
              </a:rPr>
              <a:t>. </a:t>
            </a:r>
          </a:p>
          <a:p>
            <a:pPr eaLnBrk="1" hangingPunct="1">
              <a:lnSpc>
                <a:spcPct val="90000"/>
              </a:lnSpc>
              <a:buFontTx/>
              <a:buNone/>
            </a:pPr>
            <a:endParaRPr lang="en-GB" altLang="en-US" sz="2400" dirty="0">
              <a:cs typeface="Times New Roman" panose="02020603050405020304" pitchFamily="18" charset="0"/>
            </a:endParaRPr>
          </a:p>
          <a:p>
            <a:pPr eaLnBrk="1" hangingPunct="1">
              <a:lnSpc>
                <a:spcPct val="90000"/>
              </a:lnSpc>
              <a:buFontTx/>
              <a:buNone/>
            </a:pPr>
            <a:r>
              <a:rPr lang="en-GB" altLang="en-US" sz="2400" dirty="0">
                <a:cs typeface="Times New Roman" panose="02020603050405020304" pitchFamily="18" charset="0"/>
              </a:rPr>
              <a:t>	</a:t>
            </a:r>
            <a:r>
              <a:rPr lang="en-GB" altLang="en-US" sz="2400" dirty="0" err="1">
                <a:cs typeface="Times New Roman" panose="02020603050405020304" pitchFamily="18" charset="0"/>
              </a:rPr>
              <a:t>Jarak</a:t>
            </a:r>
            <a:r>
              <a:rPr lang="en-GB" altLang="en-US" sz="2400" dirty="0">
                <a:cs typeface="Times New Roman" panose="02020603050405020304" pitchFamily="18" charset="0"/>
              </a:rPr>
              <a:t> </a:t>
            </a:r>
            <a:r>
              <a:rPr lang="en-GB" altLang="en-US" sz="2400" dirty="0" err="1">
                <a:cs typeface="Times New Roman" panose="02020603050405020304" pitchFamily="18" charset="0"/>
              </a:rPr>
              <a:t>antara</a:t>
            </a:r>
            <a:r>
              <a:rPr lang="en-GB" altLang="en-US" sz="2400" dirty="0">
                <a:cs typeface="Times New Roman" panose="02020603050405020304" pitchFamily="18" charset="0"/>
              </a:rPr>
              <a:t> </a:t>
            </a:r>
            <a:r>
              <a:rPr lang="en-GB" altLang="en-US" sz="2400" dirty="0" err="1">
                <a:cs typeface="Times New Roman" panose="02020603050405020304" pitchFamily="18" charset="0"/>
              </a:rPr>
              <a:t>dua</a:t>
            </a:r>
            <a:r>
              <a:rPr lang="en-GB" altLang="en-US" sz="2400" dirty="0">
                <a:cs typeface="Times New Roman" panose="02020603050405020304" pitchFamily="18" charset="0"/>
              </a:rPr>
              <a:t> </a:t>
            </a:r>
            <a:r>
              <a:rPr lang="en-GB" altLang="en-US" sz="2400" dirty="0" err="1">
                <a:cs typeface="Times New Roman" panose="02020603050405020304" pitchFamily="18" charset="0"/>
              </a:rPr>
              <a:t>buah</a:t>
            </a:r>
            <a:r>
              <a:rPr lang="en-GB" altLang="en-US" sz="2400" dirty="0">
                <a:cs typeface="Times New Roman" panose="02020603050405020304" pitchFamily="18" charset="0"/>
              </a:rPr>
              <a:t> </a:t>
            </a:r>
            <a:r>
              <a:rPr lang="en-GB" altLang="en-US" sz="2400" dirty="0" err="1">
                <a:cs typeface="Times New Roman" panose="02020603050405020304" pitchFamily="18" charset="0"/>
              </a:rPr>
              <a:t>perulangan</a:t>
            </a:r>
            <a:r>
              <a:rPr lang="en-GB" altLang="en-US" sz="2400" dirty="0">
                <a:cs typeface="Times New Roman" panose="02020603050405020304" pitchFamily="18" charset="0"/>
              </a:rPr>
              <a:t> </a:t>
            </a:r>
            <a:r>
              <a:rPr lang="en-GB" altLang="en-US" sz="2400" b="1" dirty="0">
                <a:latin typeface="Courier" pitchFamily="49" charset="0"/>
                <a:cs typeface="Times New Roman" panose="02020603050405020304" pitchFamily="18" charset="0"/>
              </a:rPr>
              <a:t>DYUDUXRMH =</a:t>
            </a:r>
            <a:r>
              <a:rPr lang="en-GB" altLang="en-US" sz="2400" dirty="0">
                <a:cs typeface="Times New Roman" panose="02020603050405020304" pitchFamily="18" charset="0"/>
              </a:rPr>
              <a:t> 18.</a:t>
            </a:r>
            <a:r>
              <a:rPr lang="en-GB" altLang="en-US" sz="2400" dirty="0">
                <a:latin typeface="Courier" pitchFamily="49" charset="0"/>
                <a:cs typeface="Times New Roman" panose="02020603050405020304" pitchFamily="18" charset="0"/>
              </a:rPr>
              <a:t> </a:t>
            </a:r>
          </a:p>
          <a:p>
            <a:pPr eaLnBrk="1" hangingPunct="1">
              <a:lnSpc>
                <a:spcPct val="90000"/>
              </a:lnSpc>
              <a:buFontTx/>
              <a:buNone/>
            </a:pPr>
            <a:r>
              <a:rPr lang="en-GB" altLang="en-US" sz="2400" dirty="0">
                <a:latin typeface="Courier" pitchFamily="49" charset="0"/>
                <a:cs typeface="Times New Roman" panose="02020603050405020304" pitchFamily="18" charset="0"/>
              </a:rPr>
              <a:t> </a:t>
            </a:r>
            <a:r>
              <a:rPr lang="en-GB" altLang="en-US" sz="2400" dirty="0" err="1">
                <a:cs typeface="Times New Roman" panose="02020603050405020304" pitchFamily="18" charset="0"/>
              </a:rPr>
              <a:t>Semua</a:t>
            </a:r>
            <a:r>
              <a:rPr lang="en-GB" altLang="en-US" sz="2400" dirty="0">
                <a:cs typeface="Times New Roman" panose="02020603050405020304" pitchFamily="18" charset="0"/>
              </a:rPr>
              <a:t> </a:t>
            </a:r>
            <a:r>
              <a:rPr lang="en-GB" altLang="en-US" sz="2400" dirty="0" err="1">
                <a:cs typeface="Times New Roman" panose="02020603050405020304" pitchFamily="18" charset="0"/>
              </a:rPr>
              <a:t>faktor</a:t>
            </a:r>
            <a:r>
              <a:rPr lang="en-GB" altLang="en-US" sz="2400" dirty="0">
                <a:cs typeface="Times New Roman" panose="02020603050405020304" pitchFamily="18" charset="0"/>
              </a:rPr>
              <a:t> </a:t>
            </a:r>
            <a:r>
              <a:rPr lang="en-GB" altLang="en-US" sz="2400" dirty="0" err="1">
                <a:cs typeface="Times New Roman" panose="02020603050405020304" pitchFamily="18" charset="0"/>
              </a:rPr>
              <a:t>pembagi</a:t>
            </a:r>
            <a:r>
              <a:rPr lang="en-GB" altLang="en-US" sz="2400" dirty="0">
                <a:cs typeface="Times New Roman" panose="02020603050405020304" pitchFamily="18" charset="0"/>
              </a:rPr>
              <a:t> 18 : {18, 9, 6, 3, 2}  </a:t>
            </a:r>
          </a:p>
          <a:p>
            <a:pPr eaLnBrk="1" hangingPunct="1">
              <a:lnSpc>
                <a:spcPct val="90000"/>
              </a:lnSpc>
              <a:buFontTx/>
              <a:buNone/>
            </a:pPr>
            <a:endParaRPr lang="en-GB" altLang="en-US" sz="2400" dirty="0">
              <a:cs typeface="Times New Roman" panose="02020603050405020304" pitchFamily="18" charset="0"/>
            </a:endParaRPr>
          </a:p>
          <a:p>
            <a:pPr eaLnBrk="1" hangingPunct="1">
              <a:lnSpc>
                <a:spcPct val="90000"/>
              </a:lnSpc>
              <a:buFontTx/>
              <a:buNone/>
            </a:pPr>
            <a:r>
              <a:rPr lang="en-GB" altLang="en-US" sz="2400" dirty="0">
                <a:cs typeface="Times New Roman" panose="02020603050405020304" pitchFamily="18" charset="0"/>
              </a:rPr>
              <a:t>	</a:t>
            </a:r>
            <a:r>
              <a:rPr lang="en-GB" altLang="en-US" sz="2400" dirty="0" err="1">
                <a:cs typeface="Times New Roman" panose="02020603050405020304" pitchFamily="18" charset="0"/>
              </a:rPr>
              <a:t>Jarak</a:t>
            </a:r>
            <a:r>
              <a:rPr lang="en-GB" altLang="en-US" sz="2400" dirty="0">
                <a:cs typeface="Times New Roman" panose="02020603050405020304" pitchFamily="18" charset="0"/>
              </a:rPr>
              <a:t> </a:t>
            </a:r>
            <a:r>
              <a:rPr lang="en-GB" altLang="en-US" sz="2400" dirty="0" err="1">
                <a:cs typeface="Times New Roman" panose="02020603050405020304" pitchFamily="18" charset="0"/>
              </a:rPr>
              <a:t>antara</a:t>
            </a:r>
            <a:r>
              <a:rPr lang="en-GB" altLang="en-US" sz="2400" dirty="0">
                <a:cs typeface="Times New Roman" panose="02020603050405020304" pitchFamily="18" charset="0"/>
              </a:rPr>
              <a:t> </a:t>
            </a:r>
            <a:r>
              <a:rPr lang="en-GB" altLang="en-US" sz="2400" dirty="0" err="1">
                <a:cs typeface="Times New Roman" panose="02020603050405020304" pitchFamily="18" charset="0"/>
              </a:rPr>
              <a:t>dua</a:t>
            </a:r>
            <a:r>
              <a:rPr lang="en-GB" altLang="en-US" sz="2400" dirty="0">
                <a:cs typeface="Times New Roman" panose="02020603050405020304" pitchFamily="18" charset="0"/>
              </a:rPr>
              <a:t> </a:t>
            </a:r>
            <a:r>
              <a:rPr lang="en-GB" altLang="en-US" sz="2400" dirty="0" err="1">
                <a:cs typeface="Times New Roman" panose="02020603050405020304" pitchFamily="18" charset="0"/>
              </a:rPr>
              <a:t>buah</a:t>
            </a:r>
            <a:r>
              <a:rPr lang="en-GB" altLang="en-US" sz="2400" dirty="0">
                <a:cs typeface="Times New Roman" panose="02020603050405020304" pitchFamily="18" charset="0"/>
              </a:rPr>
              <a:t> </a:t>
            </a:r>
            <a:r>
              <a:rPr lang="en-GB" altLang="en-US" sz="2400" dirty="0" err="1">
                <a:cs typeface="Times New Roman" panose="02020603050405020304" pitchFamily="18" charset="0"/>
              </a:rPr>
              <a:t>perulangan</a:t>
            </a:r>
            <a:r>
              <a:rPr lang="en-GB" altLang="en-US" sz="2400" dirty="0">
                <a:cs typeface="Times New Roman" panose="02020603050405020304" pitchFamily="18" charset="0"/>
              </a:rPr>
              <a:t> </a:t>
            </a:r>
            <a:r>
              <a:rPr lang="en-GB" altLang="en-US" sz="2400" b="1" dirty="0">
                <a:latin typeface="Courier" pitchFamily="49" charset="0"/>
                <a:cs typeface="Times New Roman" panose="02020603050405020304" pitchFamily="18" charset="0"/>
              </a:rPr>
              <a:t>NQD</a:t>
            </a:r>
            <a:r>
              <a:rPr lang="en-GB" altLang="en-US" sz="2400" dirty="0">
                <a:latin typeface="Courier" pitchFamily="49" charset="0"/>
                <a:cs typeface="Times New Roman" panose="02020603050405020304" pitchFamily="18" charset="0"/>
              </a:rPr>
              <a:t> =</a:t>
            </a:r>
            <a:r>
              <a:rPr lang="en-GB" altLang="en-US" sz="2400" dirty="0">
                <a:cs typeface="Times New Roman" panose="02020603050405020304" pitchFamily="18" charset="0"/>
              </a:rPr>
              <a:t>20.</a:t>
            </a:r>
            <a:r>
              <a:rPr lang="en-GB" altLang="en-US" sz="2400" dirty="0">
                <a:latin typeface="Courier" pitchFamily="49" charset="0"/>
                <a:cs typeface="Times New Roman" panose="02020603050405020304" pitchFamily="18" charset="0"/>
              </a:rPr>
              <a:t> </a:t>
            </a:r>
          </a:p>
          <a:p>
            <a:pPr eaLnBrk="1" hangingPunct="1">
              <a:lnSpc>
                <a:spcPct val="90000"/>
              </a:lnSpc>
              <a:buFontTx/>
              <a:buNone/>
            </a:pPr>
            <a:r>
              <a:rPr lang="en-GB" altLang="en-US" sz="2400" dirty="0">
                <a:latin typeface="Courier" pitchFamily="49" charset="0"/>
                <a:cs typeface="Times New Roman" panose="02020603050405020304" pitchFamily="18" charset="0"/>
              </a:rPr>
              <a:t>	</a:t>
            </a:r>
            <a:r>
              <a:rPr lang="en-GB" altLang="en-US" sz="2400" dirty="0" err="1">
                <a:cs typeface="Times New Roman" panose="02020603050405020304" pitchFamily="18" charset="0"/>
              </a:rPr>
              <a:t>Semua</a:t>
            </a:r>
            <a:r>
              <a:rPr lang="en-GB" altLang="en-US" sz="2400" dirty="0">
                <a:cs typeface="Times New Roman" panose="02020603050405020304" pitchFamily="18" charset="0"/>
              </a:rPr>
              <a:t> </a:t>
            </a:r>
            <a:r>
              <a:rPr lang="en-GB" altLang="en-US" sz="2400" dirty="0" err="1">
                <a:cs typeface="Times New Roman" panose="02020603050405020304" pitchFamily="18" charset="0"/>
              </a:rPr>
              <a:t>faktor</a:t>
            </a:r>
            <a:r>
              <a:rPr lang="en-GB" altLang="en-US" sz="2400" dirty="0">
                <a:cs typeface="Times New Roman" panose="02020603050405020304" pitchFamily="18" charset="0"/>
              </a:rPr>
              <a:t> </a:t>
            </a:r>
            <a:r>
              <a:rPr lang="en-GB" altLang="en-US" sz="2400" dirty="0" err="1">
                <a:cs typeface="Times New Roman" panose="02020603050405020304" pitchFamily="18" charset="0"/>
              </a:rPr>
              <a:t>pembagi</a:t>
            </a:r>
            <a:r>
              <a:rPr lang="en-GB" altLang="en-US" sz="2400" dirty="0">
                <a:cs typeface="Times New Roman" panose="02020603050405020304" pitchFamily="18" charset="0"/>
              </a:rPr>
              <a:t> 20 : {20, 10, 5, 4, 2}. </a:t>
            </a:r>
          </a:p>
          <a:p>
            <a:pPr eaLnBrk="1" hangingPunct="1">
              <a:lnSpc>
                <a:spcPct val="90000"/>
              </a:lnSpc>
              <a:buFontTx/>
              <a:buNone/>
            </a:pPr>
            <a:endParaRPr lang="en-GB" altLang="en-US" sz="2400" dirty="0">
              <a:cs typeface="Times New Roman" panose="02020603050405020304" pitchFamily="18" charset="0"/>
            </a:endParaRPr>
          </a:p>
          <a:p>
            <a:pPr eaLnBrk="1" hangingPunct="1">
              <a:lnSpc>
                <a:spcPct val="90000"/>
              </a:lnSpc>
              <a:buFontTx/>
              <a:buNone/>
            </a:pPr>
            <a:r>
              <a:rPr lang="en-GB" altLang="en-US" sz="2400" dirty="0">
                <a:cs typeface="Times New Roman" panose="02020603050405020304" pitchFamily="18" charset="0"/>
              </a:rPr>
              <a:t>	</a:t>
            </a:r>
            <a:r>
              <a:rPr lang="en-GB" altLang="en-US" sz="2400" dirty="0" err="1">
                <a:cs typeface="Times New Roman" panose="02020603050405020304" pitchFamily="18" charset="0"/>
              </a:rPr>
              <a:t>Irisan</a:t>
            </a:r>
            <a:r>
              <a:rPr lang="en-GB" altLang="en-US" sz="2400" dirty="0">
                <a:cs typeface="Times New Roman" panose="02020603050405020304" pitchFamily="18" charset="0"/>
              </a:rPr>
              <a:t> </a:t>
            </a:r>
            <a:r>
              <a:rPr lang="en-GB" altLang="en-US" sz="2400" dirty="0" err="1">
                <a:cs typeface="Times New Roman" panose="02020603050405020304" pitchFamily="18" charset="0"/>
              </a:rPr>
              <a:t>dari</a:t>
            </a:r>
            <a:r>
              <a:rPr lang="en-GB" altLang="en-US" sz="2400" dirty="0">
                <a:cs typeface="Times New Roman" panose="02020603050405020304" pitchFamily="18" charset="0"/>
              </a:rPr>
              <a:t> </a:t>
            </a:r>
            <a:r>
              <a:rPr lang="en-GB" altLang="en-US" sz="2400" dirty="0" err="1">
                <a:cs typeface="Times New Roman" panose="02020603050405020304" pitchFamily="18" charset="0"/>
              </a:rPr>
              <a:t>kedua</a:t>
            </a:r>
            <a:r>
              <a:rPr lang="en-GB" altLang="en-US" sz="2400" dirty="0">
                <a:cs typeface="Times New Roman" panose="02020603050405020304" pitchFamily="18" charset="0"/>
              </a:rPr>
              <a:t> </a:t>
            </a:r>
            <a:r>
              <a:rPr lang="en-GB" altLang="en-US" sz="2400" dirty="0" err="1">
                <a:cs typeface="Times New Roman" panose="02020603050405020304" pitchFamily="18" charset="0"/>
              </a:rPr>
              <a:t>buah</a:t>
            </a:r>
            <a:r>
              <a:rPr lang="en-GB" altLang="en-US" sz="2400" dirty="0">
                <a:cs typeface="Times New Roman" panose="02020603050405020304" pitchFamily="18" charset="0"/>
              </a:rPr>
              <a:t> </a:t>
            </a:r>
            <a:r>
              <a:rPr lang="en-GB" altLang="en-US" sz="2400" dirty="0" err="1">
                <a:cs typeface="Times New Roman" panose="02020603050405020304" pitchFamily="18" charset="0"/>
              </a:rPr>
              <a:t>himpunan</a:t>
            </a:r>
            <a:r>
              <a:rPr lang="en-GB" altLang="en-US" sz="2400" dirty="0">
                <a:cs typeface="Times New Roman" panose="02020603050405020304" pitchFamily="18" charset="0"/>
              </a:rPr>
              <a:t> </a:t>
            </a:r>
            <a:r>
              <a:rPr lang="en-GB" altLang="en-US" sz="2400" dirty="0" err="1">
                <a:cs typeface="Times New Roman" panose="02020603050405020304" pitchFamily="18" charset="0"/>
              </a:rPr>
              <a:t>tersebut</a:t>
            </a:r>
            <a:r>
              <a:rPr lang="en-GB" altLang="en-US" sz="2400" dirty="0">
                <a:cs typeface="Times New Roman" panose="02020603050405020304" pitchFamily="18" charset="0"/>
              </a:rPr>
              <a:t> </a:t>
            </a:r>
            <a:r>
              <a:rPr lang="en-GB" altLang="en-US" sz="2400" dirty="0" err="1">
                <a:cs typeface="Times New Roman" panose="02020603050405020304" pitchFamily="18" charset="0"/>
              </a:rPr>
              <a:t>adalah</a:t>
            </a:r>
            <a:r>
              <a:rPr lang="en-GB" altLang="en-US" sz="2400" dirty="0">
                <a:cs typeface="Times New Roman" panose="02020603050405020304" pitchFamily="18" charset="0"/>
              </a:rPr>
              <a:t> 2 </a:t>
            </a:r>
          </a:p>
          <a:p>
            <a:pPr eaLnBrk="1" hangingPunct="1">
              <a:lnSpc>
                <a:spcPct val="90000"/>
              </a:lnSpc>
              <a:buFontTx/>
              <a:buNone/>
            </a:pPr>
            <a:r>
              <a:rPr lang="en-GB" altLang="en-US" sz="2400" dirty="0">
                <a:cs typeface="Times New Roman" panose="02020603050405020304" pitchFamily="18" charset="0"/>
              </a:rPr>
              <a:t>	</a:t>
            </a:r>
            <a:r>
              <a:rPr lang="en-GB" altLang="en-US" sz="2400" dirty="0" err="1">
                <a:cs typeface="Times New Roman" panose="02020603050405020304" pitchFamily="18" charset="0"/>
              </a:rPr>
              <a:t>Panjang</a:t>
            </a:r>
            <a:r>
              <a:rPr lang="en-GB" altLang="en-US" sz="2400" dirty="0">
                <a:cs typeface="Times New Roman" panose="02020603050405020304" pitchFamily="18" charset="0"/>
              </a:rPr>
              <a:t> </a:t>
            </a:r>
            <a:r>
              <a:rPr lang="en-GB" altLang="en-US" sz="2400" dirty="0" err="1">
                <a:cs typeface="Times New Roman" panose="02020603050405020304" pitchFamily="18" charset="0"/>
              </a:rPr>
              <a:t>kunci</a:t>
            </a:r>
            <a:r>
              <a:rPr lang="en-GB" altLang="en-US" sz="2400" dirty="0">
                <a:cs typeface="Times New Roman" panose="02020603050405020304" pitchFamily="18" charset="0"/>
              </a:rPr>
              <a:t> </a:t>
            </a:r>
            <a:r>
              <a:rPr lang="en-GB" altLang="en-US" sz="2400" dirty="0" err="1">
                <a:cs typeface="Times New Roman" panose="02020603050405020304" pitchFamily="18" charset="0"/>
              </a:rPr>
              <a:t>kemungkinan</a:t>
            </a:r>
            <a:r>
              <a:rPr lang="en-GB" altLang="en-US" sz="2400" dirty="0">
                <a:cs typeface="Times New Roman" panose="02020603050405020304" pitchFamily="18" charset="0"/>
              </a:rPr>
              <a:t> </a:t>
            </a:r>
            <a:r>
              <a:rPr lang="en-GB" altLang="en-US" sz="2400" dirty="0" err="1">
                <a:cs typeface="Times New Roman" panose="02020603050405020304" pitchFamily="18" charset="0"/>
              </a:rPr>
              <a:t>besar</a:t>
            </a:r>
            <a:r>
              <a:rPr lang="en-GB" altLang="en-US" sz="2400" dirty="0">
                <a:cs typeface="Times New Roman" panose="02020603050405020304" pitchFamily="18" charset="0"/>
              </a:rPr>
              <a:t> </a:t>
            </a:r>
            <a:r>
              <a:rPr lang="en-GB" altLang="en-US" sz="2400" dirty="0" err="1">
                <a:cs typeface="Times New Roman" panose="02020603050405020304" pitchFamily="18" charset="0"/>
              </a:rPr>
              <a:t>adalah</a:t>
            </a:r>
            <a:r>
              <a:rPr lang="en-GB" altLang="en-US" sz="2400" dirty="0">
                <a:cs typeface="Times New Roman" panose="02020603050405020304" pitchFamily="18" charset="0"/>
              </a:rPr>
              <a:t> 2. </a:t>
            </a:r>
            <a:endParaRPr lang="en-US" altLang="en-US" sz="2400" dirty="0">
              <a:cs typeface="Times New Roman" panose="02020603050405020304" pitchFamily="18" charset="0"/>
            </a:endParaRPr>
          </a:p>
        </p:txBody>
      </p:sp>
      <p:sp>
        <p:nvSpPr>
          <p:cNvPr id="4710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3295310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0ED92AE-CC29-4681-80F1-400A9579B3CA}" type="slidenum">
              <a:rPr lang="en-US" altLang="en-US" sz="2400">
                <a:solidFill>
                  <a:schemeClr val="tx2"/>
                </a:solidFill>
              </a:rPr>
              <a:pPr>
                <a:spcBef>
                  <a:spcPct val="0"/>
                </a:spcBef>
                <a:buClrTx/>
                <a:buSzTx/>
                <a:buFontTx/>
                <a:buNone/>
              </a:pPr>
              <a:t>26</a:t>
            </a:fld>
            <a:endParaRPr lang="en-US" altLang="en-US" sz="2400">
              <a:solidFill>
                <a:schemeClr val="tx2"/>
              </a:solidFill>
            </a:endParaRPr>
          </a:p>
        </p:txBody>
      </p:sp>
      <p:sp>
        <p:nvSpPr>
          <p:cNvPr id="48131" name="Rectangle 3"/>
          <p:cNvSpPr>
            <a:spLocks noGrp="1" noChangeArrowheads="1"/>
          </p:cNvSpPr>
          <p:nvPr>
            <p:ph type="body" idx="1"/>
          </p:nvPr>
        </p:nvSpPr>
        <p:spPr>
          <a:xfrm>
            <a:off x="834887" y="838200"/>
            <a:ext cx="10518913" cy="5257800"/>
          </a:xfrm>
        </p:spPr>
        <p:txBody>
          <a:bodyPr/>
          <a:lstStyle/>
          <a:p>
            <a:pPr eaLnBrk="1" hangingPunct="1">
              <a:lnSpc>
                <a:spcPct val="90000"/>
              </a:lnSpc>
            </a:pPr>
            <a:r>
              <a:rPr lang="en-US" altLang="en-US" dirty="0" err="1"/>
              <a:t>Setelah</a:t>
            </a:r>
            <a:r>
              <a:rPr lang="en-US" altLang="en-US" dirty="0"/>
              <a:t> </a:t>
            </a:r>
            <a:r>
              <a:rPr lang="en-US" altLang="en-US" dirty="0" err="1"/>
              <a:t>panjang</a:t>
            </a:r>
            <a:r>
              <a:rPr lang="en-US" altLang="en-US" dirty="0"/>
              <a:t> </a:t>
            </a:r>
            <a:r>
              <a:rPr lang="en-US" altLang="en-US" dirty="0" err="1"/>
              <a:t>kunci</a:t>
            </a:r>
            <a:r>
              <a:rPr lang="en-US" altLang="en-US" dirty="0"/>
              <a:t> </a:t>
            </a:r>
            <a:r>
              <a:rPr lang="en-US" altLang="en-US" dirty="0" err="1"/>
              <a:t>diketahui</a:t>
            </a:r>
            <a:r>
              <a:rPr lang="en-US" altLang="en-US" dirty="0"/>
              <a:t>, </a:t>
            </a:r>
            <a:r>
              <a:rPr lang="en-US" altLang="en-US" dirty="0" err="1"/>
              <a:t>maka</a:t>
            </a:r>
            <a:r>
              <a:rPr lang="en-US" altLang="en-US" dirty="0"/>
              <a:t> </a:t>
            </a:r>
            <a:r>
              <a:rPr lang="en-US" altLang="en-US" dirty="0" err="1"/>
              <a:t>langkah</a:t>
            </a:r>
            <a:r>
              <a:rPr lang="en-US" altLang="en-US" dirty="0"/>
              <a:t> </a:t>
            </a:r>
            <a:r>
              <a:rPr lang="en-US" altLang="en-US" dirty="0" err="1"/>
              <a:t>berikutnya</a:t>
            </a:r>
            <a:r>
              <a:rPr lang="en-US" altLang="en-US" dirty="0"/>
              <a:t> </a:t>
            </a:r>
            <a:r>
              <a:rPr lang="en-US" altLang="en-US" dirty="0" err="1"/>
              <a:t>menentukan</a:t>
            </a:r>
            <a:r>
              <a:rPr lang="en-US" altLang="en-US" dirty="0"/>
              <a:t> </a:t>
            </a:r>
            <a:r>
              <a:rPr lang="en-US" altLang="en-US" dirty="0" err="1"/>
              <a:t>huruf-huruf</a:t>
            </a:r>
            <a:r>
              <a:rPr lang="en-US" altLang="en-US" dirty="0"/>
              <a:t> </a:t>
            </a:r>
            <a:r>
              <a:rPr lang="en-US" altLang="en-US" dirty="0" err="1"/>
              <a:t>kunci</a:t>
            </a:r>
            <a:endParaRPr lang="en-US" altLang="en-US" dirty="0"/>
          </a:p>
          <a:p>
            <a:pPr eaLnBrk="1" hangingPunct="1">
              <a:lnSpc>
                <a:spcPct val="90000"/>
              </a:lnSpc>
            </a:pPr>
            <a:endParaRPr lang="en-US" altLang="en-US" dirty="0"/>
          </a:p>
          <a:p>
            <a:pPr eaLnBrk="1" hangingPunct="1">
              <a:lnSpc>
                <a:spcPct val="90000"/>
              </a:lnSpc>
            </a:pPr>
            <a:r>
              <a:rPr lang="en-US" altLang="en-US" dirty="0" err="1"/>
              <a:t>Huruf-huruf</a:t>
            </a:r>
            <a:r>
              <a:rPr lang="en-US" altLang="en-US" dirty="0"/>
              <a:t> </a:t>
            </a:r>
            <a:r>
              <a:rPr lang="en-US" altLang="en-US" dirty="0" err="1"/>
              <a:t>kunci</a:t>
            </a:r>
            <a:r>
              <a:rPr lang="en-US" altLang="en-US" dirty="0"/>
              <a:t> </a:t>
            </a:r>
            <a:r>
              <a:rPr lang="en-US" altLang="en-US" dirty="0" err="1"/>
              <a:t>dapat</a:t>
            </a:r>
            <a:r>
              <a:rPr lang="en-US" altLang="en-US" dirty="0"/>
              <a:t> </a:t>
            </a:r>
            <a:r>
              <a:rPr lang="en-US" altLang="en-US" dirty="0" err="1"/>
              <a:t>ditentukan</a:t>
            </a:r>
            <a:r>
              <a:rPr lang="en-US" altLang="en-US" dirty="0"/>
              <a:t> </a:t>
            </a:r>
            <a:r>
              <a:rPr lang="en-US" altLang="en-US" dirty="0" err="1"/>
              <a:t>dengan</a:t>
            </a:r>
            <a:r>
              <a:rPr lang="en-US" altLang="en-US" dirty="0"/>
              <a:t>  </a:t>
            </a:r>
            <a:r>
              <a:rPr lang="en-US" altLang="en-US" dirty="0" err="1"/>
              <a:t>menggunakan</a:t>
            </a:r>
            <a:r>
              <a:rPr lang="en-US" altLang="en-US" dirty="0"/>
              <a:t> </a:t>
            </a:r>
            <a:r>
              <a:rPr lang="en-US" altLang="en-US" i="1" dirty="0"/>
              <a:t>exhaustive key search</a:t>
            </a:r>
          </a:p>
          <a:p>
            <a:pPr eaLnBrk="1" hangingPunct="1">
              <a:lnSpc>
                <a:spcPct val="90000"/>
              </a:lnSpc>
            </a:pPr>
            <a:endParaRPr lang="en-US" altLang="en-US" dirty="0"/>
          </a:p>
          <a:p>
            <a:pPr eaLnBrk="1" hangingPunct="1">
              <a:lnSpc>
                <a:spcPct val="90000"/>
              </a:lnSpc>
            </a:pPr>
            <a:r>
              <a:rPr lang="en-US" altLang="en-US" dirty="0"/>
              <a:t>Jika </a:t>
            </a:r>
            <a:r>
              <a:rPr lang="en-US" altLang="en-US" dirty="0" err="1"/>
              <a:t>panjang</a:t>
            </a:r>
            <a:r>
              <a:rPr lang="en-US" altLang="en-US" dirty="0"/>
              <a:t> </a:t>
            </a:r>
            <a:r>
              <a:rPr lang="en-US" altLang="en-US" dirty="0" err="1"/>
              <a:t>kunci</a:t>
            </a:r>
            <a:r>
              <a:rPr lang="en-US" altLang="en-US" dirty="0"/>
              <a:t> = </a:t>
            </a:r>
            <a:r>
              <a:rPr lang="en-US" altLang="en-US" i="1" dirty="0"/>
              <a:t>p</a:t>
            </a:r>
            <a:r>
              <a:rPr lang="en-US" altLang="en-US" dirty="0"/>
              <a:t>, </a:t>
            </a:r>
            <a:r>
              <a:rPr lang="en-US" altLang="en-US" dirty="0" err="1"/>
              <a:t>maka</a:t>
            </a:r>
            <a:r>
              <a:rPr lang="en-US" altLang="en-US" dirty="0"/>
              <a:t> </a:t>
            </a:r>
            <a:r>
              <a:rPr lang="en-US" altLang="en-US" dirty="0" err="1"/>
              <a:t>jumlah</a:t>
            </a:r>
            <a:r>
              <a:rPr lang="en-US" altLang="en-US" dirty="0"/>
              <a:t> </a:t>
            </a:r>
            <a:r>
              <a:rPr lang="en-US" altLang="en-US" dirty="0" err="1"/>
              <a:t>kunci</a:t>
            </a:r>
            <a:r>
              <a:rPr lang="en-US" altLang="en-US" dirty="0"/>
              <a:t> yang </a:t>
            </a:r>
            <a:r>
              <a:rPr lang="en-US" altLang="en-US" dirty="0" err="1"/>
              <a:t>harus</a:t>
            </a:r>
            <a:r>
              <a:rPr lang="en-US" altLang="en-US" dirty="0"/>
              <a:t> </a:t>
            </a:r>
            <a:r>
              <a:rPr lang="en-US" altLang="en-US" dirty="0" err="1"/>
              <a:t>dicoba</a:t>
            </a:r>
            <a:r>
              <a:rPr lang="en-US" altLang="en-US" dirty="0"/>
              <a:t> </a:t>
            </a:r>
            <a:r>
              <a:rPr lang="en-US" altLang="en-US" dirty="0" err="1"/>
              <a:t>sampai</a:t>
            </a:r>
            <a:r>
              <a:rPr lang="en-US" altLang="en-US" dirty="0"/>
              <a:t> </a:t>
            </a:r>
            <a:r>
              <a:rPr lang="en-US" altLang="en-US" dirty="0" err="1"/>
              <a:t>menemukan</a:t>
            </a:r>
            <a:r>
              <a:rPr lang="en-US" altLang="en-US" dirty="0"/>
              <a:t> </a:t>
            </a:r>
            <a:r>
              <a:rPr lang="en-US" altLang="en-US" dirty="0" err="1"/>
              <a:t>kunci</a:t>
            </a:r>
            <a:r>
              <a:rPr lang="en-US" altLang="en-US" dirty="0"/>
              <a:t> yang </a:t>
            </a:r>
            <a:r>
              <a:rPr lang="en-US" altLang="en-US" dirty="0" err="1"/>
              <a:t>benar</a:t>
            </a:r>
            <a:r>
              <a:rPr lang="en-US" altLang="en-US" dirty="0"/>
              <a:t> </a:t>
            </a:r>
            <a:r>
              <a:rPr lang="en-US" altLang="en-US" dirty="0" err="1"/>
              <a:t>adalah</a:t>
            </a:r>
            <a:r>
              <a:rPr lang="en-US" altLang="en-US" dirty="0"/>
              <a:t> </a:t>
            </a:r>
            <a:r>
              <a:rPr lang="en-US" altLang="en-US" dirty="0" err="1"/>
              <a:t>adalah</a:t>
            </a:r>
            <a:r>
              <a:rPr lang="en-US" altLang="en-US" dirty="0"/>
              <a:t> </a:t>
            </a:r>
            <a:r>
              <a:rPr lang="en-US" altLang="en-US" dirty="0" err="1"/>
              <a:t>maksimal</a:t>
            </a:r>
            <a:r>
              <a:rPr lang="en-US" altLang="en-US" dirty="0"/>
              <a:t> 26</a:t>
            </a:r>
            <a:r>
              <a:rPr lang="en-US" altLang="en-US" i="1" baseline="30000" dirty="0"/>
              <a:t>p</a:t>
            </a:r>
            <a:r>
              <a:rPr lang="en-US" altLang="en-US" baseline="30000" dirty="0"/>
              <a:t> </a:t>
            </a:r>
            <a:r>
              <a:rPr lang="en-US" altLang="en-US" dirty="0"/>
              <a:t>kali.</a:t>
            </a:r>
            <a:endParaRPr lang="en-US" altLang="en-US" i="1" dirty="0"/>
          </a:p>
          <a:p>
            <a:pPr eaLnBrk="1" hangingPunct="1">
              <a:lnSpc>
                <a:spcPct val="90000"/>
              </a:lnSpc>
            </a:pPr>
            <a:endParaRPr lang="en-US" altLang="en-US" dirty="0"/>
          </a:p>
          <a:p>
            <a:pPr eaLnBrk="1" hangingPunct="1">
              <a:lnSpc>
                <a:spcPct val="90000"/>
              </a:lnSpc>
            </a:pPr>
            <a:r>
              <a:rPr lang="en-US" altLang="en-US" dirty="0" err="1"/>
              <a:t>Namun</a:t>
            </a:r>
            <a:r>
              <a:rPr lang="en-US" altLang="en-US" dirty="0"/>
              <a:t> </a:t>
            </a:r>
            <a:r>
              <a:rPr lang="en-US" altLang="en-US" dirty="0" err="1"/>
              <a:t>lebih</a:t>
            </a:r>
            <a:r>
              <a:rPr lang="en-US" altLang="en-US" dirty="0"/>
              <a:t> </a:t>
            </a:r>
            <a:r>
              <a:rPr lang="en-US" altLang="en-US" dirty="0" err="1"/>
              <a:t>sangkil</a:t>
            </a:r>
            <a:r>
              <a:rPr lang="en-US" altLang="en-US" dirty="0"/>
              <a:t> </a:t>
            </a:r>
            <a:r>
              <a:rPr lang="en-US" altLang="en-US" dirty="0" err="1"/>
              <a:t>menemukan</a:t>
            </a:r>
            <a:r>
              <a:rPr lang="en-US" altLang="en-US" dirty="0"/>
              <a:t> </a:t>
            </a:r>
            <a:r>
              <a:rPr lang="en-US" altLang="en-US" dirty="0" err="1"/>
              <a:t>huruf-huruf</a:t>
            </a:r>
            <a:r>
              <a:rPr lang="en-US" altLang="en-US" dirty="0"/>
              <a:t> </a:t>
            </a:r>
            <a:r>
              <a:rPr lang="en-US" altLang="en-US" dirty="0" err="1"/>
              <a:t>kunci</a:t>
            </a:r>
            <a:r>
              <a:rPr lang="en-US" altLang="en-US" dirty="0"/>
              <a:t> </a:t>
            </a:r>
            <a:r>
              <a:rPr lang="en-US" altLang="en-US" dirty="0" err="1"/>
              <a:t>dengan</a:t>
            </a:r>
            <a:r>
              <a:rPr lang="en-US" altLang="en-US" dirty="0"/>
              <a:t> </a:t>
            </a:r>
            <a:r>
              <a:rPr lang="en-US" altLang="en-US" dirty="0" err="1"/>
              <a:t>menggunakan</a:t>
            </a:r>
            <a:r>
              <a:rPr lang="en-US" altLang="en-US" dirty="0"/>
              <a:t> </a:t>
            </a:r>
            <a:r>
              <a:rPr lang="en-US" altLang="en-US" dirty="0" err="1"/>
              <a:t>teknik</a:t>
            </a:r>
            <a:r>
              <a:rPr lang="en-US" altLang="en-US" dirty="0"/>
              <a:t> </a:t>
            </a:r>
            <a:r>
              <a:rPr lang="en-US" altLang="en-US" dirty="0" err="1"/>
              <a:t>analisis</a:t>
            </a:r>
            <a:r>
              <a:rPr lang="en-US" altLang="en-US" dirty="0"/>
              <a:t> </a:t>
            </a:r>
            <a:r>
              <a:rPr lang="en-US" altLang="en-US" dirty="0" err="1"/>
              <a:t>frekuensi</a:t>
            </a:r>
            <a:r>
              <a:rPr lang="en-US" altLang="en-US" dirty="0"/>
              <a:t>. </a:t>
            </a:r>
          </a:p>
        </p:txBody>
      </p:sp>
      <p:sp>
        <p:nvSpPr>
          <p:cNvPr id="4813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3718098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B1DD9BF-7187-4016-869A-155D41983BEE}" type="slidenum">
              <a:rPr lang="en-US" altLang="en-US" sz="2400">
                <a:solidFill>
                  <a:schemeClr val="tx2"/>
                </a:solidFill>
              </a:rPr>
              <a:pPr>
                <a:spcBef>
                  <a:spcPct val="0"/>
                </a:spcBef>
                <a:buClrTx/>
                <a:buSzTx/>
                <a:buFontTx/>
                <a:buNone/>
              </a:pPr>
              <a:t>27</a:t>
            </a:fld>
            <a:endParaRPr lang="en-US" altLang="en-US" sz="2400">
              <a:solidFill>
                <a:schemeClr val="tx2"/>
              </a:solidFill>
            </a:endParaRPr>
          </a:p>
        </p:txBody>
      </p:sp>
      <p:sp>
        <p:nvSpPr>
          <p:cNvPr id="49155" name="Rectangle 3"/>
          <p:cNvSpPr>
            <a:spLocks noGrp="1" noChangeArrowheads="1"/>
          </p:cNvSpPr>
          <p:nvPr>
            <p:ph type="body" idx="1"/>
          </p:nvPr>
        </p:nvSpPr>
        <p:spPr>
          <a:xfrm>
            <a:off x="397565" y="762000"/>
            <a:ext cx="10754139" cy="5334000"/>
          </a:xfrm>
        </p:spPr>
        <p:txBody>
          <a:bodyPr>
            <a:normAutofit/>
          </a:bodyPr>
          <a:lstStyle/>
          <a:p>
            <a:pPr marL="609600" indent="-609600">
              <a:buNone/>
            </a:pPr>
            <a:r>
              <a:rPr lang="en-US" altLang="en-US" sz="2400" dirty="0" err="1"/>
              <a:t>Langkah-langkahnya</a:t>
            </a:r>
            <a:r>
              <a:rPr lang="en-US" altLang="en-US" sz="2400" dirty="0"/>
              <a:t> </a:t>
            </a:r>
            <a:r>
              <a:rPr lang="en-US" altLang="en-US" sz="2400" dirty="0" err="1"/>
              <a:t>sbb</a:t>
            </a:r>
            <a:r>
              <a:rPr lang="en-US" altLang="en-US" sz="2400" dirty="0"/>
              <a:t>:</a:t>
            </a:r>
          </a:p>
          <a:p>
            <a:pPr marL="609600" indent="-609600">
              <a:buFontTx/>
              <a:buAutoNum type="arabicPeriod"/>
            </a:pPr>
            <a:r>
              <a:rPr lang="en-GB" altLang="en-US" sz="2400" dirty="0" err="1">
                <a:cs typeface="Times New Roman" panose="02020603050405020304" pitchFamily="18" charset="0"/>
              </a:rPr>
              <a:t>Misalkan</a:t>
            </a:r>
            <a:r>
              <a:rPr lang="en-GB" altLang="en-US" sz="2400" dirty="0">
                <a:cs typeface="Times New Roman" panose="02020603050405020304" pitchFamily="18" charset="0"/>
              </a:rPr>
              <a:t> </a:t>
            </a:r>
            <a:r>
              <a:rPr lang="en-GB" altLang="en-US" sz="2400" dirty="0" err="1">
                <a:cs typeface="Times New Roman" panose="02020603050405020304" pitchFamily="18" charset="0"/>
              </a:rPr>
              <a:t>panjang</a:t>
            </a:r>
            <a:r>
              <a:rPr lang="en-GB" altLang="en-US" sz="2400" dirty="0">
                <a:cs typeface="Times New Roman" panose="02020603050405020304" pitchFamily="18" charset="0"/>
              </a:rPr>
              <a:t> </a:t>
            </a:r>
            <a:r>
              <a:rPr lang="en-GB" altLang="en-US" sz="2400" dirty="0" err="1">
                <a:cs typeface="Times New Roman" panose="02020603050405020304" pitchFamily="18" charset="0"/>
              </a:rPr>
              <a:t>kunci</a:t>
            </a:r>
            <a:r>
              <a:rPr lang="en-GB" altLang="en-US" sz="2400" dirty="0">
                <a:cs typeface="Times New Roman" panose="02020603050405020304" pitchFamily="18" charset="0"/>
              </a:rPr>
              <a:t> yang </a:t>
            </a:r>
            <a:r>
              <a:rPr lang="en-GB" altLang="en-US" sz="2400" dirty="0" err="1">
                <a:cs typeface="Times New Roman" panose="02020603050405020304" pitchFamily="18" charset="0"/>
              </a:rPr>
              <a:t>sudah</a:t>
            </a:r>
            <a:r>
              <a:rPr lang="en-GB" altLang="en-US" sz="2400" dirty="0">
                <a:cs typeface="Times New Roman" panose="02020603050405020304" pitchFamily="18" charset="0"/>
              </a:rPr>
              <a:t> </a:t>
            </a:r>
            <a:r>
              <a:rPr lang="en-GB" altLang="en-US" sz="2400" dirty="0" err="1">
                <a:cs typeface="Times New Roman" panose="02020603050405020304" pitchFamily="18" charset="0"/>
              </a:rPr>
              <a:t>berhasil</a:t>
            </a:r>
            <a:r>
              <a:rPr lang="en-GB" altLang="en-US" sz="2400" dirty="0">
                <a:cs typeface="Times New Roman" panose="02020603050405020304" pitchFamily="18" charset="0"/>
              </a:rPr>
              <a:t> </a:t>
            </a:r>
            <a:r>
              <a:rPr lang="en-GB" altLang="en-US" sz="2400" dirty="0" err="1">
                <a:cs typeface="Times New Roman" panose="02020603050405020304" pitchFamily="18" charset="0"/>
              </a:rPr>
              <a:t>dideduksi</a:t>
            </a:r>
            <a:r>
              <a:rPr lang="en-GB" altLang="en-US" sz="2400" dirty="0">
                <a:cs typeface="Times New Roman" panose="02020603050405020304" pitchFamily="18" charset="0"/>
              </a:rPr>
              <a:t> </a:t>
            </a:r>
            <a:r>
              <a:rPr lang="en-GB" altLang="en-US" sz="2400" dirty="0" err="1">
                <a:cs typeface="Times New Roman" panose="02020603050405020304" pitchFamily="18" charset="0"/>
              </a:rPr>
              <a:t>adalah</a:t>
            </a:r>
            <a:r>
              <a:rPr lang="en-GB" altLang="en-US" sz="2400" dirty="0">
                <a:cs typeface="Times New Roman" panose="02020603050405020304" pitchFamily="18" charset="0"/>
              </a:rPr>
              <a:t> </a:t>
            </a:r>
            <a:r>
              <a:rPr lang="en-GB" altLang="en-US" sz="2400" i="1" dirty="0">
                <a:cs typeface="Times New Roman" panose="02020603050405020304" pitchFamily="18" charset="0"/>
              </a:rPr>
              <a:t>n. </a:t>
            </a:r>
            <a:r>
              <a:rPr lang="en-GB" altLang="en-US" sz="2400" dirty="0" err="1">
                <a:cs typeface="Times New Roman" panose="02020603050405020304" pitchFamily="18" charset="0"/>
              </a:rPr>
              <a:t>Setiap</a:t>
            </a:r>
            <a:r>
              <a:rPr lang="en-GB" altLang="en-US" sz="2400" dirty="0">
                <a:cs typeface="Times New Roman" panose="02020603050405020304" pitchFamily="18" charset="0"/>
              </a:rPr>
              <a:t> </a:t>
            </a:r>
            <a:r>
              <a:rPr lang="en-GB" altLang="en-US" sz="2400" dirty="0" err="1">
                <a:cs typeface="Times New Roman" panose="02020603050405020304" pitchFamily="18" charset="0"/>
              </a:rPr>
              <a:t>huruf</a:t>
            </a:r>
            <a:r>
              <a:rPr lang="en-GB" altLang="en-US" sz="2400" dirty="0">
                <a:cs typeface="Times New Roman" panose="02020603050405020304" pitchFamily="18" charset="0"/>
              </a:rPr>
              <a:t> </a:t>
            </a:r>
            <a:r>
              <a:rPr lang="en-GB" altLang="en-US" sz="2400" dirty="0" err="1">
                <a:cs typeface="Times New Roman" panose="02020603050405020304" pitchFamily="18" charset="0"/>
              </a:rPr>
              <a:t>kelipatan</a:t>
            </a:r>
            <a:r>
              <a:rPr lang="en-GB" altLang="en-US" sz="2400" dirty="0">
                <a:cs typeface="Times New Roman" panose="02020603050405020304" pitchFamily="18" charset="0"/>
              </a:rPr>
              <a:t> </a:t>
            </a:r>
            <a:r>
              <a:rPr lang="en-GB" altLang="en-US" sz="2400" dirty="0" err="1">
                <a:cs typeface="Times New Roman" panose="02020603050405020304" pitchFamily="18" charset="0"/>
              </a:rPr>
              <a:t>ke</a:t>
            </a:r>
            <a:r>
              <a:rPr lang="en-GB" altLang="en-US" sz="2400" dirty="0">
                <a:cs typeface="Times New Roman" panose="02020603050405020304" pitchFamily="18" charset="0"/>
              </a:rPr>
              <a:t>-</a:t>
            </a:r>
            <a:r>
              <a:rPr lang="en-GB" altLang="en-US" sz="2400" i="1" dirty="0">
                <a:cs typeface="Times New Roman" panose="02020603050405020304" pitchFamily="18" charset="0"/>
              </a:rPr>
              <a:t>n</a:t>
            </a:r>
            <a:r>
              <a:rPr lang="en-GB" altLang="en-US" sz="2400" dirty="0">
                <a:cs typeface="Times New Roman" panose="02020603050405020304" pitchFamily="18" charset="0"/>
              </a:rPr>
              <a:t>  </a:t>
            </a:r>
            <a:r>
              <a:rPr lang="en-GB" altLang="en-US" sz="2400" dirty="0" err="1">
                <a:cs typeface="Times New Roman" panose="02020603050405020304" pitchFamily="18" charset="0"/>
              </a:rPr>
              <a:t>pasti</a:t>
            </a:r>
            <a:r>
              <a:rPr lang="en-GB" altLang="en-US" sz="2400" dirty="0">
                <a:cs typeface="Times New Roman" panose="02020603050405020304" pitchFamily="18" charset="0"/>
              </a:rPr>
              <a:t> </a:t>
            </a:r>
            <a:r>
              <a:rPr lang="en-GB" altLang="en-US" sz="2400" dirty="0" err="1">
                <a:cs typeface="Times New Roman" panose="02020603050405020304" pitchFamily="18" charset="0"/>
              </a:rPr>
              <a:t>dienkripsi</a:t>
            </a:r>
            <a:r>
              <a:rPr lang="en-GB" altLang="en-US" sz="2400" dirty="0">
                <a:cs typeface="Times New Roman" panose="02020603050405020304" pitchFamily="18" charset="0"/>
              </a:rPr>
              <a:t> </a:t>
            </a:r>
            <a:r>
              <a:rPr lang="en-GB" altLang="en-US" sz="2400" dirty="0" err="1">
                <a:cs typeface="Times New Roman" panose="02020603050405020304" pitchFamily="18" charset="0"/>
              </a:rPr>
              <a:t>dengan</a:t>
            </a:r>
            <a:r>
              <a:rPr lang="en-GB" altLang="en-US" sz="2400" dirty="0">
                <a:cs typeface="Times New Roman" panose="02020603050405020304" pitchFamily="18" charset="0"/>
              </a:rPr>
              <a:t> </a:t>
            </a:r>
            <a:r>
              <a:rPr lang="en-GB" altLang="en-US" sz="2400" dirty="0" err="1">
                <a:cs typeface="Times New Roman" panose="02020603050405020304" pitchFamily="18" charset="0"/>
              </a:rPr>
              <a:t>huruf</a:t>
            </a:r>
            <a:r>
              <a:rPr lang="en-GB" altLang="en-US" sz="2400" dirty="0">
                <a:cs typeface="Times New Roman" panose="02020603050405020304" pitchFamily="18" charset="0"/>
              </a:rPr>
              <a:t> </a:t>
            </a:r>
            <a:r>
              <a:rPr lang="en-GB" altLang="en-US" sz="2400" dirty="0" err="1">
                <a:cs typeface="Times New Roman" panose="02020603050405020304" pitchFamily="18" charset="0"/>
              </a:rPr>
              <a:t>kunci</a:t>
            </a:r>
            <a:r>
              <a:rPr lang="en-GB" altLang="en-US" sz="2400" dirty="0">
                <a:cs typeface="Times New Roman" panose="02020603050405020304" pitchFamily="18" charset="0"/>
              </a:rPr>
              <a:t> yang </a:t>
            </a:r>
            <a:r>
              <a:rPr lang="en-GB" altLang="en-US" sz="2400" dirty="0" err="1">
                <a:cs typeface="Times New Roman" panose="02020603050405020304" pitchFamily="18" charset="0"/>
              </a:rPr>
              <a:t>sama</a:t>
            </a:r>
            <a:r>
              <a:rPr lang="en-GB" altLang="en-US" sz="2400" dirty="0">
                <a:cs typeface="Times New Roman" panose="02020603050405020304" pitchFamily="18" charset="0"/>
              </a:rPr>
              <a:t>. </a:t>
            </a:r>
            <a:r>
              <a:rPr lang="en-GB" altLang="en-US" sz="2400" dirty="0" err="1">
                <a:cs typeface="Times New Roman" panose="02020603050405020304" pitchFamily="18" charset="0"/>
              </a:rPr>
              <a:t>Kelompokkan</a:t>
            </a:r>
            <a:r>
              <a:rPr lang="en-GB" altLang="en-US" sz="2400" dirty="0">
                <a:cs typeface="Times New Roman" panose="02020603050405020304" pitchFamily="18" charset="0"/>
              </a:rPr>
              <a:t> </a:t>
            </a:r>
            <a:r>
              <a:rPr lang="en-GB" altLang="en-US" sz="2400" dirty="0" err="1">
                <a:cs typeface="Times New Roman" panose="02020603050405020304" pitchFamily="18" charset="0"/>
              </a:rPr>
              <a:t>setiap</a:t>
            </a:r>
            <a:r>
              <a:rPr lang="en-GB" altLang="en-US" sz="2400" dirty="0">
                <a:cs typeface="Times New Roman" panose="02020603050405020304" pitchFamily="18" charset="0"/>
              </a:rPr>
              <a:t> </a:t>
            </a:r>
            <a:r>
              <a:rPr lang="en-GB" altLang="en-US" sz="2400" dirty="0" err="1">
                <a:cs typeface="Times New Roman" panose="02020603050405020304" pitchFamily="18" charset="0"/>
              </a:rPr>
              <a:t>huruf</a:t>
            </a:r>
            <a:r>
              <a:rPr lang="en-GB" altLang="en-US" sz="2400" dirty="0">
                <a:cs typeface="Times New Roman" panose="02020603050405020304" pitchFamily="18" charset="0"/>
              </a:rPr>
              <a:t> </a:t>
            </a:r>
            <a:r>
              <a:rPr lang="en-GB" altLang="en-US" sz="2400" dirty="0" err="1">
                <a:cs typeface="Times New Roman" panose="02020603050405020304" pitchFamily="18" charset="0"/>
              </a:rPr>
              <a:t>ke</a:t>
            </a:r>
            <a:r>
              <a:rPr lang="en-GB" altLang="en-US" sz="2400" dirty="0">
                <a:cs typeface="Times New Roman" panose="02020603050405020304" pitchFamily="18" charset="0"/>
              </a:rPr>
              <a:t>-</a:t>
            </a:r>
            <a:r>
              <a:rPr lang="en-GB" altLang="en-US" sz="2400" i="1" dirty="0">
                <a:cs typeface="Times New Roman" panose="02020603050405020304" pitchFamily="18" charset="0"/>
              </a:rPr>
              <a:t>n</a:t>
            </a:r>
            <a:r>
              <a:rPr lang="en-GB" altLang="en-US" sz="2400" dirty="0">
                <a:cs typeface="Times New Roman" panose="02020603050405020304" pitchFamily="18" charset="0"/>
              </a:rPr>
              <a:t> </a:t>
            </a:r>
            <a:r>
              <a:rPr lang="en-GB" altLang="en-US" sz="2400" dirty="0" err="1">
                <a:cs typeface="Times New Roman" panose="02020603050405020304" pitchFamily="18" charset="0"/>
              </a:rPr>
              <a:t>bersama-sama</a:t>
            </a:r>
            <a:r>
              <a:rPr lang="en-GB" altLang="en-US" sz="2400" dirty="0">
                <a:cs typeface="Times New Roman" panose="02020603050405020304" pitchFamily="18" charset="0"/>
              </a:rPr>
              <a:t> </a:t>
            </a:r>
            <a:r>
              <a:rPr lang="en-GB" altLang="en-US" sz="2400" dirty="0" err="1">
                <a:cs typeface="Times New Roman" panose="02020603050405020304" pitchFamily="18" charset="0"/>
              </a:rPr>
              <a:t>sehingga</a:t>
            </a:r>
            <a:r>
              <a:rPr lang="en-GB" altLang="en-US" sz="2400" dirty="0">
                <a:cs typeface="Times New Roman" panose="02020603050405020304" pitchFamily="18" charset="0"/>
              </a:rPr>
              <a:t> </a:t>
            </a:r>
            <a:r>
              <a:rPr lang="en-GB" altLang="en-US" sz="2400" dirty="0" err="1">
                <a:cs typeface="Times New Roman" panose="02020603050405020304" pitchFamily="18" charset="0"/>
              </a:rPr>
              <a:t>kriptanalis</a:t>
            </a:r>
            <a:r>
              <a:rPr lang="en-GB" altLang="en-US" sz="2400" dirty="0">
                <a:cs typeface="Times New Roman" panose="02020603050405020304" pitchFamily="18" charset="0"/>
              </a:rPr>
              <a:t> </a:t>
            </a:r>
            <a:r>
              <a:rPr lang="en-GB" altLang="en-US" sz="2400" dirty="0" err="1">
                <a:cs typeface="Times New Roman" panose="02020603050405020304" pitchFamily="18" charset="0"/>
              </a:rPr>
              <a:t>memiliki</a:t>
            </a:r>
            <a:r>
              <a:rPr lang="en-GB" altLang="en-US" sz="2400" dirty="0">
                <a:cs typeface="Times New Roman" panose="02020603050405020304" pitchFamily="18" charset="0"/>
              </a:rPr>
              <a:t> </a:t>
            </a:r>
            <a:r>
              <a:rPr lang="en-GB" altLang="en-US" sz="2400" i="1" dirty="0">
                <a:cs typeface="Times New Roman" panose="02020603050405020304" pitchFamily="18" charset="0"/>
              </a:rPr>
              <a:t>n</a:t>
            </a:r>
            <a:r>
              <a:rPr lang="en-GB" altLang="en-US" sz="2400" dirty="0">
                <a:cs typeface="Times New Roman" panose="02020603050405020304" pitchFamily="18" charset="0"/>
              </a:rPr>
              <a:t> </a:t>
            </a:r>
            <a:r>
              <a:rPr lang="en-GB" altLang="en-US" sz="2400" dirty="0" err="1">
                <a:cs typeface="Times New Roman" panose="02020603050405020304" pitchFamily="18" charset="0"/>
              </a:rPr>
              <a:t>buah</a:t>
            </a:r>
            <a:r>
              <a:rPr lang="en-GB" altLang="en-US" sz="2400" dirty="0">
                <a:cs typeface="Times New Roman" panose="02020603050405020304" pitchFamily="18" charset="0"/>
              </a:rPr>
              <a:t> “</a:t>
            </a:r>
            <a:r>
              <a:rPr lang="en-GB" altLang="en-US" sz="2400" dirty="0" err="1">
                <a:cs typeface="Times New Roman" panose="02020603050405020304" pitchFamily="18" charset="0"/>
              </a:rPr>
              <a:t>pesan</a:t>
            </a:r>
            <a:r>
              <a:rPr lang="en-GB" altLang="en-US" sz="2400" dirty="0">
                <a:cs typeface="Times New Roman" panose="02020603050405020304" pitchFamily="18" charset="0"/>
              </a:rPr>
              <a:t>”, </a:t>
            </a:r>
            <a:r>
              <a:rPr lang="en-GB" altLang="en-US" sz="2400" dirty="0" err="1">
                <a:cs typeface="Times New Roman" panose="02020603050405020304" pitchFamily="18" charset="0"/>
              </a:rPr>
              <a:t>masing-masing</a:t>
            </a:r>
            <a:r>
              <a:rPr lang="en-GB" altLang="en-US" sz="2400" dirty="0">
                <a:cs typeface="Times New Roman" panose="02020603050405020304" pitchFamily="18" charset="0"/>
              </a:rPr>
              <a:t> </a:t>
            </a:r>
            <a:r>
              <a:rPr lang="en-GB" altLang="en-US" sz="2400" dirty="0" err="1">
                <a:cs typeface="Times New Roman" panose="02020603050405020304" pitchFamily="18" charset="0"/>
              </a:rPr>
              <a:t>dienkripsi</a:t>
            </a:r>
            <a:r>
              <a:rPr lang="en-GB" altLang="en-US" sz="2400" dirty="0">
                <a:cs typeface="Times New Roman" panose="02020603050405020304" pitchFamily="18" charset="0"/>
              </a:rPr>
              <a:t> </a:t>
            </a:r>
            <a:r>
              <a:rPr lang="en-GB" altLang="en-US" sz="2400" dirty="0" err="1">
                <a:cs typeface="Times New Roman" panose="02020603050405020304" pitchFamily="18" charset="0"/>
              </a:rPr>
              <a:t>dengan</a:t>
            </a:r>
            <a:r>
              <a:rPr lang="en-GB" altLang="en-US" sz="2400" dirty="0">
                <a:cs typeface="Times New Roman" panose="02020603050405020304" pitchFamily="18" charset="0"/>
              </a:rPr>
              <a:t> </a:t>
            </a:r>
            <a:r>
              <a:rPr lang="en-GB" altLang="en-US" sz="2400" dirty="0" err="1">
                <a:cs typeface="Times New Roman" panose="02020603050405020304" pitchFamily="18" charset="0"/>
              </a:rPr>
              <a:t>substitusi</a:t>
            </a:r>
            <a:r>
              <a:rPr lang="en-GB" altLang="en-US" sz="2400" dirty="0">
                <a:cs typeface="Times New Roman" panose="02020603050405020304" pitchFamily="18" charset="0"/>
              </a:rPr>
              <a:t> </a:t>
            </a:r>
            <a:r>
              <a:rPr lang="en-GB" altLang="en-US" sz="2400" dirty="0" err="1">
                <a:cs typeface="Times New Roman" panose="02020603050405020304" pitchFamily="18" charset="0"/>
              </a:rPr>
              <a:t>alfabet-tunggal</a:t>
            </a:r>
            <a:r>
              <a:rPr lang="en-GB" altLang="en-US" sz="2400" dirty="0">
                <a:cs typeface="Times New Roman" panose="02020603050405020304" pitchFamily="18" charset="0"/>
              </a:rPr>
              <a:t> (</a:t>
            </a:r>
            <a:r>
              <a:rPr lang="en-GB" altLang="en-US" sz="2400" dirty="0" err="1">
                <a:cs typeface="Times New Roman" panose="02020603050405020304" pitchFamily="18" charset="0"/>
              </a:rPr>
              <a:t>dalam</a:t>
            </a:r>
            <a:r>
              <a:rPr lang="en-GB" altLang="en-US" sz="2400" dirty="0">
                <a:cs typeface="Times New Roman" panose="02020603050405020304" pitchFamily="18" charset="0"/>
              </a:rPr>
              <a:t> </a:t>
            </a:r>
            <a:r>
              <a:rPr lang="en-GB" altLang="en-US" sz="2400" dirty="0" err="1">
                <a:cs typeface="Times New Roman" panose="02020603050405020304" pitchFamily="18" charset="0"/>
              </a:rPr>
              <a:t>hal</a:t>
            </a:r>
            <a:r>
              <a:rPr lang="en-GB" altLang="en-US" sz="2400" dirty="0">
                <a:cs typeface="Times New Roman" panose="02020603050405020304" pitchFamily="18" charset="0"/>
              </a:rPr>
              <a:t> </a:t>
            </a:r>
            <a:r>
              <a:rPr lang="en-GB" altLang="en-US" sz="2400" dirty="0" err="1">
                <a:cs typeface="Times New Roman" panose="02020603050405020304" pitchFamily="18" charset="0"/>
              </a:rPr>
              <a:t>ini</a:t>
            </a:r>
            <a:r>
              <a:rPr lang="en-GB" altLang="en-US" sz="2400" dirty="0">
                <a:cs typeface="Times New Roman" panose="02020603050405020304" pitchFamily="18" charset="0"/>
              </a:rPr>
              <a:t> </a:t>
            </a:r>
            <a:r>
              <a:rPr lang="en-GB" altLang="en-US" sz="2400" i="1" dirty="0">
                <a:cs typeface="Times New Roman" panose="02020603050405020304" pitchFamily="18" charset="0"/>
              </a:rPr>
              <a:t>Caesar cipher</a:t>
            </a:r>
            <a:r>
              <a:rPr lang="en-GB" altLang="en-US" sz="2400" dirty="0">
                <a:cs typeface="Times New Roman" panose="02020603050405020304" pitchFamily="18" charset="0"/>
              </a:rPr>
              <a:t>).</a:t>
            </a:r>
            <a:r>
              <a:rPr lang="en-US" altLang="en-US" sz="2400" dirty="0"/>
              <a:t> </a:t>
            </a:r>
          </a:p>
          <a:p>
            <a:pPr marL="609600" indent="-609600">
              <a:buFontTx/>
              <a:buAutoNum type="arabicPeriod"/>
            </a:pPr>
            <a:endParaRPr lang="en-GB" altLang="en-US" sz="2400" dirty="0">
              <a:cs typeface="Times New Roman" panose="02020603050405020304" pitchFamily="18" charset="0"/>
            </a:endParaRPr>
          </a:p>
          <a:p>
            <a:pPr marL="609600" indent="-609600">
              <a:buFontTx/>
              <a:buAutoNum type="arabicPeriod"/>
            </a:pPr>
            <a:r>
              <a:rPr lang="en-GB" altLang="en-US" sz="2400" dirty="0" err="1">
                <a:cs typeface="Times New Roman" panose="02020603050405020304" pitchFamily="18" charset="0"/>
              </a:rPr>
              <a:t>Tiap-tiap</a:t>
            </a:r>
            <a:r>
              <a:rPr lang="en-GB" altLang="en-US" sz="2400" dirty="0">
                <a:cs typeface="Times New Roman" panose="02020603050405020304" pitchFamily="18" charset="0"/>
              </a:rPr>
              <a:t> </a:t>
            </a:r>
            <a:r>
              <a:rPr lang="en-GB" altLang="en-US" sz="2400" dirty="0" err="1">
                <a:cs typeface="Times New Roman" panose="02020603050405020304" pitchFamily="18" charset="0"/>
              </a:rPr>
              <a:t>pesan</a:t>
            </a:r>
            <a:r>
              <a:rPr lang="en-GB" altLang="en-US" sz="2400" dirty="0">
                <a:cs typeface="Times New Roman" panose="02020603050405020304" pitchFamily="18" charset="0"/>
              </a:rPr>
              <a:t> </a:t>
            </a:r>
            <a:r>
              <a:rPr lang="en-GB" altLang="en-US" sz="2400" dirty="0" err="1">
                <a:cs typeface="Times New Roman" panose="02020603050405020304" pitchFamily="18" charset="0"/>
              </a:rPr>
              <a:t>dari</a:t>
            </a:r>
            <a:r>
              <a:rPr lang="en-GB" altLang="en-US" sz="2400" dirty="0">
                <a:cs typeface="Times New Roman" panose="02020603050405020304" pitchFamily="18" charset="0"/>
              </a:rPr>
              <a:t> </a:t>
            </a:r>
            <a:r>
              <a:rPr lang="en-GB" altLang="en-US" sz="2400" dirty="0" err="1">
                <a:cs typeface="Times New Roman" panose="02020603050405020304" pitchFamily="18" charset="0"/>
              </a:rPr>
              <a:t>hasil</a:t>
            </a:r>
            <a:r>
              <a:rPr lang="en-GB" altLang="en-US" sz="2400" dirty="0">
                <a:cs typeface="Times New Roman" panose="02020603050405020304" pitchFamily="18" charset="0"/>
              </a:rPr>
              <a:t> </a:t>
            </a:r>
            <a:r>
              <a:rPr lang="en-GB" altLang="en-US" sz="2400" dirty="0" err="1">
                <a:cs typeface="Times New Roman" panose="02020603050405020304" pitchFamily="18" charset="0"/>
              </a:rPr>
              <a:t>langkah</a:t>
            </a:r>
            <a:r>
              <a:rPr lang="en-GB" altLang="en-US" sz="2400" dirty="0">
                <a:cs typeface="Times New Roman" panose="02020603050405020304" pitchFamily="18" charset="0"/>
              </a:rPr>
              <a:t> 1 </a:t>
            </a:r>
            <a:r>
              <a:rPr lang="en-GB" altLang="en-US" sz="2400" dirty="0" err="1">
                <a:cs typeface="Times New Roman" panose="02020603050405020304" pitchFamily="18" charset="0"/>
              </a:rPr>
              <a:t>dapat</a:t>
            </a:r>
            <a:r>
              <a:rPr lang="en-GB" altLang="en-US" sz="2400" dirty="0">
                <a:cs typeface="Times New Roman" panose="02020603050405020304" pitchFamily="18" charset="0"/>
              </a:rPr>
              <a:t> </a:t>
            </a:r>
            <a:r>
              <a:rPr lang="en-GB" altLang="en-US" sz="2400" dirty="0" err="1">
                <a:cs typeface="Times New Roman" panose="02020603050405020304" pitchFamily="18" charset="0"/>
              </a:rPr>
              <a:t>dipecahkan</a:t>
            </a:r>
            <a:r>
              <a:rPr lang="en-GB" altLang="en-US" sz="2400" dirty="0">
                <a:cs typeface="Times New Roman" panose="02020603050405020304" pitchFamily="18" charset="0"/>
              </a:rPr>
              <a:t> </a:t>
            </a:r>
            <a:r>
              <a:rPr lang="en-GB" altLang="en-US" sz="2400" dirty="0" err="1">
                <a:cs typeface="Times New Roman" panose="02020603050405020304" pitchFamily="18" charset="0"/>
              </a:rPr>
              <a:t>dengan</a:t>
            </a:r>
            <a:r>
              <a:rPr lang="en-GB" altLang="en-US" sz="2400" dirty="0">
                <a:cs typeface="Times New Roman" panose="02020603050405020304" pitchFamily="18" charset="0"/>
              </a:rPr>
              <a:t> </a:t>
            </a:r>
            <a:r>
              <a:rPr lang="en-GB" altLang="en-US" sz="2400" dirty="0" err="1">
                <a:cs typeface="Times New Roman" panose="02020603050405020304" pitchFamily="18" charset="0"/>
              </a:rPr>
              <a:t>metode</a:t>
            </a:r>
            <a:r>
              <a:rPr lang="en-GB" altLang="en-US" sz="2400" dirty="0">
                <a:cs typeface="Times New Roman" panose="02020603050405020304" pitchFamily="18" charset="0"/>
              </a:rPr>
              <a:t> </a:t>
            </a:r>
            <a:r>
              <a:rPr lang="en-GB" altLang="en-US" sz="2400" dirty="0" err="1">
                <a:cs typeface="Times New Roman" panose="02020603050405020304" pitchFamily="18" charset="0"/>
              </a:rPr>
              <a:t>analisis</a:t>
            </a:r>
            <a:r>
              <a:rPr lang="en-GB" altLang="en-US" sz="2400" dirty="0">
                <a:cs typeface="Times New Roman" panose="02020603050405020304" pitchFamily="18" charset="0"/>
              </a:rPr>
              <a:t> </a:t>
            </a:r>
            <a:r>
              <a:rPr lang="en-GB" altLang="en-US" sz="2400" dirty="0" err="1">
                <a:cs typeface="Times New Roman" panose="02020603050405020304" pitchFamily="18" charset="0"/>
              </a:rPr>
              <a:t>frekuensi</a:t>
            </a:r>
            <a:r>
              <a:rPr lang="en-GB" altLang="en-US" sz="2400" dirty="0">
                <a:cs typeface="Times New Roman" panose="02020603050405020304" pitchFamily="18" charset="0"/>
              </a:rPr>
              <a:t>.</a:t>
            </a:r>
          </a:p>
          <a:p>
            <a:pPr marL="609600" indent="-609600">
              <a:buFontTx/>
              <a:buAutoNum type="arabicPeriod"/>
            </a:pPr>
            <a:endParaRPr lang="en-GB" altLang="en-US" sz="2400" dirty="0">
              <a:cs typeface="Times New Roman" panose="02020603050405020304" pitchFamily="18" charset="0"/>
            </a:endParaRPr>
          </a:p>
          <a:p>
            <a:pPr marL="609600" indent="-609600">
              <a:buFontTx/>
              <a:buAutoNum type="arabicPeriod"/>
            </a:pPr>
            <a:r>
              <a:rPr lang="en-GB" altLang="en-US" sz="2400" dirty="0">
                <a:cs typeface="Times New Roman" panose="02020603050405020304" pitchFamily="18" charset="0"/>
              </a:rPr>
              <a:t>Dari </a:t>
            </a:r>
            <a:r>
              <a:rPr lang="en-GB" altLang="en-US" sz="2400" dirty="0" err="1">
                <a:cs typeface="Times New Roman" panose="02020603050405020304" pitchFamily="18" charset="0"/>
              </a:rPr>
              <a:t>hasil</a:t>
            </a:r>
            <a:r>
              <a:rPr lang="en-GB" altLang="en-US" sz="2400" dirty="0">
                <a:cs typeface="Times New Roman" panose="02020603050405020304" pitchFamily="18" charset="0"/>
              </a:rPr>
              <a:t> </a:t>
            </a:r>
            <a:r>
              <a:rPr lang="en-GB" altLang="en-US" sz="2400" dirty="0" err="1">
                <a:cs typeface="Times New Roman" panose="02020603050405020304" pitchFamily="18" charset="0"/>
              </a:rPr>
              <a:t>langkah</a:t>
            </a:r>
            <a:r>
              <a:rPr lang="en-GB" altLang="en-US" sz="2400" dirty="0">
                <a:cs typeface="Times New Roman" panose="02020603050405020304" pitchFamily="18" charset="0"/>
              </a:rPr>
              <a:t> 2 </a:t>
            </a:r>
            <a:r>
              <a:rPr lang="en-GB" altLang="en-US" sz="2400" dirty="0" err="1">
                <a:cs typeface="Times New Roman" panose="02020603050405020304" pitchFamily="18" charset="0"/>
              </a:rPr>
              <a:t>kriptanalis</a:t>
            </a:r>
            <a:r>
              <a:rPr lang="en-GB" altLang="en-US" sz="2400" dirty="0">
                <a:cs typeface="Times New Roman" panose="02020603050405020304" pitchFamily="18" charset="0"/>
              </a:rPr>
              <a:t> </a:t>
            </a:r>
            <a:r>
              <a:rPr lang="en-GB" altLang="en-US" sz="2400" dirty="0" err="1">
                <a:cs typeface="Times New Roman" panose="02020603050405020304" pitchFamily="18" charset="0"/>
              </a:rPr>
              <a:t>dapat</a:t>
            </a:r>
            <a:r>
              <a:rPr lang="en-GB" altLang="en-US" sz="2400" dirty="0">
                <a:cs typeface="Times New Roman" panose="02020603050405020304" pitchFamily="18" charset="0"/>
              </a:rPr>
              <a:t> </a:t>
            </a:r>
            <a:r>
              <a:rPr lang="en-GB" altLang="en-US" sz="2400" dirty="0" err="1">
                <a:cs typeface="Times New Roman" panose="02020603050405020304" pitchFamily="18" charset="0"/>
              </a:rPr>
              <a:t>menyusun</a:t>
            </a:r>
            <a:r>
              <a:rPr lang="en-GB" altLang="en-US" sz="2400" dirty="0">
                <a:cs typeface="Times New Roman" panose="02020603050405020304" pitchFamily="18" charset="0"/>
              </a:rPr>
              <a:t> </a:t>
            </a:r>
            <a:r>
              <a:rPr lang="en-GB" altLang="en-US" sz="2400" dirty="0" err="1">
                <a:cs typeface="Times New Roman" panose="02020603050405020304" pitchFamily="18" charset="0"/>
              </a:rPr>
              <a:t>huruf-huruf</a:t>
            </a:r>
            <a:r>
              <a:rPr lang="en-GB" altLang="en-US" sz="2400" dirty="0">
                <a:cs typeface="Times New Roman" panose="02020603050405020304" pitchFamily="18" charset="0"/>
              </a:rPr>
              <a:t> </a:t>
            </a:r>
            <a:r>
              <a:rPr lang="en-GB" altLang="en-US" sz="2400" dirty="0" err="1">
                <a:cs typeface="Times New Roman" panose="02020603050405020304" pitchFamily="18" charset="0"/>
              </a:rPr>
              <a:t>kunci</a:t>
            </a:r>
            <a:r>
              <a:rPr lang="en-GB" altLang="en-US" sz="2400" dirty="0">
                <a:cs typeface="Times New Roman" panose="02020603050405020304" pitchFamily="18" charset="0"/>
              </a:rPr>
              <a:t>. </a:t>
            </a:r>
            <a:r>
              <a:rPr lang="en-GB" altLang="en-US" sz="2400" dirty="0" err="1">
                <a:cs typeface="Times New Roman" panose="02020603050405020304" pitchFamily="18" charset="0"/>
              </a:rPr>
              <a:t>Atau</a:t>
            </a:r>
            <a:r>
              <a:rPr lang="en-GB" altLang="en-US" sz="2400" dirty="0">
                <a:cs typeface="Times New Roman" panose="02020603050405020304" pitchFamily="18" charset="0"/>
              </a:rPr>
              <a:t>, </a:t>
            </a:r>
            <a:r>
              <a:rPr lang="en-GB" altLang="en-US" sz="2400" dirty="0" err="1">
                <a:cs typeface="Times New Roman" panose="02020603050405020304" pitchFamily="18" charset="0"/>
              </a:rPr>
              <a:t>kriptanalis</a:t>
            </a:r>
            <a:r>
              <a:rPr lang="en-GB" altLang="en-US" sz="2400" dirty="0">
                <a:cs typeface="Times New Roman" panose="02020603050405020304" pitchFamily="18" charset="0"/>
              </a:rPr>
              <a:t> </a:t>
            </a:r>
            <a:r>
              <a:rPr lang="en-GB" altLang="en-US" sz="2400" dirty="0" err="1">
                <a:cs typeface="Times New Roman" panose="02020603050405020304" pitchFamily="18" charset="0"/>
              </a:rPr>
              <a:t>dapat</a:t>
            </a:r>
            <a:r>
              <a:rPr lang="en-GB" altLang="en-US" sz="2400" dirty="0">
                <a:cs typeface="Times New Roman" panose="02020603050405020304" pitchFamily="18" charset="0"/>
              </a:rPr>
              <a:t> </a:t>
            </a:r>
            <a:r>
              <a:rPr lang="en-GB" altLang="en-US" sz="2400" dirty="0" err="1">
                <a:cs typeface="Times New Roman" panose="02020603050405020304" pitchFamily="18" charset="0"/>
              </a:rPr>
              <a:t>menerka</a:t>
            </a:r>
            <a:r>
              <a:rPr lang="en-GB" altLang="en-US" sz="2400" dirty="0">
                <a:cs typeface="Times New Roman" panose="02020603050405020304" pitchFamily="18" charset="0"/>
              </a:rPr>
              <a:t> kata yang </a:t>
            </a:r>
            <a:r>
              <a:rPr lang="en-GB" altLang="en-US" sz="2400" dirty="0" err="1">
                <a:cs typeface="Times New Roman" panose="02020603050405020304" pitchFamily="18" charset="0"/>
              </a:rPr>
              <a:t>membantu</a:t>
            </a:r>
            <a:r>
              <a:rPr lang="en-GB" altLang="en-US" sz="2400" dirty="0">
                <a:cs typeface="Times New Roman" panose="02020603050405020304" pitchFamily="18" charset="0"/>
              </a:rPr>
              <a:t> </a:t>
            </a:r>
            <a:r>
              <a:rPr lang="en-GB" altLang="en-US" sz="2400" dirty="0" err="1">
                <a:cs typeface="Times New Roman" panose="02020603050405020304" pitchFamily="18" charset="0"/>
              </a:rPr>
              <a:t>untuk</a:t>
            </a:r>
            <a:r>
              <a:rPr lang="en-GB" altLang="en-US" sz="2400" dirty="0">
                <a:cs typeface="Times New Roman" panose="02020603050405020304" pitchFamily="18" charset="0"/>
              </a:rPr>
              <a:t> </a:t>
            </a:r>
            <a:r>
              <a:rPr lang="en-GB" altLang="en-US" sz="2400" dirty="0" err="1">
                <a:cs typeface="Times New Roman" panose="02020603050405020304" pitchFamily="18" charset="0"/>
              </a:rPr>
              <a:t>memecahkan</a:t>
            </a:r>
            <a:r>
              <a:rPr lang="en-GB" altLang="en-US" sz="2400" dirty="0">
                <a:cs typeface="Times New Roman" panose="02020603050405020304" pitchFamily="18" charset="0"/>
              </a:rPr>
              <a:t> </a:t>
            </a:r>
            <a:r>
              <a:rPr lang="en-GB"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a:t> </a:t>
            </a:r>
          </a:p>
        </p:txBody>
      </p:sp>
      <p:sp>
        <p:nvSpPr>
          <p:cNvPr id="4915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3050968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5CC4B47-476D-4696-AED8-09A6BA5E259C}" type="slidenum">
              <a:rPr lang="en-US" altLang="en-US" sz="2400">
                <a:solidFill>
                  <a:schemeClr val="tx2"/>
                </a:solidFill>
              </a:rPr>
              <a:pPr>
                <a:spcBef>
                  <a:spcPct val="0"/>
                </a:spcBef>
                <a:buClrTx/>
                <a:buSzTx/>
                <a:buFontTx/>
                <a:buNone/>
              </a:pPr>
              <a:t>28</a:t>
            </a:fld>
            <a:endParaRPr lang="en-US" altLang="en-US" sz="2400">
              <a:solidFill>
                <a:schemeClr val="tx2"/>
              </a:solidFill>
            </a:endParaRPr>
          </a:p>
        </p:txBody>
      </p:sp>
      <p:sp>
        <p:nvSpPr>
          <p:cNvPr id="50179" name="Rectangle 3"/>
          <p:cNvSpPr>
            <a:spLocks noGrp="1" noChangeArrowheads="1"/>
          </p:cNvSpPr>
          <p:nvPr>
            <p:ph type="body" idx="1"/>
          </p:nvPr>
        </p:nvSpPr>
        <p:spPr>
          <a:xfrm>
            <a:off x="954157" y="685800"/>
            <a:ext cx="10694504" cy="5410200"/>
          </a:xfrm>
        </p:spPr>
        <p:txBody>
          <a:bodyPr>
            <a:normAutofit fontScale="92500" lnSpcReduction="10000"/>
          </a:bodyPr>
          <a:lstStyle/>
          <a:p>
            <a:pPr eaLnBrk="1" hangingPunct="1"/>
            <a:r>
              <a:rPr lang="en-US" altLang="en-US" sz="2200" dirty="0" err="1"/>
              <a:t>Contoh</a:t>
            </a:r>
            <a:r>
              <a:rPr lang="en-US" altLang="en-US" sz="2200" dirty="0"/>
              <a:t>: </a:t>
            </a:r>
          </a:p>
          <a:p>
            <a:pPr>
              <a:buNone/>
            </a:pPr>
            <a:r>
              <a:rPr lang="en-US" altLang="en-US" sz="2200" dirty="0"/>
              <a:t>      </a:t>
            </a:r>
            <a:r>
              <a:rPr lang="en-US" altLang="en-US" sz="2200" dirty="0">
                <a:solidFill>
                  <a:srgbClr val="FF0000"/>
                </a:solidFill>
                <a:latin typeface="Arial" panose="020B0604020202020204" pitchFamily="34" charset="0"/>
              </a:rPr>
              <a:t>1			     2		                   3		                </a:t>
            </a:r>
            <a:r>
              <a:rPr lang="en-GB" altLang="en-US" sz="2200" dirty="0">
                <a:solidFill>
                  <a:srgbClr val="FF0000"/>
                </a:solidFill>
                <a:latin typeface="Arial" panose="020B0604020202020204" pitchFamily="34" charset="0"/>
                <a:cs typeface="Times New Roman" panose="02020603050405020304" pitchFamily="18" charset="0"/>
              </a:rPr>
              <a:t>4	</a:t>
            </a:r>
            <a:r>
              <a:rPr lang="en-GB" altLang="en-US" sz="2200" dirty="0">
                <a:latin typeface="Arial" panose="020B0604020202020204" pitchFamily="34" charset="0"/>
                <a:cs typeface="Times New Roman" panose="02020603050405020304" pitchFamily="18" charset="0"/>
              </a:rPr>
              <a:t>	</a:t>
            </a:r>
            <a:endParaRPr lang="en-US" altLang="en-US" sz="2200" dirty="0">
              <a:latin typeface="Arial" panose="020B0604020202020204" pitchFamily="34" charset="0"/>
            </a:endParaRPr>
          </a:p>
          <a:p>
            <a:pPr eaLnBrk="1" hangingPunct="1">
              <a:buFontTx/>
              <a:buNone/>
            </a:pPr>
            <a:r>
              <a:rPr lang="en-GB" altLang="en-US" sz="2200" b="1" dirty="0">
                <a:solidFill>
                  <a:srgbClr val="000000"/>
                </a:solidFill>
                <a:latin typeface="Courier" pitchFamily="49" charset="0"/>
                <a:cs typeface="Times New Roman" panose="02020603050405020304" pitchFamily="18" charset="0"/>
              </a:rPr>
              <a:t>	</a:t>
            </a:r>
            <a:r>
              <a:rPr lang="en-GB" altLang="en-US" sz="2200" b="1" dirty="0">
                <a:solidFill>
                  <a:srgbClr val="000000"/>
                </a:solidFill>
                <a:latin typeface="Courier New" panose="02070309020205020404" pitchFamily="49" charset="0"/>
                <a:cs typeface="Courier New" panose="02070309020205020404" pitchFamily="49" charset="0"/>
              </a:rPr>
              <a:t>LJV</a:t>
            </a:r>
            <a:r>
              <a:rPr lang="en-GB" altLang="en-US" sz="2200" dirty="0">
                <a:solidFill>
                  <a:srgbClr val="000000"/>
                </a:solidFill>
                <a:latin typeface="Courier New" panose="02070309020205020404" pitchFamily="49" charset="0"/>
                <a:cs typeface="Courier New" panose="02070309020205020404" pitchFamily="49" charset="0"/>
              </a:rPr>
              <a:t>BQ STNEZ LQMED </a:t>
            </a:r>
            <a:r>
              <a:rPr lang="en-GB" altLang="en-US" sz="2200" b="1" dirty="0">
                <a:solidFill>
                  <a:srgbClr val="000000"/>
                </a:solidFill>
                <a:latin typeface="Courier New" panose="02070309020205020404" pitchFamily="49" charset="0"/>
                <a:cs typeface="Courier New" panose="02070309020205020404" pitchFamily="49" charset="0"/>
              </a:rPr>
              <a:t>LJV</a:t>
            </a:r>
            <a:r>
              <a:rPr lang="en-GB" altLang="en-US" sz="2200" dirty="0">
                <a:solidFill>
                  <a:srgbClr val="000000"/>
                </a:solidFill>
                <a:latin typeface="Courier New" panose="02070309020205020404" pitchFamily="49" charset="0"/>
                <a:cs typeface="Courier New" panose="02070309020205020404" pitchFamily="49" charset="0"/>
              </a:rPr>
              <a:t>MA MPKAU FAVAT </a:t>
            </a:r>
            <a:r>
              <a:rPr lang="en-GB" altLang="en-US" sz="2200" b="1" dirty="0">
                <a:solidFill>
                  <a:srgbClr val="000000"/>
                </a:solidFill>
                <a:latin typeface="Courier New" panose="02070309020205020404" pitchFamily="49" charset="0"/>
                <a:cs typeface="Courier New" panose="02070309020205020404" pitchFamily="49" charset="0"/>
              </a:rPr>
              <a:t>LJV</a:t>
            </a:r>
            <a:r>
              <a:rPr lang="en-GB" altLang="en-US" sz="2200" dirty="0">
                <a:solidFill>
                  <a:srgbClr val="000000"/>
                </a:solidFill>
                <a:latin typeface="Courier New" panose="02070309020205020404" pitchFamily="49" charset="0"/>
                <a:cs typeface="Courier New" panose="02070309020205020404" pitchFamily="49" charset="0"/>
              </a:rPr>
              <a:t>DA YYVNF JQLNP </a:t>
            </a:r>
            <a:r>
              <a:rPr lang="en-GB" altLang="en-US" sz="2200" b="1" dirty="0">
                <a:solidFill>
                  <a:srgbClr val="000000"/>
                </a:solidFill>
                <a:latin typeface="Courier New" panose="02070309020205020404" pitchFamily="49" charset="0"/>
                <a:cs typeface="Courier New" panose="02070309020205020404" pitchFamily="49" charset="0"/>
              </a:rPr>
              <a:t>LJV</a:t>
            </a:r>
            <a:r>
              <a:rPr lang="en-GB" altLang="en-US" sz="2200" dirty="0">
                <a:solidFill>
                  <a:srgbClr val="000000"/>
                </a:solidFill>
                <a:latin typeface="Courier New" panose="02070309020205020404" pitchFamily="49" charset="0"/>
                <a:cs typeface="Courier New" panose="02070309020205020404" pitchFamily="49" charset="0"/>
              </a:rPr>
              <a:t>HK VTRNF </a:t>
            </a:r>
            <a:r>
              <a:rPr lang="en-GB" altLang="en-US" sz="2200" b="1" dirty="0">
                <a:solidFill>
                  <a:srgbClr val="000000"/>
                </a:solidFill>
                <a:latin typeface="Courier New" panose="02070309020205020404" pitchFamily="49" charset="0"/>
                <a:cs typeface="Courier New" panose="02070309020205020404" pitchFamily="49" charset="0"/>
              </a:rPr>
              <a:t>LJV</a:t>
            </a:r>
            <a:r>
              <a:rPr lang="en-GB" altLang="en-US" sz="2200" dirty="0">
                <a:solidFill>
                  <a:srgbClr val="000000"/>
                </a:solidFill>
                <a:latin typeface="Courier New" panose="02070309020205020404" pitchFamily="49" charset="0"/>
                <a:cs typeface="Courier New" panose="02070309020205020404" pitchFamily="49" charset="0"/>
              </a:rPr>
              <a:t>CM LKETA </a:t>
            </a:r>
            <a:r>
              <a:rPr lang="en-GB" altLang="en-US" sz="2200" b="1" dirty="0">
                <a:solidFill>
                  <a:srgbClr val="000000"/>
                </a:solidFill>
                <a:latin typeface="Courier New" panose="02070309020205020404" pitchFamily="49" charset="0"/>
                <a:cs typeface="Courier New" panose="02070309020205020404" pitchFamily="49" charset="0"/>
              </a:rPr>
              <a:t>LJV</a:t>
            </a:r>
            <a:r>
              <a:rPr lang="en-GB" altLang="en-US" sz="2200" dirty="0">
                <a:solidFill>
                  <a:srgbClr val="000000"/>
                </a:solidFill>
                <a:latin typeface="Courier New" panose="02070309020205020404" pitchFamily="49" charset="0"/>
                <a:cs typeface="Courier New" panose="02070309020205020404" pitchFamily="49" charset="0"/>
              </a:rPr>
              <a:t>HU YJVSF KRFTT WEFUX VHZNP</a:t>
            </a:r>
          </a:p>
          <a:p>
            <a:pPr>
              <a:buNone/>
            </a:pPr>
            <a:r>
              <a:rPr lang="en-GB" altLang="en-US" sz="2200" dirty="0">
                <a:latin typeface="Arial" panose="020B0604020202020204" pitchFamily="34" charset="0"/>
                <a:cs typeface="Times New Roman" panose="02020603050405020304" pitchFamily="18" charset="0"/>
              </a:rPr>
              <a:t>	</a:t>
            </a:r>
            <a:r>
              <a:rPr lang="en-GB" altLang="en-US" sz="2200" dirty="0">
                <a:solidFill>
                  <a:srgbClr val="FF0000"/>
                </a:solidFill>
                <a:latin typeface="Arial" panose="020B0604020202020204" pitchFamily="34" charset="0"/>
                <a:cs typeface="Times New Roman" panose="02020603050405020304" pitchFamily="18" charset="0"/>
              </a:rPr>
              <a:t> </a:t>
            </a:r>
            <a:r>
              <a:rPr lang="en-GB" altLang="en-US" sz="2400" dirty="0">
                <a:solidFill>
                  <a:srgbClr val="FF0000"/>
                </a:solidFill>
                <a:latin typeface="Arial" panose="020B0604020202020204" pitchFamily="34" charset="0"/>
                <a:cs typeface="Times New Roman" panose="02020603050405020304" pitchFamily="18" charset="0"/>
              </a:rPr>
              <a:t> </a:t>
            </a:r>
            <a:r>
              <a:rPr lang="en-GB" altLang="en-US" sz="2400" dirty="0">
                <a:solidFill>
                  <a:srgbClr val="FF0000"/>
                </a:solidFill>
                <a:cs typeface="Times New Roman" panose="02020603050405020304" pitchFamily="18" charset="0"/>
              </a:rPr>
              <a:t>5	</a:t>
            </a:r>
            <a:r>
              <a:rPr lang="en-GB" altLang="en-US" sz="2200" dirty="0">
                <a:solidFill>
                  <a:srgbClr val="FF0000"/>
                </a:solidFill>
                <a:cs typeface="Times New Roman" panose="02020603050405020304" pitchFamily="18" charset="0"/>
              </a:rPr>
              <a:t>	    6</a:t>
            </a:r>
          </a:p>
          <a:p>
            <a:pPr eaLnBrk="1" hangingPunct="1">
              <a:buFontTx/>
              <a:buNone/>
            </a:pPr>
            <a:r>
              <a:rPr lang="en-GB" altLang="en-US" dirty="0">
                <a:cs typeface="Times New Roman" panose="02020603050405020304" pitchFamily="18" charset="0"/>
              </a:rPr>
              <a:t>	</a:t>
            </a:r>
            <a:r>
              <a:rPr lang="en-GB" altLang="en-US" sz="2400" dirty="0" err="1">
                <a:cs typeface="Times New Roman" panose="02020603050405020304" pitchFamily="18" charset="0"/>
              </a:rPr>
              <a:t>Kriptogram</a:t>
            </a:r>
            <a:r>
              <a:rPr lang="en-GB" altLang="en-US" sz="2400" dirty="0">
                <a:cs typeface="Times New Roman" panose="02020603050405020304" pitchFamily="18" charset="0"/>
              </a:rPr>
              <a:t> yang </a:t>
            </a:r>
            <a:r>
              <a:rPr lang="en-GB" altLang="en-US" sz="2400" dirty="0" err="1">
                <a:cs typeface="Times New Roman" panose="02020603050405020304" pitchFamily="18" charset="0"/>
              </a:rPr>
              <a:t>berulang</a:t>
            </a:r>
            <a:r>
              <a:rPr lang="en-GB" altLang="en-US" sz="2400" dirty="0">
                <a:cs typeface="Times New Roman" panose="02020603050405020304" pitchFamily="18" charset="0"/>
              </a:rPr>
              <a:t> </a:t>
            </a:r>
            <a:r>
              <a:rPr lang="en-GB" altLang="en-US" sz="2400" dirty="0" err="1">
                <a:cs typeface="Times New Roman" panose="02020603050405020304" pitchFamily="18" charset="0"/>
              </a:rPr>
              <a:t>adalah</a:t>
            </a:r>
            <a:r>
              <a:rPr lang="en-GB" altLang="en-US" sz="2400" dirty="0">
                <a:cs typeface="Times New Roman" panose="02020603050405020304" pitchFamily="18" charset="0"/>
              </a:rPr>
              <a:t> </a:t>
            </a:r>
            <a:r>
              <a:rPr lang="en-GB" altLang="en-US" sz="2400" b="1" dirty="0">
                <a:latin typeface="Courier" pitchFamily="49" charset="0"/>
                <a:cs typeface="Times New Roman" panose="02020603050405020304" pitchFamily="18" charset="0"/>
              </a:rPr>
              <a:t>LJV   </a:t>
            </a:r>
            <a:endParaRPr lang="en-GB" altLang="en-US" sz="2400" dirty="0">
              <a:cs typeface="Times New Roman" panose="02020603050405020304" pitchFamily="18" charset="0"/>
            </a:endParaRPr>
          </a:p>
          <a:p>
            <a:pPr eaLnBrk="1" hangingPunct="1">
              <a:buFontTx/>
              <a:buNone/>
            </a:pPr>
            <a:r>
              <a:rPr lang="en-GB" altLang="en-US" sz="2400" dirty="0">
                <a:cs typeface="Times New Roman" panose="02020603050405020304" pitchFamily="18" charset="0"/>
              </a:rPr>
              <a:t>	</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Jarak</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ke-1 </a:t>
            </a:r>
            <a:r>
              <a:rPr lang="en-GB" altLang="en-US" sz="2400" dirty="0" err="1">
                <a:solidFill>
                  <a:srgbClr val="000000"/>
                </a:solidFill>
                <a:cs typeface="Times New Roman" panose="02020603050405020304" pitchFamily="18" charset="0"/>
              </a:rPr>
              <a:t>dengan</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ke-2 = 15		</a:t>
            </a:r>
          </a:p>
          <a:p>
            <a:pPr algn="just" eaLnBrk="1" hangingPunct="1">
              <a:buFontTx/>
              <a:buNone/>
            </a:pP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Jarak</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ke-2 </a:t>
            </a:r>
            <a:r>
              <a:rPr lang="en-GB" altLang="en-US" sz="2400" dirty="0" err="1">
                <a:solidFill>
                  <a:srgbClr val="000000"/>
                </a:solidFill>
                <a:cs typeface="Times New Roman" panose="02020603050405020304" pitchFamily="18" charset="0"/>
              </a:rPr>
              <a:t>dengan</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ke-3 = 15	</a:t>
            </a:r>
          </a:p>
          <a:p>
            <a:pPr algn="just" eaLnBrk="1" hangingPunct="1">
              <a:buFontTx/>
              <a:buNone/>
            </a:pP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Jarak</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ke-3 </a:t>
            </a:r>
            <a:r>
              <a:rPr lang="en-GB" altLang="en-US" sz="2400" dirty="0" err="1">
                <a:solidFill>
                  <a:srgbClr val="000000"/>
                </a:solidFill>
                <a:cs typeface="Times New Roman" panose="02020603050405020304" pitchFamily="18" charset="0"/>
              </a:rPr>
              <a:t>dengan</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ke-4 = 15</a:t>
            </a:r>
          </a:p>
          <a:p>
            <a:pPr algn="just" eaLnBrk="1" hangingPunct="1">
              <a:buFontTx/>
              <a:buNone/>
            </a:pP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Jarak</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ke-4 </a:t>
            </a:r>
            <a:r>
              <a:rPr lang="en-GB" altLang="en-US" sz="2400" dirty="0" err="1">
                <a:solidFill>
                  <a:srgbClr val="000000"/>
                </a:solidFill>
                <a:cs typeface="Times New Roman" panose="02020603050405020304" pitchFamily="18" charset="0"/>
              </a:rPr>
              <a:t>dengan</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ke-5 = 10</a:t>
            </a:r>
          </a:p>
          <a:p>
            <a:pPr algn="just" eaLnBrk="1" hangingPunct="1">
              <a:buFontTx/>
              <a:buNone/>
            </a:pP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Jarak</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ke-5 </a:t>
            </a:r>
            <a:r>
              <a:rPr lang="en-GB" altLang="en-US" sz="2400" dirty="0" err="1">
                <a:solidFill>
                  <a:srgbClr val="000000"/>
                </a:solidFill>
                <a:cs typeface="Times New Roman" panose="02020603050405020304" pitchFamily="18" charset="0"/>
              </a:rPr>
              <a:t>dengan</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ke-6 = 10</a:t>
            </a:r>
          </a:p>
          <a:p>
            <a:pPr algn="just" eaLnBrk="1" hangingPunct="1">
              <a:buFontTx/>
              <a:buNone/>
            </a:pPr>
            <a:r>
              <a:rPr lang="en-GB" altLang="en-US" sz="2400" dirty="0">
                <a:cs typeface="Times New Roman" panose="02020603050405020304" pitchFamily="18" charset="0"/>
              </a:rPr>
              <a:t>	</a:t>
            </a:r>
            <a:r>
              <a:rPr lang="en-GB" altLang="en-US" sz="2400" dirty="0" err="1">
                <a:cs typeface="Times New Roman" panose="02020603050405020304" pitchFamily="18" charset="0"/>
              </a:rPr>
              <a:t>Faktor</a:t>
            </a:r>
            <a:r>
              <a:rPr lang="en-GB" altLang="en-US" sz="2400" dirty="0">
                <a:cs typeface="Times New Roman" panose="02020603050405020304" pitchFamily="18" charset="0"/>
              </a:rPr>
              <a:t> </a:t>
            </a:r>
            <a:r>
              <a:rPr lang="en-GB" altLang="en-US" sz="2400" dirty="0" err="1">
                <a:cs typeface="Times New Roman" panose="02020603050405020304" pitchFamily="18" charset="0"/>
              </a:rPr>
              <a:t>pembagi</a:t>
            </a:r>
            <a:r>
              <a:rPr lang="en-GB" altLang="en-US" sz="2400" dirty="0">
                <a:cs typeface="Times New Roman" panose="02020603050405020304" pitchFamily="18" charset="0"/>
              </a:rPr>
              <a:t> 15 = {3, 5, 15}</a:t>
            </a:r>
          </a:p>
          <a:p>
            <a:pPr algn="just" eaLnBrk="1" hangingPunct="1">
              <a:buFontTx/>
              <a:buNone/>
            </a:pPr>
            <a:r>
              <a:rPr lang="en-GB" altLang="en-US" sz="2400" dirty="0">
                <a:cs typeface="Times New Roman" panose="02020603050405020304" pitchFamily="18" charset="0"/>
              </a:rPr>
              <a:t>	</a:t>
            </a:r>
            <a:r>
              <a:rPr lang="en-GB" altLang="en-US" sz="2400" dirty="0" err="1">
                <a:cs typeface="Times New Roman" panose="02020603050405020304" pitchFamily="18" charset="0"/>
              </a:rPr>
              <a:t>Faktor</a:t>
            </a:r>
            <a:r>
              <a:rPr lang="en-GB" altLang="en-US" sz="2400" dirty="0">
                <a:cs typeface="Times New Roman" panose="02020603050405020304" pitchFamily="18" charset="0"/>
              </a:rPr>
              <a:t> </a:t>
            </a:r>
            <a:r>
              <a:rPr lang="en-GB" altLang="en-US" sz="2400" dirty="0" err="1">
                <a:cs typeface="Times New Roman" panose="02020603050405020304" pitchFamily="18" charset="0"/>
              </a:rPr>
              <a:t>pembagi</a:t>
            </a:r>
            <a:r>
              <a:rPr lang="en-GB" altLang="en-US" sz="2400" dirty="0">
                <a:cs typeface="Times New Roman" panose="02020603050405020304" pitchFamily="18" charset="0"/>
              </a:rPr>
              <a:t> 10 = {2, 5, 10}</a:t>
            </a:r>
          </a:p>
          <a:p>
            <a:pPr algn="just" eaLnBrk="1" hangingPunct="1">
              <a:buFontTx/>
              <a:buNone/>
            </a:pPr>
            <a:r>
              <a:rPr lang="en-GB" altLang="en-US" sz="2400" dirty="0">
                <a:cs typeface="Times New Roman" panose="02020603050405020304" pitchFamily="18" charset="0"/>
              </a:rPr>
              <a:t>	</a:t>
            </a:r>
            <a:r>
              <a:rPr lang="en-GB" altLang="en-US" sz="2400" dirty="0" err="1">
                <a:cs typeface="Times New Roman" panose="02020603050405020304" pitchFamily="18" charset="0"/>
              </a:rPr>
              <a:t>Irisan</a:t>
            </a:r>
            <a:r>
              <a:rPr lang="en-GB" altLang="en-US" sz="2400" dirty="0">
                <a:cs typeface="Times New Roman" panose="02020603050405020304" pitchFamily="18" charset="0"/>
              </a:rPr>
              <a:t> </a:t>
            </a:r>
            <a:r>
              <a:rPr lang="en-GB" altLang="en-US" sz="2400" dirty="0" err="1">
                <a:cs typeface="Times New Roman" panose="02020603050405020304" pitchFamily="18" charset="0"/>
              </a:rPr>
              <a:t>kedua</a:t>
            </a:r>
            <a:r>
              <a:rPr lang="en-GB" altLang="en-US" sz="2400" dirty="0">
                <a:cs typeface="Times New Roman" panose="02020603050405020304" pitchFamily="18" charset="0"/>
              </a:rPr>
              <a:t> </a:t>
            </a:r>
            <a:r>
              <a:rPr lang="en-GB" altLang="en-US" sz="2400" dirty="0" err="1">
                <a:cs typeface="Times New Roman" panose="02020603050405020304" pitchFamily="18" charset="0"/>
              </a:rPr>
              <a:t>himpunan</a:t>
            </a:r>
            <a:r>
              <a:rPr lang="en-GB" altLang="en-US" sz="2400" dirty="0">
                <a:cs typeface="Times New Roman" panose="02020603050405020304" pitchFamily="18" charset="0"/>
              </a:rPr>
              <a:t> </a:t>
            </a:r>
            <a:r>
              <a:rPr lang="en-GB" altLang="en-US" sz="2400" dirty="0" err="1">
                <a:cs typeface="Times New Roman" panose="02020603050405020304" pitchFamily="18" charset="0"/>
              </a:rPr>
              <a:t>ini</a:t>
            </a:r>
            <a:r>
              <a:rPr lang="en-GB" altLang="en-US" sz="2400" dirty="0">
                <a:cs typeface="Times New Roman" panose="02020603050405020304" pitchFamily="18" charset="0"/>
              </a:rPr>
              <a:t> = 5. </a:t>
            </a:r>
            <a:r>
              <a:rPr lang="en-GB" altLang="en-US" sz="2400" dirty="0" err="1">
                <a:cs typeface="Times New Roman" panose="02020603050405020304" pitchFamily="18" charset="0"/>
              </a:rPr>
              <a:t>Jadi</a:t>
            </a:r>
            <a:r>
              <a:rPr lang="en-GB" altLang="en-US" sz="2400" dirty="0">
                <a:cs typeface="Times New Roman" panose="02020603050405020304" pitchFamily="18" charset="0"/>
              </a:rPr>
              <a:t>, </a:t>
            </a:r>
            <a:r>
              <a:rPr lang="en-GB" altLang="en-US" sz="2400" dirty="0" err="1">
                <a:cs typeface="Times New Roman" panose="02020603050405020304" pitchFamily="18" charset="0"/>
              </a:rPr>
              <a:t>panjang</a:t>
            </a:r>
            <a:r>
              <a:rPr lang="en-GB" altLang="en-US" sz="2400" dirty="0">
                <a:cs typeface="Times New Roman" panose="02020603050405020304" pitchFamily="18" charset="0"/>
              </a:rPr>
              <a:t> </a:t>
            </a:r>
            <a:r>
              <a:rPr lang="en-GB" altLang="en-US" sz="2400" dirty="0" err="1">
                <a:cs typeface="Times New Roman" panose="02020603050405020304" pitchFamily="18" charset="0"/>
              </a:rPr>
              <a:t>kunci</a:t>
            </a:r>
            <a:r>
              <a:rPr lang="en-GB" altLang="en-US" sz="2400" dirty="0">
                <a:cs typeface="Times New Roman" panose="02020603050405020304" pitchFamily="18" charset="0"/>
              </a:rPr>
              <a:t> </a:t>
            </a:r>
            <a:r>
              <a:rPr lang="en-GB" altLang="en-US" sz="2400" dirty="0" err="1">
                <a:cs typeface="Times New Roman" panose="02020603050405020304" pitchFamily="18" charset="0"/>
              </a:rPr>
              <a:t>diperkirakan</a:t>
            </a:r>
            <a:r>
              <a:rPr lang="en-GB" altLang="en-US" sz="2400" dirty="0">
                <a:cs typeface="Times New Roman" panose="02020603050405020304" pitchFamily="18" charset="0"/>
              </a:rPr>
              <a:t> = 5</a:t>
            </a:r>
            <a:r>
              <a:rPr lang="en-US" altLang="en-US" sz="2400" dirty="0"/>
              <a:t> </a:t>
            </a:r>
          </a:p>
        </p:txBody>
      </p:sp>
      <p:sp>
        <p:nvSpPr>
          <p:cNvPr id="5018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1674730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6EE113BA-1A21-4F89-896B-F45FA10B4E81}" type="slidenum">
              <a:rPr lang="en-US" altLang="en-US" sz="2400">
                <a:solidFill>
                  <a:schemeClr val="tx2"/>
                </a:solidFill>
              </a:rPr>
              <a:pPr>
                <a:spcBef>
                  <a:spcPct val="0"/>
                </a:spcBef>
                <a:buClrTx/>
                <a:buSzTx/>
                <a:buFontTx/>
                <a:buNone/>
              </a:pPr>
              <a:t>29</a:t>
            </a:fld>
            <a:endParaRPr lang="en-US" altLang="en-US" sz="2400">
              <a:solidFill>
                <a:schemeClr val="tx2"/>
              </a:solidFill>
            </a:endParaRPr>
          </a:p>
        </p:txBody>
      </p:sp>
      <p:sp>
        <p:nvSpPr>
          <p:cNvPr id="51203" name="Rectangle 3"/>
          <p:cNvSpPr>
            <a:spLocks noGrp="1" noChangeArrowheads="1"/>
          </p:cNvSpPr>
          <p:nvPr>
            <p:ph type="body" idx="1"/>
          </p:nvPr>
        </p:nvSpPr>
        <p:spPr>
          <a:xfrm>
            <a:off x="417443" y="762000"/>
            <a:ext cx="11251096" cy="5334000"/>
          </a:xfrm>
        </p:spPr>
        <p:txBody>
          <a:bodyPr>
            <a:normAutofit fontScale="92500" lnSpcReduction="10000"/>
          </a:bodyPr>
          <a:lstStyle/>
          <a:p>
            <a:pPr eaLnBrk="1" hangingPunct="1"/>
            <a:r>
              <a:rPr lang="en-GB" altLang="en-US" dirty="0" err="1">
                <a:cs typeface="Times New Roman" panose="02020603050405020304" pitchFamily="18" charset="0"/>
              </a:rPr>
              <a:t>Kelompokkan</a:t>
            </a:r>
            <a:r>
              <a:rPr lang="en-GB" altLang="en-US" dirty="0">
                <a:cs typeface="Times New Roman" panose="02020603050405020304" pitchFamily="18" charset="0"/>
              </a:rPr>
              <a:t> “</a:t>
            </a:r>
            <a:r>
              <a:rPr lang="en-GB" altLang="en-US" dirty="0" err="1">
                <a:cs typeface="Times New Roman" panose="02020603050405020304" pitchFamily="18" charset="0"/>
              </a:rPr>
              <a:t>pesan</a:t>
            </a:r>
            <a:r>
              <a:rPr lang="en-GB" altLang="en-US" dirty="0">
                <a:cs typeface="Times New Roman" panose="02020603050405020304" pitchFamily="18" charset="0"/>
              </a:rPr>
              <a:t>” </a:t>
            </a:r>
            <a:r>
              <a:rPr lang="en-GB" altLang="en-US" dirty="0" err="1">
                <a:cs typeface="Times New Roman" panose="02020603050405020304" pitchFamily="18" charset="0"/>
              </a:rPr>
              <a:t>setiap</a:t>
            </a:r>
            <a:r>
              <a:rPr lang="en-GB" altLang="en-US" dirty="0">
                <a:cs typeface="Times New Roman" panose="02020603050405020304" pitchFamily="18" charset="0"/>
              </a:rPr>
              <a:t> </a:t>
            </a:r>
            <a:r>
              <a:rPr lang="en-GB" altLang="en-US" dirty="0" err="1">
                <a:cs typeface="Times New Roman" panose="02020603050405020304" pitchFamily="18" charset="0"/>
              </a:rPr>
              <a:t>kelipatan</a:t>
            </a:r>
            <a:r>
              <a:rPr lang="en-GB" altLang="en-US" dirty="0">
                <a:cs typeface="Times New Roman" panose="02020603050405020304" pitchFamily="18" charset="0"/>
              </a:rPr>
              <a:t> ke-5, </a:t>
            </a:r>
            <a:r>
              <a:rPr lang="en-GB" altLang="en-US" dirty="0" err="1">
                <a:cs typeface="Times New Roman" panose="02020603050405020304" pitchFamily="18" charset="0"/>
              </a:rPr>
              <a:t>dimulai</a:t>
            </a:r>
            <a:r>
              <a:rPr lang="en-GB" altLang="en-US" dirty="0">
                <a:cs typeface="Times New Roman" panose="02020603050405020304" pitchFamily="18" charset="0"/>
              </a:rPr>
              <a:t> </a:t>
            </a:r>
            <a:r>
              <a:rPr lang="en-GB" altLang="en-US" dirty="0" err="1">
                <a:cs typeface="Times New Roman" panose="02020603050405020304" pitchFamily="18" charset="0"/>
              </a:rPr>
              <a:t>dari</a:t>
            </a:r>
            <a:r>
              <a:rPr lang="en-GB" altLang="en-US" dirty="0">
                <a:cs typeface="Times New Roman" panose="02020603050405020304" pitchFamily="18" charset="0"/>
              </a:rPr>
              <a:t> </a:t>
            </a:r>
            <a:r>
              <a:rPr lang="en-GB" altLang="en-US" dirty="0" err="1">
                <a:cs typeface="Times New Roman" panose="02020603050405020304" pitchFamily="18" charset="0"/>
              </a:rPr>
              <a:t>huruf</a:t>
            </a:r>
            <a:r>
              <a:rPr lang="en-GB" altLang="en-US" dirty="0">
                <a:cs typeface="Times New Roman" panose="02020603050405020304" pitchFamily="18" charset="0"/>
              </a:rPr>
              <a:t> </a:t>
            </a:r>
            <a:r>
              <a:rPr lang="en-GB" altLang="en-US" dirty="0" err="1">
                <a:cs typeface="Times New Roman" panose="02020603050405020304" pitchFamily="18" charset="0"/>
              </a:rPr>
              <a:t>cipherteks</a:t>
            </a:r>
            <a:r>
              <a:rPr lang="en-GB" altLang="en-US" dirty="0">
                <a:cs typeface="Times New Roman" panose="02020603050405020304" pitchFamily="18" charset="0"/>
              </a:rPr>
              <a:t> </a:t>
            </a:r>
            <a:r>
              <a:rPr lang="en-GB" altLang="en-US" dirty="0" err="1">
                <a:cs typeface="Times New Roman" panose="02020603050405020304" pitchFamily="18" charset="0"/>
              </a:rPr>
              <a:t>pertama</a:t>
            </a:r>
            <a:r>
              <a:rPr lang="en-GB" altLang="en-US" dirty="0">
                <a:cs typeface="Times New Roman" panose="02020603050405020304" pitchFamily="18" charset="0"/>
              </a:rPr>
              <a:t>, </a:t>
            </a:r>
            <a:r>
              <a:rPr lang="en-GB" altLang="en-US" dirty="0" err="1">
                <a:cs typeface="Times New Roman" panose="02020603050405020304" pitchFamily="18" charset="0"/>
              </a:rPr>
              <a:t>kedua</a:t>
            </a:r>
            <a:r>
              <a:rPr lang="en-GB" altLang="en-US" dirty="0">
                <a:cs typeface="Times New Roman" panose="02020603050405020304" pitchFamily="18" charset="0"/>
              </a:rPr>
              <a:t>, dan </a:t>
            </a:r>
            <a:r>
              <a:rPr lang="en-GB" altLang="en-US" dirty="0" err="1">
                <a:cs typeface="Times New Roman" panose="02020603050405020304" pitchFamily="18" charset="0"/>
              </a:rPr>
              <a:t>seterusnya</a:t>
            </a:r>
            <a:r>
              <a:rPr lang="en-GB" altLang="en-US" dirty="0">
                <a:cs typeface="Times New Roman" panose="02020603050405020304" pitchFamily="18" charset="0"/>
              </a:rPr>
              <a:t>. </a:t>
            </a:r>
            <a:r>
              <a:rPr lang="en-GB" altLang="en-US" dirty="0" err="1">
                <a:cs typeface="Times New Roman" panose="02020603050405020304" pitchFamily="18" charset="0"/>
              </a:rPr>
              <a:t>Setiap</a:t>
            </a:r>
            <a:r>
              <a:rPr lang="en-GB" altLang="en-US" dirty="0">
                <a:cs typeface="Times New Roman" panose="02020603050405020304" pitchFamily="18" charset="0"/>
              </a:rPr>
              <a:t> </a:t>
            </a:r>
            <a:r>
              <a:rPr lang="en-GB" altLang="en-US" dirty="0" err="1">
                <a:cs typeface="Times New Roman" panose="02020603050405020304" pitchFamily="18" charset="0"/>
              </a:rPr>
              <a:t>huruf</a:t>
            </a:r>
            <a:r>
              <a:rPr lang="en-GB" altLang="en-US" dirty="0">
                <a:cs typeface="Times New Roman" panose="02020603050405020304" pitchFamily="18" charset="0"/>
              </a:rPr>
              <a:t> </a:t>
            </a:r>
            <a:r>
              <a:rPr lang="en-GB" altLang="en-US" dirty="0" err="1">
                <a:cs typeface="Times New Roman" panose="02020603050405020304" pitchFamily="18" charset="0"/>
              </a:rPr>
              <a:t>kelipatan</a:t>
            </a:r>
            <a:r>
              <a:rPr lang="en-GB" altLang="en-US" dirty="0">
                <a:cs typeface="Times New Roman" panose="02020603050405020304" pitchFamily="18" charset="0"/>
              </a:rPr>
              <a:t> ke-5 </a:t>
            </a:r>
            <a:r>
              <a:rPr lang="en-GB" altLang="en-US" dirty="0" err="1">
                <a:cs typeface="Times New Roman" panose="02020603050405020304" pitchFamily="18" charset="0"/>
              </a:rPr>
              <a:t>pasti</a:t>
            </a:r>
            <a:r>
              <a:rPr lang="en-GB" altLang="en-US" dirty="0">
                <a:cs typeface="Times New Roman" panose="02020603050405020304" pitchFamily="18" charset="0"/>
              </a:rPr>
              <a:t> </a:t>
            </a:r>
            <a:r>
              <a:rPr lang="en-GB" altLang="en-US" dirty="0" err="1">
                <a:cs typeface="Times New Roman" panose="02020603050405020304" pitchFamily="18" charset="0"/>
              </a:rPr>
              <a:t>dienkripsi</a:t>
            </a:r>
            <a:r>
              <a:rPr lang="en-GB" altLang="en-US" dirty="0">
                <a:cs typeface="Times New Roman" panose="02020603050405020304" pitchFamily="18" charset="0"/>
              </a:rPr>
              <a:t> </a:t>
            </a:r>
            <a:r>
              <a:rPr lang="en-GB" altLang="en-US" dirty="0" err="1">
                <a:cs typeface="Times New Roman" panose="02020603050405020304" pitchFamily="18" charset="0"/>
              </a:rPr>
              <a:t>dengan</a:t>
            </a:r>
            <a:r>
              <a:rPr lang="en-GB" altLang="en-US" dirty="0">
                <a:cs typeface="Times New Roman" panose="02020603050405020304" pitchFamily="18" charset="0"/>
              </a:rPr>
              <a:t> </a:t>
            </a:r>
            <a:r>
              <a:rPr lang="en-GB" altLang="en-US" dirty="0" err="1">
                <a:cs typeface="Times New Roman" panose="02020603050405020304" pitchFamily="18" charset="0"/>
              </a:rPr>
              <a:t>huruf</a:t>
            </a:r>
            <a:r>
              <a:rPr lang="en-GB" altLang="en-US" dirty="0">
                <a:cs typeface="Times New Roman" panose="02020603050405020304" pitchFamily="18" charset="0"/>
              </a:rPr>
              <a:t> </a:t>
            </a:r>
            <a:r>
              <a:rPr lang="en-GB" altLang="en-US" dirty="0" err="1">
                <a:cs typeface="Times New Roman" panose="02020603050405020304" pitchFamily="18" charset="0"/>
              </a:rPr>
              <a:t>kunci</a:t>
            </a:r>
            <a:r>
              <a:rPr lang="en-GB" altLang="en-US" dirty="0">
                <a:cs typeface="Times New Roman" panose="02020603050405020304" pitchFamily="18" charset="0"/>
              </a:rPr>
              <a:t> yang </a:t>
            </a:r>
            <a:r>
              <a:rPr lang="en-GB" altLang="en-US" dirty="0" err="1">
                <a:cs typeface="Times New Roman" panose="02020603050405020304" pitchFamily="18" charset="0"/>
              </a:rPr>
              <a:t>sama</a:t>
            </a:r>
            <a:r>
              <a:rPr lang="en-GB" altLang="en-US" dirty="0">
                <a:cs typeface="Times New Roman" panose="02020603050405020304" pitchFamily="18" charset="0"/>
              </a:rPr>
              <a:t>.</a:t>
            </a:r>
          </a:p>
          <a:p>
            <a:pPr eaLnBrk="1" hangingPunct="1"/>
            <a:endParaRPr lang="en-GB" altLang="en-US" sz="2400" dirty="0">
              <a:cs typeface="Times New Roman" panose="02020603050405020304" pitchFamily="18" charset="0"/>
            </a:endParaRPr>
          </a:p>
          <a:p>
            <a:pPr eaLnBrk="1" hangingPunct="1">
              <a:buFontTx/>
              <a:buNone/>
            </a:pPr>
            <a:r>
              <a:rPr lang="en-US" altLang="en-US" sz="2400" dirty="0"/>
              <a:t> 	</a:t>
            </a:r>
            <a:r>
              <a:rPr lang="en-GB" altLang="en-US" sz="2400" dirty="0">
                <a:latin typeface="Courier New" panose="02070309020205020404" pitchFamily="49" charset="0"/>
                <a:cs typeface="Courier New" panose="02070309020205020404" pitchFamily="49" charset="0"/>
              </a:rPr>
              <a:t>LJVBQ STNEZ LQMED LJVMA MPKAU FAVAT LJVDA YYVNF JQLNP LJVHK VTRNF LJVCM LKETA LJVHU YJVSF KRFTT WEFUX VHZNP</a:t>
            </a:r>
            <a:endParaRPr lang="en-US" altLang="en-US" sz="2400" dirty="0">
              <a:latin typeface="Courier New" panose="02070309020205020404" pitchFamily="49" charset="0"/>
              <a:cs typeface="Courier New" panose="02070309020205020404" pitchFamily="49" charset="0"/>
            </a:endParaRPr>
          </a:p>
          <a:p>
            <a:pPr algn="just" eaLnBrk="1" hangingPunct="1">
              <a:buFontTx/>
              <a:buNone/>
            </a:pPr>
            <a:r>
              <a:rPr lang="en-GB" altLang="en-US" sz="2000" dirty="0">
                <a:solidFill>
                  <a:srgbClr val="000000"/>
                </a:solidFill>
                <a:cs typeface="Times New Roman" panose="02020603050405020304" pitchFamily="18" charset="0"/>
              </a:rPr>
              <a:t>   </a:t>
            </a:r>
          </a:p>
          <a:p>
            <a:pPr algn="just" eaLnBrk="1" hangingPunct="1">
              <a:buFontTx/>
              <a:buNone/>
            </a:pP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Kelompok</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Pesan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Huruf</a:t>
            </a:r>
            <a:r>
              <a:rPr lang="en-GB" altLang="en-US" sz="2400" dirty="0">
                <a:solidFill>
                  <a:srgbClr val="000000"/>
                </a:solidFill>
                <a:cs typeface="Times New Roman" panose="02020603050405020304" pitchFamily="18" charset="0"/>
              </a:rPr>
              <a:t> paling </a:t>
            </a:r>
            <a:r>
              <a:rPr lang="en-GB" altLang="en-US" sz="2400" dirty="0" err="1">
                <a:solidFill>
                  <a:srgbClr val="000000"/>
                </a:solidFill>
                <a:cs typeface="Times New Roman" panose="02020603050405020304" pitchFamily="18" charset="0"/>
              </a:rPr>
              <a:t>sering</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muncul</a:t>
            </a:r>
            <a:endParaRPr lang="en-GB" altLang="en-US" sz="2400" dirty="0">
              <a:solidFill>
                <a:srgbClr val="000000"/>
              </a:solidFill>
              <a:cs typeface="Times New Roman" panose="02020603050405020304" pitchFamily="18" charset="0"/>
            </a:endParaRPr>
          </a:p>
          <a:p>
            <a:pPr algn="just" eaLnBrk="1" hangingPunct="1">
              <a:buFontTx/>
              <a:buNone/>
            </a:pPr>
            <a:r>
              <a:rPr lang="en-GB" altLang="en-US" sz="2400" dirty="0">
                <a:solidFill>
                  <a:srgbClr val="000000"/>
                </a:solidFill>
                <a:cs typeface="Times New Roman" panose="02020603050405020304" pitchFamily="18" charset="0"/>
              </a:rPr>
              <a:t> </a:t>
            </a:r>
            <a:br>
              <a:rPr lang="en-US" altLang="en-US" sz="2400" dirty="0"/>
            </a:br>
            <a:r>
              <a:rPr lang="en-GB" altLang="en-US" sz="2400" dirty="0">
                <a:solidFill>
                  <a:srgbClr val="000000"/>
                </a:solidFill>
                <a:latin typeface="Courier New" panose="02070309020205020404" pitchFamily="49" charset="0"/>
                <a:cs typeface="Courier New" panose="02070309020205020404" pitchFamily="49" charset="0"/>
              </a:rPr>
              <a:t>  1		LSLLM FLYJL VLLLY KWV		L</a:t>
            </a:r>
          </a:p>
          <a:p>
            <a:pPr algn="just" eaLnBrk="1" hangingPunct="1">
              <a:buFontTx/>
              <a:buNone/>
            </a:pPr>
            <a:r>
              <a:rPr lang="en-GB" altLang="en-US" sz="2400" dirty="0">
                <a:solidFill>
                  <a:srgbClr val="000000"/>
                </a:solidFill>
                <a:latin typeface="Courier New" panose="02070309020205020404" pitchFamily="49" charset="0"/>
                <a:cs typeface="Courier New" panose="02070309020205020404" pitchFamily="49" charset="0"/>
              </a:rPr>
              <a:t>	  2		JTQJP	 AJYQJ TJKJJ REH		J</a:t>
            </a:r>
          </a:p>
          <a:p>
            <a:pPr algn="just" eaLnBrk="1" hangingPunct="1">
              <a:buFontTx/>
              <a:buNone/>
            </a:pPr>
            <a:r>
              <a:rPr lang="en-GB" altLang="en-US" sz="2400" dirty="0">
                <a:solidFill>
                  <a:srgbClr val="000000"/>
                </a:solidFill>
                <a:latin typeface="Courier New" panose="02070309020205020404" pitchFamily="49" charset="0"/>
                <a:cs typeface="Courier New" panose="02070309020205020404" pitchFamily="49" charset="0"/>
              </a:rPr>
              <a:t>	  3		VNMVK VVVLV RVEVV FFZ		V</a:t>
            </a:r>
          </a:p>
          <a:p>
            <a:pPr algn="just" eaLnBrk="1" hangingPunct="1">
              <a:buFontTx/>
              <a:buNone/>
            </a:pPr>
            <a:r>
              <a:rPr lang="en-GB" altLang="en-US" sz="2400" dirty="0">
                <a:solidFill>
                  <a:srgbClr val="000000"/>
                </a:solidFill>
                <a:latin typeface="Courier New" panose="02070309020205020404" pitchFamily="49" charset="0"/>
                <a:cs typeface="Courier New" panose="02070309020205020404" pitchFamily="49" charset="0"/>
              </a:rPr>
              <a:t>	  4		BEEMA ADNNH NCTHS TUN		N</a:t>
            </a:r>
          </a:p>
          <a:p>
            <a:pPr algn="just" eaLnBrk="1" hangingPunct="1">
              <a:buFontTx/>
              <a:buNone/>
            </a:pPr>
            <a:r>
              <a:rPr lang="en-GB" altLang="en-US" sz="2400" dirty="0">
                <a:solidFill>
                  <a:srgbClr val="000000"/>
                </a:solidFill>
                <a:latin typeface="Courier New" panose="02070309020205020404" pitchFamily="49" charset="0"/>
                <a:cs typeface="Courier New" panose="02070309020205020404" pitchFamily="49" charset="0"/>
              </a:rPr>
              <a:t>	  5		QZDAU TAFPK FMAUF TXP		A</a:t>
            </a:r>
          </a:p>
          <a:p>
            <a:pPr eaLnBrk="1" hangingPunct="1">
              <a:buFontTx/>
              <a:buNone/>
            </a:pPr>
            <a:endParaRPr lang="en-US" altLang="en-US" sz="2000" dirty="0"/>
          </a:p>
          <a:p>
            <a:pPr eaLnBrk="1" hangingPunct="1"/>
            <a:endParaRPr lang="en-US" altLang="en-US" sz="2000" dirty="0"/>
          </a:p>
        </p:txBody>
      </p:sp>
      <p:sp>
        <p:nvSpPr>
          <p:cNvPr id="5120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cxnSp>
        <p:nvCxnSpPr>
          <p:cNvPr id="3" name="Straight Connector 2"/>
          <p:cNvCxnSpPr/>
          <p:nvPr/>
        </p:nvCxnSpPr>
        <p:spPr>
          <a:xfrm flipV="1">
            <a:off x="417443" y="3538330"/>
            <a:ext cx="10078279" cy="3975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37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28407EE-B424-4950-A8A6-F10B8733A4CA}" type="slidenum">
              <a:rPr lang="en-GB" altLang="en-US" sz="1400">
                <a:latin typeface="Times New Roman" panose="02020603050405020304" pitchFamily="18" charset="0"/>
              </a:rPr>
              <a:pPr>
                <a:spcBef>
                  <a:spcPct val="0"/>
                </a:spcBef>
                <a:buSzTx/>
                <a:buFontTx/>
                <a:buNone/>
              </a:pPr>
              <a:t>3</a:t>
            </a:fld>
            <a:endParaRPr lang="en-GB" altLang="en-US" sz="1400">
              <a:latin typeface="Times New Roman" panose="02020603050405020304" pitchFamily="18" charset="0"/>
            </a:endParaRPr>
          </a:p>
        </p:txBody>
      </p:sp>
      <p:sp>
        <p:nvSpPr>
          <p:cNvPr id="6148" name="Rectangle 2"/>
          <p:cNvSpPr>
            <a:spLocks noGrp="1" noChangeArrowheads="1"/>
          </p:cNvSpPr>
          <p:nvPr>
            <p:ph type="title"/>
          </p:nvPr>
        </p:nvSpPr>
        <p:spPr>
          <a:xfrm>
            <a:off x="873457" y="688975"/>
            <a:ext cx="7772400" cy="603250"/>
          </a:xfrm>
        </p:spPr>
        <p:txBody>
          <a:bodyPr>
            <a:normAutofit fontScale="90000"/>
          </a:bodyPr>
          <a:lstStyle/>
          <a:p>
            <a:pPr algn="l" eaLnBrk="1" hangingPunct="1"/>
            <a:r>
              <a:rPr lang="en-GB" altLang="en-US" b="1" i="1" dirty="0">
                <a:latin typeface="+mn-lt"/>
                <a:cs typeface="Times New Roman" panose="02020603050405020304" pitchFamily="18" charset="0"/>
              </a:rPr>
              <a:t>1. </a:t>
            </a:r>
            <a:r>
              <a:rPr lang="en-GB" altLang="en-US" b="1" i="1" dirty="0" err="1">
                <a:latin typeface="+mn-lt"/>
                <a:cs typeface="Times New Roman" panose="02020603050405020304" pitchFamily="18" charset="0"/>
              </a:rPr>
              <a:t>Vigènere</a:t>
            </a:r>
            <a:r>
              <a:rPr lang="en-GB" altLang="en-US" b="1" i="1" dirty="0">
                <a:latin typeface="+mn-lt"/>
                <a:cs typeface="Times New Roman" panose="02020603050405020304" pitchFamily="18" charset="0"/>
              </a:rPr>
              <a:t> Cipher</a:t>
            </a:r>
            <a:r>
              <a:rPr lang="en-GB" altLang="en-US" b="1" dirty="0">
                <a:latin typeface="+mn-lt"/>
              </a:rPr>
              <a:t> </a:t>
            </a:r>
          </a:p>
        </p:txBody>
      </p:sp>
      <p:sp>
        <p:nvSpPr>
          <p:cNvPr id="6149" name="Rectangle 3"/>
          <p:cNvSpPr>
            <a:spLocks noGrp="1" noChangeArrowheads="1"/>
          </p:cNvSpPr>
          <p:nvPr>
            <p:ph type="body" idx="1"/>
          </p:nvPr>
        </p:nvSpPr>
        <p:spPr>
          <a:xfrm>
            <a:off x="873457" y="1778000"/>
            <a:ext cx="10304059" cy="4500880"/>
          </a:xfrm>
        </p:spPr>
        <p:txBody>
          <a:bodyPr>
            <a:normAutofit fontScale="92500" lnSpcReduction="20000"/>
          </a:bodyPr>
          <a:lstStyle/>
          <a:p>
            <a:r>
              <a:rPr lang="en-US" altLang="en-US" dirty="0" err="1">
                <a:solidFill>
                  <a:srgbClr val="010000"/>
                </a:solidFill>
                <a:cs typeface="Times New Roman" panose="02020603050405020304" pitchFamily="18" charset="0"/>
              </a:rPr>
              <a:t>Termasuk</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ke</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dalam</a:t>
            </a:r>
            <a:r>
              <a:rPr lang="en-US"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cipher</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abjad-majemuk</a:t>
            </a:r>
            <a:r>
              <a:rPr lang="en-GB" altLang="en-US" dirty="0">
                <a:solidFill>
                  <a:srgbClr val="010000"/>
                </a:solidFill>
                <a:cs typeface="Times New Roman" panose="02020603050405020304" pitchFamily="18" charset="0"/>
              </a:rPr>
              <a:t> (</a:t>
            </a:r>
            <a:r>
              <a:rPr lang="en-GB" altLang="en-US" i="1" dirty="0" err="1">
                <a:solidFill>
                  <a:srgbClr val="010000"/>
                </a:solidFill>
                <a:cs typeface="Times New Roman" panose="02020603050405020304" pitchFamily="18" charset="0"/>
              </a:rPr>
              <a:t>polyalpabetic</a:t>
            </a:r>
            <a:r>
              <a:rPr lang="en-GB" altLang="en-US" i="1" dirty="0">
                <a:solidFill>
                  <a:srgbClr val="010000"/>
                </a:solidFill>
                <a:cs typeface="Times New Roman" panose="02020603050405020304" pitchFamily="18" charset="0"/>
              </a:rPr>
              <a:t> substitution cipher</a:t>
            </a:r>
            <a:r>
              <a:rPr lang="en-GB" altLang="en-US" dirty="0">
                <a:solidFill>
                  <a:srgbClr val="010000"/>
                </a:solidFill>
                <a:cs typeface="Times New Roman" panose="02020603050405020304" pitchFamily="18" charset="0"/>
              </a:rPr>
              <a:t> )</a:t>
            </a:r>
            <a:r>
              <a:rPr lang="en-US" altLang="en-US" dirty="0">
                <a:solidFill>
                  <a:srgbClr val="010000"/>
                </a:solidFill>
                <a:cs typeface="Times New Roman" panose="02020603050405020304" pitchFamily="18" charset="0"/>
              </a:rPr>
              <a:t>.</a:t>
            </a:r>
          </a:p>
          <a:p>
            <a:pPr eaLnBrk="1" hangingPunct="1">
              <a:lnSpc>
                <a:spcPct val="90000"/>
              </a:lnSpc>
            </a:pPr>
            <a:endParaRPr lang="en-US" altLang="en-US" dirty="0">
              <a:solidFill>
                <a:srgbClr val="010000"/>
              </a:solidFill>
              <a:cs typeface="Times New Roman" panose="02020603050405020304" pitchFamily="18" charset="0"/>
            </a:endParaRPr>
          </a:p>
          <a:p>
            <a:pPr eaLnBrk="1" hangingPunct="1">
              <a:lnSpc>
                <a:spcPct val="90000"/>
              </a:lnSpc>
            </a:pPr>
            <a:r>
              <a:rPr lang="en-US" altLang="en-US" dirty="0" err="1">
                <a:solidFill>
                  <a:srgbClr val="010000"/>
                </a:solidFill>
                <a:cs typeface="Times New Roman" panose="02020603050405020304" pitchFamily="18" charset="0"/>
              </a:rPr>
              <a:t>Penemu</a:t>
            </a:r>
            <a:r>
              <a:rPr lang="en-US" altLang="en-US" dirty="0">
                <a:solidFill>
                  <a:srgbClr val="010000"/>
                </a:solidFill>
                <a:cs typeface="Times New Roman" panose="02020603050405020304" pitchFamily="18" charset="0"/>
              </a:rPr>
              <a:t> cipher </a:t>
            </a:r>
            <a:r>
              <a:rPr lang="en-US" altLang="en-US" dirty="0" err="1">
                <a:solidFill>
                  <a:srgbClr val="010000"/>
                </a:solidFill>
                <a:cs typeface="Times New Roman" panose="02020603050405020304" pitchFamily="18" charset="0"/>
              </a:rPr>
              <a:t>ini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sebenarnya</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adalah</a:t>
            </a:r>
            <a:r>
              <a:rPr lang="en-US"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Giovan</a:t>
            </a:r>
            <a:r>
              <a:rPr lang="en-GB" altLang="en-US" dirty="0">
                <a:solidFill>
                  <a:srgbClr val="010000"/>
                </a:solidFill>
                <a:cs typeface="Times New Roman" panose="02020603050405020304" pitchFamily="18" charset="0"/>
              </a:rPr>
              <a:t> Batista </a:t>
            </a:r>
            <a:r>
              <a:rPr lang="en-GB" altLang="en-US" dirty="0" err="1">
                <a:solidFill>
                  <a:srgbClr val="010000"/>
                </a:solidFill>
                <a:cs typeface="Times New Roman" panose="02020603050405020304" pitchFamily="18" charset="0"/>
              </a:rPr>
              <a:t>Belaso</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karena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ia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menggambarkan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pertama</a:t>
            </a:r>
            <a:r>
              <a:rPr lang="en-GB" altLang="en-US" dirty="0">
                <a:solidFill>
                  <a:srgbClr val="010000"/>
                </a:solidFill>
                <a:cs typeface="Times New Roman" panose="02020603050405020304" pitchFamily="18" charset="0"/>
              </a:rPr>
              <a:t> kali pada </a:t>
            </a:r>
            <a:r>
              <a:rPr lang="en-GB" altLang="en-US" dirty="0" err="1">
                <a:solidFill>
                  <a:srgbClr val="010000"/>
                </a:solidFill>
                <a:cs typeface="Times New Roman" panose="02020603050405020304" pitchFamily="18" charset="0"/>
              </a:rPr>
              <a:t>tahun</a:t>
            </a:r>
            <a:r>
              <a:rPr lang="en-GB" altLang="en-US" dirty="0">
                <a:solidFill>
                  <a:srgbClr val="010000"/>
                </a:solidFill>
                <a:cs typeface="Times New Roman" panose="02020603050405020304" pitchFamily="18" charset="0"/>
              </a:rPr>
              <a:t> 1553 </a:t>
            </a:r>
            <a:r>
              <a:rPr lang="en-GB" altLang="en-US" dirty="0" err="1">
                <a:solidFill>
                  <a:srgbClr val="010000"/>
                </a:solidFill>
                <a:cs typeface="Times New Roman" panose="02020603050405020304" pitchFamily="18" charset="0"/>
              </a:rPr>
              <a:t>seperti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ditulis</a:t>
            </a:r>
            <a:r>
              <a:rPr lang="en-GB" altLang="en-US" dirty="0">
                <a:solidFill>
                  <a:srgbClr val="010000"/>
                </a:solidFill>
                <a:cs typeface="Times New Roman" panose="02020603050405020304" pitchFamily="18" charset="0"/>
              </a:rPr>
              <a:t> di  </a:t>
            </a:r>
            <a:r>
              <a:rPr lang="en-GB" altLang="en-US" dirty="0" err="1">
                <a:solidFill>
                  <a:srgbClr val="010000"/>
                </a:solidFill>
                <a:cs typeface="Times New Roman" panose="02020603050405020304" pitchFamily="18" charset="0"/>
              </a:rPr>
              <a:t>dalam</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bukunya</a:t>
            </a:r>
            <a:r>
              <a:rPr lang="en-GB"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La </a:t>
            </a:r>
            <a:r>
              <a:rPr lang="en-GB" altLang="en-US" i="1" dirty="0" err="1">
                <a:solidFill>
                  <a:srgbClr val="010000"/>
                </a:solidFill>
                <a:cs typeface="Times New Roman" panose="02020603050405020304" pitchFamily="18" charset="0"/>
              </a:rPr>
              <a:t>Cifra</a:t>
            </a:r>
            <a:r>
              <a:rPr lang="en-GB" altLang="en-US" i="1" dirty="0">
                <a:solidFill>
                  <a:srgbClr val="010000"/>
                </a:solidFill>
                <a:cs typeface="Times New Roman" panose="02020603050405020304" pitchFamily="18" charset="0"/>
              </a:rPr>
              <a:t> del Sig. </a:t>
            </a:r>
            <a:r>
              <a:rPr lang="en-GB" altLang="en-US" i="1" dirty="0" err="1">
                <a:solidFill>
                  <a:srgbClr val="010000"/>
                </a:solidFill>
                <a:cs typeface="Times New Roman" panose="02020603050405020304" pitchFamily="18" charset="0"/>
              </a:rPr>
              <a:t>Giovan</a:t>
            </a:r>
            <a:r>
              <a:rPr lang="en-GB" altLang="en-US" i="1" dirty="0">
                <a:solidFill>
                  <a:srgbClr val="010000"/>
                </a:solidFill>
                <a:cs typeface="Times New Roman" panose="02020603050405020304" pitchFamily="18" charset="0"/>
              </a:rPr>
              <a:t> Batista </a:t>
            </a:r>
            <a:r>
              <a:rPr lang="en-GB" altLang="en-US" i="1" dirty="0" err="1">
                <a:solidFill>
                  <a:srgbClr val="010000"/>
                </a:solidFill>
                <a:cs typeface="Times New Roman" panose="02020603050405020304" pitchFamily="18" charset="0"/>
              </a:rPr>
              <a:t>Belaso</a:t>
            </a:r>
            <a:r>
              <a:rPr lang="en-US" altLang="en-US" i="1" dirty="0">
                <a:solidFill>
                  <a:srgbClr val="010000"/>
                </a:solidFill>
                <a:cs typeface="Times New Roman" panose="02020603050405020304" pitchFamily="18" charset="0"/>
              </a:rPr>
              <a:t>.</a:t>
            </a:r>
          </a:p>
          <a:p>
            <a:pPr eaLnBrk="1" hangingPunct="1">
              <a:lnSpc>
                <a:spcPct val="90000"/>
              </a:lnSpc>
            </a:pPr>
            <a:endParaRPr lang="en-US" altLang="en-US" i="1" dirty="0">
              <a:solidFill>
                <a:srgbClr val="010000"/>
              </a:solidFill>
              <a:cs typeface="Times New Roman" panose="02020603050405020304" pitchFamily="18" charset="0"/>
            </a:endParaRPr>
          </a:p>
          <a:p>
            <a:r>
              <a:rPr lang="en-US" altLang="en-US" dirty="0" err="1">
                <a:solidFill>
                  <a:srgbClr val="010000"/>
                </a:solidFill>
                <a:cs typeface="Times New Roman" panose="02020603050405020304" pitchFamily="18" charset="0"/>
              </a:rPr>
              <a:t>Namun</a:t>
            </a:r>
            <a:r>
              <a:rPr lang="en-US" altLang="en-US" dirty="0">
                <a:solidFill>
                  <a:srgbClr val="010000"/>
                </a:solidFill>
                <a:cs typeface="Times New Roman" panose="02020603050405020304" pitchFamily="18" charset="0"/>
              </a:rPr>
              <a:t>, </a:t>
            </a:r>
            <a:r>
              <a:rPr lang="en-US" altLang="en-US" i="1" dirty="0">
                <a:solidFill>
                  <a:srgbClr val="010000"/>
                </a:solidFill>
                <a:cs typeface="Times New Roman" panose="02020603050405020304" pitchFamily="18" charset="0"/>
              </a:rPr>
              <a:t>cipher</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ini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disempurnakan</a:t>
            </a:r>
            <a:r>
              <a:rPr lang="en-US" altLang="en-US" dirty="0">
                <a:solidFill>
                  <a:srgbClr val="010000"/>
                </a:solidFill>
                <a:cs typeface="Times New Roman" panose="02020603050405020304" pitchFamily="18" charset="0"/>
              </a:rPr>
              <a:t> dan d</a:t>
            </a:r>
            <a:r>
              <a:rPr lang="en-GB" altLang="en-US" dirty="0" err="1">
                <a:solidFill>
                  <a:srgbClr val="010000"/>
                </a:solidFill>
                <a:cs typeface="Times New Roman" panose="02020603050405020304" pitchFamily="18" charset="0"/>
              </a:rPr>
              <a:t>ipublikasikan</a:t>
            </a:r>
            <a:r>
              <a:rPr lang="en-GB" altLang="en-US" dirty="0">
                <a:solidFill>
                  <a:srgbClr val="010000"/>
                </a:solidFill>
                <a:cs typeface="Times New Roman" panose="02020603050405020304" pitchFamily="18" charset="0"/>
              </a:rPr>
              <a:t> oleh diplomat (</a:t>
            </a:r>
            <a:r>
              <a:rPr lang="en-GB" altLang="en-US" dirty="0" err="1">
                <a:solidFill>
                  <a:srgbClr val="010000"/>
                </a:solidFill>
                <a:cs typeface="Times New Roman" panose="02020603050405020304" pitchFamily="18" charset="0"/>
              </a:rPr>
              <a:t>sekaligus</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seorang</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kriptologis</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Perancis</a:t>
            </a:r>
            <a:r>
              <a:rPr lang="en-GB" altLang="en-US" dirty="0">
                <a:solidFill>
                  <a:srgbClr val="010000"/>
                </a:solidFill>
                <a:cs typeface="Times New Roman" panose="02020603050405020304" pitchFamily="18" charset="0"/>
              </a:rPr>
              <a:t>, Blaise de </a:t>
            </a:r>
            <a:r>
              <a:rPr lang="en-GB" altLang="en-US" dirty="0" err="1">
                <a:solidFill>
                  <a:srgbClr val="010000"/>
                </a:solidFill>
                <a:cs typeface="Times New Roman" panose="02020603050405020304" pitchFamily="18" charset="0"/>
              </a:rPr>
              <a:t>Vigènere</a:t>
            </a:r>
            <a:r>
              <a:rPr lang="en-GB" altLang="en-US" dirty="0">
                <a:solidFill>
                  <a:srgbClr val="010000"/>
                </a:solidFill>
                <a:cs typeface="Times New Roman" panose="02020603050405020304" pitchFamily="18" charset="0"/>
              </a:rPr>
              <a:t> pada </a:t>
            </a:r>
            <a:r>
              <a:rPr lang="en-GB" altLang="en-US" dirty="0" err="1">
                <a:solidFill>
                  <a:srgbClr val="010000"/>
                </a:solidFill>
                <a:cs typeface="Times New Roman" panose="02020603050405020304" pitchFamily="18" charset="0"/>
              </a:rPr>
              <a:t>abad</a:t>
            </a:r>
            <a:r>
              <a:rPr lang="en-GB" altLang="en-US" dirty="0">
                <a:solidFill>
                  <a:srgbClr val="010000"/>
                </a:solidFill>
                <a:cs typeface="Times New Roman" panose="02020603050405020304" pitchFamily="18" charset="0"/>
              </a:rPr>
              <a:t> 16 (</a:t>
            </a:r>
            <a:r>
              <a:rPr lang="en-GB" altLang="en-US" dirty="0" err="1">
                <a:solidFill>
                  <a:srgbClr val="010000"/>
                </a:solidFill>
                <a:cs typeface="Times New Roman" panose="02020603050405020304" pitchFamily="18" charset="0"/>
              </a:rPr>
              <a:t>tahun</a:t>
            </a:r>
            <a:r>
              <a:rPr lang="en-GB" altLang="en-US" dirty="0">
                <a:solidFill>
                  <a:srgbClr val="010000"/>
                </a:solidFill>
                <a:cs typeface="Times New Roman" panose="02020603050405020304" pitchFamily="18" charset="0"/>
              </a:rPr>
              <a:t> 1586).  </a:t>
            </a:r>
          </a:p>
          <a:p>
            <a:pPr eaLnBrk="1" hangingPunct="1">
              <a:lnSpc>
                <a:spcPct val="90000"/>
              </a:lnSpc>
            </a:pPr>
            <a:endParaRPr lang="en-US" dirty="0"/>
          </a:p>
          <a:p>
            <a:pPr eaLnBrk="1" hangingPunct="1">
              <a:lnSpc>
                <a:spcPct val="90000"/>
              </a:lnSpc>
            </a:pPr>
            <a:r>
              <a:rPr lang="en-US" dirty="0"/>
              <a:t>Pada </a:t>
            </a:r>
            <a:r>
              <a:rPr lang="en-US" dirty="0" err="1"/>
              <a:t>abat</a:t>
            </a:r>
            <a:r>
              <a:rPr lang="en-US" dirty="0"/>
              <a:t> ke-19, </a:t>
            </a:r>
            <a:r>
              <a:rPr lang="en-US" dirty="0" err="1"/>
              <a:t>banyak</a:t>
            </a:r>
            <a:r>
              <a:rPr lang="en-US" dirty="0"/>
              <a:t> orang yang </a:t>
            </a:r>
            <a:r>
              <a:rPr lang="en-US" dirty="0" err="1"/>
              <a:t>mengira</a:t>
            </a:r>
            <a:r>
              <a:rPr lang="en-US" dirty="0"/>
              <a:t> Vigenère </a:t>
            </a:r>
            <a:r>
              <a:rPr lang="en-US" dirty="0" err="1"/>
              <a:t>adalah</a:t>
            </a:r>
            <a:r>
              <a:rPr lang="en-US" dirty="0"/>
              <a:t> </a:t>
            </a:r>
            <a:r>
              <a:rPr lang="en-US" dirty="0" err="1"/>
              <a:t>penemu</a:t>
            </a:r>
            <a:r>
              <a:rPr lang="en-US" dirty="0"/>
              <a:t> cipher </a:t>
            </a:r>
            <a:r>
              <a:rPr lang="en-US" dirty="0" err="1"/>
              <a:t>ini</a:t>
            </a:r>
            <a:r>
              <a:rPr lang="en-US" dirty="0"/>
              <a:t>, </a:t>
            </a:r>
            <a:r>
              <a:rPr lang="en-US" dirty="0" err="1"/>
              <a:t>sehingga</a:t>
            </a:r>
            <a:r>
              <a:rPr lang="en-US" dirty="0"/>
              <a:t> </a:t>
            </a:r>
            <a:r>
              <a:rPr lang="en-US" dirty="0" err="1"/>
              <a:t>dikenal</a:t>
            </a:r>
            <a:r>
              <a:rPr lang="en-US" dirty="0"/>
              <a:t> </a:t>
            </a:r>
            <a:r>
              <a:rPr lang="en-US" dirty="0" err="1"/>
              <a:t>luas</a:t>
            </a:r>
            <a:r>
              <a:rPr lang="en-US" dirty="0"/>
              <a:t> </a:t>
            </a:r>
            <a:r>
              <a:rPr lang="en-US" dirty="0" err="1"/>
              <a:t>sebagai</a:t>
            </a:r>
            <a:r>
              <a:rPr lang="en-US" dirty="0"/>
              <a:t> </a:t>
            </a:r>
            <a:r>
              <a:rPr lang="en-US" i="1" dirty="0"/>
              <a:t>Vigenère Cipher</a:t>
            </a:r>
            <a:r>
              <a:rPr lang="en-US" dirty="0"/>
              <a:t>.</a:t>
            </a:r>
            <a:endParaRPr lang="en-US" altLang="en-US" dirty="0">
              <a:solidFill>
                <a:srgbClr val="010000"/>
              </a:solidFill>
              <a:cs typeface="Times New Roman" panose="02020603050405020304" pitchFamily="18" charset="0"/>
            </a:endParaRPr>
          </a:p>
          <a:p>
            <a:pPr eaLnBrk="1" hangingPunct="1">
              <a:lnSpc>
                <a:spcPct val="90000"/>
              </a:lnSpc>
            </a:pPr>
            <a:endParaRPr lang="en-GB" altLang="en-US" dirty="0">
              <a:solidFill>
                <a:srgbClr val="010000"/>
              </a:solidFill>
              <a:cs typeface="Times New Roman" panose="02020603050405020304" pitchFamily="18" charset="0"/>
            </a:endParaRPr>
          </a:p>
        </p:txBody>
      </p:sp>
      <p:pic>
        <p:nvPicPr>
          <p:cNvPr id="6150" name="Picture 5" descr="http://images.google.co.id/images?q=tbn:860JC9TgogWPQM:http://cs-exhibitions.uni-klu.ac.at/uploads/pics/vigener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5594" y="0"/>
            <a:ext cx="1756406" cy="231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105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2F97D626-D4CE-414F-A158-5B80B7229E6D}" type="slidenum">
              <a:rPr lang="en-US" altLang="en-US" sz="2400">
                <a:solidFill>
                  <a:schemeClr val="tx2"/>
                </a:solidFill>
              </a:rPr>
              <a:pPr>
                <a:spcBef>
                  <a:spcPct val="0"/>
                </a:spcBef>
                <a:buClrTx/>
                <a:buSzTx/>
                <a:buFontTx/>
                <a:buNone/>
              </a:pPr>
              <a:t>30</a:t>
            </a:fld>
            <a:endParaRPr lang="en-US" altLang="en-US" sz="2400">
              <a:solidFill>
                <a:schemeClr val="tx2"/>
              </a:solidFill>
            </a:endParaRPr>
          </a:p>
        </p:txBody>
      </p:sp>
      <p:sp>
        <p:nvSpPr>
          <p:cNvPr id="52227" name="Rectangle 3"/>
          <p:cNvSpPr>
            <a:spLocks noGrp="1" noChangeArrowheads="1"/>
          </p:cNvSpPr>
          <p:nvPr>
            <p:ph type="body" idx="1"/>
          </p:nvPr>
        </p:nvSpPr>
        <p:spPr>
          <a:xfrm>
            <a:off x="846482" y="622852"/>
            <a:ext cx="10499035" cy="5334000"/>
          </a:xfrm>
        </p:spPr>
        <p:txBody>
          <a:bodyPr>
            <a:noAutofit/>
          </a:bodyPr>
          <a:lstStyle/>
          <a:p>
            <a:pPr algn="just" eaLnBrk="1" hangingPunct="1">
              <a:lnSpc>
                <a:spcPct val="90000"/>
              </a:lnSpc>
            </a:pPr>
            <a:r>
              <a:rPr lang="en-GB" altLang="en-US" sz="2400" dirty="0" err="1">
                <a:solidFill>
                  <a:srgbClr val="000000"/>
                </a:solidFill>
                <a:cs typeface="Times New Roman" panose="02020603050405020304" pitchFamily="18" charset="0"/>
              </a:rPr>
              <a:t>Dalam</a:t>
            </a:r>
            <a:r>
              <a:rPr lang="en-GB" altLang="en-US" sz="2400" dirty="0">
                <a:solidFill>
                  <a:srgbClr val="000000"/>
                </a:solidFill>
                <a:cs typeface="Times New Roman" panose="02020603050405020304" pitchFamily="18" charset="0"/>
              </a:rPr>
              <a:t> Bahasa </a:t>
            </a:r>
            <a:r>
              <a:rPr lang="en-GB" altLang="en-US" sz="2400" dirty="0" err="1">
                <a:solidFill>
                  <a:srgbClr val="000000"/>
                </a:solidFill>
                <a:cs typeface="Times New Roman" panose="02020603050405020304" pitchFamily="18" charset="0"/>
              </a:rPr>
              <a:t>Inggris</a:t>
            </a:r>
            <a:r>
              <a:rPr lang="en-GB" altLang="en-US" sz="2400" dirty="0">
                <a:solidFill>
                  <a:srgbClr val="000000"/>
                </a:solidFill>
                <a:cs typeface="Times New Roman" panose="02020603050405020304" pitchFamily="18" charset="0"/>
              </a:rPr>
              <a:t>, 10 </a:t>
            </a:r>
            <a:r>
              <a:rPr lang="en-GB" altLang="en-US" sz="2400" dirty="0" err="1">
                <a:solidFill>
                  <a:srgbClr val="000000"/>
                </a:solidFill>
                <a:cs typeface="Times New Roman" panose="02020603050405020304" pitchFamily="18" charset="0"/>
              </a:rPr>
              <a:t>huruf</a:t>
            </a:r>
            <a:r>
              <a:rPr lang="en-GB" altLang="en-US" sz="2400" dirty="0">
                <a:solidFill>
                  <a:srgbClr val="000000"/>
                </a:solidFill>
                <a:cs typeface="Times New Roman" panose="02020603050405020304" pitchFamily="18" charset="0"/>
              </a:rPr>
              <a:t> yang </a:t>
            </a:r>
            <a:r>
              <a:rPr lang="en-GB" altLang="en-US" sz="2400" dirty="0" err="1">
                <a:solidFill>
                  <a:srgbClr val="000000"/>
                </a:solidFill>
                <a:cs typeface="Times New Roman" panose="02020603050405020304" pitchFamily="18" charset="0"/>
              </a:rPr>
              <a:t>yang</a:t>
            </a:r>
            <a:r>
              <a:rPr lang="en-GB" altLang="en-US" sz="2400" dirty="0">
                <a:solidFill>
                  <a:srgbClr val="000000"/>
                </a:solidFill>
                <a:cs typeface="Times New Roman" panose="02020603050405020304" pitchFamily="18" charset="0"/>
              </a:rPr>
              <a:t> paling </a:t>
            </a:r>
            <a:r>
              <a:rPr lang="en-GB" altLang="en-US" sz="2400" dirty="0" err="1">
                <a:solidFill>
                  <a:srgbClr val="000000"/>
                </a:solidFill>
                <a:cs typeface="Times New Roman" panose="02020603050405020304" pitchFamily="18" charset="0"/>
              </a:rPr>
              <a:t>sering</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muncul</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adalah</a:t>
            </a:r>
            <a:r>
              <a:rPr lang="en-GB" altLang="en-US" sz="2400" dirty="0">
                <a:solidFill>
                  <a:srgbClr val="000000"/>
                </a:solidFill>
                <a:cs typeface="Times New Roman" panose="02020603050405020304" pitchFamily="18" charset="0"/>
              </a:rPr>
              <a:t> E, T, A, O, I, N, S, H, R, </a:t>
            </a:r>
            <a:r>
              <a:rPr lang="en-GB" altLang="en-US" sz="2400" dirty="0" err="1">
                <a:solidFill>
                  <a:srgbClr val="000000"/>
                </a:solidFill>
                <a:cs typeface="Times New Roman" panose="02020603050405020304" pitchFamily="18" charset="0"/>
              </a:rPr>
              <a:t>dan</a:t>
            </a:r>
            <a:r>
              <a:rPr lang="en-GB" altLang="en-US" sz="2400" dirty="0">
                <a:solidFill>
                  <a:srgbClr val="000000"/>
                </a:solidFill>
                <a:cs typeface="Times New Roman" panose="02020603050405020304" pitchFamily="18" charset="0"/>
              </a:rPr>
              <a:t> D, </a:t>
            </a:r>
          </a:p>
          <a:p>
            <a:pPr algn="just" eaLnBrk="1" hangingPunct="1">
              <a:lnSpc>
                <a:spcPct val="90000"/>
              </a:lnSpc>
            </a:pPr>
            <a:endParaRPr lang="en-GB" altLang="en-US" sz="2400" dirty="0">
              <a:solidFill>
                <a:srgbClr val="000000"/>
              </a:solidFill>
              <a:cs typeface="Times New Roman" panose="02020603050405020304" pitchFamily="18" charset="0"/>
            </a:endParaRPr>
          </a:p>
          <a:p>
            <a:pPr algn="just" eaLnBrk="1" hangingPunct="1">
              <a:lnSpc>
                <a:spcPct val="90000"/>
              </a:lnSpc>
            </a:pPr>
            <a:r>
              <a:rPr lang="en-GB" altLang="en-US" sz="2400" dirty="0">
                <a:solidFill>
                  <a:srgbClr val="000000"/>
                </a:solidFill>
                <a:cs typeface="Times New Roman" panose="02020603050405020304" pitchFamily="18" charset="0"/>
              </a:rPr>
              <a:t>Triplet yang paling </a:t>
            </a:r>
            <a:r>
              <a:rPr lang="en-GB" altLang="en-US" sz="2400" dirty="0" err="1">
                <a:solidFill>
                  <a:srgbClr val="000000"/>
                </a:solidFill>
                <a:cs typeface="Times New Roman" panose="02020603050405020304" pitchFamily="18" charset="0"/>
              </a:rPr>
              <a:t>sering</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muncul</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adalah</a:t>
            </a:r>
            <a:r>
              <a:rPr lang="en-GB" altLang="en-US" sz="2400" dirty="0">
                <a:solidFill>
                  <a:srgbClr val="000000"/>
                </a:solidFill>
                <a:cs typeface="Times New Roman" panose="02020603050405020304" pitchFamily="18" charset="0"/>
              </a:rPr>
              <a:t> THE. </a:t>
            </a:r>
            <a:r>
              <a:rPr lang="en-GB" altLang="en-US" sz="2400" dirty="0" err="1">
                <a:solidFill>
                  <a:srgbClr val="000000"/>
                </a:solidFill>
                <a:cs typeface="Times New Roman" panose="02020603050405020304" pitchFamily="18" charset="0"/>
              </a:rPr>
              <a:t>Karena</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paling </a:t>
            </a:r>
            <a:r>
              <a:rPr lang="en-GB" altLang="en-US" sz="2400" dirty="0" err="1">
                <a:solidFill>
                  <a:srgbClr val="000000"/>
                </a:solidFill>
                <a:cs typeface="Times New Roman" panose="02020603050405020304" pitchFamily="18" charset="0"/>
              </a:rPr>
              <a:t>sering</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muncul</a:t>
            </a:r>
            <a:r>
              <a:rPr lang="en-GB" altLang="en-US" sz="2400" dirty="0">
                <a:solidFill>
                  <a:srgbClr val="000000"/>
                </a:solidFill>
                <a:cs typeface="Times New Roman" panose="02020603050405020304" pitchFamily="18" charset="0"/>
              </a:rPr>
              <a:t> di </a:t>
            </a:r>
            <a:r>
              <a:rPr lang="en-GB" altLang="en-US" sz="2400" dirty="0" err="1">
                <a:solidFill>
                  <a:srgbClr val="000000"/>
                </a:solidFill>
                <a:cs typeface="Times New Roman" panose="02020603050405020304" pitchFamily="18" charset="0"/>
              </a:rPr>
              <a:t>dalam</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cipherteks</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maka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dari</a:t>
            </a:r>
            <a:r>
              <a:rPr lang="en-GB" altLang="en-US" sz="2400" dirty="0">
                <a:solidFill>
                  <a:srgbClr val="000000"/>
                </a:solidFill>
                <a:cs typeface="Times New Roman" panose="02020603050405020304" pitchFamily="18" charset="0"/>
              </a:rPr>
              <a:t> 10 </a:t>
            </a:r>
            <a:r>
              <a:rPr lang="en-GB" altLang="en-US" sz="2400" dirty="0" err="1">
                <a:solidFill>
                  <a:srgbClr val="000000"/>
                </a:solidFill>
                <a:cs typeface="Times New Roman" panose="02020603050405020304" pitchFamily="18" charset="0"/>
              </a:rPr>
              <a:t>huruf</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tsb</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semua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kemungkinan</a:t>
            </a:r>
            <a:r>
              <a:rPr lang="en-GB" altLang="en-US" sz="2400" dirty="0">
                <a:solidFill>
                  <a:srgbClr val="000000"/>
                </a:solidFill>
                <a:cs typeface="Times New Roman" panose="02020603050405020304" pitchFamily="18" charset="0"/>
              </a:rPr>
              <a:t> kata 3-huruf </a:t>
            </a:r>
            <a:r>
              <a:rPr lang="en-GB" altLang="en-US" sz="2400" dirty="0" err="1">
                <a:solidFill>
                  <a:srgbClr val="000000"/>
                </a:solidFill>
                <a:cs typeface="Times New Roman" panose="02020603050405020304" pitchFamily="18" charset="0"/>
              </a:rPr>
              <a:t>dibentuk</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dan</a:t>
            </a:r>
            <a:r>
              <a:rPr lang="en-GB" altLang="en-US" sz="2400" dirty="0">
                <a:solidFill>
                  <a:srgbClr val="000000"/>
                </a:solidFill>
                <a:cs typeface="Times New Roman" panose="02020603050405020304" pitchFamily="18" charset="0"/>
              </a:rPr>
              <a:t> kata yang </a:t>
            </a:r>
            <a:r>
              <a:rPr lang="en-GB" altLang="en-US" sz="2400" dirty="0" err="1">
                <a:solidFill>
                  <a:srgbClr val="000000"/>
                </a:solidFill>
                <a:cs typeface="Times New Roman" panose="02020603050405020304" pitchFamily="18" charset="0"/>
              </a:rPr>
              <a:t>yang</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cocok</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untuk</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adalah</a:t>
            </a:r>
            <a:r>
              <a:rPr lang="en-GB" altLang="en-US" sz="2400" dirty="0">
                <a:solidFill>
                  <a:srgbClr val="000000"/>
                </a:solidFill>
                <a:cs typeface="Times New Roman" panose="02020603050405020304" pitchFamily="18" charset="0"/>
              </a:rPr>
              <a:t> </a:t>
            </a:r>
            <a:r>
              <a:rPr lang="en-GB" altLang="en-US" sz="2400" dirty="0">
                <a:solidFill>
                  <a:srgbClr val="000000"/>
                </a:solidFill>
                <a:latin typeface="Courier" pitchFamily="49" charset="0"/>
                <a:cs typeface="Times New Roman" panose="02020603050405020304" pitchFamily="18" charset="0"/>
              </a:rPr>
              <a:t>THE</a:t>
            </a:r>
            <a:r>
              <a:rPr lang="en-GB" altLang="en-US" sz="2400" dirty="0">
                <a:solidFill>
                  <a:srgbClr val="000000"/>
                </a:solidFill>
                <a:cs typeface="Times New Roman" panose="02020603050405020304" pitchFamily="18" charset="0"/>
              </a:rPr>
              <a:t>. </a:t>
            </a:r>
          </a:p>
          <a:p>
            <a:pPr algn="just" eaLnBrk="1" hangingPunct="1">
              <a:lnSpc>
                <a:spcPct val="90000"/>
              </a:lnSpc>
            </a:pPr>
            <a:endParaRPr lang="en-GB" altLang="en-US" sz="2400" dirty="0">
              <a:solidFill>
                <a:srgbClr val="000000"/>
              </a:solidFill>
              <a:cs typeface="Times New Roman" panose="02020603050405020304" pitchFamily="18" charset="0"/>
            </a:endParaRPr>
          </a:p>
          <a:p>
            <a:pPr algn="just" eaLnBrk="1" hangingPunct="1">
              <a:lnSpc>
                <a:spcPct val="90000"/>
              </a:lnSpc>
            </a:pPr>
            <a:r>
              <a:rPr lang="en-GB" altLang="en-US" sz="2400" dirty="0" err="1">
                <a:solidFill>
                  <a:srgbClr val="000000"/>
                </a:solidFill>
                <a:cs typeface="Times New Roman" panose="02020603050405020304" pitchFamily="18" charset="0"/>
              </a:rPr>
              <a:t>Jadi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kita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dapat</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menerka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bahwa</a:t>
            </a:r>
            <a:r>
              <a:rPr lang="en-GB" altLang="en-US" sz="2400" dirty="0">
                <a:solidFill>
                  <a:srgbClr val="000000"/>
                </a:solidFill>
                <a:cs typeface="Times New Roman" panose="02020603050405020304" pitchFamily="18" charset="0"/>
              </a:rPr>
              <a:t> </a:t>
            </a:r>
            <a:r>
              <a:rPr lang="en-GB" altLang="en-US" sz="2400" b="1" dirty="0">
                <a:solidFill>
                  <a:srgbClr val="000000"/>
                </a:solidFill>
                <a:latin typeface="Courier" pitchFamily="49" charset="0"/>
                <a:cs typeface="Times New Roman" panose="02020603050405020304" pitchFamily="18" charset="0"/>
              </a:rPr>
              <a:t>LJV</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mungkin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adalah</a:t>
            </a:r>
            <a:r>
              <a:rPr lang="en-GB" altLang="en-US" sz="2400" dirty="0">
                <a:solidFill>
                  <a:srgbClr val="000000"/>
                </a:solidFill>
                <a:cs typeface="Times New Roman" panose="02020603050405020304" pitchFamily="18" charset="0"/>
              </a:rPr>
              <a:t> </a:t>
            </a:r>
            <a:r>
              <a:rPr lang="en-GB" altLang="en-US" sz="2400" dirty="0">
                <a:solidFill>
                  <a:srgbClr val="000000"/>
                </a:solidFill>
                <a:latin typeface="Courier" pitchFamily="49" charset="0"/>
                <a:cs typeface="Times New Roman" panose="02020603050405020304" pitchFamily="18" charset="0"/>
              </a:rPr>
              <a:t>THE</a:t>
            </a:r>
            <a:r>
              <a:rPr lang="en-GB" altLang="en-US" sz="2400" dirty="0">
                <a:solidFill>
                  <a:srgbClr val="000000"/>
                </a:solidFill>
                <a:cs typeface="Times New Roman" panose="02020603050405020304" pitchFamily="18" charset="0"/>
              </a:rPr>
              <a:t>. </a:t>
            </a:r>
          </a:p>
          <a:p>
            <a:pPr algn="just" eaLnBrk="1" hangingPunct="1">
              <a:lnSpc>
                <a:spcPct val="90000"/>
              </a:lnSpc>
            </a:pPr>
            <a:endParaRPr lang="en-GB" altLang="en-US" sz="2400" dirty="0">
              <a:solidFill>
                <a:srgbClr val="000000"/>
              </a:solidFill>
              <a:cs typeface="Times New Roman" panose="02020603050405020304" pitchFamily="18" charset="0"/>
            </a:endParaRPr>
          </a:p>
          <a:p>
            <a:pPr algn="just" eaLnBrk="1" hangingPunct="1">
              <a:lnSpc>
                <a:spcPct val="90000"/>
              </a:lnSpc>
            </a:pPr>
            <a:r>
              <a:rPr lang="en-GB" altLang="en-US" sz="2400" dirty="0" err="1">
                <a:solidFill>
                  <a:srgbClr val="000000"/>
                </a:solidFill>
                <a:cs typeface="Times New Roman" panose="02020603050405020304" pitchFamily="18" charset="0"/>
              </a:rPr>
              <a:t>Huruf-huruf</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kunci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lainnya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dicoba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dengan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menerka</a:t>
            </a:r>
            <a:r>
              <a:rPr lang="en-GB" altLang="en-US" sz="2400" dirty="0">
                <a:solidFill>
                  <a:srgbClr val="000000"/>
                </a:solidFill>
                <a:cs typeface="Times New Roman" panose="02020603050405020304" pitchFamily="18" charset="0"/>
              </a:rPr>
              <a:t> dan </a:t>
            </a:r>
            <a:r>
              <a:rPr lang="en-GB" altLang="en-US" sz="2400" dirty="0" err="1">
                <a:solidFill>
                  <a:srgbClr val="000000"/>
                </a:solidFill>
                <a:cs typeface="Times New Roman" panose="02020603050405020304" pitchFamily="18" charset="0"/>
              </a:rPr>
              <a:t>menguji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coba</a:t>
            </a:r>
            <a:r>
              <a:rPr lang="en-GB" altLang="en-US" sz="2400" dirty="0">
                <a:solidFill>
                  <a:srgbClr val="000000"/>
                </a:solidFill>
                <a:cs typeface="Times New Roman" panose="02020603050405020304" pitchFamily="18" charset="0"/>
              </a:rPr>
              <a:t>.</a:t>
            </a:r>
          </a:p>
          <a:p>
            <a:pPr algn="just" eaLnBrk="1" hangingPunct="1">
              <a:lnSpc>
                <a:spcPct val="90000"/>
              </a:lnSpc>
            </a:pPr>
            <a:endParaRPr lang="en-GB" altLang="en-US" sz="2400" dirty="0">
              <a:solidFill>
                <a:srgbClr val="000000"/>
              </a:solidFill>
              <a:cs typeface="Times New Roman" panose="02020603050405020304" pitchFamily="18" charset="0"/>
            </a:endParaRPr>
          </a:p>
          <a:p>
            <a:pPr algn="just" eaLnBrk="1" hangingPunct="1">
              <a:lnSpc>
                <a:spcPct val="90000"/>
              </a:lnSpc>
            </a:pPr>
            <a:r>
              <a:rPr lang="en-GB" altLang="en-US" sz="2400" dirty="0">
                <a:solidFill>
                  <a:srgbClr val="000000"/>
                </a:solidFill>
                <a:cs typeface="Times New Roman" panose="02020603050405020304" pitchFamily="18" charset="0"/>
              </a:rPr>
              <a:t>Dari </a:t>
            </a:r>
            <a:r>
              <a:rPr lang="en-GB" altLang="en-US" sz="2400" dirty="0" err="1">
                <a:solidFill>
                  <a:srgbClr val="000000"/>
                </a:solidFill>
                <a:cs typeface="Times New Roman" panose="02020603050405020304" pitchFamily="18" charset="0"/>
              </a:rPr>
              <a:t>sini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kita</a:t>
            </a:r>
            <a:r>
              <a:rPr lang="en-GB" altLang="en-US" sz="2400" dirty="0">
                <a:solidFill>
                  <a:srgbClr val="000000"/>
                </a:solidFill>
                <a:cs typeface="Times New Roman" panose="02020603050405020304" pitchFamily="18" charset="0"/>
              </a:rPr>
              <a:t> buat </a:t>
            </a:r>
            <a:r>
              <a:rPr lang="en-GB" altLang="en-US" sz="2400" dirty="0" err="1">
                <a:solidFill>
                  <a:srgbClr val="000000"/>
                </a:solidFill>
                <a:cs typeface="Times New Roman" panose="02020603050405020304" pitchFamily="18" charset="0"/>
              </a:rPr>
              <a:t>tabel</a:t>
            </a:r>
            <a:r>
              <a:rPr lang="en-GB" altLang="en-US" sz="2400" dirty="0">
                <a:solidFill>
                  <a:srgbClr val="000000"/>
                </a:solidFill>
                <a:cs typeface="Times New Roman" panose="02020603050405020304" pitchFamily="18" charset="0"/>
              </a:rPr>
              <a:t> yang </a:t>
            </a:r>
            <a:r>
              <a:rPr lang="en-GB" altLang="en-US" sz="2400" dirty="0" err="1">
                <a:solidFill>
                  <a:srgbClr val="000000"/>
                </a:solidFill>
                <a:cs typeface="Times New Roman" panose="02020603050405020304" pitchFamily="18" charset="0"/>
              </a:rPr>
              <a:t>memetakan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huruf</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plainteks</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dengan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cipherteks</a:t>
            </a:r>
            <a:r>
              <a:rPr lang="en-GB" altLang="en-US" sz="2400" dirty="0">
                <a:solidFill>
                  <a:srgbClr val="000000"/>
                </a:solidFill>
                <a:cs typeface="Times New Roman" panose="02020603050405020304" pitchFamily="18" charset="0"/>
              </a:rPr>
              <a:t> dan </a:t>
            </a:r>
            <a:r>
              <a:rPr lang="en-GB" altLang="en-US" sz="2400" dirty="0" err="1">
                <a:solidFill>
                  <a:srgbClr val="000000"/>
                </a:solidFill>
                <a:cs typeface="Times New Roman" panose="02020603050405020304" pitchFamily="18" charset="0"/>
              </a:rPr>
              <a:t>huruf-huruf</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kuncinya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ingatlah</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bahwa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setiap</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nilai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numerik</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dari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huruf</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kunci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menyatakan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jumlah</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pergeseran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huruf</a:t>
            </a:r>
            <a:r>
              <a:rPr lang="en-GB" altLang="en-US" sz="2400" dirty="0">
                <a:solidFill>
                  <a:srgbClr val="000000"/>
                </a:solidFill>
                <a:cs typeface="Times New Roman" panose="02020603050405020304" pitchFamily="18" charset="0"/>
              </a:rPr>
              <a:t> pada </a:t>
            </a:r>
            <a:r>
              <a:rPr lang="en-GB" altLang="en-US" sz="2400" i="1" dirty="0">
                <a:solidFill>
                  <a:srgbClr val="000000"/>
                </a:solidFill>
                <a:cs typeface="Times New Roman" panose="02020603050405020304" pitchFamily="18" charset="0"/>
              </a:rPr>
              <a:t>Caesar cipher</a:t>
            </a:r>
            <a:r>
              <a:rPr lang="en-GB" altLang="en-US" sz="2400" dirty="0">
                <a:solidFill>
                  <a:srgbClr val="000000"/>
                </a:solidFill>
                <a:cs typeface="Times New Roman" panose="02020603050405020304" pitchFamily="18" charset="0"/>
              </a:rPr>
              <a:t>):</a:t>
            </a:r>
            <a:endParaRPr lang="en-US" altLang="en-US" sz="2400" dirty="0"/>
          </a:p>
        </p:txBody>
      </p:sp>
      <p:sp>
        <p:nvSpPr>
          <p:cNvPr id="5222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577591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3D4D0D7-2C31-4169-A0EE-1D6849C7A952}" type="slidenum">
              <a:rPr lang="en-US" altLang="en-US" sz="2400">
                <a:solidFill>
                  <a:schemeClr val="tx2"/>
                </a:solidFill>
              </a:rPr>
              <a:pPr>
                <a:spcBef>
                  <a:spcPct val="0"/>
                </a:spcBef>
                <a:buClrTx/>
                <a:buSzTx/>
                <a:buFontTx/>
                <a:buNone/>
              </a:pPr>
              <a:t>31</a:t>
            </a:fld>
            <a:endParaRPr lang="en-US" altLang="en-US" sz="2400">
              <a:solidFill>
                <a:schemeClr val="tx2"/>
              </a:solidFill>
            </a:endParaRPr>
          </a:p>
        </p:txBody>
      </p:sp>
      <p:sp>
        <p:nvSpPr>
          <p:cNvPr id="53251" name="Rectangle 3"/>
          <p:cNvSpPr>
            <a:spLocks noGrp="1" noChangeArrowheads="1"/>
          </p:cNvSpPr>
          <p:nvPr>
            <p:ph type="body" idx="1"/>
          </p:nvPr>
        </p:nvSpPr>
        <p:spPr>
          <a:xfrm>
            <a:off x="874643" y="838200"/>
            <a:ext cx="10754140" cy="5486400"/>
          </a:xfrm>
        </p:spPr>
        <p:txBody>
          <a:bodyPr>
            <a:normAutofit/>
          </a:bodyPr>
          <a:lstStyle/>
          <a:p>
            <a:pPr algn="just" eaLnBrk="1" hangingPunct="1">
              <a:buFontTx/>
              <a:buNone/>
            </a:pPr>
            <a:endParaRPr lang="en-GB" altLang="en-US" sz="2000" dirty="0">
              <a:solidFill>
                <a:srgbClr val="000000"/>
              </a:solidFill>
              <a:cs typeface="Times New Roman" panose="02020603050405020304" pitchFamily="18" charset="0"/>
            </a:endParaRPr>
          </a:p>
          <a:p>
            <a:pPr algn="just" eaLnBrk="1" hangingPunct="1">
              <a:buFontTx/>
              <a:buNone/>
            </a:pPr>
            <a:r>
              <a:rPr lang="en-GB" altLang="en-US" dirty="0" err="1">
                <a:solidFill>
                  <a:srgbClr val="000000"/>
                </a:solidFill>
                <a:cs typeface="Times New Roman" panose="02020603050405020304" pitchFamily="18" charset="0"/>
              </a:rPr>
              <a:t>Kelompok</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plainteks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cipherteks</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Huruf</a:t>
            </a: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kunci</a:t>
            </a:r>
            <a:endParaRPr lang="en-GB" altLang="en-US" dirty="0">
              <a:solidFill>
                <a:srgbClr val="000000"/>
              </a:solidFill>
              <a:cs typeface="Times New Roman" panose="02020603050405020304" pitchFamily="18" charset="0"/>
            </a:endParaRPr>
          </a:p>
          <a:p>
            <a:pPr algn="just" eaLnBrk="1" hangingPunct="1">
              <a:buFontTx/>
              <a:buNone/>
            </a:pPr>
            <a:endParaRPr lang="en-GB" altLang="en-US" dirty="0">
              <a:solidFill>
                <a:srgbClr val="000000"/>
              </a:solidFill>
              <a:cs typeface="Times New Roman" panose="02020603050405020304" pitchFamily="18" charset="0"/>
            </a:endParaRPr>
          </a:p>
          <a:p>
            <a:pPr algn="just" eaLnBrk="1" hangingPunct="1">
              <a:buFontTx/>
              <a:buNone/>
            </a:pPr>
            <a:br>
              <a:rPr lang="en-US" altLang="en-US" dirty="0"/>
            </a:br>
            <a:r>
              <a:rPr lang="en-GB" altLang="en-US" dirty="0">
                <a:solidFill>
                  <a:srgbClr val="000000"/>
                </a:solidFill>
                <a:latin typeface="Courier New" panose="02070309020205020404" pitchFamily="49" charset="0"/>
                <a:cs typeface="Courier New" panose="02070309020205020404" pitchFamily="49" charset="0"/>
              </a:rPr>
              <a:t>  1	   	  T		       L				S (=18)</a:t>
            </a:r>
          </a:p>
          <a:p>
            <a:pPr algn="just" eaLnBrk="1" hangingPunct="1">
              <a:buFontTx/>
              <a:buNone/>
            </a:pPr>
            <a:r>
              <a:rPr lang="en-GB" altLang="en-US" dirty="0">
                <a:solidFill>
                  <a:srgbClr val="000000"/>
                </a:solidFill>
                <a:latin typeface="Courier New" panose="02070309020205020404" pitchFamily="49" charset="0"/>
                <a:cs typeface="Courier New" panose="02070309020205020404" pitchFamily="49" charset="0"/>
              </a:rPr>
              <a:t> 	  2	   	  H		       J				C (=2)</a:t>
            </a:r>
          </a:p>
          <a:p>
            <a:pPr algn="just" eaLnBrk="1" hangingPunct="1">
              <a:buFontTx/>
              <a:buNone/>
            </a:pPr>
            <a:r>
              <a:rPr lang="en-GB" altLang="en-US" dirty="0">
                <a:solidFill>
                  <a:srgbClr val="000000"/>
                </a:solidFill>
                <a:latin typeface="Courier New" panose="02070309020205020404" pitchFamily="49" charset="0"/>
                <a:cs typeface="Courier New" panose="02070309020205020404" pitchFamily="49" charset="0"/>
              </a:rPr>
              <a:t> 	  3	   	  E		       V				R (=17)</a:t>
            </a:r>
          </a:p>
          <a:p>
            <a:pPr algn="just" eaLnBrk="1" hangingPunct="1">
              <a:buFontTx/>
              <a:buNone/>
            </a:pPr>
            <a:r>
              <a:rPr lang="en-GB" altLang="en-US" dirty="0">
                <a:solidFill>
                  <a:srgbClr val="000000"/>
                </a:solidFill>
                <a:latin typeface="Courier New" panose="02070309020205020404" pitchFamily="49" charset="0"/>
                <a:cs typeface="Courier New" panose="02070309020205020404" pitchFamily="49" charset="0"/>
              </a:rPr>
              <a:t>	  4	   	  N	  	       N				A (=0)</a:t>
            </a:r>
          </a:p>
          <a:p>
            <a:pPr algn="just" eaLnBrk="1" hangingPunct="1">
              <a:buFontTx/>
              <a:buNone/>
            </a:pPr>
            <a:r>
              <a:rPr lang="en-GB" altLang="en-US" dirty="0">
                <a:solidFill>
                  <a:srgbClr val="000000"/>
                </a:solidFill>
                <a:latin typeface="Courier New" panose="02070309020205020404" pitchFamily="49" charset="0"/>
                <a:cs typeface="Courier New" panose="02070309020205020404" pitchFamily="49" charset="0"/>
              </a:rPr>
              <a:t>	  5	      O		       A				M (=12)</a:t>
            </a:r>
          </a:p>
          <a:p>
            <a:pPr eaLnBrk="1" hangingPunct="1">
              <a:buFontTx/>
              <a:buNone/>
            </a:pPr>
            <a:endParaRPr lang="en-US" altLang="en-US" dirty="0"/>
          </a:p>
          <a:p>
            <a:pPr eaLnBrk="1" hangingPunct="1">
              <a:buFontTx/>
              <a:buNone/>
            </a:pPr>
            <a:r>
              <a:rPr lang="en-GB" altLang="en-US" sz="2000" dirty="0">
                <a:cs typeface="Times New Roman" panose="02020603050405020304" pitchFamily="18" charset="0"/>
              </a:rPr>
              <a:t>	</a:t>
            </a:r>
            <a:r>
              <a:rPr lang="en-GB" altLang="en-US" dirty="0" err="1">
                <a:cs typeface="Times New Roman" panose="02020603050405020304" pitchFamily="18" charset="0"/>
              </a:rPr>
              <a:t>Jadi</a:t>
            </a:r>
            <a:r>
              <a:rPr lang="en-GB" altLang="en-US" dirty="0">
                <a:cs typeface="Times New Roman" panose="02020603050405020304" pitchFamily="18" charset="0"/>
              </a:rPr>
              <a:t>, </a:t>
            </a:r>
            <a:r>
              <a:rPr lang="en-GB" altLang="en-US" dirty="0" err="1">
                <a:cs typeface="Times New Roman" panose="02020603050405020304" pitchFamily="18" charset="0"/>
              </a:rPr>
              <a:t>kuncinya</a:t>
            </a:r>
            <a:r>
              <a:rPr lang="en-GB" altLang="en-US" dirty="0">
                <a:cs typeface="Times New Roman" panose="02020603050405020304" pitchFamily="18" charset="0"/>
              </a:rPr>
              <a:t> </a:t>
            </a:r>
            <a:r>
              <a:rPr lang="en-GB" altLang="en-US" dirty="0" err="1">
                <a:cs typeface="Times New Roman" panose="02020603050405020304" pitchFamily="18" charset="0"/>
              </a:rPr>
              <a:t>adalah</a:t>
            </a:r>
            <a:r>
              <a:rPr lang="en-GB" altLang="en-US" dirty="0">
                <a:cs typeface="Times New Roman" panose="02020603050405020304" pitchFamily="18" charset="0"/>
              </a:rPr>
              <a:t> </a:t>
            </a:r>
            <a:r>
              <a:rPr lang="en-GB" altLang="en-US" dirty="0">
                <a:latin typeface="Courier" pitchFamily="49" charset="0"/>
                <a:cs typeface="Times New Roman" panose="02020603050405020304" pitchFamily="18" charset="0"/>
              </a:rPr>
              <a:t>SCRAM</a:t>
            </a:r>
            <a:r>
              <a:rPr lang="en-GB" altLang="en-US" dirty="0">
                <a:cs typeface="Times New Roman" panose="02020603050405020304" pitchFamily="18" charset="0"/>
              </a:rPr>
              <a:t> </a:t>
            </a:r>
            <a:endParaRPr lang="en-US" altLang="en-US" dirty="0">
              <a:cs typeface="Times New Roman" panose="02020603050405020304" pitchFamily="18" charset="0"/>
            </a:endParaRPr>
          </a:p>
        </p:txBody>
      </p:sp>
      <p:sp>
        <p:nvSpPr>
          <p:cNvPr id="53252" name="Line 4"/>
          <p:cNvSpPr>
            <a:spLocks noChangeShapeType="1"/>
          </p:cNvSpPr>
          <p:nvPr/>
        </p:nvSpPr>
        <p:spPr bwMode="auto">
          <a:xfrm>
            <a:off x="874643" y="2097156"/>
            <a:ext cx="9879496" cy="99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
        <p:nvSpPr>
          <p:cNvPr id="9" name="Line 4"/>
          <p:cNvSpPr>
            <a:spLocks noChangeShapeType="1"/>
          </p:cNvSpPr>
          <p:nvPr/>
        </p:nvSpPr>
        <p:spPr bwMode="auto">
          <a:xfrm>
            <a:off x="874643" y="838200"/>
            <a:ext cx="9879496" cy="99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4"/>
          <p:cNvSpPr>
            <a:spLocks noChangeShapeType="1"/>
          </p:cNvSpPr>
          <p:nvPr/>
        </p:nvSpPr>
        <p:spPr bwMode="auto">
          <a:xfrm>
            <a:off x="874643" y="5370443"/>
            <a:ext cx="9879496" cy="99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 name="Straight Connector 2"/>
          <p:cNvCxnSpPr/>
          <p:nvPr/>
        </p:nvCxnSpPr>
        <p:spPr>
          <a:xfrm flipH="1">
            <a:off x="2524539" y="838200"/>
            <a:ext cx="39757" cy="4542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181600" y="848139"/>
            <a:ext cx="39757" cy="4542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246165" y="848139"/>
            <a:ext cx="39757" cy="4542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4947" y="848139"/>
            <a:ext cx="39757" cy="4542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724321" y="848139"/>
            <a:ext cx="39757" cy="4542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710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02BED26F-4CF2-4306-A0F3-0F415A2AF9B9}" type="slidenum">
              <a:rPr lang="en-US" altLang="en-US" sz="2400">
                <a:solidFill>
                  <a:schemeClr val="tx2"/>
                </a:solidFill>
              </a:rPr>
              <a:pPr>
                <a:spcBef>
                  <a:spcPct val="0"/>
                </a:spcBef>
                <a:buClrTx/>
                <a:buSzTx/>
                <a:buFontTx/>
                <a:buNone/>
              </a:pPr>
              <a:t>32</a:t>
            </a:fld>
            <a:endParaRPr lang="en-US" altLang="en-US" sz="2400">
              <a:solidFill>
                <a:schemeClr val="tx2"/>
              </a:solidFill>
            </a:endParaRPr>
          </a:p>
        </p:txBody>
      </p:sp>
      <p:sp>
        <p:nvSpPr>
          <p:cNvPr id="54275" name="Rectangle 3"/>
          <p:cNvSpPr>
            <a:spLocks noGrp="1" noChangeArrowheads="1"/>
          </p:cNvSpPr>
          <p:nvPr>
            <p:ph type="body" idx="1"/>
          </p:nvPr>
        </p:nvSpPr>
        <p:spPr>
          <a:xfrm>
            <a:off x="795129" y="685800"/>
            <a:ext cx="10396331" cy="5410200"/>
          </a:xfrm>
        </p:spPr>
        <p:txBody>
          <a:bodyPr>
            <a:normAutofit lnSpcReduction="10000"/>
          </a:bodyPr>
          <a:lstStyle/>
          <a:p>
            <a:pPr algn="just" eaLnBrk="1" hangingPunct="1">
              <a:lnSpc>
                <a:spcPct val="90000"/>
              </a:lnSpc>
            </a:pP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menggunakan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SCRAM </a:t>
            </a:r>
            <a:r>
              <a:rPr lang="en-US" altLang="en-US" dirty="0" err="1">
                <a:solidFill>
                  <a:srgbClr val="000000"/>
                </a:solidFill>
                <a:cs typeface="Times New Roman" panose="02020603050405020304" pitchFamily="18" charset="0"/>
              </a:rPr>
              <a:t>cipherteks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berhasil</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didekripsi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menjadi</a:t>
            </a:r>
            <a:r>
              <a:rPr lang="en-US" altLang="en-US" dirty="0">
                <a:solidFill>
                  <a:srgbClr val="000000"/>
                </a:solidFill>
                <a:cs typeface="Times New Roman" panose="02020603050405020304" pitchFamily="18" charset="0"/>
              </a:rPr>
              <a:t>:</a:t>
            </a:r>
            <a:endParaRPr lang="en-GB" altLang="en-US" dirty="0">
              <a:solidFill>
                <a:srgbClr val="000000"/>
              </a:solidFill>
              <a:cs typeface="Times New Roman" panose="02020603050405020304" pitchFamily="18" charset="0"/>
            </a:endParaRPr>
          </a:p>
          <a:p>
            <a:pPr algn="just" eaLnBrk="1" hangingPunct="1">
              <a:lnSpc>
                <a:spcPct val="90000"/>
              </a:lnSpc>
              <a:buFontTx/>
              <a:buNone/>
            </a:pPr>
            <a:r>
              <a:rPr lang="en-US" altLang="en-US" dirty="0">
                <a:solidFill>
                  <a:srgbClr val="000000"/>
                </a:solidFill>
                <a:cs typeface="Times New Roman" panose="02020603050405020304" pitchFamily="18" charset="0"/>
              </a:rPr>
              <a:t> </a:t>
            </a:r>
            <a:endParaRPr lang="en-GB" altLang="en-US" dirty="0">
              <a:solidFill>
                <a:srgbClr val="000000"/>
              </a:solidFill>
              <a:cs typeface="Times New Roman" panose="02020603050405020304" pitchFamily="18" charset="0"/>
            </a:endParaRPr>
          </a:p>
          <a:p>
            <a:pPr algn="just" eaLnBrk="1" hangingPunct="1">
              <a:lnSpc>
                <a:spcPct val="90000"/>
              </a:lnSpc>
              <a:buFontTx/>
              <a:buNone/>
            </a:pPr>
            <a:r>
              <a:rPr lang="en-US" altLang="en-US"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THEBE ARWEN TOVER THEMO UNTAI NYEAH</a:t>
            </a:r>
          </a:p>
          <a:p>
            <a:pPr algn="just" eaLnBrk="1" hangingPunct="1">
              <a:lnSpc>
                <a:spcPct val="90000"/>
              </a:lnSpc>
              <a:buFontTx/>
              <a:buNone/>
            </a:pPr>
            <a:r>
              <a:rPr lang="en-US" altLang="en-US" sz="2400" dirty="0">
                <a:solidFill>
                  <a:srgbClr val="000000"/>
                </a:solidFill>
                <a:latin typeface="Courier" pitchFamily="49" charset="0"/>
                <a:cs typeface="Times New Roman" panose="02020603050405020304" pitchFamily="18" charset="0"/>
              </a:rPr>
              <a:t>  THEDO GWENT ROUND THEHY	 DRANT THECA</a:t>
            </a:r>
          </a:p>
          <a:p>
            <a:pPr algn="just" eaLnBrk="1" hangingPunct="1">
              <a:lnSpc>
                <a:spcPct val="90000"/>
              </a:lnSpc>
              <a:buFontTx/>
              <a:buNone/>
            </a:pPr>
            <a:r>
              <a:rPr lang="en-US" altLang="en-US" sz="2400" dirty="0">
                <a:solidFill>
                  <a:srgbClr val="000000"/>
                </a:solidFill>
                <a:latin typeface="Courier" pitchFamily="49" charset="0"/>
                <a:cs typeface="Times New Roman" panose="02020603050405020304" pitchFamily="18" charset="0"/>
              </a:rPr>
              <a:t>  TINTO THEHI GHEST SPOTH ECOUL DFIND</a:t>
            </a:r>
            <a:endParaRPr lang="en-GB" altLang="en-US" sz="2400" dirty="0">
              <a:solidFill>
                <a:srgbClr val="000000"/>
              </a:solidFill>
              <a:cs typeface="Times New Roman" panose="02020603050405020304" pitchFamily="18" charset="0"/>
            </a:endParaRPr>
          </a:p>
          <a:p>
            <a:pPr algn="just" eaLnBrk="1" hangingPunct="1">
              <a:lnSpc>
                <a:spcPct val="90000"/>
              </a:lnSpc>
              <a:buFontTx/>
              <a:buNone/>
            </a:pPr>
            <a:r>
              <a:rPr lang="en-US" altLang="en-US" b="1" dirty="0">
                <a:solidFill>
                  <a:srgbClr val="000000"/>
                </a:solidFill>
                <a:cs typeface="Times New Roman" panose="02020603050405020304" pitchFamily="18" charset="0"/>
              </a:rPr>
              <a:t> </a:t>
            </a:r>
            <a:endParaRPr lang="en-US" altLang="en-US" dirty="0">
              <a:solidFill>
                <a:srgbClr val="000000"/>
              </a:solidFill>
              <a:latin typeface="Courier New" panose="02070309020205020404" pitchFamily="49" charset="0"/>
              <a:cs typeface="Times New Roman" panose="02020603050405020304" pitchFamily="18" charset="0"/>
            </a:endParaRPr>
          </a:p>
          <a:p>
            <a:pPr algn="just" eaLnBrk="1" hangingPunct="1">
              <a:lnSpc>
                <a:spcPct val="90000"/>
              </a:lnSpc>
            </a:pPr>
            <a:r>
              <a:rPr lang="en-US" altLang="en-US" dirty="0" err="1">
                <a:solidFill>
                  <a:srgbClr val="000000"/>
                </a:solidFill>
                <a:cs typeface="Times New Roman" panose="02020603050405020304" pitchFamily="18" charset="0"/>
              </a:rPr>
              <a:t>atau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kalimat</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lebih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jelas</a:t>
            </a:r>
            <a:r>
              <a:rPr lang="en-US" altLang="en-US" dirty="0">
                <a:solidFill>
                  <a:srgbClr val="000000"/>
                </a:solidFill>
                <a:cs typeface="Times New Roman" panose="02020603050405020304" pitchFamily="18" charset="0"/>
              </a:rPr>
              <a:t>:</a:t>
            </a:r>
            <a:endParaRPr lang="en-US" altLang="en-US" dirty="0">
              <a:solidFill>
                <a:srgbClr val="000000"/>
              </a:solidFill>
              <a:latin typeface="Courier New" panose="02070309020205020404" pitchFamily="49" charset="0"/>
              <a:cs typeface="Times New Roman" panose="02020603050405020304" pitchFamily="18" charset="0"/>
            </a:endParaRPr>
          </a:p>
          <a:p>
            <a:pPr algn="just" eaLnBrk="1" hangingPunct="1">
              <a:lnSpc>
                <a:spcPct val="90000"/>
              </a:lnSpc>
              <a:buFontTx/>
              <a:buNone/>
            </a:pPr>
            <a:r>
              <a:rPr lang="en-US" altLang="en-US" dirty="0">
                <a:solidFill>
                  <a:srgbClr val="000000"/>
                </a:solidFill>
                <a:cs typeface="Times New Roman" panose="02020603050405020304" pitchFamily="18" charset="0"/>
              </a:rPr>
              <a:t> </a:t>
            </a:r>
            <a:endParaRPr lang="en-US" altLang="en-US" dirty="0">
              <a:solidFill>
                <a:srgbClr val="000000"/>
              </a:solidFill>
              <a:latin typeface="Courier New" panose="02070309020205020404" pitchFamily="49" charset="0"/>
              <a:cs typeface="Times New Roman" panose="02020603050405020304" pitchFamily="18" charset="0"/>
            </a:endParaRPr>
          </a:p>
          <a:p>
            <a:pPr algn="just" eaLnBrk="1" hangingPunct="1">
              <a:lnSpc>
                <a:spcPct val="90000"/>
              </a:lnSpc>
              <a:buFontTx/>
              <a:buNone/>
            </a:pPr>
            <a:r>
              <a:rPr lang="en-GB" altLang="en-US"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THE BEAR WENT OVER THE MOUNTAIN YEAH</a:t>
            </a:r>
          </a:p>
          <a:p>
            <a:pPr algn="just" eaLnBrk="1" hangingPunct="1">
              <a:lnSpc>
                <a:spcPct val="90000"/>
              </a:lnSpc>
              <a:buFontTx/>
              <a:buNone/>
            </a:pPr>
            <a:r>
              <a:rPr lang="en-US" altLang="en-US" sz="2400" dirty="0">
                <a:solidFill>
                  <a:srgbClr val="000000"/>
                </a:solidFill>
                <a:latin typeface="Courier" pitchFamily="49" charset="0"/>
                <a:cs typeface="Times New Roman" panose="02020603050405020304" pitchFamily="18" charset="0"/>
              </a:rPr>
              <a:t> THE DOG WENT ROUND THE HYDRANT </a:t>
            </a:r>
          </a:p>
          <a:p>
            <a:pPr algn="just" eaLnBrk="1" hangingPunct="1">
              <a:lnSpc>
                <a:spcPct val="90000"/>
              </a:lnSpc>
              <a:buFontTx/>
              <a:buNone/>
            </a:pPr>
            <a:r>
              <a:rPr lang="en-US" altLang="en-US" sz="2400" dirty="0">
                <a:solidFill>
                  <a:srgbClr val="000000"/>
                </a:solidFill>
                <a:latin typeface="Courier" pitchFamily="49" charset="0"/>
                <a:cs typeface="Times New Roman" panose="02020603050405020304" pitchFamily="18" charset="0"/>
              </a:rPr>
              <a:t> THE CAT INTO THE HIGHEST SPOT HE COULD FIND</a:t>
            </a:r>
            <a:endParaRPr lang="en-US" altLang="en-US" sz="2400" dirty="0"/>
          </a:p>
        </p:txBody>
      </p:sp>
      <p:sp>
        <p:nvSpPr>
          <p:cNvPr id="5427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Tree>
    <p:extLst>
      <p:ext uri="{BB962C8B-B14F-4D97-AF65-F5344CB8AC3E}">
        <p14:creationId xmlns:p14="http://schemas.microsoft.com/office/powerpoint/2010/main" val="93110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184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15C71DE9-DCA2-4261-ACC8-9A236C8C887D}" type="slidenum">
              <a:rPr lang="en-GB" altLang="en-US" sz="1400">
                <a:latin typeface="Times New Roman" panose="02020603050405020304" pitchFamily="18" charset="0"/>
              </a:rPr>
              <a:pPr>
                <a:spcBef>
                  <a:spcPct val="0"/>
                </a:spcBef>
                <a:buSzTx/>
                <a:buFontTx/>
                <a:buNone/>
              </a:pPr>
              <a:t>33</a:t>
            </a:fld>
            <a:endParaRPr lang="en-GB" altLang="en-US" sz="1400">
              <a:latin typeface="Times New Roman" panose="02020603050405020304" pitchFamily="18" charset="0"/>
            </a:endParaRPr>
          </a:p>
        </p:txBody>
      </p:sp>
      <p:sp>
        <p:nvSpPr>
          <p:cNvPr id="18436" name="Rectangle 2"/>
          <p:cNvSpPr>
            <a:spLocks noGrp="1" noChangeArrowheads="1"/>
          </p:cNvSpPr>
          <p:nvPr>
            <p:ph type="title"/>
          </p:nvPr>
        </p:nvSpPr>
        <p:spPr>
          <a:xfrm>
            <a:off x="982639" y="660400"/>
            <a:ext cx="7772400" cy="679450"/>
          </a:xfrm>
        </p:spPr>
        <p:txBody>
          <a:bodyPr/>
          <a:lstStyle/>
          <a:p>
            <a:pPr eaLnBrk="1" hangingPunct="1"/>
            <a:r>
              <a:rPr lang="en-US" altLang="en-US" sz="4000" dirty="0"/>
              <a:t>Varian </a:t>
            </a:r>
            <a:r>
              <a:rPr lang="en-US" altLang="en-US" sz="4000" i="1" dirty="0" err="1"/>
              <a:t>Vigenere</a:t>
            </a:r>
            <a:r>
              <a:rPr lang="en-US" altLang="en-US" sz="4000" i="1" dirty="0"/>
              <a:t> Cipher</a:t>
            </a:r>
          </a:p>
        </p:txBody>
      </p:sp>
      <p:sp>
        <p:nvSpPr>
          <p:cNvPr id="18437" name="Rectangle 3"/>
          <p:cNvSpPr>
            <a:spLocks noGrp="1" noChangeArrowheads="1"/>
          </p:cNvSpPr>
          <p:nvPr>
            <p:ph type="body" sz="half" idx="1"/>
          </p:nvPr>
        </p:nvSpPr>
        <p:spPr>
          <a:xfrm>
            <a:off x="982639" y="1600200"/>
            <a:ext cx="10658901" cy="4495800"/>
          </a:xfrm>
        </p:spPr>
        <p:txBody>
          <a:bodyPr>
            <a:normAutofit/>
          </a:bodyPr>
          <a:lstStyle/>
          <a:p>
            <a:pPr marL="0" indent="0">
              <a:buNone/>
            </a:pPr>
            <a:r>
              <a:rPr lang="en-US" altLang="en-US" sz="2400" dirty="0" err="1"/>
              <a:t>Untuk</a:t>
            </a:r>
            <a:r>
              <a:rPr lang="en-US" altLang="en-US" sz="2400" dirty="0"/>
              <a:t> </a:t>
            </a:r>
            <a:r>
              <a:rPr lang="en-US" altLang="en-US" sz="2400" dirty="0" err="1"/>
              <a:t>mengatasi</a:t>
            </a:r>
            <a:r>
              <a:rPr lang="en-US" altLang="en-US" sz="2400" dirty="0"/>
              <a:t> </a:t>
            </a:r>
            <a:r>
              <a:rPr lang="en-US" altLang="en-US" sz="2400" dirty="0" err="1"/>
              <a:t>serangan</a:t>
            </a:r>
            <a:r>
              <a:rPr lang="en-US" altLang="en-US" sz="2400" dirty="0"/>
              <a:t> </a:t>
            </a:r>
            <a:r>
              <a:rPr lang="en-US" altLang="en-US" sz="2400" dirty="0" err="1"/>
              <a:t>dengan</a:t>
            </a:r>
            <a:r>
              <a:rPr lang="en-US" altLang="en-US" sz="2400" dirty="0"/>
              <a:t> </a:t>
            </a:r>
            <a:r>
              <a:rPr lang="en-US" altLang="en-US" sz="2400" dirty="0" err="1"/>
              <a:t>metode</a:t>
            </a:r>
            <a:r>
              <a:rPr lang="en-US" altLang="en-US" sz="2400" dirty="0"/>
              <a:t> </a:t>
            </a:r>
            <a:r>
              <a:rPr lang="en-US" altLang="en-US" sz="2400" dirty="0" err="1"/>
              <a:t>Kasiski</a:t>
            </a:r>
            <a:r>
              <a:rPr lang="en-US" altLang="en-US" sz="2400" dirty="0"/>
              <a:t>, </a:t>
            </a:r>
            <a:r>
              <a:rPr lang="en-US" altLang="en-US" sz="2400" dirty="0" err="1"/>
              <a:t>maka</a:t>
            </a:r>
            <a:r>
              <a:rPr lang="en-US" altLang="en-US" sz="2400" dirty="0"/>
              <a:t> </a:t>
            </a:r>
            <a:r>
              <a:rPr lang="en-US" altLang="en-US" sz="2400" dirty="0" err="1"/>
              <a:t>dibuat</a:t>
            </a:r>
            <a:r>
              <a:rPr lang="en-US" altLang="en-US" sz="2400" dirty="0"/>
              <a:t> </a:t>
            </a:r>
            <a:r>
              <a:rPr lang="en-US" altLang="en-US" sz="2400" dirty="0" err="1"/>
              <a:t>varian</a:t>
            </a:r>
            <a:r>
              <a:rPr lang="en-US" altLang="en-US" sz="2400" dirty="0"/>
              <a:t> </a:t>
            </a:r>
            <a:r>
              <a:rPr lang="en-US" altLang="en-US" sz="2400" dirty="0" err="1"/>
              <a:t>Vigenere</a:t>
            </a:r>
            <a:r>
              <a:rPr lang="en-US" altLang="en-US" sz="2400" dirty="0"/>
              <a:t> Cipher </a:t>
            </a:r>
            <a:r>
              <a:rPr lang="en-US" altLang="en-US" sz="2400" dirty="0" err="1"/>
              <a:t>sebagai</a:t>
            </a:r>
            <a:r>
              <a:rPr lang="en-US" altLang="en-US" sz="2400" dirty="0"/>
              <a:t> </a:t>
            </a:r>
            <a:r>
              <a:rPr lang="en-US" altLang="en-US" sz="2400" dirty="0" err="1"/>
              <a:t>berikut</a:t>
            </a:r>
            <a:r>
              <a:rPr lang="en-US" altLang="en-US" sz="2400" dirty="0"/>
              <a:t>:</a:t>
            </a:r>
          </a:p>
          <a:p>
            <a:pPr marL="0" indent="0">
              <a:buNone/>
            </a:pPr>
            <a:endParaRPr lang="en-US" altLang="en-US" sz="2400" dirty="0"/>
          </a:p>
          <a:p>
            <a:pPr marL="609600" indent="-609600">
              <a:buFontTx/>
              <a:buAutoNum type="arabicPeriod"/>
            </a:pPr>
            <a:r>
              <a:rPr lang="en-US" altLang="en-US" sz="2400" i="1" dirty="0">
                <a:solidFill>
                  <a:srgbClr val="FF0000"/>
                </a:solidFill>
              </a:rPr>
              <a:t>Full </a:t>
            </a:r>
            <a:r>
              <a:rPr lang="en-US" altLang="en-US" sz="2400" i="1" dirty="0" err="1">
                <a:solidFill>
                  <a:srgbClr val="FF0000"/>
                </a:solidFill>
              </a:rPr>
              <a:t>Vigènere</a:t>
            </a:r>
            <a:r>
              <a:rPr lang="en-US" altLang="en-US" sz="2400" i="1" dirty="0">
                <a:solidFill>
                  <a:srgbClr val="FF0000"/>
                </a:solidFill>
              </a:rPr>
              <a:t> cipher</a:t>
            </a:r>
          </a:p>
          <a:p>
            <a:pPr marL="969963" indent="-393700"/>
            <a:r>
              <a:rPr lang="en-US" altLang="en-US" sz="2400" dirty="0" err="1">
                <a:solidFill>
                  <a:srgbClr val="070605"/>
                </a:solidFill>
              </a:rPr>
              <a:t>Setiap</a:t>
            </a:r>
            <a:r>
              <a:rPr lang="en-US" altLang="en-US" sz="2400" dirty="0">
                <a:solidFill>
                  <a:srgbClr val="070605"/>
                </a:solidFill>
              </a:rPr>
              <a:t> baris di </a:t>
            </a:r>
            <a:r>
              <a:rPr lang="en-US" altLang="en-US" sz="2400" dirty="0" err="1">
                <a:solidFill>
                  <a:srgbClr val="070605"/>
                </a:solidFill>
              </a:rPr>
              <a:t>dalam</a:t>
            </a:r>
            <a:r>
              <a:rPr lang="en-US" altLang="en-US" sz="2400" dirty="0">
                <a:solidFill>
                  <a:srgbClr val="070605"/>
                </a:solidFill>
              </a:rPr>
              <a:t> </a:t>
            </a:r>
            <a:r>
              <a:rPr lang="en-US" altLang="en-US" sz="2400" dirty="0" err="1">
                <a:solidFill>
                  <a:srgbClr val="070605"/>
                </a:solidFill>
              </a:rPr>
              <a:t>tabel</a:t>
            </a:r>
            <a:r>
              <a:rPr lang="en-US" altLang="en-US" sz="2400" dirty="0">
                <a:solidFill>
                  <a:srgbClr val="070605"/>
                </a:solidFill>
              </a:rPr>
              <a:t> </a:t>
            </a:r>
            <a:r>
              <a:rPr lang="en-US" altLang="en-US" sz="2400" dirty="0" err="1">
                <a:solidFill>
                  <a:srgbClr val="070605"/>
                </a:solidFill>
              </a:rPr>
              <a:t>tidak</a:t>
            </a:r>
            <a:r>
              <a:rPr lang="en-US" altLang="en-US" sz="2400" dirty="0">
                <a:solidFill>
                  <a:srgbClr val="070605"/>
                </a:solidFill>
              </a:rPr>
              <a:t> </a:t>
            </a:r>
            <a:r>
              <a:rPr lang="en-US" altLang="en-US" sz="2400" dirty="0" err="1">
                <a:solidFill>
                  <a:srgbClr val="070605"/>
                </a:solidFill>
              </a:rPr>
              <a:t>menyatakan</a:t>
            </a:r>
            <a:r>
              <a:rPr lang="en-US" altLang="en-US" sz="2400" dirty="0">
                <a:solidFill>
                  <a:srgbClr val="070605"/>
                </a:solidFill>
              </a:rPr>
              <a:t> </a:t>
            </a:r>
            <a:r>
              <a:rPr lang="en-US" altLang="en-US" sz="2400" dirty="0" err="1">
                <a:solidFill>
                  <a:srgbClr val="070605"/>
                </a:solidFill>
              </a:rPr>
              <a:t>pergeseran</a:t>
            </a:r>
            <a:r>
              <a:rPr lang="en-US" altLang="en-US" sz="2400" dirty="0">
                <a:solidFill>
                  <a:srgbClr val="070605"/>
                </a:solidFill>
              </a:rPr>
              <a:t> </a:t>
            </a:r>
            <a:r>
              <a:rPr lang="en-US" altLang="en-US" sz="2400" dirty="0" err="1">
                <a:solidFill>
                  <a:srgbClr val="070605"/>
                </a:solidFill>
              </a:rPr>
              <a:t>huruf</a:t>
            </a:r>
            <a:r>
              <a:rPr lang="en-US" altLang="en-US" sz="2400" dirty="0">
                <a:solidFill>
                  <a:srgbClr val="070605"/>
                </a:solidFill>
              </a:rPr>
              <a:t>, </a:t>
            </a:r>
            <a:r>
              <a:rPr lang="en-US" altLang="en-US" sz="2400" dirty="0" err="1">
                <a:solidFill>
                  <a:srgbClr val="070605"/>
                </a:solidFill>
              </a:rPr>
              <a:t>tetapi</a:t>
            </a:r>
            <a:r>
              <a:rPr lang="en-US" altLang="en-US" sz="2400" dirty="0">
                <a:solidFill>
                  <a:srgbClr val="070605"/>
                </a:solidFill>
              </a:rPr>
              <a:t> </a:t>
            </a:r>
            <a:r>
              <a:rPr lang="en-US" altLang="en-US" sz="2400" dirty="0" err="1">
                <a:solidFill>
                  <a:srgbClr val="070605"/>
                </a:solidFill>
              </a:rPr>
              <a:t>merupakan</a:t>
            </a:r>
            <a:r>
              <a:rPr lang="en-US" altLang="en-US" sz="2400" dirty="0">
                <a:solidFill>
                  <a:srgbClr val="070605"/>
                </a:solidFill>
              </a:rPr>
              <a:t> </a:t>
            </a:r>
            <a:r>
              <a:rPr lang="en-US" altLang="en-US" sz="2400" dirty="0" err="1">
                <a:solidFill>
                  <a:srgbClr val="070605"/>
                </a:solidFill>
              </a:rPr>
              <a:t>permutasi</a:t>
            </a:r>
            <a:r>
              <a:rPr lang="en-US" altLang="en-US" sz="2400" dirty="0">
                <a:solidFill>
                  <a:srgbClr val="070605"/>
                </a:solidFill>
              </a:rPr>
              <a:t> </a:t>
            </a:r>
            <a:r>
              <a:rPr lang="en-US" altLang="en-US" sz="2400" dirty="0" err="1">
                <a:solidFill>
                  <a:srgbClr val="070605"/>
                </a:solidFill>
              </a:rPr>
              <a:t>huruf-huruf</a:t>
            </a:r>
            <a:r>
              <a:rPr lang="en-US" altLang="en-US" sz="2400" dirty="0">
                <a:solidFill>
                  <a:srgbClr val="070605"/>
                </a:solidFill>
              </a:rPr>
              <a:t> </a:t>
            </a:r>
            <a:r>
              <a:rPr lang="en-US" altLang="en-US" sz="2400" dirty="0" err="1">
                <a:solidFill>
                  <a:srgbClr val="070605"/>
                </a:solidFill>
              </a:rPr>
              <a:t>alfabet</a:t>
            </a:r>
            <a:r>
              <a:rPr lang="en-US" altLang="en-US" sz="2400" dirty="0">
                <a:solidFill>
                  <a:srgbClr val="070605"/>
                </a:solidFill>
              </a:rPr>
              <a:t> (</a:t>
            </a:r>
            <a:r>
              <a:rPr lang="en-US" altLang="en-US" sz="2400" dirty="0" err="1">
                <a:solidFill>
                  <a:srgbClr val="070605"/>
                </a:solidFill>
              </a:rPr>
              <a:t>lihat</a:t>
            </a:r>
            <a:r>
              <a:rPr lang="en-US" altLang="en-US" sz="2400" dirty="0">
                <a:solidFill>
                  <a:srgbClr val="070605"/>
                </a:solidFill>
              </a:rPr>
              <a:t> </a:t>
            </a:r>
            <a:r>
              <a:rPr lang="en-US" altLang="en-US" sz="2400" dirty="0" err="1">
                <a:solidFill>
                  <a:srgbClr val="070605"/>
                </a:solidFill>
              </a:rPr>
              <a:t>contoh</a:t>
            </a:r>
            <a:r>
              <a:rPr lang="en-US" altLang="en-US" sz="2400" dirty="0">
                <a:solidFill>
                  <a:srgbClr val="070605"/>
                </a:solidFill>
              </a:rPr>
              <a:t> table pada </a:t>
            </a:r>
            <a:r>
              <a:rPr lang="en-US" altLang="en-US" sz="2400" dirty="0" err="1">
                <a:solidFill>
                  <a:srgbClr val="070605"/>
                </a:solidFill>
              </a:rPr>
              <a:t>halaman</a:t>
            </a:r>
            <a:r>
              <a:rPr lang="en-US" altLang="en-US" sz="2400" dirty="0">
                <a:solidFill>
                  <a:srgbClr val="070605"/>
                </a:solidFill>
              </a:rPr>
              <a:t> </a:t>
            </a:r>
            <a:r>
              <a:rPr lang="en-US" altLang="en-US" sz="2400" dirty="0" err="1">
                <a:solidFill>
                  <a:srgbClr val="070605"/>
                </a:solidFill>
              </a:rPr>
              <a:t>berikut</a:t>
            </a:r>
            <a:r>
              <a:rPr lang="en-US" altLang="en-US" sz="2400" dirty="0">
                <a:solidFill>
                  <a:srgbClr val="070605"/>
                </a:solidFill>
              </a:rPr>
              <a:t>). </a:t>
            </a:r>
          </a:p>
          <a:p>
            <a:pPr marL="969963" indent="-393700"/>
            <a:r>
              <a:rPr lang="en-US" altLang="en-US" sz="2400" dirty="0" err="1">
                <a:solidFill>
                  <a:srgbClr val="070605"/>
                </a:solidFill>
              </a:rPr>
              <a:t>Tabel</a:t>
            </a:r>
            <a:r>
              <a:rPr lang="en-US" altLang="en-US" sz="2400" dirty="0">
                <a:solidFill>
                  <a:srgbClr val="070605"/>
                </a:solidFill>
              </a:rPr>
              <a:t> </a:t>
            </a:r>
            <a:r>
              <a:rPr lang="en-US" altLang="en-US" sz="2400" dirty="0" err="1">
                <a:solidFill>
                  <a:srgbClr val="070605"/>
                </a:solidFill>
              </a:rPr>
              <a:t>tersebut</a:t>
            </a:r>
            <a:r>
              <a:rPr lang="en-US" altLang="en-US" sz="2400" dirty="0">
                <a:solidFill>
                  <a:srgbClr val="070605"/>
                </a:solidFill>
              </a:rPr>
              <a:t> </a:t>
            </a:r>
            <a:r>
              <a:rPr lang="en-US" altLang="en-US" sz="2400" dirty="0" err="1">
                <a:solidFill>
                  <a:srgbClr val="070605"/>
                </a:solidFill>
              </a:rPr>
              <a:t>harus</a:t>
            </a:r>
            <a:r>
              <a:rPr lang="en-US" altLang="en-US" sz="2400" dirty="0">
                <a:solidFill>
                  <a:srgbClr val="070605"/>
                </a:solidFill>
              </a:rPr>
              <a:t> </a:t>
            </a:r>
            <a:r>
              <a:rPr lang="en-US" altLang="en-US" sz="2400" dirty="0" err="1">
                <a:solidFill>
                  <a:srgbClr val="070605"/>
                </a:solidFill>
              </a:rPr>
              <a:t>dirahasiakan</a:t>
            </a:r>
            <a:r>
              <a:rPr lang="en-US" altLang="en-US" sz="2400" dirty="0">
                <a:solidFill>
                  <a:srgbClr val="070605"/>
                </a:solidFill>
              </a:rPr>
              <a:t>.</a:t>
            </a:r>
          </a:p>
          <a:p>
            <a:pPr marL="969963" indent="-393700"/>
            <a:endParaRPr lang="en-US" altLang="en-US" sz="2400" dirty="0">
              <a:solidFill>
                <a:srgbClr val="070605"/>
              </a:solidFill>
            </a:endParaRPr>
          </a:p>
          <a:p>
            <a:pPr marL="969963" indent="-393700"/>
            <a:r>
              <a:rPr lang="en-US" altLang="en-US" sz="2400" dirty="0">
                <a:solidFill>
                  <a:srgbClr val="070605"/>
                </a:solidFill>
              </a:rPr>
              <a:t>Proses </a:t>
            </a:r>
            <a:r>
              <a:rPr lang="en-US" altLang="en-US" sz="2400" dirty="0" err="1">
                <a:solidFill>
                  <a:srgbClr val="070605"/>
                </a:solidFill>
              </a:rPr>
              <a:t>enkripsi</a:t>
            </a:r>
            <a:r>
              <a:rPr lang="en-US" altLang="en-US" sz="2400" dirty="0">
                <a:solidFill>
                  <a:srgbClr val="070605"/>
                </a:solidFill>
              </a:rPr>
              <a:t> dan </a:t>
            </a:r>
            <a:r>
              <a:rPr lang="en-US" altLang="en-US" sz="2400" dirty="0" err="1">
                <a:solidFill>
                  <a:srgbClr val="070605"/>
                </a:solidFill>
              </a:rPr>
              <a:t>dekripsi</a:t>
            </a:r>
            <a:r>
              <a:rPr lang="en-US" altLang="en-US" sz="2400" dirty="0">
                <a:solidFill>
                  <a:srgbClr val="070605"/>
                </a:solidFill>
              </a:rPr>
              <a:t> </a:t>
            </a:r>
            <a:r>
              <a:rPr lang="en-US" altLang="en-US" sz="2400" dirty="0" err="1">
                <a:solidFill>
                  <a:srgbClr val="070605"/>
                </a:solidFill>
              </a:rPr>
              <a:t>tetap</a:t>
            </a:r>
            <a:r>
              <a:rPr lang="en-US" altLang="en-US" sz="2400" dirty="0">
                <a:solidFill>
                  <a:srgbClr val="070605"/>
                </a:solidFill>
              </a:rPr>
              <a:t> </a:t>
            </a:r>
            <a:r>
              <a:rPr lang="en-US" altLang="en-US" sz="2400" dirty="0" err="1">
                <a:solidFill>
                  <a:srgbClr val="070605"/>
                </a:solidFill>
              </a:rPr>
              <a:t>sama</a:t>
            </a:r>
            <a:r>
              <a:rPr lang="en-US" altLang="en-US" sz="2400" dirty="0">
                <a:solidFill>
                  <a:srgbClr val="070605"/>
                </a:solidFill>
              </a:rPr>
              <a:t> </a:t>
            </a:r>
            <a:r>
              <a:rPr lang="en-US" altLang="en-US" sz="2400" dirty="0" err="1">
                <a:solidFill>
                  <a:srgbClr val="070605"/>
                </a:solidFill>
              </a:rPr>
              <a:t>seperti</a:t>
            </a:r>
            <a:r>
              <a:rPr lang="en-US" altLang="en-US" sz="2400" dirty="0">
                <a:solidFill>
                  <a:srgbClr val="070605"/>
                </a:solidFill>
              </a:rPr>
              <a:t> </a:t>
            </a:r>
            <a:r>
              <a:rPr lang="en-US" altLang="en-US" sz="2400" dirty="0" err="1">
                <a:solidFill>
                  <a:srgbClr val="070605"/>
                </a:solidFill>
              </a:rPr>
              <a:t>Vigenere</a:t>
            </a:r>
            <a:r>
              <a:rPr lang="en-US" altLang="en-US" sz="2400" dirty="0">
                <a:solidFill>
                  <a:srgbClr val="070605"/>
                </a:solidFill>
              </a:rPr>
              <a:t> standard:</a:t>
            </a:r>
          </a:p>
        </p:txBody>
      </p:sp>
    </p:spTree>
    <p:extLst>
      <p:ext uri="{BB962C8B-B14F-4D97-AF65-F5344CB8AC3E}">
        <p14:creationId xmlns:p14="http://schemas.microsoft.com/office/powerpoint/2010/main" val="3398113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3BF27-1E17-C8EF-3CE3-CB26A1C2C086}"/>
              </a:ext>
            </a:extLst>
          </p:cNvPr>
          <p:cNvPicPr>
            <a:picLocks noChangeAspect="1"/>
          </p:cNvPicPr>
          <p:nvPr/>
        </p:nvPicPr>
        <p:blipFill>
          <a:blip r:embed="rId2"/>
          <a:stretch>
            <a:fillRect/>
          </a:stretch>
        </p:blipFill>
        <p:spPr>
          <a:xfrm>
            <a:off x="3291840" y="194706"/>
            <a:ext cx="5880294" cy="6468587"/>
          </a:xfrm>
          <a:prstGeom prst="rect">
            <a:avLst/>
          </a:prstGeom>
        </p:spPr>
      </p:pic>
      <p:sp>
        <p:nvSpPr>
          <p:cNvPr id="6" name="TextBox 5">
            <a:extLst>
              <a:ext uri="{FF2B5EF4-FFF2-40B4-BE49-F238E27FC236}">
                <a16:creationId xmlns:a16="http://schemas.microsoft.com/office/drawing/2014/main" id="{52D48609-3502-1161-9585-774A5FD172FC}"/>
              </a:ext>
            </a:extLst>
          </p:cNvPr>
          <p:cNvSpPr txBox="1"/>
          <p:nvPr/>
        </p:nvSpPr>
        <p:spPr>
          <a:xfrm>
            <a:off x="962466" y="5055550"/>
            <a:ext cx="2057400" cy="1200329"/>
          </a:xfrm>
          <a:prstGeom prst="rect">
            <a:avLst/>
          </a:prstGeom>
          <a:noFill/>
        </p:spPr>
        <p:txBody>
          <a:bodyPr wrap="square">
            <a:spAutoFit/>
          </a:bodyPr>
          <a:lstStyle/>
          <a:p>
            <a:r>
              <a:rPr lang="en-US" altLang="en-US" sz="2400" i="1" dirty="0" err="1">
                <a:solidFill>
                  <a:srgbClr val="FF0000"/>
                </a:solidFill>
              </a:rPr>
              <a:t>Contoh</a:t>
            </a:r>
            <a:r>
              <a:rPr lang="en-US" altLang="en-US" sz="2400" i="1" dirty="0">
                <a:solidFill>
                  <a:srgbClr val="FF0000"/>
                </a:solidFill>
              </a:rPr>
              <a:t> </a:t>
            </a:r>
            <a:r>
              <a:rPr lang="en-US" altLang="en-US" sz="2400" i="1" dirty="0" err="1">
                <a:solidFill>
                  <a:srgbClr val="FF0000"/>
                </a:solidFill>
              </a:rPr>
              <a:t>sebuah</a:t>
            </a:r>
            <a:r>
              <a:rPr lang="en-US" altLang="en-US" sz="2400" i="1" dirty="0">
                <a:solidFill>
                  <a:srgbClr val="FF0000"/>
                </a:solidFill>
              </a:rPr>
              <a:t> full </a:t>
            </a:r>
            <a:r>
              <a:rPr lang="en-US" altLang="en-US" sz="2400" i="1" dirty="0" err="1">
                <a:solidFill>
                  <a:srgbClr val="FF0000"/>
                </a:solidFill>
              </a:rPr>
              <a:t>Vigènere</a:t>
            </a:r>
            <a:r>
              <a:rPr lang="en-US" altLang="en-US" sz="2400" i="1" dirty="0">
                <a:solidFill>
                  <a:srgbClr val="FF0000"/>
                </a:solidFill>
              </a:rPr>
              <a:t> square</a:t>
            </a:r>
          </a:p>
        </p:txBody>
      </p:sp>
      <p:sp>
        <p:nvSpPr>
          <p:cNvPr id="2" name="Footer Placeholder 1">
            <a:extLst>
              <a:ext uri="{FF2B5EF4-FFF2-40B4-BE49-F238E27FC236}">
                <a16:creationId xmlns:a16="http://schemas.microsoft.com/office/drawing/2014/main" id="{DA737A98-91EA-CFD0-7C9F-FABA4C562C36}"/>
              </a:ext>
            </a:extLst>
          </p:cNvPr>
          <p:cNvSpPr>
            <a:spLocks noGrp="1"/>
          </p:cNvSpPr>
          <p:nvPr>
            <p:ph type="ftr" sz="quarter" idx="11"/>
          </p:nvPr>
        </p:nvSpPr>
        <p:spPr/>
        <p:txBody>
          <a:bodyPr/>
          <a:lstStyle/>
          <a:p>
            <a:r>
              <a:rPr lang="en-US"/>
              <a:t>Rinaldi/IF4020 Kriptografi</a:t>
            </a:r>
          </a:p>
        </p:txBody>
      </p:sp>
      <p:sp>
        <p:nvSpPr>
          <p:cNvPr id="3" name="Slide Number Placeholder 2">
            <a:extLst>
              <a:ext uri="{FF2B5EF4-FFF2-40B4-BE49-F238E27FC236}">
                <a16:creationId xmlns:a16="http://schemas.microsoft.com/office/drawing/2014/main" id="{32CFE68A-79C6-3D46-B7AC-10840C6910F3}"/>
              </a:ext>
            </a:extLst>
          </p:cNvPr>
          <p:cNvSpPr>
            <a:spLocks noGrp="1"/>
          </p:cNvSpPr>
          <p:nvPr>
            <p:ph type="sldNum" sz="quarter" idx="12"/>
          </p:nvPr>
        </p:nvSpPr>
        <p:spPr/>
        <p:txBody>
          <a:bodyPr/>
          <a:lstStyle/>
          <a:p>
            <a:fld id="{FE3EB9F5-0D30-470F-9EF7-AF0567F51E7B}" type="slidenum">
              <a:rPr lang="en-US" smtClean="0"/>
              <a:t>34</a:t>
            </a:fld>
            <a:endParaRPr lang="en-US"/>
          </a:p>
        </p:txBody>
      </p:sp>
    </p:spTree>
    <p:extLst>
      <p:ext uri="{BB962C8B-B14F-4D97-AF65-F5344CB8AC3E}">
        <p14:creationId xmlns:p14="http://schemas.microsoft.com/office/powerpoint/2010/main" val="3735015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0FC960D1-ACB9-474D-8115-C6519266CCFD}" type="slidenum">
              <a:rPr lang="en-GB" altLang="en-US" sz="1400">
                <a:latin typeface="Times New Roman" panose="02020603050405020304" pitchFamily="18" charset="0"/>
              </a:rPr>
              <a:pPr>
                <a:spcBef>
                  <a:spcPct val="0"/>
                </a:spcBef>
                <a:buSzTx/>
                <a:buFontTx/>
                <a:buNone/>
              </a:pPr>
              <a:t>35</a:t>
            </a:fld>
            <a:endParaRPr lang="en-GB" altLang="en-US" sz="1400">
              <a:latin typeface="Times New Roman" panose="02020603050405020304" pitchFamily="18" charset="0"/>
            </a:endParaRPr>
          </a:p>
        </p:txBody>
      </p:sp>
      <p:sp>
        <p:nvSpPr>
          <p:cNvPr id="19460" name="Rectangle 3"/>
          <p:cNvSpPr>
            <a:spLocks noGrp="1" noChangeArrowheads="1"/>
          </p:cNvSpPr>
          <p:nvPr>
            <p:ph type="body" idx="1"/>
          </p:nvPr>
        </p:nvSpPr>
        <p:spPr>
          <a:xfrm>
            <a:off x="885967" y="573206"/>
            <a:ext cx="10467833" cy="5630646"/>
          </a:xfrm>
        </p:spPr>
        <p:txBody>
          <a:bodyPr>
            <a:noAutofit/>
          </a:bodyPr>
          <a:lstStyle/>
          <a:p>
            <a:pPr eaLnBrk="1" hangingPunct="1">
              <a:lnSpc>
                <a:spcPct val="90000"/>
              </a:lnSpc>
              <a:buFontTx/>
              <a:buNone/>
            </a:pPr>
            <a:r>
              <a:rPr lang="en-GB" altLang="en-US" dirty="0">
                <a:solidFill>
                  <a:srgbClr val="FF0000"/>
                </a:solidFill>
              </a:rPr>
              <a:t>2</a:t>
            </a:r>
            <a:r>
              <a:rPr lang="en-GB" altLang="en-US" sz="2400" dirty="0">
                <a:solidFill>
                  <a:srgbClr val="FF0000"/>
                </a:solidFill>
              </a:rPr>
              <a:t>. </a:t>
            </a:r>
            <a:r>
              <a:rPr lang="en-US" altLang="en-US" sz="2400" i="1" dirty="0">
                <a:solidFill>
                  <a:srgbClr val="FF0000"/>
                </a:solidFill>
              </a:rPr>
              <a:t>Auto-Key </a:t>
            </a:r>
            <a:r>
              <a:rPr lang="en-US" altLang="en-US" sz="2400" i="1" dirty="0" err="1">
                <a:solidFill>
                  <a:srgbClr val="FF0000"/>
                </a:solidFill>
              </a:rPr>
              <a:t>Vigènere</a:t>
            </a:r>
            <a:r>
              <a:rPr lang="en-US" altLang="en-US" sz="2400" i="1" dirty="0">
                <a:solidFill>
                  <a:srgbClr val="FF0000"/>
                </a:solidFill>
              </a:rPr>
              <a:t> cipher</a:t>
            </a:r>
          </a:p>
          <a:p>
            <a:pPr eaLnBrk="1" hangingPunct="1">
              <a:lnSpc>
                <a:spcPct val="90000"/>
              </a:lnSpc>
            </a:pPr>
            <a:r>
              <a:rPr lang="en-GB" altLang="en-US" sz="2400" dirty="0">
                <a:solidFill>
                  <a:srgbClr val="070605"/>
                </a:solidFill>
              </a:rPr>
              <a:t>Jika </a:t>
            </a:r>
            <a:r>
              <a:rPr lang="en-GB" altLang="en-US" sz="2400" dirty="0" err="1">
                <a:solidFill>
                  <a:srgbClr val="070605"/>
                </a:solidFill>
              </a:rPr>
              <a:t>panjang</a:t>
            </a:r>
            <a:r>
              <a:rPr lang="en-GB" altLang="en-US" sz="2400" dirty="0">
                <a:solidFill>
                  <a:srgbClr val="070605"/>
                </a:solidFill>
              </a:rPr>
              <a:t> </a:t>
            </a:r>
            <a:r>
              <a:rPr lang="en-GB" altLang="en-US" sz="2400" dirty="0" err="1">
                <a:solidFill>
                  <a:srgbClr val="070605"/>
                </a:solidFill>
              </a:rPr>
              <a:t>kunci</a:t>
            </a:r>
            <a:r>
              <a:rPr lang="en-GB" altLang="en-US" sz="2400" dirty="0">
                <a:solidFill>
                  <a:srgbClr val="070605"/>
                </a:solidFill>
              </a:rPr>
              <a:t> </a:t>
            </a:r>
            <a:r>
              <a:rPr lang="en-GB" altLang="en-US" sz="2400" dirty="0" err="1">
                <a:solidFill>
                  <a:srgbClr val="070605"/>
                </a:solidFill>
              </a:rPr>
              <a:t>lebih</a:t>
            </a:r>
            <a:r>
              <a:rPr lang="en-GB" altLang="en-US" sz="2400" dirty="0">
                <a:solidFill>
                  <a:srgbClr val="070605"/>
                </a:solidFill>
              </a:rPr>
              <a:t> </a:t>
            </a:r>
            <a:r>
              <a:rPr lang="en-GB" altLang="en-US" sz="2400" dirty="0" err="1">
                <a:solidFill>
                  <a:srgbClr val="070605"/>
                </a:solidFill>
              </a:rPr>
              <a:t>kecil</a:t>
            </a:r>
            <a:r>
              <a:rPr lang="en-GB" altLang="en-US" sz="2400" dirty="0">
                <a:solidFill>
                  <a:srgbClr val="070605"/>
                </a:solidFill>
              </a:rPr>
              <a:t> </a:t>
            </a:r>
            <a:r>
              <a:rPr lang="en-GB" altLang="en-US" sz="2400" dirty="0" err="1">
                <a:solidFill>
                  <a:srgbClr val="070605"/>
                </a:solidFill>
              </a:rPr>
              <a:t>dari</a:t>
            </a:r>
            <a:r>
              <a:rPr lang="en-GB" altLang="en-US" sz="2400" dirty="0">
                <a:solidFill>
                  <a:srgbClr val="070605"/>
                </a:solidFill>
              </a:rPr>
              <a:t> </a:t>
            </a:r>
            <a:r>
              <a:rPr lang="en-GB" altLang="en-US" sz="2400" dirty="0" err="1">
                <a:solidFill>
                  <a:srgbClr val="070605"/>
                </a:solidFill>
              </a:rPr>
              <a:t>panjang</a:t>
            </a:r>
            <a:r>
              <a:rPr lang="en-GB" altLang="en-US" sz="2400" dirty="0">
                <a:solidFill>
                  <a:srgbClr val="070605"/>
                </a:solidFill>
              </a:rPr>
              <a:t> </a:t>
            </a:r>
            <a:r>
              <a:rPr lang="en-GB" altLang="en-US" sz="2400" dirty="0" err="1">
                <a:solidFill>
                  <a:srgbClr val="070605"/>
                </a:solidFill>
              </a:rPr>
              <a:t>plainteks</a:t>
            </a:r>
            <a:r>
              <a:rPr lang="en-GB" altLang="en-US" sz="2400" dirty="0">
                <a:solidFill>
                  <a:srgbClr val="070605"/>
                </a:solidFill>
              </a:rPr>
              <a:t>, </a:t>
            </a:r>
            <a:r>
              <a:rPr lang="en-GB" altLang="en-US" sz="2400" dirty="0" err="1">
                <a:solidFill>
                  <a:srgbClr val="070605"/>
                </a:solidFill>
              </a:rPr>
              <a:t>maka</a:t>
            </a:r>
            <a:r>
              <a:rPr lang="en-GB" altLang="en-US" sz="2400" dirty="0">
                <a:solidFill>
                  <a:srgbClr val="070605"/>
                </a:solidFill>
              </a:rPr>
              <a:t> </a:t>
            </a:r>
            <a:r>
              <a:rPr lang="en-GB" altLang="en-US" sz="2400" dirty="0" err="1">
                <a:solidFill>
                  <a:srgbClr val="070605"/>
                </a:solidFill>
              </a:rPr>
              <a:t>kunci</a:t>
            </a:r>
            <a:r>
              <a:rPr lang="en-GB" altLang="en-US" sz="2400" dirty="0">
                <a:solidFill>
                  <a:srgbClr val="070605"/>
                </a:solidFill>
              </a:rPr>
              <a:t> </a:t>
            </a:r>
            <a:r>
              <a:rPr lang="en-GB" altLang="en-US" sz="2400" dirty="0" err="1">
                <a:solidFill>
                  <a:srgbClr val="070605"/>
                </a:solidFill>
              </a:rPr>
              <a:t>disambung</a:t>
            </a:r>
            <a:r>
              <a:rPr lang="en-GB" altLang="en-US" sz="2400" dirty="0">
                <a:solidFill>
                  <a:srgbClr val="070605"/>
                </a:solidFill>
              </a:rPr>
              <a:t> </a:t>
            </a:r>
            <a:r>
              <a:rPr lang="en-GB" altLang="en-US" sz="2400" dirty="0" err="1">
                <a:solidFill>
                  <a:srgbClr val="070605"/>
                </a:solidFill>
              </a:rPr>
              <a:t>dengan</a:t>
            </a:r>
            <a:r>
              <a:rPr lang="en-GB" altLang="en-US" sz="2400" dirty="0">
                <a:solidFill>
                  <a:srgbClr val="070605"/>
                </a:solidFill>
              </a:rPr>
              <a:t> </a:t>
            </a:r>
            <a:r>
              <a:rPr lang="en-GB" altLang="en-US" sz="2400" dirty="0" err="1">
                <a:solidFill>
                  <a:srgbClr val="070605"/>
                </a:solidFill>
              </a:rPr>
              <a:t>plainteks</a:t>
            </a:r>
            <a:r>
              <a:rPr lang="en-GB" altLang="en-US" sz="2400" dirty="0">
                <a:solidFill>
                  <a:srgbClr val="070605"/>
                </a:solidFill>
              </a:rPr>
              <a:t> </a:t>
            </a:r>
            <a:r>
              <a:rPr lang="en-GB" altLang="en-US" sz="2400" dirty="0" err="1">
                <a:solidFill>
                  <a:srgbClr val="070605"/>
                </a:solidFill>
              </a:rPr>
              <a:t>tersebut</a:t>
            </a:r>
            <a:r>
              <a:rPr lang="en-GB" altLang="en-US" sz="2400" dirty="0">
                <a:solidFill>
                  <a:srgbClr val="070605"/>
                </a:solidFill>
              </a:rPr>
              <a:t>. </a:t>
            </a:r>
          </a:p>
          <a:p>
            <a:pPr eaLnBrk="1" hangingPunct="1">
              <a:lnSpc>
                <a:spcPct val="90000"/>
              </a:lnSpc>
            </a:pPr>
            <a:endParaRPr lang="en-GB" altLang="en-US" sz="2400" dirty="0">
              <a:solidFill>
                <a:srgbClr val="070605"/>
              </a:solidFill>
            </a:endParaRPr>
          </a:p>
          <a:p>
            <a:pPr eaLnBrk="1" hangingPunct="1">
              <a:lnSpc>
                <a:spcPct val="90000"/>
              </a:lnSpc>
            </a:pPr>
            <a:r>
              <a:rPr lang="en-US" altLang="en-US" sz="2400" dirty="0" err="1">
                <a:solidFill>
                  <a:srgbClr val="070605"/>
                </a:solidFill>
              </a:rPr>
              <a:t>Misalnya</a:t>
            </a:r>
            <a:r>
              <a:rPr lang="en-US" altLang="en-US" sz="2400" dirty="0">
                <a:solidFill>
                  <a:srgbClr val="070605"/>
                </a:solidFill>
              </a:rPr>
              <a:t>, </a:t>
            </a:r>
          </a:p>
          <a:p>
            <a:pPr eaLnBrk="1" hangingPunct="1">
              <a:lnSpc>
                <a:spcPct val="90000"/>
              </a:lnSpc>
              <a:buFontTx/>
              <a:buNone/>
            </a:pPr>
            <a:r>
              <a:rPr lang="en-US" altLang="en-US" sz="2400" dirty="0">
                <a:solidFill>
                  <a:srgbClr val="070605"/>
                </a:solidFill>
              </a:rPr>
              <a:t>		</a:t>
            </a:r>
            <a:r>
              <a:rPr lang="en-US" altLang="en-US" sz="2400" dirty="0" err="1">
                <a:solidFill>
                  <a:srgbClr val="070605"/>
                </a:solidFill>
              </a:rPr>
              <a:t>Pesan</a:t>
            </a:r>
            <a:r>
              <a:rPr lang="en-US" altLang="en-US" sz="2400" dirty="0">
                <a:solidFill>
                  <a:srgbClr val="070605"/>
                </a:solidFill>
              </a:rPr>
              <a:t>: </a:t>
            </a:r>
            <a:r>
              <a:rPr lang="en-US" altLang="en-US" sz="2400" dirty="0">
                <a:solidFill>
                  <a:srgbClr val="070605"/>
                </a:solidFill>
                <a:latin typeface="Courier New" panose="02070309020205020404" pitchFamily="49" charset="0"/>
                <a:cs typeface="Courier New" panose="02070309020205020404" pitchFamily="49" charset="0"/>
              </a:rPr>
              <a:t>negara </a:t>
            </a:r>
            <a:r>
              <a:rPr lang="en-US" altLang="en-US" sz="2400" dirty="0" err="1">
                <a:solidFill>
                  <a:srgbClr val="070605"/>
                </a:solidFill>
                <a:latin typeface="Courier New" panose="02070309020205020404" pitchFamily="49" charset="0"/>
                <a:cs typeface="Courier New" panose="02070309020205020404" pitchFamily="49" charset="0"/>
              </a:rPr>
              <a:t>penghasil</a:t>
            </a:r>
            <a:r>
              <a:rPr lang="en-US" altLang="en-US" sz="2400" dirty="0">
                <a:solidFill>
                  <a:srgbClr val="070605"/>
                </a:solidFill>
                <a:latin typeface="Courier New" panose="02070309020205020404" pitchFamily="49" charset="0"/>
                <a:cs typeface="Courier New" panose="02070309020205020404" pitchFamily="49" charset="0"/>
              </a:rPr>
              <a:t> </a:t>
            </a:r>
            <a:r>
              <a:rPr lang="en-US" altLang="en-US" sz="2400" dirty="0" err="1">
                <a:solidFill>
                  <a:srgbClr val="070605"/>
                </a:solidFill>
                <a:latin typeface="Courier New" panose="02070309020205020404" pitchFamily="49" charset="0"/>
                <a:cs typeface="Courier New" panose="02070309020205020404" pitchFamily="49" charset="0"/>
              </a:rPr>
              <a:t>minyak</a:t>
            </a:r>
            <a:r>
              <a:rPr lang="en-US" altLang="en-US" sz="2400" dirty="0">
                <a:solidFill>
                  <a:srgbClr val="070605"/>
                </a:solidFill>
                <a:latin typeface="Courier New" panose="02070309020205020404" pitchFamily="49" charset="0"/>
                <a:cs typeface="Courier New" panose="02070309020205020404" pitchFamily="49" charset="0"/>
              </a:rPr>
              <a:t> </a:t>
            </a:r>
            <a:r>
              <a:rPr lang="en-US" altLang="en-US" sz="2400" dirty="0" err="1">
                <a:solidFill>
                  <a:srgbClr val="070605"/>
                </a:solidFill>
                <a:latin typeface="Courier New" panose="02070309020205020404" pitchFamily="49" charset="0"/>
                <a:cs typeface="Courier New" panose="02070309020205020404" pitchFamily="49" charset="0"/>
              </a:rPr>
              <a:t>mentah</a:t>
            </a:r>
            <a:r>
              <a:rPr lang="en-US" altLang="en-US" sz="2400" dirty="0">
                <a:solidFill>
                  <a:srgbClr val="070605"/>
                </a:solidFill>
                <a:latin typeface="Courier New" panose="02070309020205020404" pitchFamily="49" charset="0"/>
                <a:cs typeface="Courier New" panose="02070309020205020404" pitchFamily="49" charset="0"/>
              </a:rPr>
              <a:t> di dunia</a:t>
            </a:r>
          </a:p>
          <a:p>
            <a:pPr eaLnBrk="1" hangingPunct="1">
              <a:lnSpc>
                <a:spcPct val="90000"/>
              </a:lnSpc>
              <a:buFontTx/>
              <a:buNone/>
            </a:pPr>
            <a:r>
              <a:rPr lang="en-US" altLang="en-US" sz="2400" dirty="0">
                <a:solidFill>
                  <a:srgbClr val="070605"/>
                </a:solidFill>
              </a:rPr>
              <a:t>		</a:t>
            </a:r>
            <a:r>
              <a:rPr lang="en-US" altLang="en-US" sz="2400" dirty="0" err="1">
                <a:solidFill>
                  <a:srgbClr val="070605"/>
                </a:solidFill>
              </a:rPr>
              <a:t>Kunci</a:t>
            </a:r>
            <a:r>
              <a:rPr lang="en-US" altLang="en-US" sz="2400" dirty="0">
                <a:solidFill>
                  <a:srgbClr val="070605"/>
                </a:solidFill>
              </a:rPr>
              <a:t>:  </a:t>
            </a:r>
            <a:r>
              <a:rPr lang="en-US" altLang="en-US" sz="2400" dirty="0">
                <a:solidFill>
                  <a:srgbClr val="070605"/>
                </a:solidFill>
                <a:latin typeface="Courier New" panose="02070309020205020404" pitchFamily="49" charset="0"/>
                <a:cs typeface="Courier New" panose="02070309020205020404" pitchFamily="49" charset="0"/>
              </a:rPr>
              <a:t>INDO</a:t>
            </a:r>
          </a:p>
          <a:p>
            <a:pPr eaLnBrk="1" hangingPunct="1">
              <a:lnSpc>
                <a:spcPct val="90000"/>
              </a:lnSpc>
              <a:buFontTx/>
              <a:buNone/>
            </a:pPr>
            <a:r>
              <a:rPr lang="en-US" altLang="en-US" sz="2400" dirty="0">
                <a:solidFill>
                  <a:srgbClr val="070605"/>
                </a:solidFill>
              </a:rPr>
              <a:t>	</a:t>
            </a:r>
            <a:r>
              <a:rPr lang="en-US" altLang="en-US" sz="2400" dirty="0" err="1">
                <a:solidFill>
                  <a:srgbClr val="070605"/>
                </a:solidFill>
              </a:rPr>
              <a:t>maka</a:t>
            </a:r>
            <a:r>
              <a:rPr lang="en-US" altLang="en-US" sz="2400" dirty="0">
                <a:solidFill>
                  <a:srgbClr val="070605"/>
                </a:solidFill>
              </a:rPr>
              <a:t> </a:t>
            </a:r>
            <a:r>
              <a:rPr lang="en-US" altLang="en-US" sz="2400" dirty="0" err="1">
                <a:solidFill>
                  <a:srgbClr val="070605"/>
                </a:solidFill>
              </a:rPr>
              <a:t>kunci</a:t>
            </a:r>
            <a:r>
              <a:rPr lang="en-US" altLang="en-US" sz="2400" dirty="0">
                <a:solidFill>
                  <a:srgbClr val="070605"/>
                </a:solidFill>
              </a:rPr>
              <a:t> </a:t>
            </a:r>
            <a:r>
              <a:rPr lang="en-US" altLang="en-US" sz="2400" dirty="0" err="1">
                <a:solidFill>
                  <a:srgbClr val="070605"/>
                </a:solidFill>
              </a:rPr>
              <a:t>tersebut</a:t>
            </a:r>
            <a:r>
              <a:rPr lang="en-US" altLang="en-US" sz="2400" dirty="0">
                <a:solidFill>
                  <a:srgbClr val="070605"/>
                </a:solidFill>
              </a:rPr>
              <a:t> </a:t>
            </a:r>
            <a:r>
              <a:rPr lang="en-US" altLang="en-US" sz="2400" dirty="0" err="1">
                <a:solidFill>
                  <a:srgbClr val="070605"/>
                </a:solidFill>
              </a:rPr>
              <a:t>disambung</a:t>
            </a:r>
            <a:r>
              <a:rPr lang="en-US" altLang="en-US" sz="2400" dirty="0">
                <a:solidFill>
                  <a:srgbClr val="070605"/>
                </a:solidFill>
              </a:rPr>
              <a:t> </a:t>
            </a:r>
            <a:r>
              <a:rPr lang="en-US" altLang="en-US" sz="2400" dirty="0" err="1">
                <a:solidFill>
                  <a:srgbClr val="070605"/>
                </a:solidFill>
              </a:rPr>
              <a:t>dengan</a:t>
            </a:r>
            <a:r>
              <a:rPr lang="en-US" altLang="en-US" sz="2400" dirty="0">
                <a:solidFill>
                  <a:srgbClr val="070605"/>
                </a:solidFill>
              </a:rPr>
              <a:t> </a:t>
            </a:r>
            <a:r>
              <a:rPr lang="en-US" altLang="en-US" sz="2400" dirty="0" err="1">
                <a:solidFill>
                  <a:srgbClr val="070605"/>
                </a:solidFill>
              </a:rPr>
              <a:t>plainteks</a:t>
            </a:r>
            <a:r>
              <a:rPr lang="en-US" altLang="en-US" sz="2400" dirty="0">
                <a:solidFill>
                  <a:srgbClr val="070605"/>
                </a:solidFill>
              </a:rPr>
              <a:t> </a:t>
            </a:r>
            <a:r>
              <a:rPr lang="en-US" altLang="en-US" sz="2400" dirty="0" err="1">
                <a:solidFill>
                  <a:srgbClr val="070605"/>
                </a:solidFill>
              </a:rPr>
              <a:t>semula</a:t>
            </a:r>
            <a:r>
              <a:rPr lang="en-US" altLang="en-US" sz="2400" dirty="0">
                <a:solidFill>
                  <a:srgbClr val="070605"/>
                </a:solidFill>
              </a:rPr>
              <a:t> </a:t>
            </a:r>
            <a:r>
              <a:rPr lang="en-US" altLang="en-US" sz="2400" dirty="0" err="1">
                <a:solidFill>
                  <a:srgbClr val="070605"/>
                </a:solidFill>
              </a:rPr>
              <a:t>sehingga</a:t>
            </a:r>
            <a:r>
              <a:rPr lang="en-US" altLang="en-US" sz="2400" dirty="0">
                <a:solidFill>
                  <a:srgbClr val="070605"/>
                </a:solidFill>
              </a:rPr>
              <a:t> </a:t>
            </a:r>
            <a:r>
              <a:rPr lang="en-US" altLang="en-US" sz="2400" dirty="0" err="1">
                <a:solidFill>
                  <a:srgbClr val="070605"/>
                </a:solidFill>
              </a:rPr>
              <a:t>panjang</a:t>
            </a:r>
            <a:r>
              <a:rPr lang="en-US" altLang="en-US" sz="2400" dirty="0">
                <a:solidFill>
                  <a:srgbClr val="070605"/>
                </a:solidFill>
              </a:rPr>
              <a:t> </a:t>
            </a:r>
            <a:r>
              <a:rPr lang="en-US" altLang="en-US" sz="2400" dirty="0" err="1">
                <a:solidFill>
                  <a:srgbClr val="070605"/>
                </a:solidFill>
              </a:rPr>
              <a:t>kunci</a:t>
            </a:r>
            <a:r>
              <a:rPr lang="en-US" altLang="en-US" sz="2400" dirty="0">
                <a:solidFill>
                  <a:srgbClr val="070605"/>
                </a:solidFill>
              </a:rPr>
              <a:t> </a:t>
            </a:r>
            <a:r>
              <a:rPr lang="en-US" altLang="en-US" sz="2400" dirty="0" err="1">
                <a:solidFill>
                  <a:srgbClr val="070605"/>
                </a:solidFill>
              </a:rPr>
              <a:t>menjadi</a:t>
            </a:r>
            <a:r>
              <a:rPr lang="en-US" altLang="en-US" sz="2400" dirty="0">
                <a:solidFill>
                  <a:srgbClr val="070605"/>
                </a:solidFill>
              </a:rPr>
              <a:t>  </a:t>
            </a:r>
            <a:r>
              <a:rPr lang="en-US" altLang="en-US" sz="2400" dirty="0" err="1">
                <a:solidFill>
                  <a:srgbClr val="070605"/>
                </a:solidFill>
              </a:rPr>
              <a:t>sama</a:t>
            </a:r>
            <a:r>
              <a:rPr lang="en-US" altLang="en-US" sz="2400" dirty="0">
                <a:solidFill>
                  <a:srgbClr val="070605"/>
                </a:solidFill>
              </a:rPr>
              <a:t> </a:t>
            </a:r>
            <a:r>
              <a:rPr lang="en-US" altLang="en-US" sz="2400" dirty="0" err="1">
                <a:solidFill>
                  <a:srgbClr val="070605"/>
                </a:solidFill>
              </a:rPr>
              <a:t>dengan</a:t>
            </a:r>
            <a:r>
              <a:rPr lang="en-US" altLang="en-US" sz="2400" dirty="0">
                <a:solidFill>
                  <a:srgbClr val="070605"/>
                </a:solidFill>
              </a:rPr>
              <a:t> </a:t>
            </a:r>
            <a:r>
              <a:rPr lang="en-US" altLang="en-US" sz="2400" dirty="0" err="1">
                <a:solidFill>
                  <a:srgbClr val="070605"/>
                </a:solidFill>
              </a:rPr>
              <a:t>panjang</a:t>
            </a:r>
            <a:r>
              <a:rPr lang="en-US" altLang="en-US" sz="2400" dirty="0">
                <a:solidFill>
                  <a:srgbClr val="070605"/>
                </a:solidFill>
              </a:rPr>
              <a:t> </a:t>
            </a:r>
            <a:r>
              <a:rPr lang="en-US" altLang="en-US" sz="2400" dirty="0" err="1">
                <a:solidFill>
                  <a:srgbClr val="070605"/>
                </a:solidFill>
              </a:rPr>
              <a:t>plainteks</a:t>
            </a:r>
            <a:r>
              <a:rPr lang="en-US" altLang="en-US" sz="2400" dirty="0">
                <a:solidFill>
                  <a:srgbClr val="070605"/>
                </a:solidFill>
              </a:rPr>
              <a:t>:</a:t>
            </a:r>
          </a:p>
          <a:p>
            <a:pPr marL="0" indent="0" eaLnBrk="1" hangingPunct="1">
              <a:lnSpc>
                <a:spcPct val="90000"/>
              </a:lnSpc>
              <a:buNone/>
            </a:pPr>
            <a:r>
              <a:rPr lang="en-GB" altLang="en-US" sz="2400" dirty="0">
                <a:solidFill>
                  <a:srgbClr val="070605"/>
                </a:solidFill>
              </a:rPr>
              <a:t>	</a:t>
            </a:r>
            <a:r>
              <a:rPr lang="en-GB" altLang="en-US" sz="2400" dirty="0" err="1">
                <a:solidFill>
                  <a:srgbClr val="070605"/>
                </a:solidFill>
              </a:rPr>
              <a:t>Plainteks</a:t>
            </a:r>
            <a:r>
              <a:rPr lang="en-GB" altLang="en-US" sz="2400" dirty="0">
                <a:solidFill>
                  <a:srgbClr val="070605"/>
                </a:solidFill>
              </a:rPr>
              <a:t>: 	</a:t>
            </a:r>
            <a:r>
              <a:rPr lang="en-GB" altLang="en-US" sz="2400" dirty="0" err="1">
                <a:solidFill>
                  <a:srgbClr val="070605"/>
                </a:solidFill>
                <a:latin typeface="Courier New" panose="02070309020205020404" pitchFamily="49" charset="0"/>
                <a:cs typeface="Courier New" panose="02070309020205020404" pitchFamily="49" charset="0"/>
              </a:rPr>
              <a:t>negarapenghasilminyakmentahdidunia</a:t>
            </a:r>
            <a:endParaRPr lang="en-GB" altLang="en-US" sz="2400" dirty="0">
              <a:solidFill>
                <a:srgbClr val="070605"/>
              </a:solidFill>
              <a:latin typeface="Courier New" panose="02070309020205020404" pitchFamily="49" charset="0"/>
              <a:cs typeface="Courier New" panose="02070309020205020404" pitchFamily="49" charset="0"/>
            </a:endParaRPr>
          </a:p>
          <a:p>
            <a:pPr marL="0" indent="0" eaLnBrk="1" hangingPunct="1">
              <a:lnSpc>
                <a:spcPct val="90000"/>
              </a:lnSpc>
              <a:buNone/>
            </a:pPr>
            <a:r>
              <a:rPr lang="en-GB" altLang="en-US" sz="2400" dirty="0">
                <a:solidFill>
                  <a:srgbClr val="070605"/>
                </a:solidFill>
              </a:rPr>
              <a:t>	</a:t>
            </a:r>
            <a:r>
              <a:rPr lang="en-GB" altLang="en-US" sz="2400" dirty="0" err="1">
                <a:solidFill>
                  <a:srgbClr val="070605"/>
                </a:solidFill>
              </a:rPr>
              <a:t>Kunci</a:t>
            </a:r>
            <a:r>
              <a:rPr lang="en-GB" altLang="en-US" sz="2400" dirty="0">
                <a:solidFill>
                  <a:srgbClr val="070605"/>
                </a:solidFill>
              </a:rPr>
              <a:t>:       	</a:t>
            </a:r>
            <a:r>
              <a:rPr lang="en-GB" altLang="en-US" sz="2400" dirty="0">
                <a:solidFill>
                  <a:srgbClr val="070605"/>
                </a:solidFill>
                <a:latin typeface="Courier New" panose="02070309020205020404" pitchFamily="49" charset="0"/>
                <a:cs typeface="Courier New" panose="02070309020205020404" pitchFamily="49" charset="0"/>
              </a:rPr>
              <a:t>INDONEGARAPENGHASILMINYAKMENTAHDID</a:t>
            </a:r>
          </a:p>
          <a:p>
            <a:pPr marL="0" indent="0">
              <a:buNone/>
            </a:pPr>
            <a:r>
              <a:rPr lang="en-GB" altLang="en-US" sz="2400" dirty="0">
                <a:solidFill>
                  <a:srgbClr val="070605"/>
                </a:solidFill>
                <a:cs typeface="Courier New" panose="02070309020205020404" pitchFamily="49" charset="0"/>
              </a:rPr>
              <a:t>	</a:t>
            </a:r>
            <a:r>
              <a:rPr lang="en-GB" altLang="en-US" sz="2400" dirty="0" err="1">
                <a:solidFill>
                  <a:srgbClr val="070605"/>
                </a:solidFill>
                <a:cs typeface="Courier New" panose="02070309020205020404" pitchFamily="49" charset="0"/>
              </a:rPr>
              <a:t>Cipherteks</a:t>
            </a:r>
            <a:r>
              <a:rPr lang="en-GB" altLang="en-US" sz="2400" dirty="0">
                <a:solidFill>
                  <a:srgbClr val="070605"/>
                </a:solidFill>
                <a:cs typeface="Courier New" panose="02070309020205020404" pitchFamily="49" charset="0"/>
              </a:rPr>
              <a:t>:	</a:t>
            </a:r>
            <a:r>
              <a:rPr lang="en-GB" altLang="en-US" sz="2400" dirty="0">
                <a:solidFill>
                  <a:srgbClr val="070605"/>
                </a:solidFill>
                <a:latin typeface="Courier New" panose="02070309020205020404" pitchFamily="49" charset="0"/>
                <a:cs typeface="Courier New" panose="02070309020205020404" pitchFamily="49" charset="0"/>
              </a:rPr>
              <a:t>VRJOEEVEEGWEFOSMAVJMSZCNDMLQBDBQQD</a:t>
            </a:r>
          </a:p>
        </p:txBody>
      </p:sp>
    </p:spTree>
    <p:extLst>
      <p:ext uri="{BB962C8B-B14F-4D97-AF65-F5344CB8AC3E}">
        <p14:creationId xmlns:p14="http://schemas.microsoft.com/office/powerpoint/2010/main" val="1097228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spcBef>
                <a:spcPct val="0"/>
              </a:spcBef>
              <a:buSzTx/>
              <a:buFontTx/>
              <a:buNone/>
            </a:pPr>
            <a:fld id="{8D228ED2-9357-468B-8B2E-8D9214416323}" type="slidenum">
              <a:rPr lang="en-GB" altLang="en-US" sz="1400">
                <a:latin typeface="Times New Roman" panose="02020603050405020304" pitchFamily="18" charset="0"/>
              </a:rPr>
              <a:pPr>
                <a:spcBef>
                  <a:spcPct val="0"/>
                </a:spcBef>
                <a:buSzTx/>
                <a:buFontTx/>
                <a:buNone/>
              </a:pPr>
              <a:t>36</a:t>
            </a:fld>
            <a:endParaRPr lang="en-GB" altLang="en-US" sz="1400">
              <a:latin typeface="Times New Roman" panose="02020603050405020304" pitchFamily="18" charset="0"/>
            </a:endParaRPr>
          </a:p>
        </p:txBody>
      </p:sp>
      <p:sp>
        <p:nvSpPr>
          <p:cNvPr id="20484" name="Rectangle 3"/>
          <p:cNvSpPr>
            <a:spLocks noGrp="1" noChangeArrowheads="1"/>
          </p:cNvSpPr>
          <p:nvPr>
            <p:ph type="body" idx="1"/>
          </p:nvPr>
        </p:nvSpPr>
        <p:spPr>
          <a:xfrm>
            <a:off x="1132763" y="838200"/>
            <a:ext cx="10331355" cy="5257800"/>
          </a:xfrm>
        </p:spPr>
        <p:txBody>
          <a:bodyPr>
            <a:normAutofit/>
          </a:bodyPr>
          <a:lstStyle/>
          <a:p>
            <a:pPr eaLnBrk="1" hangingPunct="1">
              <a:lnSpc>
                <a:spcPct val="80000"/>
              </a:lnSpc>
              <a:buFontTx/>
              <a:buNone/>
            </a:pPr>
            <a:r>
              <a:rPr lang="en-US" altLang="en-US" i="1" dirty="0">
                <a:solidFill>
                  <a:srgbClr val="FF0000"/>
                </a:solidFill>
              </a:rPr>
              <a:t>3. Running-Key </a:t>
            </a:r>
            <a:r>
              <a:rPr lang="en-US" altLang="en-US" i="1" dirty="0" err="1">
                <a:solidFill>
                  <a:srgbClr val="FF0000"/>
                </a:solidFill>
              </a:rPr>
              <a:t>Vigènere</a:t>
            </a:r>
            <a:r>
              <a:rPr lang="en-US" altLang="en-US" i="1" dirty="0">
                <a:solidFill>
                  <a:srgbClr val="FF0000"/>
                </a:solidFill>
              </a:rPr>
              <a:t> cipher</a:t>
            </a:r>
          </a:p>
          <a:p>
            <a:pPr eaLnBrk="1" hangingPunct="1">
              <a:lnSpc>
                <a:spcPct val="80000"/>
              </a:lnSpc>
            </a:pPr>
            <a:r>
              <a:rPr lang="en-US" altLang="en-US" dirty="0" err="1">
                <a:solidFill>
                  <a:srgbClr val="070605"/>
                </a:solidFill>
              </a:rPr>
              <a:t>Kunci</a:t>
            </a:r>
            <a:r>
              <a:rPr lang="en-US" altLang="en-US" dirty="0">
                <a:solidFill>
                  <a:srgbClr val="070605"/>
                </a:solidFill>
              </a:rPr>
              <a:t> </a:t>
            </a:r>
            <a:r>
              <a:rPr lang="en-US" altLang="en-US" dirty="0" err="1">
                <a:solidFill>
                  <a:srgbClr val="070605"/>
                </a:solidFill>
              </a:rPr>
              <a:t>adalah</a:t>
            </a:r>
            <a:r>
              <a:rPr lang="en-US" altLang="en-US" dirty="0">
                <a:solidFill>
                  <a:srgbClr val="070605"/>
                </a:solidFill>
              </a:rPr>
              <a:t> string yang </a:t>
            </a:r>
            <a:r>
              <a:rPr lang="en-US" altLang="en-US" dirty="0" err="1">
                <a:solidFill>
                  <a:srgbClr val="070605"/>
                </a:solidFill>
              </a:rPr>
              <a:t>sangat</a:t>
            </a:r>
            <a:r>
              <a:rPr lang="en-US" altLang="en-US" dirty="0">
                <a:solidFill>
                  <a:srgbClr val="070605"/>
                </a:solidFill>
              </a:rPr>
              <a:t> </a:t>
            </a:r>
            <a:r>
              <a:rPr lang="en-US" altLang="en-US" dirty="0" err="1">
                <a:solidFill>
                  <a:srgbClr val="070605"/>
                </a:solidFill>
              </a:rPr>
              <a:t>panjang</a:t>
            </a:r>
            <a:r>
              <a:rPr lang="en-US" altLang="en-US" dirty="0">
                <a:solidFill>
                  <a:srgbClr val="070605"/>
                </a:solidFill>
              </a:rPr>
              <a:t> yang </a:t>
            </a:r>
            <a:r>
              <a:rPr lang="en-US" altLang="en-US" dirty="0" err="1">
                <a:solidFill>
                  <a:srgbClr val="070605"/>
                </a:solidFill>
              </a:rPr>
              <a:t>diambil</a:t>
            </a:r>
            <a:r>
              <a:rPr lang="en-US" altLang="en-US" dirty="0">
                <a:solidFill>
                  <a:srgbClr val="070605"/>
                </a:solidFill>
              </a:rPr>
              <a:t> </a:t>
            </a:r>
            <a:r>
              <a:rPr lang="en-US" altLang="en-US" dirty="0" err="1">
                <a:solidFill>
                  <a:srgbClr val="070605"/>
                </a:solidFill>
              </a:rPr>
              <a:t>dari</a:t>
            </a:r>
            <a:r>
              <a:rPr lang="en-US" altLang="en-US" dirty="0">
                <a:solidFill>
                  <a:srgbClr val="070605"/>
                </a:solidFill>
              </a:rPr>
              <a:t> </a:t>
            </a:r>
            <a:r>
              <a:rPr lang="en-US" altLang="en-US" dirty="0" err="1">
                <a:solidFill>
                  <a:srgbClr val="070605"/>
                </a:solidFill>
              </a:rPr>
              <a:t>teks</a:t>
            </a:r>
            <a:r>
              <a:rPr lang="en-US" altLang="en-US" dirty="0">
                <a:solidFill>
                  <a:srgbClr val="070605"/>
                </a:solidFill>
              </a:rPr>
              <a:t> </a:t>
            </a:r>
            <a:r>
              <a:rPr lang="en-US" altLang="en-US" dirty="0" err="1">
                <a:solidFill>
                  <a:srgbClr val="070605"/>
                </a:solidFill>
              </a:rPr>
              <a:t>bermakna</a:t>
            </a:r>
            <a:r>
              <a:rPr lang="en-US" altLang="en-US" dirty="0">
                <a:solidFill>
                  <a:srgbClr val="070605"/>
                </a:solidFill>
              </a:rPr>
              <a:t> (</a:t>
            </a:r>
            <a:r>
              <a:rPr lang="en-US" altLang="en-US" dirty="0" err="1">
                <a:solidFill>
                  <a:srgbClr val="070605"/>
                </a:solidFill>
              </a:rPr>
              <a:t>misalnya</a:t>
            </a:r>
            <a:r>
              <a:rPr lang="en-US" altLang="en-US" dirty="0">
                <a:solidFill>
                  <a:srgbClr val="070605"/>
                </a:solidFill>
              </a:rPr>
              <a:t> </a:t>
            </a:r>
            <a:r>
              <a:rPr lang="en-US" altLang="en-US" dirty="0" err="1">
                <a:solidFill>
                  <a:srgbClr val="070605"/>
                </a:solidFill>
              </a:rPr>
              <a:t>naskah</a:t>
            </a:r>
            <a:r>
              <a:rPr lang="en-US" altLang="en-US" dirty="0">
                <a:solidFill>
                  <a:srgbClr val="070605"/>
                </a:solidFill>
              </a:rPr>
              <a:t> </a:t>
            </a:r>
            <a:r>
              <a:rPr lang="en-US" altLang="en-US" dirty="0" err="1">
                <a:solidFill>
                  <a:srgbClr val="070605"/>
                </a:solidFill>
              </a:rPr>
              <a:t>proklamasi</a:t>
            </a:r>
            <a:r>
              <a:rPr lang="en-US" altLang="en-US" dirty="0">
                <a:solidFill>
                  <a:srgbClr val="070605"/>
                </a:solidFill>
              </a:rPr>
              <a:t>, </a:t>
            </a:r>
            <a:r>
              <a:rPr lang="en-US" altLang="en-US" dirty="0" err="1">
                <a:solidFill>
                  <a:srgbClr val="070605"/>
                </a:solidFill>
              </a:rPr>
              <a:t>naskah</a:t>
            </a:r>
            <a:r>
              <a:rPr lang="en-US" altLang="en-US" dirty="0">
                <a:solidFill>
                  <a:srgbClr val="070605"/>
                </a:solidFill>
              </a:rPr>
              <a:t> </a:t>
            </a:r>
            <a:r>
              <a:rPr lang="en-US" altLang="en-US" dirty="0" err="1">
                <a:solidFill>
                  <a:srgbClr val="070605"/>
                </a:solidFill>
              </a:rPr>
              <a:t>Pembukaan</a:t>
            </a:r>
            <a:r>
              <a:rPr lang="en-US" altLang="en-US" dirty="0">
                <a:solidFill>
                  <a:srgbClr val="070605"/>
                </a:solidFill>
              </a:rPr>
              <a:t> UUD 1945, </a:t>
            </a:r>
            <a:r>
              <a:rPr lang="en-US" altLang="en-US" dirty="0" err="1">
                <a:solidFill>
                  <a:srgbClr val="070605"/>
                </a:solidFill>
              </a:rPr>
              <a:t>terjemahan</a:t>
            </a:r>
            <a:r>
              <a:rPr lang="en-US" altLang="en-US" dirty="0">
                <a:solidFill>
                  <a:srgbClr val="070605"/>
                </a:solidFill>
              </a:rPr>
              <a:t> </a:t>
            </a:r>
            <a:r>
              <a:rPr lang="en-US" altLang="en-US" dirty="0" err="1">
                <a:solidFill>
                  <a:srgbClr val="070605"/>
                </a:solidFill>
              </a:rPr>
              <a:t>ayat</a:t>
            </a:r>
            <a:r>
              <a:rPr lang="en-US" altLang="en-US" dirty="0">
                <a:solidFill>
                  <a:srgbClr val="070605"/>
                </a:solidFill>
              </a:rPr>
              <a:t> di </a:t>
            </a:r>
            <a:r>
              <a:rPr lang="en-US" altLang="en-US" dirty="0" err="1">
                <a:solidFill>
                  <a:srgbClr val="070605"/>
                </a:solidFill>
              </a:rPr>
              <a:t>dalam</a:t>
            </a:r>
            <a:r>
              <a:rPr lang="en-US" altLang="en-US" dirty="0">
                <a:solidFill>
                  <a:srgbClr val="070605"/>
                </a:solidFill>
              </a:rPr>
              <a:t> </a:t>
            </a:r>
            <a:r>
              <a:rPr lang="en-US" altLang="en-US" dirty="0" err="1">
                <a:solidFill>
                  <a:srgbClr val="070605"/>
                </a:solidFill>
              </a:rPr>
              <a:t>kitab</a:t>
            </a:r>
            <a:r>
              <a:rPr lang="en-US" altLang="en-US" dirty="0">
                <a:solidFill>
                  <a:srgbClr val="070605"/>
                </a:solidFill>
              </a:rPr>
              <a:t> </a:t>
            </a:r>
            <a:r>
              <a:rPr lang="en-US" altLang="en-US" dirty="0" err="1">
                <a:solidFill>
                  <a:srgbClr val="070605"/>
                </a:solidFill>
              </a:rPr>
              <a:t>suci</a:t>
            </a:r>
            <a:r>
              <a:rPr lang="en-US" altLang="en-US" dirty="0">
                <a:solidFill>
                  <a:srgbClr val="070605"/>
                </a:solidFill>
              </a:rPr>
              <a:t>, </a:t>
            </a:r>
            <a:r>
              <a:rPr lang="en-US" altLang="en-US" dirty="0" err="1">
                <a:solidFill>
                  <a:srgbClr val="070605"/>
                </a:solidFill>
              </a:rPr>
              <a:t>dan</a:t>
            </a:r>
            <a:r>
              <a:rPr lang="en-US" altLang="en-US" dirty="0">
                <a:solidFill>
                  <a:srgbClr val="070605"/>
                </a:solidFill>
              </a:rPr>
              <a:t> lain-lain). </a:t>
            </a:r>
          </a:p>
          <a:p>
            <a:pPr eaLnBrk="1" hangingPunct="1">
              <a:lnSpc>
                <a:spcPct val="80000"/>
              </a:lnSpc>
            </a:pPr>
            <a:endParaRPr lang="en-US" altLang="en-US" dirty="0">
              <a:solidFill>
                <a:srgbClr val="070605"/>
              </a:solidFill>
            </a:endParaRPr>
          </a:p>
          <a:p>
            <a:pPr eaLnBrk="1" hangingPunct="1">
              <a:lnSpc>
                <a:spcPct val="80000"/>
              </a:lnSpc>
            </a:pPr>
            <a:r>
              <a:rPr lang="en-US" altLang="en-US" dirty="0" err="1">
                <a:solidFill>
                  <a:srgbClr val="070605"/>
                </a:solidFill>
              </a:rPr>
              <a:t>Misalnya</a:t>
            </a:r>
            <a:r>
              <a:rPr lang="en-US" altLang="en-US" dirty="0">
                <a:solidFill>
                  <a:srgbClr val="070605"/>
                </a:solidFill>
              </a:rPr>
              <a:t>, </a:t>
            </a:r>
          </a:p>
          <a:p>
            <a:pPr eaLnBrk="1" hangingPunct="1">
              <a:lnSpc>
                <a:spcPct val="80000"/>
              </a:lnSpc>
              <a:buFontTx/>
              <a:buNone/>
            </a:pPr>
            <a:r>
              <a:rPr lang="en-US" altLang="en-US" dirty="0">
                <a:solidFill>
                  <a:srgbClr val="070605"/>
                </a:solidFill>
              </a:rPr>
              <a:t>	</a:t>
            </a:r>
            <a:r>
              <a:rPr lang="en-US" altLang="en-US" dirty="0" err="1">
                <a:solidFill>
                  <a:srgbClr val="070605"/>
                </a:solidFill>
              </a:rPr>
              <a:t>Pesan</a:t>
            </a:r>
            <a:r>
              <a:rPr lang="en-US" altLang="en-US" dirty="0">
                <a:solidFill>
                  <a:srgbClr val="070605"/>
                </a:solidFill>
              </a:rPr>
              <a:t>: </a:t>
            </a:r>
            <a:r>
              <a:rPr lang="en-US" altLang="en-US" dirty="0" err="1">
                <a:solidFill>
                  <a:srgbClr val="070605"/>
                </a:solidFill>
                <a:latin typeface="Courier New" panose="02070309020205020404" pitchFamily="49" charset="0"/>
                <a:cs typeface="Courier New" panose="02070309020205020404" pitchFamily="49" charset="0"/>
              </a:rPr>
              <a:t>negarapenghasilminyakmentahdidunia</a:t>
            </a:r>
            <a:r>
              <a:rPr lang="en-US" altLang="en-US" dirty="0">
                <a:solidFill>
                  <a:srgbClr val="070605"/>
                </a:solidFill>
                <a:latin typeface="Courier New" panose="02070309020205020404" pitchFamily="49" charset="0"/>
                <a:cs typeface="Courier New" panose="02070309020205020404" pitchFamily="49" charset="0"/>
              </a:rPr>
              <a:t> </a:t>
            </a:r>
          </a:p>
          <a:p>
            <a:pPr eaLnBrk="1" hangingPunct="1">
              <a:lnSpc>
                <a:spcPct val="80000"/>
              </a:lnSpc>
              <a:buFontTx/>
              <a:buNone/>
            </a:pPr>
            <a:r>
              <a:rPr lang="en-US" altLang="en-US" dirty="0">
                <a:solidFill>
                  <a:srgbClr val="070605"/>
                </a:solidFill>
              </a:rPr>
              <a:t>	</a:t>
            </a:r>
            <a:r>
              <a:rPr lang="en-US" altLang="en-US" dirty="0" err="1">
                <a:solidFill>
                  <a:srgbClr val="070605"/>
                </a:solidFill>
              </a:rPr>
              <a:t>Kunci</a:t>
            </a:r>
            <a:r>
              <a:rPr lang="en-US" altLang="en-US" dirty="0">
                <a:solidFill>
                  <a:srgbClr val="070605"/>
                </a:solidFill>
              </a:rPr>
              <a:t>:  </a:t>
            </a:r>
            <a:r>
              <a:rPr lang="en-US" altLang="en-US" dirty="0">
                <a:solidFill>
                  <a:srgbClr val="070605"/>
                </a:solidFill>
                <a:latin typeface="Courier New" panose="02070309020205020404" pitchFamily="49" charset="0"/>
                <a:cs typeface="Courier New" panose="02070309020205020404" pitchFamily="49" charset="0"/>
              </a:rPr>
              <a:t>KERAKYATANYANGDIPIMPINOLEHHIKMATPE </a:t>
            </a:r>
            <a:endParaRPr lang="en-US" altLang="en-US" dirty="0">
              <a:solidFill>
                <a:srgbClr val="070605"/>
              </a:solidFill>
            </a:endParaRPr>
          </a:p>
          <a:p>
            <a:pPr eaLnBrk="1" hangingPunct="1">
              <a:lnSpc>
                <a:spcPct val="80000"/>
              </a:lnSpc>
            </a:pPr>
            <a:endParaRPr lang="en-US" altLang="en-US" dirty="0">
              <a:solidFill>
                <a:srgbClr val="070605"/>
              </a:solidFill>
            </a:endParaRPr>
          </a:p>
          <a:p>
            <a:pPr eaLnBrk="1" hangingPunct="1">
              <a:lnSpc>
                <a:spcPct val="80000"/>
              </a:lnSpc>
            </a:pPr>
            <a:r>
              <a:rPr lang="en-US" altLang="en-US" dirty="0" err="1">
                <a:solidFill>
                  <a:srgbClr val="070605"/>
                </a:solidFill>
              </a:rPr>
              <a:t>Selanjutnya</a:t>
            </a:r>
            <a:r>
              <a:rPr lang="en-US" altLang="en-US" dirty="0">
                <a:solidFill>
                  <a:srgbClr val="070605"/>
                </a:solidFill>
              </a:rPr>
              <a:t> </a:t>
            </a:r>
            <a:r>
              <a:rPr lang="en-US" altLang="en-US" dirty="0" err="1">
                <a:solidFill>
                  <a:srgbClr val="070605"/>
                </a:solidFill>
              </a:rPr>
              <a:t>enkripsi</a:t>
            </a:r>
            <a:r>
              <a:rPr lang="en-US" altLang="en-US" dirty="0">
                <a:solidFill>
                  <a:srgbClr val="070605"/>
                </a:solidFill>
              </a:rPr>
              <a:t> dan </a:t>
            </a:r>
            <a:r>
              <a:rPr lang="en-US" altLang="en-US" dirty="0" err="1">
                <a:solidFill>
                  <a:srgbClr val="070605"/>
                </a:solidFill>
              </a:rPr>
              <a:t>dekripsi</a:t>
            </a:r>
            <a:r>
              <a:rPr lang="en-US" altLang="en-US" dirty="0">
                <a:solidFill>
                  <a:srgbClr val="070605"/>
                </a:solidFill>
              </a:rPr>
              <a:t> </a:t>
            </a:r>
            <a:r>
              <a:rPr lang="en-US" altLang="en-US" dirty="0" err="1">
                <a:solidFill>
                  <a:srgbClr val="070605"/>
                </a:solidFill>
              </a:rPr>
              <a:t>dilakukan</a:t>
            </a:r>
            <a:r>
              <a:rPr lang="en-US" altLang="en-US" dirty="0">
                <a:solidFill>
                  <a:srgbClr val="070605"/>
                </a:solidFill>
              </a:rPr>
              <a:t> </a:t>
            </a:r>
            <a:r>
              <a:rPr lang="en-US" altLang="en-US" dirty="0" err="1">
                <a:solidFill>
                  <a:srgbClr val="070605"/>
                </a:solidFill>
              </a:rPr>
              <a:t>seperti</a:t>
            </a:r>
            <a:r>
              <a:rPr lang="en-US" altLang="en-US" dirty="0">
                <a:solidFill>
                  <a:srgbClr val="070605"/>
                </a:solidFill>
              </a:rPr>
              <a:t> </a:t>
            </a:r>
            <a:r>
              <a:rPr lang="en-US" altLang="en-US" dirty="0" err="1">
                <a:solidFill>
                  <a:srgbClr val="070605"/>
                </a:solidFill>
              </a:rPr>
              <a:t>Vigenere</a:t>
            </a:r>
            <a:r>
              <a:rPr lang="en-US" altLang="en-US" dirty="0">
                <a:solidFill>
                  <a:srgbClr val="070605"/>
                </a:solidFill>
              </a:rPr>
              <a:t> cipher </a:t>
            </a:r>
            <a:r>
              <a:rPr lang="en-US" altLang="en-US" dirty="0" err="1">
                <a:solidFill>
                  <a:srgbClr val="070605"/>
                </a:solidFill>
              </a:rPr>
              <a:t>biasa</a:t>
            </a:r>
            <a:r>
              <a:rPr lang="en-US" altLang="en-US" dirty="0">
                <a:solidFill>
                  <a:srgbClr val="070605"/>
                </a:solidFill>
              </a:rPr>
              <a:t>.</a:t>
            </a:r>
          </a:p>
        </p:txBody>
      </p:sp>
    </p:spTree>
    <p:extLst>
      <p:ext uri="{BB962C8B-B14F-4D97-AF65-F5344CB8AC3E}">
        <p14:creationId xmlns:p14="http://schemas.microsoft.com/office/powerpoint/2010/main" val="247873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E0FD246-F187-408A-9F07-F0FAA15152C5}" type="slidenum">
              <a:rPr lang="en-GB" altLang="en-US" sz="1400">
                <a:latin typeface="Times New Roman" panose="02020603050405020304" pitchFamily="18" charset="0"/>
              </a:rPr>
              <a:pPr>
                <a:spcBef>
                  <a:spcPct val="0"/>
                </a:spcBef>
                <a:buSzTx/>
                <a:buFontTx/>
                <a:buNone/>
              </a:pPr>
              <a:t>37</a:t>
            </a:fld>
            <a:endParaRPr lang="en-GB" altLang="en-US" sz="1400">
              <a:latin typeface="Times New Roman" panose="02020603050405020304" pitchFamily="18" charset="0"/>
            </a:endParaRPr>
          </a:p>
        </p:txBody>
      </p:sp>
      <p:sp>
        <p:nvSpPr>
          <p:cNvPr id="22532" name="Rectangle 2"/>
          <p:cNvSpPr>
            <a:spLocks noGrp="1" noChangeArrowheads="1"/>
          </p:cNvSpPr>
          <p:nvPr>
            <p:ph type="title"/>
          </p:nvPr>
        </p:nvSpPr>
        <p:spPr>
          <a:xfrm>
            <a:off x="1177926" y="631826"/>
            <a:ext cx="7772400" cy="838200"/>
          </a:xfrm>
        </p:spPr>
        <p:txBody>
          <a:bodyPr/>
          <a:lstStyle/>
          <a:p>
            <a:pPr algn="l" eaLnBrk="1" hangingPunct="1"/>
            <a:r>
              <a:rPr lang="en-GB" altLang="en-US" b="1" i="1" dirty="0">
                <a:latin typeface="+mn-lt"/>
                <a:cs typeface="Times New Roman" panose="02020603050405020304" pitchFamily="18" charset="0"/>
              </a:rPr>
              <a:t>2. Playfair Cipher</a:t>
            </a:r>
            <a:r>
              <a:rPr lang="en-GB" altLang="en-US" b="1" i="1" dirty="0">
                <a:latin typeface="+mn-lt"/>
              </a:rPr>
              <a:t> </a:t>
            </a:r>
          </a:p>
        </p:txBody>
      </p:sp>
      <p:sp>
        <p:nvSpPr>
          <p:cNvPr id="22533" name="Rectangle 3"/>
          <p:cNvSpPr>
            <a:spLocks noGrp="1" noChangeArrowheads="1"/>
          </p:cNvSpPr>
          <p:nvPr>
            <p:ph type="body" idx="1"/>
          </p:nvPr>
        </p:nvSpPr>
        <p:spPr>
          <a:xfrm>
            <a:off x="1336676" y="1654223"/>
            <a:ext cx="10017124" cy="3886200"/>
          </a:xfrm>
        </p:spPr>
        <p:txBody>
          <a:bodyPr>
            <a:normAutofit/>
          </a:bodyPr>
          <a:lstStyle/>
          <a:p>
            <a:pPr eaLnBrk="1" hangingPunct="1"/>
            <a:r>
              <a:rPr lang="en-US" altLang="en-US" dirty="0" err="1">
                <a:solidFill>
                  <a:srgbClr val="010000"/>
                </a:solidFill>
                <a:cs typeface="Times New Roman" panose="02020603050405020304" pitchFamily="18" charset="0"/>
              </a:rPr>
              <a:t>Termasuk</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ke</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dalam</a:t>
            </a:r>
            <a:r>
              <a:rPr lang="en-US" altLang="en-US" dirty="0">
                <a:solidFill>
                  <a:srgbClr val="010000"/>
                </a:solidFill>
                <a:cs typeface="Times New Roman" panose="02020603050405020304" pitchFamily="18" charset="0"/>
              </a:rPr>
              <a:t> </a:t>
            </a:r>
            <a:r>
              <a:rPr lang="en-US" altLang="en-US" i="1" dirty="0" err="1">
                <a:solidFill>
                  <a:srgbClr val="010000"/>
                </a:solidFill>
                <a:cs typeface="Times New Roman" panose="02020603050405020304" pitchFamily="18" charset="0"/>
              </a:rPr>
              <a:t>polygram</a:t>
            </a:r>
            <a:r>
              <a:rPr lang="en-US" altLang="en-US" i="1" dirty="0">
                <a:solidFill>
                  <a:srgbClr val="010000"/>
                </a:solidFill>
                <a:cs typeface="Times New Roman" panose="02020603050405020304" pitchFamily="18" charset="0"/>
              </a:rPr>
              <a:t> cipher</a:t>
            </a:r>
            <a:r>
              <a:rPr lang="en-US" altLang="en-US" dirty="0">
                <a:solidFill>
                  <a:srgbClr val="010000"/>
                </a:solidFill>
                <a:cs typeface="Times New Roman" panose="02020603050405020304" pitchFamily="18" charset="0"/>
              </a:rPr>
              <a:t>.</a:t>
            </a:r>
          </a:p>
          <a:p>
            <a:pPr eaLnBrk="1" hangingPunct="1"/>
            <a:endParaRPr lang="en-US" altLang="en-US" dirty="0">
              <a:solidFill>
                <a:srgbClr val="010000"/>
              </a:solidFill>
              <a:cs typeface="Times New Roman" panose="02020603050405020304" pitchFamily="18" charset="0"/>
            </a:endParaRPr>
          </a:p>
          <a:p>
            <a:pPr eaLnBrk="1" hangingPunct="1"/>
            <a:r>
              <a:rPr lang="en-US" altLang="en-US" dirty="0" err="1">
                <a:solidFill>
                  <a:srgbClr val="010000"/>
                </a:solidFill>
                <a:cs typeface="Times New Roman" panose="02020603050405020304" pitchFamily="18" charset="0"/>
              </a:rPr>
              <a:t>Ditemukan</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oleh</a:t>
            </a:r>
            <a:r>
              <a:rPr lang="en-US" altLang="en-US" dirty="0">
                <a:solidFill>
                  <a:srgbClr val="010000"/>
                </a:solidFill>
                <a:cs typeface="Times New Roman" panose="02020603050405020304" pitchFamily="18" charset="0"/>
              </a:rPr>
              <a:t> Sir Charles Wheatstone </a:t>
            </a:r>
            <a:r>
              <a:rPr lang="en-US" altLang="en-US" dirty="0" err="1">
                <a:solidFill>
                  <a:srgbClr val="010000"/>
                </a:solidFill>
                <a:cs typeface="Times New Roman" panose="02020603050405020304" pitchFamily="18" charset="0"/>
              </a:rPr>
              <a:t>namun</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dipromosikan</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oleh</a:t>
            </a:r>
            <a:r>
              <a:rPr lang="en-US" altLang="en-US" dirty="0">
                <a:solidFill>
                  <a:srgbClr val="010000"/>
                </a:solidFill>
                <a:cs typeface="Times New Roman" panose="02020603050405020304" pitchFamily="18" charset="0"/>
              </a:rPr>
              <a:t> Baron Lyon </a:t>
            </a:r>
            <a:r>
              <a:rPr lang="en-US" altLang="en-US" dirty="0" err="1">
                <a:solidFill>
                  <a:srgbClr val="010000"/>
                </a:solidFill>
                <a:cs typeface="Times New Roman" panose="02020603050405020304" pitchFamily="18" charset="0"/>
              </a:rPr>
              <a:t>Playfair</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pada</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tahun</a:t>
            </a:r>
            <a:r>
              <a:rPr lang="en-US" altLang="en-US" dirty="0">
                <a:solidFill>
                  <a:srgbClr val="010000"/>
                </a:solidFill>
                <a:cs typeface="Times New Roman" panose="02020603050405020304" pitchFamily="18" charset="0"/>
              </a:rPr>
              <a:t> 1854.</a:t>
            </a:r>
          </a:p>
          <a:p>
            <a:pPr eaLnBrk="1" hangingPunct="1"/>
            <a:endParaRPr lang="en-US" altLang="en-US" dirty="0">
              <a:solidFill>
                <a:srgbClr val="010000"/>
              </a:solidFill>
              <a:cs typeface="Times New Roman" panose="02020603050405020304" pitchFamily="18" charset="0"/>
            </a:endParaRPr>
          </a:p>
        </p:txBody>
      </p:sp>
      <p:pic>
        <p:nvPicPr>
          <p:cNvPr id="22534" name="Picture 5" descr="The Playfair system was invented by Charles Wheatstone, who first described it in 1854.">
            <a:hlinkClick r:id="rId7" tooltip="The Playfair system was invented by Charles Wheatstone, who first described it in 1854."/>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2651" y="3814787"/>
            <a:ext cx="1641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Lord Playfair promoted the use of the cipher, and his name became associated with the system.">
            <a:hlinkClick r:id="rId9" tooltip="Lord Playfair promoted the use of the cipher, and his name became associated with the system."/>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5837" y="3683830"/>
            <a:ext cx="16351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8"/>
          <p:cNvSpPr>
            <a:spLocks noChangeArrowheads="1"/>
          </p:cNvSpPr>
          <p:nvPr/>
        </p:nvSpPr>
        <p:spPr bwMode="auto">
          <a:xfrm>
            <a:off x="3070225" y="5881688"/>
            <a:ext cx="253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800" dirty="0">
                <a:solidFill>
                  <a:srgbClr val="010000"/>
                </a:solidFill>
                <a:cs typeface="Times New Roman" panose="02020603050405020304" pitchFamily="18" charset="0"/>
              </a:rPr>
              <a:t>Sir Charles Wheatstone</a:t>
            </a:r>
          </a:p>
        </p:txBody>
      </p:sp>
      <p:sp>
        <p:nvSpPr>
          <p:cNvPr id="22537" name="Rectangle 9"/>
          <p:cNvSpPr>
            <a:spLocks noChangeArrowheads="1"/>
          </p:cNvSpPr>
          <p:nvPr/>
        </p:nvSpPr>
        <p:spPr bwMode="auto">
          <a:xfrm>
            <a:off x="7085011" y="5744405"/>
            <a:ext cx="2136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1800" dirty="0">
                <a:solidFill>
                  <a:srgbClr val="010000"/>
                </a:solidFill>
                <a:cs typeface="Times New Roman" panose="02020603050405020304" pitchFamily="18" charset="0"/>
              </a:rPr>
              <a:t>Baron Lyon </a:t>
            </a:r>
            <a:r>
              <a:rPr lang="en-US" altLang="en-US" sz="1800" dirty="0" err="1">
                <a:solidFill>
                  <a:srgbClr val="010000"/>
                </a:solidFill>
                <a:cs typeface="Times New Roman" panose="02020603050405020304" pitchFamily="18" charset="0"/>
              </a:rPr>
              <a:t>Playfair</a:t>
            </a:r>
            <a:endParaRPr lang="en-US" altLang="en-US" sz="1800"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130175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C69BF0AB-7E0B-476C-BD67-BF4085829E55}" type="slidenum">
              <a:rPr lang="en-GB" altLang="en-US" sz="1400">
                <a:latin typeface="Times New Roman" panose="02020603050405020304" pitchFamily="18" charset="0"/>
              </a:rPr>
              <a:pPr>
                <a:spcBef>
                  <a:spcPct val="0"/>
                </a:spcBef>
                <a:buSzTx/>
                <a:buFontTx/>
                <a:buNone/>
              </a:pPr>
              <a:t>38</a:t>
            </a:fld>
            <a:endParaRPr lang="en-GB" altLang="en-US" sz="1400">
              <a:latin typeface="Times New Roman" panose="02020603050405020304" pitchFamily="18" charset="0"/>
            </a:endParaRPr>
          </a:p>
        </p:txBody>
      </p:sp>
      <p:sp>
        <p:nvSpPr>
          <p:cNvPr id="23556" name="Rectangle 3"/>
          <p:cNvSpPr>
            <a:spLocks noGrp="1" noChangeArrowheads="1"/>
          </p:cNvSpPr>
          <p:nvPr>
            <p:ph type="body" idx="1"/>
          </p:nvPr>
        </p:nvSpPr>
        <p:spPr>
          <a:xfrm>
            <a:off x="1090684" y="508000"/>
            <a:ext cx="10263116" cy="6030912"/>
          </a:xfrm>
        </p:spPr>
        <p:txBody>
          <a:bodyPr/>
          <a:lstStyle/>
          <a:p>
            <a:pPr algn="just" eaLnBrk="1" hangingPunct="1"/>
            <a:r>
              <a:rPr lang="en-US" altLang="en-US" i="1" dirty="0">
                <a:solidFill>
                  <a:srgbClr val="010000"/>
                </a:solidFill>
                <a:cs typeface="Times New Roman" panose="02020603050405020304" pitchFamily="18" charset="0"/>
              </a:rPr>
              <a:t>Cipher</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ini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mengenkripsi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pasangan</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huruf</a:t>
            </a:r>
            <a:r>
              <a:rPr lang="en-US" altLang="en-US" dirty="0">
                <a:solidFill>
                  <a:srgbClr val="010000"/>
                </a:solidFill>
                <a:cs typeface="Times New Roman" panose="02020603050405020304" pitchFamily="18" charset="0"/>
              </a:rPr>
              <a:t> (bigram), </a:t>
            </a:r>
            <a:r>
              <a:rPr lang="en-US" altLang="en-US" dirty="0" err="1">
                <a:solidFill>
                  <a:srgbClr val="010000"/>
                </a:solidFill>
                <a:cs typeface="Times New Roman" panose="02020603050405020304" pitchFamily="18" charset="0"/>
              </a:rPr>
              <a:t>bukan</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huruf</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tunggal</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seperti</a:t>
            </a:r>
            <a:r>
              <a:rPr lang="en-US" altLang="en-US" dirty="0">
                <a:solidFill>
                  <a:srgbClr val="010000"/>
                </a:solidFill>
                <a:cs typeface="Times New Roman" panose="02020603050405020304" pitchFamily="18" charset="0"/>
              </a:rPr>
              <a:t> pada </a:t>
            </a:r>
            <a:r>
              <a:rPr lang="en-US" altLang="en-US" i="1" dirty="0">
                <a:solidFill>
                  <a:srgbClr val="010000"/>
                </a:solidFill>
                <a:cs typeface="Times New Roman" panose="02020603050405020304" pitchFamily="18" charset="0"/>
              </a:rPr>
              <a:t>cipher</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klasik</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lainnya</a:t>
            </a:r>
            <a:r>
              <a:rPr lang="en-US" altLang="en-US" dirty="0">
                <a:solidFill>
                  <a:srgbClr val="010000"/>
                </a:solidFill>
                <a:cs typeface="Times New Roman" panose="02020603050405020304" pitchFamily="18" charset="0"/>
              </a:rPr>
              <a:t>. </a:t>
            </a:r>
          </a:p>
          <a:p>
            <a:pPr algn="just" eaLnBrk="1" hangingPunct="1"/>
            <a:endParaRPr lang="en-US" altLang="en-US" dirty="0">
              <a:solidFill>
                <a:srgbClr val="010000"/>
              </a:solidFill>
              <a:cs typeface="Times New Roman" panose="02020603050405020304" pitchFamily="18" charset="0"/>
            </a:endParaRPr>
          </a:p>
          <a:p>
            <a:pPr algn="just" eaLnBrk="1" hangingPunct="1"/>
            <a:r>
              <a:rPr lang="en-US" altLang="en-US" dirty="0" err="1">
                <a:solidFill>
                  <a:srgbClr val="010000"/>
                </a:solidFill>
                <a:cs typeface="Times New Roman" panose="02020603050405020304" pitchFamily="18" charset="0"/>
              </a:rPr>
              <a:t>Tujuannya</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adalah</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untuk</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membuat</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analisis</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frekuensi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menjadi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sangat</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sulit</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sebab</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frekuensi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kemunculan</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huruf-huruf</a:t>
            </a:r>
            <a:r>
              <a:rPr lang="en-US" altLang="en-US" dirty="0">
                <a:solidFill>
                  <a:srgbClr val="010000"/>
                </a:solidFill>
                <a:cs typeface="Times New Roman" panose="02020603050405020304" pitchFamily="18" charset="0"/>
              </a:rPr>
              <a:t> di </a:t>
            </a:r>
            <a:r>
              <a:rPr lang="en-US" altLang="en-US" dirty="0" err="1">
                <a:solidFill>
                  <a:srgbClr val="010000"/>
                </a:solidFill>
                <a:cs typeface="Times New Roman" panose="02020603050405020304" pitchFamily="18" charset="0"/>
              </a:rPr>
              <a:t>dalam</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cipherteks</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menjadi</a:t>
            </a:r>
            <a:r>
              <a:rPr lang="en-US" altLang="en-US" dirty="0">
                <a:solidFill>
                  <a:srgbClr val="010000"/>
                </a:solidFill>
                <a:cs typeface="Times New Roman" panose="02020603050405020304" pitchFamily="18" charset="0"/>
              </a:rPr>
              <a:t> </a:t>
            </a:r>
            <a:r>
              <a:rPr lang="en-US" altLang="en-US" dirty="0" err="1">
                <a:solidFill>
                  <a:srgbClr val="010000"/>
                </a:solidFill>
                <a:cs typeface="Times New Roman" panose="02020603050405020304" pitchFamily="18" charset="0"/>
              </a:rPr>
              <a:t>datar</a:t>
            </a:r>
            <a:r>
              <a:rPr lang="en-US" altLang="en-US" dirty="0">
                <a:solidFill>
                  <a:srgbClr val="010000"/>
                </a:solidFill>
                <a:cs typeface="Times New Roman" panose="02020603050405020304" pitchFamily="18" charset="0"/>
              </a:rPr>
              <a:t> (</a:t>
            </a:r>
            <a:r>
              <a:rPr lang="en-US" altLang="en-US" i="1" dirty="0">
                <a:solidFill>
                  <a:srgbClr val="010000"/>
                </a:solidFill>
                <a:cs typeface="Times New Roman" panose="02020603050405020304" pitchFamily="18" charset="0"/>
              </a:rPr>
              <a:t>flat</a:t>
            </a:r>
            <a:r>
              <a:rPr lang="en-US" altLang="en-US" dirty="0">
                <a:solidFill>
                  <a:srgbClr val="010000"/>
                </a:solidFill>
                <a:cs typeface="Times New Roman" panose="02020603050405020304" pitchFamily="18" charset="0"/>
              </a:rPr>
              <a:t>).  </a:t>
            </a:r>
            <a:endParaRPr lang="en-GB" altLang="en-US" dirty="0">
              <a:solidFill>
                <a:srgbClr val="010000"/>
              </a:solidFill>
              <a:cs typeface="Times New Roman" panose="02020603050405020304" pitchFamily="18" charset="0"/>
            </a:endParaRPr>
          </a:p>
          <a:p>
            <a:pPr eaLnBrk="1" hangingPunct="1"/>
            <a:endParaRPr lang="en-US" altLang="en-US" dirty="0">
              <a:solidFill>
                <a:srgbClr val="010000"/>
              </a:solidFill>
            </a:endParaRPr>
          </a:p>
        </p:txBody>
      </p:sp>
      <p:pic>
        <p:nvPicPr>
          <p:cNvPr id="3" name="Picture 2" descr="A close up of a logo&#10;&#10;Description automatically generated">
            <a:extLst>
              <a:ext uri="{FF2B5EF4-FFF2-40B4-BE49-F238E27FC236}">
                <a16:creationId xmlns:a16="http://schemas.microsoft.com/office/drawing/2014/main" id="{6477A599-2CE6-40D8-9F2A-39F7B7BE89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0531" y="3158330"/>
            <a:ext cx="3649980" cy="2207649"/>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ACA7C0C-A294-44A5-8638-D4D3CD230D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1490" y="3225927"/>
            <a:ext cx="3538220" cy="2140052"/>
          </a:xfrm>
          <a:prstGeom prst="rect">
            <a:avLst/>
          </a:prstGeom>
        </p:spPr>
      </p:pic>
      <p:sp>
        <p:nvSpPr>
          <p:cNvPr id="6" name="TextBox 5">
            <a:extLst>
              <a:ext uri="{FF2B5EF4-FFF2-40B4-BE49-F238E27FC236}">
                <a16:creationId xmlns:a16="http://schemas.microsoft.com/office/drawing/2014/main" id="{F9190859-A879-4D4E-ADDD-A695B566FA78}"/>
              </a:ext>
            </a:extLst>
          </p:cNvPr>
          <p:cNvSpPr txBox="1"/>
          <p:nvPr/>
        </p:nvSpPr>
        <p:spPr>
          <a:xfrm>
            <a:off x="2646681" y="5804455"/>
            <a:ext cx="1519519" cy="369332"/>
          </a:xfrm>
          <a:prstGeom prst="rect">
            <a:avLst/>
          </a:prstGeom>
          <a:noFill/>
        </p:spPr>
        <p:txBody>
          <a:bodyPr wrap="none" rtlCol="0">
            <a:spAutoFit/>
          </a:bodyPr>
          <a:lstStyle/>
          <a:p>
            <a:r>
              <a:rPr lang="en-US" dirty="0"/>
              <a:t>Flat histogram</a:t>
            </a:r>
          </a:p>
        </p:txBody>
      </p:sp>
      <p:sp>
        <p:nvSpPr>
          <p:cNvPr id="10" name="TextBox 9">
            <a:extLst>
              <a:ext uri="{FF2B5EF4-FFF2-40B4-BE49-F238E27FC236}">
                <a16:creationId xmlns:a16="http://schemas.microsoft.com/office/drawing/2014/main" id="{4E27C8DB-1C23-42BC-9991-5D9E642EBC1C}"/>
              </a:ext>
            </a:extLst>
          </p:cNvPr>
          <p:cNvSpPr txBox="1"/>
          <p:nvPr/>
        </p:nvSpPr>
        <p:spPr>
          <a:xfrm>
            <a:off x="7822601" y="5767779"/>
            <a:ext cx="2116670" cy="369332"/>
          </a:xfrm>
          <a:prstGeom prst="rect">
            <a:avLst/>
          </a:prstGeom>
          <a:noFill/>
        </p:spPr>
        <p:txBody>
          <a:bodyPr wrap="none" rtlCol="0">
            <a:spAutoFit/>
          </a:bodyPr>
          <a:lstStyle/>
          <a:p>
            <a:r>
              <a:rPr lang="en-US" dirty="0" err="1"/>
              <a:t>Bukan</a:t>
            </a:r>
            <a:r>
              <a:rPr lang="en-US" dirty="0"/>
              <a:t> flat histogram</a:t>
            </a:r>
          </a:p>
        </p:txBody>
      </p:sp>
      <p:sp>
        <p:nvSpPr>
          <p:cNvPr id="7" name="TextBox 6">
            <a:extLst>
              <a:ext uri="{FF2B5EF4-FFF2-40B4-BE49-F238E27FC236}">
                <a16:creationId xmlns:a16="http://schemas.microsoft.com/office/drawing/2014/main" id="{D629A27E-0E15-4E61-A8C2-29A5735975F1}"/>
              </a:ext>
            </a:extLst>
          </p:cNvPr>
          <p:cNvSpPr txBox="1"/>
          <p:nvPr/>
        </p:nvSpPr>
        <p:spPr>
          <a:xfrm>
            <a:off x="1700531" y="5398746"/>
            <a:ext cx="3720890" cy="338554"/>
          </a:xfrm>
          <a:prstGeom prst="rect">
            <a:avLst/>
          </a:prstGeom>
          <a:noFill/>
        </p:spPr>
        <p:txBody>
          <a:bodyPr wrap="none" rtlCol="0">
            <a:spAutoFit/>
          </a:bodyPr>
          <a:lstStyle/>
          <a:p>
            <a:r>
              <a:rPr lang="en-US" sz="1600" dirty="0"/>
              <a:t>A  B C  D …………………………………………X  Y   Z</a:t>
            </a:r>
          </a:p>
        </p:txBody>
      </p:sp>
      <p:sp>
        <p:nvSpPr>
          <p:cNvPr id="12" name="TextBox 11">
            <a:extLst>
              <a:ext uri="{FF2B5EF4-FFF2-40B4-BE49-F238E27FC236}">
                <a16:creationId xmlns:a16="http://schemas.microsoft.com/office/drawing/2014/main" id="{092F6335-FE44-4235-9801-CFBE134F9E99}"/>
              </a:ext>
            </a:extLst>
          </p:cNvPr>
          <p:cNvSpPr txBox="1"/>
          <p:nvPr/>
        </p:nvSpPr>
        <p:spPr>
          <a:xfrm>
            <a:off x="6750155" y="5398746"/>
            <a:ext cx="3720890" cy="338554"/>
          </a:xfrm>
          <a:prstGeom prst="rect">
            <a:avLst/>
          </a:prstGeom>
          <a:noFill/>
        </p:spPr>
        <p:txBody>
          <a:bodyPr wrap="none" rtlCol="0">
            <a:spAutoFit/>
          </a:bodyPr>
          <a:lstStyle/>
          <a:p>
            <a:r>
              <a:rPr lang="en-US" sz="1600" dirty="0"/>
              <a:t>A  B C  D …………………………………………X  Y   Z</a:t>
            </a:r>
          </a:p>
        </p:txBody>
      </p:sp>
    </p:spTree>
    <p:extLst>
      <p:ext uri="{BB962C8B-B14F-4D97-AF65-F5344CB8AC3E}">
        <p14:creationId xmlns:p14="http://schemas.microsoft.com/office/powerpoint/2010/main" val="2384750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A49D71B-10CC-47B6-A6AF-12F1C1A96D9F}" type="slidenum">
              <a:rPr lang="en-GB" altLang="en-US" sz="1400">
                <a:latin typeface="Times New Roman" panose="02020603050405020304" pitchFamily="18" charset="0"/>
              </a:rPr>
              <a:pPr>
                <a:spcBef>
                  <a:spcPct val="0"/>
                </a:spcBef>
                <a:buSzTx/>
                <a:buFontTx/>
                <a:buNone/>
              </a:pPr>
              <a:t>39</a:t>
            </a:fld>
            <a:endParaRPr lang="en-GB" altLang="en-US" sz="1400">
              <a:latin typeface="Times New Roman" panose="02020603050405020304" pitchFamily="18" charset="0"/>
            </a:endParaRPr>
          </a:p>
        </p:txBody>
      </p:sp>
      <p:sp>
        <p:nvSpPr>
          <p:cNvPr id="24580" name="Rectangle 4"/>
          <p:cNvSpPr>
            <a:spLocks noGrp="1" noChangeArrowheads="1"/>
          </p:cNvSpPr>
          <p:nvPr>
            <p:ph type="body" idx="1"/>
          </p:nvPr>
        </p:nvSpPr>
        <p:spPr>
          <a:xfrm>
            <a:off x="2209800" y="838200"/>
            <a:ext cx="7772400" cy="5257800"/>
          </a:xfrm>
        </p:spPr>
        <p:txBody>
          <a:bodyPr/>
          <a:lstStyle/>
          <a:p>
            <a:pPr eaLnBrk="1" hangingPunct="1"/>
            <a:endParaRPr lang="en-US" altLang="en-US" dirty="0"/>
          </a:p>
          <a:p>
            <a:pPr eaLnBrk="1" hangingPunct="1"/>
            <a:endParaRPr lang="en-GB" altLang="en-US" dirty="0"/>
          </a:p>
        </p:txBody>
      </p:sp>
      <p:sp>
        <p:nvSpPr>
          <p:cNvPr id="24582" name="Rectangle 6"/>
          <p:cNvSpPr>
            <a:spLocks noChangeArrowheads="1"/>
          </p:cNvSpPr>
          <p:nvPr/>
        </p:nvSpPr>
        <p:spPr bwMode="auto">
          <a:xfrm>
            <a:off x="1835054" y="4574134"/>
            <a:ext cx="814714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r>
              <a:rPr lang="en-US" altLang="en-US" sz="2800" dirty="0" err="1">
                <a:solidFill>
                  <a:srgbClr val="000000"/>
                </a:solidFill>
                <a:latin typeface="+mn-lt"/>
                <a:cs typeface="Times New Roman" panose="02020603050405020304" pitchFamily="18" charset="0"/>
              </a:rPr>
              <a:t>Jumlah</a:t>
            </a:r>
            <a:r>
              <a:rPr lang="en-US" altLang="en-US" sz="2800" dirty="0">
                <a:solidFill>
                  <a:srgbClr val="000000"/>
                </a:solidFill>
                <a:latin typeface="+mn-lt"/>
                <a:cs typeface="Times New Roman" panose="02020603050405020304" pitchFamily="18" charset="0"/>
              </a:rPr>
              <a:t> </a:t>
            </a:r>
            <a:r>
              <a:rPr lang="en-US" altLang="en-US" sz="2800" dirty="0" err="1">
                <a:solidFill>
                  <a:srgbClr val="000000"/>
                </a:solidFill>
                <a:latin typeface="+mn-lt"/>
                <a:cs typeface="Times New Roman" panose="02020603050405020304" pitchFamily="18" charset="0"/>
              </a:rPr>
              <a:t>kemungkinan</a:t>
            </a:r>
            <a:r>
              <a:rPr lang="en-US" altLang="en-US" sz="2800" dirty="0">
                <a:solidFill>
                  <a:srgbClr val="000000"/>
                </a:solidFill>
                <a:latin typeface="+mn-lt"/>
                <a:cs typeface="Times New Roman" panose="02020603050405020304" pitchFamily="18" charset="0"/>
              </a:rPr>
              <a:t> </a:t>
            </a:r>
            <a:r>
              <a:rPr lang="en-US" altLang="en-US" sz="2800" dirty="0" err="1">
                <a:solidFill>
                  <a:srgbClr val="000000"/>
                </a:solidFill>
                <a:latin typeface="+mn-lt"/>
                <a:cs typeface="Times New Roman" panose="02020603050405020304" pitchFamily="18" charset="0"/>
              </a:rPr>
              <a:t>kunci</a:t>
            </a:r>
            <a:r>
              <a:rPr lang="en-US" altLang="en-US" sz="2800" dirty="0">
                <a:solidFill>
                  <a:srgbClr val="000000"/>
                </a:solidFill>
                <a:latin typeface="+mn-lt"/>
                <a:cs typeface="Times New Roman" panose="02020603050405020304" pitchFamily="18" charset="0"/>
              </a:rPr>
              <a:t>:    </a:t>
            </a:r>
          </a:p>
          <a:p>
            <a:pPr eaLnBrk="1" hangingPunct="1">
              <a:spcBef>
                <a:spcPct val="0"/>
              </a:spcBef>
              <a:buSzTx/>
              <a:buFontTx/>
              <a:buNone/>
            </a:pPr>
            <a:r>
              <a:rPr lang="en-US" altLang="en-US" sz="2800" dirty="0">
                <a:solidFill>
                  <a:srgbClr val="000000"/>
                </a:solidFill>
                <a:latin typeface="+mn-lt"/>
                <a:cs typeface="Times New Roman" panose="02020603050405020304" pitchFamily="18" charset="0"/>
              </a:rPr>
              <a:t>    25!=15.511.210.043.330.985.984.000.000</a:t>
            </a:r>
          </a:p>
          <a:p>
            <a:pPr>
              <a:spcBef>
                <a:spcPct val="0"/>
              </a:spcBef>
              <a:buSzTx/>
              <a:buFontTx/>
              <a:buNone/>
            </a:pPr>
            <a:endParaRPr lang="en-US" altLang="en-US" sz="2800" dirty="0">
              <a:latin typeface="Times New Roman" panose="02020603050405020304" pitchFamily="18" charset="0"/>
            </a:endParaRPr>
          </a:p>
        </p:txBody>
      </p:sp>
      <p:sp>
        <p:nvSpPr>
          <p:cNvPr id="24583" name="Rectangle 7"/>
          <p:cNvSpPr>
            <a:spLocks noChangeArrowheads="1"/>
          </p:cNvSpPr>
          <p:nvPr/>
        </p:nvSpPr>
        <p:spPr bwMode="auto">
          <a:xfrm>
            <a:off x="1371600" y="597695"/>
            <a:ext cx="998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buNone/>
            </a:pPr>
            <a:r>
              <a:rPr lang="en-US" altLang="en-US" sz="2800" dirty="0" err="1">
                <a:solidFill>
                  <a:srgbClr val="010000"/>
                </a:solidFill>
                <a:latin typeface="+mn-lt"/>
                <a:cs typeface="Times New Roman" panose="02020603050405020304" pitchFamily="18" charset="0"/>
              </a:rPr>
              <a:t>Kunci</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kriptografinya</a:t>
            </a:r>
            <a:r>
              <a:rPr lang="en-US" altLang="en-US" sz="2800" dirty="0">
                <a:solidFill>
                  <a:srgbClr val="010000"/>
                </a:solidFill>
                <a:latin typeface="+mn-lt"/>
                <a:cs typeface="Times New Roman" panose="02020603050405020304" pitchFamily="18" charset="0"/>
              </a:rPr>
              <a:t> 25 </a:t>
            </a:r>
            <a:r>
              <a:rPr lang="en-US" altLang="en-US" sz="2800" dirty="0" err="1">
                <a:solidFill>
                  <a:srgbClr val="010000"/>
                </a:solidFill>
                <a:latin typeface="+mn-lt"/>
                <a:cs typeface="Times New Roman" panose="02020603050405020304" pitchFamily="18" charset="0"/>
              </a:rPr>
              <a:t>buah</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huruf</a:t>
            </a:r>
            <a:r>
              <a:rPr lang="en-US" altLang="en-US" sz="2800" dirty="0">
                <a:solidFill>
                  <a:srgbClr val="010000"/>
                </a:solidFill>
                <a:latin typeface="+mn-lt"/>
                <a:cs typeface="Times New Roman" panose="02020603050405020304" pitchFamily="18" charset="0"/>
              </a:rPr>
              <a:t> yang </a:t>
            </a:r>
            <a:r>
              <a:rPr lang="en-US" altLang="en-US" sz="2800" dirty="0" err="1">
                <a:solidFill>
                  <a:srgbClr val="010000"/>
                </a:solidFill>
                <a:latin typeface="+mn-lt"/>
                <a:cs typeface="Times New Roman" panose="02020603050405020304" pitchFamily="18" charset="0"/>
              </a:rPr>
              <a:t>disusun</a:t>
            </a:r>
            <a:r>
              <a:rPr lang="en-US" altLang="en-US" sz="2800" dirty="0">
                <a:solidFill>
                  <a:srgbClr val="010000"/>
                </a:solidFill>
                <a:latin typeface="+mn-lt"/>
                <a:cs typeface="Times New Roman" panose="02020603050405020304" pitchFamily="18" charset="0"/>
              </a:rPr>
              <a:t> di </a:t>
            </a:r>
            <a:r>
              <a:rPr lang="en-US" altLang="en-US" sz="2800" dirty="0" err="1">
                <a:solidFill>
                  <a:srgbClr val="010000"/>
                </a:solidFill>
                <a:latin typeface="+mn-lt"/>
                <a:cs typeface="Times New Roman" panose="02020603050405020304" pitchFamily="18" charset="0"/>
              </a:rPr>
              <a:t>dalam</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bujursangkat</a:t>
            </a:r>
            <a:r>
              <a:rPr lang="en-US" altLang="en-US" sz="2800" dirty="0">
                <a:solidFill>
                  <a:srgbClr val="010000"/>
                </a:solidFill>
                <a:latin typeface="+mn-lt"/>
                <a:cs typeface="Times New Roman" panose="02020603050405020304" pitchFamily="18" charset="0"/>
              </a:rPr>
              <a:t> 5x5 </a:t>
            </a:r>
            <a:r>
              <a:rPr lang="en-US" altLang="en-US" sz="2800" dirty="0" err="1">
                <a:solidFill>
                  <a:srgbClr val="010000"/>
                </a:solidFill>
                <a:latin typeface="+mn-lt"/>
                <a:cs typeface="Times New Roman" panose="02020603050405020304" pitchFamily="18" charset="0"/>
              </a:rPr>
              <a:t>dengan</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menghilangkan</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huruf</a:t>
            </a:r>
            <a:r>
              <a:rPr lang="en-US" altLang="en-US" sz="2800" dirty="0">
                <a:solidFill>
                  <a:srgbClr val="010000"/>
                </a:solidFill>
                <a:latin typeface="+mn-lt"/>
                <a:cs typeface="Times New Roman" panose="02020603050405020304" pitchFamily="18" charset="0"/>
              </a:rPr>
              <a:t> </a:t>
            </a:r>
            <a:r>
              <a:rPr lang="en-US" altLang="en-US" sz="2800" dirty="0">
                <a:solidFill>
                  <a:srgbClr val="010000"/>
                </a:solidFill>
                <a:latin typeface="+mn-lt"/>
                <a:cs typeface="Courier New" panose="02070309020205020404" pitchFamily="49" charset="0"/>
              </a:rPr>
              <a:t>J</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dari</a:t>
            </a:r>
            <a:r>
              <a:rPr lang="en-US" altLang="en-US" sz="2800" dirty="0">
                <a:solidFill>
                  <a:srgbClr val="010000"/>
                </a:solidFill>
                <a:latin typeface="+mn-lt"/>
                <a:cs typeface="Times New Roman" panose="02020603050405020304" pitchFamily="18" charset="0"/>
              </a:rPr>
              <a:t> </a:t>
            </a:r>
            <a:r>
              <a:rPr lang="en-US" altLang="en-US" sz="2800" dirty="0" err="1">
                <a:solidFill>
                  <a:srgbClr val="010000"/>
                </a:solidFill>
                <a:latin typeface="+mn-lt"/>
                <a:cs typeface="Times New Roman" panose="02020603050405020304" pitchFamily="18" charset="0"/>
              </a:rPr>
              <a:t>abjad</a:t>
            </a:r>
            <a:r>
              <a:rPr lang="en-US" altLang="en-US" sz="2800" dirty="0">
                <a:solidFill>
                  <a:srgbClr val="010000"/>
                </a:solidFill>
                <a:latin typeface="+mn-lt"/>
                <a:cs typeface="Times New Roman" panose="02020603050405020304" pitchFamily="18" charset="0"/>
              </a:rPr>
              <a:t>. </a:t>
            </a:r>
            <a:endParaRPr lang="en-GB" altLang="en-US" sz="2800" dirty="0">
              <a:solidFill>
                <a:srgbClr val="010000"/>
              </a:solidFill>
              <a:latin typeface="+mn-lt"/>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3663398" y="1885016"/>
            <a:ext cx="2765604" cy="2428768"/>
          </a:xfrm>
          <a:prstGeom prst="rect">
            <a:avLst/>
          </a:prstGeom>
        </p:spPr>
      </p:pic>
    </p:spTree>
    <p:extLst>
      <p:ext uri="{BB962C8B-B14F-4D97-AF65-F5344CB8AC3E}">
        <p14:creationId xmlns:p14="http://schemas.microsoft.com/office/powerpoint/2010/main" val="248978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2E373B5-4220-4DF5-B90F-225F7FB4BCBE}" type="slidenum">
              <a:rPr lang="en-GB" altLang="en-US" sz="1400">
                <a:latin typeface="Times New Roman" panose="02020603050405020304" pitchFamily="18" charset="0"/>
              </a:rPr>
              <a:pPr>
                <a:spcBef>
                  <a:spcPct val="0"/>
                </a:spcBef>
                <a:buSzTx/>
                <a:buFontTx/>
                <a:buNone/>
              </a:pPr>
              <a:t>4</a:t>
            </a:fld>
            <a:endParaRPr lang="en-GB" altLang="en-US" sz="1400">
              <a:latin typeface="Times New Roman" panose="02020603050405020304" pitchFamily="18" charset="0"/>
            </a:endParaRPr>
          </a:p>
        </p:txBody>
      </p:sp>
      <p:sp>
        <p:nvSpPr>
          <p:cNvPr id="7172" name="Rectangle 3"/>
          <p:cNvSpPr>
            <a:spLocks noGrp="1" noChangeArrowheads="1"/>
          </p:cNvSpPr>
          <p:nvPr>
            <p:ph type="body" idx="1"/>
          </p:nvPr>
        </p:nvSpPr>
        <p:spPr>
          <a:xfrm>
            <a:off x="684067" y="1124023"/>
            <a:ext cx="11150221" cy="5105400"/>
          </a:xfrm>
        </p:spPr>
        <p:txBody>
          <a:bodyPr/>
          <a:lstStyle/>
          <a:p>
            <a:pPr eaLnBrk="1" hangingPunct="1"/>
            <a:r>
              <a:rPr lang="en-GB" altLang="en-US" i="1" dirty="0">
                <a:solidFill>
                  <a:srgbClr val="010000"/>
                </a:solidFill>
                <a:cs typeface="Times New Roman" panose="02020603050405020304" pitchFamily="18" charset="0"/>
              </a:rPr>
              <a:t>Cipher</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ini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berhasil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dipecahkan</a:t>
            </a:r>
            <a:r>
              <a:rPr lang="en-GB" altLang="en-US" dirty="0">
                <a:solidFill>
                  <a:srgbClr val="010000"/>
                </a:solidFill>
                <a:cs typeface="Times New Roman" panose="02020603050405020304" pitchFamily="18" charset="0"/>
              </a:rPr>
              <a:t> oleh Babbage dan </a:t>
            </a:r>
            <a:r>
              <a:rPr lang="en-GB" altLang="en-US" dirty="0" err="1">
                <a:solidFill>
                  <a:srgbClr val="010000"/>
                </a:solidFill>
                <a:cs typeface="Times New Roman" panose="02020603050405020304" pitchFamily="18" charset="0"/>
              </a:rPr>
              <a:t>Kasiski</a:t>
            </a:r>
            <a:r>
              <a:rPr lang="en-GB" altLang="en-US" dirty="0">
                <a:solidFill>
                  <a:srgbClr val="010000"/>
                </a:solidFill>
                <a:cs typeface="Times New Roman" panose="02020603050405020304" pitchFamily="18" charset="0"/>
              </a:rPr>
              <a:t> pada </a:t>
            </a:r>
            <a:r>
              <a:rPr lang="en-GB" altLang="en-US" dirty="0" err="1">
                <a:solidFill>
                  <a:srgbClr val="010000"/>
                </a:solidFill>
                <a:cs typeface="Times New Roman" panose="02020603050405020304" pitchFamily="18" charset="0"/>
              </a:rPr>
              <a:t>pertengahan</a:t>
            </a:r>
            <a:r>
              <a:rPr lang="en-GB" altLang="en-US" dirty="0">
                <a:solidFill>
                  <a:srgbClr val="010000"/>
                </a:solidFill>
                <a:cs typeface="Times New Roman" panose="02020603050405020304" pitchFamily="18" charset="0"/>
              </a:rPr>
              <a:t> Abad 19 (</a:t>
            </a:r>
            <a:r>
              <a:rPr lang="en-GB" altLang="en-US" dirty="0" err="1">
                <a:solidFill>
                  <a:srgbClr val="010000"/>
                </a:solidFill>
                <a:cs typeface="Times New Roman" panose="02020603050405020304" pitchFamily="18" charset="0"/>
              </a:rPr>
              <a:t>akan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dijelaskan</a:t>
            </a:r>
            <a:r>
              <a:rPr lang="en-GB" altLang="en-US" dirty="0">
                <a:solidFill>
                  <a:srgbClr val="010000"/>
                </a:solidFill>
                <a:cs typeface="Times New Roman" panose="02020603050405020304" pitchFamily="18" charset="0"/>
              </a:rPr>
              <a:t> pada </a:t>
            </a:r>
            <a:r>
              <a:rPr lang="en-GB" altLang="en-US" dirty="0" err="1">
                <a:solidFill>
                  <a:srgbClr val="010000"/>
                </a:solidFill>
                <a:cs typeface="Times New Roman" panose="02020603050405020304" pitchFamily="18" charset="0"/>
              </a:rPr>
              <a:t>materi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selanjutnya</a:t>
            </a:r>
            <a:r>
              <a:rPr lang="en-GB" altLang="en-US" dirty="0">
                <a:solidFill>
                  <a:srgbClr val="010000"/>
                </a:solidFill>
                <a:cs typeface="Times New Roman" panose="02020603050405020304" pitchFamily="18" charset="0"/>
              </a:rPr>
              <a:t>). </a:t>
            </a:r>
          </a:p>
          <a:p>
            <a:pPr eaLnBrk="1" hangingPunct="1"/>
            <a:endParaRPr lang="en-GB" altLang="en-US" dirty="0">
              <a:solidFill>
                <a:srgbClr val="010000"/>
              </a:solidFill>
              <a:cs typeface="Times New Roman" panose="02020603050405020304" pitchFamily="18" charset="0"/>
            </a:endParaRPr>
          </a:p>
          <a:p>
            <a:pPr eaLnBrk="1" hangingPunct="1"/>
            <a:r>
              <a:rPr lang="en-GB" altLang="en-US" dirty="0" err="1">
                <a:solidFill>
                  <a:srgbClr val="010000"/>
                </a:solidFill>
                <a:cs typeface="Times New Roman" panose="02020603050405020304" pitchFamily="18" charset="0"/>
              </a:rPr>
              <a:t>Kasiski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menguraikan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langkah</a:t>
            </a:r>
            <a:r>
              <a:rPr lang="en-GB" altLang="en-US" dirty="0">
                <a:solidFill>
                  <a:srgbClr val="010000"/>
                </a:solidFill>
                <a:cs typeface="Times New Roman" panose="02020603050405020304" pitchFamily="18" charset="0"/>
              </a:rPr>
              <a:t>-Langkah </a:t>
            </a:r>
            <a:r>
              <a:rPr lang="en-GB" altLang="en-US" dirty="0" err="1">
                <a:solidFill>
                  <a:srgbClr val="010000"/>
                </a:solidFill>
                <a:cs typeface="Times New Roman" panose="02020603050405020304" pitchFamily="18" charset="0"/>
              </a:rPr>
              <a:t>untuk</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menemukan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panjang</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kunci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bukan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huruf-huruf</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kuncikunci</a:t>
            </a:r>
            <a:r>
              <a:rPr lang="en-GB" altLang="en-US" dirty="0">
                <a:solidFill>
                  <a:srgbClr val="010000"/>
                </a:solidFill>
                <a:cs typeface="Times New Roman" panose="02020603050405020304" pitchFamily="18" charset="0"/>
              </a:rPr>
              <a:t> ). </a:t>
            </a:r>
          </a:p>
          <a:p>
            <a:pPr eaLnBrk="1" hangingPunct="1"/>
            <a:endParaRPr lang="en-GB" altLang="en-US" i="1" dirty="0">
              <a:solidFill>
                <a:srgbClr val="010000"/>
              </a:solidFill>
              <a:cs typeface="Times New Roman" panose="02020603050405020304" pitchFamily="18" charset="0"/>
            </a:endParaRPr>
          </a:p>
          <a:p>
            <a:pPr eaLnBrk="1" hangingPunct="1"/>
            <a:r>
              <a:rPr lang="en-GB" altLang="en-US" i="1" dirty="0" err="1">
                <a:solidFill>
                  <a:srgbClr val="010000"/>
                </a:solidFill>
                <a:cs typeface="Times New Roman" panose="02020603050405020304" pitchFamily="18" charset="0"/>
              </a:rPr>
              <a:t>Vigènere</a:t>
            </a:r>
            <a:r>
              <a:rPr lang="en-GB" altLang="en-US" i="1" dirty="0">
                <a:solidFill>
                  <a:srgbClr val="010000"/>
                </a:solidFill>
                <a:cs typeface="Times New Roman" panose="02020603050405020304" pitchFamily="18" charset="0"/>
              </a:rPr>
              <a:t> Cipher </a:t>
            </a:r>
            <a:r>
              <a:rPr lang="en-GB" altLang="en-US" dirty="0" err="1">
                <a:solidFill>
                  <a:srgbClr val="010000"/>
                </a:solidFill>
                <a:cs typeface="Times New Roman" panose="02020603050405020304" pitchFamily="18" charset="0"/>
              </a:rPr>
              <a:t>digunakan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oleh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Tentara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Konfiderasi</a:t>
            </a:r>
            <a:r>
              <a:rPr lang="en-GB"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Confederate Army</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pada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Perang</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Sipil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Amerika</a:t>
            </a:r>
            <a:r>
              <a:rPr lang="en-GB" altLang="en-US" dirty="0">
                <a:solidFill>
                  <a:srgbClr val="010000"/>
                </a:solidFill>
                <a:cs typeface="Times New Roman" panose="02020603050405020304" pitchFamily="18" charset="0"/>
              </a:rPr>
              <a:t> (</a:t>
            </a:r>
            <a:r>
              <a:rPr lang="en-GB" altLang="en-US" i="1" dirty="0">
                <a:solidFill>
                  <a:srgbClr val="010000"/>
                </a:solidFill>
                <a:cs typeface="Times New Roman" panose="02020603050405020304" pitchFamily="18" charset="0"/>
              </a:rPr>
              <a:t>American Civil war</a:t>
            </a:r>
            <a:r>
              <a:rPr lang="en-GB" altLang="en-US" dirty="0">
                <a:solidFill>
                  <a:srgbClr val="010000"/>
                </a:solidFill>
                <a:cs typeface="Times New Roman" panose="02020603050405020304" pitchFamily="18" charset="0"/>
              </a:rPr>
              <a:t>). </a:t>
            </a:r>
          </a:p>
          <a:p>
            <a:pPr eaLnBrk="1" hangingPunct="1"/>
            <a:endParaRPr lang="en-GB" altLang="en-US" dirty="0">
              <a:solidFill>
                <a:srgbClr val="010000"/>
              </a:solidFill>
              <a:cs typeface="Times New Roman" panose="02020603050405020304" pitchFamily="18" charset="0"/>
            </a:endParaRPr>
          </a:p>
          <a:p>
            <a:pPr eaLnBrk="1" hangingPunct="1"/>
            <a:r>
              <a:rPr lang="en-GB" altLang="en-US" dirty="0" err="1">
                <a:solidFill>
                  <a:srgbClr val="010000"/>
                </a:solidFill>
                <a:cs typeface="Times New Roman" panose="02020603050405020304" pitchFamily="18" charset="0"/>
              </a:rPr>
              <a:t>Perang</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Sipil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terjadi</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setelah</a:t>
            </a:r>
            <a:r>
              <a:rPr lang="en-GB" altLang="en-US" dirty="0">
                <a:solidFill>
                  <a:srgbClr val="010000"/>
                </a:solidFill>
                <a:cs typeface="Times New Roman" panose="02020603050405020304" pitchFamily="18" charset="0"/>
              </a:rPr>
              <a:t> </a:t>
            </a:r>
            <a:r>
              <a:rPr lang="en-GB" altLang="en-US" i="1" dirty="0" err="1">
                <a:solidFill>
                  <a:srgbClr val="010000"/>
                </a:solidFill>
                <a:cs typeface="Times New Roman" panose="02020603050405020304" pitchFamily="18" charset="0"/>
              </a:rPr>
              <a:t>Vigènere</a:t>
            </a:r>
            <a:r>
              <a:rPr lang="en-GB" altLang="en-US" i="1" dirty="0">
                <a:solidFill>
                  <a:srgbClr val="010000"/>
                </a:solidFill>
                <a:cs typeface="Times New Roman" panose="02020603050405020304" pitchFamily="18" charset="0"/>
              </a:rPr>
              <a:t> Cipher </a:t>
            </a:r>
            <a:r>
              <a:rPr lang="en-GB" altLang="en-US" dirty="0" err="1">
                <a:solidFill>
                  <a:srgbClr val="010000"/>
                </a:solidFill>
                <a:cs typeface="Times New Roman" panose="02020603050405020304" pitchFamily="18" charset="0"/>
              </a:rPr>
              <a:t>berhasil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dipecahkan</a:t>
            </a:r>
            <a:r>
              <a:rPr lang="en-GB" altLang="en-US" i="1" dirty="0">
                <a:solidFill>
                  <a:srgbClr val="010000"/>
                </a:solidFill>
                <a:cs typeface="Times New Roman" panose="02020603050405020304" pitchFamily="18" charset="0"/>
              </a:rPr>
              <a:t>. </a:t>
            </a:r>
            <a:r>
              <a:rPr lang="en-GB" altLang="en-US" dirty="0">
                <a:solidFill>
                  <a:srgbClr val="010000"/>
                </a:solidFill>
                <a:cs typeface="Times New Roman" panose="02020603050405020304" pitchFamily="18" charset="0"/>
              </a:rPr>
              <a:t> </a:t>
            </a:r>
            <a:endParaRPr lang="en-US" altLang="en-US"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3779445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A75755C-BB99-45E5-963A-CBB4ECADA8BD}" type="slidenum">
              <a:rPr lang="en-GB" altLang="en-US" sz="1400">
                <a:latin typeface="Times New Roman" panose="02020603050405020304" pitchFamily="18" charset="0"/>
              </a:rPr>
              <a:pPr>
                <a:spcBef>
                  <a:spcPct val="0"/>
                </a:spcBef>
                <a:buSzTx/>
                <a:buFontTx/>
                <a:buNone/>
              </a:pPr>
              <a:t>40</a:t>
            </a:fld>
            <a:endParaRPr lang="en-GB" altLang="en-US" sz="1400">
              <a:latin typeface="Times New Roman" panose="02020603050405020304" pitchFamily="18" charset="0"/>
            </a:endParaRPr>
          </a:p>
        </p:txBody>
      </p:sp>
      <p:graphicFrame>
        <p:nvGraphicFramePr>
          <p:cNvPr id="31748" name="Object 3"/>
          <p:cNvGraphicFramePr>
            <a:graphicFrameLocks noGrp="1" noChangeAspect="1"/>
          </p:cNvGraphicFramePr>
          <p:nvPr>
            <p:ph type="body" idx="1"/>
          </p:nvPr>
        </p:nvGraphicFramePr>
        <p:xfrm>
          <a:off x="1401852" y="426720"/>
          <a:ext cx="10078632" cy="5824960"/>
        </p:xfrm>
        <a:graphic>
          <a:graphicData uri="http://schemas.openxmlformats.org/presentationml/2006/ole">
            <mc:AlternateContent xmlns:mc="http://schemas.openxmlformats.org/markup-compatibility/2006">
              <mc:Choice xmlns:v="urn:schemas-microsoft-com:vml" Requires="v">
                <p:oleObj name="Document" r:id="rId7" imgW="5629656" imgH="3255264" progId="Word.Document.8">
                  <p:embed/>
                </p:oleObj>
              </mc:Choice>
              <mc:Fallback>
                <p:oleObj name="Document" r:id="rId7" imgW="5629656" imgH="3255264" progId="Word.Document.8">
                  <p:embed/>
                  <p:pic>
                    <p:nvPicPr>
                      <p:cNvPr id="3174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1852" y="426720"/>
                        <a:ext cx="10078632" cy="58249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06485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CDE5A7A-793D-4E9C-B46A-305346F73806}" type="slidenum">
              <a:rPr lang="en-GB" altLang="en-US" sz="1400">
                <a:latin typeface="Times New Roman" panose="02020603050405020304" pitchFamily="18" charset="0"/>
              </a:rPr>
              <a:pPr>
                <a:spcBef>
                  <a:spcPct val="0"/>
                </a:spcBef>
                <a:buSzTx/>
                <a:buFontTx/>
                <a:buNone/>
              </a:pPr>
              <a:t>41</a:t>
            </a:fld>
            <a:endParaRPr lang="en-GB" altLang="en-US" sz="1400">
              <a:latin typeface="Times New Roman" panose="02020603050405020304" pitchFamily="18" charset="0"/>
            </a:endParaRPr>
          </a:p>
        </p:txBody>
      </p:sp>
      <p:sp>
        <p:nvSpPr>
          <p:cNvPr id="26628" name="Rectangle 3"/>
          <p:cNvSpPr>
            <a:spLocks noGrp="1" noChangeArrowheads="1"/>
          </p:cNvSpPr>
          <p:nvPr>
            <p:ph type="body" idx="1"/>
          </p:nvPr>
        </p:nvSpPr>
        <p:spPr>
          <a:xfrm>
            <a:off x="832513" y="762000"/>
            <a:ext cx="10863618" cy="5334000"/>
          </a:xfrm>
        </p:spPr>
        <p:txBody>
          <a:bodyPr>
            <a:normAutofit fontScale="92500" lnSpcReduction="10000"/>
          </a:bodyPr>
          <a:lstStyle/>
          <a:p>
            <a:pPr marL="0" indent="0" eaLnBrk="1" hangingPunct="1">
              <a:buNone/>
            </a:pPr>
            <a:r>
              <a:rPr lang="en-US" altLang="en-US" dirty="0" err="1">
                <a:solidFill>
                  <a:srgbClr val="000000"/>
                </a:solidFill>
                <a:cs typeface="Times New Roman" panose="02020603050405020304" pitchFamily="18" charset="0"/>
              </a:rPr>
              <a:t>Pesan</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dienkripsi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diatur</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terlebih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dahulu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sebagai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berikut</a:t>
            </a:r>
            <a:r>
              <a:rPr lang="en-US" altLang="en-US" dirty="0">
                <a:solidFill>
                  <a:srgbClr val="000000"/>
                </a:solidFill>
                <a:cs typeface="Times New Roman" panose="02020603050405020304" pitchFamily="18" charset="0"/>
              </a:rPr>
              <a:t>:</a:t>
            </a:r>
          </a:p>
          <a:p>
            <a:pPr marL="0" indent="0" eaLnBrk="1" hangingPunct="1">
              <a:buNone/>
            </a:pPr>
            <a:endParaRPr lang="en-US" altLang="en-US" dirty="0">
              <a:solidFill>
                <a:srgbClr val="000000"/>
              </a:solidFill>
              <a:cs typeface="Times New Roman" panose="02020603050405020304" pitchFamily="18" charset="0"/>
            </a:endParaRPr>
          </a:p>
          <a:p>
            <a:pPr marL="0" indent="0" eaLnBrk="1" hangingPunct="1">
              <a:buNone/>
            </a:pPr>
            <a:r>
              <a:rPr lang="en-US" altLang="en-US" dirty="0">
                <a:solidFill>
                  <a:srgbClr val="000000"/>
                </a:solidFill>
                <a:cs typeface="Times New Roman" panose="02020603050405020304" pitchFamily="18" charset="0"/>
              </a:rPr>
              <a:t>1. Buang </a:t>
            </a:r>
            <a:r>
              <a:rPr lang="en-US" altLang="en-US" dirty="0" err="1">
                <a:solidFill>
                  <a:srgbClr val="000000"/>
                </a:solidFill>
                <a:cs typeface="Times New Roman" panose="02020603050405020304" pitchFamily="18" charset="0"/>
              </a:rPr>
              <a:t>semua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spasi</a:t>
            </a:r>
            <a:r>
              <a:rPr lang="en-US" altLang="en-US" dirty="0">
                <a:solidFill>
                  <a:srgbClr val="000000"/>
                </a:solidFill>
                <a:cs typeface="Times New Roman" panose="02020603050405020304" pitchFamily="18" charset="0"/>
              </a:rPr>
              <a:t>  </a:t>
            </a:r>
          </a:p>
          <a:p>
            <a:pPr marL="0" indent="0" eaLnBrk="1" hangingPunct="1">
              <a:buNone/>
            </a:pPr>
            <a:endParaRPr lang="en-US" altLang="en-US" dirty="0">
              <a:solidFill>
                <a:srgbClr val="000000"/>
              </a:solidFill>
              <a:cs typeface="Times New Roman" panose="02020603050405020304" pitchFamily="18" charset="0"/>
            </a:endParaRPr>
          </a:p>
          <a:p>
            <a:pPr marL="0" indent="0" eaLnBrk="1" hangingPunct="1">
              <a:buNone/>
            </a:pPr>
            <a:r>
              <a:rPr lang="en-US" altLang="en-US" dirty="0">
                <a:solidFill>
                  <a:srgbClr val="000000"/>
                </a:solidFill>
                <a:cs typeface="Times New Roman" panose="02020603050405020304" pitchFamily="18" charset="0"/>
              </a:rPr>
              <a:t>2. </a:t>
            </a:r>
            <a:r>
              <a:rPr lang="en-US" altLang="en-US" dirty="0" err="1">
                <a:solidFill>
                  <a:srgbClr val="000000"/>
                </a:solidFill>
                <a:cs typeface="Times New Roman" panose="02020603050405020304" pitchFamily="18" charset="0"/>
              </a:rPr>
              <a:t>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a:solidFill>
                  <a:srgbClr val="000000"/>
                </a:solidFill>
                <a:latin typeface="Courier New" panose="02070309020205020404" pitchFamily="49" charset="0"/>
                <a:cs typeface="Courier New" panose="02070309020205020404" pitchFamily="49" charset="0"/>
              </a:rPr>
              <a:t>j</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bila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latin typeface="Courier New" panose="02070309020205020404" pitchFamily="49" charset="0"/>
                <a:cs typeface="Courier New" panose="02070309020205020404" pitchFamily="49" charset="0"/>
              </a:rPr>
              <a:t>i</a:t>
            </a:r>
            <a:endParaRPr lang="en-US" altLang="en-US" dirty="0">
              <a:solidFill>
                <a:srgbClr val="000000"/>
              </a:solidFill>
              <a:latin typeface="Courier New" panose="02070309020205020404" pitchFamily="49" charset="0"/>
              <a:cs typeface="Courier New" panose="02070309020205020404" pitchFamily="49" charset="0"/>
            </a:endParaRPr>
          </a:p>
          <a:p>
            <a:pPr marL="0" indent="0" eaLnBrk="1" hangingPunct="1">
              <a:buNone/>
            </a:pPr>
            <a:endParaRPr lang="en-US" altLang="en-US" dirty="0">
              <a:solidFill>
                <a:srgbClr val="000000"/>
              </a:solidFill>
              <a:cs typeface="Times New Roman" panose="02020603050405020304" pitchFamily="18" charset="0"/>
            </a:endParaRPr>
          </a:p>
          <a:p>
            <a:pPr marL="0" indent="0" eaLnBrk="1" hangingPunct="1">
              <a:buNone/>
            </a:pPr>
            <a:r>
              <a:rPr lang="en-US" altLang="en-US" dirty="0">
                <a:solidFill>
                  <a:srgbClr val="000000"/>
                </a:solidFill>
                <a:cs typeface="Times New Roman" panose="02020603050405020304" pitchFamily="18" charset="0"/>
              </a:rPr>
              <a:t>3.  </a:t>
            </a:r>
            <a:r>
              <a:rPr lang="en-US" altLang="en-US" dirty="0" err="1">
                <a:solidFill>
                  <a:srgbClr val="000000"/>
                </a:solidFill>
                <a:cs typeface="Times New Roman" panose="02020603050405020304" pitchFamily="18" charset="0"/>
              </a:rPr>
              <a:t>Tulis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pesan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pasangan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bigram</a:t>
            </a:r>
            <a:r>
              <a:rPr lang="en-US" altLang="en-US" dirty="0">
                <a:solidFill>
                  <a:srgbClr val="000000"/>
                </a:solidFill>
                <a:cs typeface="Times New Roman" panose="02020603050405020304" pitchFamily="18" charset="0"/>
              </a:rPr>
              <a:t>).</a:t>
            </a:r>
          </a:p>
          <a:p>
            <a:pPr marL="0" indent="0" eaLnBrk="1" hangingPunct="1">
              <a:buNone/>
            </a:pPr>
            <a:endParaRPr lang="en-US" altLang="en-US" dirty="0">
              <a:solidFill>
                <a:srgbClr val="000000"/>
              </a:solidFill>
              <a:cs typeface="Times New Roman" panose="02020603050405020304" pitchFamily="18" charset="0"/>
            </a:endParaRPr>
          </a:p>
          <a:p>
            <a:pPr marL="0" indent="0" eaLnBrk="1" hangingPunct="1">
              <a:buNone/>
            </a:pPr>
            <a:r>
              <a:rPr lang="en-US" altLang="en-US" dirty="0">
                <a:solidFill>
                  <a:srgbClr val="000000"/>
                </a:solidFill>
                <a:cs typeface="Times New Roman" panose="02020603050405020304" pitchFamily="18" charset="0"/>
              </a:rPr>
              <a:t>4.  </a:t>
            </a:r>
            <a:r>
              <a:rPr lang="en-US" altLang="en-US" dirty="0" err="1">
                <a:solidFill>
                  <a:srgbClr val="000000"/>
                </a:solidFill>
                <a:cs typeface="Times New Roman" panose="02020603050405020304" pitchFamily="18" charset="0"/>
              </a:rPr>
              <a:t>Jangan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sampai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pasangan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Jika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sisipkan</a:t>
            </a:r>
            <a:r>
              <a:rPr lang="en-US" altLang="en-US" dirty="0">
                <a:solidFill>
                  <a:srgbClr val="000000"/>
                </a:solidFill>
                <a:cs typeface="Times New Roman" panose="02020603050405020304" pitchFamily="18" charset="0"/>
              </a:rPr>
              <a:t>  </a:t>
            </a:r>
            <a:r>
              <a:rPr lang="en-US" altLang="en-US" dirty="0">
                <a:solidFill>
                  <a:srgbClr val="000000"/>
                </a:solidFill>
                <a:latin typeface="Courier New" panose="02070309020205020404" pitchFamily="49" charset="0"/>
                <a:cs typeface="Courier New" panose="02070309020205020404" pitchFamily="49" charset="0"/>
              </a:rPr>
              <a:t>x</a:t>
            </a:r>
            <a:r>
              <a:rPr lang="en-US" altLang="en-US" dirty="0">
                <a:solidFill>
                  <a:srgbClr val="000000"/>
                </a:solidFill>
                <a:cs typeface="Times New Roman" panose="02020603050405020304" pitchFamily="18" charset="0"/>
              </a:rPr>
              <a:t> di</a:t>
            </a:r>
          </a:p>
          <a:p>
            <a:pPr marL="0" indent="0" eaLnBrk="1" hangingPunct="1">
              <a:buNone/>
            </a:pP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tengahnya</a:t>
            </a:r>
            <a:endParaRPr lang="en-US" altLang="en-US" dirty="0">
              <a:solidFill>
                <a:srgbClr val="000000"/>
              </a:solidFill>
              <a:cs typeface="Times New Roman" panose="02020603050405020304" pitchFamily="18" charset="0"/>
            </a:endParaRPr>
          </a:p>
          <a:p>
            <a:pPr marL="0" indent="0" eaLnBrk="1" hangingPunct="1">
              <a:buNone/>
            </a:pPr>
            <a:endParaRPr lang="en-US" altLang="en-US" dirty="0">
              <a:solidFill>
                <a:srgbClr val="000000"/>
              </a:solidFill>
              <a:cs typeface="Times New Roman" panose="02020603050405020304" pitchFamily="18" charset="0"/>
            </a:endParaRPr>
          </a:p>
          <a:p>
            <a:pPr marL="0" indent="0" eaLnBrk="1" hangingPunct="1">
              <a:buNone/>
            </a:pPr>
            <a:r>
              <a:rPr lang="en-US" altLang="en-US" dirty="0">
                <a:solidFill>
                  <a:srgbClr val="000000"/>
                </a:solidFill>
                <a:cs typeface="Times New Roman" panose="02020603050405020304" pitchFamily="18" charset="0"/>
              </a:rPr>
              <a:t>5.  </a:t>
            </a:r>
            <a:r>
              <a:rPr lang="en-US" altLang="en-US" dirty="0" err="1">
                <a:solidFill>
                  <a:srgbClr val="000000"/>
                </a:solidFill>
                <a:cs typeface="Times New Roman" panose="02020603050405020304" pitchFamily="18" charset="0"/>
              </a:rPr>
              <a:t>Jika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jumlah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ganjil,tambahkan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a:solidFill>
                  <a:srgbClr val="000000"/>
                </a:solidFill>
                <a:latin typeface="Courier New" panose="02070309020205020404" pitchFamily="49" charset="0"/>
                <a:cs typeface="Courier New" panose="02070309020205020404" pitchFamily="49" charset="0"/>
              </a:rPr>
              <a:t>x</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akhir</a:t>
            </a:r>
            <a:endParaRPr lang="en-GB" altLang="en-US" dirty="0"/>
          </a:p>
        </p:txBody>
      </p:sp>
    </p:spTree>
    <p:extLst>
      <p:ext uri="{BB962C8B-B14F-4D97-AF65-F5344CB8AC3E}">
        <p14:creationId xmlns:p14="http://schemas.microsoft.com/office/powerpoint/2010/main" val="965031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9DE1B41-F37A-4D03-B84C-61E761F2B591}" type="slidenum">
              <a:rPr lang="en-GB" altLang="en-US" sz="1400">
                <a:latin typeface="Times New Roman" panose="02020603050405020304" pitchFamily="18" charset="0"/>
              </a:rPr>
              <a:pPr>
                <a:spcBef>
                  <a:spcPct val="0"/>
                </a:spcBef>
                <a:buSzTx/>
                <a:buFontTx/>
                <a:buNone/>
              </a:pPr>
              <a:t>42</a:t>
            </a:fld>
            <a:endParaRPr lang="en-GB" altLang="en-US" sz="1400">
              <a:latin typeface="Times New Roman" panose="02020603050405020304" pitchFamily="18" charset="0"/>
            </a:endParaRPr>
          </a:p>
        </p:txBody>
      </p:sp>
      <p:sp>
        <p:nvSpPr>
          <p:cNvPr id="27652" name="Rectangle 3"/>
          <p:cNvSpPr>
            <a:spLocks noGrp="1" noChangeArrowheads="1"/>
          </p:cNvSpPr>
          <p:nvPr>
            <p:ph type="body" idx="1"/>
          </p:nvPr>
        </p:nvSpPr>
        <p:spPr>
          <a:xfrm>
            <a:off x="791570" y="478302"/>
            <a:ext cx="10863618" cy="5617698"/>
          </a:xfrm>
        </p:spPr>
        <p:txBody>
          <a:bodyPr/>
          <a:lstStyle/>
          <a:p>
            <a:pPr eaLnBrk="1" hangingPunct="1">
              <a:buFontTx/>
              <a:buNone/>
            </a:pPr>
            <a:r>
              <a:rPr lang="en-US" altLang="en-US"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sz="2400" dirty="0" err="1">
                <a:latin typeface="Courier New" panose="02070309020205020404" pitchFamily="49" charset="0"/>
                <a:cs typeface="Courier New" panose="02070309020205020404" pitchFamily="49" charset="0"/>
              </a:rPr>
              <a:t>temui</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ibu</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nanti</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malam</a:t>
            </a:r>
            <a:r>
              <a:rPr lang="en-US" sz="2400" dirty="0">
                <a:latin typeface="Courier New" panose="02070309020205020404" pitchFamily="49" charset="0"/>
                <a:cs typeface="Courier New" panose="02070309020205020404" pitchFamily="49" charset="0"/>
              </a:rPr>
              <a:t> </a:t>
            </a:r>
            <a:endParaRPr lang="en-US" altLang="en-US" sz="2400" dirty="0">
              <a:solidFill>
                <a:srgbClr val="000000"/>
              </a:solidFill>
              <a:latin typeface="Courier New" panose="02070309020205020404" pitchFamily="49" charset="0"/>
              <a:cs typeface="Courier New" panose="02070309020205020404" pitchFamily="49" charset="0"/>
            </a:endParaRPr>
          </a:p>
          <a:p>
            <a:pPr eaLnBrk="1" hangingPunct="1">
              <a:buFontTx/>
              <a:buNone/>
            </a:pP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Tidak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j</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langsung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tulis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pesan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dalam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pasangan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endParaRPr lang="en-US" altLang="en-US" sz="2400" dirty="0">
              <a:solidFill>
                <a:srgbClr val="000000"/>
              </a:solidFill>
              <a:cs typeface="Times New Roman" panose="02020603050405020304" pitchFamily="18" charset="0"/>
            </a:endParaRPr>
          </a:p>
          <a:p>
            <a:pPr eaLnBrk="1" hangingPunct="1">
              <a:buFontTx/>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setelah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semua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spasi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dibuang</a:t>
            </a:r>
            <a:r>
              <a:rPr lang="en-US" altLang="en-US" sz="2400" dirty="0">
                <a:solidFill>
                  <a:srgbClr val="000000"/>
                </a:solidFill>
                <a:cs typeface="Times New Roman" panose="02020603050405020304" pitchFamily="18" charset="0"/>
              </a:rPr>
              <a:t>):</a:t>
            </a:r>
          </a:p>
          <a:p>
            <a:pPr eaLnBrk="1" hangingPunct="1">
              <a:buFontTx/>
              <a:buNone/>
            </a:pPr>
            <a:r>
              <a:rPr lang="en-US" altLang="en-US" sz="2400" dirty="0">
                <a:solidFill>
                  <a:srgbClr val="000000"/>
                </a:solidFill>
                <a:cs typeface="Times New Roman" panose="02020603050405020304" pitchFamily="18" charset="0"/>
              </a:rPr>
              <a:t>		</a:t>
            </a:r>
            <a:r>
              <a:rPr lang="en-US" sz="2400" dirty="0" err="1">
                <a:latin typeface="Courier New" panose="02070309020205020404" pitchFamily="49" charset="0"/>
                <a:cs typeface="Courier New" panose="02070309020205020404" pitchFamily="49" charset="0"/>
              </a:rPr>
              <a:t>te</a:t>
            </a:r>
            <a:r>
              <a:rPr lang="en-US" sz="2400" dirty="0">
                <a:latin typeface="Courier New" panose="02070309020205020404" pitchFamily="49" charset="0"/>
                <a:cs typeface="Courier New" panose="02070309020205020404" pitchFamily="49" charset="0"/>
              </a:rPr>
              <a:t> mu ii </a:t>
            </a:r>
            <a:r>
              <a:rPr lang="en-US" sz="2400" dirty="0" err="1">
                <a:latin typeface="Courier New" panose="02070309020205020404" pitchFamily="49" charset="0"/>
                <a:cs typeface="Courier New" panose="02070309020205020404" pitchFamily="49" charset="0"/>
              </a:rPr>
              <a:t>bu</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na</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im</a:t>
            </a:r>
            <a:r>
              <a:rPr lang="en-US" sz="2400" dirty="0">
                <a:latin typeface="Courier New" panose="02070309020205020404" pitchFamily="49" charset="0"/>
                <a:cs typeface="Courier New" panose="02070309020205020404" pitchFamily="49" charset="0"/>
              </a:rPr>
              <a:t> al am </a:t>
            </a:r>
            <a:endParaRPr lang="en-US" altLang="en-US" sz="2400" dirty="0">
              <a:solidFill>
                <a:srgbClr val="000000"/>
              </a:solidFill>
              <a:cs typeface="Times New Roman" panose="02020603050405020304" pitchFamily="18" charset="0"/>
            </a:endParaRPr>
          </a:p>
          <a:p>
            <a:pPr eaLnBrk="1" hangingPunct="1">
              <a:buFontTx/>
              <a:buNone/>
            </a:pPr>
            <a:r>
              <a:rPr lang="en-US" altLang="en-US" sz="2400" dirty="0">
                <a:solidFill>
                  <a:srgbClr val="000000"/>
                </a:solidFill>
                <a:cs typeface="Times New Roman" panose="02020603050405020304" pitchFamily="18" charset="0"/>
              </a:rPr>
              <a:t> </a:t>
            </a:r>
          </a:p>
          <a:p>
            <a:pPr eaLnBrk="1" hangingPunct="1">
              <a:buFontTx/>
              <a:buNone/>
            </a:pPr>
            <a:r>
              <a:rPr lang="en-US" altLang="en-US" sz="2400" dirty="0">
                <a:solidFill>
                  <a:srgbClr val="000000"/>
                </a:solidFill>
                <a:cs typeface="Times New Roman" panose="02020603050405020304" pitchFamily="18" charset="0"/>
              </a:rPr>
              <a:t>	→ Ada bigram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berulang</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ii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sisipkan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x</a:t>
            </a:r>
            <a:r>
              <a:rPr lang="en-US" altLang="en-US" sz="2400" dirty="0">
                <a:solidFill>
                  <a:srgbClr val="000000"/>
                </a:solidFill>
                <a:cs typeface="Times New Roman" panose="02020603050405020304" pitchFamily="18" charset="0"/>
              </a:rPr>
              <a:t> di </a:t>
            </a:r>
            <a:r>
              <a:rPr lang="en-US" altLang="en-US" sz="2400" dirty="0" err="1">
                <a:solidFill>
                  <a:srgbClr val="000000"/>
                </a:solidFill>
                <a:cs typeface="Times New Roman" panose="02020603050405020304" pitchFamily="18" charset="0"/>
              </a:rPr>
              <a:t>tengahnya</a:t>
            </a:r>
            <a:r>
              <a:rPr lang="en-US" altLang="en-US" sz="2400" dirty="0">
                <a:solidFill>
                  <a:srgbClr val="000000"/>
                </a:solidFill>
                <a:cs typeface="Times New Roman" panose="02020603050405020304" pitchFamily="18" charset="0"/>
              </a:rPr>
              <a:t>:  </a:t>
            </a:r>
          </a:p>
          <a:p>
            <a:pPr eaLnBrk="1" hangingPunct="1">
              <a:buFontTx/>
              <a:buNone/>
            </a:pPr>
            <a:r>
              <a:rPr lang="en-US" altLang="en-US" sz="2400" dirty="0">
                <a:solidFill>
                  <a:srgbClr val="000000"/>
                </a:solidFill>
                <a:cs typeface="Times New Roman" panose="02020603050405020304" pitchFamily="18" charset="0"/>
              </a:rPr>
              <a:t>		</a:t>
            </a:r>
            <a:r>
              <a:rPr lang="en-US" sz="2400" u="sng" dirty="0" err="1">
                <a:latin typeface="Courier New" panose="02070309020205020404" pitchFamily="49" charset="0"/>
                <a:cs typeface="Courier New" panose="02070309020205020404" pitchFamily="49" charset="0"/>
              </a:rPr>
              <a:t>te</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mu</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ix</a:t>
            </a:r>
            <a:r>
              <a:rPr lang="en-US" sz="2400" dirty="0">
                <a:latin typeface="Courier New" panose="02070309020205020404" pitchFamily="49" charset="0"/>
                <a:cs typeface="Courier New" panose="02070309020205020404" pitchFamily="49" charset="0"/>
              </a:rPr>
              <a:t> </a:t>
            </a:r>
            <a:r>
              <a:rPr lang="en-US" sz="2400" u="sng" dirty="0" err="1">
                <a:latin typeface="Courier New" panose="02070309020205020404" pitchFamily="49" charset="0"/>
                <a:cs typeface="Courier New" panose="02070309020205020404" pitchFamily="49" charset="0"/>
              </a:rPr>
              <a:t>ib</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un</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an</a:t>
            </a:r>
            <a:r>
              <a:rPr lang="en-US" sz="2400" dirty="0">
                <a:latin typeface="Courier New" panose="02070309020205020404" pitchFamily="49" charset="0"/>
                <a:cs typeface="Courier New" panose="02070309020205020404" pitchFamily="49" charset="0"/>
              </a:rPr>
              <a:t> </a:t>
            </a:r>
            <a:r>
              <a:rPr lang="en-US" sz="2400" u="sng" dirty="0" err="1">
                <a:latin typeface="Courier New" panose="02070309020205020404" pitchFamily="49" charset="0"/>
                <a:cs typeface="Courier New" panose="02070309020205020404" pitchFamily="49" charset="0"/>
              </a:rPr>
              <a:t>ti</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ma</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la</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a:t>
            </a:r>
            <a:r>
              <a:rPr lang="en-US" altLang="en-US" sz="2400" dirty="0">
                <a:solidFill>
                  <a:srgbClr val="000000"/>
                </a:solidFill>
                <a:cs typeface="Times New Roman" panose="02020603050405020304" pitchFamily="18" charset="0"/>
              </a:rPr>
              <a:t>  </a:t>
            </a:r>
          </a:p>
          <a:p>
            <a:pPr eaLnBrk="1" hangingPunct="1">
              <a:buFontTx/>
              <a:buNone/>
            </a:pPr>
            <a:r>
              <a:rPr lang="en-US" altLang="en-US" sz="2400" dirty="0">
                <a:solidFill>
                  <a:srgbClr val="000000"/>
                </a:solidFill>
                <a:cs typeface="Times New Roman" panose="02020603050405020304" pitchFamily="18" charset="0"/>
              </a:rPr>
              <a:t>       </a:t>
            </a:r>
          </a:p>
          <a:p>
            <a:pPr eaLnBrk="1" hangingPunct="1">
              <a:buFontTx/>
              <a:buNone/>
            </a:pP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Tambahkan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x</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jika</a:t>
            </a:r>
            <a:r>
              <a:rPr lang="en-US" altLang="en-US" sz="2400" dirty="0">
                <a:solidFill>
                  <a:srgbClr val="000000"/>
                </a:solidFill>
                <a:cs typeface="Times New Roman" panose="02020603050405020304" pitchFamily="18" charset="0"/>
              </a:rPr>
              <a:t> bigram </a:t>
            </a:r>
            <a:r>
              <a:rPr lang="en-US" altLang="en-US" sz="2400" dirty="0" err="1">
                <a:solidFill>
                  <a:srgbClr val="000000"/>
                </a:solidFill>
                <a:cs typeface="Times New Roman" panose="02020603050405020304" pitchFamily="18" charset="0"/>
              </a:rPr>
              <a:t>terakhir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satu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a:t>
            </a:r>
          </a:p>
          <a:p>
            <a:pPr eaLnBrk="1" hangingPunct="1">
              <a:buFontTx/>
              <a:buNone/>
            </a:pPr>
            <a:endParaRPr lang="en-US" altLang="en-US" sz="2400" dirty="0">
              <a:solidFill>
                <a:srgbClr val="000000"/>
              </a:solidFill>
              <a:cs typeface="Times New Roman" panose="02020603050405020304" pitchFamily="18" charset="0"/>
            </a:endParaRPr>
          </a:p>
          <a:p>
            <a:pPr>
              <a:buNone/>
            </a:pPr>
            <a:r>
              <a:rPr lang="en-US" altLang="en-US" sz="2400" dirty="0">
                <a:solidFill>
                  <a:srgbClr val="000000"/>
                </a:solidFill>
                <a:cs typeface="Times New Roman" panose="02020603050405020304" pitchFamily="18" charset="0"/>
              </a:rPr>
              <a:t>		</a:t>
            </a:r>
            <a:r>
              <a:rPr lang="en-US" sz="2400" u="sng" dirty="0" err="1">
                <a:latin typeface="Courier New" panose="02070309020205020404" pitchFamily="49" charset="0"/>
                <a:cs typeface="Courier New" panose="02070309020205020404" pitchFamily="49" charset="0"/>
              </a:rPr>
              <a:t>te</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mu</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ix</a:t>
            </a:r>
            <a:r>
              <a:rPr lang="en-US" sz="2400" dirty="0">
                <a:latin typeface="Courier New" panose="02070309020205020404" pitchFamily="49" charset="0"/>
                <a:cs typeface="Courier New" panose="02070309020205020404" pitchFamily="49" charset="0"/>
              </a:rPr>
              <a:t> </a:t>
            </a:r>
            <a:r>
              <a:rPr lang="en-US" sz="2400" u="sng" dirty="0" err="1">
                <a:latin typeface="Courier New" panose="02070309020205020404" pitchFamily="49" charset="0"/>
                <a:cs typeface="Courier New" panose="02070309020205020404" pitchFamily="49" charset="0"/>
              </a:rPr>
              <a:t>ib</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un</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an</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ti</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ma</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la</a:t>
            </a:r>
            <a:r>
              <a:rPr lang="en-US" sz="2400" dirty="0">
                <a:latin typeface="Courier New" panose="02070309020205020404" pitchFamily="49" charset="0"/>
                <a:cs typeface="Courier New" panose="02070309020205020404" pitchFamily="49" charset="0"/>
              </a:rPr>
              <a:t> </a:t>
            </a:r>
            <a:r>
              <a:rPr lang="en-US" sz="2400" u="sng" dirty="0">
                <a:latin typeface="Courier New" panose="02070309020205020404" pitchFamily="49" charset="0"/>
                <a:cs typeface="Courier New" panose="02070309020205020404" pitchFamily="49" charset="0"/>
              </a:rPr>
              <a:t>mx</a:t>
            </a:r>
            <a:r>
              <a:rPr lang="en-US" sz="2400" dirty="0">
                <a:latin typeface="Courier New" panose="02070309020205020404" pitchFamily="49" charset="0"/>
                <a:cs typeface="Courier New" panose="02070309020205020404" pitchFamily="49" charset="0"/>
              </a:rPr>
              <a:t> </a:t>
            </a:r>
          </a:p>
          <a:p>
            <a:pPr eaLnBrk="1" hangingPunct="1">
              <a:buFontTx/>
              <a:buNone/>
            </a:pPr>
            <a:endParaRPr lang="en-US" altLang="en-US" dirty="0">
              <a:solidFill>
                <a:srgbClr val="000000"/>
              </a:solidFill>
              <a:cs typeface="Times New Roman" panose="02020603050405020304" pitchFamily="18" charset="0"/>
            </a:endParaRPr>
          </a:p>
          <a:p>
            <a:pPr eaLnBrk="1" hangingPunct="1">
              <a:buFontTx/>
              <a:buNone/>
            </a:pPr>
            <a:endParaRPr lang="en-GB" altLang="en-US" dirty="0"/>
          </a:p>
        </p:txBody>
      </p:sp>
    </p:spTree>
    <p:extLst>
      <p:ext uri="{BB962C8B-B14F-4D97-AF65-F5344CB8AC3E}">
        <p14:creationId xmlns:p14="http://schemas.microsoft.com/office/powerpoint/2010/main" val="2775256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F4AA8F5-77EC-4C70-8F31-CA53FEE4CD0F}" type="slidenum">
              <a:rPr lang="en-GB" altLang="en-US" sz="1400">
                <a:latin typeface="Times New Roman" panose="02020603050405020304" pitchFamily="18" charset="0"/>
              </a:rPr>
              <a:pPr>
                <a:spcBef>
                  <a:spcPct val="0"/>
                </a:spcBef>
                <a:buSzTx/>
                <a:buFontTx/>
                <a:buNone/>
              </a:pPr>
              <a:t>43</a:t>
            </a:fld>
            <a:endParaRPr lang="en-GB" altLang="en-US" sz="1400">
              <a:latin typeface="Times New Roman" panose="02020603050405020304" pitchFamily="18" charset="0"/>
            </a:endParaRPr>
          </a:p>
        </p:txBody>
      </p:sp>
      <p:sp>
        <p:nvSpPr>
          <p:cNvPr id="28676" name="Rectangle 3"/>
          <p:cNvSpPr>
            <a:spLocks noGrp="1" noChangeArrowheads="1"/>
          </p:cNvSpPr>
          <p:nvPr>
            <p:ph type="body" idx="1"/>
          </p:nvPr>
        </p:nvSpPr>
        <p:spPr>
          <a:xfrm>
            <a:off x="615665" y="625475"/>
            <a:ext cx="11245755" cy="6096000"/>
          </a:xfrm>
        </p:spPr>
        <p:txBody>
          <a:bodyPr>
            <a:normAutofit/>
          </a:bodyPr>
          <a:lstStyle/>
          <a:p>
            <a:pPr eaLnBrk="1" hangingPunct="1">
              <a:buFontTx/>
              <a:buNone/>
            </a:pPr>
            <a:r>
              <a:rPr lang="en-US" altLang="en-US" dirty="0" err="1">
                <a:solidFill>
                  <a:srgbClr val="000000"/>
                </a:solidFill>
                <a:cs typeface="Times New Roman" panose="02020603050405020304" pitchFamily="18" charset="0"/>
              </a:rPr>
              <a:t>Algoritma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enkripsi</a:t>
            </a:r>
            <a:r>
              <a:rPr lang="en-US" altLang="en-US" dirty="0">
                <a:solidFill>
                  <a:srgbClr val="000000"/>
                </a:solidFill>
                <a:cs typeface="Times New Roman" panose="02020603050405020304" pitchFamily="18" charset="0"/>
              </a:rPr>
              <a:t>:</a:t>
            </a:r>
          </a:p>
          <a:p>
            <a:pPr algn="just" eaLnBrk="1" hangingPunct="1">
              <a:buFontTx/>
              <a:buNone/>
            </a:pPr>
            <a:r>
              <a:rPr lang="en-US" altLang="en-US" dirty="0">
                <a:solidFill>
                  <a:srgbClr val="000000"/>
                </a:solidFill>
                <a:cs typeface="Times New Roman" panose="02020603050405020304" pitchFamily="18" charset="0"/>
              </a:rPr>
              <a:t>1. </a:t>
            </a:r>
            <a:r>
              <a:rPr lang="en-US" altLang="en-US" dirty="0" err="1">
                <a:solidFill>
                  <a:srgbClr val="000000"/>
                </a:solidFill>
                <a:cs typeface="Times New Roman" panose="02020603050405020304" pitchFamily="18" charset="0"/>
              </a:rPr>
              <a:t>Jika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terdapat</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baris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maka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tiap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kanannya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bersifat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siklik</a:t>
            </a:r>
            <a:r>
              <a:rPr lang="en-US" altLang="en-US" dirty="0">
                <a:solidFill>
                  <a:srgbClr val="000000"/>
                </a:solidFill>
                <a:cs typeface="Times New Roman" panose="02020603050405020304" pitchFamily="18" charset="0"/>
              </a:rPr>
              <a:t>).</a:t>
            </a:r>
          </a:p>
          <a:p>
            <a:pPr algn="just" eaLnBrk="1" hangingPunct="1">
              <a:buFontTx/>
              <a:buNone/>
            </a:pPr>
            <a:endParaRPr lang="en-US" altLang="en-US" dirty="0">
              <a:solidFill>
                <a:srgbClr val="000000"/>
              </a:solidFill>
              <a:cs typeface="Times New Roman" panose="02020603050405020304" pitchFamily="18" charset="0"/>
            </a:endParaRPr>
          </a:p>
        </p:txBody>
      </p:sp>
      <p:pic>
        <p:nvPicPr>
          <p:cNvPr id="5" name="Picture 4">
            <a:extLst>
              <a:ext uri="{FF2B5EF4-FFF2-40B4-BE49-F238E27FC236}">
                <a16:creationId xmlns:a16="http://schemas.microsoft.com/office/drawing/2014/main" id="{90C29613-C367-40A2-8EC8-7B51CCFE86D6}"/>
              </a:ext>
            </a:extLst>
          </p:cNvPr>
          <p:cNvPicPr>
            <a:picLocks noChangeAspect="1"/>
          </p:cNvPicPr>
          <p:nvPr/>
        </p:nvPicPr>
        <p:blipFill>
          <a:blip r:embed="rId7"/>
          <a:stretch>
            <a:fillRect/>
          </a:stretch>
        </p:blipFill>
        <p:spPr>
          <a:xfrm>
            <a:off x="1175288" y="3039537"/>
            <a:ext cx="2694919" cy="2495965"/>
          </a:xfrm>
          <a:prstGeom prst="rect">
            <a:avLst/>
          </a:prstGeom>
        </p:spPr>
      </p:pic>
      <p:sp>
        <p:nvSpPr>
          <p:cNvPr id="6" name="Rectangle 5">
            <a:extLst>
              <a:ext uri="{FF2B5EF4-FFF2-40B4-BE49-F238E27FC236}">
                <a16:creationId xmlns:a16="http://schemas.microsoft.com/office/drawing/2014/main" id="{658BCC63-B436-41AA-8BD8-DEB3DE9DAD68}"/>
              </a:ext>
            </a:extLst>
          </p:cNvPr>
          <p:cNvSpPr/>
          <p:nvPr/>
        </p:nvSpPr>
        <p:spPr>
          <a:xfrm>
            <a:off x="1478123" y="2480757"/>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di</a:t>
            </a:r>
            <a:endParaRPr lang="en-US" sz="2800" dirty="0"/>
          </a:p>
        </p:txBody>
      </p:sp>
      <p:sp>
        <p:nvSpPr>
          <p:cNvPr id="2" name="Rectangle 1">
            <a:extLst>
              <a:ext uri="{FF2B5EF4-FFF2-40B4-BE49-F238E27FC236}">
                <a16:creationId xmlns:a16="http://schemas.microsoft.com/office/drawing/2014/main" id="{E6632F32-810E-4C17-9898-BB740F603B03}"/>
              </a:ext>
            </a:extLst>
          </p:cNvPr>
          <p:cNvSpPr/>
          <p:nvPr/>
        </p:nvSpPr>
        <p:spPr>
          <a:xfrm>
            <a:off x="1798320" y="4064000"/>
            <a:ext cx="538480"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D</a:t>
            </a:r>
          </a:p>
        </p:txBody>
      </p:sp>
      <p:sp>
        <p:nvSpPr>
          <p:cNvPr id="8" name="Rectangle 7">
            <a:extLst>
              <a:ext uri="{FF2B5EF4-FFF2-40B4-BE49-F238E27FC236}">
                <a16:creationId xmlns:a16="http://schemas.microsoft.com/office/drawing/2014/main" id="{F8D090FF-0415-4EC2-A6D4-027245991B6F}"/>
              </a:ext>
            </a:extLst>
          </p:cNvPr>
          <p:cNvSpPr/>
          <p:nvPr/>
        </p:nvSpPr>
        <p:spPr>
          <a:xfrm>
            <a:off x="2834263" y="4064000"/>
            <a:ext cx="455475"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I</a:t>
            </a:r>
          </a:p>
        </p:txBody>
      </p:sp>
      <p:sp>
        <p:nvSpPr>
          <p:cNvPr id="9" name="Rectangle 8">
            <a:extLst>
              <a:ext uri="{FF2B5EF4-FFF2-40B4-BE49-F238E27FC236}">
                <a16:creationId xmlns:a16="http://schemas.microsoft.com/office/drawing/2014/main" id="{835543E9-838A-41BA-B63B-7AF142F10F31}"/>
              </a:ext>
            </a:extLst>
          </p:cNvPr>
          <p:cNvSpPr/>
          <p:nvPr/>
        </p:nvSpPr>
        <p:spPr>
          <a:xfrm>
            <a:off x="1230556" y="5605268"/>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FK</a:t>
            </a:r>
            <a:endParaRPr lang="en-US" sz="2800" dirty="0"/>
          </a:p>
        </p:txBody>
      </p:sp>
      <p:sp>
        <p:nvSpPr>
          <p:cNvPr id="3" name="Arrow: Curved Down 2">
            <a:extLst>
              <a:ext uri="{FF2B5EF4-FFF2-40B4-BE49-F238E27FC236}">
                <a16:creationId xmlns:a16="http://schemas.microsoft.com/office/drawing/2014/main" id="{D672D9A3-5067-4A31-B53F-2CBE280C49D1}"/>
              </a:ext>
            </a:extLst>
          </p:cNvPr>
          <p:cNvSpPr/>
          <p:nvPr/>
        </p:nvSpPr>
        <p:spPr>
          <a:xfrm>
            <a:off x="2067560" y="3815255"/>
            <a:ext cx="623088" cy="2131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Down 10">
            <a:extLst>
              <a:ext uri="{FF2B5EF4-FFF2-40B4-BE49-F238E27FC236}">
                <a16:creationId xmlns:a16="http://schemas.microsoft.com/office/drawing/2014/main" id="{2F54EE6F-11F5-40AA-ADDB-1622E9BF7797}"/>
              </a:ext>
            </a:extLst>
          </p:cNvPr>
          <p:cNvSpPr/>
          <p:nvPr/>
        </p:nvSpPr>
        <p:spPr>
          <a:xfrm>
            <a:off x="2986662" y="3815255"/>
            <a:ext cx="623088" cy="2131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EA4E483A-EFF7-44F7-8A31-06DF9E582115}"/>
              </a:ext>
            </a:extLst>
          </p:cNvPr>
          <p:cNvPicPr>
            <a:picLocks noChangeAspect="1"/>
          </p:cNvPicPr>
          <p:nvPr/>
        </p:nvPicPr>
        <p:blipFill>
          <a:blip r:embed="rId7"/>
          <a:stretch>
            <a:fillRect/>
          </a:stretch>
        </p:blipFill>
        <p:spPr>
          <a:xfrm>
            <a:off x="7097868" y="3003977"/>
            <a:ext cx="2694919" cy="2495965"/>
          </a:xfrm>
          <a:prstGeom prst="rect">
            <a:avLst/>
          </a:prstGeom>
        </p:spPr>
      </p:pic>
      <p:sp>
        <p:nvSpPr>
          <p:cNvPr id="13" name="Rectangle 12">
            <a:extLst>
              <a:ext uri="{FF2B5EF4-FFF2-40B4-BE49-F238E27FC236}">
                <a16:creationId xmlns:a16="http://schemas.microsoft.com/office/drawing/2014/main" id="{DC458482-02C7-4117-9B4B-5AE003D720C6}"/>
              </a:ext>
            </a:extLst>
          </p:cNvPr>
          <p:cNvSpPr/>
          <p:nvPr/>
        </p:nvSpPr>
        <p:spPr>
          <a:xfrm>
            <a:off x="7400703" y="2445197"/>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qt</a:t>
            </a:r>
            <a:endParaRPr lang="en-US" sz="2800" dirty="0"/>
          </a:p>
        </p:txBody>
      </p:sp>
      <p:sp>
        <p:nvSpPr>
          <p:cNvPr id="14" name="Rectangle 13">
            <a:extLst>
              <a:ext uri="{FF2B5EF4-FFF2-40B4-BE49-F238E27FC236}">
                <a16:creationId xmlns:a16="http://schemas.microsoft.com/office/drawing/2014/main" id="{E46A164A-446A-4F7A-A18D-1BAA1654218A}"/>
              </a:ext>
            </a:extLst>
          </p:cNvPr>
          <p:cNvSpPr/>
          <p:nvPr/>
        </p:nvSpPr>
        <p:spPr>
          <a:xfrm>
            <a:off x="8301684" y="4479757"/>
            <a:ext cx="455159"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Q</a:t>
            </a:r>
          </a:p>
        </p:txBody>
      </p:sp>
      <p:sp>
        <p:nvSpPr>
          <p:cNvPr id="15" name="Rectangle 14">
            <a:extLst>
              <a:ext uri="{FF2B5EF4-FFF2-40B4-BE49-F238E27FC236}">
                <a16:creationId xmlns:a16="http://schemas.microsoft.com/office/drawing/2014/main" id="{A5EC3553-5D3C-435F-9440-6F5B8B8D175C}"/>
              </a:ext>
            </a:extLst>
          </p:cNvPr>
          <p:cNvSpPr/>
          <p:nvPr/>
        </p:nvSpPr>
        <p:spPr>
          <a:xfrm>
            <a:off x="9220786" y="4479757"/>
            <a:ext cx="455475"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T</a:t>
            </a:r>
          </a:p>
        </p:txBody>
      </p:sp>
      <p:sp>
        <p:nvSpPr>
          <p:cNvPr id="16" name="Rectangle 15">
            <a:extLst>
              <a:ext uri="{FF2B5EF4-FFF2-40B4-BE49-F238E27FC236}">
                <a16:creationId xmlns:a16="http://schemas.microsoft.com/office/drawing/2014/main" id="{26B24C8F-187D-43DD-B161-ACEAD144F9D8}"/>
              </a:ext>
            </a:extLst>
          </p:cNvPr>
          <p:cNvSpPr/>
          <p:nvPr/>
        </p:nvSpPr>
        <p:spPr>
          <a:xfrm>
            <a:off x="7153136" y="5569708"/>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RM</a:t>
            </a:r>
            <a:endParaRPr lang="en-US" sz="2800" dirty="0"/>
          </a:p>
        </p:txBody>
      </p:sp>
      <p:sp>
        <p:nvSpPr>
          <p:cNvPr id="17" name="Arrow: Curved Down 16">
            <a:extLst>
              <a:ext uri="{FF2B5EF4-FFF2-40B4-BE49-F238E27FC236}">
                <a16:creationId xmlns:a16="http://schemas.microsoft.com/office/drawing/2014/main" id="{85F81665-B5E3-4447-83A4-4398722DDE27}"/>
              </a:ext>
            </a:extLst>
          </p:cNvPr>
          <p:cNvSpPr/>
          <p:nvPr/>
        </p:nvSpPr>
        <p:spPr>
          <a:xfrm>
            <a:off x="8503252" y="4231689"/>
            <a:ext cx="623088" cy="2131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Down 17">
            <a:extLst>
              <a:ext uri="{FF2B5EF4-FFF2-40B4-BE49-F238E27FC236}">
                <a16:creationId xmlns:a16="http://schemas.microsoft.com/office/drawing/2014/main" id="{61A7D746-DECC-408C-A81E-DAB6036ECF4A}"/>
              </a:ext>
            </a:extLst>
          </p:cNvPr>
          <p:cNvSpPr/>
          <p:nvPr/>
        </p:nvSpPr>
        <p:spPr>
          <a:xfrm>
            <a:off x="9448523" y="4216335"/>
            <a:ext cx="623088" cy="21318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8389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186D7-7D59-490C-8398-5694EFE6C4B2}"/>
              </a:ext>
            </a:extLst>
          </p:cNvPr>
          <p:cNvSpPr>
            <a:spLocks noGrp="1"/>
          </p:cNvSpPr>
          <p:nvPr>
            <p:ph idx="1"/>
          </p:nvPr>
        </p:nvSpPr>
        <p:spPr>
          <a:xfrm>
            <a:off x="838200" y="863600"/>
            <a:ext cx="10515600" cy="5313363"/>
          </a:xfrm>
        </p:spPr>
        <p:txBody>
          <a:bodyPr/>
          <a:lstStyle/>
          <a:p>
            <a:pPr algn="just">
              <a:buNone/>
            </a:pPr>
            <a:r>
              <a:rPr lang="en-US" altLang="en-US" dirty="0">
                <a:solidFill>
                  <a:srgbClr val="000000"/>
                </a:solidFill>
                <a:cs typeface="Times New Roman" panose="02020603050405020304" pitchFamily="18" charset="0"/>
              </a:rPr>
              <a:t>2. </a:t>
            </a:r>
            <a:r>
              <a:rPr lang="en-US" altLang="en-US" dirty="0" err="1">
                <a:solidFill>
                  <a:srgbClr val="000000"/>
                </a:solidFill>
                <a:cs typeface="Times New Roman" panose="02020603050405020304" pitchFamily="18" charset="0"/>
              </a:rPr>
              <a:t>Jika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terdapat</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kolom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maka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tiap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bawahnya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bersifat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siklik</a:t>
            </a:r>
            <a:r>
              <a:rPr lang="en-US" altLang="en-US" dirty="0">
                <a:solidFill>
                  <a:srgbClr val="000000"/>
                </a:solidFill>
                <a:cs typeface="Times New Roman" panose="02020603050405020304" pitchFamily="18" charset="0"/>
              </a:rPr>
              <a:t>).</a:t>
            </a:r>
          </a:p>
          <a:p>
            <a:pPr algn="just">
              <a:buNone/>
            </a:pPr>
            <a:endParaRPr lang="en-US" altLang="en-US" dirty="0">
              <a:solidFill>
                <a:srgbClr val="000000"/>
              </a:solidFill>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56DAD22F-064A-4222-9C3E-A51F32DCCC11}"/>
              </a:ext>
            </a:extLst>
          </p:cNvPr>
          <p:cNvPicPr>
            <a:picLocks noChangeAspect="1"/>
          </p:cNvPicPr>
          <p:nvPr/>
        </p:nvPicPr>
        <p:blipFill>
          <a:blip r:embed="rId2"/>
          <a:stretch>
            <a:fillRect/>
          </a:stretch>
        </p:blipFill>
        <p:spPr>
          <a:xfrm>
            <a:off x="1601907" y="2720309"/>
            <a:ext cx="2694919" cy="2495965"/>
          </a:xfrm>
          <a:prstGeom prst="rect">
            <a:avLst/>
          </a:prstGeom>
        </p:spPr>
      </p:pic>
      <p:sp>
        <p:nvSpPr>
          <p:cNvPr id="5" name="Rectangle 4">
            <a:extLst>
              <a:ext uri="{FF2B5EF4-FFF2-40B4-BE49-F238E27FC236}">
                <a16:creationId xmlns:a16="http://schemas.microsoft.com/office/drawing/2014/main" id="{CA7D17C0-34E9-4E0A-BCD6-C82600651F6A}"/>
              </a:ext>
            </a:extLst>
          </p:cNvPr>
          <p:cNvSpPr/>
          <p:nvPr/>
        </p:nvSpPr>
        <p:spPr>
          <a:xfrm>
            <a:off x="1909047" y="2144426"/>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nq</a:t>
            </a:r>
            <a:endParaRPr lang="en-US" sz="2800" dirty="0"/>
          </a:p>
        </p:txBody>
      </p:sp>
      <p:sp>
        <p:nvSpPr>
          <p:cNvPr id="6" name="Rectangle 5">
            <a:extLst>
              <a:ext uri="{FF2B5EF4-FFF2-40B4-BE49-F238E27FC236}">
                <a16:creationId xmlns:a16="http://schemas.microsoft.com/office/drawing/2014/main" id="{D3AB0CB9-DB02-4A91-9DA0-F1BEBA94B900}"/>
              </a:ext>
            </a:extLst>
          </p:cNvPr>
          <p:cNvSpPr/>
          <p:nvPr/>
        </p:nvSpPr>
        <p:spPr>
          <a:xfrm>
            <a:off x="2790207" y="2858814"/>
            <a:ext cx="455159"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N</a:t>
            </a:r>
          </a:p>
        </p:txBody>
      </p:sp>
      <p:sp>
        <p:nvSpPr>
          <p:cNvPr id="7" name="Rectangle 6">
            <a:extLst>
              <a:ext uri="{FF2B5EF4-FFF2-40B4-BE49-F238E27FC236}">
                <a16:creationId xmlns:a16="http://schemas.microsoft.com/office/drawing/2014/main" id="{C1C1A3EE-27A4-4B1D-879E-F809A9A12F9C}"/>
              </a:ext>
            </a:extLst>
          </p:cNvPr>
          <p:cNvSpPr/>
          <p:nvPr/>
        </p:nvSpPr>
        <p:spPr>
          <a:xfrm>
            <a:off x="2800718" y="4225159"/>
            <a:ext cx="455475" cy="355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Q</a:t>
            </a:r>
          </a:p>
        </p:txBody>
      </p:sp>
      <p:sp>
        <p:nvSpPr>
          <p:cNvPr id="8" name="Rectangle 7">
            <a:extLst>
              <a:ext uri="{FF2B5EF4-FFF2-40B4-BE49-F238E27FC236}">
                <a16:creationId xmlns:a16="http://schemas.microsoft.com/office/drawing/2014/main" id="{94A8BC14-77C0-4DD5-9F70-9F8DB7F2287A}"/>
              </a:ext>
            </a:extLst>
          </p:cNvPr>
          <p:cNvSpPr/>
          <p:nvPr/>
        </p:nvSpPr>
        <p:spPr>
          <a:xfrm>
            <a:off x="1661480" y="5268937"/>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PX</a:t>
            </a:r>
            <a:endParaRPr lang="en-US" sz="2800" dirty="0"/>
          </a:p>
        </p:txBody>
      </p:sp>
      <p:pic>
        <p:nvPicPr>
          <p:cNvPr id="11" name="Picture 10">
            <a:extLst>
              <a:ext uri="{FF2B5EF4-FFF2-40B4-BE49-F238E27FC236}">
                <a16:creationId xmlns:a16="http://schemas.microsoft.com/office/drawing/2014/main" id="{8934D085-1083-4128-89A2-3C9F628A7126}"/>
              </a:ext>
            </a:extLst>
          </p:cNvPr>
          <p:cNvPicPr>
            <a:picLocks noChangeAspect="1"/>
          </p:cNvPicPr>
          <p:nvPr/>
        </p:nvPicPr>
        <p:blipFill>
          <a:blip r:embed="rId2"/>
          <a:stretch>
            <a:fillRect/>
          </a:stretch>
        </p:blipFill>
        <p:spPr>
          <a:xfrm>
            <a:off x="7528792" y="2667646"/>
            <a:ext cx="2694919" cy="2495965"/>
          </a:xfrm>
          <a:prstGeom prst="rect">
            <a:avLst/>
          </a:prstGeom>
        </p:spPr>
      </p:pic>
      <p:sp>
        <p:nvSpPr>
          <p:cNvPr id="12" name="Rectangle 11">
            <a:extLst>
              <a:ext uri="{FF2B5EF4-FFF2-40B4-BE49-F238E27FC236}">
                <a16:creationId xmlns:a16="http://schemas.microsoft.com/office/drawing/2014/main" id="{6D597DC7-6298-4124-91C6-9EEC1C65B68A}"/>
              </a:ext>
            </a:extLst>
          </p:cNvPr>
          <p:cNvSpPr/>
          <p:nvPr/>
        </p:nvSpPr>
        <p:spPr>
          <a:xfrm>
            <a:off x="7831627" y="2108866"/>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ow</a:t>
            </a:r>
            <a:endParaRPr lang="en-US" sz="2800" dirty="0"/>
          </a:p>
        </p:txBody>
      </p:sp>
      <p:sp>
        <p:nvSpPr>
          <p:cNvPr id="13" name="Rectangle 12">
            <a:extLst>
              <a:ext uri="{FF2B5EF4-FFF2-40B4-BE49-F238E27FC236}">
                <a16:creationId xmlns:a16="http://schemas.microsoft.com/office/drawing/2014/main" id="{A1910206-EE57-48E1-B75B-D6A19DC44A3F}"/>
              </a:ext>
            </a:extLst>
          </p:cNvPr>
          <p:cNvSpPr/>
          <p:nvPr/>
        </p:nvSpPr>
        <p:spPr>
          <a:xfrm>
            <a:off x="8156029" y="4143426"/>
            <a:ext cx="557047"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O</a:t>
            </a:r>
          </a:p>
        </p:txBody>
      </p:sp>
      <p:sp>
        <p:nvSpPr>
          <p:cNvPr id="14" name="Rectangle 13">
            <a:extLst>
              <a:ext uri="{FF2B5EF4-FFF2-40B4-BE49-F238E27FC236}">
                <a16:creationId xmlns:a16="http://schemas.microsoft.com/office/drawing/2014/main" id="{5D3C3E4B-F1F7-461D-8ACB-FA6915F83F54}"/>
              </a:ext>
            </a:extLst>
          </p:cNvPr>
          <p:cNvSpPr/>
          <p:nvPr/>
        </p:nvSpPr>
        <p:spPr>
          <a:xfrm>
            <a:off x="8156029" y="4597195"/>
            <a:ext cx="557047"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W</a:t>
            </a:r>
          </a:p>
        </p:txBody>
      </p:sp>
      <p:sp>
        <p:nvSpPr>
          <p:cNvPr id="15" name="Rectangle 14">
            <a:extLst>
              <a:ext uri="{FF2B5EF4-FFF2-40B4-BE49-F238E27FC236}">
                <a16:creationId xmlns:a16="http://schemas.microsoft.com/office/drawing/2014/main" id="{6C147FA6-8C6C-4DD3-A9A3-5FD6AD2F0F94}"/>
              </a:ext>
            </a:extLst>
          </p:cNvPr>
          <p:cNvSpPr/>
          <p:nvPr/>
        </p:nvSpPr>
        <p:spPr>
          <a:xfrm>
            <a:off x="7542307" y="5536009"/>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WL</a:t>
            </a:r>
            <a:endParaRPr lang="en-US" sz="2800" dirty="0"/>
          </a:p>
        </p:txBody>
      </p:sp>
      <p:sp>
        <p:nvSpPr>
          <p:cNvPr id="18" name="Arrow: Curved Left 17">
            <a:extLst>
              <a:ext uri="{FF2B5EF4-FFF2-40B4-BE49-F238E27FC236}">
                <a16:creationId xmlns:a16="http://schemas.microsoft.com/office/drawing/2014/main" id="{DD651C7C-C01F-49DE-B853-662E2F1B95E5}"/>
              </a:ext>
            </a:extLst>
          </p:cNvPr>
          <p:cNvSpPr/>
          <p:nvPr/>
        </p:nvSpPr>
        <p:spPr>
          <a:xfrm>
            <a:off x="3256193" y="3058510"/>
            <a:ext cx="243752" cy="5306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urved Left 18">
            <a:extLst>
              <a:ext uri="{FF2B5EF4-FFF2-40B4-BE49-F238E27FC236}">
                <a16:creationId xmlns:a16="http://schemas.microsoft.com/office/drawing/2014/main" id="{21CA55F6-4D42-4CCA-BF6B-7F3CF6BDFD76}"/>
              </a:ext>
            </a:extLst>
          </p:cNvPr>
          <p:cNvSpPr/>
          <p:nvPr/>
        </p:nvSpPr>
        <p:spPr>
          <a:xfrm>
            <a:off x="3282152" y="4353450"/>
            <a:ext cx="243752" cy="5306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urved Left 19">
            <a:extLst>
              <a:ext uri="{FF2B5EF4-FFF2-40B4-BE49-F238E27FC236}">
                <a16:creationId xmlns:a16="http://schemas.microsoft.com/office/drawing/2014/main" id="{3F44C70C-3050-4C52-9D3E-74E532DBA92A}"/>
              </a:ext>
            </a:extLst>
          </p:cNvPr>
          <p:cNvSpPr/>
          <p:nvPr/>
        </p:nvSpPr>
        <p:spPr>
          <a:xfrm>
            <a:off x="8754375" y="4225159"/>
            <a:ext cx="243752" cy="5306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urved Left 20">
            <a:extLst>
              <a:ext uri="{FF2B5EF4-FFF2-40B4-BE49-F238E27FC236}">
                <a16:creationId xmlns:a16="http://schemas.microsoft.com/office/drawing/2014/main" id="{C59F2A0F-1C10-4D3C-ACAC-F6CAEA173814}"/>
              </a:ext>
            </a:extLst>
          </p:cNvPr>
          <p:cNvSpPr/>
          <p:nvPr/>
        </p:nvSpPr>
        <p:spPr>
          <a:xfrm>
            <a:off x="8754375" y="4805125"/>
            <a:ext cx="243752" cy="53068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ooter Placeholder 1">
            <a:extLst>
              <a:ext uri="{FF2B5EF4-FFF2-40B4-BE49-F238E27FC236}">
                <a16:creationId xmlns:a16="http://schemas.microsoft.com/office/drawing/2014/main" id="{DC31510A-7C4D-088A-BBDB-B7BC818FA8C0}"/>
              </a:ext>
            </a:extLst>
          </p:cNvPr>
          <p:cNvSpPr>
            <a:spLocks noGrp="1"/>
          </p:cNvSpPr>
          <p:nvPr>
            <p:ph type="ftr" sz="quarter" idx="11"/>
          </p:nvPr>
        </p:nvSpPr>
        <p:spPr/>
        <p:txBody>
          <a:bodyPr/>
          <a:lstStyle/>
          <a:p>
            <a:r>
              <a:rPr lang="en-US"/>
              <a:t>Rinaldi/IF4020 Kriptografi</a:t>
            </a:r>
          </a:p>
        </p:txBody>
      </p:sp>
      <p:sp>
        <p:nvSpPr>
          <p:cNvPr id="9" name="Slide Number Placeholder 8">
            <a:extLst>
              <a:ext uri="{FF2B5EF4-FFF2-40B4-BE49-F238E27FC236}">
                <a16:creationId xmlns:a16="http://schemas.microsoft.com/office/drawing/2014/main" id="{2A704A85-90F6-163E-CCE9-D48BD2AC4B05}"/>
              </a:ext>
            </a:extLst>
          </p:cNvPr>
          <p:cNvSpPr>
            <a:spLocks noGrp="1"/>
          </p:cNvSpPr>
          <p:nvPr>
            <p:ph type="sldNum" sz="quarter" idx="12"/>
          </p:nvPr>
        </p:nvSpPr>
        <p:spPr/>
        <p:txBody>
          <a:bodyPr/>
          <a:lstStyle/>
          <a:p>
            <a:fld id="{FE3EB9F5-0D30-470F-9EF7-AF0567F51E7B}" type="slidenum">
              <a:rPr lang="en-US" smtClean="0"/>
              <a:t>44</a:t>
            </a:fld>
            <a:endParaRPr lang="en-US"/>
          </a:p>
        </p:txBody>
      </p:sp>
    </p:spTree>
    <p:extLst>
      <p:ext uri="{BB962C8B-B14F-4D97-AF65-F5344CB8AC3E}">
        <p14:creationId xmlns:p14="http://schemas.microsoft.com/office/powerpoint/2010/main" val="1486054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DBFDC-BA51-4C04-AF2E-9969D7CF2EE8}"/>
              </a:ext>
            </a:extLst>
          </p:cNvPr>
          <p:cNvSpPr>
            <a:spLocks noGrp="1"/>
          </p:cNvSpPr>
          <p:nvPr>
            <p:ph idx="1"/>
          </p:nvPr>
        </p:nvSpPr>
        <p:spPr>
          <a:xfrm>
            <a:off x="691055" y="472966"/>
            <a:ext cx="10786242" cy="5399197"/>
          </a:xfrm>
        </p:spPr>
        <p:txBody>
          <a:bodyPr/>
          <a:lstStyle/>
          <a:p>
            <a:pPr algn="just">
              <a:buNone/>
            </a:pPr>
            <a:r>
              <a:rPr lang="en-US" altLang="en-US" dirty="0">
                <a:solidFill>
                  <a:srgbClr val="000000"/>
                </a:solidFill>
                <a:cs typeface="Times New Roman" panose="02020603050405020304" pitchFamily="18" charset="0"/>
              </a:rPr>
              <a:t>3. </a:t>
            </a:r>
            <a:r>
              <a:rPr lang="en-US" altLang="en-US" dirty="0" err="1">
                <a:solidFill>
                  <a:srgbClr val="000000"/>
                </a:solidFill>
                <a:cs typeface="Times New Roman" panose="02020603050405020304" pitchFamily="18" charset="0"/>
              </a:rPr>
              <a:t>Jika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tidak</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baris</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atau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kolom</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maka</a:t>
            </a:r>
            <a:r>
              <a:rPr lang="en-US" altLang="en-US" dirty="0">
                <a:solidFill>
                  <a:srgbClr val="000000"/>
                </a:solidFill>
                <a:cs typeface="Times New Roman" panose="02020603050405020304" pitchFamily="18" charset="0"/>
              </a:rPr>
              <a:t>:</a:t>
            </a:r>
          </a:p>
          <a:p>
            <a:pPr marL="568325" indent="-334963" algn="just"/>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pertama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perpotongan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baris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pertama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kolom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kedua</a:t>
            </a:r>
            <a:r>
              <a:rPr lang="en-US" altLang="en-US" dirty="0">
                <a:solidFill>
                  <a:srgbClr val="000000"/>
                </a:solidFill>
                <a:cs typeface="Times New Roman" panose="02020603050405020304" pitchFamily="18" charset="0"/>
              </a:rPr>
              <a:t>. </a:t>
            </a:r>
          </a:p>
          <a:p>
            <a:pPr marL="568325" indent="-334963" algn="just"/>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kedua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diganti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pada </a:t>
            </a:r>
            <a:r>
              <a:rPr lang="en-US" altLang="en-US" dirty="0" err="1">
                <a:solidFill>
                  <a:srgbClr val="000000"/>
                </a:solidFill>
                <a:cs typeface="Times New Roman" panose="02020603050405020304" pitchFamily="18" charset="0"/>
              </a:rPr>
              <a:t>titik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sudut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keempat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dari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persegi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panjang</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dibentuk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dari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tiga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digunakan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sampai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sejauh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ini</a:t>
            </a:r>
            <a:r>
              <a:rPr lang="en-US" altLang="en-US" dirty="0">
                <a:solidFill>
                  <a:srgbClr val="000000"/>
                </a:solidFill>
                <a:cs typeface="Times New Roman" panose="02020603050405020304" pitchFamily="18" charset="0"/>
              </a:rPr>
              <a:t>.</a:t>
            </a:r>
            <a:endParaRPr lang="en-GB" altLang="en-US" dirty="0"/>
          </a:p>
          <a:p>
            <a:pPr marL="0" indent="0">
              <a:buNone/>
            </a:pPr>
            <a:endParaRPr lang="en-US" dirty="0"/>
          </a:p>
        </p:txBody>
      </p:sp>
      <p:pic>
        <p:nvPicPr>
          <p:cNvPr id="4" name="Picture 3">
            <a:extLst>
              <a:ext uri="{FF2B5EF4-FFF2-40B4-BE49-F238E27FC236}">
                <a16:creationId xmlns:a16="http://schemas.microsoft.com/office/drawing/2014/main" id="{B37654E2-3AE2-44D8-9D45-149C5A518D36}"/>
              </a:ext>
            </a:extLst>
          </p:cNvPr>
          <p:cNvPicPr>
            <a:picLocks noChangeAspect="1"/>
          </p:cNvPicPr>
          <p:nvPr/>
        </p:nvPicPr>
        <p:blipFill>
          <a:blip r:embed="rId2"/>
          <a:stretch>
            <a:fillRect/>
          </a:stretch>
        </p:blipFill>
        <p:spPr>
          <a:xfrm>
            <a:off x="4254819" y="3769049"/>
            <a:ext cx="2694919" cy="2495965"/>
          </a:xfrm>
          <a:prstGeom prst="rect">
            <a:avLst/>
          </a:prstGeom>
        </p:spPr>
      </p:pic>
      <p:sp>
        <p:nvSpPr>
          <p:cNvPr id="5" name="Rectangle 4">
            <a:extLst>
              <a:ext uri="{FF2B5EF4-FFF2-40B4-BE49-F238E27FC236}">
                <a16:creationId xmlns:a16="http://schemas.microsoft.com/office/drawing/2014/main" id="{D9DCECEE-5080-48A3-8365-84A04E80FEFB}"/>
              </a:ext>
            </a:extLst>
          </p:cNvPr>
          <p:cNvSpPr/>
          <p:nvPr/>
        </p:nvSpPr>
        <p:spPr>
          <a:xfrm>
            <a:off x="4557654" y="3210269"/>
            <a:ext cx="1947008"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hz</a:t>
            </a:r>
            <a:endParaRPr lang="en-US" sz="2800" dirty="0"/>
          </a:p>
        </p:txBody>
      </p:sp>
      <p:sp>
        <p:nvSpPr>
          <p:cNvPr id="6" name="Rectangle 5">
            <a:extLst>
              <a:ext uri="{FF2B5EF4-FFF2-40B4-BE49-F238E27FC236}">
                <a16:creationId xmlns:a16="http://schemas.microsoft.com/office/drawing/2014/main" id="{770EA377-6CDD-40AE-AD62-F4D9206F2F49}"/>
              </a:ext>
            </a:extLst>
          </p:cNvPr>
          <p:cNvSpPr/>
          <p:nvPr/>
        </p:nvSpPr>
        <p:spPr>
          <a:xfrm>
            <a:off x="4886634" y="4356632"/>
            <a:ext cx="538480"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H</a:t>
            </a:r>
          </a:p>
        </p:txBody>
      </p:sp>
      <p:sp>
        <p:nvSpPr>
          <p:cNvPr id="7" name="Rectangle 6">
            <a:extLst>
              <a:ext uri="{FF2B5EF4-FFF2-40B4-BE49-F238E27FC236}">
                <a16:creationId xmlns:a16="http://schemas.microsoft.com/office/drawing/2014/main" id="{4295B937-7699-432C-BEC1-97DA34A7D674}"/>
              </a:ext>
            </a:extLst>
          </p:cNvPr>
          <p:cNvSpPr/>
          <p:nvPr/>
        </p:nvSpPr>
        <p:spPr>
          <a:xfrm>
            <a:off x="6377737" y="5689283"/>
            <a:ext cx="455475" cy="43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Z</a:t>
            </a:r>
          </a:p>
        </p:txBody>
      </p:sp>
      <p:sp>
        <p:nvSpPr>
          <p:cNvPr id="8" name="Rectangle 7">
            <a:extLst>
              <a:ext uri="{FF2B5EF4-FFF2-40B4-BE49-F238E27FC236}">
                <a16:creationId xmlns:a16="http://schemas.microsoft.com/office/drawing/2014/main" id="{483DABFB-D078-48A2-9ECB-BFD9E0793D91}"/>
              </a:ext>
            </a:extLst>
          </p:cNvPr>
          <p:cNvSpPr/>
          <p:nvPr/>
        </p:nvSpPr>
        <p:spPr>
          <a:xfrm>
            <a:off x="4360389" y="6218772"/>
            <a:ext cx="2341538"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 </a:t>
            </a:r>
            <a:r>
              <a:rPr lang="en-US" sz="2800" dirty="0">
                <a:latin typeface="Courier New" panose="02070309020205020404" pitchFamily="49" charset="0"/>
                <a:ea typeface="Times New Roman" panose="02020603050405020304" pitchFamily="18" charset="0"/>
              </a:rPr>
              <a:t>BW</a:t>
            </a:r>
            <a:endParaRPr lang="en-US" sz="2800" dirty="0"/>
          </a:p>
        </p:txBody>
      </p:sp>
      <p:sp>
        <p:nvSpPr>
          <p:cNvPr id="11" name="Rectangle 10">
            <a:extLst>
              <a:ext uri="{FF2B5EF4-FFF2-40B4-BE49-F238E27FC236}">
                <a16:creationId xmlns:a16="http://schemas.microsoft.com/office/drawing/2014/main" id="{E0F636E3-5787-4BED-980B-A726D411AE0C}"/>
              </a:ext>
            </a:extLst>
          </p:cNvPr>
          <p:cNvSpPr/>
          <p:nvPr/>
        </p:nvSpPr>
        <p:spPr>
          <a:xfrm>
            <a:off x="6370993" y="4356632"/>
            <a:ext cx="462219" cy="4368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B</a:t>
            </a:r>
          </a:p>
        </p:txBody>
      </p:sp>
      <p:sp>
        <p:nvSpPr>
          <p:cNvPr id="12" name="Rectangle 11">
            <a:extLst>
              <a:ext uri="{FF2B5EF4-FFF2-40B4-BE49-F238E27FC236}">
                <a16:creationId xmlns:a16="http://schemas.microsoft.com/office/drawing/2014/main" id="{01E624FB-7101-4447-9C54-05A6F2D95D72}"/>
              </a:ext>
            </a:extLst>
          </p:cNvPr>
          <p:cNvSpPr/>
          <p:nvPr/>
        </p:nvSpPr>
        <p:spPr>
          <a:xfrm>
            <a:off x="4886634" y="5688606"/>
            <a:ext cx="538480" cy="4368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W</a:t>
            </a:r>
          </a:p>
        </p:txBody>
      </p:sp>
      <p:cxnSp>
        <p:nvCxnSpPr>
          <p:cNvPr id="14" name="Straight Arrow Connector 13">
            <a:extLst>
              <a:ext uri="{FF2B5EF4-FFF2-40B4-BE49-F238E27FC236}">
                <a16:creationId xmlns:a16="http://schemas.microsoft.com/office/drawing/2014/main" id="{4393E9B1-FC85-4CF7-A535-EF7A8660EEFD}"/>
              </a:ext>
            </a:extLst>
          </p:cNvPr>
          <p:cNvCxnSpPr>
            <a:endCxn id="11" idx="1"/>
          </p:cNvCxnSpPr>
          <p:nvPr/>
        </p:nvCxnSpPr>
        <p:spPr>
          <a:xfrm>
            <a:off x="5425114" y="4572000"/>
            <a:ext cx="945879" cy="3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161622-592F-4522-A311-FF3E9B74B282}"/>
              </a:ext>
            </a:extLst>
          </p:cNvPr>
          <p:cNvCxnSpPr>
            <a:cxnSpLocks/>
          </p:cNvCxnSpPr>
          <p:nvPr/>
        </p:nvCxnSpPr>
        <p:spPr>
          <a:xfrm flipV="1">
            <a:off x="6602102" y="4793512"/>
            <a:ext cx="0" cy="9044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4F6E619-3A22-445E-89A6-3E74126A9C75}"/>
              </a:ext>
            </a:extLst>
          </p:cNvPr>
          <p:cNvCxnSpPr/>
          <p:nvPr/>
        </p:nvCxnSpPr>
        <p:spPr>
          <a:xfrm>
            <a:off x="5454628" y="5889348"/>
            <a:ext cx="945879" cy="3072"/>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7F4A4CE-1F4E-4617-AFE5-CB4A936C4AA1}"/>
              </a:ext>
            </a:extLst>
          </p:cNvPr>
          <p:cNvCxnSpPr>
            <a:cxnSpLocks/>
          </p:cNvCxnSpPr>
          <p:nvPr/>
        </p:nvCxnSpPr>
        <p:spPr>
          <a:xfrm flipV="1">
            <a:off x="5194266" y="4770833"/>
            <a:ext cx="0" cy="904414"/>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AB27FC70-5DE4-3760-02D5-4B5E7C48A417}"/>
              </a:ext>
            </a:extLst>
          </p:cNvPr>
          <p:cNvSpPr>
            <a:spLocks noGrp="1"/>
          </p:cNvSpPr>
          <p:nvPr>
            <p:ph type="ftr" sz="quarter" idx="11"/>
          </p:nvPr>
        </p:nvSpPr>
        <p:spPr/>
        <p:txBody>
          <a:bodyPr/>
          <a:lstStyle/>
          <a:p>
            <a:r>
              <a:rPr lang="en-US"/>
              <a:t>Rinaldi/IF4020 Kriptografi</a:t>
            </a:r>
          </a:p>
        </p:txBody>
      </p:sp>
      <p:sp>
        <p:nvSpPr>
          <p:cNvPr id="9" name="Slide Number Placeholder 8">
            <a:extLst>
              <a:ext uri="{FF2B5EF4-FFF2-40B4-BE49-F238E27FC236}">
                <a16:creationId xmlns:a16="http://schemas.microsoft.com/office/drawing/2014/main" id="{CF628E74-5F65-B27F-E846-8938507B85BC}"/>
              </a:ext>
            </a:extLst>
          </p:cNvPr>
          <p:cNvSpPr>
            <a:spLocks noGrp="1"/>
          </p:cNvSpPr>
          <p:nvPr>
            <p:ph type="sldNum" sz="quarter" idx="12"/>
          </p:nvPr>
        </p:nvSpPr>
        <p:spPr/>
        <p:txBody>
          <a:bodyPr/>
          <a:lstStyle/>
          <a:p>
            <a:fld id="{FE3EB9F5-0D30-470F-9EF7-AF0567F51E7B}" type="slidenum">
              <a:rPr lang="en-US" smtClean="0"/>
              <a:t>45</a:t>
            </a:fld>
            <a:endParaRPr lang="en-US"/>
          </a:p>
        </p:txBody>
      </p:sp>
    </p:spTree>
    <p:extLst>
      <p:ext uri="{BB962C8B-B14F-4D97-AF65-F5344CB8AC3E}">
        <p14:creationId xmlns:p14="http://schemas.microsoft.com/office/powerpoint/2010/main" val="3484036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4648" y="2009149"/>
            <a:ext cx="2694919" cy="2495965"/>
          </a:xfrm>
          <a:prstGeom prst="rect">
            <a:avLst/>
          </a:prstGeom>
        </p:spPr>
      </p:pic>
      <p:sp>
        <p:nvSpPr>
          <p:cNvPr id="3" name="Rectangle 2"/>
          <p:cNvSpPr/>
          <p:nvPr/>
        </p:nvSpPr>
        <p:spPr>
          <a:xfrm>
            <a:off x="1027638" y="524395"/>
            <a:ext cx="6522363" cy="523220"/>
          </a:xfrm>
          <a:prstGeom prst="rect">
            <a:avLst/>
          </a:prstGeom>
        </p:spPr>
        <p:txBody>
          <a:bodyPr wrap="none">
            <a:spAutoFit/>
          </a:bodyPr>
          <a:lstStyle/>
          <a:p>
            <a:r>
              <a:rPr lang="en-US" sz="2800" dirty="0" err="1">
                <a:ea typeface="Times New Roman" panose="02020603050405020304" pitchFamily="18" charset="0"/>
              </a:rPr>
              <a:t>Plainteks</a:t>
            </a:r>
            <a:r>
              <a:rPr lang="en-US" sz="2800" dirty="0">
                <a:ea typeface="Times New Roman" panose="02020603050405020304" pitchFamily="18" charset="0"/>
              </a:rPr>
              <a:t>:</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temui</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ibu</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nanti</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malam</a:t>
            </a:r>
            <a:r>
              <a:rPr lang="en-US" sz="2800" spc="-10" dirty="0">
                <a:latin typeface="Courier New" panose="02070309020205020404" pitchFamily="49" charset="0"/>
                <a:ea typeface="Times New Roman" panose="02020603050405020304" pitchFamily="18" charset="0"/>
              </a:rPr>
              <a:t> </a:t>
            </a:r>
            <a:endParaRPr lang="en-US" sz="2800" dirty="0"/>
          </a:p>
        </p:txBody>
      </p:sp>
      <p:sp>
        <p:nvSpPr>
          <p:cNvPr id="4" name="Rectangle 3"/>
          <p:cNvSpPr/>
          <p:nvPr/>
        </p:nvSpPr>
        <p:spPr>
          <a:xfrm>
            <a:off x="1027638" y="1266772"/>
            <a:ext cx="7746672"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a:t>
            </a:r>
            <a:r>
              <a:rPr lang="en-US" sz="2800" dirty="0" err="1">
                <a:latin typeface="Courier New" panose="02070309020205020404" pitchFamily="49" charset="0"/>
                <a:ea typeface="Times New Roman" panose="02020603050405020304" pitchFamily="18" charset="0"/>
              </a:rPr>
              <a:t>te</a:t>
            </a:r>
            <a:r>
              <a:rPr lang="en-US" sz="2800" dirty="0">
                <a:latin typeface="Courier New" panose="02070309020205020404" pitchFamily="49" charset="0"/>
                <a:ea typeface="Times New Roman" panose="02020603050405020304" pitchFamily="18" charset="0"/>
              </a:rPr>
              <a:t> mu ix </a:t>
            </a:r>
            <a:r>
              <a:rPr lang="en-US" sz="2800" dirty="0" err="1">
                <a:latin typeface="Courier New" panose="02070309020205020404" pitchFamily="49" charset="0"/>
                <a:ea typeface="Times New Roman" panose="02020603050405020304" pitchFamily="18" charset="0"/>
              </a:rPr>
              <a:t>ib</a:t>
            </a:r>
            <a:r>
              <a:rPr lang="en-US" sz="2800" dirty="0">
                <a:latin typeface="Courier New" panose="02070309020205020404" pitchFamily="49" charset="0"/>
                <a:ea typeface="Times New Roman" panose="02020603050405020304" pitchFamily="18" charset="0"/>
              </a:rPr>
              <a:t> un an ti ma la mx</a:t>
            </a:r>
            <a:endParaRPr lang="en-US" sz="2800" dirty="0"/>
          </a:p>
        </p:txBody>
      </p:sp>
      <p:sp>
        <p:nvSpPr>
          <p:cNvPr id="5" name="TextBox 4"/>
          <p:cNvSpPr txBox="1"/>
          <p:nvPr/>
        </p:nvSpPr>
        <p:spPr>
          <a:xfrm>
            <a:off x="1172123" y="2995521"/>
            <a:ext cx="1073499" cy="523220"/>
          </a:xfrm>
          <a:prstGeom prst="rect">
            <a:avLst/>
          </a:prstGeom>
          <a:noFill/>
        </p:spPr>
        <p:txBody>
          <a:bodyPr wrap="none" rtlCol="0">
            <a:spAutoFit/>
          </a:bodyPr>
          <a:lstStyle/>
          <a:p>
            <a:r>
              <a:rPr lang="en-US" sz="2800" dirty="0" err="1"/>
              <a:t>Kunci</a:t>
            </a:r>
            <a:r>
              <a:rPr lang="en-US" sz="2800" dirty="0"/>
              <a:t>:</a:t>
            </a:r>
          </a:p>
        </p:txBody>
      </p:sp>
      <p:sp>
        <p:nvSpPr>
          <p:cNvPr id="6" name="Rectangle 5"/>
          <p:cNvSpPr/>
          <p:nvPr/>
        </p:nvSpPr>
        <p:spPr>
          <a:xfrm>
            <a:off x="1172123" y="4937624"/>
            <a:ext cx="8489055" cy="523220"/>
          </a:xfrm>
          <a:prstGeom prst="rect">
            <a:avLst/>
          </a:prstGeom>
        </p:spPr>
        <p:txBody>
          <a:bodyPr wrap="non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a:t>
            </a:r>
            <a:r>
              <a:rPr lang="en-US" sz="2800" dirty="0">
                <a:latin typeface="Courier New" panose="02070309020205020404" pitchFamily="49" charset="0"/>
                <a:ea typeface="Times New Roman" panose="02020603050405020304" pitchFamily="18" charset="0"/>
              </a:rPr>
              <a:t> </a:t>
            </a:r>
            <a:r>
              <a:rPr lang="en-US" sz="2800" dirty="0">
                <a:latin typeface="Courier New" panose="02070309020205020404" pitchFamily="49" charset="0"/>
                <a:cs typeface="Courier New" panose="02070309020205020404" pitchFamily="49" charset="0"/>
              </a:rPr>
              <a:t>ZB RS FY KU PG LG RK VS NL QV</a:t>
            </a:r>
          </a:p>
        </p:txBody>
      </p:sp>
      <p:sp>
        <p:nvSpPr>
          <p:cNvPr id="7" name="Footer Placeholder 6">
            <a:extLst>
              <a:ext uri="{FF2B5EF4-FFF2-40B4-BE49-F238E27FC236}">
                <a16:creationId xmlns:a16="http://schemas.microsoft.com/office/drawing/2014/main" id="{4FFEBFF2-3BFB-AF31-14C3-5B185CA0DD46}"/>
              </a:ext>
            </a:extLst>
          </p:cNvPr>
          <p:cNvSpPr>
            <a:spLocks noGrp="1"/>
          </p:cNvSpPr>
          <p:nvPr>
            <p:ph type="ftr" sz="quarter" idx="11"/>
          </p:nvPr>
        </p:nvSpPr>
        <p:spPr/>
        <p:txBody>
          <a:bodyPr/>
          <a:lstStyle/>
          <a:p>
            <a:r>
              <a:rPr lang="en-US"/>
              <a:t>Rinaldi/IF4020 Kriptografi</a:t>
            </a:r>
          </a:p>
        </p:txBody>
      </p:sp>
      <p:sp>
        <p:nvSpPr>
          <p:cNvPr id="8" name="Slide Number Placeholder 7">
            <a:extLst>
              <a:ext uri="{FF2B5EF4-FFF2-40B4-BE49-F238E27FC236}">
                <a16:creationId xmlns:a16="http://schemas.microsoft.com/office/drawing/2014/main" id="{C29CD1E8-61F0-C372-D858-E55CC97FBE27}"/>
              </a:ext>
            </a:extLst>
          </p:cNvPr>
          <p:cNvSpPr>
            <a:spLocks noGrp="1"/>
          </p:cNvSpPr>
          <p:nvPr>
            <p:ph type="sldNum" sz="quarter" idx="12"/>
          </p:nvPr>
        </p:nvSpPr>
        <p:spPr/>
        <p:txBody>
          <a:bodyPr/>
          <a:lstStyle/>
          <a:p>
            <a:fld id="{FE3EB9F5-0D30-470F-9EF7-AF0567F51E7B}" type="slidenum">
              <a:rPr lang="en-US" smtClean="0"/>
              <a:t>46</a:t>
            </a:fld>
            <a:endParaRPr lang="en-US"/>
          </a:p>
        </p:txBody>
      </p:sp>
    </p:spTree>
    <p:extLst>
      <p:ext uri="{BB962C8B-B14F-4D97-AF65-F5344CB8AC3E}">
        <p14:creationId xmlns:p14="http://schemas.microsoft.com/office/powerpoint/2010/main" val="817908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5739"/>
            <a:ext cx="10515600" cy="5481224"/>
          </a:xfrm>
        </p:spPr>
        <p:txBody>
          <a:bodyPr/>
          <a:lstStyle/>
          <a:p>
            <a:pPr marL="0" indent="0">
              <a:buNone/>
            </a:pPr>
            <a:r>
              <a:rPr lang="en-US" dirty="0"/>
              <a:t>Cara </a:t>
            </a:r>
            <a:r>
              <a:rPr lang="en-US" dirty="0" err="1"/>
              <a:t>enkripsinya</a:t>
            </a:r>
            <a:r>
              <a:rPr lang="en-US" dirty="0"/>
              <a:t> </a:t>
            </a:r>
            <a:r>
              <a:rPr lang="en-US" dirty="0" err="1"/>
              <a:t>sebagai</a:t>
            </a:r>
            <a:r>
              <a:rPr lang="en-US" dirty="0"/>
              <a:t> </a:t>
            </a:r>
            <a:r>
              <a:rPr lang="en-US" dirty="0" err="1"/>
              <a:t>berkut</a:t>
            </a:r>
            <a:r>
              <a:rPr lang="en-US" dirty="0"/>
              <a:t>:</a:t>
            </a:r>
          </a:p>
        </p:txBody>
      </p:sp>
      <p:pic>
        <p:nvPicPr>
          <p:cNvPr id="4" name="Picture 3"/>
          <p:cNvPicPr>
            <a:picLocks noChangeAspect="1"/>
          </p:cNvPicPr>
          <p:nvPr/>
        </p:nvPicPr>
        <p:blipFill>
          <a:blip r:embed="rId2"/>
          <a:stretch>
            <a:fillRect/>
          </a:stretch>
        </p:blipFill>
        <p:spPr>
          <a:xfrm>
            <a:off x="1377145" y="3149918"/>
            <a:ext cx="2892494" cy="2605160"/>
          </a:xfrm>
          <a:prstGeom prst="rect">
            <a:avLst/>
          </a:prstGeom>
        </p:spPr>
      </p:pic>
      <p:sp>
        <p:nvSpPr>
          <p:cNvPr id="5" name="Rectangle 4"/>
          <p:cNvSpPr/>
          <p:nvPr/>
        </p:nvSpPr>
        <p:spPr>
          <a:xfrm>
            <a:off x="838200" y="1266772"/>
            <a:ext cx="8391080" cy="523220"/>
          </a:xfrm>
          <a:prstGeom prst="rect">
            <a:avLst/>
          </a:prstGeom>
        </p:spPr>
        <p:txBody>
          <a:bodyPr wrap="none">
            <a:spAutoFit/>
          </a:bodyPr>
          <a:lstStyle/>
          <a:p>
            <a:r>
              <a:rPr lang="en-US" sz="2800" dirty="0">
                <a:ea typeface="Times New Roman" panose="02020603050405020304" pitchFamily="18" charset="0"/>
              </a:rPr>
              <a:t>Bigram:</a:t>
            </a:r>
            <a:r>
              <a:rPr lang="en-US" sz="2800" dirty="0">
                <a:latin typeface="Courier New" panose="02070309020205020404" pitchFamily="49" charset="0"/>
                <a:ea typeface="Times New Roman" panose="02020603050405020304" pitchFamily="18" charset="0"/>
              </a:rPr>
              <a:t>   </a:t>
            </a:r>
            <a:r>
              <a:rPr lang="en-US" sz="2800" dirty="0" err="1">
                <a:solidFill>
                  <a:srgbClr val="FF0000"/>
                </a:solidFill>
                <a:latin typeface="Courier New" panose="02070309020205020404" pitchFamily="49" charset="0"/>
                <a:ea typeface="Times New Roman" panose="02020603050405020304" pitchFamily="18" charset="0"/>
              </a:rPr>
              <a:t>te</a:t>
            </a:r>
            <a:r>
              <a:rPr lang="en-US" sz="2800" dirty="0">
                <a:latin typeface="Courier New" panose="02070309020205020404" pitchFamily="49" charset="0"/>
                <a:ea typeface="Times New Roman" panose="02020603050405020304" pitchFamily="18" charset="0"/>
              </a:rPr>
              <a:t> mu ix </a:t>
            </a:r>
            <a:r>
              <a:rPr lang="en-US" sz="2800" dirty="0" err="1">
                <a:latin typeface="Courier New" panose="02070309020205020404" pitchFamily="49" charset="0"/>
                <a:ea typeface="Times New Roman" panose="02020603050405020304" pitchFamily="18" charset="0"/>
              </a:rPr>
              <a:t>ib</a:t>
            </a:r>
            <a:r>
              <a:rPr lang="en-US" sz="2800" dirty="0">
                <a:latin typeface="Courier New" panose="02070309020205020404" pitchFamily="49" charset="0"/>
                <a:ea typeface="Times New Roman" panose="02020603050405020304" pitchFamily="18" charset="0"/>
              </a:rPr>
              <a:t> un an ti ma la mx</a:t>
            </a:r>
            <a:endParaRPr lang="en-US" sz="2800" dirty="0"/>
          </a:p>
        </p:txBody>
      </p:sp>
      <p:sp>
        <p:nvSpPr>
          <p:cNvPr id="6" name="Rectangle 5"/>
          <p:cNvSpPr/>
          <p:nvPr/>
        </p:nvSpPr>
        <p:spPr>
          <a:xfrm>
            <a:off x="765998" y="1789992"/>
            <a:ext cx="8733597" cy="523220"/>
          </a:xfrm>
          <a:prstGeom prst="rect">
            <a:avLst/>
          </a:prstGeom>
        </p:spPr>
        <p:txBody>
          <a:bodyPr wrap="square">
            <a:spAutoFit/>
          </a:bodyPr>
          <a:lstStyle/>
          <a:p>
            <a:r>
              <a:rPr lang="en-US" sz="2800" dirty="0" err="1">
                <a:ea typeface="Times New Roman" panose="02020603050405020304" pitchFamily="18" charset="0"/>
              </a:rPr>
              <a:t>Cipherteks</a:t>
            </a:r>
            <a:r>
              <a:rPr lang="en-US" sz="2800" dirty="0">
                <a:ea typeface="Times New Roman" panose="02020603050405020304" pitchFamily="18" charset="0"/>
              </a:rPr>
              <a:t>:</a:t>
            </a:r>
            <a:r>
              <a:rPr lang="en-US" sz="2800" dirty="0">
                <a:latin typeface="Courier New" panose="02070309020205020404" pitchFamily="49" charset="0"/>
                <a:ea typeface="Times New Roman" panose="02020603050405020304" pitchFamily="18" charset="0"/>
              </a:rPr>
              <a:t> </a:t>
            </a:r>
            <a:r>
              <a:rPr lang="en-US" sz="2800" dirty="0">
                <a:solidFill>
                  <a:srgbClr val="FF0000"/>
                </a:solidFill>
                <a:latin typeface="Courier New" panose="02070309020205020404" pitchFamily="49" charset="0"/>
                <a:cs typeface="Courier New" panose="02070309020205020404" pitchFamily="49" charset="0"/>
              </a:rPr>
              <a:t>ZB</a:t>
            </a:r>
            <a:r>
              <a:rPr lang="en-US" sz="2800" dirty="0">
                <a:latin typeface="Courier New" panose="02070309020205020404" pitchFamily="49" charset="0"/>
                <a:cs typeface="Courier New" panose="02070309020205020404" pitchFamily="49" charset="0"/>
              </a:rPr>
              <a:t> RS FY KU PG LG RK VS NL QV</a:t>
            </a:r>
          </a:p>
        </p:txBody>
      </p:sp>
      <p:sp>
        <p:nvSpPr>
          <p:cNvPr id="7" name="TextBox 6"/>
          <p:cNvSpPr txBox="1"/>
          <p:nvPr/>
        </p:nvSpPr>
        <p:spPr>
          <a:xfrm>
            <a:off x="124538" y="4156359"/>
            <a:ext cx="614271" cy="523220"/>
          </a:xfrm>
          <a:prstGeom prst="rect">
            <a:avLst/>
          </a:prstGeom>
          <a:noFill/>
        </p:spPr>
        <p:txBody>
          <a:bodyPr wrap="none" rtlCol="0">
            <a:spAutoFit/>
          </a:bodyPr>
          <a:lstStyle/>
          <a:p>
            <a:r>
              <a:rPr lang="en-US" sz="2800" dirty="0" err="1">
                <a:latin typeface="Courier New" panose="02070309020205020404" pitchFamily="49" charset="0"/>
                <a:cs typeface="Courier New" panose="02070309020205020404" pitchFamily="49" charset="0"/>
              </a:rPr>
              <a:t>te</a:t>
            </a:r>
            <a:endParaRPr lang="en-US" sz="2800" dirty="0">
              <a:latin typeface="Courier New" panose="02070309020205020404" pitchFamily="49" charset="0"/>
              <a:cs typeface="Courier New" panose="02070309020205020404" pitchFamily="49" charset="0"/>
            </a:endParaRPr>
          </a:p>
        </p:txBody>
      </p:sp>
      <p:cxnSp>
        <p:nvCxnSpPr>
          <p:cNvPr id="9" name="Straight Arrow Connector 8"/>
          <p:cNvCxnSpPr>
            <a:endCxn id="4" idx="1"/>
          </p:cNvCxnSpPr>
          <p:nvPr/>
        </p:nvCxnSpPr>
        <p:spPr>
          <a:xfrm>
            <a:off x="738809" y="4452498"/>
            <a:ext cx="638336"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Curved Left Arrow 11"/>
          <p:cNvSpPr/>
          <p:nvPr/>
        </p:nvSpPr>
        <p:spPr>
          <a:xfrm>
            <a:off x="4194314" y="3392547"/>
            <a:ext cx="336468" cy="6993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a:off x="4152900" y="4846188"/>
            <a:ext cx="377881" cy="5764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3"/>
          <a:stretch>
            <a:fillRect/>
          </a:stretch>
        </p:blipFill>
        <p:spPr>
          <a:xfrm>
            <a:off x="5257242" y="2673677"/>
            <a:ext cx="6635503" cy="3488584"/>
          </a:xfrm>
          <a:prstGeom prst="rect">
            <a:avLst/>
          </a:prstGeom>
        </p:spPr>
      </p:pic>
      <p:sp>
        <p:nvSpPr>
          <p:cNvPr id="15" name="TextBox 14"/>
          <p:cNvSpPr txBox="1"/>
          <p:nvPr/>
        </p:nvSpPr>
        <p:spPr>
          <a:xfrm>
            <a:off x="8267856" y="6275818"/>
            <a:ext cx="614271" cy="523220"/>
          </a:xfrm>
          <a:prstGeom prst="rect">
            <a:avLst/>
          </a:prstGeom>
          <a:noFill/>
        </p:spPr>
        <p:txBody>
          <a:bodyPr wrap="none" rtlCol="0">
            <a:spAutoFit/>
          </a:bodyPr>
          <a:lstStyle/>
          <a:p>
            <a:r>
              <a:rPr lang="en-US" sz="2800" dirty="0">
                <a:latin typeface="Courier New" panose="02070309020205020404" pitchFamily="49" charset="0"/>
                <a:cs typeface="Courier New" panose="02070309020205020404" pitchFamily="49" charset="0"/>
              </a:rPr>
              <a:t>mu</a:t>
            </a:r>
          </a:p>
        </p:txBody>
      </p:sp>
      <p:cxnSp>
        <p:nvCxnSpPr>
          <p:cNvPr id="17" name="Straight Arrow Connector 16"/>
          <p:cNvCxnSpPr>
            <a:cxnSpLocks/>
          </p:cNvCxnSpPr>
          <p:nvPr/>
        </p:nvCxnSpPr>
        <p:spPr>
          <a:xfrm flipH="1" flipV="1">
            <a:off x="8574992" y="5696474"/>
            <a:ext cx="1" cy="5992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602F5B0-6CF7-ED44-6663-80E57E1BA4B3}"/>
              </a:ext>
            </a:extLst>
          </p:cNvPr>
          <p:cNvSpPr>
            <a:spLocks noGrp="1"/>
          </p:cNvSpPr>
          <p:nvPr>
            <p:ph type="ftr" sz="quarter" idx="11"/>
          </p:nvPr>
        </p:nvSpPr>
        <p:spPr/>
        <p:txBody>
          <a:bodyPr/>
          <a:lstStyle/>
          <a:p>
            <a:r>
              <a:rPr lang="en-US"/>
              <a:t>Rinaldi/IF4020 Kriptografi</a:t>
            </a:r>
          </a:p>
        </p:txBody>
      </p:sp>
      <p:sp>
        <p:nvSpPr>
          <p:cNvPr id="8" name="Slide Number Placeholder 7">
            <a:extLst>
              <a:ext uri="{FF2B5EF4-FFF2-40B4-BE49-F238E27FC236}">
                <a16:creationId xmlns:a16="http://schemas.microsoft.com/office/drawing/2014/main" id="{F40DB2F0-4945-C78D-5A1B-E8E4CB11E5BC}"/>
              </a:ext>
            </a:extLst>
          </p:cNvPr>
          <p:cNvSpPr>
            <a:spLocks noGrp="1"/>
          </p:cNvSpPr>
          <p:nvPr>
            <p:ph type="sldNum" sz="quarter" idx="12"/>
          </p:nvPr>
        </p:nvSpPr>
        <p:spPr/>
        <p:txBody>
          <a:bodyPr/>
          <a:lstStyle/>
          <a:p>
            <a:fld id="{FE3EB9F5-0D30-470F-9EF7-AF0567F51E7B}" type="slidenum">
              <a:rPr lang="en-US" smtClean="0"/>
              <a:t>47</a:t>
            </a:fld>
            <a:endParaRPr lang="en-US"/>
          </a:p>
        </p:txBody>
      </p:sp>
    </p:spTree>
    <p:extLst>
      <p:ext uri="{BB962C8B-B14F-4D97-AF65-F5344CB8AC3E}">
        <p14:creationId xmlns:p14="http://schemas.microsoft.com/office/powerpoint/2010/main" val="4244777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5496"/>
            <a:ext cx="10515600" cy="5441467"/>
          </a:xfrm>
        </p:spPr>
        <p:txBody>
          <a:bodyPr/>
          <a:lstStyle/>
          <a:p>
            <a:pPr marL="0" indent="0">
              <a:buNone/>
            </a:pPr>
            <a:r>
              <a:rPr lang="en-US" dirty="0" err="1"/>
              <a:t>Algoritma</a:t>
            </a:r>
            <a:r>
              <a:rPr lang="en-US" dirty="0"/>
              <a:t> </a:t>
            </a:r>
            <a:r>
              <a:rPr lang="en-US" dirty="0" err="1"/>
              <a:t>dekripsi</a:t>
            </a:r>
            <a:r>
              <a:rPr lang="en-US" dirty="0"/>
              <a:t> </a:t>
            </a:r>
            <a:r>
              <a:rPr lang="en-US" dirty="0" err="1"/>
              <a:t>kebalikan</a:t>
            </a:r>
            <a:r>
              <a:rPr lang="en-US" dirty="0"/>
              <a:t> </a:t>
            </a:r>
            <a:r>
              <a:rPr lang="en-US" dirty="0" err="1"/>
              <a:t>dari</a:t>
            </a:r>
            <a:r>
              <a:rPr lang="en-US" dirty="0"/>
              <a:t> </a:t>
            </a:r>
            <a:r>
              <a:rPr lang="en-US" dirty="0" err="1"/>
              <a:t>algoritma</a:t>
            </a:r>
            <a:r>
              <a:rPr lang="en-US" dirty="0"/>
              <a:t> </a:t>
            </a:r>
            <a:r>
              <a:rPr lang="en-US" dirty="0" err="1"/>
              <a:t>enkripsi</a:t>
            </a:r>
            <a:r>
              <a:rPr lang="en-US" dirty="0"/>
              <a:t>. </a:t>
            </a:r>
            <a:r>
              <a:rPr lang="en-US" dirty="0" err="1"/>
              <a:t>Langkah-langkahnya</a:t>
            </a:r>
            <a:r>
              <a:rPr lang="en-US" dirty="0"/>
              <a:t> </a:t>
            </a:r>
            <a:r>
              <a:rPr lang="en-US" dirty="0" err="1"/>
              <a:t>adalah</a:t>
            </a:r>
            <a:r>
              <a:rPr lang="en-US" dirty="0"/>
              <a:t> </a:t>
            </a:r>
            <a:r>
              <a:rPr lang="en-US" dirty="0" err="1"/>
              <a:t>sebagai</a:t>
            </a:r>
            <a:r>
              <a:rPr lang="en-US" dirty="0"/>
              <a:t> </a:t>
            </a:r>
            <a:r>
              <a:rPr lang="en-US" dirty="0" err="1"/>
              <a:t>berikut</a:t>
            </a:r>
            <a:r>
              <a:rPr lang="en-US" dirty="0"/>
              <a:t>:</a:t>
            </a:r>
          </a:p>
          <a:p>
            <a:pPr marL="514350" lvl="0" indent="-514350">
              <a:buFont typeface="+mj-lt"/>
              <a:buAutoNum type="arabicPeriod"/>
            </a:pPr>
            <a:r>
              <a:rPr lang="en-US" dirty="0" err="1"/>
              <a:t>Jika</a:t>
            </a:r>
            <a:r>
              <a:rPr lang="en-US" dirty="0"/>
              <a:t> </a:t>
            </a:r>
            <a:r>
              <a:rPr lang="en-US" dirty="0" err="1"/>
              <a:t>dua</a:t>
            </a:r>
            <a:r>
              <a:rPr lang="en-US" dirty="0"/>
              <a:t> </a:t>
            </a:r>
            <a:r>
              <a:rPr lang="en-US" dirty="0" err="1"/>
              <a:t>huruf</a:t>
            </a:r>
            <a:r>
              <a:rPr lang="en-US" dirty="0"/>
              <a:t> </a:t>
            </a:r>
            <a:r>
              <a:rPr lang="en-US" dirty="0" err="1"/>
              <a:t>terdapat</a:t>
            </a:r>
            <a:r>
              <a:rPr lang="en-US" dirty="0"/>
              <a:t> </a:t>
            </a:r>
            <a:r>
              <a:rPr lang="en-US" dirty="0" err="1"/>
              <a:t>pada</a:t>
            </a:r>
            <a:r>
              <a:rPr lang="en-US" dirty="0"/>
              <a:t> </a:t>
            </a:r>
            <a:r>
              <a:rPr lang="en-US" dirty="0" err="1"/>
              <a:t>baris</a:t>
            </a:r>
            <a:r>
              <a:rPr lang="en-US" dirty="0"/>
              <a:t> </a:t>
            </a:r>
            <a:r>
              <a:rPr lang="en-US" dirty="0" err="1"/>
              <a:t>bujursangkar</a:t>
            </a:r>
            <a:r>
              <a:rPr lang="en-US" dirty="0"/>
              <a:t> yang </a:t>
            </a:r>
            <a:r>
              <a:rPr lang="en-US" dirty="0" err="1"/>
              <a:t>sama</a:t>
            </a:r>
            <a:r>
              <a:rPr lang="en-US" dirty="0"/>
              <a:t> </a:t>
            </a:r>
            <a:r>
              <a:rPr lang="en-US" dirty="0" err="1"/>
              <a:t>maka</a:t>
            </a:r>
            <a:r>
              <a:rPr lang="en-US" dirty="0"/>
              <a:t> </a:t>
            </a:r>
            <a:r>
              <a:rPr lang="en-US" dirty="0" err="1"/>
              <a:t>tiap</a:t>
            </a:r>
            <a:r>
              <a:rPr lang="en-US" dirty="0"/>
              <a:t> </a:t>
            </a:r>
            <a:r>
              <a:rPr lang="en-US" dirty="0" err="1"/>
              <a:t>huruf</a:t>
            </a:r>
            <a:r>
              <a:rPr lang="en-US" dirty="0"/>
              <a:t> </a:t>
            </a:r>
            <a:r>
              <a:rPr lang="en-US" dirty="0" err="1"/>
              <a:t>diganti</a:t>
            </a:r>
            <a:r>
              <a:rPr lang="en-US" dirty="0"/>
              <a:t> </a:t>
            </a:r>
            <a:r>
              <a:rPr lang="en-US" dirty="0" err="1"/>
              <a:t>dengan</a:t>
            </a:r>
            <a:r>
              <a:rPr lang="en-US" dirty="0"/>
              <a:t> </a:t>
            </a:r>
            <a:r>
              <a:rPr lang="en-US" dirty="0" err="1"/>
              <a:t>huruf</a:t>
            </a:r>
            <a:r>
              <a:rPr lang="en-US" dirty="0"/>
              <a:t> di </a:t>
            </a:r>
            <a:r>
              <a:rPr lang="en-US" dirty="0" err="1"/>
              <a:t>kirinya</a:t>
            </a:r>
            <a:r>
              <a:rPr lang="en-US" dirty="0"/>
              <a:t>.</a:t>
            </a:r>
          </a:p>
          <a:p>
            <a:pPr marL="514350" lvl="0" indent="-514350">
              <a:buFont typeface="+mj-lt"/>
              <a:buAutoNum type="arabicPeriod"/>
            </a:pPr>
            <a:r>
              <a:rPr lang="en-US" dirty="0" err="1"/>
              <a:t>Jika</a:t>
            </a:r>
            <a:r>
              <a:rPr lang="en-US" dirty="0"/>
              <a:t> </a:t>
            </a:r>
            <a:r>
              <a:rPr lang="en-US" dirty="0" err="1"/>
              <a:t>dua</a:t>
            </a:r>
            <a:r>
              <a:rPr lang="en-US" dirty="0"/>
              <a:t> </a:t>
            </a:r>
            <a:r>
              <a:rPr lang="en-US" dirty="0" err="1"/>
              <a:t>huruf</a:t>
            </a:r>
            <a:r>
              <a:rPr lang="en-US" dirty="0"/>
              <a:t> </a:t>
            </a:r>
            <a:r>
              <a:rPr lang="en-US" dirty="0" err="1"/>
              <a:t>terdapat</a:t>
            </a:r>
            <a:r>
              <a:rPr lang="en-US" dirty="0"/>
              <a:t> </a:t>
            </a:r>
            <a:r>
              <a:rPr lang="en-US" dirty="0" err="1"/>
              <a:t>pada</a:t>
            </a:r>
            <a:r>
              <a:rPr lang="en-US" dirty="0"/>
              <a:t> </a:t>
            </a:r>
            <a:r>
              <a:rPr lang="en-US" dirty="0" err="1"/>
              <a:t>kolom</a:t>
            </a:r>
            <a:r>
              <a:rPr lang="en-US" dirty="0"/>
              <a:t> </a:t>
            </a:r>
            <a:r>
              <a:rPr lang="en-US" dirty="0" err="1"/>
              <a:t>bujursangkar</a:t>
            </a:r>
            <a:r>
              <a:rPr lang="en-US" dirty="0"/>
              <a:t> yang </a:t>
            </a:r>
            <a:r>
              <a:rPr lang="en-US" dirty="0" err="1"/>
              <a:t>sama</a:t>
            </a:r>
            <a:r>
              <a:rPr lang="en-US" dirty="0"/>
              <a:t> </a:t>
            </a:r>
            <a:r>
              <a:rPr lang="en-US" dirty="0" err="1"/>
              <a:t>maka</a:t>
            </a:r>
            <a:r>
              <a:rPr lang="en-US" dirty="0"/>
              <a:t> </a:t>
            </a:r>
            <a:r>
              <a:rPr lang="en-US" dirty="0" err="1"/>
              <a:t>tiap</a:t>
            </a:r>
            <a:r>
              <a:rPr lang="en-US" dirty="0"/>
              <a:t> </a:t>
            </a:r>
            <a:r>
              <a:rPr lang="en-US" dirty="0" err="1"/>
              <a:t>huruf</a:t>
            </a:r>
            <a:r>
              <a:rPr lang="en-US" dirty="0"/>
              <a:t> </a:t>
            </a:r>
            <a:r>
              <a:rPr lang="en-US" dirty="0" err="1"/>
              <a:t>diganti</a:t>
            </a:r>
            <a:r>
              <a:rPr lang="en-US" dirty="0"/>
              <a:t> </a:t>
            </a:r>
            <a:r>
              <a:rPr lang="en-US" dirty="0" err="1"/>
              <a:t>dengan</a:t>
            </a:r>
            <a:r>
              <a:rPr lang="en-US" dirty="0"/>
              <a:t> </a:t>
            </a:r>
            <a:r>
              <a:rPr lang="en-US" dirty="0" err="1"/>
              <a:t>huruf</a:t>
            </a:r>
            <a:r>
              <a:rPr lang="en-US" dirty="0"/>
              <a:t> di </a:t>
            </a:r>
            <a:r>
              <a:rPr lang="en-US" dirty="0" err="1"/>
              <a:t>atasnya</a:t>
            </a:r>
            <a:r>
              <a:rPr lang="en-US" dirty="0"/>
              <a:t>.</a:t>
            </a:r>
          </a:p>
          <a:p>
            <a:pPr marL="514350" lvl="0" indent="-514350">
              <a:buFont typeface="+mj-lt"/>
              <a:buAutoNum type="arabicPeriod"/>
            </a:pPr>
            <a:r>
              <a:rPr lang="en-US" dirty="0" err="1"/>
              <a:t>Jika</a:t>
            </a:r>
            <a:r>
              <a:rPr lang="en-US" dirty="0"/>
              <a:t> </a:t>
            </a:r>
            <a:r>
              <a:rPr lang="en-US" dirty="0" err="1"/>
              <a:t>dua</a:t>
            </a:r>
            <a:r>
              <a:rPr lang="en-US" dirty="0"/>
              <a:t> </a:t>
            </a:r>
            <a:r>
              <a:rPr lang="en-US" dirty="0" err="1"/>
              <a:t>huruf</a:t>
            </a:r>
            <a:r>
              <a:rPr lang="en-US" dirty="0"/>
              <a:t> </a:t>
            </a:r>
            <a:r>
              <a:rPr lang="en-US" dirty="0" err="1"/>
              <a:t>tidak</a:t>
            </a:r>
            <a:r>
              <a:rPr lang="en-US" dirty="0"/>
              <a:t> </a:t>
            </a:r>
            <a:r>
              <a:rPr lang="en-US" dirty="0" err="1"/>
              <a:t>pada</a:t>
            </a:r>
            <a:r>
              <a:rPr lang="en-US" dirty="0"/>
              <a:t> </a:t>
            </a:r>
            <a:r>
              <a:rPr lang="en-US" dirty="0" err="1"/>
              <a:t>baris</a:t>
            </a:r>
            <a:r>
              <a:rPr lang="en-US" dirty="0"/>
              <a:t> yang </a:t>
            </a:r>
            <a:r>
              <a:rPr lang="en-US" dirty="0" err="1"/>
              <a:t>sama</a:t>
            </a:r>
            <a:r>
              <a:rPr lang="en-US" dirty="0"/>
              <a:t> </a:t>
            </a:r>
            <a:r>
              <a:rPr lang="en-US" dirty="0" err="1"/>
              <a:t>atau</a:t>
            </a:r>
            <a:r>
              <a:rPr lang="en-US" dirty="0"/>
              <a:t> </a:t>
            </a:r>
            <a:r>
              <a:rPr lang="en-US" dirty="0" err="1"/>
              <a:t>kolom</a:t>
            </a:r>
            <a:r>
              <a:rPr lang="en-US" dirty="0"/>
              <a:t> yang </a:t>
            </a:r>
            <a:r>
              <a:rPr lang="en-US" dirty="0" err="1"/>
              <a:t>sama</a:t>
            </a:r>
            <a:r>
              <a:rPr lang="en-US" dirty="0"/>
              <a:t>, </a:t>
            </a:r>
            <a:r>
              <a:rPr lang="en-US" dirty="0" err="1"/>
              <a:t>maka</a:t>
            </a:r>
            <a:r>
              <a:rPr lang="en-US" dirty="0"/>
              <a:t> </a:t>
            </a:r>
            <a:r>
              <a:rPr lang="en-US" dirty="0" err="1"/>
              <a:t>huruf</a:t>
            </a:r>
            <a:r>
              <a:rPr lang="en-US" dirty="0"/>
              <a:t> </a:t>
            </a:r>
            <a:r>
              <a:rPr lang="en-US" dirty="0" err="1"/>
              <a:t>pertama</a:t>
            </a:r>
            <a:r>
              <a:rPr lang="en-US" dirty="0"/>
              <a:t> </a:t>
            </a:r>
            <a:r>
              <a:rPr lang="en-US" dirty="0" err="1"/>
              <a:t>diganti</a:t>
            </a:r>
            <a:r>
              <a:rPr lang="en-US" dirty="0"/>
              <a:t> </a:t>
            </a:r>
            <a:r>
              <a:rPr lang="en-US" dirty="0" err="1"/>
              <a:t>dengan</a:t>
            </a:r>
            <a:r>
              <a:rPr lang="en-US" dirty="0"/>
              <a:t> </a:t>
            </a:r>
            <a:r>
              <a:rPr lang="en-US" dirty="0" err="1"/>
              <a:t>huruf</a:t>
            </a:r>
            <a:r>
              <a:rPr lang="en-US" dirty="0"/>
              <a:t> </a:t>
            </a:r>
            <a:r>
              <a:rPr lang="en-US" dirty="0" err="1"/>
              <a:t>pada</a:t>
            </a:r>
            <a:r>
              <a:rPr lang="en-US" dirty="0"/>
              <a:t> </a:t>
            </a:r>
            <a:r>
              <a:rPr lang="en-US" dirty="0" err="1"/>
              <a:t>perpotongan</a:t>
            </a:r>
            <a:r>
              <a:rPr lang="en-US" dirty="0"/>
              <a:t> </a:t>
            </a:r>
            <a:r>
              <a:rPr lang="en-US" dirty="0" err="1"/>
              <a:t>baris</a:t>
            </a:r>
            <a:r>
              <a:rPr lang="en-US" dirty="0"/>
              <a:t> </a:t>
            </a:r>
            <a:r>
              <a:rPr lang="en-US" dirty="0" err="1"/>
              <a:t>huruf</a:t>
            </a:r>
            <a:r>
              <a:rPr lang="en-US" dirty="0"/>
              <a:t> </a:t>
            </a:r>
            <a:r>
              <a:rPr lang="en-US" dirty="0" err="1"/>
              <a:t>pertama</a:t>
            </a:r>
            <a:r>
              <a:rPr lang="en-US" dirty="0"/>
              <a:t> </a:t>
            </a:r>
            <a:r>
              <a:rPr lang="en-US" dirty="0" err="1"/>
              <a:t>dengan</a:t>
            </a:r>
            <a:r>
              <a:rPr lang="en-US" dirty="0"/>
              <a:t> </a:t>
            </a:r>
            <a:r>
              <a:rPr lang="en-US" dirty="0" err="1"/>
              <a:t>kolom</a:t>
            </a:r>
            <a:r>
              <a:rPr lang="en-US" dirty="0"/>
              <a:t> </a:t>
            </a:r>
            <a:r>
              <a:rPr lang="en-US" dirty="0" err="1"/>
              <a:t>huruf</a:t>
            </a:r>
            <a:r>
              <a:rPr lang="en-US" dirty="0"/>
              <a:t> </a:t>
            </a:r>
            <a:r>
              <a:rPr lang="en-US" dirty="0" err="1"/>
              <a:t>kedua</a:t>
            </a:r>
            <a:r>
              <a:rPr lang="en-US" dirty="0"/>
              <a:t>. </a:t>
            </a:r>
            <a:r>
              <a:rPr lang="en-US" dirty="0" err="1"/>
              <a:t>Huruf</a:t>
            </a:r>
            <a:r>
              <a:rPr lang="en-US" dirty="0"/>
              <a:t> </a:t>
            </a:r>
            <a:r>
              <a:rPr lang="en-US" dirty="0" err="1"/>
              <a:t>kedua</a:t>
            </a:r>
            <a:r>
              <a:rPr lang="en-US" dirty="0"/>
              <a:t> </a:t>
            </a:r>
            <a:r>
              <a:rPr lang="en-US" dirty="0" err="1"/>
              <a:t>diganti</a:t>
            </a:r>
            <a:r>
              <a:rPr lang="en-US" dirty="0"/>
              <a:t> </a:t>
            </a:r>
            <a:r>
              <a:rPr lang="en-US" dirty="0" err="1"/>
              <a:t>dengan</a:t>
            </a:r>
            <a:r>
              <a:rPr lang="en-US" dirty="0"/>
              <a:t> </a:t>
            </a:r>
            <a:r>
              <a:rPr lang="en-US" dirty="0" err="1"/>
              <a:t>huruf</a:t>
            </a:r>
            <a:r>
              <a:rPr lang="en-US" dirty="0"/>
              <a:t> </a:t>
            </a:r>
            <a:r>
              <a:rPr lang="en-US" dirty="0" err="1"/>
              <a:t>pada</a:t>
            </a:r>
            <a:r>
              <a:rPr lang="en-US" dirty="0"/>
              <a:t> </a:t>
            </a:r>
            <a:r>
              <a:rPr lang="en-US" dirty="0" err="1"/>
              <a:t>titik</a:t>
            </a:r>
            <a:r>
              <a:rPr lang="en-US" dirty="0"/>
              <a:t> </a:t>
            </a:r>
            <a:r>
              <a:rPr lang="en-US" dirty="0" err="1"/>
              <a:t>sudut</a:t>
            </a:r>
            <a:r>
              <a:rPr lang="en-US" dirty="0"/>
              <a:t> </a:t>
            </a:r>
            <a:r>
              <a:rPr lang="en-US" dirty="0" err="1"/>
              <a:t>keempat</a:t>
            </a:r>
            <a:r>
              <a:rPr lang="en-US" dirty="0"/>
              <a:t> </a:t>
            </a:r>
            <a:r>
              <a:rPr lang="en-US" dirty="0" err="1"/>
              <a:t>dari</a:t>
            </a:r>
            <a:r>
              <a:rPr lang="en-US" dirty="0"/>
              <a:t> </a:t>
            </a:r>
            <a:r>
              <a:rPr lang="en-US" dirty="0" err="1"/>
              <a:t>persegi</a:t>
            </a:r>
            <a:r>
              <a:rPr lang="en-US" dirty="0"/>
              <a:t> </a:t>
            </a:r>
            <a:r>
              <a:rPr lang="en-US" dirty="0" err="1"/>
              <a:t>panjang</a:t>
            </a:r>
            <a:r>
              <a:rPr lang="en-US" dirty="0"/>
              <a:t> yang </a:t>
            </a:r>
            <a:r>
              <a:rPr lang="en-US" dirty="0" err="1"/>
              <a:t>dibentuk</a:t>
            </a:r>
            <a:r>
              <a:rPr lang="en-US" dirty="0"/>
              <a:t> </a:t>
            </a:r>
            <a:r>
              <a:rPr lang="en-US" dirty="0" err="1"/>
              <a:t>dari</a:t>
            </a:r>
            <a:r>
              <a:rPr lang="en-US" dirty="0"/>
              <a:t> </a:t>
            </a:r>
            <a:r>
              <a:rPr lang="en-US" dirty="0" err="1"/>
              <a:t>tiga</a:t>
            </a:r>
            <a:r>
              <a:rPr lang="en-US" dirty="0"/>
              <a:t> </a:t>
            </a:r>
            <a:r>
              <a:rPr lang="en-US" dirty="0" err="1"/>
              <a:t>huruf</a:t>
            </a:r>
            <a:r>
              <a:rPr lang="en-US" dirty="0"/>
              <a:t> yang </a:t>
            </a:r>
            <a:r>
              <a:rPr lang="en-US" dirty="0" err="1"/>
              <a:t>digunakan</a:t>
            </a:r>
            <a:r>
              <a:rPr lang="en-US" dirty="0"/>
              <a:t> </a:t>
            </a:r>
            <a:r>
              <a:rPr lang="en-US" dirty="0" err="1"/>
              <a:t>sampai</a:t>
            </a:r>
            <a:r>
              <a:rPr lang="en-US" dirty="0"/>
              <a:t> </a:t>
            </a:r>
            <a:r>
              <a:rPr lang="en-US" dirty="0" err="1"/>
              <a:t>sejauh</a:t>
            </a:r>
            <a:r>
              <a:rPr lang="en-US" dirty="0"/>
              <a:t> </a:t>
            </a:r>
            <a:r>
              <a:rPr lang="en-US" dirty="0" err="1"/>
              <a:t>ini</a:t>
            </a:r>
            <a:r>
              <a:rPr lang="en-US" dirty="0"/>
              <a:t>.</a:t>
            </a:r>
          </a:p>
          <a:p>
            <a:pPr marL="514350" lvl="0" indent="-514350">
              <a:buFont typeface="+mj-lt"/>
              <a:buAutoNum type="arabicPeriod"/>
            </a:pPr>
            <a:r>
              <a:rPr lang="en-US" dirty="0" err="1"/>
              <a:t>Buanglah</a:t>
            </a:r>
            <a:r>
              <a:rPr lang="en-US" dirty="0"/>
              <a:t> </a:t>
            </a:r>
            <a:r>
              <a:rPr lang="en-US" dirty="0" err="1"/>
              <a:t>huruf</a:t>
            </a:r>
            <a:r>
              <a:rPr lang="en-US" dirty="0"/>
              <a:t> X yang </a:t>
            </a:r>
            <a:r>
              <a:rPr lang="en-US" dirty="0" err="1"/>
              <a:t>tidak</a:t>
            </a:r>
            <a:r>
              <a:rPr lang="en-US" dirty="0"/>
              <a:t> </a:t>
            </a:r>
            <a:r>
              <a:rPr lang="en-US" dirty="0" err="1"/>
              <a:t>mengandung</a:t>
            </a:r>
            <a:r>
              <a:rPr lang="en-US" dirty="0"/>
              <a:t> </a:t>
            </a:r>
            <a:r>
              <a:rPr lang="en-US" dirty="0" err="1"/>
              <a:t>makna</a:t>
            </a:r>
            <a:r>
              <a:rPr lang="en-US" dirty="0"/>
              <a:t>.</a:t>
            </a:r>
          </a:p>
          <a:p>
            <a:pPr marL="0" indent="0">
              <a:buNone/>
            </a:pPr>
            <a:endParaRPr lang="en-US" dirty="0"/>
          </a:p>
        </p:txBody>
      </p:sp>
      <p:sp>
        <p:nvSpPr>
          <p:cNvPr id="2" name="Footer Placeholder 1">
            <a:extLst>
              <a:ext uri="{FF2B5EF4-FFF2-40B4-BE49-F238E27FC236}">
                <a16:creationId xmlns:a16="http://schemas.microsoft.com/office/drawing/2014/main" id="{A8EC155A-C2AA-1ACF-A4BB-A11166C3BED1}"/>
              </a:ext>
            </a:extLst>
          </p:cNvPr>
          <p:cNvSpPr>
            <a:spLocks noGrp="1"/>
          </p:cNvSpPr>
          <p:nvPr>
            <p:ph type="ftr" sz="quarter" idx="11"/>
          </p:nvPr>
        </p:nvSpPr>
        <p:spPr/>
        <p:txBody>
          <a:bodyPr/>
          <a:lstStyle/>
          <a:p>
            <a:r>
              <a:rPr lang="en-US"/>
              <a:t>Rinaldi/IF4020 Kriptografi</a:t>
            </a:r>
          </a:p>
        </p:txBody>
      </p:sp>
      <p:sp>
        <p:nvSpPr>
          <p:cNvPr id="4" name="Slide Number Placeholder 3">
            <a:extLst>
              <a:ext uri="{FF2B5EF4-FFF2-40B4-BE49-F238E27FC236}">
                <a16:creationId xmlns:a16="http://schemas.microsoft.com/office/drawing/2014/main" id="{A5F67DAE-DB85-12F7-3460-2BBC5916B1B8}"/>
              </a:ext>
            </a:extLst>
          </p:cNvPr>
          <p:cNvSpPr>
            <a:spLocks noGrp="1"/>
          </p:cNvSpPr>
          <p:nvPr>
            <p:ph type="sldNum" sz="quarter" idx="12"/>
          </p:nvPr>
        </p:nvSpPr>
        <p:spPr/>
        <p:txBody>
          <a:bodyPr/>
          <a:lstStyle/>
          <a:p>
            <a:fld id="{FE3EB9F5-0D30-470F-9EF7-AF0567F51E7B}" type="slidenum">
              <a:rPr lang="en-US" smtClean="0"/>
              <a:t>48</a:t>
            </a:fld>
            <a:endParaRPr lang="en-US"/>
          </a:p>
        </p:txBody>
      </p:sp>
    </p:spTree>
    <p:extLst>
      <p:ext uri="{BB962C8B-B14F-4D97-AF65-F5344CB8AC3E}">
        <p14:creationId xmlns:p14="http://schemas.microsoft.com/office/powerpoint/2010/main" val="2563181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356F6-E501-C82F-620D-740D8CF53F1F}"/>
              </a:ext>
            </a:extLst>
          </p:cNvPr>
          <p:cNvSpPr>
            <a:spLocks noGrp="1"/>
          </p:cNvSpPr>
          <p:nvPr>
            <p:ph idx="1"/>
          </p:nvPr>
        </p:nvSpPr>
        <p:spPr>
          <a:xfrm>
            <a:off x="838200" y="393895"/>
            <a:ext cx="10515600" cy="5783068"/>
          </a:xfrm>
        </p:spPr>
        <p:txBody>
          <a:bodyPr>
            <a:normAutofit/>
          </a:bodyPr>
          <a:lstStyle/>
          <a:p>
            <a:pPr marL="0" indent="0">
              <a:buNone/>
            </a:pPr>
            <a:r>
              <a:rPr lang="en-US" sz="2400" dirty="0"/>
              <a:t>Demo Playfair cipher online: </a:t>
            </a:r>
            <a:r>
              <a:rPr lang="en-US" sz="2400" dirty="0">
                <a:hlinkClick r:id="rId2"/>
              </a:rPr>
              <a:t>https://planetcalc.com/7751/</a:t>
            </a:r>
            <a:r>
              <a:rPr lang="en-US" sz="2400" dirty="0"/>
              <a:t> </a:t>
            </a:r>
          </a:p>
        </p:txBody>
      </p:sp>
      <p:sp>
        <p:nvSpPr>
          <p:cNvPr id="4" name="Slide Number Placeholder 3">
            <a:extLst>
              <a:ext uri="{FF2B5EF4-FFF2-40B4-BE49-F238E27FC236}">
                <a16:creationId xmlns:a16="http://schemas.microsoft.com/office/drawing/2014/main" id="{18B45A9F-D8CE-FBC0-3C3C-9812FCA8D169}"/>
              </a:ext>
            </a:extLst>
          </p:cNvPr>
          <p:cNvSpPr>
            <a:spLocks noGrp="1"/>
          </p:cNvSpPr>
          <p:nvPr>
            <p:ph type="sldNum" sz="quarter" idx="12"/>
          </p:nvPr>
        </p:nvSpPr>
        <p:spPr/>
        <p:txBody>
          <a:bodyPr/>
          <a:lstStyle/>
          <a:p>
            <a:fld id="{FE3EB9F5-0D30-470F-9EF7-AF0567F51E7B}" type="slidenum">
              <a:rPr lang="en-US" smtClean="0"/>
              <a:t>49</a:t>
            </a:fld>
            <a:endParaRPr lang="en-US"/>
          </a:p>
        </p:txBody>
      </p:sp>
      <p:pic>
        <p:nvPicPr>
          <p:cNvPr id="6" name="Picture 5">
            <a:extLst>
              <a:ext uri="{FF2B5EF4-FFF2-40B4-BE49-F238E27FC236}">
                <a16:creationId xmlns:a16="http://schemas.microsoft.com/office/drawing/2014/main" id="{BA519001-50C3-A29F-F9CB-C1A5508D84AE}"/>
              </a:ext>
            </a:extLst>
          </p:cNvPr>
          <p:cNvPicPr>
            <a:picLocks noChangeAspect="1"/>
          </p:cNvPicPr>
          <p:nvPr/>
        </p:nvPicPr>
        <p:blipFill>
          <a:blip r:embed="rId3"/>
          <a:stretch>
            <a:fillRect/>
          </a:stretch>
        </p:blipFill>
        <p:spPr>
          <a:xfrm>
            <a:off x="838200" y="989930"/>
            <a:ext cx="10194388" cy="5731545"/>
          </a:xfrm>
          <a:prstGeom prst="rect">
            <a:avLst/>
          </a:prstGeom>
        </p:spPr>
      </p:pic>
      <p:sp>
        <p:nvSpPr>
          <p:cNvPr id="2" name="Footer Placeholder 1">
            <a:extLst>
              <a:ext uri="{FF2B5EF4-FFF2-40B4-BE49-F238E27FC236}">
                <a16:creationId xmlns:a16="http://schemas.microsoft.com/office/drawing/2014/main" id="{60C25F07-C963-A4E5-AC80-DC6ADF35FE2D}"/>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130544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51A4764-EA44-4B69-93AC-8CBC723C66A5}" type="slidenum">
              <a:rPr lang="en-GB" altLang="en-US" sz="1400">
                <a:latin typeface="Times New Roman" panose="02020603050405020304" pitchFamily="18" charset="0"/>
              </a:rPr>
              <a:pPr>
                <a:spcBef>
                  <a:spcPct val="0"/>
                </a:spcBef>
                <a:buSzTx/>
                <a:buFontTx/>
                <a:buNone/>
              </a:pPr>
              <a:t>5</a:t>
            </a:fld>
            <a:endParaRPr lang="en-GB" altLang="en-US" sz="1400">
              <a:latin typeface="Times New Roman" panose="02020603050405020304" pitchFamily="18" charset="0"/>
            </a:endParaRPr>
          </a:p>
        </p:txBody>
      </p:sp>
      <p:sp>
        <p:nvSpPr>
          <p:cNvPr id="8196" name="Rectangle 3"/>
          <p:cNvSpPr>
            <a:spLocks noGrp="1" noChangeArrowheads="1"/>
          </p:cNvSpPr>
          <p:nvPr>
            <p:ph type="body" idx="1"/>
          </p:nvPr>
        </p:nvSpPr>
        <p:spPr>
          <a:xfrm>
            <a:off x="548185" y="365760"/>
            <a:ext cx="11095630" cy="5334000"/>
          </a:xfrm>
        </p:spPr>
        <p:txBody>
          <a:bodyPr>
            <a:normAutofit/>
          </a:bodyPr>
          <a:lstStyle/>
          <a:p>
            <a:pPr algn="just" eaLnBrk="1" hangingPunct="1"/>
            <a:r>
              <a:rPr lang="en-US" altLang="en-US" sz="2400" i="1" dirty="0" err="1">
                <a:solidFill>
                  <a:srgbClr val="000000"/>
                </a:solidFill>
                <a:cs typeface="Times New Roman" panose="02020603050405020304" pitchFamily="18" charset="0"/>
              </a:rPr>
              <a:t>Vigènere</a:t>
            </a:r>
            <a:r>
              <a:rPr lang="en-US" altLang="en-US" sz="2400" i="1" dirty="0">
                <a:solidFill>
                  <a:srgbClr val="000000"/>
                </a:solidFill>
                <a:cs typeface="Times New Roman" panose="02020603050405020304" pitchFamily="18" charset="0"/>
              </a:rPr>
              <a:t> Cipher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matriks</a:t>
            </a:r>
            <a:r>
              <a:rPr lang="en-US" altLang="en-US" sz="2400" dirty="0">
                <a:solidFill>
                  <a:srgbClr val="000000"/>
                </a:solidFill>
                <a:cs typeface="Times New Roman" panose="02020603050405020304" pitchFamily="18" charset="0"/>
              </a:rPr>
              <a:t> </a:t>
            </a:r>
            <a:r>
              <a:rPr lang="en-US" altLang="en-US" sz="2400" i="1" dirty="0" err="1">
                <a:solidFill>
                  <a:srgbClr val="000000"/>
                </a:solidFill>
                <a:cs typeface="Times New Roman" panose="02020603050405020304" pitchFamily="18" charset="0"/>
              </a:rPr>
              <a:t>Vigènere</a:t>
            </a:r>
            <a:r>
              <a:rPr lang="en-US" altLang="en-US" sz="2400" dirty="0">
                <a:solidFill>
                  <a:srgbClr val="000000"/>
                </a:solidFill>
                <a:cs typeface="Times New Roman" panose="02020603050405020304" pitchFamily="18" charset="0"/>
              </a:rPr>
              <a:t> (</a:t>
            </a:r>
            <a:r>
              <a:rPr lang="en-US" altLang="en-US" sz="2400" i="1" dirty="0" err="1">
                <a:solidFill>
                  <a:srgbClr val="000000"/>
                </a:solidFill>
                <a:cs typeface="Times New Roman" panose="02020603050405020304" pitchFamily="18" charset="0"/>
              </a:rPr>
              <a:t>Vigenere</a:t>
            </a:r>
            <a:r>
              <a:rPr lang="en-US" altLang="en-US" sz="2400" i="1" dirty="0">
                <a:solidFill>
                  <a:srgbClr val="000000"/>
                </a:solidFill>
                <a:cs typeface="Times New Roman" panose="02020603050405020304" pitchFamily="18" charset="0"/>
              </a:rPr>
              <a:t> square</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melakukan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dan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p>
          <a:p>
            <a:pPr algn="just" eaLnBrk="1" hangingPunct="1"/>
            <a:endParaRPr lang="en-US" altLang="en-US" dirty="0">
              <a:solidFill>
                <a:srgbClr val="000000"/>
              </a:solidFill>
              <a:cs typeface="Times New Roman" panose="02020603050405020304" pitchFamily="18" charset="0"/>
            </a:endParaRPr>
          </a:p>
        </p:txBody>
      </p:sp>
      <p:pic>
        <p:nvPicPr>
          <p:cNvPr id="6" name="Picture 5" descr="Table&#10;&#10;Description automatically generated">
            <a:extLst>
              <a:ext uri="{FF2B5EF4-FFF2-40B4-BE49-F238E27FC236}">
                <a16:creationId xmlns:a16="http://schemas.microsoft.com/office/drawing/2014/main" id="{F70EC976-B4F7-E557-BB0D-E09EA608C1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1" y="790835"/>
            <a:ext cx="7608477" cy="6067165"/>
          </a:xfrm>
          <a:prstGeom prst="rect">
            <a:avLst/>
          </a:prstGeom>
        </p:spPr>
      </p:pic>
      <p:sp>
        <p:nvSpPr>
          <p:cNvPr id="2" name="Footer Placeholder 1">
            <a:extLst>
              <a:ext uri="{FF2B5EF4-FFF2-40B4-BE49-F238E27FC236}">
                <a16:creationId xmlns:a16="http://schemas.microsoft.com/office/drawing/2014/main" id="{91FA3374-203D-B767-32E3-A149B352BC0D}"/>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1394584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03852" y="679174"/>
            <a:ext cx="8305800" cy="838200"/>
          </a:xfrm>
        </p:spPr>
        <p:txBody>
          <a:bodyPr/>
          <a:lstStyle/>
          <a:p>
            <a:r>
              <a:rPr lang="en-US" altLang="en-US" sz="3600" b="1" dirty="0" err="1">
                <a:solidFill>
                  <a:srgbClr val="000000"/>
                </a:solidFill>
                <a:latin typeface="+mn-lt"/>
              </a:rPr>
              <a:t>Kriptanalisis</a:t>
            </a:r>
            <a:r>
              <a:rPr lang="en-US" altLang="en-US" sz="3600" b="1" dirty="0">
                <a:solidFill>
                  <a:srgbClr val="000000"/>
                </a:solidFill>
                <a:latin typeface="+mn-lt"/>
              </a:rPr>
              <a:t> Playfair Cipher</a:t>
            </a:r>
          </a:p>
        </p:txBody>
      </p:sp>
      <p:sp>
        <p:nvSpPr>
          <p:cNvPr id="55299" name="Content Placeholder 2"/>
          <p:cNvSpPr>
            <a:spLocks noGrp="1"/>
          </p:cNvSpPr>
          <p:nvPr>
            <p:ph idx="1"/>
          </p:nvPr>
        </p:nvSpPr>
        <p:spPr>
          <a:xfrm>
            <a:off x="1003852" y="1828800"/>
            <a:ext cx="10349948" cy="4622800"/>
          </a:xfrm>
        </p:spPr>
        <p:txBody>
          <a:bodyPr>
            <a:normAutofit fontScale="92500" lnSpcReduction="20000"/>
          </a:bodyPr>
          <a:lstStyle/>
          <a:p>
            <a:pPr algn="just"/>
            <a:r>
              <a:rPr lang="en-US" altLang="en-US" sz="2800" dirty="0">
                <a:solidFill>
                  <a:srgbClr val="010000"/>
                </a:solidFill>
              </a:rPr>
              <a:t>Karena </a:t>
            </a:r>
            <a:r>
              <a:rPr lang="en-US" altLang="en-US" sz="2800" dirty="0" err="1">
                <a:solidFill>
                  <a:srgbClr val="010000"/>
                </a:solidFill>
              </a:rPr>
              <a:t>ada</a:t>
            </a:r>
            <a:r>
              <a:rPr lang="en-US" altLang="en-US" sz="2800" dirty="0">
                <a:solidFill>
                  <a:srgbClr val="010000"/>
                </a:solidFill>
              </a:rPr>
              <a:t> 26 </a:t>
            </a:r>
            <a:r>
              <a:rPr lang="en-US" altLang="en-US" sz="2800" dirty="0" err="1">
                <a:solidFill>
                  <a:srgbClr val="010000"/>
                </a:solidFill>
              </a:rPr>
              <a:t>huruf</a:t>
            </a:r>
            <a:r>
              <a:rPr lang="en-US" altLang="en-US" sz="2800" dirty="0">
                <a:solidFill>
                  <a:srgbClr val="010000"/>
                </a:solidFill>
              </a:rPr>
              <a:t> abjad, </a:t>
            </a:r>
            <a:r>
              <a:rPr lang="en-US" altLang="en-US" sz="2800" dirty="0" err="1">
                <a:solidFill>
                  <a:srgbClr val="010000"/>
                </a:solidFill>
              </a:rPr>
              <a:t>maka</a:t>
            </a:r>
            <a:r>
              <a:rPr lang="en-US" altLang="en-US" sz="2800" dirty="0">
                <a:solidFill>
                  <a:srgbClr val="010000"/>
                </a:solidFill>
              </a:rPr>
              <a:t> </a:t>
            </a:r>
            <a:r>
              <a:rPr lang="en-US" altLang="en-US" sz="2800" dirty="0" err="1">
                <a:solidFill>
                  <a:srgbClr val="010000"/>
                </a:solidFill>
              </a:rPr>
              <a:t>terdapat</a:t>
            </a:r>
            <a:r>
              <a:rPr lang="en-US" altLang="en-US" sz="2800" dirty="0">
                <a:solidFill>
                  <a:srgbClr val="010000"/>
                </a:solidFill>
              </a:rPr>
              <a:t> 26 x 26 = 677 bigram, </a:t>
            </a:r>
            <a:r>
              <a:rPr lang="en-US" altLang="en-US" sz="2800" dirty="0" err="1">
                <a:solidFill>
                  <a:srgbClr val="010000"/>
                </a:solidFill>
              </a:rPr>
              <a:t>sehingga</a:t>
            </a:r>
            <a:r>
              <a:rPr lang="en-US" altLang="en-US" sz="2800" dirty="0">
                <a:solidFill>
                  <a:srgbClr val="010000"/>
                </a:solidFill>
              </a:rPr>
              <a:t> </a:t>
            </a:r>
            <a:r>
              <a:rPr lang="en-US" altLang="en-US" sz="2800" dirty="0" err="1">
                <a:solidFill>
                  <a:srgbClr val="010000"/>
                </a:solidFill>
              </a:rPr>
              <a:t>identifikasi</a:t>
            </a:r>
            <a:r>
              <a:rPr lang="en-US" altLang="en-US" sz="2800" dirty="0">
                <a:solidFill>
                  <a:srgbClr val="010000"/>
                </a:solidFill>
              </a:rPr>
              <a:t> bigram individual </a:t>
            </a:r>
            <a:r>
              <a:rPr lang="en-US" altLang="en-US" sz="2800" dirty="0" err="1">
                <a:solidFill>
                  <a:srgbClr val="010000"/>
                </a:solidFill>
              </a:rPr>
              <a:t>lebih</a:t>
            </a:r>
            <a:r>
              <a:rPr lang="en-US" altLang="en-US" sz="2800" dirty="0">
                <a:solidFill>
                  <a:srgbClr val="010000"/>
                </a:solidFill>
              </a:rPr>
              <a:t> </a:t>
            </a:r>
            <a:r>
              <a:rPr lang="en-US" altLang="en-US" sz="2800" dirty="0" err="1">
                <a:solidFill>
                  <a:srgbClr val="010000"/>
                </a:solidFill>
              </a:rPr>
              <a:t>sukar</a:t>
            </a:r>
            <a:r>
              <a:rPr lang="en-US" altLang="en-US" sz="2800" dirty="0">
                <a:solidFill>
                  <a:srgbClr val="010000"/>
                </a:solidFill>
              </a:rPr>
              <a:t>.</a:t>
            </a:r>
          </a:p>
          <a:p>
            <a:pPr algn="just" eaLnBrk="1" hangingPunct="1">
              <a:lnSpc>
                <a:spcPct val="90000"/>
              </a:lnSpc>
            </a:pPr>
            <a:endParaRPr lang="en-US" altLang="en-US" sz="2800" dirty="0">
              <a:solidFill>
                <a:srgbClr val="000000"/>
              </a:solidFill>
              <a:cs typeface="Times New Roman" panose="02020603050405020304" pitchFamily="18" charset="0"/>
            </a:endParaRPr>
          </a:p>
          <a:p>
            <a:pPr algn="just" eaLnBrk="1" hangingPunct="1">
              <a:lnSpc>
                <a:spcPct val="90000"/>
              </a:lnSpc>
            </a:pPr>
            <a:r>
              <a:rPr lang="en-US" altLang="en-US" sz="2800" dirty="0" err="1">
                <a:solidFill>
                  <a:srgbClr val="000000"/>
                </a:solidFill>
                <a:cs typeface="Times New Roman" panose="02020603050405020304" pitchFamily="18" charset="0"/>
              </a:rPr>
              <a:t>Sayangnya</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ukuran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poligram</a:t>
            </a:r>
            <a:r>
              <a:rPr lang="en-US" altLang="en-US" sz="2800" dirty="0">
                <a:solidFill>
                  <a:srgbClr val="000000"/>
                </a:solidFill>
                <a:cs typeface="Times New Roman" panose="02020603050405020304" pitchFamily="18" charset="0"/>
              </a:rPr>
              <a:t> di </a:t>
            </a:r>
            <a:r>
              <a:rPr lang="en-US" altLang="en-US" sz="2800" dirty="0" err="1">
                <a:solidFill>
                  <a:srgbClr val="000000"/>
                </a:solidFill>
                <a:cs typeface="Times New Roman" panose="02020603050405020304" pitchFamily="18" charset="0"/>
              </a:rPr>
              <a:t>dalam</a:t>
            </a:r>
            <a:r>
              <a:rPr lang="en-US" altLang="en-US" sz="2800" dirty="0">
                <a:solidFill>
                  <a:srgbClr val="000000"/>
                </a:solidFill>
                <a:cs typeface="Times New Roman" panose="02020603050405020304" pitchFamily="18" charset="0"/>
              </a:rPr>
              <a:t> </a:t>
            </a:r>
            <a:r>
              <a:rPr lang="en-US" altLang="en-US" sz="2800" i="1" dirty="0">
                <a:solidFill>
                  <a:srgbClr val="000000"/>
                </a:solidFill>
                <a:cs typeface="Times New Roman" panose="02020603050405020304" pitchFamily="18" charset="0"/>
              </a:rPr>
              <a:t>Playfair cipher</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tidak</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cukup</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besar</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hanya</a:t>
            </a:r>
            <a:r>
              <a:rPr lang="en-US" altLang="en-US" sz="2800" dirty="0">
                <a:solidFill>
                  <a:srgbClr val="000000"/>
                </a:solidFill>
                <a:cs typeface="Times New Roman" panose="02020603050405020304" pitchFamily="18" charset="0"/>
              </a:rPr>
              <a:t> dua </a:t>
            </a:r>
            <a:r>
              <a:rPr lang="en-US" altLang="en-US" sz="2800" dirty="0" err="1">
                <a:solidFill>
                  <a:srgbClr val="000000"/>
                </a:solidFill>
                <a:cs typeface="Times New Roman" panose="02020603050405020304" pitchFamily="18" charset="0"/>
              </a:rPr>
              <a:t>huruf</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sehingga</a:t>
            </a:r>
            <a:r>
              <a:rPr lang="en-US" altLang="en-US" sz="2800" dirty="0">
                <a:solidFill>
                  <a:srgbClr val="000000"/>
                </a:solidFill>
                <a:cs typeface="Times New Roman" panose="02020603050405020304" pitchFamily="18" charset="0"/>
              </a:rPr>
              <a:t> </a:t>
            </a:r>
            <a:r>
              <a:rPr lang="en-US" altLang="en-US" sz="2800" i="1" dirty="0">
                <a:solidFill>
                  <a:srgbClr val="000000"/>
                </a:solidFill>
                <a:cs typeface="Times New Roman" panose="02020603050405020304" pitchFamily="18" charset="0"/>
              </a:rPr>
              <a:t>Playfair cipher</a:t>
            </a:r>
            <a:r>
              <a:rPr lang="en-US" altLang="en-US" sz="2800"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tetap</a:t>
            </a:r>
            <a:r>
              <a:rPr lang="en-US" altLang="en-US"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tidak</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aman</a:t>
            </a:r>
            <a:r>
              <a:rPr lang="en-US" altLang="en-US" sz="2800" dirty="0">
                <a:solidFill>
                  <a:srgbClr val="000000"/>
                </a:solidFill>
                <a:cs typeface="Times New Roman" panose="02020603050405020304" pitchFamily="18" charset="0"/>
              </a:rPr>
              <a:t>. </a:t>
            </a:r>
          </a:p>
          <a:p>
            <a:pPr algn="just" eaLnBrk="1" hangingPunct="1">
              <a:lnSpc>
                <a:spcPct val="90000"/>
              </a:lnSpc>
            </a:pPr>
            <a:endParaRPr lang="en-US" altLang="en-US" sz="2800" dirty="0">
              <a:solidFill>
                <a:srgbClr val="000000"/>
              </a:solidFill>
              <a:cs typeface="Times New Roman" panose="02020603050405020304" pitchFamily="18" charset="0"/>
            </a:endParaRPr>
          </a:p>
          <a:p>
            <a:pPr algn="just" eaLnBrk="1" hangingPunct="1">
              <a:lnSpc>
                <a:spcPct val="90000"/>
              </a:lnSpc>
            </a:pPr>
            <a:r>
              <a:rPr lang="en-US" altLang="en-US" sz="2800" dirty="0" err="1">
                <a:solidFill>
                  <a:srgbClr val="000000"/>
                </a:solidFill>
                <a:cs typeface="Times New Roman" panose="02020603050405020304" pitchFamily="18" charset="0"/>
              </a:rPr>
              <a:t>Meskipun</a:t>
            </a:r>
            <a:r>
              <a:rPr lang="en-US" altLang="en-US" sz="2800" dirty="0">
                <a:solidFill>
                  <a:srgbClr val="000000"/>
                </a:solidFill>
                <a:cs typeface="Times New Roman" panose="02020603050405020304" pitchFamily="18" charset="0"/>
              </a:rPr>
              <a:t> </a:t>
            </a:r>
            <a:r>
              <a:rPr lang="en-US" altLang="en-US" sz="2800" i="1" dirty="0">
                <a:solidFill>
                  <a:srgbClr val="000000"/>
                </a:solidFill>
                <a:cs typeface="Times New Roman" panose="02020603050405020304" pitchFamily="18" charset="0"/>
              </a:rPr>
              <a:t>Playfair cipher</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sulit</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dipecahkan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dengan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analisis</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frekuensi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relatif</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huruf-huruf</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namun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ia</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dapat</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dipecahkan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dengan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analisis</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frekuensi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pasangan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huruf</a:t>
            </a:r>
            <a:r>
              <a:rPr lang="en-US" altLang="en-US" sz="2800" dirty="0">
                <a:solidFill>
                  <a:srgbClr val="000000"/>
                </a:solidFill>
                <a:cs typeface="Times New Roman" panose="02020603050405020304" pitchFamily="18" charset="0"/>
              </a:rPr>
              <a:t>. </a:t>
            </a:r>
          </a:p>
          <a:p>
            <a:pPr algn="just" eaLnBrk="1" hangingPunct="1">
              <a:lnSpc>
                <a:spcPct val="90000"/>
              </a:lnSpc>
            </a:pPr>
            <a:endParaRPr lang="en-US" altLang="en-US" sz="2800" dirty="0">
              <a:solidFill>
                <a:srgbClr val="000000"/>
              </a:solidFill>
              <a:cs typeface="Times New Roman" panose="02020603050405020304" pitchFamily="18" charset="0"/>
            </a:endParaRPr>
          </a:p>
          <a:p>
            <a:pPr algn="just" eaLnBrk="1" hangingPunct="1">
              <a:lnSpc>
                <a:spcPct val="90000"/>
              </a:lnSpc>
            </a:pPr>
            <a:r>
              <a:rPr lang="en-US" altLang="en-US" sz="2800" dirty="0" err="1">
                <a:solidFill>
                  <a:srgbClr val="000000"/>
                </a:solidFill>
                <a:cs typeface="Times New Roman" panose="02020603050405020304" pitchFamily="18" charset="0"/>
              </a:rPr>
              <a:t>Dalam</a:t>
            </a:r>
            <a:r>
              <a:rPr lang="en-US" altLang="en-US" sz="2800" dirty="0">
                <a:solidFill>
                  <a:srgbClr val="000000"/>
                </a:solidFill>
                <a:cs typeface="Times New Roman" panose="02020603050405020304" pitchFamily="18" charset="0"/>
              </a:rPr>
              <a:t> Bahasa </a:t>
            </a:r>
            <a:r>
              <a:rPr lang="en-US" altLang="en-US" sz="2800" dirty="0" err="1">
                <a:solidFill>
                  <a:srgbClr val="000000"/>
                </a:solidFill>
                <a:cs typeface="Times New Roman" panose="02020603050405020304" pitchFamily="18" charset="0"/>
              </a:rPr>
              <a:t>Inggris</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kita</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bisa</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mempunyai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frekuensi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kemunculan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pasangan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huruf</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misalnya</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pasangan</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huruf</a:t>
            </a:r>
            <a:r>
              <a:rPr lang="en-US" altLang="en-US" sz="2800" dirty="0">
                <a:solidFill>
                  <a:srgbClr val="000000"/>
                </a:solidFill>
                <a:cs typeface="Times New Roman" panose="02020603050405020304" pitchFamily="18" charset="0"/>
              </a:rPr>
              <a:t> TH dan HE paling </a:t>
            </a:r>
            <a:r>
              <a:rPr lang="en-US" altLang="en-US" sz="2800" dirty="0" err="1">
                <a:solidFill>
                  <a:srgbClr val="000000"/>
                </a:solidFill>
                <a:cs typeface="Times New Roman" panose="02020603050405020304" pitchFamily="18" charset="0"/>
              </a:rPr>
              <a:t>sering</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muncul</a:t>
            </a:r>
            <a:r>
              <a:rPr lang="en-US" altLang="en-US" sz="2800" dirty="0">
                <a:solidFill>
                  <a:srgbClr val="000000"/>
                </a:solidFill>
                <a:cs typeface="Times New Roman" panose="02020603050405020304" pitchFamily="18" charset="0"/>
              </a:rPr>
              <a:t>. </a:t>
            </a:r>
          </a:p>
          <a:p>
            <a:pPr algn="just" eaLnBrk="1" hangingPunct="1">
              <a:lnSpc>
                <a:spcPct val="90000"/>
              </a:lnSpc>
            </a:pPr>
            <a:endParaRPr lang="en-US" altLang="en-US" sz="2800" dirty="0">
              <a:solidFill>
                <a:srgbClr val="000000"/>
              </a:solidFill>
              <a:cs typeface="Times New Roman" panose="02020603050405020304" pitchFamily="18" charset="0"/>
            </a:endParaRPr>
          </a:p>
          <a:p>
            <a:pPr algn="just" eaLnBrk="1" hangingPunct="1">
              <a:lnSpc>
                <a:spcPct val="90000"/>
              </a:lnSpc>
            </a:pPr>
            <a:endParaRPr lang="en-US" altLang="en-US" dirty="0">
              <a:solidFill>
                <a:srgbClr val="000000"/>
              </a:solidFill>
              <a:cs typeface="Times New Roman" panose="02020603050405020304" pitchFamily="18" charset="0"/>
            </a:endParaRPr>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68C4673A-943D-424F-BFEB-510FC9A26C30}" type="slidenum">
              <a:rPr lang="en-GB" altLang="en-US" sz="2400">
                <a:solidFill>
                  <a:schemeClr val="tx2"/>
                </a:solidFill>
              </a:rPr>
              <a:pPr>
                <a:spcBef>
                  <a:spcPct val="0"/>
                </a:spcBef>
                <a:buClrTx/>
                <a:buSzTx/>
                <a:buFontTx/>
                <a:buNone/>
              </a:pPr>
              <a:t>50</a:t>
            </a:fld>
            <a:endParaRPr lang="en-GB" altLang="en-US" sz="1400">
              <a:solidFill>
                <a:schemeClr val="tx2"/>
              </a:solidFill>
            </a:endParaRPr>
          </a:p>
        </p:txBody>
      </p:sp>
    </p:spTree>
    <p:extLst>
      <p:ext uri="{BB962C8B-B14F-4D97-AF65-F5344CB8AC3E}">
        <p14:creationId xmlns:p14="http://schemas.microsoft.com/office/powerpoint/2010/main" val="339022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
        <p:nvSpPr>
          <p:cNvPr id="5734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D156369-9BCF-41DC-8E28-52C8F3429031}" type="slidenum">
              <a:rPr lang="en-GB" altLang="en-US" sz="2400">
                <a:solidFill>
                  <a:schemeClr val="tx2"/>
                </a:solidFill>
              </a:rPr>
              <a:pPr>
                <a:spcBef>
                  <a:spcPct val="0"/>
                </a:spcBef>
                <a:buClrTx/>
                <a:buSzTx/>
                <a:buFontTx/>
                <a:buNone/>
              </a:pPr>
              <a:t>51</a:t>
            </a:fld>
            <a:endParaRPr lang="en-GB" altLang="en-US" sz="1400">
              <a:solidFill>
                <a:schemeClr val="tx2"/>
              </a:solidFill>
            </a:endParaRP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32" y="711200"/>
            <a:ext cx="11355048" cy="486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85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85D8C9-E148-47A0-B92A-E06BADEB8FC0}"/>
              </a:ext>
            </a:extLst>
          </p:cNvPr>
          <p:cNvSpPr>
            <a:spLocks noGrp="1"/>
          </p:cNvSpPr>
          <p:nvPr>
            <p:ph type="sldNum" sz="quarter" idx="12"/>
          </p:nvPr>
        </p:nvSpPr>
        <p:spPr/>
        <p:txBody>
          <a:bodyPr/>
          <a:lstStyle/>
          <a:p>
            <a:fld id="{FE3EB9F5-0D30-470F-9EF7-AF0567F51E7B}" type="slidenum">
              <a:rPr lang="en-US" smtClean="0"/>
              <a:t>52</a:t>
            </a:fld>
            <a:endParaRPr lang="en-US"/>
          </a:p>
        </p:txBody>
      </p:sp>
      <p:pic>
        <p:nvPicPr>
          <p:cNvPr id="6" name="Picture 5" descr="A picture containing comb&#10;&#10;Description automatically generated">
            <a:extLst>
              <a:ext uri="{FF2B5EF4-FFF2-40B4-BE49-F238E27FC236}">
                <a16:creationId xmlns:a16="http://schemas.microsoft.com/office/drawing/2014/main" id="{8A31F228-4F71-4D5D-A6A6-F8E32B94A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315" y="172720"/>
            <a:ext cx="3323838" cy="6548755"/>
          </a:xfrm>
          <a:prstGeom prst="rect">
            <a:avLst/>
          </a:prstGeom>
        </p:spPr>
      </p:pic>
      <p:sp>
        <p:nvSpPr>
          <p:cNvPr id="4" name="Footer Placeholder 3">
            <a:extLst>
              <a:ext uri="{FF2B5EF4-FFF2-40B4-BE49-F238E27FC236}">
                <a16:creationId xmlns:a16="http://schemas.microsoft.com/office/drawing/2014/main" id="{5541B1C1-92B8-80E4-3906-D9E25AE57D95}"/>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48474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636104" y="715617"/>
            <a:ext cx="10717696" cy="5302250"/>
          </a:xfrm>
        </p:spPr>
        <p:txBody>
          <a:bodyPr>
            <a:normAutofit/>
          </a:bodyPr>
          <a:lstStyle/>
          <a:p>
            <a:pPr algn="just" eaLnBrk="1" hangingPunct="1">
              <a:lnSpc>
                <a:spcPct val="90000"/>
              </a:lnSpc>
            </a:pPr>
            <a:endParaRPr lang="en-US" altLang="en-US" dirty="0">
              <a:solidFill>
                <a:srgbClr val="000000"/>
              </a:solidFill>
              <a:cs typeface="Times New Roman" panose="02020603050405020304" pitchFamily="18" charset="0"/>
            </a:endParaRPr>
          </a:p>
          <a:p>
            <a:pPr algn="just" eaLnBrk="1" hangingPunct="1">
              <a:lnSpc>
                <a:spcPct val="90000"/>
              </a:lnSpc>
            </a:pP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menggunakan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tabel</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frekuensi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kemunculan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pasangan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Bahasa </a:t>
            </a:r>
            <a:r>
              <a:rPr lang="en-US" altLang="en-US" dirty="0" err="1">
                <a:solidFill>
                  <a:srgbClr val="000000"/>
                </a:solidFill>
                <a:cs typeface="Times New Roman" panose="02020603050405020304" pitchFamily="18" charset="0"/>
              </a:rPr>
              <a:t>Inggris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cipherteks</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cukup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banyak</a:t>
            </a:r>
            <a:r>
              <a:rPr lang="en-US" altLang="en-US" dirty="0">
                <a:solidFill>
                  <a:srgbClr val="000000"/>
                </a:solidFill>
                <a:cs typeface="Times New Roman" panose="02020603050405020304" pitchFamily="18" charset="0"/>
              </a:rPr>
              <a:t>, </a:t>
            </a:r>
            <a:r>
              <a:rPr lang="en-US" altLang="en-US" i="1" dirty="0" err="1">
                <a:solidFill>
                  <a:srgbClr val="000000"/>
                </a:solidFill>
                <a:cs typeface="Times New Roman" panose="02020603050405020304" pitchFamily="18" charset="0"/>
              </a:rPr>
              <a:t>Playfair</a:t>
            </a:r>
            <a:r>
              <a:rPr lang="en-US" altLang="en-US" i="1" dirty="0">
                <a:solidFill>
                  <a:srgbClr val="000000"/>
                </a:solidFill>
                <a:cs typeface="Times New Roman" panose="02020603050405020304" pitchFamily="18" charset="0"/>
              </a:rPr>
              <a:t> cipher</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dapat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dipecahkan</a:t>
            </a:r>
            <a:r>
              <a:rPr lang="en-US" altLang="en-US" dirty="0">
                <a:solidFill>
                  <a:srgbClr val="000000"/>
                </a:solidFill>
                <a:cs typeface="Times New Roman" panose="02020603050405020304" pitchFamily="18" charset="0"/>
              </a:rPr>
              <a:t>.</a:t>
            </a:r>
          </a:p>
          <a:p>
            <a:pPr algn="just" eaLnBrk="1" hangingPunct="1">
              <a:lnSpc>
                <a:spcPct val="90000"/>
              </a:lnSpc>
            </a:pPr>
            <a:endParaRPr lang="en-US" altLang="en-US" dirty="0">
              <a:solidFill>
                <a:srgbClr val="000000"/>
              </a:solidFill>
              <a:cs typeface="Times New Roman" panose="02020603050405020304" pitchFamily="18" charset="0"/>
            </a:endParaRPr>
          </a:p>
          <a:p>
            <a:pPr algn="just" eaLnBrk="1" hangingPunct="1">
              <a:lnSpc>
                <a:spcPct val="90000"/>
              </a:lnSpc>
            </a:pPr>
            <a:r>
              <a:rPr lang="en-US" altLang="en-US" dirty="0" err="1">
                <a:solidFill>
                  <a:srgbClr val="000000"/>
                </a:solidFill>
              </a:rPr>
              <a:t>Kelemahan</a:t>
            </a:r>
            <a:r>
              <a:rPr lang="en-US" altLang="en-US" dirty="0">
                <a:solidFill>
                  <a:srgbClr val="000000"/>
                </a:solidFill>
              </a:rPr>
              <a:t> </a:t>
            </a:r>
            <a:r>
              <a:rPr lang="en-US" altLang="en-US" dirty="0" err="1">
                <a:solidFill>
                  <a:srgbClr val="000000"/>
                </a:solidFill>
              </a:rPr>
              <a:t>lainnya</a:t>
            </a:r>
            <a:r>
              <a:rPr lang="en-US" altLang="en-US" dirty="0">
                <a:solidFill>
                  <a:srgbClr val="000000"/>
                </a:solidFill>
              </a:rPr>
              <a:t>, bigram dan </a:t>
            </a:r>
            <a:r>
              <a:rPr lang="en-US" altLang="en-US" dirty="0" err="1">
                <a:solidFill>
                  <a:srgbClr val="000000"/>
                </a:solidFill>
              </a:rPr>
              <a:t>kebalikannya</a:t>
            </a:r>
            <a:r>
              <a:rPr lang="en-US" altLang="en-US" dirty="0">
                <a:solidFill>
                  <a:srgbClr val="000000"/>
                </a:solidFill>
              </a:rPr>
              <a:t> (</a:t>
            </a:r>
            <a:r>
              <a:rPr lang="en-US" altLang="en-US" dirty="0" err="1">
                <a:solidFill>
                  <a:srgbClr val="000000"/>
                </a:solidFill>
              </a:rPr>
              <a:t>misal</a:t>
            </a:r>
            <a:r>
              <a:rPr lang="en-US" altLang="en-US" dirty="0">
                <a:solidFill>
                  <a:srgbClr val="000000"/>
                </a:solidFill>
              </a:rPr>
              <a:t> AB dan BA) </a:t>
            </a:r>
            <a:r>
              <a:rPr lang="en-US" altLang="en-US" dirty="0" err="1">
                <a:solidFill>
                  <a:srgbClr val="000000"/>
                </a:solidFill>
              </a:rPr>
              <a:t>akan</a:t>
            </a:r>
            <a:r>
              <a:rPr lang="en-US" altLang="en-US" dirty="0">
                <a:solidFill>
                  <a:srgbClr val="000000"/>
                </a:solidFill>
              </a:rPr>
              <a:t> </a:t>
            </a:r>
            <a:r>
              <a:rPr lang="en-US" altLang="en-US" dirty="0" err="1">
                <a:solidFill>
                  <a:srgbClr val="000000"/>
                </a:solidFill>
              </a:rPr>
              <a:t>didekripsi</a:t>
            </a:r>
            <a:r>
              <a:rPr lang="en-US" altLang="en-US" dirty="0">
                <a:solidFill>
                  <a:srgbClr val="000000"/>
                </a:solidFill>
              </a:rPr>
              <a:t> </a:t>
            </a:r>
            <a:r>
              <a:rPr lang="en-US" altLang="en-US" dirty="0" err="1">
                <a:solidFill>
                  <a:srgbClr val="000000"/>
                </a:solidFill>
              </a:rPr>
              <a:t>menjadi</a:t>
            </a:r>
            <a:r>
              <a:rPr lang="en-US" altLang="en-US" dirty="0">
                <a:solidFill>
                  <a:srgbClr val="000000"/>
                </a:solidFill>
              </a:rPr>
              <a:t> </a:t>
            </a:r>
            <a:r>
              <a:rPr lang="en-US" altLang="en-US" dirty="0" err="1">
                <a:solidFill>
                  <a:srgbClr val="000000"/>
                </a:solidFill>
              </a:rPr>
              <a:t>pola</a:t>
            </a:r>
            <a:r>
              <a:rPr lang="en-US" altLang="en-US" dirty="0">
                <a:solidFill>
                  <a:srgbClr val="000000"/>
                </a:solidFill>
              </a:rPr>
              <a:t> </a:t>
            </a:r>
            <a:r>
              <a:rPr lang="en-US" altLang="en-US" dirty="0" err="1">
                <a:solidFill>
                  <a:srgbClr val="000000"/>
                </a:solidFill>
              </a:rPr>
              <a:t>huruf</a:t>
            </a:r>
            <a:r>
              <a:rPr lang="en-US" altLang="en-US" dirty="0">
                <a:solidFill>
                  <a:srgbClr val="000000"/>
                </a:solidFill>
              </a:rPr>
              <a:t> </a:t>
            </a:r>
            <a:r>
              <a:rPr lang="en-US" altLang="en-US" dirty="0" err="1">
                <a:solidFill>
                  <a:srgbClr val="000000"/>
                </a:solidFill>
              </a:rPr>
              <a:t>plainteks</a:t>
            </a:r>
            <a:r>
              <a:rPr lang="en-US" altLang="en-US" dirty="0">
                <a:solidFill>
                  <a:srgbClr val="000000"/>
                </a:solidFill>
              </a:rPr>
              <a:t> yang </a:t>
            </a:r>
            <a:r>
              <a:rPr lang="en-US" altLang="en-US" dirty="0" err="1">
                <a:solidFill>
                  <a:srgbClr val="000000"/>
                </a:solidFill>
              </a:rPr>
              <a:t>sama</a:t>
            </a:r>
            <a:r>
              <a:rPr lang="en-US" altLang="en-US" dirty="0">
                <a:solidFill>
                  <a:srgbClr val="000000"/>
                </a:solidFill>
              </a:rPr>
              <a:t> (</a:t>
            </a:r>
            <a:r>
              <a:rPr lang="en-US" altLang="en-US" dirty="0" err="1">
                <a:solidFill>
                  <a:srgbClr val="000000"/>
                </a:solidFill>
              </a:rPr>
              <a:t>misal</a:t>
            </a:r>
            <a:r>
              <a:rPr lang="en-US" altLang="en-US" dirty="0">
                <a:solidFill>
                  <a:srgbClr val="000000"/>
                </a:solidFill>
              </a:rPr>
              <a:t> RE dan ER). Di </a:t>
            </a:r>
            <a:r>
              <a:rPr lang="en-US" altLang="en-US" dirty="0" err="1">
                <a:solidFill>
                  <a:srgbClr val="000000"/>
                </a:solidFill>
              </a:rPr>
              <a:t>dalam</a:t>
            </a:r>
            <a:r>
              <a:rPr lang="en-US" altLang="en-US" dirty="0">
                <a:solidFill>
                  <a:srgbClr val="000000"/>
                </a:solidFill>
              </a:rPr>
              <a:t> </a:t>
            </a:r>
            <a:r>
              <a:rPr lang="en-US" altLang="en-US" dirty="0" err="1">
                <a:solidFill>
                  <a:srgbClr val="000000"/>
                </a:solidFill>
              </a:rPr>
              <a:t>bahasa</a:t>
            </a:r>
            <a:r>
              <a:rPr lang="en-US" altLang="en-US" dirty="0">
                <a:solidFill>
                  <a:srgbClr val="000000"/>
                </a:solidFill>
              </a:rPr>
              <a:t> </a:t>
            </a:r>
            <a:r>
              <a:rPr lang="en-US" altLang="en-US" dirty="0" err="1">
                <a:solidFill>
                  <a:srgbClr val="000000"/>
                </a:solidFill>
              </a:rPr>
              <a:t>Inggris</a:t>
            </a:r>
            <a:r>
              <a:rPr lang="en-US" altLang="en-US" dirty="0">
                <a:solidFill>
                  <a:srgbClr val="000000"/>
                </a:solidFill>
              </a:rPr>
              <a:t> </a:t>
            </a:r>
            <a:r>
              <a:rPr lang="en-US" altLang="en-US" dirty="0" err="1">
                <a:solidFill>
                  <a:srgbClr val="000000"/>
                </a:solidFill>
              </a:rPr>
              <a:t>terdapat</a:t>
            </a:r>
            <a:r>
              <a:rPr lang="en-US" altLang="en-US" dirty="0">
                <a:solidFill>
                  <a:srgbClr val="000000"/>
                </a:solidFill>
              </a:rPr>
              <a:t> </a:t>
            </a:r>
            <a:r>
              <a:rPr lang="en-US" altLang="en-US" dirty="0" err="1">
                <a:solidFill>
                  <a:srgbClr val="000000"/>
                </a:solidFill>
              </a:rPr>
              <a:t>banyak</a:t>
            </a:r>
            <a:r>
              <a:rPr lang="en-US" altLang="en-US" dirty="0">
                <a:solidFill>
                  <a:srgbClr val="000000"/>
                </a:solidFill>
              </a:rPr>
              <a:t> kata yang </a:t>
            </a:r>
            <a:r>
              <a:rPr lang="en-US" altLang="en-US" dirty="0" err="1">
                <a:solidFill>
                  <a:srgbClr val="000000"/>
                </a:solidFill>
              </a:rPr>
              <a:t>mengandung</a:t>
            </a:r>
            <a:r>
              <a:rPr lang="en-US" altLang="en-US" dirty="0">
                <a:solidFill>
                  <a:srgbClr val="000000"/>
                </a:solidFill>
              </a:rPr>
              <a:t> bigram </a:t>
            </a:r>
            <a:r>
              <a:rPr lang="en-US" altLang="en-US" dirty="0" err="1">
                <a:solidFill>
                  <a:srgbClr val="000000"/>
                </a:solidFill>
              </a:rPr>
              <a:t>terbalik</a:t>
            </a:r>
            <a:r>
              <a:rPr lang="en-US" altLang="en-US" dirty="0">
                <a:solidFill>
                  <a:srgbClr val="000000"/>
                </a:solidFill>
              </a:rPr>
              <a:t> </a:t>
            </a:r>
            <a:r>
              <a:rPr lang="en-US" altLang="en-US" dirty="0" err="1">
                <a:solidFill>
                  <a:srgbClr val="000000"/>
                </a:solidFill>
              </a:rPr>
              <a:t>seperti</a:t>
            </a:r>
            <a:r>
              <a:rPr lang="en-US" altLang="en-US" dirty="0">
                <a:solidFill>
                  <a:srgbClr val="000000"/>
                </a:solidFill>
              </a:rPr>
              <a:t> </a:t>
            </a:r>
            <a:r>
              <a:rPr lang="en-US" altLang="en-US" dirty="0" err="1">
                <a:solidFill>
                  <a:srgbClr val="000000"/>
                </a:solidFill>
              </a:rPr>
              <a:t>REceivER</a:t>
            </a:r>
            <a:r>
              <a:rPr lang="en-US" altLang="en-US" dirty="0">
                <a:solidFill>
                  <a:srgbClr val="000000"/>
                </a:solidFill>
              </a:rPr>
              <a:t> dan </a:t>
            </a:r>
            <a:r>
              <a:rPr lang="en-US" altLang="en-US" dirty="0" err="1">
                <a:solidFill>
                  <a:srgbClr val="000000"/>
                </a:solidFill>
              </a:rPr>
              <a:t>DEpartED</a:t>
            </a:r>
            <a:r>
              <a:rPr lang="en-US" altLang="en-US" dirty="0">
                <a:solidFill>
                  <a:srgbClr val="000000"/>
                </a:solidFill>
              </a:rPr>
              <a:t>. </a:t>
            </a:r>
          </a:p>
          <a:p>
            <a:endParaRPr lang="en-US" altLang="en-US" dirty="0"/>
          </a:p>
        </p:txBody>
      </p:sp>
      <p:sp>
        <p:nvSpPr>
          <p:cNvPr id="563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GB" altLang="en-US" sz="1400">
                <a:solidFill>
                  <a:schemeClr val="tx2"/>
                </a:solidFill>
              </a:rPr>
              <a:t>Rinaldi/IF4020 Kriptografi</a:t>
            </a:r>
          </a:p>
        </p:txBody>
      </p:sp>
      <p:sp>
        <p:nvSpPr>
          <p:cNvPr id="563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DEEF47CA-4198-4816-878A-2132FB400A0C}" type="slidenum">
              <a:rPr lang="en-GB" altLang="en-US" sz="2400">
                <a:solidFill>
                  <a:schemeClr val="tx2"/>
                </a:solidFill>
              </a:rPr>
              <a:pPr>
                <a:spcBef>
                  <a:spcPct val="0"/>
                </a:spcBef>
                <a:buClrTx/>
                <a:buSzTx/>
                <a:buFontTx/>
                <a:buNone/>
              </a:pPr>
              <a:t>53</a:t>
            </a:fld>
            <a:endParaRPr lang="en-GB" altLang="en-US" sz="1400">
              <a:solidFill>
                <a:schemeClr val="tx2"/>
              </a:solidFill>
            </a:endParaRPr>
          </a:p>
        </p:txBody>
      </p:sp>
    </p:spTree>
    <p:extLst>
      <p:ext uri="{BB962C8B-B14F-4D97-AF65-F5344CB8AC3E}">
        <p14:creationId xmlns:p14="http://schemas.microsoft.com/office/powerpoint/2010/main" val="4163143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7644-A1EE-DB85-E4D2-655E02DCA09E}"/>
              </a:ext>
            </a:extLst>
          </p:cNvPr>
          <p:cNvSpPr>
            <a:spLocks noGrp="1"/>
          </p:cNvSpPr>
          <p:nvPr>
            <p:ph type="title"/>
          </p:nvPr>
        </p:nvSpPr>
        <p:spPr/>
        <p:txBody>
          <a:bodyPr/>
          <a:lstStyle/>
          <a:p>
            <a:pPr algn="r"/>
            <a:r>
              <a:rPr lang="en-US" dirty="0" err="1"/>
              <a:t>Bersambung</a:t>
            </a:r>
            <a:endParaRPr lang="en-US" dirty="0"/>
          </a:p>
        </p:txBody>
      </p:sp>
      <p:sp>
        <p:nvSpPr>
          <p:cNvPr id="3" name="Text Placeholder 2">
            <a:extLst>
              <a:ext uri="{FF2B5EF4-FFF2-40B4-BE49-F238E27FC236}">
                <a16:creationId xmlns:a16="http://schemas.microsoft.com/office/drawing/2014/main" id="{B604516F-BF36-54F7-C41F-0E71045F5A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25ED13-E45B-3C64-A1D0-AA6CD160393B}"/>
              </a:ext>
            </a:extLst>
          </p:cNvPr>
          <p:cNvSpPr>
            <a:spLocks noGrp="1"/>
          </p:cNvSpPr>
          <p:nvPr>
            <p:ph type="sldNum" sz="quarter" idx="12"/>
          </p:nvPr>
        </p:nvSpPr>
        <p:spPr/>
        <p:txBody>
          <a:bodyPr/>
          <a:lstStyle/>
          <a:p>
            <a:fld id="{FE3EB9F5-0D30-470F-9EF7-AF0567F51E7B}" type="slidenum">
              <a:rPr lang="en-US" smtClean="0"/>
              <a:t>54</a:t>
            </a:fld>
            <a:endParaRPr lang="en-US"/>
          </a:p>
        </p:txBody>
      </p:sp>
      <p:sp>
        <p:nvSpPr>
          <p:cNvPr id="5" name="Footer Placeholder 4">
            <a:extLst>
              <a:ext uri="{FF2B5EF4-FFF2-40B4-BE49-F238E27FC236}">
                <a16:creationId xmlns:a16="http://schemas.microsoft.com/office/drawing/2014/main" id="{19037471-D6D4-332F-CE2C-2E11A1E32D53}"/>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305970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50FAB-B7E8-4693-9490-967215C404C9}"/>
              </a:ext>
            </a:extLst>
          </p:cNvPr>
          <p:cNvSpPr>
            <a:spLocks noGrp="1"/>
          </p:cNvSpPr>
          <p:nvPr>
            <p:ph idx="1"/>
          </p:nvPr>
        </p:nvSpPr>
        <p:spPr>
          <a:xfrm>
            <a:off x="333323" y="292118"/>
            <a:ext cx="11525353" cy="4754563"/>
          </a:xfrm>
        </p:spPr>
        <p:txBody>
          <a:bodyPr>
            <a:normAutofit/>
          </a:bodyPr>
          <a:lstStyle/>
          <a:p>
            <a:pPr algn="just"/>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baris</a:t>
            </a:r>
            <a:r>
              <a:rPr lang="en-US" altLang="en-US" sz="2400" i="1" dirty="0">
                <a:solidFill>
                  <a:srgbClr val="000000"/>
                </a:solidFill>
                <a:cs typeface="Times New Roman" panose="02020603050405020304" pitchFamily="18" charset="0"/>
              </a:rPr>
              <a:t> </a:t>
            </a:r>
            <a:r>
              <a:rPr lang="en-US" altLang="en-US" sz="2400" i="1" dirty="0" err="1">
                <a:solidFill>
                  <a:srgbClr val="000000"/>
                </a:solidFill>
                <a:cs typeface="Times New Roman" panose="02020603050405020304" pitchFamily="18" charset="0"/>
              </a:rPr>
              <a:t>i</a:t>
            </a:r>
            <a:r>
              <a:rPr lang="en-US" altLang="en-US" sz="2400" i="1"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rPr>
              <a:t>di </a:t>
            </a:r>
            <a:r>
              <a:rPr lang="en-US" altLang="en-US" sz="2400" dirty="0" err="1">
                <a:solidFill>
                  <a:srgbClr val="000000"/>
                </a:solidFill>
                <a:cs typeface="Times New Roman" panose="02020603050405020304" pitchFamily="18" charset="0"/>
              </a:rPr>
              <a:t>dalam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bujursangkar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menyatakan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diperoleh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Caesar Cipher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a:t>
            </a:r>
            <a:r>
              <a:rPr lang="en-US" altLang="en-US" sz="2400" i="1" dirty="0" err="1">
                <a:solidFill>
                  <a:srgbClr val="000000"/>
                </a:solidFill>
                <a:cs typeface="Times New Roman" panose="02020603050405020304" pitchFamily="18" charset="0"/>
              </a:rPr>
              <a:t>i</a:t>
            </a:r>
            <a:r>
              <a:rPr lang="en-US" altLang="en-US" sz="2400" dirty="0">
                <a:solidFill>
                  <a:srgbClr val="000000"/>
                </a:solidFill>
                <a:cs typeface="Times New Roman" panose="02020603050405020304" pitchFamily="18" charset="0"/>
              </a:rPr>
              <a:t>.</a:t>
            </a:r>
            <a:endParaRPr lang="en-US" altLang="en-US" sz="2400" i="1" dirty="0">
              <a:solidFill>
                <a:srgbClr val="000000"/>
              </a:solidFill>
              <a:cs typeface="Times New Roman" panose="02020603050405020304" pitchFamily="18" charset="0"/>
            </a:endParaRPr>
          </a:p>
          <a:p>
            <a:pPr algn="just"/>
            <a:r>
              <a:rPr lang="en-US" altLang="en-US" sz="2400" dirty="0" err="1">
                <a:solidFill>
                  <a:srgbClr val="000000"/>
                </a:solidFill>
                <a:cs typeface="Times New Roman" panose="02020603050405020304" pitchFamily="18" charset="0"/>
              </a:rPr>
              <a:t>Artinya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baris </a:t>
            </a:r>
            <a:r>
              <a:rPr lang="en-US" altLang="en-US" sz="2400" i="1" dirty="0" err="1">
                <a:solidFill>
                  <a:srgbClr val="000000"/>
                </a:solidFill>
                <a:cs typeface="Times New Roman" panose="02020603050405020304" pitchFamily="18" charset="0"/>
              </a:rPr>
              <a:t>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merupakan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pergeseran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alfabet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sejauh</a:t>
            </a:r>
            <a:r>
              <a:rPr lang="en-US" altLang="en-US" sz="2400" dirty="0">
                <a:solidFill>
                  <a:srgbClr val="000000"/>
                </a:solidFill>
                <a:cs typeface="Times New Roman" panose="02020603050405020304" pitchFamily="18" charset="0"/>
              </a:rPr>
              <a:t> </a:t>
            </a:r>
            <a:r>
              <a:rPr lang="en-US" altLang="en-US" sz="2400" i="1" dirty="0" err="1">
                <a:solidFill>
                  <a:srgbClr val="000000"/>
                </a:solidFill>
                <a:cs typeface="Times New Roman" panose="02020603050405020304" pitchFamily="18" charset="0"/>
              </a:rPr>
              <a:t>i</a:t>
            </a:r>
            <a:r>
              <a:rPr lang="en-US" altLang="en-US" sz="2400" i="1"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kanan</a:t>
            </a:r>
            <a:endParaRPr lang="en-US" altLang="en-US" sz="2400" dirty="0">
              <a:solidFill>
                <a:srgbClr val="000000"/>
              </a:solidFill>
              <a:cs typeface="Times New Roman" panose="02020603050405020304" pitchFamily="18" charset="0"/>
            </a:endParaRPr>
          </a:p>
          <a:p>
            <a:pPr algn="just"/>
            <a:endParaRPr lang="en-US" altLang="en-US" sz="2400" i="1" dirty="0">
              <a:solidFill>
                <a:srgbClr val="000000"/>
              </a:solidFill>
              <a:cs typeface="Times New Roman" panose="02020603050405020304" pitchFamily="18" charset="0"/>
            </a:endParaRPr>
          </a:p>
          <a:p>
            <a:endParaRPr lang="en-US" dirty="0"/>
          </a:p>
        </p:txBody>
      </p:sp>
      <p:pic>
        <p:nvPicPr>
          <p:cNvPr id="5" name="Picture 4" descr="Table&#10;&#10;Description automatically generated">
            <a:extLst>
              <a:ext uri="{FF2B5EF4-FFF2-40B4-BE49-F238E27FC236}">
                <a16:creationId xmlns:a16="http://schemas.microsoft.com/office/drawing/2014/main" id="{E75C3771-9FE8-61F3-593C-6AB136A94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0" y="1441559"/>
            <a:ext cx="6792442" cy="5416441"/>
          </a:xfrm>
          <a:prstGeom prst="rect">
            <a:avLst/>
          </a:prstGeom>
        </p:spPr>
      </p:pic>
      <p:sp>
        <p:nvSpPr>
          <p:cNvPr id="6" name="TextBox 5">
            <a:extLst>
              <a:ext uri="{FF2B5EF4-FFF2-40B4-BE49-F238E27FC236}">
                <a16:creationId xmlns:a16="http://schemas.microsoft.com/office/drawing/2014/main" id="{875B8A27-F8FC-169F-76F6-EFA3CAF723A5}"/>
              </a:ext>
            </a:extLst>
          </p:cNvPr>
          <p:cNvSpPr txBox="1"/>
          <p:nvPr/>
        </p:nvSpPr>
        <p:spPr>
          <a:xfrm>
            <a:off x="8392160" y="1930400"/>
            <a:ext cx="1373068" cy="369332"/>
          </a:xfrm>
          <a:prstGeom prst="rect">
            <a:avLst/>
          </a:prstGeom>
          <a:noFill/>
        </p:spPr>
        <p:txBody>
          <a:bodyPr wrap="none" rtlCol="0">
            <a:spAutoFit/>
          </a:bodyPr>
          <a:lstStyle/>
          <a:p>
            <a:r>
              <a:rPr lang="en-US" dirty="0">
                <a:sym typeface="Symbol" panose="05050102010706020507" pitchFamily="18" charset="2"/>
              </a:rPr>
              <a:t> </a:t>
            </a:r>
            <a:r>
              <a:rPr lang="en-US" dirty="0"/>
              <a:t>baris ke-0</a:t>
            </a:r>
          </a:p>
        </p:txBody>
      </p:sp>
      <p:sp>
        <p:nvSpPr>
          <p:cNvPr id="8" name="TextBox 7">
            <a:extLst>
              <a:ext uri="{FF2B5EF4-FFF2-40B4-BE49-F238E27FC236}">
                <a16:creationId xmlns:a16="http://schemas.microsoft.com/office/drawing/2014/main" id="{9E3C6700-6C5C-3433-C1F6-A9C6463725EA}"/>
              </a:ext>
            </a:extLst>
          </p:cNvPr>
          <p:cNvSpPr txBox="1"/>
          <p:nvPr/>
        </p:nvSpPr>
        <p:spPr>
          <a:xfrm>
            <a:off x="8392160" y="6395284"/>
            <a:ext cx="1490088" cy="369332"/>
          </a:xfrm>
          <a:prstGeom prst="rect">
            <a:avLst/>
          </a:prstGeom>
          <a:noFill/>
        </p:spPr>
        <p:txBody>
          <a:bodyPr wrap="none" rtlCol="0">
            <a:spAutoFit/>
          </a:bodyPr>
          <a:lstStyle/>
          <a:p>
            <a:r>
              <a:rPr lang="en-US" dirty="0">
                <a:sym typeface="Symbol" panose="05050102010706020507" pitchFamily="18" charset="2"/>
              </a:rPr>
              <a:t> </a:t>
            </a:r>
            <a:r>
              <a:rPr lang="en-US" dirty="0"/>
              <a:t>baris ke-25</a:t>
            </a:r>
          </a:p>
        </p:txBody>
      </p:sp>
      <p:sp>
        <p:nvSpPr>
          <p:cNvPr id="2" name="Footer Placeholder 1">
            <a:extLst>
              <a:ext uri="{FF2B5EF4-FFF2-40B4-BE49-F238E27FC236}">
                <a16:creationId xmlns:a16="http://schemas.microsoft.com/office/drawing/2014/main" id="{8E070CBC-3F76-3960-E301-EAA30282A481}"/>
              </a:ext>
            </a:extLst>
          </p:cNvPr>
          <p:cNvSpPr>
            <a:spLocks noGrp="1"/>
          </p:cNvSpPr>
          <p:nvPr>
            <p:ph type="ftr" sz="quarter" idx="11"/>
          </p:nvPr>
        </p:nvSpPr>
        <p:spPr/>
        <p:txBody>
          <a:bodyPr/>
          <a:lstStyle/>
          <a:p>
            <a:r>
              <a:rPr lang="en-US"/>
              <a:t>Rinaldi/IF4020 Kriptografi</a:t>
            </a:r>
          </a:p>
        </p:txBody>
      </p:sp>
      <p:sp>
        <p:nvSpPr>
          <p:cNvPr id="4" name="Slide Number Placeholder 3">
            <a:extLst>
              <a:ext uri="{FF2B5EF4-FFF2-40B4-BE49-F238E27FC236}">
                <a16:creationId xmlns:a16="http://schemas.microsoft.com/office/drawing/2014/main" id="{58A1307B-8C4B-9C4F-0038-64C21A0463A2}"/>
              </a:ext>
            </a:extLst>
          </p:cNvPr>
          <p:cNvSpPr>
            <a:spLocks noGrp="1"/>
          </p:cNvSpPr>
          <p:nvPr>
            <p:ph type="sldNum" sz="quarter" idx="12"/>
          </p:nvPr>
        </p:nvSpPr>
        <p:spPr/>
        <p:txBody>
          <a:bodyPr/>
          <a:lstStyle/>
          <a:p>
            <a:fld id="{FE3EB9F5-0D30-470F-9EF7-AF0567F51E7B}" type="slidenum">
              <a:rPr lang="en-US" smtClean="0"/>
              <a:t>6</a:t>
            </a:fld>
            <a:endParaRPr lang="en-US"/>
          </a:p>
        </p:txBody>
      </p:sp>
    </p:spTree>
    <p:extLst>
      <p:ext uri="{BB962C8B-B14F-4D97-AF65-F5344CB8AC3E}">
        <p14:creationId xmlns:p14="http://schemas.microsoft.com/office/powerpoint/2010/main" val="172581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D25F6-C2D8-43FE-B62A-B765741D96B8}"/>
              </a:ext>
            </a:extLst>
          </p:cNvPr>
          <p:cNvSpPr>
            <a:spLocks noGrp="1"/>
          </p:cNvSpPr>
          <p:nvPr>
            <p:ph idx="1"/>
          </p:nvPr>
        </p:nvSpPr>
        <p:spPr>
          <a:xfrm>
            <a:off x="838200" y="660400"/>
            <a:ext cx="10515600" cy="5842000"/>
          </a:xfrm>
        </p:spPr>
        <p:txBody>
          <a:bodyPr>
            <a:normAutofit fontScale="92500" lnSpcReduction="10000"/>
          </a:bodyPr>
          <a:lstStyle/>
          <a:p>
            <a:pPr algn="just">
              <a:buFontTx/>
              <a:buChar char="•"/>
            </a:pPr>
            <a:r>
              <a:rPr lang="en-US" altLang="en-US" sz="2600" dirty="0" err="1">
                <a:solidFill>
                  <a:srgbClr val="010000"/>
                </a:solidFill>
                <a:cs typeface="Times New Roman" panose="02020603050405020304" pitchFamily="18" charset="0"/>
              </a:rPr>
              <a:t>Kunci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adalah</a:t>
            </a:r>
            <a:r>
              <a:rPr lang="en-US" altLang="en-US" sz="2600" dirty="0">
                <a:solidFill>
                  <a:srgbClr val="010000"/>
                </a:solidFill>
                <a:cs typeface="Times New Roman" panose="02020603050405020304" pitchFamily="18" charset="0"/>
              </a:rPr>
              <a:t> string: </a:t>
            </a:r>
            <a:r>
              <a:rPr lang="en-US" altLang="en-US" sz="2600" i="1" dirty="0">
                <a:solidFill>
                  <a:srgbClr val="010000"/>
                </a:solidFill>
                <a:cs typeface="Times New Roman" panose="02020603050405020304" pitchFamily="18" charset="0"/>
              </a:rPr>
              <a:t>K</a:t>
            </a:r>
            <a:r>
              <a:rPr lang="en-US" altLang="en-US" sz="2600" dirty="0">
                <a:solidFill>
                  <a:srgbClr val="010000"/>
                </a:solidFill>
                <a:cs typeface="Times New Roman" panose="02020603050405020304" pitchFamily="18" charset="0"/>
              </a:rPr>
              <a:t> = </a:t>
            </a:r>
            <a:r>
              <a:rPr lang="en-US" altLang="en-US" sz="2600" i="1" dirty="0">
                <a:solidFill>
                  <a:srgbClr val="010000"/>
                </a:solidFill>
                <a:cs typeface="Times New Roman" panose="02020603050405020304" pitchFamily="18" charset="0"/>
              </a:rPr>
              <a:t>k</a:t>
            </a:r>
            <a:r>
              <a:rPr lang="en-US" altLang="en-US" sz="2600" baseline="-30000" dirty="0">
                <a:solidFill>
                  <a:srgbClr val="010000"/>
                </a:solidFill>
                <a:cs typeface="Times New Roman" panose="02020603050405020304" pitchFamily="18" charset="0"/>
              </a:rPr>
              <a:t>1</a:t>
            </a:r>
            <a:r>
              <a:rPr lang="en-US" altLang="en-US" sz="2600" i="1" dirty="0">
                <a:solidFill>
                  <a:srgbClr val="010000"/>
                </a:solidFill>
                <a:cs typeface="Times New Roman" panose="02020603050405020304" pitchFamily="18" charset="0"/>
              </a:rPr>
              <a:t>k</a:t>
            </a:r>
            <a:r>
              <a:rPr lang="en-US" altLang="en-US" sz="2600" baseline="-30000" dirty="0">
                <a:solidFill>
                  <a:srgbClr val="010000"/>
                </a:solidFill>
                <a:cs typeface="Times New Roman" panose="02020603050405020304" pitchFamily="18" charset="0"/>
              </a:rPr>
              <a:t>2</a:t>
            </a:r>
            <a:r>
              <a:rPr lang="en-US" altLang="en-US" sz="2600" dirty="0">
                <a:solidFill>
                  <a:srgbClr val="010000"/>
                </a:solidFill>
                <a:cs typeface="Times New Roman" panose="02020603050405020304" pitchFamily="18" charset="0"/>
              </a:rPr>
              <a:t> … </a:t>
            </a:r>
            <a:r>
              <a:rPr lang="en-US" altLang="en-US" sz="2600" i="1" dirty="0">
                <a:solidFill>
                  <a:srgbClr val="010000"/>
                </a:solidFill>
                <a:cs typeface="Times New Roman" panose="02020603050405020304" pitchFamily="18" charset="0"/>
              </a:rPr>
              <a:t>k</a:t>
            </a:r>
            <a:r>
              <a:rPr lang="en-US" altLang="en-US" sz="2600" i="1" baseline="-30000" dirty="0">
                <a:solidFill>
                  <a:srgbClr val="010000"/>
                </a:solidFill>
                <a:cs typeface="Times New Roman" panose="02020603050405020304" pitchFamily="18" charset="0"/>
              </a:rPr>
              <a:t>m</a:t>
            </a:r>
            <a:endParaRPr lang="en-US" altLang="en-US" sz="2600" dirty="0">
              <a:solidFill>
                <a:srgbClr val="010000"/>
              </a:solidFill>
              <a:cs typeface="Times New Roman" panose="02020603050405020304" pitchFamily="18" charset="0"/>
            </a:endParaRPr>
          </a:p>
          <a:p>
            <a:pPr algn="just">
              <a:buNone/>
            </a:pPr>
            <a:r>
              <a:rPr lang="en-US" altLang="en-US" sz="2600" dirty="0">
                <a:solidFill>
                  <a:srgbClr val="010000"/>
                </a:solidFill>
                <a:cs typeface="Times New Roman" panose="02020603050405020304" pitchFamily="18" charset="0"/>
              </a:rPr>
              <a:t> 	</a:t>
            </a:r>
            <a:r>
              <a:rPr lang="en-US" altLang="en-US" sz="2600" i="1" dirty="0" err="1">
                <a:solidFill>
                  <a:srgbClr val="010000"/>
                </a:solidFill>
                <a:cs typeface="Times New Roman" panose="02020603050405020304" pitchFamily="18" charset="0"/>
              </a:rPr>
              <a:t>k</a:t>
            </a:r>
            <a:r>
              <a:rPr lang="en-US" altLang="en-US" sz="2600" i="1" baseline="-30000" dirty="0" err="1">
                <a:solidFill>
                  <a:srgbClr val="010000"/>
                </a:solidFill>
                <a:cs typeface="Times New Roman" panose="02020603050405020304" pitchFamily="18" charset="0"/>
              </a:rPr>
              <a:t>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untuk</a:t>
            </a:r>
            <a:r>
              <a:rPr lang="en-US" altLang="en-US" sz="2600" dirty="0">
                <a:solidFill>
                  <a:srgbClr val="010000"/>
                </a:solidFill>
                <a:cs typeface="Times New Roman" panose="02020603050405020304" pitchFamily="18" charset="0"/>
              </a:rPr>
              <a:t> 1 </a:t>
            </a:r>
            <a:r>
              <a:rPr lang="en-US" altLang="en-US" sz="2600" dirty="0">
                <a:solidFill>
                  <a:srgbClr val="010000"/>
                </a:solidFill>
                <a:cs typeface="Times New Roman" panose="02020603050405020304" pitchFamily="18" charset="0"/>
                <a:sym typeface="Symbol" panose="05050102010706020507" pitchFamily="18" charset="2"/>
              </a:rPr>
              <a:t></a:t>
            </a:r>
            <a:r>
              <a:rPr lang="en-US" altLang="en-US" sz="2600" dirty="0">
                <a:solidFill>
                  <a:srgbClr val="010000"/>
                </a:solidFill>
                <a:cs typeface="Times New Roman" panose="02020603050405020304" pitchFamily="18" charset="0"/>
              </a:rPr>
              <a:t> </a:t>
            </a:r>
            <a:r>
              <a:rPr lang="en-US" altLang="en-US" sz="2600" i="1" dirty="0" err="1">
                <a:solidFill>
                  <a:srgbClr val="010000"/>
                </a:solidFill>
                <a:cs typeface="Times New Roman" panose="02020603050405020304" pitchFamily="18" charset="0"/>
              </a:rPr>
              <a:t>i</a:t>
            </a:r>
            <a:r>
              <a:rPr lang="en-US" altLang="en-US" sz="2600" dirty="0">
                <a:solidFill>
                  <a:srgbClr val="010000"/>
                </a:solidFill>
                <a:cs typeface="Times New Roman" panose="02020603050405020304" pitchFamily="18" charset="0"/>
              </a:rPr>
              <a:t> </a:t>
            </a:r>
            <a:r>
              <a:rPr lang="en-US" altLang="en-US" sz="2600" dirty="0">
                <a:solidFill>
                  <a:srgbClr val="010000"/>
                </a:solidFill>
                <a:cs typeface="Times New Roman" panose="02020603050405020304" pitchFamily="18" charset="0"/>
                <a:sym typeface="Symbol" panose="05050102010706020507" pitchFamily="18" charset="2"/>
              </a:rPr>
              <a:t></a:t>
            </a:r>
            <a:r>
              <a:rPr lang="en-US" altLang="en-US" sz="2600" dirty="0">
                <a:solidFill>
                  <a:srgbClr val="010000"/>
                </a:solidFill>
                <a:cs typeface="Times New Roman" panose="02020603050405020304" pitchFamily="18" charset="0"/>
              </a:rPr>
              <a:t> </a:t>
            </a:r>
            <a:r>
              <a:rPr lang="en-US" altLang="en-US" sz="2600" i="1" dirty="0">
                <a:solidFill>
                  <a:srgbClr val="010000"/>
                </a:solidFill>
                <a:cs typeface="Times New Roman" panose="02020603050405020304" pitchFamily="18" charset="0"/>
              </a:rPr>
              <a:t>m</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menyatakan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huruf-huruf</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alfabet</a:t>
            </a:r>
            <a:r>
              <a:rPr lang="en-US" altLang="en-US" sz="2600" dirty="0">
                <a:solidFill>
                  <a:srgbClr val="010000"/>
                </a:solidFill>
                <a:cs typeface="Times New Roman" panose="02020603050405020304" pitchFamily="18" charset="0"/>
              </a:rPr>
              <a:t> </a:t>
            </a:r>
          </a:p>
          <a:p>
            <a:pPr algn="just">
              <a:buNone/>
            </a:pPr>
            <a:endParaRPr lang="en-US" altLang="en-US" sz="2600" dirty="0">
              <a:solidFill>
                <a:srgbClr val="010000"/>
              </a:solidFill>
              <a:cs typeface="Times New Roman" panose="02020603050405020304" pitchFamily="18" charset="0"/>
            </a:endParaRPr>
          </a:p>
          <a:p>
            <a:pPr algn="just"/>
            <a:r>
              <a:rPr lang="en-US" altLang="en-US" sz="2600" dirty="0" err="1">
                <a:solidFill>
                  <a:srgbClr val="000000"/>
                </a:solidFill>
                <a:cs typeface="Times New Roman" panose="02020603050405020304" pitchFamily="18" charset="0"/>
              </a:rPr>
              <a:t>Jika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panjang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lebih</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pendek</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daripada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panjang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plainteks</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maka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diulang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secara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periodik</a:t>
            </a:r>
            <a:r>
              <a:rPr lang="en-US" altLang="en-US" sz="2600" dirty="0">
                <a:solidFill>
                  <a:srgbClr val="000000"/>
                </a:solidFill>
                <a:cs typeface="Times New Roman" panose="02020603050405020304" pitchFamily="18" charset="0"/>
              </a:rPr>
              <a:t>. </a:t>
            </a:r>
          </a:p>
          <a:p>
            <a:endParaRPr lang="en-US" altLang="en-US" sz="2600" dirty="0">
              <a:solidFill>
                <a:srgbClr val="010000"/>
              </a:solidFill>
              <a:cs typeface="Times New Roman" panose="02020603050405020304" pitchFamily="18" charset="0"/>
            </a:endParaRPr>
          </a:p>
          <a:p>
            <a:r>
              <a:rPr lang="en-US" altLang="en-US" sz="2600" dirty="0" err="1">
                <a:solidFill>
                  <a:srgbClr val="010000"/>
                </a:solidFill>
                <a:cs typeface="Times New Roman" panose="02020603050405020304" pitchFamily="18" charset="0"/>
              </a:rPr>
              <a:t>Misalkan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panjang</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kunci</a:t>
            </a:r>
            <a:r>
              <a:rPr lang="en-US" altLang="en-US" sz="2600" dirty="0">
                <a:solidFill>
                  <a:srgbClr val="010000"/>
                </a:solidFill>
                <a:cs typeface="Times New Roman" panose="02020603050405020304" pitchFamily="18" charset="0"/>
              </a:rPr>
              <a:t> </a:t>
            </a:r>
            <a:r>
              <a:rPr lang="en-US" altLang="en-US" sz="2600" i="1" dirty="0">
                <a:solidFill>
                  <a:srgbClr val="010000"/>
                </a:solidFill>
                <a:cs typeface="Times New Roman" panose="02020603050405020304" pitchFamily="18" charset="0"/>
              </a:rPr>
              <a:t>m</a:t>
            </a:r>
            <a:r>
              <a:rPr lang="en-US" altLang="en-US" sz="2600" dirty="0">
                <a:solidFill>
                  <a:srgbClr val="010000"/>
                </a:solidFill>
                <a:cs typeface="Times New Roman" panose="02020603050405020304" pitchFamily="18" charset="0"/>
              </a:rPr>
              <a:t> = 10, </a:t>
            </a:r>
            <a:r>
              <a:rPr lang="en-US" altLang="en-US" sz="2600" dirty="0" err="1">
                <a:solidFill>
                  <a:srgbClr val="010000"/>
                </a:solidFill>
                <a:cs typeface="Times New Roman" panose="02020603050405020304" pitchFamily="18" charset="0"/>
              </a:rPr>
              <a:t>maka</a:t>
            </a:r>
            <a:r>
              <a:rPr lang="en-US" altLang="en-US" sz="2600" dirty="0">
                <a:solidFill>
                  <a:srgbClr val="010000"/>
                </a:solidFill>
                <a:cs typeface="Times New Roman" panose="02020603050405020304" pitchFamily="18" charset="0"/>
              </a:rPr>
              <a:t> 10 </a:t>
            </a:r>
            <a:r>
              <a:rPr lang="en-US" altLang="en-US" sz="2600" dirty="0" err="1">
                <a:solidFill>
                  <a:srgbClr val="010000"/>
                </a:solidFill>
                <a:cs typeface="Times New Roman" panose="02020603050405020304" pitchFamily="18" charset="0"/>
              </a:rPr>
              <a:t>huruf</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pertama</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plainteks</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dienkripsi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dengan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kunci</a:t>
            </a:r>
            <a:r>
              <a:rPr lang="en-US" altLang="en-US" sz="2600" dirty="0">
                <a:solidFill>
                  <a:srgbClr val="010000"/>
                </a:solidFill>
                <a:cs typeface="Times New Roman" panose="02020603050405020304" pitchFamily="18" charset="0"/>
              </a:rPr>
              <a:t> K, </a:t>
            </a:r>
            <a:r>
              <a:rPr lang="en-US" altLang="en-US" sz="2600" dirty="0" err="1">
                <a:solidFill>
                  <a:srgbClr val="010000"/>
                </a:solidFill>
                <a:cs typeface="Times New Roman" panose="02020603050405020304" pitchFamily="18" charset="0"/>
              </a:rPr>
              <a:t>setiap</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huruf</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ke-</a:t>
            </a:r>
            <a:r>
              <a:rPr lang="en-US" altLang="en-US" sz="2600" i="1" dirty="0" err="1">
                <a:solidFill>
                  <a:srgbClr val="010000"/>
                </a:solidFill>
                <a:cs typeface="Times New Roman" panose="02020603050405020304" pitchFamily="18" charset="0"/>
              </a:rPr>
              <a:t>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menggunakan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kunci</a:t>
            </a:r>
            <a:r>
              <a:rPr lang="en-US" altLang="en-US" sz="2600" dirty="0">
                <a:solidFill>
                  <a:srgbClr val="010000"/>
                </a:solidFill>
                <a:cs typeface="Times New Roman" panose="02020603050405020304" pitchFamily="18" charset="0"/>
              </a:rPr>
              <a:t> </a:t>
            </a:r>
            <a:r>
              <a:rPr lang="en-US" altLang="en-US" sz="2600" i="1" dirty="0" err="1">
                <a:solidFill>
                  <a:srgbClr val="010000"/>
                </a:solidFill>
                <a:cs typeface="Times New Roman" panose="02020603050405020304" pitchFamily="18" charset="0"/>
              </a:rPr>
              <a:t>k</a:t>
            </a:r>
            <a:r>
              <a:rPr lang="en-US" altLang="en-US" sz="2600" i="1" baseline="-30000" dirty="0" err="1">
                <a:solidFill>
                  <a:srgbClr val="010000"/>
                </a:solidFill>
                <a:cs typeface="Times New Roman" panose="02020603050405020304" pitchFamily="18" charset="0"/>
              </a:rPr>
              <a:t>i</a:t>
            </a:r>
            <a:r>
              <a:rPr lang="en-US" altLang="en-US" sz="2600" dirty="0">
                <a:solidFill>
                  <a:srgbClr val="010000"/>
                </a:solidFill>
                <a:cs typeface="Times New Roman" panose="02020603050405020304" pitchFamily="18" charset="0"/>
              </a:rPr>
              <a:t>. </a:t>
            </a:r>
          </a:p>
          <a:p>
            <a:endParaRPr lang="en-US" altLang="en-US" sz="2600" dirty="0"/>
          </a:p>
          <a:p>
            <a:pPr marL="0" indent="0">
              <a:buNone/>
            </a:pPr>
            <a:r>
              <a:rPr lang="en-US" altLang="en-US" sz="2600" dirty="0"/>
              <a:t>   </a:t>
            </a:r>
            <a:r>
              <a:rPr lang="en-US" altLang="en-US" sz="2600" dirty="0" err="1"/>
              <a:t>Contoh</a:t>
            </a:r>
            <a:r>
              <a:rPr lang="en-US" altLang="en-US" sz="2600" dirty="0"/>
              <a:t>: </a:t>
            </a:r>
            <a:r>
              <a:rPr lang="en-US" altLang="en-US" sz="2600" dirty="0" err="1"/>
              <a:t>kunci</a:t>
            </a:r>
            <a:r>
              <a:rPr lang="en-US" altLang="en-US" sz="2600" dirty="0"/>
              <a:t> = </a:t>
            </a:r>
            <a:r>
              <a:rPr lang="en-US" altLang="en-US" sz="2600" dirty="0" err="1">
                <a:solidFill>
                  <a:srgbClr val="000000"/>
                </a:solidFill>
                <a:latin typeface="Courier New" panose="02070309020205020404" pitchFamily="49" charset="0"/>
                <a:cs typeface="Courier New" panose="02070309020205020404" pitchFamily="49" charset="0"/>
              </a:rPr>
              <a:t>sony</a:t>
            </a: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a:solidFill>
                  <a:srgbClr val="000000"/>
                </a:solidFill>
                <a:cs typeface="Courier New" panose="02070309020205020404" pitchFamily="49" charset="0"/>
              </a:rPr>
              <a:t>(</a:t>
            </a:r>
            <a:r>
              <a:rPr lang="en-US" altLang="en-US" sz="2600" dirty="0" err="1">
                <a:solidFill>
                  <a:srgbClr val="000000"/>
                </a:solidFill>
                <a:cs typeface="Courier New" panose="02070309020205020404" pitchFamily="49" charset="0"/>
              </a:rPr>
              <a:t>dalam</a:t>
            </a:r>
            <a:r>
              <a:rPr lang="en-US" altLang="en-US" sz="2600" dirty="0">
                <a:solidFill>
                  <a:srgbClr val="000000"/>
                </a:solidFill>
                <a:cs typeface="Courier New" panose="02070309020205020404" pitchFamily="49" charset="0"/>
              </a:rPr>
              <a:t> </a:t>
            </a:r>
            <a:r>
              <a:rPr lang="en-US" altLang="en-US" sz="2600" dirty="0" err="1">
                <a:solidFill>
                  <a:srgbClr val="000000"/>
                </a:solidFill>
                <a:cs typeface="Courier New" panose="02070309020205020404" pitchFamily="49" charset="0"/>
              </a:rPr>
              <a:t>angka</a:t>
            </a:r>
            <a:r>
              <a:rPr lang="en-US" altLang="en-US" sz="2600" dirty="0">
                <a:solidFill>
                  <a:srgbClr val="000000"/>
                </a:solidFill>
                <a:cs typeface="Courier New" panose="02070309020205020404" pitchFamily="49" charset="0"/>
              </a:rPr>
              <a:t>: 18, 14, 13, 24)</a:t>
            </a:r>
            <a:endParaRPr lang="en-US" altLang="en-US" sz="2600" dirty="0"/>
          </a:p>
          <a:p>
            <a:pPr>
              <a:buNone/>
            </a:pP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Plainteks</a:t>
            </a:r>
            <a:r>
              <a:rPr lang="en-US" altLang="en-US" sz="2600" dirty="0">
                <a:solidFill>
                  <a:srgbClr val="000000"/>
                </a:solidFill>
                <a:cs typeface="Times New Roman" panose="02020603050405020304" pitchFamily="18" charset="0"/>
              </a:rPr>
              <a:t>:	</a:t>
            </a:r>
            <a:r>
              <a:rPr lang="en-US" altLang="en-US" sz="2600" dirty="0" err="1">
                <a:solidFill>
                  <a:srgbClr val="000000"/>
                </a:solidFill>
                <a:latin typeface="Courier New" panose="02070309020205020404" pitchFamily="49" charset="0"/>
                <a:cs typeface="Courier New" panose="02070309020205020404" pitchFamily="49" charset="0"/>
              </a:rPr>
              <a:t>thisplaintext</a:t>
            </a:r>
            <a:endParaRPr lang="en-US" altLang="en-US" sz="2600" dirty="0">
              <a:solidFill>
                <a:srgbClr val="000000"/>
              </a:solidFill>
              <a:cs typeface="Times New Roman" panose="02020603050405020304" pitchFamily="18" charset="0"/>
            </a:endParaRPr>
          </a:p>
          <a:p>
            <a:pPr>
              <a:buNone/>
            </a:pP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a:t>
            </a:r>
            <a:r>
              <a:rPr lang="en-US" altLang="en-US" sz="2600" dirty="0" err="1">
                <a:solidFill>
                  <a:srgbClr val="000000"/>
                </a:solidFill>
                <a:latin typeface="Courier New" panose="02070309020205020404" pitchFamily="49" charset="0"/>
                <a:cs typeface="Courier New" panose="02070309020205020404" pitchFamily="49" charset="0"/>
              </a:rPr>
              <a:t>sonysonysonys</a:t>
            </a:r>
            <a:endParaRPr lang="en-US" altLang="en-US" sz="2600" dirty="0">
              <a:solidFill>
                <a:srgbClr val="000000"/>
              </a:solidFill>
              <a:cs typeface="Times New Roman" panose="02020603050405020304" pitchFamily="18" charset="0"/>
            </a:endParaRPr>
          </a:p>
          <a:p>
            <a:pPr algn="just">
              <a:buFontTx/>
              <a:buChar char="•"/>
            </a:pPr>
            <a:endParaRPr lang="en-US" altLang="en-US" sz="2600" dirty="0">
              <a:solidFill>
                <a:srgbClr val="010000"/>
              </a:solidFill>
              <a:cs typeface="Times New Roman" panose="02020603050405020304" pitchFamily="18" charset="0"/>
            </a:endParaRPr>
          </a:p>
          <a:p>
            <a:pPr algn="just">
              <a:buNone/>
            </a:pP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Untuk</a:t>
            </a:r>
            <a:r>
              <a:rPr lang="en-US" altLang="en-US" sz="2600" dirty="0">
                <a:solidFill>
                  <a:srgbClr val="010000"/>
                </a:solidFill>
                <a:cs typeface="Times New Roman" panose="02020603050405020304" pitchFamily="18" charset="0"/>
              </a:rPr>
              <a:t> 10 </a:t>
            </a:r>
            <a:r>
              <a:rPr lang="en-US" altLang="en-US" sz="2600" dirty="0" err="1">
                <a:solidFill>
                  <a:srgbClr val="010000"/>
                </a:solidFill>
                <a:cs typeface="Times New Roman" panose="02020603050405020304" pitchFamily="18" charset="0"/>
              </a:rPr>
              <a:t>karakter</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berikutnya</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kembali</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menggunakan</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pola</a:t>
            </a:r>
            <a:r>
              <a:rPr lang="en-US" altLang="en-US" sz="2600" dirty="0">
                <a:solidFill>
                  <a:srgbClr val="010000"/>
                </a:solidFill>
                <a:cs typeface="Times New Roman" panose="02020603050405020304" pitchFamily="18" charset="0"/>
              </a:rPr>
              <a:t> </a:t>
            </a:r>
            <a:r>
              <a:rPr lang="en-US" altLang="en-US" sz="2600" dirty="0" err="1">
                <a:solidFill>
                  <a:srgbClr val="010000"/>
                </a:solidFill>
                <a:cs typeface="Times New Roman" panose="02020603050405020304" pitchFamily="18" charset="0"/>
              </a:rPr>
              <a:t>enkripsi</a:t>
            </a:r>
            <a:r>
              <a:rPr lang="en-US" altLang="en-US" sz="2600" dirty="0">
                <a:solidFill>
                  <a:srgbClr val="010000"/>
                </a:solidFill>
                <a:cs typeface="Times New Roman" panose="02020603050405020304" pitchFamily="18" charset="0"/>
              </a:rPr>
              <a:t> yang </a:t>
            </a:r>
            <a:r>
              <a:rPr lang="en-US" altLang="en-US" sz="2600" dirty="0" err="1">
                <a:solidFill>
                  <a:srgbClr val="010000"/>
                </a:solidFill>
                <a:cs typeface="Times New Roman" panose="02020603050405020304" pitchFamily="18" charset="0"/>
              </a:rPr>
              <a:t>sama</a:t>
            </a:r>
            <a:r>
              <a:rPr lang="en-US" altLang="en-US" sz="2600" dirty="0">
                <a:solidFill>
                  <a:srgbClr val="010000"/>
                </a:solidFill>
                <a:cs typeface="Times New Roman" panose="02020603050405020304" pitchFamily="18" charset="0"/>
              </a:rPr>
              <a:t>.</a:t>
            </a:r>
            <a:endParaRPr lang="en-GB" altLang="en-US" sz="2600" dirty="0">
              <a:solidFill>
                <a:srgbClr val="010000"/>
              </a:solidFill>
              <a:cs typeface="Times New Roman" panose="02020603050405020304" pitchFamily="18" charset="0"/>
            </a:endParaRPr>
          </a:p>
          <a:p>
            <a:pPr algn="just">
              <a:buFontTx/>
              <a:buChar char="•"/>
            </a:pPr>
            <a:endParaRPr lang="en-US" altLang="en-US" dirty="0">
              <a:solidFill>
                <a:srgbClr val="000000"/>
              </a:solidFill>
              <a:cs typeface="Times New Roman" panose="02020603050405020304" pitchFamily="18" charset="0"/>
            </a:endParaRPr>
          </a:p>
          <a:p>
            <a:pPr algn="just"/>
            <a:endParaRPr lang="en-US" altLang="en-US" dirty="0">
              <a:solidFill>
                <a:srgbClr val="010000"/>
              </a:solidFill>
              <a:cs typeface="Times New Roman" panose="02020603050405020304" pitchFamily="18" charset="0"/>
            </a:endParaRPr>
          </a:p>
          <a:p>
            <a:pPr algn="just">
              <a:buNone/>
            </a:pPr>
            <a:endParaRPr lang="en-US" dirty="0"/>
          </a:p>
        </p:txBody>
      </p:sp>
      <p:sp>
        <p:nvSpPr>
          <p:cNvPr id="4" name="TextBox 3">
            <a:extLst>
              <a:ext uri="{FF2B5EF4-FFF2-40B4-BE49-F238E27FC236}">
                <a16:creationId xmlns:a16="http://schemas.microsoft.com/office/drawing/2014/main" id="{627775B8-BA49-623E-8C8B-133AFA461479}"/>
              </a:ext>
            </a:extLst>
          </p:cNvPr>
          <p:cNvSpPr txBox="1"/>
          <p:nvPr/>
        </p:nvSpPr>
        <p:spPr>
          <a:xfrm>
            <a:off x="6566095" y="112541"/>
            <a:ext cx="5625905" cy="738664"/>
          </a:xfrm>
          <a:prstGeom prst="rect">
            <a:avLst/>
          </a:prstGeom>
          <a:noFill/>
        </p:spPr>
        <p:txBody>
          <a:bodyPr wrap="square">
            <a:spAutoFit/>
          </a:bodyPr>
          <a:lstStyle/>
          <a:p>
            <a:pPr marL="0" indent="0" eaLnBrk="1" hangingPunct="1">
              <a:buNone/>
            </a:pPr>
            <a:r>
              <a:rPr lang="en-GB" altLang="en-US" sz="1400" dirty="0">
                <a:solidFill>
                  <a:srgbClr val="FF0000"/>
                </a:solidFill>
                <a:cs typeface="Times New Roman" panose="02020603050405020304" pitchFamily="18" charset="0"/>
              </a:rPr>
              <a:t>A = 0,  B = 1, C = 2,  D = 3,  E = 4,  F = 5,  G = 6,  H = 7,  I = 8,  J = 9,  K = 10</a:t>
            </a:r>
          </a:p>
          <a:p>
            <a:pPr lvl="1" indent="-457200" eaLnBrk="1" hangingPunct="1">
              <a:buFont typeface="Wingdings" panose="05000000000000000000" pitchFamily="2" charset="2"/>
              <a:buNone/>
            </a:pPr>
            <a:r>
              <a:rPr lang="en-GB" altLang="en-US" sz="1400" dirty="0">
                <a:solidFill>
                  <a:srgbClr val="FF0000"/>
                </a:solidFill>
                <a:cs typeface="Times New Roman" panose="02020603050405020304" pitchFamily="18" charset="0"/>
              </a:rPr>
              <a:t>L = 11, M = 12, N = 13, O = 14, P = 15, Q = 16, R = 17, S = 18, T = 19, U = 20</a:t>
            </a:r>
          </a:p>
          <a:p>
            <a:pPr lvl="1" indent="-457200" eaLnBrk="1" hangingPunct="1">
              <a:buFont typeface="Wingdings" panose="05000000000000000000" pitchFamily="2" charset="2"/>
              <a:buNone/>
            </a:pPr>
            <a:r>
              <a:rPr lang="en-GB" altLang="en-US" sz="1400" dirty="0">
                <a:solidFill>
                  <a:srgbClr val="FF0000"/>
                </a:solidFill>
                <a:cs typeface="Times New Roman" panose="02020603050405020304" pitchFamily="18" charset="0"/>
              </a:rPr>
              <a:t>V = 21, W = 22, X = 23, Y = 24, Z = 25</a:t>
            </a:r>
          </a:p>
        </p:txBody>
      </p:sp>
      <p:sp>
        <p:nvSpPr>
          <p:cNvPr id="5" name="TextBox 4">
            <a:extLst>
              <a:ext uri="{FF2B5EF4-FFF2-40B4-BE49-F238E27FC236}">
                <a16:creationId xmlns:a16="http://schemas.microsoft.com/office/drawing/2014/main" id="{B304F070-072D-E1BE-1E13-1EF545CFF586}"/>
              </a:ext>
            </a:extLst>
          </p:cNvPr>
          <p:cNvSpPr txBox="1"/>
          <p:nvPr/>
        </p:nvSpPr>
        <p:spPr>
          <a:xfrm>
            <a:off x="6225676" y="4783016"/>
            <a:ext cx="5547224" cy="646331"/>
          </a:xfrm>
          <a:prstGeom prst="rect">
            <a:avLst/>
          </a:prstGeom>
          <a:noFill/>
        </p:spPr>
        <p:txBody>
          <a:bodyPr wrap="none" rtlCol="0">
            <a:spAutoFit/>
          </a:bodyPr>
          <a:lstStyle/>
          <a:p>
            <a:r>
              <a:rPr lang="en-US" dirty="0" err="1">
                <a:solidFill>
                  <a:srgbClr val="FF0000"/>
                </a:solidFill>
              </a:rPr>
              <a:t>Ini</a:t>
            </a:r>
            <a:r>
              <a:rPr lang="en-US" dirty="0">
                <a:solidFill>
                  <a:srgbClr val="FF0000"/>
                </a:solidFill>
              </a:rPr>
              <a:t> </a:t>
            </a:r>
            <a:r>
              <a:rPr lang="en-US" dirty="0" err="1">
                <a:solidFill>
                  <a:srgbClr val="FF0000"/>
                </a:solidFill>
              </a:rPr>
              <a:t>artinya</a:t>
            </a:r>
            <a:r>
              <a:rPr lang="en-US" dirty="0">
                <a:solidFill>
                  <a:srgbClr val="FF0000"/>
                </a:solidFill>
              </a:rPr>
              <a:t> </a:t>
            </a:r>
            <a:r>
              <a:rPr lang="en-US" dirty="0" err="1">
                <a:solidFill>
                  <a:srgbClr val="FF0000"/>
                </a:solidFill>
              </a:rPr>
              <a:t>setiap</a:t>
            </a:r>
            <a:r>
              <a:rPr lang="en-US" dirty="0">
                <a:solidFill>
                  <a:srgbClr val="FF0000"/>
                </a:solidFill>
              </a:rPr>
              <a:t> </a:t>
            </a:r>
            <a:r>
              <a:rPr lang="en-US" dirty="0" err="1">
                <a:solidFill>
                  <a:srgbClr val="FF0000"/>
                </a:solidFill>
              </a:rPr>
              <a:t>huruf</a:t>
            </a:r>
            <a:r>
              <a:rPr lang="en-US" dirty="0">
                <a:solidFill>
                  <a:srgbClr val="FF0000"/>
                </a:solidFill>
              </a:rPr>
              <a:t> </a:t>
            </a:r>
            <a:r>
              <a:rPr lang="en-US" dirty="0" err="1">
                <a:solidFill>
                  <a:srgbClr val="FF0000"/>
                </a:solidFill>
              </a:rPr>
              <a:t>plainteks</a:t>
            </a:r>
            <a:r>
              <a:rPr lang="en-US" dirty="0">
                <a:solidFill>
                  <a:srgbClr val="FF0000"/>
                </a:solidFill>
              </a:rPr>
              <a:t> </a:t>
            </a:r>
            <a:r>
              <a:rPr lang="en-US" dirty="0" err="1">
                <a:solidFill>
                  <a:srgbClr val="FF0000"/>
                </a:solidFill>
              </a:rPr>
              <a:t>dienkripsi</a:t>
            </a:r>
            <a:r>
              <a:rPr lang="en-US" dirty="0">
                <a:solidFill>
                  <a:srgbClr val="FF0000"/>
                </a:solidFill>
              </a:rPr>
              <a:t> </a:t>
            </a:r>
            <a:r>
              <a:rPr lang="en-US" dirty="0" err="1">
                <a:solidFill>
                  <a:srgbClr val="FF0000"/>
                </a:solidFill>
              </a:rPr>
              <a:t>menggunakan</a:t>
            </a:r>
            <a:endParaRPr lang="en-US" dirty="0">
              <a:solidFill>
                <a:srgbClr val="FF0000"/>
              </a:solidFill>
            </a:endParaRPr>
          </a:p>
          <a:p>
            <a:r>
              <a:rPr lang="en-US" i="1" dirty="0">
                <a:solidFill>
                  <a:srgbClr val="FF0000"/>
                </a:solidFill>
              </a:rPr>
              <a:t>Caesar Cipher </a:t>
            </a:r>
            <a:r>
              <a:rPr lang="en-US" dirty="0" err="1">
                <a:solidFill>
                  <a:srgbClr val="FF0000"/>
                </a:solidFill>
              </a:rPr>
              <a:t>dengan</a:t>
            </a:r>
            <a:r>
              <a:rPr lang="en-US" dirty="0">
                <a:solidFill>
                  <a:srgbClr val="FF0000"/>
                </a:solidFill>
              </a:rPr>
              <a:t> </a:t>
            </a:r>
            <a:r>
              <a:rPr lang="en-US" dirty="0" err="1">
                <a:solidFill>
                  <a:srgbClr val="FF0000"/>
                </a:solidFill>
              </a:rPr>
              <a:t>kunci</a:t>
            </a:r>
            <a:r>
              <a:rPr lang="en-US" dirty="0">
                <a:solidFill>
                  <a:srgbClr val="FF0000"/>
                </a:solidFill>
              </a:rPr>
              <a:t> </a:t>
            </a:r>
            <a:r>
              <a:rPr lang="en-US" i="1" dirty="0">
                <a:solidFill>
                  <a:srgbClr val="FF0000"/>
                </a:solidFill>
              </a:rPr>
              <a:t>k</a:t>
            </a:r>
            <a:r>
              <a:rPr lang="en-US" dirty="0">
                <a:solidFill>
                  <a:srgbClr val="FF0000"/>
                </a:solidFill>
              </a:rPr>
              <a:t> yang </a:t>
            </a:r>
            <a:r>
              <a:rPr lang="en-US" dirty="0" err="1">
                <a:solidFill>
                  <a:srgbClr val="FF0000"/>
                </a:solidFill>
              </a:rPr>
              <a:t>berbeda-beda</a:t>
            </a:r>
            <a:endParaRPr lang="en-US" dirty="0">
              <a:solidFill>
                <a:srgbClr val="FF0000"/>
              </a:solidFill>
            </a:endParaRPr>
          </a:p>
        </p:txBody>
      </p:sp>
      <p:sp>
        <p:nvSpPr>
          <p:cNvPr id="6" name="Rectangle 5">
            <a:extLst>
              <a:ext uri="{FF2B5EF4-FFF2-40B4-BE49-F238E27FC236}">
                <a16:creationId xmlns:a16="http://schemas.microsoft.com/office/drawing/2014/main" id="{314DC32A-CE38-BEE8-B217-0849D73A8042}"/>
              </a:ext>
            </a:extLst>
          </p:cNvPr>
          <p:cNvSpPr/>
          <p:nvPr/>
        </p:nvSpPr>
        <p:spPr>
          <a:xfrm>
            <a:off x="6394488" y="63305"/>
            <a:ext cx="5625905" cy="7386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B08B58-CD89-E138-3947-BBAE2F6EE722}"/>
              </a:ext>
            </a:extLst>
          </p:cNvPr>
          <p:cNvSpPr/>
          <p:nvPr/>
        </p:nvSpPr>
        <p:spPr>
          <a:xfrm>
            <a:off x="6146995" y="4736849"/>
            <a:ext cx="5625905" cy="7386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C30C222C-C735-AE21-9645-D15C7EE342B3}"/>
              </a:ext>
            </a:extLst>
          </p:cNvPr>
          <p:cNvSpPr>
            <a:spLocks noGrp="1"/>
          </p:cNvSpPr>
          <p:nvPr>
            <p:ph type="ftr" sz="quarter" idx="11"/>
          </p:nvPr>
        </p:nvSpPr>
        <p:spPr/>
        <p:txBody>
          <a:bodyPr/>
          <a:lstStyle/>
          <a:p>
            <a:r>
              <a:rPr lang="en-US"/>
              <a:t>Rinaldi/IF4020 Kriptografi</a:t>
            </a:r>
          </a:p>
        </p:txBody>
      </p:sp>
      <p:sp>
        <p:nvSpPr>
          <p:cNvPr id="7" name="Slide Number Placeholder 6">
            <a:extLst>
              <a:ext uri="{FF2B5EF4-FFF2-40B4-BE49-F238E27FC236}">
                <a16:creationId xmlns:a16="http://schemas.microsoft.com/office/drawing/2014/main" id="{028C64E1-0F9E-618A-7D63-0062B9FA5E00}"/>
              </a:ext>
            </a:extLst>
          </p:cNvPr>
          <p:cNvSpPr>
            <a:spLocks noGrp="1"/>
          </p:cNvSpPr>
          <p:nvPr>
            <p:ph type="sldNum" sz="quarter" idx="12"/>
          </p:nvPr>
        </p:nvSpPr>
        <p:spPr/>
        <p:txBody>
          <a:bodyPr/>
          <a:lstStyle/>
          <a:p>
            <a:fld id="{FE3EB9F5-0D30-470F-9EF7-AF0567F51E7B}" type="slidenum">
              <a:rPr lang="en-US" smtClean="0"/>
              <a:t>7</a:t>
            </a:fld>
            <a:endParaRPr lang="en-US"/>
          </a:p>
        </p:txBody>
      </p:sp>
    </p:spTree>
    <p:extLst>
      <p:ext uri="{BB962C8B-B14F-4D97-AF65-F5344CB8AC3E}">
        <p14:creationId xmlns:p14="http://schemas.microsoft.com/office/powerpoint/2010/main" val="225592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8A9EE01F-12F9-4036-8751-C192BDF6B586}" type="slidenum">
              <a:rPr lang="en-GB" altLang="en-US" sz="1400">
                <a:latin typeface="Times New Roman" panose="02020603050405020304" pitchFamily="18" charset="0"/>
              </a:rPr>
              <a:pPr>
                <a:spcBef>
                  <a:spcPct val="0"/>
                </a:spcBef>
                <a:buSzTx/>
                <a:buFontTx/>
                <a:buNone/>
              </a:pPr>
              <a:t>8</a:t>
            </a:fld>
            <a:endParaRPr lang="en-GB" altLang="en-US" sz="1400">
              <a:latin typeface="Times New Roman" panose="02020603050405020304" pitchFamily="18" charset="0"/>
            </a:endParaRPr>
          </a:p>
        </p:txBody>
      </p:sp>
      <p:sp>
        <p:nvSpPr>
          <p:cNvPr id="11268" name="Rectangle 3"/>
          <p:cNvSpPr>
            <a:spLocks noGrp="1" noChangeArrowheads="1"/>
          </p:cNvSpPr>
          <p:nvPr>
            <p:ph type="body" idx="1"/>
          </p:nvPr>
        </p:nvSpPr>
        <p:spPr>
          <a:xfrm>
            <a:off x="406400" y="304800"/>
            <a:ext cx="11115039" cy="6051550"/>
          </a:xfrm>
        </p:spPr>
        <p:txBody>
          <a:bodyPr/>
          <a:lstStyle/>
          <a:p>
            <a:pPr eaLnBrk="1" hangingPunct="1"/>
            <a:r>
              <a:rPr lang="en-US" altLang="en-US" dirty="0" err="1"/>
              <a:t>Enkripsi</a:t>
            </a:r>
            <a:r>
              <a:rPr lang="en-US" altLang="en-US" dirty="0"/>
              <a:t> </a:t>
            </a:r>
            <a:r>
              <a:rPr lang="en-US" altLang="en-US" dirty="0" err="1"/>
              <a:t>dilakukan</a:t>
            </a:r>
            <a:r>
              <a:rPr lang="en-US" altLang="en-US" dirty="0"/>
              <a:t> </a:t>
            </a:r>
            <a:r>
              <a:rPr lang="en-US" altLang="en-US" dirty="0" err="1"/>
              <a:t>dengan</a:t>
            </a:r>
            <a:r>
              <a:rPr lang="en-US" altLang="en-US" dirty="0"/>
              <a:t> </a:t>
            </a:r>
            <a:r>
              <a:rPr lang="en-US" altLang="en-US" dirty="0" err="1"/>
              <a:t>mencari</a:t>
            </a:r>
            <a:r>
              <a:rPr lang="en-US" altLang="en-US" dirty="0"/>
              <a:t> </a:t>
            </a:r>
            <a:r>
              <a:rPr lang="en-US" altLang="en-US" dirty="0" err="1"/>
              <a:t>titik</a:t>
            </a:r>
            <a:r>
              <a:rPr lang="en-US" altLang="en-US" dirty="0"/>
              <a:t> </a:t>
            </a:r>
            <a:r>
              <a:rPr lang="en-US" altLang="en-US" dirty="0" err="1"/>
              <a:t>potong</a:t>
            </a:r>
            <a:r>
              <a:rPr lang="en-US" altLang="en-US" dirty="0"/>
              <a:t> </a:t>
            </a:r>
            <a:r>
              <a:rPr lang="en-US" altLang="en-US" dirty="0" err="1"/>
              <a:t>huruf</a:t>
            </a:r>
            <a:r>
              <a:rPr lang="en-US" altLang="en-US" dirty="0"/>
              <a:t> </a:t>
            </a:r>
            <a:r>
              <a:rPr lang="en-US" altLang="en-US" dirty="0" err="1"/>
              <a:t>plainteks</a:t>
            </a:r>
            <a:r>
              <a:rPr lang="en-US" altLang="en-US" dirty="0"/>
              <a:t> </a:t>
            </a:r>
            <a:r>
              <a:rPr lang="en-US" altLang="en-US" dirty="0" err="1"/>
              <a:t>dengan</a:t>
            </a:r>
            <a:r>
              <a:rPr lang="en-US" altLang="en-US" dirty="0"/>
              <a:t> </a:t>
            </a:r>
            <a:r>
              <a:rPr lang="en-US" altLang="en-US" dirty="0" err="1"/>
              <a:t>huruf</a:t>
            </a:r>
            <a:r>
              <a:rPr lang="en-US" altLang="en-US" dirty="0"/>
              <a:t> </a:t>
            </a:r>
            <a:r>
              <a:rPr lang="en-US" altLang="en-US" dirty="0" err="1"/>
              <a:t>kunci</a:t>
            </a:r>
            <a:r>
              <a:rPr lang="en-US" altLang="en-US" dirty="0"/>
              <a:t>:</a:t>
            </a:r>
          </a:p>
          <a:p>
            <a:pPr eaLnBrk="1" hangingPunct="1">
              <a:buFontTx/>
              <a:buNone/>
            </a:pPr>
            <a:r>
              <a:rPr lang="en-US" altLang="en-US" dirty="0"/>
              <a:t> </a:t>
            </a:r>
            <a:endParaRPr lang="en-GB" altLang="en-US" dirty="0"/>
          </a:p>
        </p:txBody>
      </p:sp>
      <p:graphicFrame>
        <p:nvGraphicFramePr>
          <p:cNvPr id="11269" name="Object 0"/>
          <p:cNvGraphicFramePr>
            <a:graphicFrameLocks noChangeAspect="1"/>
          </p:cNvGraphicFramePr>
          <p:nvPr/>
        </p:nvGraphicFramePr>
        <p:xfrm>
          <a:off x="253999" y="1219200"/>
          <a:ext cx="9030065" cy="5502275"/>
        </p:xfrm>
        <a:graphic>
          <a:graphicData uri="http://schemas.openxmlformats.org/presentationml/2006/ole">
            <mc:AlternateContent xmlns:mc="http://schemas.openxmlformats.org/markup-compatibility/2006">
              <mc:Choice xmlns:v="urn:schemas-microsoft-com:vml" Requires="v">
                <p:oleObj name="Document" r:id="rId7" imgW="6300529" imgH="3536130" progId="Word.Document.8">
                  <p:embed/>
                </p:oleObj>
              </mc:Choice>
              <mc:Fallback>
                <p:oleObj name="Document" r:id="rId7" imgW="6300529" imgH="3536130" progId="Word.Document.8">
                  <p:embed/>
                  <p:pic>
                    <p:nvPicPr>
                      <p:cNvPr id="11269"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999" y="1219200"/>
                        <a:ext cx="9030065" cy="5502275"/>
                      </a:xfrm>
                      <a:prstGeom prst="rect">
                        <a:avLst/>
                      </a:prstGeom>
                      <a:noFill/>
                      <a:ln>
                        <a:noFill/>
                      </a:ln>
                      <a:effectLst/>
                    </p:spPr>
                  </p:pic>
                </p:oleObj>
              </mc:Fallback>
            </mc:AlternateContent>
          </a:graphicData>
        </a:graphic>
      </p:graphicFrame>
      <p:sp>
        <p:nvSpPr>
          <p:cNvPr id="3" name="Rectangle 2">
            <a:extLst>
              <a:ext uri="{FF2B5EF4-FFF2-40B4-BE49-F238E27FC236}">
                <a16:creationId xmlns:a16="http://schemas.microsoft.com/office/drawing/2014/main" id="{0081366A-80B9-4BFD-A411-6BC428E36215}"/>
              </a:ext>
            </a:extLst>
          </p:cNvPr>
          <p:cNvSpPr/>
          <p:nvPr/>
        </p:nvSpPr>
        <p:spPr>
          <a:xfrm>
            <a:off x="8764451" y="704182"/>
            <a:ext cx="3327401" cy="847155"/>
          </a:xfrm>
          <a:prstGeom prst="rect">
            <a:avLst/>
          </a:prstGeom>
        </p:spPr>
        <p:txBody>
          <a:bodyPr wrap="square">
            <a:spAutoFit/>
          </a:bodyPr>
          <a:lstStyle/>
          <a:p>
            <a:pPr>
              <a:lnSpc>
                <a:spcPct val="90000"/>
              </a:lnSpc>
            </a:pPr>
            <a:r>
              <a:rPr lang="en-US" altLang="en-US" dirty="0" err="1">
                <a:solidFill>
                  <a:srgbClr val="FF0000"/>
                </a:solidFill>
                <a:cs typeface="Times New Roman" panose="02020603050405020304" pitchFamily="18" charset="0"/>
              </a:rPr>
              <a:t>Plainteks</a:t>
            </a:r>
            <a:r>
              <a:rPr lang="en-US" altLang="en-US" dirty="0">
                <a:solidFill>
                  <a:srgbClr val="FF0000"/>
                </a:solidFill>
                <a:cs typeface="Times New Roman" panose="02020603050405020304" pitchFamily="18" charset="0"/>
              </a:rPr>
              <a:t>	 : </a:t>
            </a:r>
            <a:r>
              <a:rPr lang="en-US" altLang="en-US" b="1" dirty="0" err="1">
                <a:solidFill>
                  <a:srgbClr val="FF0000"/>
                </a:solidFill>
                <a:latin typeface="Courier New" panose="02070309020205020404" pitchFamily="49" charset="0"/>
                <a:cs typeface="Courier New" panose="02070309020205020404" pitchFamily="49" charset="0"/>
              </a:rPr>
              <a:t>t</a:t>
            </a:r>
            <a:r>
              <a:rPr lang="en-US" altLang="en-US" dirty="0" err="1">
                <a:solidFill>
                  <a:srgbClr val="FF0000"/>
                </a:solidFill>
                <a:latin typeface="Courier New" panose="02070309020205020404" pitchFamily="49" charset="0"/>
                <a:cs typeface="Courier New" panose="02070309020205020404" pitchFamily="49" charset="0"/>
              </a:rPr>
              <a:t>hisplaintext</a:t>
            </a:r>
            <a:endParaRPr lang="en-US" altLang="en-US" dirty="0">
              <a:solidFill>
                <a:srgbClr val="FF0000"/>
              </a:solidFill>
              <a:cs typeface="Times New Roman" panose="02020603050405020304" pitchFamily="18" charset="0"/>
            </a:endParaRPr>
          </a:p>
          <a:p>
            <a:pPr>
              <a:lnSpc>
                <a:spcPct val="90000"/>
              </a:lnSpc>
            </a:pPr>
            <a:r>
              <a:rPr lang="en-US" altLang="en-US" dirty="0" err="1">
                <a:solidFill>
                  <a:srgbClr val="FF0000"/>
                </a:solidFill>
                <a:cs typeface="Times New Roman" panose="02020603050405020304" pitchFamily="18" charset="0"/>
              </a:rPr>
              <a:t>Kunci</a:t>
            </a:r>
            <a:r>
              <a:rPr lang="en-US" altLang="en-US" dirty="0">
                <a:solidFill>
                  <a:srgbClr val="FF0000"/>
                </a:solidFill>
                <a:cs typeface="Times New Roman" panose="02020603050405020304" pitchFamily="18" charset="0"/>
              </a:rPr>
              <a:t>	 : </a:t>
            </a:r>
            <a:r>
              <a:rPr lang="en-US" altLang="en-US" b="1" dirty="0" err="1">
                <a:solidFill>
                  <a:srgbClr val="FF0000"/>
                </a:solidFill>
                <a:latin typeface="Courier New" panose="02070309020205020404" pitchFamily="49" charset="0"/>
                <a:cs typeface="Courier New" panose="02070309020205020404" pitchFamily="49" charset="0"/>
              </a:rPr>
              <a:t>s</a:t>
            </a:r>
            <a:r>
              <a:rPr lang="en-US" altLang="en-US" dirty="0" err="1">
                <a:solidFill>
                  <a:srgbClr val="FF0000"/>
                </a:solidFill>
                <a:latin typeface="Courier New" panose="02070309020205020404" pitchFamily="49" charset="0"/>
                <a:cs typeface="Courier New" panose="02070309020205020404" pitchFamily="49" charset="0"/>
              </a:rPr>
              <a:t>onysonysonys</a:t>
            </a:r>
            <a:endParaRPr lang="en-US" altLang="en-US" dirty="0">
              <a:solidFill>
                <a:srgbClr val="FF0000"/>
              </a:solidFill>
              <a:cs typeface="Times New Roman" panose="02020603050405020304" pitchFamily="18" charset="0"/>
            </a:endParaRPr>
          </a:p>
          <a:p>
            <a:pPr>
              <a:lnSpc>
                <a:spcPct val="90000"/>
              </a:lnSpc>
            </a:pPr>
            <a:r>
              <a:rPr lang="en-US" altLang="en-US" dirty="0" err="1">
                <a:solidFill>
                  <a:srgbClr val="FF0000"/>
                </a:solidFill>
                <a:cs typeface="Times New Roman" panose="02020603050405020304" pitchFamily="18" charset="0"/>
              </a:rPr>
              <a:t>Cipherteks</a:t>
            </a:r>
            <a:r>
              <a:rPr lang="en-US" altLang="en-US" dirty="0">
                <a:solidFill>
                  <a:srgbClr val="FF0000"/>
                </a:solidFill>
                <a:cs typeface="Times New Roman" panose="02020603050405020304" pitchFamily="18" charset="0"/>
              </a:rPr>
              <a:t>: </a:t>
            </a:r>
            <a:r>
              <a:rPr lang="en-US" altLang="en-US" b="1" dirty="0">
                <a:solidFill>
                  <a:srgbClr val="FF0000"/>
                </a:solidFill>
                <a:latin typeface="Courier New" panose="02070309020205020404" pitchFamily="49" charset="0"/>
                <a:cs typeface="Courier New" panose="02070309020205020404" pitchFamily="49" charset="0"/>
              </a:rPr>
              <a:t>LVVN</a:t>
            </a:r>
          </a:p>
        </p:txBody>
      </p:sp>
      <p:sp>
        <p:nvSpPr>
          <p:cNvPr id="2" name="Footer Placeholder 1">
            <a:extLst>
              <a:ext uri="{FF2B5EF4-FFF2-40B4-BE49-F238E27FC236}">
                <a16:creationId xmlns:a16="http://schemas.microsoft.com/office/drawing/2014/main" id="{A73410C4-A797-0190-D8F7-57093CC4E329}"/>
              </a:ext>
            </a:extLst>
          </p:cNvPr>
          <p:cNvSpPr>
            <a:spLocks noGrp="1"/>
          </p:cNvSpPr>
          <p:nvPr>
            <p:ph type="ftr" sz="quarter" idx="11"/>
          </p:nvPr>
        </p:nvSpPr>
        <p:spPr/>
        <p:txBody>
          <a:bodyPr/>
          <a:lstStyle/>
          <a:p>
            <a:r>
              <a:rPr lang="en-US"/>
              <a:t>Rinaldi/IF4020 Kriptografi</a:t>
            </a:r>
          </a:p>
        </p:txBody>
      </p:sp>
    </p:spTree>
    <p:extLst>
      <p:ext uri="{BB962C8B-B14F-4D97-AF65-F5344CB8AC3E}">
        <p14:creationId xmlns:p14="http://schemas.microsoft.com/office/powerpoint/2010/main" val="254328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r>
              <a:rPr lang="en-GB" altLang="en-US" sz="1400">
                <a:latin typeface="Times New Roman" panose="02020603050405020304" pitchFamily="18" charset="0"/>
              </a:rPr>
              <a:t>Rinaldi/IF4020 Kriptografi</a:t>
            </a:r>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8C6F079-1453-443F-817F-FF4161681942}" type="slidenum">
              <a:rPr lang="en-GB" altLang="en-US" sz="1400">
                <a:latin typeface="Times New Roman" panose="02020603050405020304" pitchFamily="18" charset="0"/>
              </a:rPr>
              <a:pPr>
                <a:spcBef>
                  <a:spcPct val="0"/>
                </a:spcBef>
                <a:buSzTx/>
                <a:buFontTx/>
                <a:buNone/>
              </a:pPr>
              <a:t>9</a:t>
            </a:fld>
            <a:endParaRPr lang="en-GB" altLang="en-US" sz="1400">
              <a:latin typeface="Times New Roman" panose="02020603050405020304" pitchFamily="18" charset="0"/>
            </a:endParaRPr>
          </a:p>
        </p:txBody>
      </p:sp>
      <p:sp>
        <p:nvSpPr>
          <p:cNvPr id="12292" name="Rectangle 3"/>
          <p:cNvSpPr>
            <a:spLocks noGrp="1" noChangeArrowheads="1"/>
          </p:cNvSpPr>
          <p:nvPr>
            <p:ph type="body" idx="1"/>
          </p:nvPr>
        </p:nvSpPr>
        <p:spPr>
          <a:xfrm>
            <a:off x="486163" y="904069"/>
            <a:ext cx="11219673" cy="5452281"/>
          </a:xfrm>
        </p:spPr>
        <p:txBody>
          <a:bodyPr>
            <a:normAutofit lnSpcReduction="10000"/>
          </a:bodyPr>
          <a:lstStyle/>
          <a:p>
            <a:pPr eaLnBrk="1" hangingPunct="1">
              <a:lnSpc>
                <a:spcPct val="90000"/>
              </a:lnSpc>
            </a:pPr>
            <a:r>
              <a:rPr lang="en-US" altLang="en-US" sz="2400" dirty="0" err="1">
                <a:solidFill>
                  <a:srgbClr val="000000"/>
                </a:solidFill>
                <a:cs typeface="Times New Roman" panose="02020603050405020304" pitchFamily="18" charset="0"/>
              </a:rPr>
              <a:t>Hasil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seluruhnya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sebagai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berikut</a:t>
            </a:r>
            <a:r>
              <a:rPr lang="en-US" altLang="en-US" sz="2400" dirty="0">
                <a:solidFill>
                  <a:srgbClr val="000000"/>
                </a:solidFill>
                <a:cs typeface="Times New Roman" panose="02020603050405020304" pitchFamily="18" charset="0"/>
              </a:rPr>
              <a:t>:</a:t>
            </a:r>
          </a:p>
          <a:p>
            <a:pPr eaLnBrk="1" hangingPunct="1">
              <a:lnSpc>
                <a:spcPct val="90000"/>
              </a:lnSpc>
              <a:buFontTx/>
              <a:buNone/>
            </a:pPr>
            <a:r>
              <a:rPr lang="en-US" altLang="en-US" sz="2400" dirty="0">
                <a:solidFill>
                  <a:srgbClr val="000000"/>
                </a:solidFill>
                <a:cs typeface="Times New Roman" panose="02020603050405020304" pitchFamily="18" charset="0"/>
              </a:rPr>
              <a:t> </a:t>
            </a:r>
          </a:p>
          <a:p>
            <a:pPr eaLnBrk="1" hangingPunct="1">
              <a:lnSpc>
                <a:spcPct val="90000"/>
              </a:lnSpc>
              <a:buFontTx/>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 </a:t>
            </a:r>
            <a:r>
              <a:rPr lang="en-US" altLang="en-US" sz="2400" dirty="0" err="1">
                <a:solidFill>
                  <a:srgbClr val="000000"/>
                </a:solidFill>
                <a:latin typeface="Courier New" panose="02070309020205020404" pitchFamily="49" charset="0"/>
                <a:cs typeface="Courier New" panose="02070309020205020404" pitchFamily="49" charset="0"/>
              </a:rPr>
              <a:t>thisplaintext</a:t>
            </a:r>
            <a:endParaRPr lang="en-US" altLang="en-US" sz="2400" dirty="0">
              <a:solidFill>
                <a:srgbClr val="000000"/>
              </a:solidFill>
              <a:cs typeface="Times New Roman" panose="02020603050405020304" pitchFamily="18" charset="0"/>
            </a:endParaRPr>
          </a:p>
          <a:p>
            <a:pPr eaLnBrk="1" hangingPunct="1">
              <a:lnSpc>
                <a:spcPct val="90000"/>
              </a:lnSpc>
              <a:buFontTx/>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 </a:t>
            </a:r>
            <a:r>
              <a:rPr lang="en-US" altLang="en-US" sz="2400" dirty="0" err="1">
                <a:solidFill>
                  <a:srgbClr val="000000"/>
                </a:solidFill>
                <a:latin typeface="Courier New" panose="02070309020205020404" pitchFamily="49" charset="0"/>
                <a:cs typeface="Courier New" panose="02070309020205020404" pitchFamily="49" charset="0"/>
              </a:rPr>
              <a:t>sonysonysonys</a:t>
            </a:r>
            <a:endParaRPr lang="en-US" altLang="en-US" sz="2400" dirty="0">
              <a:solidFill>
                <a:srgbClr val="000000"/>
              </a:solidFill>
              <a:cs typeface="Times New Roman" panose="02020603050405020304" pitchFamily="18" charset="0"/>
            </a:endParaRPr>
          </a:p>
          <a:p>
            <a:pPr eaLnBrk="1" hangingPunct="1">
              <a:lnSpc>
                <a:spcPct val="90000"/>
              </a:lnSpc>
              <a:buFontTx/>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 </a:t>
            </a:r>
            <a:r>
              <a:rPr lang="en-US" altLang="en-US" sz="2400" dirty="0">
                <a:solidFill>
                  <a:srgbClr val="000000"/>
                </a:solidFill>
                <a:latin typeface="Courier New" panose="02070309020205020404" pitchFamily="49" charset="0"/>
                <a:cs typeface="Courier New" panose="02070309020205020404" pitchFamily="49" charset="0"/>
              </a:rPr>
              <a:t>LVVQHZNGFHRVL</a:t>
            </a:r>
          </a:p>
          <a:p>
            <a:pPr eaLnBrk="1" hangingPunct="1">
              <a:lnSpc>
                <a:spcPct val="90000"/>
              </a:lnSpc>
              <a:buFontTx/>
              <a:buNone/>
            </a:pPr>
            <a:endParaRPr lang="en-US" altLang="en-US" sz="2400" b="1" dirty="0">
              <a:solidFill>
                <a:srgbClr val="000000"/>
              </a:solidFill>
              <a:latin typeface="Courier New" panose="02070309020205020404" pitchFamily="49" charset="0"/>
              <a:cs typeface="Courier New" panose="02070309020205020404" pitchFamily="49" charset="0"/>
            </a:endParaRPr>
          </a:p>
          <a:p>
            <a:pPr eaLnBrk="1" hangingPunct="1">
              <a:lnSpc>
                <a:spcPct val="90000"/>
              </a:lnSpc>
            </a:pPr>
            <a:r>
              <a:rPr lang="en-US" altLang="en-US" sz="2400" dirty="0" err="1">
                <a:solidFill>
                  <a:srgbClr val="000000"/>
                </a:solidFill>
                <a:cs typeface="Courier New" panose="02070309020205020404" pitchFamily="49" charset="0"/>
              </a:rPr>
              <a:t>Tanpa</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menggunakan</a:t>
            </a:r>
            <a:r>
              <a:rPr lang="en-US" altLang="en-US" sz="2400" dirty="0">
                <a:solidFill>
                  <a:srgbClr val="000000"/>
                </a:solidFill>
                <a:cs typeface="Courier New" panose="02070309020205020404" pitchFamily="49" charset="0"/>
              </a:rPr>
              <a:t> </a:t>
            </a:r>
            <a:r>
              <a:rPr lang="en-US" altLang="en-US" sz="2400" i="1" dirty="0" err="1">
                <a:solidFill>
                  <a:srgbClr val="000000"/>
                </a:solidFill>
                <a:cs typeface="Courier New" panose="02070309020205020404" pitchFamily="49" charset="0"/>
              </a:rPr>
              <a:t>Vigenere</a:t>
            </a:r>
            <a:r>
              <a:rPr lang="en-US" altLang="en-US" sz="2400" i="1" dirty="0">
                <a:solidFill>
                  <a:srgbClr val="000000"/>
                </a:solidFill>
                <a:cs typeface="Courier New" panose="02070309020205020404" pitchFamily="49" charset="0"/>
              </a:rPr>
              <a:t> Square</a:t>
            </a:r>
            <a:r>
              <a:rPr lang="en-US" altLang="en-US" sz="2400" dirty="0">
                <a:solidFill>
                  <a:srgbClr val="000000"/>
                </a:solidFill>
                <a:cs typeface="Courier New" panose="02070309020205020404" pitchFamily="49" charset="0"/>
              </a:rPr>
              <a:t> pun </a:t>
            </a:r>
            <a:r>
              <a:rPr lang="en-US" altLang="en-US" sz="2400" dirty="0" err="1">
                <a:solidFill>
                  <a:srgbClr val="000000"/>
                </a:solidFill>
                <a:cs typeface="Courier New" panose="02070309020205020404" pitchFamily="49" charset="0"/>
              </a:rPr>
              <a:t>enkripsi</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tetap</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dapat</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dihitung</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secara</a:t>
            </a:r>
            <a:r>
              <a:rPr lang="en-US" altLang="en-US" sz="2400" dirty="0">
                <a:solidFill>
                  <a:srgbClr val="000000"/>
                </a:solidFill>
                <a:cs typeface="Courier New" panose="02070309020205020404" pitchFamily="49" charset="0"/>
              </a:rPr>
              <a:t> </a:t>
            </a:r>
            <a:r>
              <a:rPr lang="en-US" altLang="en-US" sz="2400" i="1" dirty="0">
                <a:solidFill>
                  <a:srgbClr val="000000"/>
                </a:solidFill>
                <a:cs typeface="Courier New" panose="02070309020205020404" pitchFamily="49" charset="0"/>
              </a:rPr>
              <a:t>Caesar Cipher </a:t>
            </a:r>
            <a:r>
              <a:rPr lang="en-US" altLang="en-US" sz="2400" dirty="0" err="1">
                <a:solidFill>
                  <a:srgbClr val="000000"/>
                </a:solidFill>
                <a:cs typeface="Courier New" panose="02070309020205020404" pitchFamily="49" charset="0"/>
              </a:rPr>
              <a:t>dengan</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menjumlahkan</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plainteks</a:t>
            </a:r>
            <a:r>
              <a:rPr lang="en-US" altLang="en-US" sz="2400" dirty="0">
                <a:solidFill>
                  <a:srgbClr val="000000"/>
                </a:solidFill>
                <a:cs typeface="Courier New" panose="02070309020205020404" pitchFamily="49" charset="0"/>
              </a:rPr>
              <a:t> </a:t>
            </a:r>
            <a:r>
              <a:rPr lang="en-US" altLang="en-US" sz="2400" i="1" dirty="0" err="1">
                <a:solidFill>
                  <a:srgbClr val="000000"/>
                </a:solidFill>
                <a:cs typeface="Courier New" panose="02070309020205020404" pitchFamily="49" charset="0"/>
              </a:rPr>
              <a:t>p</a:t>
            </a:r>
            <a:r>
              <a:rPr lang="en-US" altLang="en-US" sz="2400" i="1" baseline="-25000" dirty="0" err="1">
                <a:solidFill>
                  <a:srgbClr val="000000"/>
                </a:solidFill>
                <a:cs typeface="Courier New" panose="02070309020205020404" pitchFamily="49" charset="0"/>
              </a:rPr>
              <a:t>j</a:t>
            </a:r>
            <a:r>
              <a:rPr lang="en-US" altLang="en-US" sz="2400" i="1" baseline="-250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dengan</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kunci</a:t>
            </a:r>
            <a:r>
              <a:rPr lang="en-US" altLang="en-US" sz="2400" dirty="0">
                <a:solidFill>
                  <a:srgbClr val="000000"/>
                </a:solidFill>
                <a:cs typeface="Courier New" panose="02070309020205020404" pitchFamily="49" charset="0"/>
              </a:rPr>
              <a:t> </a:t>
            </a:r>
            <a:r>
              <a:rPr lang="en-US" altLang="en-US" sz="2400" i="1" dirty="0">
                <a:solidFill>
                  <a:srgbClr val="000000"/>
                </a:solidFill>
                <a:cs typeface="Courier New" panose="02070309020205020404" pitchFamily="49" charset="0"/>
              </a:rPr>
              <a:t>k</a:t>
            </a:r>
            <a:r>
              <a:rPr lang="en-US" altLang="en-US" sz="2400" i="1" baseline="-25000" dirty="0">
                <a:solidFill>
                  <a:srgbClr val="000000"/>
                </a:solidFill>
                <a:cs typeface="Courier New" panose="02070309020205020404" pitchFamily="49" charset="0"/>
              </a:rPr>
              <a:t>i</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dalam</a:t>
            </a:r>
            <a:r>
              <a:rPr lang="en-US" altLang="en-US" sz="2400" dirty="0">
                <a:solidFill>
                  <a:srgbClr val="000000"/>
                </a:solidFill>
                <a:cs typeface="Courier New" panose="02070309020205020404" pitchFamily="49" charset="0"/>
              </a:rPr>
              <a:t> modulus 26:</a:t>
            </a:r>
          </a:p>
          <a:p>
            <a:pPr marL="0" indent="0">
              <a:buNone/>
            </a:pP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Enkripsi</a:t>
            </a:r>
            <a:r>
              <a:rPr lang="en-US" altLang="en-US" sz="2400" dirty="0">
                <a:solidFill>
                  <a:srgbClr val="01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c</a:t>
            </a:r>
            <a:r>
              <a:rPr lang="en-US" altLang="en-US" sz="2400" i="1" baseline="-25000" dirty="0" err="1">
                <a:solidFill>
                  <a:srgbClr val="FF0000"/>
                </a:solidFill>
                <a:cs typeface="Times New Roman" panose="02020603050405020304" pitchFamily="18" charset="0"/>
              </a:rPr>
              <a:t>j</a:t>
            </a:r>
            <a:r>
              <a:rPr lang="en-US" altLang="en-US" sz="2400" i="1"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E</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p</a:t>
            </a:r>
            <a:r>
              <a:rPr lang="en-US" altLang="en-US" sz="2400" i="1" baseline="-25000" dirty="0" err="1">
                <a:solidFill>
                  <a:srgbClr val="FF0000"/>
                </a:solidFill>
                <a:cs typeface="Times New Roman" panose="02020603050405020304" pitchFamily="18" charset="0"/>
              </a:rPr>
              <a:t>j</a:t>
            </a:r>
            <a:r>
              <a:rPr lang="en-US" altLang="en-US" sz="2400" dirty="0">
                <a:solidFill>
                  <a:srgbClr val="FF0000"/>
                </a:solidFill>
                <a:cs typeface="Times New Roman" panose="02020603050405020304" pitchFamily="18" charset="0"/>
              </a:rPr>
              <a:t>) = (</a:t>
            </a:r>
            <a:r>
              <a:rPr lang="en-US" altLang="en-US" sz="2400" i="1" dirty="0" err="1">
                <a:solidFill>
                  <a:srgbClr val="FF0000"/>
                </a:solidFill>
                <a:cs typeface="Times New Roman" panose="02020603050405020304" pitchFamily="18" charset="0"/>
              </a:rPr>
              <a:t>p</a:t>
            </a:r>
            <a:r>
              <a:rPr lang="en-US" altLang="en-US" sz="2400" i="1" baseline="-25000" dirty="0" err="1">
                <a:solidFill>
                  <a:srgbClr val="FF0000"/>
                </a:solidFill>
                <a:cs typeface="Times New Roman" panose="02020603050405020304" pitchFamily="18" charset="0"/>
              </a:rPr>
              <a:t>j</a:t>
            </a:r>
            <a:r>
              <a:rPr lang="en-US" altLang="en-US" sz="2400" dirty="0">
                <a:solidFill>
                  <a:srgbClr val="FF0000"/>
                </a:solidFill>
                <a:cs typeface="Times New Roman" panose="02020603050405020304" pitchFamily="18" charset="0"/>
              </a:rPr>
              <a:t> + </a:t>
            </a:r>
            <a:r>
              <a:rPr lang="en-US" altLang="en-US" sz="2400" i="1" dirty="0" err="1">
                <a:solidFill>
                  <a:srgbClr val="FF0000"/>
                </a:solidFill>
                <a:cs typeface="Times New Roman" panose="02020603050405020304" pitchFamily="18" charset="0"/>
              </a:rPr>
              <a:t>k</a:t>
            </a:r>
            <a:r>
              <a:rPr lang="en-US" altLang="en-US" sz="2400" i="1" baseline="-30000"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 mod 26</a:t>
            </a:r>
            <a:r>
              <a:rPr lang="en-US" altLang="en-US" sz="2400" i="1" dirty="0">
                <a:solidFill>
                  <a:srgbClr val="FF0000"/>
                </a:solidFill>
                <a:cs typeface="Times New Roman" panose="02020603050405020304" pitchFamily="18" charset="0"/>
              </a:rPr>
              <a:t>   </a:t>
            </a:r>
            <a:r>
              <a:rPr lang="en-US" altLang="en-US" sz="2400" dirty="0">
                <a:solidFill>
                  <a:srgbClr val="010000"/>
                </a:solidFill>
                <a:cs typeface="Times New Roman" panose="02020603050405020304" pitchFamily="18" charset="0"/>
              </a:rPr>
              <a:t>	(1)</a:t>
            </a:r>
            <a:endParaRPr lang="en-GB" altLang="en-US" sz="2400" dirty="0"/>
          </a:p>
          <a:p>
            <a:pPr marL="0" indent="0">
              <a:buNone/>
            </a:pP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Dekripsi</a:t>
            </a:r>
            <a:r>
              <a:rPr lang="en-US" altLang="en-US" sz="2400" dirty="0">
                <a:solidFill>
                  <a:srgbClr val="010000"/>
                </a:solidFill>
                <a:cs typeface="Times New Roman" panose="02020603050405020304" pitchFamily="18" charset="0"/>
              </a:rPr>
              <a:t>:  </a:t>
            </a:r>
            <a:r>
              <a:rPr lang="en-US" altLang="en-US" sz="2400" i="1" dirty="0" err="1">
                <a:solidFill>
                  <a:srgbClr val="FF0000"/>
                </a:solidFill>
                <a:cs typeface="Times New Roman" panose="02020603050405020304" pitchFamily="18" charset="0"/>
              </a:rPr>
              <a:t>p</a:t>
            </a:r>
            <a:r>
              <a:rPr lang="en-US" altLang="en-US" sz="2400" i="1" baseline="-25000" dirty="0" err="1">
                <a:solidFill>
                  <a:srgbClr val="FF0000"/>
                </a:solidFill>
                <a:cs typeface="Times New Roman" panose="02020603050405020304" pitchFamily="18" charset="0"/>
              </a:rPr>
              <a:t>j</a:t>
            </a:r>
            <a:r>
              <a:rPr lang="en-US" altLang="en-US" sz="2400" i="1" dirty="0">
                <a:solidFill>
                  <a:srgbClr val="010000"/>
                </a:solidFill>
                <a:cs typeface="Times New Roman" panose="02020603050405020304" pitchFamily="18" charset="0"/>
              </a:rPr>
              <a:t> </a:t>
            </a:r>
            <a:r>
              <a:rPr lang="en-US" altLang="en-US" sz="2400" dirty="0">
                <a:solidFill>
                  <a:srgbClr val="FF0000"/>
                </a:solidFill>
                <a:cs typeface="Times New Roman" panose="02020603050405020304" pitchFamily="18" charset="0"/>
              </a:rPr>
              <a:t>=</a:t>
            </a:r>
            <a:r>
              <a:rPr lang="en-US" altLang="en-US" sz="2400" dirty="0">
                <a:solidFill>
                  <a:srgbClr val="01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c</a:t>
            </a:r>
            <a:r>
              <a:rPr lang="en-US" altLang="en-US" sz="2400" i="1" baseline="-25000" dirty="0" err="1">
                <a:solidFill>
                  <a:srgbClr val="FF0000"/>
                </a:solidFill>
                <a:cs typeface="Times New Roman" panose="02020603050405020304" pitchFamily="18" charset="0"/>
              </a:rPr>
              <a:t>j</a:t>
            </a:r>
            <a:r>
              <a:rPr lang="en-US" altLang="en-US" sz="2400" dirty="0">
                <a:solidFill>
                  <a:srgbClr val="FF0000"/>
                </a:solidFill>
                <a:cs typeface="Times New Roman" panose="02020603050405020304" pitchFamily="18" charset="0"/>
              </a:rPr>
              <a:t>) = (</a:t>
            </a:r>
            <a:r>
              <a:rPr lang="en-US" altLang="en-US" sz="2400" i="1" dirty="0" err="1">
                <a:solidFill>
                  <a:srgbClr val="FF0000"/>
                </a:solidFill>
                <a:cs typeface="Times New Roman" panose="02020603050405020304" pitchFamily="18" charset="0"/>
              </a:rPr>
              <a:t>c</a:t>
            </a:r>
            <a:r>
              <a:rPr lang="en-US" altLang="en-US" sz="2400" i="1" baseline="-25000" dirty="0" err="1">
                <a:solidFill>
                  <a:srgbClr val="FF0000"/>
                </a:solidFill>
                <a:cs typeface="Times New Roman" panose="02020603050405020304" pitchFamily="18" charset="0"/>
              </a:rPr>
              <a:t>j</a:t>
            </a:r>
            <a:r>
              <a:rPr lang="en-US" altLang="en-US" sz="2400" dirty="0">
                <a:solidFill>
                  <a:srgbClr val="FF0000"/>
                </a:solidFill>
                <a:cs typeface="Times New Roman" panose="02020603050405020304" pitchFamily="18" charset="0"/>
              </a:rPr>
              <a:t> – </a:t>
            </a:r>
            <a:r>
              <a:rPr lang="en-US" altLang="en-US" sz="2400" i="1" dirty="0" err="1">
                <a:solidFill>
                  <a:srgbClr val="FF0000"/>
                </a:solidFill>
                <a:cs typeface="Times New Roman" panose="02020603050405020304" pitchFamily="18" charset="0"/>
              </a:rPr>
              <a:t>k</a:t>
            </a:r>
            <a:r>
              <a:rPr lang="en-US" altLang="en-US" sz="2400" i="1" baseline="-30000"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 mod 26</a:t>
            </a:r>
            <a:r>
              <a:rPr lang="en-US" altLang="en-US" sz="2400" i="1" dirty="0">
                <a:solidFill>
                  <a:srgbClr val="FF0000"/>
                </a:solidFill>
                <a:cs typeface="Times New Roman" panose="02020603050405020304" pitchFamily="18" charset="0"/>
              </a:rPr>
              <a:t>   </a:t>
            </a:r>
            <a:r>
              <a:rPr lang="en-US" altLang="en-US" sz="2400" dirty="0">
                <a:solidFill>
                  <a:srgbClr val="010000"/>
                </a:solidFill>
                <a:cs typeface="Times New Roman" panose="02020603050405020304" pitchFamily="18" charset="0"/>
              </a:rPr>
              <a:t>	(2)</a:t>
            </a:r>
            <a:endParaRPr lang="en-GB" altLang="en-US" sz="2400" dirty="0"/>
          </a:p>
          <a:p>
            <a:pPr marL="0" indent="0" eaLnBrk="1" hangingPunct="1">
              <a:lnSpc>
                <a:spcPct val="90000"/>
              </a:lnSpc>
              <a:buNone/>
            </a:pP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Contoh</a:t>
            </a:r>
            <a:r>
              <a:rPr lang="en-US" altLang="en-US" sz="2400" dirty="0">
                <a:solidFill>
                  <a:srgbClr val="000000"/>
                </a:solidFill>
                <a:cs typeface="Courier New" panose="02070309020205020404" pitchFamily="49" charset="0"/>
              </a:rPr>
              <a:t>:</a:t>
            </a:r>
          </a:p>
          <a:p>
            <a:pPr eaLnBrk="1" hangingPunct="1">
              <a:lnSpc>
                <a:spcPct val="90000"/>
              </a:lnSpc>
              <a:buFontTx/>
              <a:buNone/>
            </a:pPr>
            <a:r>
              <a:rPr lang="en-US" altLang="en-US" sz="2400" dirty="0">
                <a:solidFill>
                  <a:srgbClr val="000000"/>
                </a:solidFill>
                <a:latin typeface="Times New Roman" panose="02020603050405020304" pitchFamily="18" charset="0"/>
                <a:cs typeface="Courier New" panose="02070309020205020404" pitchFamily="49" charset="0"/>
              </a:rPr>
              <a:t>		</a:t>
            </a:r>
            <a:r>
              <a:rPr lang="en-US" altLang="en-US" sz="2400" dirty="0">
                <a:solidFill>
                  <a:srgbClr val="000000"/>
                </a:solidFill>
                <a:cs typeface="Courier New" panose="02070309020205020404" pitchFamily="49" charset="0"/>
              </a:rPr>
              <a:t>(t + s)  mod 26 = (19 + 18) mod 26 = 37 mod 26 = 11 =  L</a:t>
            </a:r>
          </a:p>
          <a:p>
            <a:pPr eaLnBrk="1" hangingPunct="1">
              <a:lnSpc>
                <a:spcPct val="90000"/>
              </a:lnSpc>
              <a:buFontTx/>
              <a:buNone/>
            </a:pPr>
            <a:r>
              <a:rPr lang="en-US" altLang="en-US" sz="2400" dirty="0">
                <a:solidFill>
                  <a:srgbClr val="000000"/>
                </a:solidFill>
                <a:cs typeface="Courier New" panose="02070309020205020404" pitchFamily="49" charset="0"/>
              </a:rPr>
              <a:t>		(h + o) mod 26 = (7 + 14) mod 26 = 21 mod 26 = 21 = V, </a:t>
            </a:r>
            <a:r>
              <a:rPr lang="en-US" altLang="en-US" sz="2400" dirty="0" err="1">
                <a:solidFill>
                  <a:srgbClr val="000000"/>
                </a:solidFill>
                <a:cs typeface="Courier New" panose="02070309020205020404" pitchFamily="49" charset="0"/>
              </a:rPr>
              <a:t>dst</a:t>
            </a:r>
            <a:endParaRPr lang="en-US" altLang="en-US" sz="2400" dirty="0">
              <a:solidFill>
                <a:srgbClr val="000000"/>
              </a:solidFill>
              <a:cs typeface="Courier New" panose="02070309020205020404" pitchFamily="49" charset="0"/>
            </a:endParaRPr>
          </a:p>
        </p:txBody>
      </p:sp>
      <p:sp>
        <p:nvSpPr>
          <p:cNvPr id="2" name="TextBox 1">
            <a:extLst>
              <a:ext uri="{FF2B5EF4-FFF2-40B4-BE49-F238E27FC236}">
                <a16:creationId xmlns:a16="http://schemas.microsoft.com/office/drawing/2014/main" id="{BB4D327F-A9CE-265E-5549-C8112401A21C}"/>
              </a:ext>
            </a:extLst>
          </p:cNvPr>
          <p:cNvSpPr txBox="1"/>
          <p:nvPr/>
        </p:nvSpPr>
        <p:spPr>
          <a:xfrm>
            <a:off x="6566095" y="148862"/>
            <a:ext cx="5625905" cy="738664"/>
          </a:xfrm>
          <a:prstGeom prst="rect">
            <a:avLst/>
          </a:prstGeom>
          <a:noFill/>
        </p:spPr>
        <p:txBody>
          <a:bodyPr wrap="square">
            <a:spAutoFit/>
          </a:bodyPr>
          <a:lstStyle/>
          <a:p>
            <a:pPr marL="0" indent="0" eaLnBrk="1" hangingPunct="1">
              <a:buNone/>
            </a:pPr>
            <a:r>
              <a:rPr lang="en-GB" altLang="en-US" sz="1400" dirty="0">
                <a:solidFill>
                  <a:srgbClr val="FF0000"/>
                </a:solidFill>
                <a:cs typeface="Times New Roman" panose="02020603050405020304" pitchFamily="18" charset="0"/>
              </a:rPr>
              <a:t>A = 0,  B = 1, C = 2,  D = 3,  E = 4,  F = 5,  G = 6,  H = 7,  I = 8,  J = 9,  K = 10</a:t>
            </a:r>
          </a:p>
          <a:p>
            <a:pPr lvl="1" indent="-457200" eaLnBrk="1" hangingPunct="1">
              <a:buFont typeface="Wingdings" panose="05000000000000000000" pitchFamily="2" charset="2"/>
              <a:buNone/>
            </a:pPr>
            <a:r>
              <a:rPr lang="en-GB" altLang="en-US" sz="1400" dirty="0">
                <a:solidFill>
                  <a:srgbClr val="FF0000"/>
                </a:solidFill>
                <a:cs typeface="Times New Roman" panose="02020603050405020304" pitchFamily="18" charset="0"/>
              </a:rPr>
              <a:t>L = 11, M = 12, N = 13, O = 14, P = 15, Q = 16, R = 17, S = 18, T = 19, U = 20</a:t>
            </a:r>
          </a:p>
          <a:p>
            <a:pPr lvl="1" indent="-457200" eaLnBrk="1" hangingPunct="1">
              <a:buFont typeface="Wingdings" panose="05000000000000000000" pitchFamily="2" charset="2"/>
              <a:buNone/>
            </a:pPr>
            <a:r>
              <a:rPr lang="en-GB" altLang="en-US" sz="1400" dirty="0">
                <a:solidFill>
                  <a:srgbClr val="FF0000"/>
                </a:solidFill>
                <a:cs typeface="Times New Roman" panose="02020603050405020304" pitchFamily="18" charset="0"/>
              </a:rPr>
              <a:t>V = 21, W = 22, X = 23, Y = 24, Z = 25</a:t>
            </a:r>
          </a:p>
        </p:txBody>
      </p:sp>
      <p:sp>
        <p:nvSpPr>
          <p:cNvPr id="3" name="Rectangle 2">
            <a:extLst>
              <a:ext uri="{FF2B5EF4-FFF2-40B4-BE49-F238E27FC236}">
                <a16:creationId xmlns:a16="http://schemas.microsoft.com/office/drawing/2014/main" id="{BA902D21-42EF-2591-5503-3AB6643FE623}"/>
              </a:ext>
            </a:extLst>
          </p:cNvPr>
          <p:cNvSpPr/>
          <p:nvPr/>
        </p:nvSpPr>
        <p:spPr>
          <a:xfrm>
            <a:off x="6394488" y="132318"/>
            <a:ext cx="5625905" cy="7386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76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3594</Words>
  <Application>Microsoft Office PowerPoint</Application>
  <PresentationFormat>Widescreen</PresentationFormat>
  <Paragraphs>480</Paragraphs>
  <Slides>54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Arial</vt:lpstr>
      <vt:lpstr>Calibri</vt:lpstr>
      <vt:lpstr>Calibri Light</vt:lpstr>
      <vt:lpstr>Courier</vt:lpstr>
      <vt:lpstr>Courier New</vt:lpstr>
      <vt:lpstr>Symbol</vt:lpstr>
      <vt:lpstr>Times New Roman</vt:lpstr>
      <vt:lpstr>Wingdings</vt:lpstr>
      <vt:lpstr>Office Theme</vt:lpstr>
      <vt:lpstr>Document</vt:lpstr>
      <vt:lpstr> 04 - Kriptografi Klasik (Bagian 2)</vt:lpstr>
      <vt:lpstr>PowerPoint Presentation</vt:lpstr>
      <vt:lpstr>1. Vigènere Cipher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vt:lpstr>
      <vt:lpstr>PowerPoint Presentation</vt:lpstr>
      <vt:lpstr>Kriptanalisis Vigenere Cipher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Varian Vigenere Cipher</vt:lpstr>
      <vt:lpstr>PowerPoint Presentation</vt:lpstr>
      <vt:lpstr>PowerPoint Presentation</vt:lpstr>
      <vt:lpstr>PowerPoint Presentation</vt:lpstr>
      <vt:lpstr>2. Playfair Cipher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Kriptanalisis Playfair Cipher</vt:lpstr>
      <vt:lpstr>PowerPoint Presentation</vt:lpstr>
      <vt:lpstr>PowerPoint Presentation</vt:lpstr>
      <vt:lpstr>PowerPoint Presentation</vt:lpstr>
      <vt:lpstr>Bersambung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Dr. Ir. Rinaldi, M.T.</cp:lastModifiedBy>
  <cp:revision>160</cp:revision>
  <dcterms:created xsi:type="dcterms:W3CDTF">2017-09-05T00:38:25Z</dcterms:created>
  <dcterms:modified xsi:type="dcterms:W3CDTF">2025-09-07T02:20:17Z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2024-02-11T07:33:13Z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6a1783ee-7970-4fcc-88e7-b8a5ef9a7a5b</vt:lpwstr>
  </property>
  <property fmtid="{D5CDD505-2E9C-101B-9397-08002B2CF9AE}" pid="8" name="MSIP_Label_38b525e5-f3da-4501-8f1e-526b6769fc56_ContentBits">
    <vt:lpwstr>0</vt:lpwstr>
  </property>
</Properties>
</file>