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7" r:id="rId2"/>
    <p:sldId id="258" r:id="rId3"/>
    <p:sldId id="259" r:id="rId4"/>
    <p:sldId id="293" r:id="rId5"/>
    <p:sldId id="260" r:id="rId6"/>
    <p:sldId id="262" r:id="rId7"/>
    <p:sldId id="301" r:id="rId8"/>
    <p:sldId id="303" r:id="rId9"/>
    <p:sldId id="304" r:id="rId10"/>
    <p:sldId id="263" r:id="rId11"/>
    <p:sldId id="264" r:id="rId12"/>
    <p:sldId id="266" r:id="rId13"/>
    <p:sldId id="267" r:id="rId14"/>
    <p:sldId id="295" r:id="rId15"/>
    <p:sldId id="492" r:id="rId16"/>
    <p:sldId id="493" r:id="rId17"/>
    <p:sldId id="296" r:id="rId18"/>
    <p:sldId id="297" r:id="rId19"/>
    <p:sldId id="298" r:id="rId20"/>
    <p:sldId id="299"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4" r:id="rId37"/>
    <p:sldId id="283" r:id="rId38"/>
    <p:sldId id="285" r:id="rId39"/>
    <p:sldId id="286" r:id="rId40"/>
    <p:sldId id="494" r:id="rId41"/>
    <p:sldId id="495" r:id="rId42"/>
    <p:sldId id="497" r:id="rId43"/>
    <p:sldId id="496" r:id="rId44"/>
    <p:sldId id="290" r:id="rId45"/>
    <p:sldId id="289" r:id="rId46"/>
    <p:sldId id="291" r:id="rId47"/>
    <p:sldId id="489" r:id="rId48"/>
    <p:sldId id="490" r:id="rId49"/>
    <p:sldId id="498" r:id="rId50"/>
    <p:sldId id="499" r:id="rId51"/>
    <p:sldId id="319" r:id="rId52"/>
    <p:sldId id="500" r:id="rId53"/>
    <p:sldId id="501" r:id="rId54"/>
    <p:sldId id="491" r:id="rId55"/>
    <p:sldId id="502" r:id="rId56"/>
    <p:sldId id="503" r:id="rId57"/>
    <p:sldId id="504" r:id="rId58"/>
    <p:sldId id="505" r:id="rId59"/>
    <p:sldId id="506" r:id="rId60"/>
    <p:sldId id="507" r:id="rId61"/>
    <p:sldId id="508" r:id="rId62"/>
    <p:sldId id="320" r:id="rId63"/>
    <p:sldId id="509" r:id="rId64"/>
    <p:sldId id="510" r:id="rId65"/>
    <p:sldId id="511" r:id="rId66"/>
    <p:sldId id="512" r:id="rId67"/>
    <p:sldId id="513" r:id="rId68"/>
    <p:sldId id="514" r:id="rId69"/>
    <p:sldId id="287" r:id="rId70"/>
    <p:sldId id="288" r:id="rId71"/>
    <p:sldId id="515" r:id="rId72"/>
    <p:sldId id="516" r:id="rId73"/>
    <p:sldId id="300"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6" d="100"/>
          <a:sy n="66" d="100"/>
        </p:scale>
        <p:origin x="8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4BE92C-E49C-4B9A-9E83-9CFEA7F3EF03}" type="datetimeFigureOut">
              <a:rPr lang="en-US" smtClean="0"/>
              <a:t>8/31/2025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D89208-5B0B-47AF-AC9B-5416F4BB54AD}" type="slidenum">
              <a:rPr lang="en-US" smtClean="0"/>
              <a:t>‹#›</a:t>
            </a:fld>
            <a:endParaRPr lang="en-US"/>
          </a:p>
        </p:txBody>
      </p:sp>
    </p:spTree>
    <p:extLst>
      <p:ext uri="{BB962C8B-B14F-4D97-AF65-F5344CB8AC3E}">
        <p14:creationId xmlns:p14="http://schemas.microsoft.com/office/powerpoint/2010/main" val="31167387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DDA346F-8516-42F8-9CC8-7FB90316BEE6}" type="slidenum">
              <a:rPr lang="en-GB" altLang="en-US" sz="1200"/>
              <a:pPr/>
              <a:t>1</a:t>
            </a:fld>
            <a:endParaRPr lang="en-GB" altLang="en-US" sz="1200"/>
          </a:p>
        </p:txBody>
      </p:sp>
    </p:spTree>
    <p:extLst>
      <p:ext uri="{BB962C8B-B14F-4D97-AF65-F5344CB8AC3E}">
        <p14:creationId xmlns:p14="http://schemas.microsoft.com/office/powerpoint/2010/main" val="1765836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B3CA4CF-F0A9-4561-B08E-FB7186C1BA9E}" type="slidenum">
              <a:rPr lang="en-GB" altLang="en-US" sz="1200"/>
              <a:pPr/>
              <a:t>24</a:t>
            </a:fld>
            <a:endParaRPr lang="en-GB" altLang="en-US" sz="1200"/>
          </a:p>
        </p:txBody>
      </p:sp>
    </p:spTree>
    <p:extLst>
      <p:ext uri="{BB962C8B-B14F-4D97-AF65-F5344CB8AC3E}">
        <p14:creationId xmlns:p14="http://schemas.microsoft.com/office/powerpoint/2010/main" val="1768664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BCAA555-85C2-40CF-B70F-EB3E73DB66F6}" type="datetime1">
              <a:rPr lang="en-US" smtClean="0"/>
              <a:t>8/31/2025</a:t>
            </a:fld>
            <a:endParaRPr lang="en-US"/>
          </a:p>
        </p:txBody>
      </p:sp>
      <p:sp>
        <p:nvSpPr>
          <p:cNvPr id="5" name="Footer Placeholder 4"/>
          <p:cNvSpPr>
            <a:spLocks noGrp="1"/>
          </p:cNvSpPr>
          <p:nvPr>
            <p:ph type="ftr" sz="quarter" idx="11"/>
          </p:nvPr>
        </p:nvSpPr>
        <p:spPr/>
        <p:txBody>
          <a:bodyPr/>
          <a:lstStyle/>
          <a:p>
            <a:r>
              <a:rPr lang="en-US"/>
              <a:t>Rinaldi Munir/II4021 Kriptografi</a:t>
            </a:r>
          </a:p>
        </p:txBody>
      </p:sp>
      <p:sp>
        <p:nvSpPr>
          <p:cNvPr id="6" name="Slide Number Placeholder 5"/>
          <p:cNvSpPr>
            <a:spLocks noGrp="1"/>
          </p:cNvSpPr>
          <p:nvPr>
            <p:ph type="sldNum" sz="quarter" idx="12"/>
          </p:nvPr>
        </p:nvSpPr>
        <p:spPr/>
        <p:txBody>
          <a:bodyPr/>
          <a:lstStyle/>
          <a:p>
            <a:fld id="{764AFB3F-E5F3-49AD-8ECD-25D208877D1A}" type="slidenum">
              <a:rPr lang="en-US" smtClean="0"/>
              <a:t>‹#›</a:t>
            </a:fld>
            <a:endParaRPr lang="en-US"/>
          </a:p>
        </p:txBody>
      </p:sp>
    </p:spTree>
    <p:extLst>
      <p:ext uri="{BB962C8B-B14F-4D97-AF65-F5344CB8AC3E}">
        <p14:creationId xmlns:p14="http://schemas.microsoft.com/office/powerpoint/2010/main" val="863045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43FFCF-5B14-464F-9944-D2A4AE3837C0}" type="datetime1">
              <a:rPr lang="en-US" smtClean="0"/>
              <a:t>8/31/2025</a:t>
            </a:fld>
            <a:endParaRPr lang="en-US"/>
          </a:p>
        </p:txBody>
      </p:sp>
      <p:sp>
        <p:nvSpPr>
          <p:cNvPr id="5" name="Footer Placeholder 4"/>
          <p:cNvSpPr>
            <a:spLocks noGrp="1"/>
          </p:cNvSpPr>
          <p:nvPr>
            <p:ph type="ftr" sz="quarter" idx="11"/>
          </p:nvPr>
        </p:nvSpPr>
        <p:spPr/>
        <p:txBody>
          <a:bodyPr/>
          <a:lstStyle/>
          <a:p>
            <a:r>
              <a:rPr lang="en-US"/>
              <a:t>Rinaldi Munir/II4021 Kriptografi</a:t>
            </a:r>
          </a:p>
        </p:txBody>
      </p:sp>
      <p:sp>
        <p:nvSpPr>
          <p:cNvPr id="6" name="Slide Number Placeholder 5"/>
          <p:cNvSpPr>
            <a:spLocks noGrp="1"/>
          </p:cNvSpPr>
          <p:nvPr>
            <p:ph type="sldNum" sz="quarter" idx="12"/>
          </p:nvPr>
        </p:nvSpPr>
        <p:spPr/>
        <p:txBody>
          <a:bodyPr/>
          <a:lstStyle/>
          <a:p>
            <a:fld id="{764AFB3F-E5F3-49AD-8ECD-25D208877D1A}" type="slidenum">
              <a:rPr lang="en-US" smtClean="0"/>
              <a:t>‹#›</a:t>
            </a:fld>
            <a:endParaRPr lang="en-US"/>
          </a:p>
        </p:txBody>
      </p:sp>
    </p:spTree>
    <p:extLst>
      <p:ext uri="{BB962C8B-B14F-4D97-AF65-F5344CB8AC3E}">
        <p14:creationId xmlns:p14="http://schemas.microsoft.com/office/powerpoint/2010/main" val="3752004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D0F5A5-00E0-48FD-8180-89BEA89745C1}" type="datetime1">
              <a:rPr lang="en-US" smtClean="0"/>
              <a:t>8/31/2025</a:t>
            </a:fld>
            <a:endParaRPr lang="en-US"/>
          </a:p>
        </p:txBody>
      </p:sp>
      <p:sp>
        <p:nvSpPr>
          <p:cNvPr id="5" name="Footer Placeholder 4"/>
          <p:cNvSpPr>
            <a:spLocks noGrp="1"/>
          </p:cNvSpPr>
          <p:nvPr>
            <p:ph type="ftr" sz="quarter" idx="11"/>
          </p:nvPr>
        </p:nvSpPr>
        <p:spPr/>
        <p:txBody>
          <a:bodyPr/>
          <a:lstStyle/>
          <a:p>
            <a:r>
              <a:rPr lang="en-US"/>
              <a:t>Rinaldi Munir/II4021 Kriptografi</a:t>
            </a:r>
          </a:p>
        </p:txBody>
      </p:sp>
      <p:sp>
        <p:nvSpPr>
          <p:cNvPr id="6" name="Slide Number Placeholder 5"/>
          <p:cNvSpPr>
            <a:spLocks noGrp="1"/>
          </p:cNvSpPr>
          <p:nvPr>
            <p:ph type="sldNum" sz="quarter" idx="12"/>
          </p:nvPr>
        </p:nvSpPr>
        <p:spPr/>
        <p:txBody>
          <a:bodyPr/>
          <a:lstStyle/>
          <a:p>
            <a:fld id="{764AFB3F-E5F3-49AD-8ECD-25D208877D1A}" type="slidenum">
              <a:rPr lang="en-US" smtClean="0"/>
              <a:t>‹#›</a:t>
            </a:fld>
            <a:endParaRPr lang="en-US"/>
          </a:p>
        </p:txBody>
      </p:sp>
    </p:spTree>
    <p:extLst>
      <p:ext uri="{BB962C8B-B14F-4D97-AF65-F5344CB8AC3E}">
        <p14:creationId xmlns:p14="http://schemas.microsoft.com/office/powerpoint/2010/main" val="2650068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EE7A65-A78D-42B5-8119-94EC896BFA04}" type="datetime1">
              <a:rPr lang="en-US" smtClean="0"/>
              <a:t>8/31/2025</a:t>
            </a:fld>
            <a:endParaRPr lang="en-US"/>
          </a:p>
        </p:txBody>
      </p:sp>
      <p:sp>
        <p:nvSpPr>
          <p:cNvPr id="5" name="Footer Placeholder 4"/>
          <p:cNvSpPr>
            <a:spLocks noGrp="1"/>
          </p:cNvSpPr>
          <p:nvPr>
            <p:ph type="ftr" sz="quarter" idx="11"/>
          </p:nvPr>
        </p:nvSpPr>
        <p:spPr/>
        <p:txBody>
          <a:bodyPr/>
          <a:lstStyle/>
          <a:p>
            <a:r>
              <a:rPr lang="en-US"/>
              <a:t>Rinaldi Munir/II4021 Kriptografi</a:t>
            </a:r>
          </a:p>
        </p:txBody>
      </p:sp>
      <p:sp>
        <p:nvSpPr>
          <p:cNvPr id="6" name="Slide Number Placeholder 5"/>
          <p:cNvSpPr>
            <a:spLocks noGrp="1"/>
          </p:cNvSpPr>
          <p:nvPr>
            <p:ph type="sldNum" sz="quarter" idx="12"/>
          </p:nvPr>
        </p:nvSpPr>
        <p:spPr/>
        <p:txBody>
          <a:bodyPr/>
          <a:lstStyle/>
          <a:p>
            <a:fld id="{764AFB3F-E5F3-49AD-8ECD-25D208877D1A}" type="slidenum">
              <a:rPr lang="en-US" smtClean="0"/>
              <a:t>‹#›</a:t>
            </a:fld>
            <a:endParaRPr lang="en-US"/>
          </a:p>
        </p:txBody>
      </p:sp>
    </p:spTree>
    <p:extLst>
      <p:ext uri="{BB962C8B-B14F-4D97-AF65-F5344CB8AC3E}">
        <p14:creationId xmlns:p14="http://schemas.microsoft.com/office/powerpoint/2010/main" val="113701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7C1E56-E58B-42C8-804F-21E644BC975C}" type="datetime1">
              <a:rPr lang="en-US" smtClean="0"/>
              <a:t>8/31/2025</a:t>
            </a:fld>
            <a:endParaRPr lang="en-US"/>
          </a:p>
        </p:txBody>
      </p:sp>
      <p:sp>
        <p:nvSpPr>
          <p:cNvPr id="5" name="Footer Placeholder 4"/>
          <p:cNvSpPr>
            <a:spLocks noGrp="1"/>
          </p:cNvSpPr>
          <p:nvPr>
            <p:ph type="ftr" sz="quarter" idx="11"/>
          </p:nvPr>
        </p:nvSpPr>
        <p:spPr/>
        <p:txBody>
          <a:bodyPr/>
          <a:lstStyle/>
          <a:p>
            <a:r>
              <a:rPr lang="en-US"/>
              <a:t>Rinaldi Munir/II4021 Kriptografi</a:t>
            </a:r>
          </a:p>
        </p:txBody>
      </p:sp>
      <p:sp>
        <p:nvSpPr>
          <p:cNvPr id="6" name="Slide Number Placeholder 5"/>
          <p:cNvSpPr>
            <a:spLocks noGrp="1"/>
          </p:cNvSpPr>
          <p:nvPr>
            <p:ph type="sldNum" sz="quarter" idx="12"/>
          </p:nvPr>
        </p:nvSpPr>
        <p:spPr/>
        <p:txBody>
          <a:bodyPr/>
          <a:lstStyle/>
          <a:p>
            <a:fld id="{764AFB3F-E5F3-49AD-8ECD-25D208877D1A}" type="slidenum">
              <a:rPr lang="en-US" smtClean="0"/>
              <a:t>‹#›</a:t>
            </a:fld>
            <a:endParaRPr lang="en-US"/>
          </a:p>
        </p:txBody>
      </p:sp>
    </p:spTree>
    <p:extLst>
      <p:ext uri="{BB962C8B-B14F-4D97-AF65-F5344CB8AC3E}">
        <p14:creationId xmlns:p14="http://schemas.microsoft.com/office/powerpoint/2010/main" val="3059515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1E11FB-E397-4986-A9B8-FC3B9CBB0A61}" type="datetime1">
              <a:rPr lang="en-US" smtClean="0"/>
              <a:t>8/31/2025</a:t>
            </a:fld>
            <a:endParaRPr lang="en-US"/>
          </a:p>
        </p:txBody>
      </p:sp>
      <p:sp>
        <p:nvSpPr>
          <p:cNvPr id="6" name="Footer Placeholder 5"/>
          <p:cNvSpPr>
            <a:spLocks noGrp="1"/>
          </p:cNvSpPr>
          <p:nvPr>
            <p:ph type="ftr" sz="quarter" idx="11"/>
          </p:nvPr>
        </p:nvSpPr>
        <p:spPr/>
        <p:txBody>
          <a:bodyPr/>
          <a:lstStyle/>
          <a:p>
            <a:r>
              <a:rPr lang="en-US"/>
              <a:t>Rinaldi Munir/II4021 Kriptografi</a:t>
            </a:r>
          </a:p>
        </p:txBody>
      </p:sp>
      <p:sp>
        <p:nvSpPr>
          <p:cNvPr id="7" name="Slide Number Placeholder 6"/>
          <p:cNvSpPr>
            <a:spLocks noGrp="1"/>
          </p:cNvSpPr>
          <p:nvPr>
            <p:ph type="sldNum" sz="quarter" idx="12"/>
          </p:nvPr>
        </p:nvSpPr>
        <p:spPr/>
        <p:txBody>
          <a:bodyPr/>
          <a:lstStyle/>
          <a:p>
            <a:fld id="{764AFB3F-E5F3-49AD-8ECD-25D208877D1A}" type="slidenum">
              <a:rPr lang="en-US" smtClean="0"/>
              <a:t>‹#›</a:t>
            </a:fld>
            <a:endParaRPr lang="en-US"/>
          </a:p>
        </p:txBody>
      </p:sp>
    </p:spTree>
    <p:extLst>
      <p:ext uri="{BB962C8B-B14F-4D97-AF65-F5344CB8AC3E}">
        <p14:creationId xmlns:p14="http://schemas.microsoft.com/office/powerpoint/2010/main" val="3972313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D4EE05E-5D41-4089-A2AD-59C8AE2FBB0D}" type="datetime1">
              <a:rPr lang="en-US" smtClean="0"/>
              <a:t>8/31/2025</a:t>
            </a:fld>
            <a:endParaRPr lang="en-US"/>
          </a:p>
        </p:txBody>
      </p:sp>
      <p:sp>
        <p:nvSpPr>
          <p:cNvPr id="8" name="Footer Placeholder 7"/>
          <p:cNvSpPr>
            <a:spLocks noGrp="1"/>
          </p:cNvSpPr>
          <p:nvPr>
            <p:ph type="ftr" sz="quarter" idx="11"/>
          </p:nvPr>
        </p:nvSpPr>
        <p:spPr/>
        <p:txBody>
          <a:bodyPr/>
          <a:lstStyle/>
          <a:p>
            <a:r>
              <a:rPr lang="en-US"/>
              <a:t>Rinaldi Munir/II4021 Kriptografi</a:t>
            </a:r>
          </a:p>
        </p:txBody>
      </p:sp>
      <p:sp>
        <p:nvSpPr>
          <p:cNvPr id="9" name="Slide Number Placeholder 8"/>
          <p:cNvSpPr>
            <a:spLocks noGrp="1"/>
          </p:cNvSpPr>
          <p:nvPr>
            <p:ph type="sldNum" sz="quarter" idx="12"/>
          </p:nvPr>
        </p:nvSpPr>
        <p:spPr/>
        <p:txBody>
          <a:bodyPr/>
          <a:lstStyle/>
          <a:p>
            <a:fld id="{764AFB3F-E5F3-49AD-8ECD-25D208877D1A}" type="slidenum">
              <a:rPr lang="en-US" smtClean="0"/>
              <a:t>‹#›</a:t>
            </a:fld>
            <a:endParaRPr lang="en-US"/>
          </a:p>
        </p:txBody>
      </p:sp>
    </p:spTree>
    <p:extLst>
      <p:ext uri="{BB962C8B-B14F-4D97-AF65-F5344CB8AC3E}">
        <p14:creationId xmlns:p14="http://schemas.microsoft.com/office/powerpoint/2010/main" val="297667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949B14-8C1C-40F6-BB3E-A0F4CC48147C}" type="datetime1">
              <a:rPr lang="en-US" smtClean="0"/>
              <a:t>8/31/2025</a:t>
            </a:fld>
            <a:endParaRPr lang="en-US"/>
          </a:p>
        </p:txBody>
      </p:sp>
      <p:sp>
        <p:nvSpPr>
          <p:cNvPr id="4" name="Footer Placeholder 3"/>
          <p:cNvSpPr>
            <a:spLocks noGrp="1"/>
          </p:cNvSpPr>
          <p:nvPr>
            <p:ph type="ftr" sz="quarter" idx="11"/>
          </p:nvPr>
        </p:nvSpPr>
        <p:spPr/>
        <p:txBody>
          <a:bodyPr/>
          <a:lstStyle/>
          <a:p>
            <a:r>
              <a:rPr lang="en-US"/>
              <a:t>Rinaldi Munir/II4021 Kriptografi</a:t>
            </a:r>
          </a:p>
        </p:txBody>
      </p:sp>
      <p:sp>
        <p:nvSpPr>
          <p:cNvPr id="5" name="Slide Number Placeholder 4"/>
          <p:cNvSpPr>
            <a:spLocks noGrp="1"/>
          </p:cNvSpPr>
          <p:nvPr>
            <p:ph type="sldNum" sz="quarter" idx="12"/>
          </p:nvPr>
        </p:nvSpPr>
        <p:spPr/>
        <p:txBody>
          <a:bodyPr/>
          <a:lstStyle/>
          <a:p>
            <a:fld id="{764AFB3F-E5F3-49AD-8ECD-25D208877D1A}" type="slidenum">
              <a:rPr lang="en-US" smtClean="0"/>
              <a:t>‹#›</a:t>
            </a:fld>
            <a:endParaRPr lang="en-US"/>
          </a:p>
        </p:txBody>
      </p:sp>
    </p:spTree>
    <p:extLst>
      <p:ext uri="{BB962C8B-B14F-4D97-AF65-F5344CB8AC3E}">
        <p14:creationId xmlns:p14="http://schemas.microsoft.com/office/powerpoint/2010/main" val="1553378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ECC15-1396-4713-BE8B-62461552119A}" type="datetime1">
              <a:rPr lang="en-US" smtClean="0"/>
              <a:t>8/31/2025</a:t>
            </a:fld>
            <a:endParaRPr lang="en-US"/>
          </a:p>
        </p:txBody>
      </p:sp>
      <p:sp>
        <p:nvSpPr>
          <p:cNvPr id="3" name="Footer Placeholder 2"/>
          <p:cNvSpPr>
            <a:spLocks noGrp="1"/>
          </p:cNvSpPr>
          <p:nvPr>
            <p:ph type="ftr" sz="quarter" idx="11"/>
          </p:nvPr>
        </p:nvSpPr>
        <p:spPr/>
        <p:txBody>
          <a:bodyPr/>
          <a:lstStyle/>
          <a:p>
            <a:r>
              <a:rPr lang="en-US"/>
              <a:t>Rinaldi Munir/II4021 Kriptografi</a:t>
            </a:r>
          </a:p>
        </p:txBody>
      </p:sp>
      <p:sp>
        <p:nvSpPr>
          <p:cNvPr id="4" name="Slide Number Placeholder 3"/>
          <p:cNvSpPr>
            <a:spLocks noGrp="1"/>
          </p:cNvSpPr>
          <p:nvPr>
            <p:ph type="sldNum" sz="quarter" idx="12"/>
          </p:nvPr>
        </p:nvSpPr>
        <p:spPr/>
        <p:txBody>
          <a:bodyPr/>
          <a:lstStyle/>
          <a:p>
            <a:fld id="{764AFB3F-E5F3-49AD-8ECD-25D208877D1A}" type="slidenum">
              <a:rPr lang="en-US" smtClean="0"/>
              <a:t>‹#›</a:t>
            </a:fld>
            <a:endParaRPr lang="en-US"/>
          </a:p>
        </p:txBody>
      </p:sp>
    </p:spTree>
    <p:extLst>
      <p:ext uri="{BB962C8B-B14F-4D97-AF65-F5344CB8AC3E}">
        <p14:creationId xmlns:p14="http://schemas.microsoft.com/office/powerpoint/2010/main" val="414015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6329CD-4666-4630-A327-A94976A8A1E3}" type="datetime1">
              <a:rPr lang="en-US" smtClean="0"/>
              <a:t>8/31/2025</a:t>
            </a:fld>
            <a:endParaRPr lang="en-US"/>
          </a:p>
        </p:txBody>
      </p:sp>
      <p:sp>
        <p:nvSpPr>
          <p:cNvPr id="6" name="Footer Placeholder 5"/>
          <p:cNvSpPr>
            <a:spLocks noGrp="1"/>
          </p:cNvSpPr>
          <p:nvPr>
            <p:ph type="ftr" sz="quarter" idx="11"/>
          </p:nvPr>
        </p:nvSpPr>
        <p:spPr/>
        <p:txBody>
          <a:bodyPr/>
          <a:lstStyle/>
          <a:p>
            <a:r>
              <a:rPr lang="en-US"/>
              <a:t>Rinaldi Munir/II4021 Kriptografi</a:t>
            </a:r>
          </a:p>
        </p:txBody>
      </p:sp>
      <p:sp>
        <p:nvSpPr>
          <p:cNvPr id="7" name="Slide Number Placeholder 6"/>
          <p:cNvSpPr>
            <a:spLocks noGrp="1"/>
          </p:cNvSpPr>
          <p:nvPr>
            <p:ph type="sldNum" sz="quarter" idx="12"/>
          </p:nvPr>
        </p:nvSpPr>
        <p:spPr/>
        <p:txBody>
          <a:bodyPr/>
          <a:lstStyle/>
          <a:p>
            <a:fld id="{764AFB3F-E5F3-49AD-8ECD-25D208877D1A}" type="slidenum">
              <a:rPr lang="en-US" smtClean="0"/>
              <a:t>‹#›</a:t>
            </a:fld>
            <a:endParaRPr lang="en-US"/>
          </a:p>
        </p:txBody>
      </p:sp>
    </p:spTree>
    <p:extLst>
      <p:ext uri="{BB962C8B-B14F-4D97-AF65-F5344CB8AC3E}">
        <p14:creationId xmlns:p14="http://schemas.microsoft.com/office/powerpoint/2010/main" val="3855691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E805CDA-FD57-44F0-8312-21741A77CC7E}" type="datetime1">
              <a:rPr lang="en-US" smtClean="0"/>
              <a:t>8/31/2025</a:t>
            </a:fld>
            <a:endParaRPr lang="en-US"/>
          </a:p>
        </p:txBody>
      </p:sp>
      <p:sp>
        <p:nvSpPr>
          <p:cNvPr id="6" name="Footer Placeholder 5"/>
          <p:cNvSpPr>
            <a:spLocks noGrp="1"/>
          </p:cNvSpPr>
          <p:nvPr>
            <p:ph type="ftr" sz="quarter" idx="11"/>
          </p:nvPr>
        </p:nvSpPr>
        <p:spPr/>
        <p:txBody>
          <a:bodyPr/>
          <a:lstStyle/>
          <a:p>
            <a:r>
              <a:rPr lang="en-US"/>
              <a:t>Rinaldi Munir/II4021 Kriptografi</a:t>
            </a:r>
          </a:p>
        </p:txBody>
      </p:sp>
      <p:sp>
        <p:nvSpPr>
          <p:cNvPr id="7" name="Slide Number Placeholder 6"/>
          <p:cNvSpPr>
            <a:spLocks noGrp="1"/>
          </p:cNvSpPr>
          <p:nvPr>
            <p:ph type="sldNum" sz="quarter" idx="12"/>
          </p:nvPr>
        </p:nvSpPr>
        <p:spPr/>
        <p:txBody>
          <a:bodyPr/>
          <a:lstStyle/>
          <a:p>
            <a:fld id="{764AFB3F-E5F3-49AD-8ECD-25D208877D1A}" type="slidenum">
              <a:rPr lang="en-US" smtClean="0"/>
              <a:t>‹#›</a:t>
            </a:fld>
            <a:endParaRPr lang="en-US"/>
          </a:p>
        </p:txBody>
      </p:sp>
    </p:spTree>
    <p:extLst>
      <p:ext uri="{BB962C8B-B14F-4D97-AF65-F5344CB8AC3E}">
        <p14:creationId xmlns:p14="http://schemas.microsoft.com/office/powerpoint/2010/main" val="206069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F808A3-D456-4AB0-BE7E-2870BA0FF161}" type="datetime1">
              <a:rPr lang="en-US" smtClean="0"/>
              <a:t>8/31/2025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Rinaldi Munir/II4021 Kriptografi</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4AFB3F-E5F3-49AD-8ECD-25D208877D1A}" type="slidenum">
              <a:rPr lang="en-US" smtClean="0"/>
              <a:t>‹#›</a:t>
            </a:fld>
            <a:endParaRPr lang="en-US"/>
          </a:p>
        </p:txBody>
      </p:sp>
    </p:spTree>
    <p:extLst>
      <p:ext uri="{BB962C8B-B14F-4D97-AF65-F5344CB8AC3E}">
        <p14:creationId xmlns:p14="http://schemas.microsoft.com/office/powerpoint/2010/main" val="1011046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cryptii.com/pipes/caesar-ciphe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dcode.fr/columnar-transposition-cipher"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images.google.co.id/imgres?imgurl=http://www.lucidcafe.com/library/96jul/96julgifs/caesar.gif&amp;imgrefurl=http://www.lucidcafe.com/library/96jul/caesar.html&amp;h=312&amp;w=216&amp;sz=59&amp;hl=id&amp;start=6&amp;tbnid=rVwqykNcFLzTdM:&amp;tbnh=117&amp;tbnw=81&amp;prev=/images?q%3Dcaesar%26svnum%3D10%26hl%3Did%26lr%3D%26sa%3DG"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http://images.google.co.id/imgres?imgurl=http://www.markchurms.com/Merchant2/graphics/caesar-d.jpg&amp;imgrefurl=http://www.markchurms.com/mark-churms-original-art-oil-paintings-for-sale.html&amp;h=538&amp;w=600&amp;sz=90&amp;hl=id&amp;start=7&amp;tbnid=nJHPWFJZH0Ad0M:&amp;tbnh=121&amp;tbnw=135&amp;prev=/images?q%3Dcaesar%26svnum%3D10%26hl%3Did%26lr%3D%26sa%3DG"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http://upload.wikimedia.org/wikipedia/en/4/41/English-slf.png"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3.xml.rels><?xml version="1.0" encoding="UTF-8" standalone="yes"?>
<Relationships xmlns="http://schemas.openxmlformats.org/package/2006/relationships"><Relationship Id="rId3" Type="http://schemas.openxmlformats.org/officeDocument/2006/relationships/image" Target="http://upload.wikimedia.org/wikipedia/en/c/c2/English-slf2.PNG"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cryptool.org/en/cto/n-gram-analysi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101computing.net/cipher-wheel.html"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4"/>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E67276A6-A886-4E9D-B727-5D2CEFC3861C}" type="slidenum">
              <a:rPr lang="en-GB" altLang="en-US" sz="1400">
                <a:solidFill>
                  <a:schemeClr val="tx2"/>
                </a:solidFill>
              </a:rPr>
              <a:pPr>
                <a:spcBef>
                  <a:spcPct val="0"/>
                </a:spcBef>
                <a:buClrTx/>
                <a:buSzTx/>
                <a:buFontTx/>
                <a:buNone/>
              </a:pPr>
              <a:t>1</a:t>
            </a:fld>
            <a:endParaRPr lang="en-GB" altLang="en-US" sz="1400">
              <a:solidFill>
                <a:schemeClr val="tx2"/>
              </a:solidFill>
            </a:endParaRPr>
          </a:p>
        </p:txBody>
      </p:sp>
      <p:sp>
        <p:nvSpPr>
          <p:cNvPr id="4100" name="Rectangle 2"/>
          <p:cNvSpPr>
            <a:spLocks noGrp="1" noChangeArrowheads="1"/>
          </p:cNvSpPr>
          <p:nvPr>
            <p:ph type="ctrTitle"/>
          </p:nvPr>
        </p:nvSpPr>
        <p:spPr>
          <a:xfrm>
            <a:off x="2362200" y="1600200"/>
            <a:ext cx="7772400" cy="1447800"/>
          </a:xfrm>
        </p:spPr>
        <p:txBody>
          <a:bodyPr>
            <a:normAutofit fontScale="90000"/>
          </a:bodyPr>
          <a:lstStyle/>
          <a:p>
            <a:pPr algn="ctr" eaLnBrk="1" hangingPunct="1"/>
            <a:br>
              <a:rPr lang="en-US" altLang="en-US" b="1" dirty="0">
                <a:solidFill>
                  <a:srgbClr val="000000"/>
                </a:solidFill>
                <a:cs typeface="Times New Roman" panose="02020603050405020304" pitchFamily="18" charset="0"/>
              </a:rPr>
            </a:br>
            <a:r>
              <a:rPr lang="en-US" altLang="en-US" b="1" dirty="0">
                <a:solidFill>
                  <a:srgbClr val="FF0000"/>
                </a:solidFill>
                <a:cs typeface="Times New Roman" panose="02020603050405020304" pitchFamily="18" charset="0"/>
              </a:rPr>
              <a:t>02 –</a:t>
            </a:r>
            <a:r>
              <a:rPr lang="en-US" altLang="en-US" dirty="0">
                <a:solidFill>
                  <a:srgbClr val="000000"/>
                </a:solidFill>
                <a:cs typeface="Times New Roman" panose="02020603050405020304" pitchFamily="18" charset="0"/>
              </a:rPr>
              <a:t> </a:t>
            </a:r>
            <a:r>
              <a:rPr lang="en-US" altLang="en-US" b="1" dirty="0" err="1">
                <a:solidFill>
                  <a:srgbClr val="FF0000"/>
                </a:solidFill>
                <a:cs typeface="Times New Roman" panose="02020603050405020304" pitchFamily="18" charset="0"/>
              </a:rPr>
              <a:t>Ragam</a:t>
            </a:r>
            <a:r>
              <a:rPr lang="en-US" altLang="en-US" b="1" dirty="0">
                <a:solidFill>
                  <a:srgbClr val="FF0000"/>
                </a:solidFill>
                <a:cs typeface="Times New Roman" panose="02020603050405020304" pitchFamily="18" charset="0"/>
              </a:rPr>
              <a:t> Cipher </a:t>
            </a:r>
            <a:r>
              <a:rPr lang="en-US" altLang="en-US" b="1" dirty="0" err="1">
                <a:solidFill>
                  <a:srgbClr val="FF0000"/>
                </a:solidFill>
                <a:cs typeface="Times New Roman" panose="02020603050405020304" pitchFamily="18" charset="0"/>
              </a:rPr>
              <a:t>Klasik</a:t>
            </a:r>
            <a:br>
              <a:rPr lang="en-US" altLang="en-US" b="1" dirty="0">
                <a:solidFill>
                  <a:srgbClr val="FF0000"/>
                </a:solidFill>
                <a:cs typeface="Times New Roman" panose="02020603050405020304" pitchFamily="18" charset="0"/>
              </a:rPr>
            </a:br>
            <a:r>
              <a:rPr lang="en-US" altLang="en-US" sz="3200" b="1" dirty="0">
                <a:solidFill>
                  <a:srgbClr val="FF0000"/>
                </a:solidFill>
                <a:cs typeface="Times New Roman" panose="02020603050405020304" pitchFamily="18" charset="0"/>
              </a:rPr>
              <a:t>(Bagian 1)</a:t>
            </a:r>
            <a:endParaRPr lang="en-GB" altLang="en-US" sz="3200" dirty="0">
              <a:solidFill>
                <a:srgbClr val="FF0000"/>
              </a:solidFill>
              <a:cs typeface="Times New Roman" panose="02020603050405020304" pitchFamily="18" charset="0"/>
            </a:endParaRPr>
          </a:p>
        </p:txBody>
      </p:sp>
      <p:sp>
        <p:nvSpPr>
          <p:cNvPr id="6" name="Rectangle 5"/>
          <p:cNvSpPr/>
          <p:nvPr/>
        </p:nvSpPr>
        <p:spPr>
          <a:xfrm>
            <a:off x="2808515" y="943201"/>
            <a:ext cx="6096000" cy="461665"/>
          </a:xfrm>
          <a:prstGeom prst="rect">
            <a:avLst/>
          </a:prstGeom>
        </p:spPr>
        <p:txBody>
          <a:bodyPr>
            <a:spAutoFit/>
          </a:bodyPr>
          <a:lstStyle/>
          <a:p>
            <a:pPr algn="ctr"/>
            <a:r>
              <a:rPr lang="en-US" altLang="en-US" sz="2400" dirty="0"/>
              <a:t>Bahan </a:t>
            </a:r>
            <a:r>
              <a:rPr lang="en-US" altLang="en-US" sz="2400" dirty="0" err="1"/>
              <a:t>kuliah</a:t>
            </a:r>
            <a:r>
              <a:rPr lang="en-US" altLang="en-US" sz="2400" dirty="0"/>
              <a:t> IF4020 Kriptografi</a:t>
            </a:r>
            <a:endParaRPr lang="en-GB" altLang="en-US" sz="2400" dirty="0"/>
          </a:p>
        </p:txBody>
      </p:sp>
      <p:sp>
        <p:nvSpPr>
          <p:cNvPr id="8" name="Subtitle 2"/>
          <p:cNvSpPr>
            <a:spLocks noGrp="1"/>
          </p:cNvSpPr>
          <p:nvPr>
            <p:ph type="subTitle" idx="1"/>
          </p:nvPr>
        </p:nvSpPr>
        <p:spPr>
          <a:xfrm>
            <a:off x="1828800" y="4561840"/>
            <a:ext cx="9144000" cy="1676400"/>
          </a:xfrm>
        </p:spPr>
        <p:txBody>
          <a:bodyPr>
            <a:normAutofit fontScale="77500" lnSpcReduction="20000"/>
          </a:bodyPr>
          <a:lstStyle/>
          <a:p>
            <a:endParaRPr lang="en-US" b="1" dirty="0"/>
          </a:p>
          <a:p>
            <a:r>
              <a:rPr lang="en-US" sz="2800" b="1" dirty="0"/>
              <a:t>Program Studi Teknik </a:t>
            </a:r>
            <a:r>
              <a:rPr lang="en-US" sz="2800" b="1" dirty="0" err="1"/>
              <a:t>Informatika</a:t>
            </a:r>
            <a:endParaRPr lang="en-US" sz="2800" b="1" dirty="0"/>
          </a:p>
          <a:p>
            <a:r>
              <a:rPr lang="en-US" b="1" dirty="0" err="1"/>
              <a:t>Sekolah</a:t>
            </a:r>
            <a:r>
              <a:rPr lang="en-US" b="1" dirty="0"/>
              <a:t> Teknik </a:t>
            </a:r>
            <a:r>
              <a:rPr lang="en-US" b="1" dirty="0" err="1"/>
              <a:t>Elektro</a:t>
            </a:r>
            <a:r>
              <a:rPr lang="en-US" b="1" dirty="0"/>
              <a:t> dan </a:t>
            </a:r>
            <a:r>
              <a:rPr lang="en-US" b="1" dirty="0" err="1"/>
              <a:t>Informatika</a:t>
            </a:r>
            <a:endParaRPr lang="en-US" b="1" dirty="0"/>
          </a:p>
          <a:p>
            <a:r>
              <a:rPr lang="en-US" b="1" dirty="0" err="1"/>
              <a:t>Institut</a:t>
            </a:r>
            <a:r>
              <a:rPr lang="en-US" b="1" dirty="0"/>
              <a:t> </a:t>
            </a:r>
            <a:r>
              <a:rPr lang="en-US" b="1" dirty="0" err="1"/>
              <a:t>Teknologi</a:t>
            </a:r>
            <a:r>
              <a:rPr lang="en-US" b="1" dirty="0"/>
              <a:t> Bandung</a:t>
            </a:r>
          </a:p>
          <a:p>
            <a:r>
              <a:rPr lang="en-US" b="1" dirty="0"/>
              <a:t>2025</a:t>
            </a:r>
          </a:p>
          <a:p>
            <a:endParaRPr lang="en-US" b="1" dirty="0"/>
          </a:p>
        </p:txBody>
      </p:sp>
      <p:sp>
        <p:nvSpPr>
          <p:cNvPr id="3" name="TextBox 2">
            <a:extLst>
              <a:ext uri="{FF2B5EF4-FFF2-40B4-BE49-F238E27FC236}">
                <a16:creationId xmlns:a16="http://schemas.microsoft.com/office/drawing/2014/main" id="{47664CC9-A77D-0518-CDA7-E17669B47A16}"/>
              </a:ext>
            </a:extLst>
          </p:cNvPr>
          <p:cNvSpPr txBox="1"/>
          <p:nvPr/>
        </p:nvSpPr>
        <p:spPr>
          <a:xfrm>
            <a:off x="3048000" y="3447534"/>
            <a:ext cx="6096000" cy="461665"/>
          </a:xfrm>
          <a:prstGeom prst="rect">
            <a:avLst/>
          </a:prstGeom>
          <a:noFill/>
        </p:spPr>
        <p:txBody>
          <a:bodyPr wrap="square">
            <a:spAutoFit/>
          </a:bodyPr>
          <a:lstStyle/>
          <a:p>
            <a:pPr algn="ctr"/>
            <a:r>
              <a:rPr lang="en-US" sz="2400" b="1" dirty="0"/>
              <a:t>Oleh: Dr. Ir. Rinaldi, M.T</a:t>
            </a:r>
          </a:p>
        </p:txBody>
      </p:sp>
      <p:pic>
        <p:nvPicPr>
          <p:cNvPr id="5" name="Picture 4" descr="A close up of a device&#10;&#10;AI-generated content may be incorrect.">
            <a:extLst>
              <a:ext uri="{FF2B5EF4-FFF2-40B4-BE49-F238E27FC236}">
                <a16:creationId xmlns:a16="http://schemas.microsoft.com/office/drawing/2014/main" id="{6618B0D5-BB07-31AA-096E-1F3E4EBDCC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263" y="3037661"/>
            <a:ext cx="3336274" cy="2220139"/>
          </a:xfrm>
          <a:prstGeom prst="rect">
            <a:avLst/>
          </a:prstGeom>
        </p:spPr>
      </p:pic>
    </p:spTree>
    <p:extLst>
      <p:ext uri="{BB962C8B-B14F-4D97-AF65-F5344CB8AC3E}">
        <p14:creationId xmlns:p14="http://schemas.microsoft.com/office/powerpoint/2010/main" val="2036747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BBCC5224-8F8E-459F-94E6-6E3020A1C28B}" type="slidenum">
              <a:rPr lang="en-GB" altLang="en-US" sz="2400">
                <a:solidFill>
                  <a:schemeClr val="tx2"/>
                </a:solidFill>
              </a:rPr>
              <a:pPr>
                <a:spcBef>
                  <a:spcPct val="0"/>
                </a:spcBef>
                <a:buClrTx/>
                <a:buSzTx/>
                <a:buFontTx/>
                <a:buNone/>
              </a:pPr>
              <a:t>10</a:t>
            </a:fld>
            <a:endParaRPr lang="en-GB" altLang="en-US" sz="1400">
              <a:solidFill>
                <a:schemeClr val="tx2"/>
              </a:solidFill>
            </a:endParaRPr>
          </a:p>
        </p:txBody>
      </p:sp>
      <p:sp>
        <p:nvSpPr>
          <p:cNvPr id="11268" name="Rectangle 3"/>
          <p:cNvSpPr>
            <a:spLocks noGrp="1" noChangeArrowheads="1"/>
          </p:cNvSpPr>
          <p:nvPr>
            <p:ph type="body" idx="1"/>
          </p:nvPr>
        </p:nvSpPr>
        <p:spPr>
          <a:xfrm>
            <a:off x="674913" y="576942"/>
            <a:ext cx="11016343" cy="5691778"/>
          </a:xfrm>
        </p:spPr>
        <p:txBody>
          <a:bodyPr>
            <a:noAutofit/>
          </a:bodyPr>
          <a:lstStyle/>
          <a:p>
            <a:pPr eaLnBrk="1" hangingPunct="1"/>
            <a:r>
              <a:rPr lang="en-US" altLang="en-US" sz="2400" dirty="0" err="1">
                <a:solidFill>
                  <a:srgbClr val="000000"/>
                </a:solidFill>
                <a:cs typeface="Times New Roman" panose="02020603050405020304" pitchFamily="18" charset="0"/>
              </a:rPr>
              <a:t>Misalkan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setiap</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huruf</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alfabet</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dikodekan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ke</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dalam</a:t>
            </a:r>
            <a:r>
              <a:rPr lang="en-US" altLang="en-US" sz="2400" dirty="0">
                <a:solidFill>
                  <a:srgbClr val="000000"/>
                </a:solidFill>
                <a:cs typeface="Times New Roman" panose="02020603050405020304" pitchFamily="18" charset="0"/>
              </a:rPr>
              <a:t> integer </a:t>
            </a:r>
            <a:r>
              <a:rPr lang="en-US" altLang="en-US" sz="2400" dirty="0" err="1">
                <a:solidFill>
                  <a:srgbClr val="000000"/>
                </a:solidFill>
                <a:cs typeface="Times New Roman" panose="02020603050405020304" pitchFamily="18" charset="0"/>
              </a:rPr>
              <a:t>dari</a:t>
            </a:r>
            <a:r>
              <a:rPr lang="en-US" altLang="en-US" sz="2400" dirty="0">
                <a:solidFill>
                  <a:srgbClr val="000000"/>
                </a:solidFill>
                <a:cs typeface="Times New Roman" panose="02020603050405020304" pitchFamily="18" charset="0"/>
              </a:rPr>
              <a:t> 0 </a:t>
            </a:r>
            <a:r>
              <a:rPr lang="en-US" altLang="en-US" sz="2400" dirty="0" err="1">
                <a:solidFill>
                  <a:srgbClr val="000000"/>
                </a:solidFill>
                <a:cs typeface="Times New Roman" panose="02020603050405020304" pitchFamily="18" charset="0"/>
              </a:rPr>
              <a:t>sampai</a:t>
            </a:r>
            <a:r>
              <a:rPr lang="en-US" altLang="en-US" sz="2400" dirty="0">
                <a:solidFill>
                  <a:srgbClr val="000000"/>
                </a:solidFill>
                <a:cs typeface="Times New Roman" panose="02020603050405020304" pitchFamily="18" charset="0"/>
              </a:rPr>
              <a:t> 25 </a:t>
            </a:r>
            <a:r>
              <a:rPr lang="en-US" altLang="en-US" sz="2400" dirty="0" err="1">
                <a:solidFill>
                  <a:srgbClr val="000000"/>
                </a:solidFill>
                <a:cs typeface="Times New Roman" panose="02020603050405020304" pitchFamily="18" charset="0"/>
              </a:rPr>
              <a:t>sebagai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berikut</a:t>
            </a:r>
            <a:r>
              <a:rPr lang="en-US" altLang="en-US" sz="2400" dirty="0">
                <a:solidFill>
                  <a:srgbClr val="000000"/>
                </a:solidFill>
                <a:cs typeface="Times New Roman" panose="02020603050405020304" pitchFamily="18" charset="0"/>
              </a:rPr>
              <a:t>:</a:t>
            </a:r>
          </a:p>
          <a:p>
            <a:pPr marL="0" indent="0" eaLnBrk="1" hangingPunct="1">
              <a:buNone/>
            </a:pPr>
            <a:r>
              <a:rPr lang="en-US" altLang="en-US" sz="2400" dirty="0">
                <a:solidFill>
                  <a:srgbClr val="000000"/>
                </a:solidFill>
                <a:cs typeface="Times New Roman" panose="02020603050405020304" pitchFamily="18" charset="0"/>
              </a:rPr>
              <a:t>	</a:t>
            </a:r>
            <a:r>
              <a:rPr lang="en-GB" altLang="en-US" sz="2400" dirty="0">
                <a:solidFill>
                  <a:srgbClr val="000000"/>
                </a:solidFill>
                <a:cs typeface="Times New Roman" panose="02020603050405020304" pitchFamily="18" charset="0"/>
              </a:rPr>
              <a:t>A = 0,  	B = 1, </a:t>
            </a:r>
            <a:r>
              <a:rPr lang="en-GB" altLang="en-US" dirty="0">
                <a:solidFill>
                  <a:srgbClr val="000000"/>
                </a:solidFill>
                <a:cs typeface="Times New Roman" panose="02020603050405020304" pitchFamily="18" charset="0"/>
              </a:rPr>
              <a:t>	</a:t>
            </a:r>
            <a:r>
              <a:rPr lang="en-GB" altLang="en-US" sz="2400" dirty="0">
                <a:solidFill>
                  <a:srgbClr val="000000"/>
                </a:solidFill>
                <a:cs typeface="Times New Roman" panose="02020603050405020304" pitchFamily="18" charset="0"/>
              </a:rPr>
              <a:t>C = 2,  D = 3,  E = 4,  F = 5,  G = 6,  H = 7,  I = 8,  J = 9,  K = 10</a:t>
            </a:r>
          </a:p>
          <a:p>
            <a:pPr lvl="1" eaLnBrk="1" hangingPunct="1">
              <a:buFont typeface="Wingdings" panose="05000000000000000000" pitchFamily="2" charset="2"/>
              <a:buNone/>
            </a:pPr>
            <a:r>
              <a:rPr lang="en-GB" altLang="en-US" dirty="0">
                <a:solidFill>
                  <a:srgbClr val="000000"/>
                </a:solidFill>
                <a:cs typeface="Times New Roman" panose="02020603050405020304" pitchFamily="18" charset="0"/>
              </a:rPr>
              <a:t>		L = 11, M = 12, N = 13, O = 14, P = 15, Q = 16, R = 17, S = 18, T = 19, U = 20</a:t>
            </a:r>
          </a:p>
          <a:p>
            <a:pPr lvl="1" eaLnBrk="1" hangingPunct="1">
              <a:buFont typeface="Wingdings" panose="05000000000000000000" pitchFamily="2" charset="2"/>
              <a:buNone/>
            </a:pPr>
            <a:r>
              <a:rPr lang="en-GB" altLang="en-US" dirty="0">
                <a:solidFill>
                  <a:srgbClr val="000000"/>
                </a:solidFill>
                <a:cs typeface="Times New Roman" panose="02020603050405020304" pitchFamily="18" charset="0"/>
              </a:rPr>
              <a:t>		V = 21, W = 22, X = 23, Y = 24, Z = 25</a:t>
            </a:r>
          </a:p>
          <a:p>
            <a:pPr lvl="1" eaLnBrk="1" hangingPunct="1">
              <a:buFont typeface="Wingdings" panose="05000000000000000000" pitchFamily="2" charset="2"/>
              <a:buNone/>
            </a:pPr>
            <a:r>
              <a:rPr lang="en-GB" altLang="en-US" dirty="0">
                <a:solidFill>
                  <a:srgbClr val="000000"/>
                </a:solidFill>
                <a:cs typeface="Times New Roman" panose="02020603050405020304" pitchFamily="18" charset="0"/>
              </a:rPr>
              <a:t>					</a:t>
            </a:r>
          </a:p>
          <a:p>
            <a:pPr algn="just" eaLnBrk="1" hangingPunct="1">
              <a:buFont typeface="Wingdings" panose="05000000000000000000" pitchFamily="2" charset="2"/>
              <a:buNone/>
            </a:pPr>
            <a:r>
              <a:rPr lang="en-US" altLang="en-US" sz="2400" i="1"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maka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secara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matematis</a:t>
            </a:r>
            <a:r>
              <a:rPr lang="en-US" altLang="en-US" sz="2400" dirty="0">
                <a:solidFill>
                  <a:srgbClr val="000000"/>
                </a:solidFill>
                <a:cs typeface="Times New Roman" panose="02020603050405020304" pitchFamily="18" charset="0"/>
              </a:rPr>
              <a:t> Caesar Cipher </a:t>
            </a:r>
            <a:r>
              <a:rPr lang="en-US" altLang="en-US" sz="2400" dirty="0" err="1">
                <a:solidFill>
                  <a:srgbClr val="000000"/>
                </a:solidFill>
                <a:cs typeface="Times New Roman" panose="02020603050405020304" pitchFamily="18" charset="0"/>
              </a:rPr>
              <a:t>dirumuskan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sebagai</a:t>
            </a:r>
            <a:r>
              <a:rPr lang="en-US" altLang="en-US" sz="2400" dirty="0">
                <a:solidFill>
                  <a:srgbClr val="000000"/>
                </a:solidFill>
                <a:cs typeface="Times New Roman" panose="02020603050405020304" pitchFamily="18" charset="0"/>
              </a:rPr>
              <a:t>:</a:t>
            </a:r>
          </a:p>
          <a:p>
            <a:pPr algn="just" eaLnBrk="1" hangingPunct="1">
              <a:buFont typeface="Wingdings" panose="05000000000000000000" pitchFamily="2" charset="2"/>
              <a:buNone/>
            </a:pPr>
            <a:endParaRPr lang="en-US" altLang="en-US" sz="2400" i="1" dirty="0">
              <a:solidFill>
                <a:srgbClr val="000000"/>
              </a:solidFill>
              <a:cs typeface="Times New Roman" panose="02020603050405020304" pitchFamily="18" charset="0"/>
            </a:endParaRPr>
          </a:p>
          <a:p>
            <a:pPr algn="just" eaLnBrk="1" hangingPunct="1">
              <a:buFont typeface="Wingdings" panose="05000000000000000000" pitchFamily="2" charset="2"/>
              <a:buNone/>
            </a:pPr>
            <a:r>
              <a:rPr lang="en-US" altLang="en-US" sz="2400" i="1"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Enkripsi</a:t>
            </a:r>
            <a:r>
              <a:rPr lang="en-US" altLang="en-US" sz="2400"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c </a:t>
            </a:r>
            <a:r>
              <a:rPr lang="en-US" altLang="en-US" sz="2400"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E</a:t>
            </a:r>
            <a:r>
              <a:rPr lang="en-US" altLang="en-US" sz="2400" dirty="0">
                <a:solidFill>
                  <a:srgbClr val="000000"/>
                </a:solidFill>
                <a:cs typeface="Times New Roman" panose="02020603050405020304" pitchFamily="18" charset="0"/>
              </a:rPr>
              <a:t>(</a:t>
            </a:r>
            <a:r>
              <a:rPr lang="en-US" altLang="en-US" sz="2400" i="1" dirty="0">
                <a:solidFill>
                  <a:srgbClr val="000000"/>
                </a:solidFill>
                <a:cs typeface="Times New Roman" panose="02020603050405020304" pitchFamily="18" charset="0"/>
              </a:rPr>
              <a:t>p</a:t>
            </a:r>
            <a:r>
              <a:rPr lang="en-US" altLang="en-US" sz="2400" dirty="0">
                <a:solidFill>
                  <a:srgbClr val="000000"/>
                </a:solidFill>
                <a:cs typeface="Times New Roman" panose="02020603050405020304" pitchFamily="18" charset="0"/>
              </a:rPr>
              <a:t>) = (</a:t>
            </a:r>
            <a:r>
              <a:rPr lang="en-US" altLang="en-US" sz="2400" i="1" dirty="0">
                <a:solidFill>
                  <a:srgbClr val="000000"/>
                </a:solidFill>
                <a:cs typeface="Times New Roman" panose="02020603050405020304" pitchFamily="18" charset="0"/>
              </a:rPr>
              <a:t>p </a:t>
            </a:r>
            <a:r>
              <a:rPr lang="en-US" altLang="en-US" sz="2400" dirty="0">
                <a:solidFill>
                  <a:srgbClr val="000000"/>
                </a:solidFill>
                <a:cs typeface="Times New Roman" panose="02020603050405020304" pitchFamily="18" charset="0"/>
              </a:rPr>
              <a:t>+ 3) mod 26</a:t>
            </a:r>
          </a:p>
          <a:p>
            <a:pPr algn="just" eaLnBrk="1" hangingPunct="1">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Dekripsi</a:t>
            </a:r>
            <a:r>
              <a:rPr lang="en-US" altLang="en-US" sz="2400" dirty="0">
                <a:solidFill>
                  <a:srgbClr val="000000"/>
                </a:solidFill>
                <a:cs typeface="Times New Roman" panose="02020603050405020304" pitchFamily="18" charset="0"/>
              </a:rPr>
              <a:t>: </a:t>
            </a:r>
            <a:r>
              <a:rPr lang="en-GB" altLang="en-US" sz="2400" i="1" dirty="0">
                <a:solidFill>
                  <a:srgbClr val="000000"/>
                </a:solidFill>
                <a:cs typeface="Times New Roman" panose="02020603050405020304" pitchFamily="18" charset="0"/>
              </a:rPr>
              <a:t>p</a:t>
            </a:r>
            <a:r>
              <a:rPr lang="en-GB" altLang="en-US" sz="2400" dirty="0">
                <a:solidFill>
                  <a:srgbClr val="000000"/>
                </a:solidFill>
                <a:cs typeface="Times New Roman" panose="02020603050405020304" pitchFamily="18" charset="0"/>
              </a:rPr>
              <a:t> = </a:t>
            </a:r>
            <a:r>
              <a:rPr lang="en-GB" altLang="en-US" sz="2400" i="1" dirty="0">
                <a:solidFill>
                  <a:srgbClr val="000000"/>
                </a:solidFill>
                <a:cs typeface="Times New Roman" panose="02020603050405020304" pitchFamily="18" charset="0"/>
              </a:rPr>
              <a:t>D</a:t>
            </a:r>
            <a:r>
              <a:rPr lang="en-GB" altLang="en-US" sz="2400" dirty="0">
                <a:solidFill>
                  <a:srgbClr val="000000"/>
                </a:solidFill>
                <a:cs typeface="Times New Roman" panose="02020603050405020304" pitchFamily="18" charset="0"/>
              </a:rPr>
              <a:t>(</a:t>
            </a:r>
            <a:r>
              <a:rPr lang="en-GB" altLang="en-US" sz="2400" i="1" dirty="0">
                <a:solidFill>
                  <a:srgbClr val="000000"/>
                </a:solidFill>
                <a:cs typeface="Times New Roman" panose="02020603050405020304" pitchFamily="18" charset="0"/>
              </a:rPr>
              <a:t>c</a:t>
            </a:r>
            <a:r>
              <a:rPr lang="en-GB" altLang="en-US" sz="2400" dirty="0">
                <a:solidFill>
                  <a:srgbClr val="000000"/>
                </a:solidFill>
                <a:cs typeface="Times New Roman" panose="02020603050405020304" pitchFamily="18" charset="0"/>
              </a:rPr>
              <a:t>) = (</a:t>
            </a:r>
            <a:r>
              <a:rPr lang="en-GB" altLang="en-US" sz="2400" i="1" dirty="0">
                <a:solidFill>
                  <a:srgbClr val="000000"/>
                </a:solidFill>
                <a:cs typeface="Times New Roman" panose="02020603050405020304" pitchFamily="18" charset="0"/>
              </a:rPr>
              <a:t>c </a:t>
            </a:r>
            <a:r>
              <a:rPr lang="en-GB" altLang="en-US" sz="2400" dirty="0">
                <a:solidFill>
                  <a:srgbClr val="000000"/>
                </a:solidFill>
                <a:cs typeface="Times New Roman" panose="02020603050405020304" pitchFamily="18" charset="0"/>
              </a:rPr>
              <a:t>– 3) mod 26</a:t>
            </a:r>
          </a:p>
          <a:p>
            <a:pPr algn="just" eaLnBrk="1" hangingPunct="1">
              <a:buFont typeface="Wingdings" panose="05000000000000000000" pitchFamily="2" charset="2"/>
              <a:buNone/>
            </a:pPr>
            <a:endParaRPr lang="en-GB" altLang="en-US" sz="2400" dirty="0">
              <a:solidFill>
                <a:srgbClr val="000000"/>
              </a:solidFill>
              <a:cs typeface="Times New Roman" panose="02020603050405020304" pitchFamily="18" charset="0"/>
            </a:endParaRPr>
          </a:p>
          <a:p>
            <a:pPr algn="just" eaLnBrk="1" hangingPunct="1">
              <a:buFont typeface="Wingdings" panose="05000000000000000000" pitchFamily="2" charset="2"/>
              <a:buNone/>
            </a:pPr>
            <a:r>
              <a:rPr lang="en-GB" altLang="en-US" sz="2400" dirty="0" err="1">
                <a:solidFill>
                  <a:srgbClr val="000000"/>
                </a:solidFill>
                <a:cs typeface="Times New Roman" panose="02020603050405020304" pitchFamily="18" charset="0"/>
              </a:rPr>
              <a:t>Ket</a:t>
            </a:r>
            <a:r>
              <a:rPr lang="en-GB" altLang="en-US" sz="2400"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p</a:t>
            </a:r>
            <a:r>
              <a:rPr lang="en-US" altLang="en-US" sz="2400" dirty="0">
                <a:solidFill>
                  <a:srgbClr val="000000"/>
                </a:solidFill>
                <a:cs typeface="Times New Roman" panose="02020603050405020304" pitchFamily="18" charset="0"/>
              </a:rPr>
              <a:t> = </a:t>
            </a:r>
            <a:r>
              <a:rPr lang="en-US" altLang="en-US" sz="2400" dirty="0" err="1">
                <a:solidFill>
                  <a:srgbClr val="000000"/>
                </a:solidFill>
                <a:cs typeface="Times New Roman" panose="02020603050405020304" pitchFamily="18" charset="0"/>
              </a:rPr>
              <a:t>plainteks</a:t>
            </a:r>
            <a:r>
              <a:rPr lang="en-US" altLang="en-US" sz="2400" dirty="0">
                <a:solidFill>
                  <a:srgbClr val="000000"/>
                </a:solidFill>
                <a:cs typeface="Times New Roman" panose="02020603050405020304" pitchFamily="18" charset="0"/>
              </a:rPr>
              <a:t>;   </a:t>
            </a:r>
            <a:r>
              <a:rPr lang="en-GB" altLang="en-US" sz="2400" dirty="0">
                <a:cs typeface="Times New Roman" panose="02020603050405020304" pitchFamily="18" charset="0"/>
              </a:rPr>
              <a:t>  </a:t>
            </a:r>
            <a:r>
              <a:rPr lang="en-US" altLang="en-US" sz="2400" i="1" dirty="0">
                <a:solidFill>
                  <a:srgbClr val="000000"/>
                </a:solidFill>
                <a:cs typeface="Times New Roman" panose="02020603050405020304" pitchFamily="18" charset="0"/>
              </a:rPr>
              <a:t>c</a:t>
            </a:r>
            <a:r>
              <a:rPr lang="en-US" altLang="en-US" sz="2400" dirty="0">
                <a:solidFill>
                  <a:srgbClr val="000000"/>
                </a:solidFill>
                <a:cs typeface="Times New Roman" panose="02020603050405020304" pitchFamily="18" charset="0"/>
              </a:rPr>
              <a:t> = </a:t>
            </a:r>
            <a:r>
              <a:rPr lang="en-US" altLang="en-US" sz="2400" dirty="0" err="1">
                <a:solidFill>
                  <a:srgbClr val="000000"/>
                </a:solidFill>
                <a:cs typeface="Times New Roman" panose="02020603050405020304" pitchFamily="18" charset="0"/>
              </a:rPr>
              <a:t>cipherteks</a:t>
            </a:r>
            <a:endParaRPr lang="en-GB" altLang="en-US" sz="2400" dirty="0">
              <a:cs typeface="Times New Roman" panose="02020603050405020304" pitchFamily="18" charset="0"/>
            </a:endParaRPr>
          </a:p>
        </p:txBody>
      </p:sp>
    </p:spTree>
    <p:extLst>
      <p:ext uri="{BB962C8B-B14F-4D97-AF65-F5344CB8AC3E}">
        <p14:creationId xmlns:p14="http://schemas.microsoft.com/office/powerpoint/2010/main" val="746889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7563" y="870404"/>
            <a:ext cx="9816874" cy="5226050"/>
          </a:xfrm>
        </p:spPr>
        <p:txBody>
          <a:bodyPr>
            <a:normAutofit lnSpcReduction="10000"/>
          </a:bodyPr>
          <a:lstStyle/>
          <a:p>
            <a:pPr marL="0" indent="0">
              <a:buNone/>
              <a:defRPr/>
            </a:pPr>
            <a:r>
              <a:rPr lang="en-US" altLang="en-US" b="1" dirty="0">
                <a:solidFill>
                  <a:srgbClr val="000000"/>
                </a:solidFill>
                <a:cs typeface="Courier New" panose="02070309020205020404" pitchFamily="49" charset="0"/>
              </a:rPr>
              <a:t>ENKRIPSI:</a:t>
            </a:r>
          </a:p>
          <a:p>
            <a:pPr marL="0" indent="0">
              <a:buNone/>
              <a:defRPr/>
            </a:pPr>
            <a:endParaRPr lang="en-US" altLang="en-US" sz="2400" dirty="0">
              <a:solidFill>
                <a:srgbClr val="000000"/>
              </a:solidFill>
              <a:cs typeface="Courier New" panose="02070309020205020404" pitchFamily="49" charset="0"/>
            </a:endParaRPr>
          </a:p>
          <a:p>
            <a:pPr marL="0" indent="0">
              <a:buNone/>
              <a:defRPr/>
            </a:pPr>
            <a:r>
              <a:rPr lang="en-US" altLang="en-US" sz="2400" dirty="0" err="1">
                <a:solidFill>
                  <a:srgbClr val="000000"/>
                </a:solidFill>
                <a:cs typeface="Courier New" panose="02070309020205020404" pitchFamily="49" charset="0"/>
              </a:rPr>
              <a:t>Plainteks</a:t>
            </a:r>
            <a:r>
              <a:rPr lang="en-US" altLang="en-US" sz="2400" dirty="0">
                <a:solidFill>
                  <a:srgbClr val="000000"/>
                </a:solidFill>
                <a:cs typeface="Courier New" panose="02070309020205020404" pitchFamily="49" charset="0"/>
              </a:rPr>
              <a:t>:   </a:t>
            </a:r>
            <a:r>
              <a:rPr lang="en-US" altLang="en-US" sz="2400" dirty="0" err="1">
                <a:solidFill>
                  <a:srgbClr val="000000"/>
                </a:solidFill>
                <a:latin typeface="Courier New" panose="02070309020205020404" pitchFamily="49" charset="0"/>
                <a:cs typeface="Courier New" panose="02070309020205020404" pitchFamily="49" charset="0"/>
              </a:rPr>
              <a:t>awasi</a:t>
            </a: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400" dirty="0" err="1">
                <a:solidFill>
                  <a:srgbClr val="000000"/>
                </a:solidFill>
                <a:latin typeface="Courier New" panose="02070309020205020404" pitchFamily="49" charset="0"/>
                <a:cs typeface="Courier New" panose="02070309020205020404" pitchFamily="49" charset="0"/>
              </a:rPr>
              <a:t>asterix</a:t>
            </a:r>
            <a:r>
              <a:rPr lang="en-US" altLang="en-US" sz="2400" dirty="0">
                <a:solidFill>
                  <a:srgbClr val="000000"/>
                </a:solidFill>
                <a:latin typeface="Courier New" panose="02070309020205020404" pitchFamily="49" charset="0"/>
                <a:cs typeface="Courier New" panose="02070309020205020404" pitchFamily="49" charset="0"/>
              </a:rPr>
              <a:t> dan </a:t>
            </a:r>
            <a:r>
              <a:rPr lang="en-US" altLang="en-US" sz="2400" dirty="0" err="1">
                <a:solidFill>
                  <a:srgbClr val="000000"/>
                </a:solidFill>
                <a:latin typeface="Courier New" panose="02070309020205020404" pitchFamily="49" charset="0"/>
                <a:cs typeface="Courier New" panose="02070309020205020404" pitchFamily="49" charset="0"/>
              </a:rPr>
              <a:t>temannya</a:t>
            </a: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400" dirty="0" err="1">
                <a:solidFill>
                  <a:srgbClr val="000000"/>
                </a:solidFill>
                <a:latin typeface="Courier New" panose="02070309020205020404" pitchFamily="49" charset="0"/>
                <a:cs typeface="Courier New" panose="02070309020205020404" pitchFamily="49" charset="0"/>
              </a:rPr>
              <a:t>obelix</a:t>
            </a:r>
            <a:endParaRPr lang="en-US" altLang="en-US" sz="2400" dirty="0">
              <a:solidFill>
                <a:srgbClr val="000000"/>
              </a:solidFill>
              <a:latin typeface="Courier New" panose="02070309020205020404" pitchFamily="49" charset="0"/>
              <a:cs typeface="Courier New" panose="02070309020205020404" pitchFamily="49" charset="0"/>
            </a:endParaRPr>
          </a:p>
          <a:p>
            <a:pPr marL="0" indent="0">
              <a:buNone/>
              <a:defRPr/>
            </a:pPr>
            <a:endParaRPr lang="en-US" sz="2400" i="1" dirty="0"/>
          </a:p>
          <a:p>
            <a:pPr>
              <a:defRPr/>
            </a:pPr>
            <a:r>
              <a:rPr lang="en-US" sz="2400" i="1" dirty="0"/>
              <a:t>p</a:t>
            </a:r>
            <a:r>
              <a:rPr lang="en-US" sz="2400" baseline="-25000" dirty="0"/>
              <a:t>1</a:t>
            </a:r>
            <a:r>
              <a:rPr lang="en-US" sz="2400" dirty="0"/>
              <a:t> = ‘a’ = 0 </a:t>
            </a:r>
            <a:r>
              <a:rPr lang="en-US" sz="2400" dirty="0">
                <a:sym typeface="Wingdings" panose="05000000000000000000" pitchFamily="2" charset="2"/>
              </a:rPr>
              <a:t></a:t>
            </a:r>
            <a:r>
              <a:rPr lang="en-US" sz="2400" dirty="0"/>
              <a:t> </a:t>
            </a:r>
            <a:r>
              <a:rPr lang="en-US" sz="2400" i="1" dirty="0"/>
              <a:t>c</a:t>
            </a:r>
            <a:r>
              <a:rPr lang="en-US" sz="2400" baseline="-25000" dirty="0"/>
              <a:t>1</a:t>
            </a:r>
            <a:r>
              <a:rPr lang="en-US" sz="2400" dirty="0"/>
              <a:t> = </a:t>
            </a:r>
            <a:r>
              <a:rPr lang="en-US" sz="2400" i="1" dirty="0"/>
              <a:t>E</a:t>
            </a:r>
            <a:r>
              <a:rPr lang="en-US" sz="2400" dirty="0"/>
              <a:t>(0) = (0 + 3) </a:t>
            </a:r>
            <a:r>
              <a:rPr lang="en-US" sz="2400" b="1" dirty="0"/>
              <a:t>mod</a:t>
            </a:r>
            <a:r>
              <a:rPr lang="en-US" sz="2400" dirty="0"/>
              <a:t> 26 = 3 = ‘D’</a:t>
            </a:r>
          </a:p>
          <a:p>
            <a:pPr>
              <a:defRPr/>
            </a:pPr>
            <a:r>
              <a:rPr lang="en-US" sz="2400" i="1" dirty="0"/>
              <a:t>p</a:t>
            </a:r>
            <a:r>
              <a:rPr lang="en-US" sz="2400" baseline="-25000" dirty="0"/>
              <a:t>2</a:t>
            </a:r>
            <a:r>
              <a:rPr lang="en-US" sz="2400" dirty="0"/>
              <a:t> = ‘w’ = 22  </a:t>
            </a:r>
            <a:r>
              <a:rPr lang="en-US" sz="2400" dirty="0">
                <a:sym typeface="Wingdings" panose="05000000000000000000" pitchFamily="2" charset="2"/>
              </a:rPr>
              <a:t></a:t>
            </a:r>
            <a:r>
              <a:rPr lang="en-US" sz="2400" dirty="0"/>
              <a:t> </a:t>
            </a:r>
            <a:r>
              <a:rPr lang="en-US" sz="2400" i="1" dirty="0"/>
              <a:t>c</a:t>
            </a:r>
            <a:r>
              <a:rPr lang="en-US" sz="2400" baseline="-25000" dirty="0"/>
              <a:t>2</a:t>
            </a:r>
            <a:r>
              <a:rPr lang="en-US" sz="2400" dirty="0"/>
              <a:t> = </a:t>
            </a:r>
            <a:r>
              <a:rPr lang="en-US" sz="2400" i="1" dirty="0"/>
              <a:t>E</a:t>
            </a:r>
            <a:r>
              <a:rPr lang="en-US" sz="2400" dirty="0"/>
              <a:t>(22) = (22 + 3) </a:t>
            </a:r>
            <a:r>
              <a:rPr lang="en-US" sz="2400" b="1" dirty="0"/>
              <a:t>mod</a:t>
            </a:r>
            <a:r>
              <a:rPr lang="en-US" sz="2400" dirty="0"/>
              <a:t> 26 = 25 = ‘Z’</a:t>
            </a:r>
          </a:p>
          <a:p>
            <a:pPr>
              <a:defRPr/>
            </a:pPr>
            <a:r>
              <a:rPr lang="en-US" sz="2400" i="1" dirty="0"/>
              <a:t>p</a:t>
            </a:r>
            <a:r>
              <a:rPr lang="en-US" sz="2400" baseline="-25000" dirty="0"/>
              <a:t>3</a:t>
            </a:r>
            <a:r>
              <a:rPr lang="en-US" sz="2400" dirty="0"/>
              <a:t> = ‘a’ = 0 </a:t>
            </a:r>
            <a:r>
              <a:rPr lang="en-US" sz="2400" dirty="0">
                <a:sym typeface="Wingdings" panose="05000000000000000000" pitchFamily="2" charset="2"/>
              </a:rPr>
              <a:t></a:t>
            </a:r>
            <a:r>
              <a:rPr lang="en-US" sz="2400" dirty="0"/>
              <a:t> </a:t>
            </a:r>
            <a:r>
              <a:rPr lang="en-US" sz="2400" i="1" dirty="0"/>
              <a:t>c</a:t>
            </a:r>
            <a:r>
              <a:rPr lang="en-US" sz="2400" baseline="-25000" dirty="0"/>
              <a:t>3</a:t>
            </a:r>
            <a:r>
              <a:rPr lang="en-US" sz="2400" dirty="0"/>
              <a:t> = </a:t>
            </a:r>
            <a:r>
              <a:rPr lang="en-US" sz="2400" i="1" dirty="0"/>
              <a:t>E</a:t>
            </a:r>
            <a:r>
              <a:rPr lang="en-US" sz="2400" dirty="0"/>
              <a:t>(0) = (0 + 3) </a:t>
            </a:r>
            <a:r>
              <a:rPr lang="en-US" sz="2400" b="1" dirty="0"/>
              <a:t>mod</a:t>
            </a:r>
            <a:r>
              <a:rPr lang="en-US" sz="2400" dirty="0"/>
              <a:t> 26 = 3 = ‘D’</a:t>
            </a:r>
          </a:p>
          <a:p>
            <a:pPr>
              <a:defRPr/>
            </a:pPr>
            <a:r>
              <a:rPr lang="en-US" sz="2400" i="1" dirty="0"/>
              <a:t>p</a:t>
            </a:r>
            <a:r>
              <a:rPr lang="en-US" sz="2400" baseline="-25000" dirty="0"/>
              <a:t>4</a:t>
            </a:r>
            <a:r>
              <a:rPr lang="en-US" sz="2400" dirty="0"/>
              <a:t> = ‘s’ = 18 </a:t>
            </a:r>
            <a:r>
              <a:rPr lang="en-US" sz="2400" dirty="0">
                <a:sym typeface="Wingdings" panose="05000000000000000000" pitchFamily="2" charset="2"/>
              </a:rPr>
              <a:t></a:t>
            </a:r>
            <a:r>
              <a:rPr lang="en-US" sz="2400" dirty="0"/>
              <a:t> </a:t>
            </a:r>
            <a:r>
              <a:rPr lang="en-US" sz="2400" i="1" dirty="0"/>
              <a:t>c</a:t>
            </a:r>
            <a:r>
              <a:rPr lang="en-US" sz="2400" baseline="-25000" dirty="0"/>
              <a:t>4</a:t>
            </a:r>
            <a:r>
              <a:rPr lang="en-US" sz="2400" dirty="0"/>
              <a:t> = </a:t>
            </a:r>
            <a:r>
              <a:rPr lang="en-US" sz="2400" i="1" dirty="0"/>
              <a:t>E</a:t>
            </a:r>
            <a:r>
              <a:rPr lang="en-US" sz="2400" dirty="0"/>
              <a:t>(18) = (18 + 3) </a:t>
            </a:r>
            <a:r>
              <a:rPr lang="en-US" sz="2400" b="1" dirty="0"/>
              <a:t>mod</a:t>
            </a:r>
            <a:r>
              <a:rPr lang="en-US" sz="2400" dirty="0"/>
              <a:t> 26 = 21 = ‘V’</a:t>
            </a:r>
          </a:p>
          <a:p>
            <a:pPr>
              <a:defRPr/>
            </a:pPr>
            <a:r>
              <a:rPr lang="en-US" sz="2400" i="1" dirty="0"/>
              <a:t>p</a:t>
            </a:r>
            <a:r>
              <a:rPr lang="en-US" sz="2400" baseline="-25000" dirty="0"/>
              <a:t>5</a:t>
            </a:r>
            <a:r>
              <a:rPr lang="en-US" sz="2400" dirty="0"/>
              <a:t> = ‘</a:t>
            </a:r>
            <a:r>
              <a:rPr lang="en-US" sz="2400" dirty="0" err="1"/>
              <a:t>i</a:t>
            </a:r>
            <a:r>
              <a:rPr lang="en-US" sz="2400" dirty="0"/>
              <a:t>’ = 8	</a:t>
            </a:r>
            <a:r>
              <a:rPr lang="en-US" sz="2400" dirty="0">
                <a:sym typeface="Wingdings" panose="05000000000000000000" pitchFamily="2" charset="2"/>
              </a:rPr>
              <a:t></a:t>
            </a:r>
            <a:r>
              <a:rPr lang="en-US" sz="2400" dirty="0"/>
              <a:t> </a:t>
            </a:r>
            <a:r>
              <a:rPr lang="en-US" sz="2400" i="1" dirty="0"/>
              <a:t>c</a:t>
            </a:r>
            <a:r>
              <a:rPr lang="en-US" sz="2400" baseline="-25000" dirty="0"/>
              <a:t>4</a:t>
            </a:r>
            <a:r>
              <a:rPr lang="en-US" sz="2400" dirty="0"/>
              <a:t> = </a:t>
            </a:r>
            <a:r>
              <a:rPr lang="en-US" sz="2400" i="1" dirty="0"/>
              <a:t>E</a:t>
            </a:r>
            <a:r>
              <a:rPr lang="en-US" sz="2400" dirty="0"/>
              <a:t>(8) = (8 + 3) </a:t>
            </a:r>
            <a:r>
              <a:rPr lang="en-US" sz="2400" b="1" dirty="0"/>
              <a:t>mod</a:t>
            </a:r>
            <a:r>
              <a:rPr lang="en-US" sz="2400" dirty="0"/>
              <a:t> 26 = 11 = ‘L’</a:t>
            </a:r>
          </a:p>
          <a:p>
            <a:pPr>
              <a:defRPr/>
            </a:pPr>
            <a:r>
              <a:rPr lang="en-US" sz="2400" dirty="0" err="1"/>
              <a:t>dst</a:t>
            </a:r>
            <a:r>
              <a:rPr lang="en-US" sz="2400" dirty="0"/>
              <a:t>…</a:t>
            </a:r>
          </a:p>
          <a:p>
            <a:pPr>
              <a:defRPr/>
            </a:pPr>
            <a:endParaRPr lang="en-US" sz="2400" dirty="0"/>
          </a:p>
          <a:p>
            <a:pPr marL="0" indent="0">
              <a:buNone/>
              <a:defRPr/>
            </a:pPr>
            <a:r>
              <a:rPr lang="en-US" altLang="en-US" sz="2400" dirty="0" err="1">
                <a:solidFill>
                  <a:srgbClr val="000000"/>
                </a:solidFill>
                <a:cs typeface="Times New Roman" panose="02020603050405020304" pitchFamily="18" charset="0"/>
              </a:rPr>
              <a:t>Cipherteks</a:t>
            </a:r>
            <a:r>
              <a:rPr lang="en-US" altLang="en-US" sz="2400" dirty="0">
                <a:solidFill>
                  <a:srgbClr val="000000"/>
                </a:solidFill>
                <a:cs typeface="Times New Roman" panose="02020603050405020304" pitchFamily="18" charset="0"/>
              </a:rPr>
              <a:t>: 	</a:t>
            </a:r>
            <a:r>
              <a:rPr lang="en-GB" altLang="en-US" sz="2400" dirty="0">
                <a:solidFill>
                  <a:srgbClr val="000000"/>
                </a:solidFill>
                <a:latin typeface="Courier New" panose="02070309020205020404" pitchFamily="49" charset="0"/>
                <a:cs typeface="Times New Roman" panose="02020603050405020304" pitchFamily="18" charset="0"/>
              </a:rPr>
              <a:t>DZDVL DVWHULA GDQ WHPDQQBA REHOLA</a:t>
            </a:r>
            <a:endParaRPr lang="en-GB" altLang="en-US" sz="2400" dirty="0"/>
          </a:p>
          <a:p>
            <a:pPr marL="0" indent="0">
              <a:buNone/>
              <a:defRPr/>
            </a:pPr>
            <a:endParaRPr lang="en-US" sz="2400" dirty="0"/>
          </a:p>
          <a:p>
            <a:pPr marL="0" indent="0">
              <a:buNone/>
              <a:defRPr/>
            </a:pPr>
            <a:endParaRPr lang="en-US" dirty="0"/>
          </a:p>
        </p:txBody>
      </p:sp>
      <p:sp>
        <p:nvSpPr>
          <p:cNvPr id="1229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4C3304C-3A86-4292-832B-3DFFEF7AF635}" type="slidenum">
              <a:rPr lang="en-GB" altLang="en-US">
                <a:solidFill>
                  <a:schemeClr val="tx2"/>
                </a:solidFill>
              </a:rPr>
              <a:pPr/>
              <a:t>11</a:t>
            </a:fld>
            <a:endParaRPr lang="en-GB" altLang="en-US" sz="1400">
              <a:solidFill>
                <a:schemeClr val="tx2"/>
              </a:solidFill>
            </a:endParaRPr>
          </a:p>
        </p:txBody>
      </p:sp>
    </p:spTree>
    <p:extLst>
      <p:ext uri="{BB962C8B-B14F-4D97-AF65-F5344CB8AC3E}">
        <p14:creationId xmlns:p14="http://schemas.microsoft.com/office/powerpoint/2010/main" val="3228646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EC03BD1-2CEB-4F8A-9252-2934DCBC2C04}" type="slidenum">
              <a:rPr lang="en-GB" altLang="en-US">
                <a:solidFill>
                  <a:schemeClr val="tx2"/>
                </a:solidFill>
              </a:rPr>
              <a:pPr/>
              <a:t>12</a:t>
            </a:fld>
            <a:endParaRPr lang="en-GB" altLang="en-US" sz="1400">
              <a:solidFill>
                <a:schemeClr val="tx2"/>
              </a:solidFill>
            </a:endParaRPr>
          </a:p>
        </p:txBody>
      </p:sp>
      <p:sp>
        <p:nvSpPr>
          <p:cNvPr id="4" name="Content Placeholder 2"/>
          <p:cNvSpPr txBox="1">
            <a:spLocks/>
          </p:cNvSpPr>
          <p:nvPr/>
        </p:nvSpPr>
        <p:spPr>
          <a:xfrm>
            <a:off x="861423" y="429622"/>
            <a:ext cx="10918371" cy="5703207"/>
          </a:xfrm>
          <a:prstGeom prst="rect">
            <a:avLst/>
          </a:prstGeom>
        </p:spPr>
        <p:txBody>
          <a:bodyPr/>
          <a:lstStyle>
            <a:lvl1pPr marL="457200" indent="-457200" algn="l" rtl="0" eaLnBrk="0" fontAlgn="base" hangingPunct="0">
              <a:spcBef>
                <a:spcPct val="20000"/>
              </a:spcBef>
              <a:spcAft>
                <a:spcPct val="0"/>
              </a:spcAft>
              <a:buClr>
                <a:srgbClr val="A50021"/>
              </a:buClr>
              <a:buSzPct val="75000"/>
              <a:buFont typeface="Wingdings" panose="05000000000000000000" pitchFamily="2" charset="2"/>
              <a:buChar char="n"/>
              <a:defRPr sz="3200">
                <a:solidFill>
                  <a:schemeClr val="tx1"/>
                </a:solidFill>
                <a:latin typeface="+mn-lt"/>
                <a:ea typeface="+mn-ea"/>
                <a:cs typeface="+mn-cs"/>
              </a:defRPr>
            </a:lvl1pPr>
            <a:lvl2pPr marL="1027113" indent="-455613" algn="l" rtl="0" eaLnBrk="0" fontAlgn="base" hangingPunct="0">
              <a:spcBef>
                <a:spcPct val="20000"/>
              </a:spcBef>
              <a:spcAft>
                <a:spcPct val="0"/>
              </a:spcAft>
              <a:buClr>
                <a:schemeClr val="accent2"/>
              </a:buClr>
              <a:buSzPct val="75000"/>
              <a:buFont typeface="Wingdings" panose="05000000000000000000" pitchFamily="2" charset="2"/>
              <a:buChar char="n"/>
              <a:defRPr sz="2800">
                <a:solidFill>
                  <a:schemeClr val="tx1"/>
                </a:solidFill>
                <a:latin typeface="+mn-lt"/>
              </a:defRPr>
            </a:lvl2pPr>
            <a:lvl3pPr marL="1370013" indent="-228600" algn="l" rtl="0" eaLnBrk="0" fontAlgn="base" hangingPunct="0">
              <a:spcBef>
                <a:spcPct val="20000"/>
              </a:spcBef>
              <a:spcAft>
                <a:spcPct val="0"/>
              </a:spcAft>
              <a:buClr>
                <a:srgbClr val="666699"/>
              </a:buClr>
              <a:buSzPct val="70000"/>
              <a:buFont typeface="Wingdings" panose="05000000000000000000" pitchFamily="2" charset="2"/>
              <a:buChar char="n"/>
              <a:defRPr sz="2400">
                <a:solidFill>
                  <a:schemeClr val="tx1"/>
                </a:solidFill>
                <a:latin typeface="+mn-lt"/>
              </a:defRPr>
            </a:lvl3pPr>
            <a:lvl4pPr marL="1712913" indent="-228600" algn="l" rtl="0" eaLnBrk="0" fontAlgn="base" hangingPunct="0">
              <a:spcBef>
                <a:spcPct val="20000"/>
              </a:spcBef>
              <a:spcAft>
                <a:spcPct val="0"/>
              </a:spcAft>
              <a:buSzPct val="6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55000"/>
              <a:buFont typeface="Wingdings" pitchFamily="2" charset="2"/>
              <a:buChar char="n"/>
              <a:defRPr sz="2000">
                <a:solidFill>
                  <a:schemeClr val="tx1"/>
                </a:solidFill>
                <a:latin typeface="+mn-lt"/>
              </a:defRPr>
            </a:lvl9pPr>
          </a:lstStyle>
          <a:p>
            <a:pPr marL="0" indent="0">
              <a:buNone/>
              <a:defRPr/>
            </a:pPr>
            <a:r>
              <a:rPr lang="en-US" altLang="en-US" sz="2800" b="1" kern="0" dirty="0">
                <a:solidFill>
                  <a:srgbClr val="000000"/>
                </a:solidFill>
                <a:cs typeface="Times New Roman" panose="02020603050405020304" pitchFamily="18" charset="0"/>
              </a:rPr>
              <a:t>DEKRIPSI:</a:t>
            </a:r>
          </a:p>
          <a:p>
            <a:pPr marL="0" indent="0">
              <a:buNone/>
              <a:defRPr/>
            </a:pPr>
            <a:endParaRPr lang="en-US" altLang="en-US" sz="2400" kern="0" dirty="0">
              <a:solidFill>
                <a:srgbClr val="000000"/>
              </a:solidFill>
              <a:cs typeface="Times New Roman" panose="02020603050405020304" pitchFamily="18" charset="0"/>
            </a:endParaRPr>
          </a:p>
          <a:p>
            <a:pPr marL="0" indent="0">
              <a:buNone/>
              <a:defRPr/>
            </a:pPr>
            <a:r>
              <a:rPr lang="en-US" altLang="en-US" sz="2400" kern="0" dirty="0" err="1">
                <a:solidFill>
                  <a:srgbClr val="000000"/>
                </a:solidFill>
                <a:cs typeface="Times New Roman" panose="02020603050405020304" pitchFamily="18" charset="0"/>
              </a:rPr>
              <a:t>Cipherteks</a:t>
            </a:r>
            <a:r>
              <a:rPr lang="en-US" altLang="en-US" sz="2400" kern="0" dirty="0">
                <a:solidFill>
                  <a:srgbClr val="000000"/>
                </a:solidFill>
                <a:cs typeface="Times New Roman" panose="02020603050405020304" pitchFamily="18" charset="0"/>
              </a:rPr>
              <a:t>: 	</a:t>
            </a:r>
            <a:r>
              <a:rPr lang="en-GB" altLang="en-US" sz="2400" kern="0" dirty="0">
                <a:solidFill>
                  <a:srgbClr val="000000"/>
                </a:solidFill>
                <a:latin typeface="Courier New" panose="02070309020205020404" pitchFamily="49" charset="0"/>
                <a:cs typeface="Times New Roman" panose="02020603050405020304" pitchFamily="18" charset="0"/>
              </a:rPr>
              <a:t>DZDVL DVWHULA GDQ WHPDQQBA REHOLA</a:t>
            </a:r>
            <a:endParaRPr lang="en-US" sz="2400" kern="0" dirty="0"/>
          </a:p>
          <a:p>
            <a:pPr>
              <a:buFont typeface="Arial" panose="020B0604020202020204" pitchFamily="34" charset="0"/>
              <a:buChar char="•"/>
              <a:defRPr/>
            </a:pPr>
            <a:r>
              <a:rPr lang="en-US" sz="2400" i="1" dirty="0"/>
              <a:t>c</a:t>
            </a:r>
            <a:r>
              <a:rPr lang="en-US" sz="2400" baseline="-25000" dirty="0"/>
              <a:t>1</a:t>
            </a:r>
            <a:r>
              <a:rPr lang="en-US" sz="2400" dirty="0"/>
              <a:t> = ‘D’ = 3 </a:t>
            </a:r>
            <a:r>
              <a:rPr lang="en-US" sz="2400" dirty="0">
                <a:sym typeface="Wingdings" panose="05000000000000000000" pitchFamily="2" charset="2"/>
              </a:rPr>
              <a:t></a:t>
            </a:r>
            <a:r>
              <a:rPr lang="en-US" sz="2400" dirty="0"/>
              <a:t> </a:t>
            </a:r>
            <a:r>
              <a:rPr lang="en-US" sz="2400" i="1" dirty="0"/>
              <a:t>p</a:t>
            </a:r>
            <a:r>
              <a:rPr lang="en-US" sz="2400" baseline="-25000" dirty="0"/>
              <a:t>1</a:t>
            </a:r>
            <a:r>
              <a:rPr lang="en-US" sz="2400" dirty="0"/>
              <a:t> = </a:t>
            </a:r>
            <a:r>
              <a:rPr lang="en-US" sz="2400" i="1" dirty="0"/>
              <a:t>D</a:t>
            </a:r>
            <a:r>
              <a:rPr lang="en-US" sz="2400" dirty="0"/>
              <a:t>(3) = (3 – 3) </a:t>
            </a:r>
            <a:r>
              <a:rPr lang="en-US" sz="2400" b="1" dirty="0"/>
              <a:t>mod</a:t>
            </a:r>
            <a:r>
              <a:rPr lang="en-US" sz="2400" dirty="0"/>
              <a:t> 26 = 0 = ‘</a:t>
            </a:r>
            <a:r>
              <a:rPr lang="en-US" sz="2400" dirty="0">
                <a:latin typeface="Courier"/>
              </a:rPr>
              <a:t>a</a:t>
            </a:r>
            <a:r>
              <a:rPr lang="en-US" sz="2400" dirty="0"/>
              <a:t>’</a:t>
            </a:r>
          </a:p>
          <a:p>
            <a:pPr>
              <a:buFont typeface="Arial" panose="020B0604020202020204" pitchFamily="34" charset="0"/>
              <a:buChar char="•"/>
              <a:defRPr/>
            </a:pPr>
            <a:r>
              <a:rPr lang="en-US" sz="2400" i="1" dirty="0"/>
              <a:t>c</a:t>
            </a:r>
            <a:r>
              <a:rPr lang="en-US" sz="2400" baseline="-25000" dirty="0"/>
              <a:t>2</a:t>
            </a:r>
            <a:r>
              <a:rPr lang="en-US" sz="2400" dirty="0"/>
              <a:t> = ‘Z’ = 25 </a:t>
            </a:r>
            <a:r>
              <a:rPr lang="en-US" sz="2400" dirty="0">
                <a:sym typeface="Wingdings" panose="05000000000000000000" pitchFamily="2" charset="2"/>
              </a:rPr>
              <a:t></a:t>
            </a:r>
            <a:r>
              <a:rPr lang="en-US" sz="2400" dirty="0"/>
              <a:t> </a:t>
            </a:r>
            <a:r>
              <a:rPr lang="en-US" sz="2400" i="1" dirty="0"/>
              <a:t>p</a:t>
            </a:r>
            <a:r>
              <a:rPr lang="en-US" sz="2400" baseline="-25000" dirty="0"/>
              <a:t>2</a:t>
            </a:r>
            <a:r>
              <a:rPr lang="en-US" sz="2400" dirty="0"/>
              <a:t> = </a:t>
            </a:r>
            <a:r>
              <a:rPr lang="en-US" sz="2400" i="1" dirty="0"/>
              <a:t>D</a:t>
            </a:r>
            <a:r>
              <a:rPr lang="en-US" sz="2400" dirty="0"/>
              <a:t>(25) = (25 – 3) </a:t>
            </a:r>
            <a:r>
              <a:rPr lang="en-US" sz="2400" b="1" dirty="0"/>
              <a:t>mod</a:t>
            </a:r>
            <a:r>
              <a:rPr lang="en-US" sz="2400" dirty="0"/>
              <a:t> 26 = 22 = ‘</a:t>
            </a:r>
            <a:r>
              <a:rPr lang="en-US" sz="2400" dirty="0">
                <a:latin typeface="Courier"/>
              </a:rPr>
              <a:t>w</a:t>
            </a:r>
            <a:r>
              <a:rPr lang="en-US" sz="2400" dirty="0"/>
              <a:t>’</a:t>
            </a:r>
          </a:p>
          <a:p>
            <a:pPr>
              <a:buFont typeface="Arial" panose="020B0604020202020204" pitchFamily="34" charset="0"/>
              <a:buChar char="•"/>
              <a:defRPr/>
            </a:pPr>
            <a:r>
              <a:rPr lang="en-US" sz="2400" i="1" dirty="0"/>
              <a:t>c</a:t>
            </a:r>
            <a:r>
              <a:rPr lang="en-US" sz="2400" baseline="-25000" dirty="0"/>
              <a:t>3</a:t>
            </a:r>
            <a:r>
              <a:rPr lang="en-US" sz="2400" dirty="0"/>
              <a:t> = ‘D’ = 3 </a:t>
            </a:r>
            <a:r>
              <a:rPr lang="en-US" sz="2400" dirty="0">
                <a:sym typeface="Wingdings" panose="05000000000000000000" pitchFamily="2" charset="2"/>
              </a:rPr>
              <a:t></a:t>
            </a:r>
            <a:r>
              <a:rPr lang="en-US" sz="2400" dirty="0"/>
              <a:t> </a:t>
            </a:r>
            <a:r>
              <a:rPr lang="en-US" sz="2400" i="1" dirty="0"/>
              <a:t>p</a:t>
            </a:r>
            <a:r>
              <a:rPr lang="en-US" sz="2400" baseline="-25000" dirty="0"/>
              <a:t>3</a:t>
            </a:r>
            <a:r>
              <a:rPr lang="en-US" sz="2400" dirty="0"/>
              <a:t> = </a:t>
            </a:r>
            <a:r>
              <a:rPr lang="en-US" sz="2400" i="1" dirty="0"/>
              <a:t>D</a:t>
            </a:r>
            <a:r>
              <a:rPr lang="en-US" sz="2400" dirty="0"/>
              <a:t>(3) = (3 – 3) </a:t>
            </a:r>
            <a:r>
              <a:rPr lang="en-US" sz="2400" b="1" dirty="0"/>
              <a:t>mod</a:t>
            </a:r>
            <a:r>
              <a:rPr lang="en-US" sz="2400" dirty="0"/>
              <a:t> 26 = 0 = ‘</a:t>
            </a:r>
            <a:r>
              <a:rPr lang="en-US" sz="2400" dirty="0">
                <a:latin typeface="Courier"/>
              </a:rPr>
              <a:t>a</a:t>
            </a:r>
            <a:r>
              <a:rPr lang="en-US" sz="2400" dirty="0"/>
              <a:t>’</a:t>
            </a:r>
          </a:p>
          <a:p>
            <a:pPr>
              <a:buFont typeface="Arial" panose="020B0604020202020204" pitchFamily="34" charset="0"/>
              <a:buChar char="•"/>
              <a:defRPr/>
            </a:pPr>
            <a:r>
              <a:rPr lang="en-US" sz="2400" dirty="0"/>
              <a:t>…</a:t>
            </a:r>
          </a:p>
          <a:p>
            <a:pPr>
              <a:buFont typeface="Arial" panose="020B0604020202020204" pitchFamily="34" charset="0"/>
              <a:buChar char="•"/>
              <a:defRPr/>
            </a:pPr>
            <a:r>
              <a:rPr lang="en-US" sz="2400" i="1" dirty="0"/>
              <a:t>c</a:t>
            </a:r>
            <a:r>
              <a:rPr lang="en-US" sz="2400" baseline="-25000" dirty="0"/>
              <a:t>12</a:t>
            </a:r>
            <a:r>
              <a:rPr lang="en-US" sz="2400" dirty="0"/>
              <a:t> = ‘A’ = 0 </a:t>
            </a:r>
            <a:r>
              <a:rPr lang="en-US" sz="2400" dirty="0">
                <a:sym typeface="Wingdings" panose="05000000000000000000" pitchFamily="2" charset="2"/>
              </a:rPr>
              <a:t></a:t>
            </a:r>
            <a:r>
              <a:rPr lang="en-US" sz="2400" dirty="0"/>
              <a:t> </a:t>
            </a:r>
            <a:r>
              <a:rPr lang="en-US" sz="2400" i="1" dirty="0"/>
              <a:t>p</a:t>
            </a:r>
            <a:r>
              <a:rPr lang="en-US" sz="2400" baseline="-25000" dirty="0"/>
              <a:t>12</a:t>
            </a:r>
            <a:r>
              <a:rPr lang="en-US" sz="2400" dirty="0"/>
              <a:t> = </a:t>
            </a:r>
            <a:r>
              <a:rPr lang="en-US" sz="2400" i="1" dirty="0"/>
              <a:t>D</a:t>
            </a:r>
            <a:r>
              <a:rPr lang="en-US" sz="2400" dirty="0"/>
              <a:t>(0) = (0 – 3) </a:t>
            </a:r>
            <a:r>
              <a:rPr lang="en-US" sz="2400" b="1" dirty="0"/>
              <a:t>mod</a:t>
            </a:r>
            <a:r>
              <a:rPr lang="en-US" sz="2400" dirty="0"/>
              <a:t> 26 = –3 </a:t>
            </a:r>
            <a:r>
              <a:rPr lang="en-US" sz="2400" b="1" dirty="0"/>
              <a:t>mod</a:t>
            </a:r>
            <a:r>
              <a:rPr lang="en-US" sz="2400" dirty="0"/>
              <a:t> 26 = (26 – 3) mod 26 = 23 = ‘</a:t>
            </a:r>
            <a:r>
              <a:rPr lang="en-US" sz="2400" dirty="0">
                <a:latin typeface="Courier"/>
              </a:rPr>
              <a:t>x</a:t>
            </a:r>
            <a:r>
              <a:rPr lang="en-US" sz="2400" dirty="0"/>
              <a:t>’     </a:t>
            </a:r>
          </a:p>
          <a:p>
            <a:pPr marL="0" indent="0">
              <a:buNone/>
              <a:defRPr/>
            </a:pPr>
            <a:r>
              <a:rPr lang="en-US" sz="2400" dirty="0"/>
              <a:t>     	</a:t>
            </a:r>
            <a:endParaRPr lang="en-US" altLang="en-US" sz="2400" dirty="0">
              <a:solidFill>
                <a:srgbClr val="000000"/>
              </a:solidFill>
              <a:cs typeface="Courier New" panose="02070309020205020404" pitchFamily="49" charset="0"/>
            </a:endParaRPr>
          </a:p>
          <a:p>
            <a:pPr>
              <a:buFont typeface="Arial" panose="020B0604020202020204" pitchFamily="34" charset="0"/>
              <a:buChar char="•"/>
              <a:defRPr/>
            </a:pPr>
            <a:r>
              <a:rPr lang="en-US" altLang="en-US" sz="2400" dirty="0" err="1">
                <a:solidFill>
                  <a:srgbClr val="000000"/>
                </a:solidFill>
                <a:cs typeface="Courier New" panose="02070309020205020404" pitchFamily="49" charset="0"/>
              </a:rPr>
              <a:t>Plainteks</a:t>
            </a:r>
            <a:r>
              <a:rPr lang="en-US" altLang="en-US" sz="2400" dirty="0">
                <a:solidFill>
                  <a:srgbClr val="000000"/>
                </a:solidFill>
                <a:cs typeface="Courier New" panose="02070309020205020404" pitchFamily="49" charset="0"/>
              </a:rPr>
              <a:t> </a:t>
            </a:r>
            <a:r>
              <a:rPr lang="en-US" altLang="en-US" sz="2400" dirty="0" err="1">
                <a:solidFill>
                  <a:srgbClr val="000000"/>
                </a:solidFill>
                <a:cs typeface="Courier New" panose="02070309020205020404" pitchFamily="49" charset="0"/>
              </a:rPr>
              <a:t>ditemukan</a:t>
            </a:r>
            <a:r>
              <a:rPr lang="en-US" altLang="en-US" sz="2400" dirty="0">
                <a:solidFill>
                  <a:srgbClr val="000000"/>
                </a:solidFill>
                <a:cs typeface="Courier New" panose="02070309020205020404" pitchFamily="49" charset="0"/>
              </a:rPr>
              <a:t> </a:t>
            </a:r>
            <a:r>
              <a:rPr lang="en-US" altLang="en-US" sz="2400" dirty="0" err="1">
                <a:solidFill>
                  <a:srgbClr val="000000"/>
                </a:solidFill>
                <a:cs typeface="Courier New" panose="02070309020205020404" pitchFamily="49" charset="0"/>
              </a:rPr>
              <a:t>kembali</a:t>
            </a:r>
            <a:r>
              <a:rPr lang="en-US" altLang="en-US" sz="2400" dirty="0">
                <a:solidFill>
                  <a:srgbClr val="000000"/>
                </a:solidFill>
                <a:cs typeface="Courier New" panose="02070309020205020404" pitchFamily="49" charset="0"/>
              </a:rPr>
              <a:t>:  </a:t>
            </a:r>
            <a:r>
              <a:rPr lang="en-US" altLang="en-US" sz="2400" dirty="0" err="1">
                <a:solidFill>
                  <a:srgbClr val="000000"/>
                </a:solidFill>
                <a:latin typeface="Courier New" panose="02070309020205020404" pitchFamily="49" charset="0"/>
                <a:cs typeface="Courier New" panose="02070309020205020404" pitchFamily="49" charset="0"/>
              </a:rPr>
              <a:t>awasi</a:t>
            </a: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400" dirty="0" err="1">
                <a:solidFill>
                  <a:srgbClr val="000000"/>
                </a:solidFill>
                <a:latin typeface="Courier New" panose="02070309020205020404" pitchFamily="49" charset="0"/>
                <a:cs typeface="Courier New" panose="02070309020205020404" pitchFamily="49" charset="0"/>
              </a:rPr>
              <a:t>asterix</a:t>
            </a:r>
            <a:r>
              <a:rPr lang="en-US" altLang="en-US" sz="2400" dirty="0">
                <a:solidFill>
                  <a:srgbClr val="000000"/>
                </a:solidFill>
                <a:latin typeface="Courier New" panose="02070309020205020404" pitchFamily="49" charset="0"/>
                <a:cs typeface="Courier New" panose="02070309020205020404" pitchFamily="49" charset="0"/>
              </a:rPr>
              <a:t> dan </a:t>
            </a:r>
            <a:r>
              <a:rPr lang="en-US" altLang="en-US" sz="2400" dirty="0" err="1">
                <a:solidFill>
                  <a:srgbClr val="000000"/>
                </a:solidFill>
                <a:latin typeface="Courier New" panose="02070309020205020404" pitchFamily="49" charset="0"/>
                <a:cs typeface="Courier New" panose="02070309020205020404" pitchFamily="49" charset="0"/>
              </a:rPr>
              <a:t>temannya</a:t>
            </a: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400" dirty="0" err="1">
                <a:solidFill>
                  <a:srgbClr val="000000"/>
                </a:solidFill>
                <a:latin typeface="Courier New" panose="02070309020205020404" pitchFamily="49" charset="0"/>
                <a:cs typeface="Courier New" panose="02070309020205020404" pitchFamily="49" charset="0"/>
              </a:rPr>
              <a:t>obelix</a:t>
            </a:r>
            <a:endParaRPr lang="en-US" altLang="en-US" sz="2400" dirty="0">
              <a:solidFill>
                <a:srgbClr val="000000"/>
              </a:solidFill>
              <a:latin typeface="Courier New" panose="02070309020205020404" pitchFamily="49" charset="0"/>
              <a:cs typeface="Courier New" panose="02070309020205020404" pitchFamily="49" charset="0"/>
            </a:endParaRPr>
          </a:p>
          <a:p>
            <a:pPr>
              <a:defRPr/>
            </a:pPr>
            <a:endParaRPr lang="en-US" sz="2800" kern="0" dirty="0"/>
          </a:p>
        </p:txBody>
      </p:sp>
    </p:spTree>
    <p:extLst>
      <p:ext uri="{BB962C8B-B14F-4D97-AF65-F5344CB8AC3E}">
        <p14:creationId xmlns:p14="http://schemas.microsoft.com/office/powerpoint/2010/main" val="2243827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C92501EE-A7D7-4A87-9FA3-DD45CE8AD899}" type="slidenum">
              <a:rPr lang="en-GB" altLang="en-US" sz="2400">
                <a:solidFill>
                  <a:schemeClr val="tx2"/>
                </a:solidFill>
              </a:rPr>
              <a:pPr>
                <a:spcBef>
                  <a:spcPct val="0"/>
                </a:spcBef>
                <a:buClrTx/>
                <a:buSzTx/>
                <a:buFontTx/>
                <a:buNone/>
              </a:pPr>
              <a:t>13</a:t>
            </a:fld>
            <a:endParaRPr lang="en-GB" altLang="en-US" sz="1400">
              <a:solidFill>
                <a:schemeClr val="tx2"/>
              </a:solidFill>
            </a:endParaRPr>
          </a:p>
        </p:txBody>
      </p:sp>
      <p:sp>
        <p:nvSpPr>
          <p:cNvPr id="15364" name="Rectangle 3"/>
          <p:cNvSpPr>
            <a:spLocks noGrp="1" noChangeArrowheads="1"/>
          </p:cNvSpPr>
          <p:nvPr>
            <p:ph type="body" idx="1"/>
          </p:nvPr>
        </p:nvSpPr>
        <p:spPr>
          <a:xfrm>
            <a:off x="729343" y="1066800"/>
            <a:ext cx="11179628" cy="5029200"/>
          </a:xfrm>
        </p:spPr>
        <p:txBody>
          <a:bodyPr>
            <a:normAutofit fontScale="92500" lnSpcReduction="20000"/>
          </a:bodyPr>
          <a:lstStyle/>
          <a:p>
            <a:pPr eaLnBrk="1" hangingPunct="1">
              <a:lnSpc>
                <a:spcPct val="90000"/>
              </a:lnSpc>
            </a:pPr>
            <a:r>
              <a:rPr lang="en-US" altLang="en-US" sz="3000" dirty="0" err="1">
                <a:solidFill>
                  <a:srgbClr val="000000"/>
                </a:solidFill>
              </a:rPr>
              <a:t>Secara</a:t>
            </a:r>
            <a:r>
              <a:rPr lang="en-US" altLang="en-US" sz="3000" dirty="0">
                <a:solidFill>
                  <a:srgbClr val="000000"/>
                </a:solidFill>
              </a:rPr>
              <a:t> </a:t>
            </a:r>
            <a:r>
              <a:rPr lang="en-US" altLang="en-US" sz="3000" dirty="0" err="1">
                <a:solidFill>
                  <a:srgbClr val="000000"/>
                </a:solidFill>
              </a:rPr>
              <a:t>umum</a:t>
            </a:r>
            <a:r>
              <a:rPr lang="en-US" altLang="en-US" sz="3000" dirty="0">
                <a:solidFill>
                  <a:srgbClr val="000000"/>
                </a:solidFill>
              </a:rPr>
              <a:t>, </a:t>
            </a:r>
            <a:r>
              <a:rPr lang="en-US" altLang="en-US" sz="3000" dirty="0" err="1">
                <a:solidFill>
                  <a:srgbClr val="000000"/>
                </a:solidFill>
              </a:rPr>
              <a:t>jika</a:t>
            </a:r>
            <a:r>
              <a:rPr lang="en-US" altLang="en-US" sz="3000" dirty="0">
                <a:solidFill>
                  <a:srgbClr val="000000"/>
                </a:solidFill>
              </a:rPr>
              <a:t> </a:t>
            </a:r>
            <a:r>
              <a:rPr lang="en-US" altLang="en-US" sz="3000" dirty="0" err="1">
                <a:solidFill>
                  <a:srgbClr val="000000"/>
                </a:solidFill>
              </a:rPr>
              <a:t>pergeseran</a:t>
            </a:r>
            <a:r>
              <a:rPr lang="en-US" altLang="en-US" sz="3000" dirty="0">
                <a:solidFill>
                  <a:srgbClr val="000000"/>
                </a:solidFill>
              </a:rPr>
              <a:t> </a:t>
            </a:r>
            <a:r>
              <a:rPr lang="en-US" altLang="en-US" sz="3000" dirty="0" err="1">
                <a:solidFill>
                  <a:srgbClr val="000000"/>
                </a:solidFill>
              </a:rPr>
              <a:t>huruf</a:t>
            </a:r>
            <a:r>
              <a:rPr lang="en-US" altLang="en-US" sz="3000" dirty="0">
                <a:solidFill>
                  <a:srgbClr val="000000"/>
                </a:solidFill>
              </a:rPr>
              <a:t> </a:t>
            </a:r>
            <a:r>
              <a:rPr lang="en-US" altLang="en-US" sz="3000" dirty="0" err="1">
                <a:solidFill>
                  <a:srgbClr val="000000"/>
                </a:solidFill>
              </a:rPr>
              <a:t>sejauh</a:t>
            </a:r>
            <a:r>
              <a:rPr lang="en-US" altLang="en-US" sz="3000" dirty="0">
                <a:solidFill>
                  <a:srgbClr val="000000"/>
                </a:solidFill>
              </a:rPr>
              <a:t> </a:t>
            </a:r>
            <a:r>
              <a:rPr lang="en-US" altLang="en-US" sz="3000" i="1" dirty="0">
                <a:solidFill>
                  <a:srgbClr val="000000"/>
                </a:solidFill>
              </a:rPr>
              <a:t>k</a:t>
            </a:r>
            <a:r>
              <a:rPr lang="en-US" altLang="en-US" sz="3000" dirty="0">
                <a:solidFill>
                  <a:srgbClr val="000000"/>
                </a:solidFill>
              </a:rPr>
              <a:t>, </a:t>
            </a:r>
            <a:r>
              <a:rPr lang="en-US" altLang="en-US" sz="3000" dirty="0" err="1">
                <a:solidFill>
                  <a:srgbClr val="000000"/>
                </a:solidFill>
              </a:rPr>
              <a:t>maka</a:t>
            </a:r>
            <a:r>
              <a:rPr lang="en-US" altLang="en-US" sz="3000" dirty="0">
                <a:solidFill>
                  <a:srgbClr val="000000"/>
                </a:solidFill>
              </a:rPr>
              <a:t>:</a:t>
            </a:r>
          </a:p>
          <a:p>
            <a:pPr algn="just" eaLnBrk="1" hangingPunct="1">
              <a:lnSpc>
                <a:spcPct val="90000"/>
              </a:lnSpc>
              <a:buFont typeface="Wingdings" panose="05000000000000000000" pitchFamily="2" charset="2"/>
              <a:buNone/>
            </a:pPr>
            <a:r>
              <a:rPr lang="en-US" altLang="en-US" sz="3000" dirty="0">
                <a:solidFill>
                  <a:srgbClr val="000000"/>
                </a:solidFill>
                <a:cs typeface="Times New Roman" panose="02020603050405020304" pitchFamily="18" charset="0"/>
              </a:rPr>
              <a:t>	</a:t>
            </a:r>
          </a:p>
          <a:p>
            <a:pPr algn="just" eaLnBrk="1" hangingPunct="1">
              <a:lnSpc>
                <a:spcPct val="90000"/>
              </a:lnSpc>
              <a:buFont typeface="Wingdings" panose="05000000000000000000" pitchFamily="2" charset="2"/>
              <a:buNone/>
            </a:pPr>
            <a:r>
              <a:rPr lang="en-US" altLang="en-US" sz="3000" dirty="0">
                <a:solidFill>
                  <a:srgbClr val="000000"/>
                </a:solidFill>
                <a:cs typeface="Times New Roman" panose="02020603050405020304" pitchFamily="18" charset="0"/>
              </a:rPr>
              <a:t>	</a:t>
            </a:r>
            <a:r>
              <a:rPr lang="en-US" altLang="en-US" sz="3000" dirty="0" err="1">
                <a:solidFill>
                  <a:srgbClr val="000000"/>
                </a:solidFill>
                <a:cs typeface="Times New Roman" panose="02020603050405020304" pitchFamily="18" charset="0"/>
              </a:rPr>
              <a:t>Enkripsi</a:t>
            </a:r>
            <a:r>
              <a:rPr lang="en-US" altLang="en-US" sz="3000" dirty="0">
                <a:solidFill>
                  <a:srgbClr val="000000"/>
                </a:solidFill>
                <a:cs typeface="Times New Roman" panose="02020603050405020304" pitchFamily="18" charset="0"/>
              </a:rPr>
              <a:t>: </a:t>
            </a:r>
            <a:r>
              <a:rPr lang="en-US" altLang="en-US" sz="3000" i="1" dirty="0">
                <a:solidFill>
                  <a:srgbClr val="000000"/>
                </a:solidFill>
                <a:cs typeface="Times New Roman" panose="02020603050405020304" pitchFamily="18" charset="0"/>
              </a:rPr>
              <a:t>c </a:t>
            </a:r>
            <a:r>
              <a:rPr lang="en-US" altLang="en-US" sz="3000" dirty="0">
                <a:solidFill>
                  <a:srgbClr val="000000"/>
                </a:solidFill>
                <a:cs typeface="Times New Roman" panose="02020603050405020304" pitchFamily="18" charset="0"/>
              </a:rPr>
              <a:t>= </a:t>
            </a:r>
            <a:r>
              <a:rPr lang="en-US" altLang="en-US" sz="3000" i="1" dirty="0">
                <a:solidFill>
                  <a:srgbClr val="000000"/>
                </a:solidFill>
                <a:cs typeface="Times New Roman" panose="02020603050405020304" pitchFamily="18" charset="0"/>
              </a:rPr>
              <a:t>E</a:t>
            </a:r>
            <a:r>
              <a:rPr lang="en-US" altLang="en-US" sz="3000" dirty="0">
                <a:solidFill>
                  <a:srgbClr val="000000"/>
                </a:solidFill>
                <a:cs typeface="Times New Roman" panose="02020603050405020304" pitchFamily="18" charset="0"/>
              </a:rPr>
              <a:t>(</a:t>
            </a:r>
            <a:r>
              <a:rPr lang="en-US" altLang="en-US" sz="3000" i="1" dirty="0">
                <a:solidFill>
                  <a:srgbClr val="000000"/>
                </a:solidFill>
                <a:cs typeface="Times New Roman" panose="02020603050405020304" pitchFamily="18" charset="0"/>
              </a:rPr>
              <a:t>p</a:t>
            </a:r>
            <a:r>
              <a:rPr lang="en-US" altLang="en-US" sz="3000" dirty="0">
                <a:solidFill>
                  <a:srgbClr val="000000"/>
                </a:solidFill>
                <a:cs typeface="Times New Roman" panose="02020603050405020304" pitchFamily="18" charset="0"/>
              </a:rPr>
              <a:t>) = (</a:t>
            </a:r>
            <a:r>
              <a:rPr lang="en-US" altLang="en-US" sz="3000" i="1" dirty="0">
                <a:solidFill>
                  <a:srgbClr val="000000"/>
                </a:solidFill>
                <a:cs typeface="Times New Roman" panose="02020603050405020304" pitchFamily="18" charset="0"/>
              </a:rPr>
              <a:t>p </a:t>
            </a:r>
            <a:r>
              <a:rPr lang="en-US" altLang="en-US" sz="3000" dirty="0">
                <a:solidFill>
                  <a:srgbClr val="000000"/>
                </a:solidFill>
                <a:cs typeface="Times New Roman" panose="02020603050405020304" pitchFamily="18" charset="0"/>
              </a:rPr>
              <a:t>+ </a:t>
            </a:r>
            <a:r>
              <a:rPr lang="en-US" altLang="en-US" sz="3000" i="1" dirty="0">
                <a:solidFill>
                  <a:srgbClr val="000000"/>
                </a:solidFill>
                <a:cs typeface="Times New Roman" panose="02020603050405020304" pitchFamily="18" charset="0"/>
              </a:rPr>
              <a:t>k</a:t>
            </a:r>
            <a:r>
              <a:rPr lang="en-US" altLang="en-US" sz="3000" dirty="0">
                <a:solidFill>
                  <a:srgbClr val="000000"/>
                </a:solidFill>
                <a:cs typeface="Times New Roman" panose="02020603050405020304" pitchFamily="18" charset="0"/>
              </a:rPr>
              <a:t>) mod 26</a:t>
            </a:r>
          </a:p>
          <a:p>
            <a:pPr algn="just" eaLnBrk="1" hangingPunct="1">
              <a:lnSpc>
                <a:spcPct val="90000"/>
              </a:lnSpc>
              <a:buFont typeface="Wingdings" panose="05000000000000000000" pitchFamily="2" charset="2"/>
              <a:buNone/>
            </a:pPr>
            <a:r>
              <a:rPr lang="en-US" altLang="en-US" sz="3000" dirty="0">
                <a:solidFill>
                  <a:srgbClr val="000000"/>
                </a:solidFill>
                <a:cs typeface="Times New Roman" panose="02020603050405020304" pitchFamily="18" charset="0"/>
              </a:rPr>
              <a:t>	</a:t>
            </a:r>
            <a:r>
              <a:rPr lang="en-US" altLang="en-US" sz="3000" dirty="0" err="1">
                <a:solidFill>
                  <a:srgbClr val="000000"/>
                </a:solidFill>
                <a:cs typeface="Times New Roman" panose="02020603050405020304" pitchFamily="18" charset="0"/>
              </a:rPr>
              <a:t>Dekripsi</a:t>
            </a:r>
            <a:r>
              <a:rPr lang="en-US" altLang="en-US" sz="3000" dirty="0">
                <a:solidFill>
                  <a:srgbClr val="000000"/>
                </a:solidFill>
                <a:cs typeface="Times New Roman" panose="02020603050405020304" pitchFamily="18" charset="0"/>
              </a:rPr>
              <a:t>: </a:t>
            </a:r>
            <a:r>
              <a:rPr lang="en-GB" altLang="en-US" sz="3000" i="1" dirty="0">
                <a:solidFill>
                  <a:srgbClr val="000000"/>
                </a:solidFill>
                <a:cs typeface="Times New Roman" panose="02020603050405020304" pitchFamily="18" charset="0"/>
              </a:rPr>
              <a:t>p</a:t>
            </a:r>
            <a:r>
              <a:rPr lang="en-GB" altLang="en-US" sz="3000" dirty="0">
                <a:solidFill>
                  <a:srgbClr val="000000"/>
                </a:solidFill>
                <a:cs typeface="Times New Roman" panose="02020603050405020304" pitchFamily="18" charset="0"/>
              </a:rPr>
              <a:t> = </a:t>
            </a:r>
            <a:r>
              <a:rPr lang="en-GB" altLang="en-US" sz="3000" i="1" dirty="0">
                <a:solidFill>
                  <a:srgbClr val="000000"/>
                </a:solidFill>
                <a:cs typeface="Times New Roman" panose="02020603050405020304" pitchFamily="18" charset="0"/>
              </a:rPr>
              <a:t>D</a:t>
            </a:r>
            <a:r>
              <a:rPr lang="en-GB" altLang="en-US" sz="3000" dirty="0">
                <a:solidFill>
                  <a:srgbClr val="000000"/>
                </a:solidFill>
                <a:cs typeface="Times New Roman" panose="02020603050405020304" pitchFamily="18" charset="0"/>
              </a:rPr>
              <a:t>(</a:t>
            </a:r>
            <a:r>
              <a:rPr lang="en-GB" altLang="en-US" sz="3000" i="1" dirty="0">
                <a:solidFill>
                  <a:srgbClr val="000000"/>
                </a:solidFill>
                <a:cs typeface="Times New Roman" panose="02020603050405020304" pitchFamily="18" charset="0"/>
              </a:rPr>
              <a:t>c</a:t>
            </a:r>
            <a:r>
              <a:rPr lang="en-GB" altLang="en-US" sz="3000" dirty="0">
                <a:solidFill>
                  <a:srgbClr val="000000"/>
                </a:solidFill>
                <a:cs typeface="Times New Roman" panose="02020603050405020304" pitchFamily="18" charset="0"/>
              </a:rPr>
              <a:t>) = (</a:t>
            </a:r>
            <a:r>
              <a:rPr lang="en-GB" altLang="en-US" sz="3000" i="1" dirty="0">
                <a:solidFill>
                  <a:srgbClr val="000000"/>
                </a:solidFill>
                <a:cs typeface="Times New Roman" panose="02020603050405020304" pitchFamily="18" charset="0"/>
              </a:rPr>
              <a:t>c </a:t>
            </a:r>
            <a:r>
              <a:rPr lang="en-GB" altLang="en-US" sz="3000" dirty="0">
                <a:solidFill>
                  <a:srgbClr val="000000"/>
                </a:solidFill>
                <a:cs typeface="Times New Roman" panose="02020603050405020304" pitchFamily="18" charset="0"/>
              </a:rPr>
              <a:t>– </a:t>
            </a:r>
            <a:r>
              <a:rPr lang="en-US" altLang="en-US" sz="3000" i="1" dirty="0">
                <a:solidFill>
                  <a:srgbClr val="000000"/>
                </a:solidFill>
                <a:cs typeface="Times New Roman" panose="02020603050405020304" pitchFamily="18" charset="0"/>
              </a:rPr>
              <a:t>k</a:t>
            </a:r>
            <a:r>
              <a:rPr lang="en-GB" altLang="en-US" sz="3000" dirty="0">
                <a:solidFill>
                  <a:srgbClr val="000000"/>
                </a:solidFill>
                <a:cs typeface="Times New Roman" panose="02020603050405020304" pitchFamily="18" charset="0"/>
              </a:rPr>
              <a:t>) mod 26</a:t>
            </a:r>
            <a:endParaRPr lang="en-US" altLang="en-US" sz="3000" dirty="0">
              <a:solidFill>
                <a:srgbClr val="000000"/>
              </a:solidFill>
            </a:endParaRPr>
          </a:p>
          <a:p>
            <a:pPr eaLnBrk="1" hangingPunct="1">
              <a:lnSpc>
                <a:spcPct val="90000"/>
              </a:lnSpc>
              <a:buFont typeface="Wingdings" panose="05000000000000000000" pitchFamily="2" charset="2"/>
              <a:buNone/>
            </a:pPr>
            <a:r>
              <a:rPr lang="en-US" altLang="en-US" sz="3000" dirty="0">
                <a:solidFill>
                  <a:srgbClr val="000000"/>
                </a:solidFill>
              </a:rPr>
              <a:t>	    	       </a:t>
            </a:r>
            <a:r>
              <a:rPr lang="en-US" altLang="en-US" sz="3000" i="1" dirty="0">
                <a:solidFill>
                  <a:srgbClr val="000000"/>
                </a:solidFill>
              </a:rPr>
              <a:t>k</a:t>
            </a:r>
            <a:r>
              <a:rPr lang="en-US" altLang="en-US" sz="3000" dirty="0">
                <a:solidFill>
                  <a:srgbClr val="000000"/>
                </a:solidFill>
              </a:rPr>
              <a:t> = </a:t>
            </a:r>
            <a:r>
              <a:rPr lang="en-US" altLang="en-US" sz="3000" dirty="0" err="1">
                <a:solidFill>
                  <a:srgbClr val="000000"/>
                </a:solidFill>
              </a:rPr>
              <a:t>kunci</a:t>
            </a:r>
            <a:r>
              <a:rPr lang="en-US" altLang="en-US" sz="3000" dirty="0">
                <a:solidFill>
                  <a:srgbClr val="000000"/>
                </a:solidFill>
              </a:rPr>
              <a:t> </a:t>
            </a:r>
            <a:r>
              <a:rPr lang="en-US" altLang="en-US" sz="3000" dirty="0" err="1">
                <a:solidFill>
                  <a:srgbClr val="000000"/>
                </a:solidFill>
              </a:rPr>
              <a:t>rahasia</a:t>
            </a:r>
            <a:endParaRPr lang="en-US" altLang="en-US" sz="3000" dirty="0">
              <a:solidFill>
                <a:srgbClr val="000000"/>
              </a:solidFill>
            </a:endParaRPr>
          </a:p>
          <a:p>
            <a:pPr eaLnBrk="1" hangingPunct="1">
              <a:lnSpc>
                <a:spcPct val="90000"/>
              </a:lnSpc>
              <a:buFont typeface="Wingdings" panose="05000000000000000000" pitchFamily="2" charset="2"/>
              <a:buNone/>
            </a:pPr>
            <a:endParaRPr lang="en-US" altLang="en-US" sz="3000" dirty="0">
              <a:solidFill>
                <a:srgbClr val="000000"/>
              </a:solidFill>
            </a:endParaRPr>
          </a:p>
          <a:p>
            <a:pPr eaLnBrk="1" hangingPunct="1">
              <a:lnSpc>
                <a:spcPct val="90000"/>
              </a:lnSpc>
            </a:pPr>
            <a:r>
              <a:rPr lang="en-US" altLang="en-US" sz="3000" dirty="0" err="1">
                <a:solidFill>
                  <a:srgbClr val="000000"/>
                </a:solidFill>
              </a:rPr>
              <a:t>Untuk</a:t>
            </a:r>
            <a:r>
              <a:rPr lang="en-US" altLang="en-US" sz="3000" dirty="0">
                <a:solidFill>
                  <a:srgbClr val="000000"/>
                </a:solidFill>
              </a:rPr>
              <a:t> </a:t>
            </a:r>
            <a:r>
              <a:rPr lang="en-US" altLang="en-US" sz="3000" dirty="0" err="1">
                <a:solidFill>
                  <a:srgbClr val="000000"/>
                </a:solidFill>
              </a:rPr>
              <a:t>alfabet</a:t>
            </a:r>
            <a:r>
              <a:rPr lang="en-US" altLang="en-US" sz="3000" dirty="0">
                <a:solidFill>
                  <a:srgbClr val="000000"/>
                </a:solidFill>
              </a:rPr>
              <a:t> </a:t>
            </a:r>
            <a:r>
              <a:rPr lang="en-US" altLang="en-US" sz="3000" dirty="0" err="1">
                <a:solidFill>
                  <a:srgbClr val="000000"/>
                </a:solidFill>
              </a:rPr>
              <a:t>berupa</a:t>
            </a:r>
            <a:r>
              <a:rPr lang="en-US" altLang="en-US" sz="3000" dirty="0">
                <a:solidFill>
                  <a:srgbClr val="000000"/>
                </a:solidFill>
              </a:rPr>
              <a:t> 256 </a:t>
            </a:r>
            <a:r>
              <a:rPr lang="en-US" altLang="en-US" sz="3000" dirty="0" err="1">
                <a:solidFill>
                  <a:srgbClr val="000000"/>
                </a:solidFill>
              </a:rPr>
              <a:t>karakter</a:t>
            </a:r>
            <a:r>
              <a:rPr lang="en-US" altLang="en-US" sz="3000" dirty="0">
                <a:solidFill>
                  <a:srgbClr val="000000"/>
                </a:solidFill>
              </a:rPr>
              <a:t> ASCII, </a:t>
            </a:r>
            <a:r>
              <a:rPr lang="en-US" altLang="en-US" sz="3000" dirty="0" err="1">
                <a:solidFill>
                  <a:srgbClr val="000000"/>
                </a:solidFill>
              </a:rPr>
              <a:t>maka</a:t>
            </a:r>
            <a:r>
              <a:rPr lang="en-US" altLang="en-US" sz="3000" dirty="0">
                <a:solidFill>
                  <a:srgbClr val="000000"/>
                </a:solidFill>
              </a:rPr>
              <a:t>:</a:t>
            </a:r>
          </a:p>
          <a:p>
            <a:pPr algn="just" eaLnBrk="1" hangingPunct="1">
              <a:lnSpc>
                <a:spcPct val="90000"/>
              </a:lnSpc>
              <a:buFont typeface="Wingdings" panose="05000000000000000000" pitchFamily="2" charset="2"/>
              <a:buNone/>
            </a:pPr>
            <a:r>
              <a:rPr lang="en-US" altLang="en-US" sz="3000" dirty="0">
                <a:solidFill>
                  <a:srgbClr val="000000"/>
                </a:solidFill>
                <a:cs typeface="Times New Roman" panose="02020603050405020304" pitchFamily="18" charset="0"/>
              </a:rPr>
              <a:t>	</a:t>
            </a:r>
          </a:p>
          <a:p>
            <a:pPr algn="just" eaLnBrk="1" hangingPunct="1">
              <a:lnSpc>
                <a:spcPct val="90000"/>
              </a:lnSpc>
              <a:buFont typeface="Wingdings" panose="05000000000000000000" pitchFamily="2" charset="2"/>
              <a:buNone/>
            </a:pPr>
            <a:r>
              <a:rPr lang="en-US" altLang="en-US" sz="3000" dirty="0">
                <a:solidFill>
                  <a:srgbClr val="000000"/>
                </a:solidFill>
                <a:cs typeface="Times New Roman" panose="02020603050405020304" pitchFamily="18" charset="0"/>
              </a:rPr>
              <a:t>	</a:t>
            </a:r>
            <a:r>
              <a:rPr lang="en-US" altLang="en-US" sz="3000" dirty="0" err="1">
                <a:solidFill>
                  <a:srgbClr val="000000"/>
                </a:solidFill>
                <a:cs typeface="Times New Roman" panose="02020603050405020304" pitchFamily="18" charset="0"/>
              </a:rPr>
              <a:t>Enkripsi</a:t>
            </a:r>
            <a:r>
              <a:rPr lang="en-US" altLang="en-US" sz="3000" dirty="0">
                <a:solidFill>
                  <a:srgbClr val="000000"/>
                </a:solidFill>
                <a:cs typeface="Times New Roman" panose="02020603050405020304" pitchFamily="18" charset="0"/>
              </a:rPr>
              <a:t>: </a:t>
            </a:r>
            <a:r>
              <a:rPr lang="en-US" altLang="en-US" sz="3000" i="1" dirty="0">
                <a:solidFill>
                  <a:srgbClr val="000000"/>
                </a:solidFill>
                <a:cs typeface="Times New Roman" panose="02020603050405020304" pitchFamily="18" charset="0"/>
              </a:rPr>
              <a:t>c </a:t>
            </a:r>
            <a:r>
              <a:rPr lang="en-US" altLang="en-US" sz="3000" dirty="0">
                <a:solidFill>
                  <a:srgbClr val="000000"/>
                </a:solidFill>
                <a:cs typeface="Times New Roman" panose="02020603050405020304" pitchFamily="18" charset="0"/>
              </a:rPr>
              <a:t>= </a:t>
            </a:r>
            <a:r>
              <a:rPr lang="en-US" altLang="en-US" sz="3000" i="1" dirty="0">
                <a:solidFill>
                  <a:srgbClr val="000000"/>
                </a:solidFill>
                <a:cs typeface="Times New Roman" panose="02020603050405020304" pitchFamily="18" charset="0"/>
              </a:rPr>
              <a:t>E</a:t>
            </a:r>
            <a:r>
              <a:rPr lang="en-US" altLang="en-US" sz="3000" dirty="0">
                <a:solidFill>
                  <a:srgbClr val="000000"/>
                </a:solidFill>
                <a:cs typeface="Times New Roman" panose="02020603050405020304" pitchFamily="18" charset="0"/>
              </a:rPr>
              <a:t>(</a:t>
            </a:r>
            <a:r>
              <a:rPr lang="en-US" altLang="en-US" sz="3000" i="1" dirty="0">
                <a:solidFill>
                  <a:srgbClr val="000000"/>
                </a:solidFill>
                <a:cs typeface="Times New Roman" panose="02020603050405020304" pitchFamily="18" charset="0"/>
              </a:rPr>
              <a:t>p</a:t>
            </a:r>
            <a:r>
              <a:rPr lang="en-US" altLang="en-US" sz="3000" dirty="0">
                <a:solidFill>
                  <a:srgbClr val="000000"/>
                </a:solidFill>
                <a:cs typeface="Times New Roman" panose="02020603050405020304" pitchFamily="18" charset="0"/>
              </a:rPr>
              <a:t>) = (</a:t>
            </a:r>
            <a:r>
              <a:rPr lang="en-US" altLang="en-US" sz="3000" i="1" dirty="0">
                <a:solidFill>
                  <a:srgbClr val="000000"/>
                </a:solidFill>
                <a:cs typeface="Times New Roman" panose="02020603050405020304" pitchFamily="18" charset="0"/>
              </a:rPr>
              <a:t>p </a:t>
            </a:r>
            <a:r>
              <a:rPr lang="en-US" altLang="en-US" sz="3000" dirty="0">
                <a:solidFill>
                  <a:srgbClr val="000000"/>
                </a:solidFill>
                <a:cs typeface="Times New Roman" panose="02020603050405020304" pitchFamily="18" charset="0"/>
              </a:rPr>
              <a:t>+ </a:t>
            </a:r>
            <a:r>
              <a:rPr lang="en-US" altLang="en-US" sz="3000" i="1" dirty="0">
                <a:solidFill>
                  <a:srgbClr val="000000"/>
                </a:solidFill>
                <a:cs typeface="Times New Roman" panose="02020603050405020304" pitchFamily="18" charset="0"/>
              </a:rPr>
              <a:t>k</a:t>
            </a:r>
            <a:r>
              <a:rPr lang="en-US" altLang="en-US" sz="3000" dirty="0">
                <a:solidFill>
                  <a:srgbClr val="000000"/>
                </a:solidFill>
                <a:cs typeface="Times New Roman" panose="02020603050405020304" pitchFamily="18" charset="0"/>
              </a:rPr>
              <a:t>) mod 256</a:t>
            </a:r>
          </a:p>
          <a:p>
            <a:pPr algn="just" eaLnBrk="1" hangingPunct="1">
              <a:lnSpc>
                <a:spcPct val="90000"/>
              </a:lnSpc>
              <a:buFont typeface="Wingdings" panose="05000000000000000000" pitchFamily="2" charset="2"/>
              <a:buNone/>
            </a:pPr>
            <a:r>
              <a:rPr lang="en-US" altLang="en-US" sz="3000" dirty="0">
                <a:solidFill>
                  <a:srgbClr val="000000"/>
                </a:solidFill>
                <a:cs typeface="Times New Roman" panose="02020603050405020304" pitchFamily="18" charset="0"/>
              </a:rPr>
              <a:t>	</a:t>
            </a:r>
            <a:r>
              <a:rPr lang="en-US" altLang="en-US" sz="3000" dirty="0" err="1">
                <a:solidFill>
                  <a:srgbClr val="000000"/>
                </a:solidFill>
                <a:cs typeface="Times New Roman" panose="02020603050405020304" pitchFamily="18" charset="0"/>
              </a:rPr>
              <a:t>Dekripsi</a:t>
            </a:r>
            <a:r>
              <a:rPr lang="en-US" altLang="en-US" sz="3000" dirty="0">
                <a:solidFill>
                  <a:srgbClr val="000000"/>
                </a:solidFill>
                <a:cs typeface="Times New Roman" panose="02020603050405020304" pitchFamily="18" charset="0"/>
              </a:rPr>
              <a:t>: </a:t>
            </a:r>
            <a:r>
              <a:rPr lang="en-GB" altLang="en-US" sz="3000" i="1" dirty="0">
                <a:solidFill>
                  <a:srgbClr val="000000"/>
                </a:solidFill>
                <a:cs typeface="Times New Roman" panose="02020603050405020304" pitchFamily="18" charset="0"/>
              </a:rPr>
              <a:t>p</a:t>
            </a:r>
            <a:r>
              <a:rPr lang="en-GB" altLang="en-US" sz="3000" dirty="0">
                <a:solidFill>
                  <a:srgbClr val="000000"/>
                </a:solidFill>
                <a:cs typeface="Times New Roman" panose="02020603050405020304" pitchFamily="18" charset="0"/>
              </a:rPr>
              <a:t> = </a:t>
            </a:r>
            <a:r>
              <a:rPr lang="en-GB" altLang="en-US" sz="3000" i="1" dirty="0">
                <a:solidFill>
                  <a:srgbClr val="000000"/>
                </a:solidFill>
                <a:cs typeface="Times New Roman" panose="02020603050405020304" pitchFamily="18" charset="0"/>
              </a:rPr>
              <a:t>D</a:t>
            </a:r>
            <a:r>
              <a:rPr lang="en-GB" altLang="en-US" sz="3000" dirty="0">
                <a:solidFill>
                  <a:srgbClr val="000000"/>
                </a:solidFill>
                <a:cs typeface="Times New Roman" panose="02020603050405020304" pitchFamily="18" charset="0"/>
              </a:rPr>
              <a:t>(</a:t>
            </a:r>
            <a:r>
              <a:rPr lang="en-GB" altLang="en-US" sz="3000" i="1" dirty="0">
                <a:solidFill>
                  <a:srgbClr val="000000"/>
                </a:solidFill>
                <a:cs typeface="Times New Roman" panose="02020603050405020304" pitchFamily="18" charset="0"/>
              </a:rPr>
              <a:t>c</a:t>
            </a:r>
            <a:r>
              <a:rPr lang="en-GB" altLang="en-US" sz="3000" i="1" baseline="-30000" dirty="0">
                <a:solidFill>
                  <a:srgbClr val="000000"/>
                </a:solidFill>
                <a:cs typeface="Times New Roman" panose="02020603050405020304" pitchFamily="18" charset="0"/>
              </a:rPr>
              <a:t>i</a:t>
            </a:r>
            <a:r>
              <a:rPr lang="en-GB" altLang="en-US" sz="3000" dirty="0">
                <a:solidFill>
                  <a:srgbClr val="000000"/>
                </a:solidFill>
                <a:cs typeface="Times New Roman" panose="02020603050405020304" pitchFamily="18" charset="0"/>
              </a:rPr>
              <a:t>) = (</a:t>
            </a:r>
            <a:r>
              <a:rPr lang="en-GB" altLang="en-US" sz="3000" i="1" dirty="0">
                <a:solidFill>
                  <a:srgbClr val="000000"/>
                </a:solidFill>
                <a:cs typeface="Times New Roman" panose="02020603050405020304" pitchFamily="18" charset="0"/>
              </a:rPr>
              <a:t>c </a:t>
            </a:r>
            <a:r>
              <a:rPr lang="en-GB" altLang="en-US" sz="3000" dirty="0">
                <a:solidFill>
                  <a:srgbClr val="000000"/>
                </a:solidFill>
                <a:cs typeface="Times New Roman" panose="02020603050405020304" pitchFamily="18" charset="0"/>
              </a:rPr>
              <a:t>– </a:t>
            </a:r>
            <a:r>
              <a:rPr lang="en-US" altLang="en-US" sz="3000" i="1" dirty="0">
                <a:solidFill>
                  <a:srgbClr val="000000"/>
                </a:solidFill>
                <a:cs typeface="Times New Roman" panose="02020603050405020304" pitchFamily="18" charset="0"/>
              </a:rPr>
              <a:t>k</a:t>
            </a:r>
            <a:r>
              <a:rPr lang="en-GB" altLang="en-US" sz="3000" dirty="0">
                <a:solidFill>
                  <a:srgbClr val="000000"/>
                </a:solidFill>
                <a:cs typeface="Times New Roman" panose="02020603050405020304" pitchFamily="18" charset="0"/>
              </a:rPr>
              <a:t>) mod 2</a:t>
            </a:r>
            <a:r>
              <a:rPr lang="en-US" altLang="en-US" sz="3000" dirty="0">
                <a:solidFill>
                  <a:srgbClr val="000000"/>
                </a:solidFill>
                <a:cs typeface="Times New Roman" panose="02020603050405020304" pitchFamily="18" charset="0"/>
              </a:rPr>
              <a:t>5</a:t>
            </a:r>
            <a:r>
              <a:rPr lang="en-GB" altLang="en-US" sz="3000" dirty="0">
                <a:solidFill>
                  <a:srgbClr val="000000"/>
                </a:solidFill>
                <a:cs typeface="Times New Roman" panose="02020603050405020304" pitchFamily="18" charset="0"/>
              </a:rPr>
              <a:t>6</a:t>
            </a:r>
            <a:endParaRPr lang="en-US" altLang="en-US" sz="3000" dirty="0">
              <a:solidFill>
                <a:srgbClr val="000000"/>
              </a:solidFill>
            </a:endParaRPr>
          </a:p>
          <a:p>
            <a:pPr eaLnBrk="1" hangingPunct="1">
              <a:lnSpc>
                <a:spcPct val="90000"/>
              </a:lnSpc>
              <a:buFont typeface="Wingdings" panose="05000000000000000000" pitchFamily="2" charset="2"/>
              <a:buNone/>
            </a:pPr>
            <a:r>
              <a:rPr lang="en-US" altLang="en-US" sz="3000" dirty="0">
                <a:solidFill>
                  <a:srgbClr val="000000"/>
                </a:solidFill>
              </a:rPr>
              <a:t>                   </a:t>
            </a:r>
            <a:r>
              <a:rPr lang="en-US" altLang="en-US" sz="3000" i="1" dirty="0">
                <a:solidFill>
                  <a:srgbClr val="000000"/>
                </a:solidFill>
              </a:rPr>
              <a:t>k</a:t>
            </a:r>
            <a:r>
              <a:rPr lang="en-US" altLang="en-US" sz="3000" dirty="0">
                <a:solidFill>
                  <a:srgbClr val="000000"/>
                </a:solidFill>
              </a:rPr>
              <a:t> = </a:t>
            </a:r>
            <a:r>
              <a:rPr lang="en-US" altLang="en-US" sz="3000" dirty="0" err="1">
                <a:solidFill>
                  <a:srgbClr val="000000"/>
                </a:solidFill>
              </a:rPr>
              <a:t>kunci</a:t>
            </a:r>
            <a:r>
              <a:rPr lang="en-US" altLang="en-US" sz="3000" dirty="0">
                <a:solidFill>
                  <a:srgbClr val="000000"/>
                </a:solidFill>
              </a:rPr>
              <a:t> </a:t>
            </a:r>
            <a:r>
              <a:rPr lang="en-US" altLang="en-US" sz="3000" dirty="0" err="1">
                <a:solidFill>
                  <a:srgbClr val="000000"/>
                </a:solidFill>
              </a:rPr>
              <a:t>rahasia</a:t>
            </a:r>
            <a:endParaRPr lang="en-US" altLang="en-US" sz="3000" dirty="0">
              <a:solidFill>
                <a:srgbClr val="000000"/>
              </a:solidFill>
            </a:endParaRPr>
          </a:p>
          <a:p>
            <a:pPr eaLnBrk="1" hangingPunct="1">
              <a:lnSpc>
                <a:spcPct val="90000"/>
              </a:lnSpc>
              <a:buFont typeface="Wingdings" panose="05000000000000000000" pitchFamily="2" charset="2"/>
              <a:buNone/>
            </a:pPr>
            <a:endParaRPr lang="en-GB" altLang="en-US" dirty="0">
              <a:solidFill>
                <a:srgbClr val="000000"/>
              </a:solidFill>
            </a:endParaRPr>
          </a:p>
        </p:txBody>
      </p:sp>
    </p:spTree>
    <p:extLst>
      <p:ext uri="{BB962C8B-B14F-4D97-AF65-F5344CB8AC3E}">
        <p14:creationId xmlns:p14="http://schemas.microsoft.com/office/powerpoint/2010/main" val="2074819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1CFD0-909A-BD72-5BAC-BBD7B2B234B3}"/>
              </a:ext>
            </a:extLst>
          </p:cNvPr>
          <p:cNvSpPr>
            <a:spLocks noGrp="1"/>
          </p:cNvSpPr>
          <p:nvPr>
            <p:ph type="title"/>
          </p:nvPr>
        </p:nvSpPr>
        <p:spPr>
          <a:xfrm>
            <a:off x="486508" y="393262"/>
            <a:ext cx="10515600" cy="577410"/>
          </a:xfrm>
        </p:spPr>
        <p:txBody>
          <a:bodyPr>
            <a:normAutofit/>
          </a:bodyPr>
          <a:lstStyle/>
          <a:p>
            <a:r>
              <a:rPr lang="en-US" sz="2800" dirty="0">
                <a:latin typeface="+mn-lt"/>
              </a:rPr>
              <a:t>Demo  Caesar Cipher Online: </a:t>
            </a:r>
            <a:r>
              <a:rPr lang="en-US" sz="2800" dirty="0">
                <a:latin typeface="+mn-lt"/>
                <a:hlinkClick r:id="rId2"/>
              </a:rPr>
              <a:t>https://cryptii.com/pipes/caesar-cipher</a:t>
            </a:r>
            <a:r>
              <a:rPr lang="en-US" sz="2800" dirty="0">
                <a:latin typeface="+mn-lt"/>
              </a:rPr>
              <a:t> </a:t>
            </a:r>
          </a:p>
        </p:txBody>
      </p:sp>
      <p:pic>
        <p:nvPicPr>
          <p:cNvPr id="5" name="Picture 4">
            <a:extLst>
              <a:ext uri="{FF2B5EF4-FFF2-40B4-BE49-F238E27FC236}">
                <a16:creationId xmlns:a16="http://schemas.microsoft.com/office/drawing/2014/main" id="{F4235767-A1A0-3D1A-49D8-D33506DD8D7E}"/>
              </a:ext>
            </a:extLst>
          </p:cNvPr>
          <p:cNvPicPr>
            <a:picLocks noChangeAspect="1"/>
          </p:cNvPicPr>
          <p:nvPr/>
        </p:nvPicPr>
        <p:blipFill>
          <a:blip r:embed="rId3"/>
          <a:stretch>
            <a:fillRect/>
          </a:stretch>
        </p:blipFill>
        <p:spPr>
          <a:xfrm>
            <a:off x="948397" y="970672"/>
            <a:ext cx="10053711" cy="5652452"/>
          </a:xfrm>
          <a:prstGeom prst="rect">
            <a:avLst/>
          </a:prstGeom>
        </p:spPr>
      </p:pic>
      <p:sp>
        <p:nvSpPr>
          <p:cNvPr id="4" name="Slide Number Placeholder 3">
            <a:extLst>
              <a:ext uri="{FF2B5EF4-FFF2-40B4-BE49-F238E27FC236}">
                <a16:creationId xmlns:a16="http://schemas.microsoft.com/office/drawing/2014/main" id="{AB59D7E1-788A-A4AB-A0CB-E843995372C6}"/>
              </a:ext>
            </a:extLst>
          </p:cNvPr>
          <p:cNvSpPr>
            <a:spLocks noGrp="1"/>
          </p:cNvSpPr>
          <p:nvPr>
            <p:ph type="sldNum" sz="quarter" idx="12"/>
          </p:nvPr>
        </p:nvSpPr>
        <p:spPr/>
        <p:txBody>
          <a:bodyPr/>
          <a:lstStyle/>
          <a:p>
            <a:fld id="{764AFB3F-E5F3-49AD-8ECD-25D208877D1A}" type="slidenum">
              <a:rPr lang="en-US" smtClean="0"/>
              <a:t>14</a:t>
            </a:fld>
            <a:endParaRPr lang="en-US"/>
          </a:p>
        </p:txBody>
      </p:sp>
    </p:spTree>
    <p:extLst>
      <p:ext uri="{BB962C8B-B14F-4D97-AF65-F5344CB8AC3E}">
        <p14:creationId xmlns:p14="http://schemas.microsoft.com/office/powerpoint/2010/main" val="2348003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8E8012-28AB-5AD7-0F1F-D7B6D1AE75EE}"/>
              </a:ext>
            </a:extLst>
          </p:cNvPr>
          <p:cNvSpPr>
            <a:spLocks noGrp="1"/>
          </p:cNvSpPr>
          <p:nvPr>
            <p:ph type="sldNum" sz="quarter" idx="12"/>
          </p:nvPr>
        </p:nvSpPr>
        <p:spPr/>
        <p:txBody>
          <a:bodyPr/>
          <a:lstStyle/>
          <a:p>
            <a:fld id="{764AFB3F-E5F3-49AD-8ECD-25D208877D1A}" type="slidenum">
              <a:rPr lang="en-US" smtClean="0"/>
              <a:t>15</a:t>
            </a:fld>
            <a:endParaRPr lang="en-US"/>
          </a:p>
        </p:txBody>
      </p:sp>
      <p:pic>
        <p:nvPicPr>
          <p:cNvPr id="4" name="Picture 3">
            <a:extLst>
              <a:ext uri="{FF2B5EF4-FFF2-40B4-BE49-F238E27FC236}">
                <a16:creationId xmlns:a16="http://schemas.microsoft.com/office/drawing/2014/main" id="{400EDC3C-3CB4-6C75-0F48-2299B623AAC6}"/>
              </a:ext>
            </a:extLst>
          </p:cNvPr>
          <p:cNvPicPr>
            <a:picLocks noChangeAspect="1"/>
          </p:cNvPicPr>
          <p:nvPr/>
        </p:nvPicPr>
        <p:blipFill>
          <a:blip r:embed="rId2"/>
          <a:stretch>
            <a:fillRect/>
          </a:stretch>
        </p:blipFill>
        <p:spPr>
          <a:xfrm>
            <a:off x="477648" y="1143000"/>
            <a:ext cx="10643923" cy="5213350"/>
          </a:xfrm>
          <a:prstGeom prst="rect">
            <a:avLst/>
          </a:prstGeom>
        </p:spPr>
      </p:pic>
      <p:sp>
        <p:nvSpPr>
          <p:cNvPr id="5" name="TextBox 4">
            <a:extLst>
              <a:ext uri="{FF2B5EF4-FFF2-40B4-BE49-F238E27FC236}">
                <a16:creationId xmlns:a16="http://schemas.microsoft.com/office/drawing/2014/main" id="{082F5997-6101-73B1-7A52-69E9AEB58CF7}"/>
              </a:ext>
            </a:extLst>
          </p:cNvPr>
          <p:cNvSpPr txBox="1"/>
          <p:nvPr/>
        </p:nvSpPr>
        <p:spPr>
          <a:xfrm>
            <a:off x="885372" y="316984"/>
            <a:ext cx="6898170" cy="523220"/>
          </a:xfrm>
          <a:prstGeom prst="rect">
            <a:avLst/>
          </a:prstGeom>
          <a:noFill/>
        </p:spPr>
        <p:txBody>
          <a:bodyPr wrap="none" rtlCol="0">
            <a:spAutoFit/>
          </a:bodyPr>
          <a:lstStyle/>
          <a:p>
            <a:r>
              <a:rPr lang="en-US" sz="2800" b="1" dirty="0"/>
              <a:t>Program Caesar Cipher </a:t>
            </a:r>
            <a:r>
              <a:rPr lang="en-US" sz="2800" b="1" dirty="0" err="1"/>
              <a:t>dalam</a:t>
            </a:r>
            <a:r>
              <a:rPr lang="en-US" sz="2800" b="1" dirty="0"/>
              <a:t> Bahasa Python</a:t>
            </a:r>
          </a:p>
        </p:txBody>
      </p:sp>
    </p:spTree>
    <p:extLst>
      <p:ext uri="{BB962C8B-B14F-4D97-AF65-F5344CB8AC3E}">
        <p14:creationId xmlns:p14="http://schemas.microsoft.com/office/powerpoint/2010/main" val="600581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242449-7429-DFE0-9E71-DDB2A86174BE}"/>
              </a:ext>
            </a:extLst>
          </p:cNvPr>
          <p:cNvSpPr>
            <a:spLocks noGrp="1"/>
          </p:cNvSpPr>
          <p:nvPr>
            <p:ph type="sldNum" sz="quarter" idx="12"/>
          </p:nvPr>
        </p:nvSpPr>
        <p:spPr/>
        <p:txBody>
          <a:bodyPr/>
          <a:lstStyle/>
          <a:p>
            <a:fld id="{764AFB3F-E5F3-49AD-8ECD-25D208877D1A}" type="slidenum">
              <a:rPr lang="en-US" smtClean="0"/>
              <a:t>16</a:t>
            </a:fld>
            <a:endParaRPr lang="en-US"/>
          </a:p>
        </p:txBody>
      </p:sp>
      <p:sp>
        <p:nvSpPr>
          <p:cNvPr id="5" name="TextBox 4">
            <a:extLst>
              <a:ext uri="{FF2B5EF4-FFF2-40B4-BE49-F238E27FC236}">
                <a16:creationId xmlns:a16="http://schemas.microsoft.com/office/drawing/2014/main" id="{0A4B9B2B-7456-6C85-D3E6-C01862A1026E}"/>
              </a:ext>
            </a:extLst>
          </p:cNvPr>
          <p:cNvSpPr txBox="1"/>
          <p:nvPr/>
        </p:nvSpPr>
        <p:spPr>
          <a:xfrm>
            <a:off x="841829" y="316983"/>
            <a:ext cx="2082301" cy="523220"/>
          </a:xfrm>
          <a:prstGeom prst="rect">
            <a:avLst/>
          </a:prstGeom>
          <a:noFill/>
        </p:spPr>
        <p:txBody>
          <a:bodyPr wrap="none" rtlCol="0">
            <a:spAutoFit/>
          </a:bodyPr>
          <a:lstStyle/>
          <a:p>
            <a:r>
              <a:rPr lang="en-US" sz="2800" dirty="0"/>
              <a:t>Run program</a:t>
            </a:r>
          </a:p>
        </p:txBody>
      </p:sp>
      <p:pic>
        <p:nvPicPr>
          <p:cNvPr id="7" name="Picture 6">
            <a:extLst>
              <a:ext uri="{FF2B5EF4-FFF2-40B4-BE49-F238E27FC236}">
                <a16:creationId xmlns:a16="http://schemas.microsoft.com/office/drawing/2014/main" id="{A0AD8F9C-D5EB-3042-90F7-2A4DAF01C768}"/>
              </a:ext>
            </a:extLst>
          </p:cNvPr>
          <p:cNvPicPr>
            <a:picLocks noChangeAspect="1"/>
          </p:cNvPicPr>
          <p:nvPr/>
        </p:nvPicPr>
        <p:blipFill>
          <a:blip r:embed="rId2"/>
          <a:stretch>
            <a:fillRect/>
          </a:stretch>
        </p:blipFill>
        <p:spPr>
          <a:xfrm>
            <a:off x="471102" y="1122816"/>
            <a:ext cx="11249796" cy="5233534"/>
          </a:xfrm>
          <a:prstGeom prst="rect">
            <a:avLst/>
          </a:prstGeom>
        </p:spPr>
      </p:pic>
    </p:spTree>
    <p:extLst>
      <p:ext uri="{BB962C8B-B14F-4D97-AF65-F5344CB8AC3E}">
        <p14:creationId xmlns:p14="http://schemas.microsoft.com/office/powerpoint/2010/main" val="9193765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1F6467D-E3BD-5292-B137-CFBA2B634997}"/>
              </a:ext>
            </a:extLst>
          </p:cNvPr>
          <p:cNvSpPr txBox="1"/>
          <p:nvPr/>
        </p:nvSpPr>
        <p:spPr>
          <a:xfrm>
            <a:off x="664393" y="733246"/>
            <a:ext cx="11033760" cy="6124754"/>
          </a:xfrm>
          <a:prstGeom prst="rect">
            <a:avLst/>
          </a:prstGeom>
          <a:noFill/>
        </p:spPr>
        <p:txBody>
          <a:bodyPr wrap="square">
            <a:spAutoFit/>
          </a:bodyPr>
          <a:lstStyle/>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Program </a:t>
            </a:r>
            <a:r>
              <a:rPr lang="en-US" sz="1400" dirty="0" err="1">
                <a:effectLst/>
                <a:latin typeface="Courier New" panose="02070309020205020404" pitchFamily="49" charset="0"/>
                <a:ea typeface="MS Mincho" panose="02020609040205080304" pitchFamily="49" charset="-128"/>
              </a:rPr>
              <a:t>enkripsi</a:t>
            </a:r>
            <a:r>
              <a:rPr lang="en-US" sz="1400" dirty="0">
                <a:effectLst/>
                <a:latin typeface="Courier New" panose="02070309020205020404" pitchFamily="49" charset="0"/>
                <a:ea typeface="MS Mincho" panose="02020609040205080304" pitchFamily="49" charset="-128"/>
              </a:rPr>
              <a:t> dan </a:t>
            </a:r>
            <a:r>
              <a:rPr lang="en-US" sz="1400" dirty="0" err="1">
                <a:effectLst/>
                <a:latin typeface="Courier New" panose="02070309020205020404" pitchFamily="49" charset="0"/>
                <a:ea typeface="MS Mincho" panose="02020609040205080304" pitchFamily="49" charset="-128"/>
              </a:rPr>
              <a:t>dekripsi</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pesan</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dengan</a:t>
            </a:r>
            <a:r>
              <a:rPr lang="en-US" sz="1400" dirty="0">
                <a:effectLst/>
                <a:latin typeface="Courier New" panose="02070309020205020404" pitchFamily="49" charset="0"/>
                <a:ea typeface="MS Mincho" panose="02020609040205080304" pitchFamily="49" charset="-128"/>
              </a:rPr>
              <a:t> Caesar Cipher </a:t>
            </a:r>
            <a:r>
              <a:rPr lang="en-US" sz="1400" dirty="0" err="1">
                <a:effectLst/>
                <a:latin typeface="Courier New" panose="02070309020205020404" pitchFamily="49" charset="0"/>
                <a:ea typeface="MS Mincho" panose="02020609040205080304" pitchFamily="49" charset="-128"/>
              </a:rPr>
              <a:t>dalam</a:t>
            </a:r>
            <a:r>
              <a:rPr lang="en-US" sz="1400" dirty="0">
                <a:effectLst/>
                <a:latin typeface="Courier New" panose="02070309020205020404" pitchFamily="49" charset="0"/>
                <a:ea typeface="MS Mincho" panose="02020609040205080304" pitchFamily="49" charset="-128"/>
              </a:rPr>
              <a:t> Bahasa C++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#include &lt;iostream&gt;</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#include &lt;</a:t>
            </a:r>
            <a:r>
              <a:rPr lang="en-US" sz="1400" dirty="0" err="1">
                <a:effectLst/>
                <a:latin typeface="Courier New" panose="02070309020205020404" pitchFamily="49" charset="0"/>
                <a:ea typeface="MS Mincho" panose="02020609040205080304" pitchFamily="49" charset="-128"/>
              </a:rPr>
              <a:t>string.h</a:t>
            </a:r>
            <a:r>
              <a:rPr lang="en-US" sz="1400" dirty="0">
                <a:effectLst/>
                <a:latin typeface="Courier New" panose="02070309020205020404" pitchFamily="49" charset="0"/>
                <a:ea typeface="MS Mincho" panose="02020609040205080304" pitchFamily="49" charset="-128"/>
              </a:rPr>
              <a:t>&gt;</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using namespace std;</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void </a:t>
            </a:r>
            <a:r>
              <a:rPr lang="en-US" sz="1400" dirty="0" err="1">
                <a:effectLst/>
                <a:latin typeface="Courier New" panose="02070309020205020404" pitchFamily="49" charset="0"/>
                <a:ea typeface="MS Mincho" panose="02020609040205080304" pitchFamily="49" charset="-128"/>
              </a:rPr>
              <a:t>enkripsi</a:t>
            </a:r>
            <a:r>
              <a:rPr lang="en-US" sz="1400" dirty="0">
                <a:effectLst/>
                <a:latin typeface="Courier New" panose="02070309020205020404" pitchFamily="49" charset="0"/>
                <a:ea typeface="MS Mincho" panose="02020609040205080304" pitchFamily="49" charset="-128"/>
              </a:rPr>
              <a:t>()</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string </a:t>
            </a:r>
            <a:r>
              <a:rPr lang="en-US" sz="1400" dirty="0" err="1">
                <a:effectLst/>
                <a:latin typeface="Courier New" panose="02070309020205020404" pitchFamily="49" charset="0"/>
                <a:ea typeface="MS Mincho" panose="02020609040205080304" pitchFamily="49" charset="-128"/>
              </a:rPr>
              <a:t>plainteks</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cipherteks</a:t>
            </a:r>
            <a:r>
              <a:rPr lang="en-US" sz="1400" dirty="0">
                <a:effectLst/>
                <a:latin typeface="Courier New" panose="02070309020205020404" pitchFamily="49" charset="0"/>
                <a:ea typeface="MS Mincho" panose="02020609040205080304" pitchFamily="49" charset="-128"/>
              </a:rPr>
              <a:t>;</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int </a:t>
            </a:r>
            <a:r>
              <a:rPr lang="en-US" sz="1400" dirty="0" err="1">
                <a:effectLst/>
                <a:latin typeface="Courier New" panose="02070309020205020404" pitchFamily="49" charset="0"/>
                <a:ea typeface="MS Mincho" panose="02020609040205080304" pitchFamily="49" charset="-128"/>
              </a:rPr>
              <a:t>i</a:t>
            </a:r>
            <a:r>
              <a:rPr lang="en-US" sz="1400" dirty="0">
                <a:effectLst/>
                <a:latin typeface="Courier New" panose="02070309020205020404" pitchFamily="49" charset="0"/>
                <a:ea typeface="MS Mincho" panose="02020609040205080304" pitchFamily="49" charset="-128"/>
              </a:rPr>
              <a:t>, k;</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char c;</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cout</a:t>
            </a:r>
            <a:r>
              <a:rPr lang="en-US" sz="1400" dirty="0">
                <a:effectLst/>
                <a:latin typeface="Courier New" panose="02070309020205020404" pitchFamily="49" charset="0"/>
                <a:ea typeface="MS Mincho" panose="02020609040205080304" pitchFamily="49" charset="-128"/>
              </a:rPr>
              <a:t> &lt;&lt; "</a:t>
            </a:r>
            <a:r>
              <a:rPr lang="en-US" sz="1400" dirty="0" err="1">
                <a:effectLst/>
                <a:latin typeface="Courier New" panose="02070309020205020404" pitchFamily="49" charset="0"/>
                <a:ea typeface="MS Mincho" panose="02020609040205080304" pitchFamily="49" charset="-128"/>
              </a:rPr>
              <a:t>Ketikkan</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pesan</a:t>
            </a:r>
            <a:r>
              <a:rPr lang="en-US" sz="1400" dirty="0">
                <a:effectLst/>
                <a:latin typeface="Courier New" panose="02070309020205020404" pitchFamily="49" charset="0"/>
                <a:ea typeface="MS Mincho" panose="02020609040205080304" pitchFamily="49" charset="-128"/>
              </a:rPr>
              <a:t>:";</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cin.ignore</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getline</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cin</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plainteks</a:t>
            </a:r>
            <a:r>
              <a:rPr lang="en-US" sz="1400" dirty="0">
                <a:effectLst/>
                <a:latin typeface="Courier New" panose="02070309020205020404" pitchFamily="49" charset="0"/>
                <a:ea typeface="MS Mincho" panose="02020609040205080304" pitchFamily="49" charset="-128"/>
              </a:rPr>
              <a:t>);</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cout</a:t>
            </a:r>
            <a:r>
              <a:rPr lang="en-US" sz="1400" dirty="0">
                <a:effectLst/>
                <a:latin typeface="Courier New" panose="02070309020205020404" pitchFamily="49" charset="0"/>
                <a:ea typeface="MS Mincho" panose="02020609040205080304" pitchFamily="49" charset="-128"/>
              </a:rPr>
              <a:t> &lt;&lt; "Masukkan </a:t>
            </a:r>
            <a:r>
              <a:rPr lang="en-US" sz="1400" dirty="0" err="1">
                <a:effectLst/>
                <a:latin typeface="Courier New" panose="02070309020205020404" pitchFamily="49" charset="0"/>
                <a:ea typeface="MS Mincho" panose="02020609040205080304" pitchFamily="49" charset="-128"/>
              </a:rPr>
              <a:t>jumlah</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pergesaran</a:t>
            </a:r>
            <a:r>
              <a:rPr lang="en-US" sz="1400" dirty="0">
                <a:effectLst/>
                <a:latin typeface="Courier New" panose="02070309020205020404" pitchFamily="49" charset="0"/>
                <a:ea typeface="MS Mincho" panose="02020609040205080304" pitchFamily="49" charset="-128"/>
              </a:rPr>
              <a:t> (0-25): "; </a:t>
            </a:r>
            <a:r>
              <a:rPr lang="en-US" sz="1400" dirty="0" err="1">
                <a:effectLst/>
                <a:latin typeface="Courier New" panose="02070309020205020404" pitchFamily="49" charset="0"/>
                <a:ea typeface="MS Mincho" panose="02020609040205080304" pitchFamily="49" charset="-128"/>
              </a:rPr>
              <a:t>cin</a:t>
            </a:r>
            <a:r>
              <a:rPr lang="en-US" sz="1400" dirty="0">
                <a:effectLst/>
                <a:latin typeface="Courier New" panose="02070309020205020404" pitchFamily="49" charset="0"/>
                <a:ea typeface="MS Mincho" panose="02020609040205080304" pitchFamily="49" charset="-128"/>
              </a:rPr>
              <a:t> &gt;&gt; k;</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cipherteks</a:t>
            </a:r>
            <a:r>
              <a:rPr lang="en-US" sz="1400" dirty="0">
                <a:effectLst/>
                <a:latin typeface="Courier New" panose="02070309020205020404" pitchFamily="49" charset="0"/>
                <a:ea typeface="MS Mincho" panose="02020609040205080304" pitchFamily="49" charset="-128"/>
              </a:rPr>
              <a:t> = "";  // </a:t>
            </a:r>
            <a:r>
              <a:rPr lang="en-US" sz="1400" dirty="0" err="1">
                <a:effectLst/>
                <a:latin typeface="Courier New" panose="02070309020205020404" pitchFamily="49" charset="0"/>
                <a:ea typeface="MS Mincho" panose="02020609040205080304" pitchFamily="49" charset="-128"/>
              </a:rPr>
              <a:t>inisialisasi</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cipherteks</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dengan</a:t>
            </a:r>
            <a:r>
              <a:rPr lang="en-US" sz="1400" dirty="0">
                <a:effectLst/>
                <a:latin typeface="Courier New" panose="02070309020205020404" pitchFamily="49" charset="0"/>
                <a:ea typeface="MS Mincho" panose="02020609040205080304" pitchFamily="49" charset="-128"/>
              </a:rPr>
              <a:t> null string</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for (</a:t>
            </a:r>
            <a:r>
              <a:rPr lang="en-US" sz="1400" dirty="0" err="1">
                <a:effectLst/>
                <a:latin typeface="Courier New" panose="02070309020205020404" pitchFamily="49" charset="0"/>
                <a:ea typeface="MS Mincho" panose="02020609040205080304" pitchFamily="49" charset="-128"/>
              </a:rPr>
              <a:t>i</a:t>
            </a:r>
            <a:r>
              <a:rPr lang="en-US" sz="1400" dirty="0">
                <a:effectLst/>
                <a:latin typeface="Courier New" panose="02070309020205020404" pitchFamily="49" charset="0"/>
                <a:ea typeface="MS Mincho" panose="02020609040205080304" pitchFamily="49" charset="-128"/>
              </a:rPr>
              <a:t>=0; </a:t>
            </a:r>
            <a:r>
              <a:rPr lang="en-US" sz="1400" dirty="0" err="1">
                <a:effectLst/>
                <a:latin typeface="Courier New" panose="02070309020205020404" pitchFamily="49" charset="0"/>
                <a:ea typeface="MS Mincho" panose="02020609040205080304" pitchFamily="49" charset="-128"/>
              </a:rPr>
              <a:t>i</a:t>
            </a:r>
            <a:r>
              <a:rPr lang="en-US" sz="1400" dirty="0">
                <a:effectLst/>
                <a:latin typeface="Courier New" panose="02070309020205020404" pitchFamily="49" charset="0"/>
                <a:ea typeface="MS Mincho" panose="02020609040205080304" pitchFamily="49" charset="-128"/>
              </a:rPr>
              <a:t> &lt; </a:t>
            </a:r>
            <a:r>
              <a:rPr lang="en-US" sz="1400" dirty="0" err="1">
                <a:effectLst/>
                <a:latin typeface="Courier New" panose="02070309020205020404" pitchFamily="49" charset="0"/>
                <a:ea typeface="MS Mincho" panose="02020609040205080304" pitchFamily="49" charset="-128"/>
              </a:rPr>
              <a:t>plainteks.length</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i</a:t>
            </a:r>
            <a:r>
              <a:rPr lang="en-US" sz="1400" dirty="0">
                <a:effectLst/>
                <a:latin typeface="Courier New" panose="02070309020205020404" pitchFamily="49" charset="0"/>
                <a:ea typeface="MS Mincho" panose="02020609040205080304" pitchFamily="49" charset="-128"/>
              </a:rPr>
              <a:t>++)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c = </a:t>
            </a:r>
            <a:r>
              <a:rPr lang="en-US" sz="1400" dirty="0" err="1">
                <a:effectLst/>
                <a:latin typeface="Courier New" panose="02070309020205020404" pitchFamily="49" charset="0"/>
                <a:ea typeface="MS Mincho" panose="02020609040205080304" pitchFamily="49" charset="-128"/>
              </a:rPr>
              <a:t>plainteks</a:t>
            </a:r>
            <a:r>
              <a:rPr lang="en-US" sz="1400" dirty="0">
                <a:effectLst/>
                <a:latin typeface="Courier New" panose="02070309020205020404" pitchFamily="49" charset="0"/>
                <a:ea typeface="MS Mincho" panose="02020609040205080304" pitchFamily="49" charset="-128"/>
              </a:rPr>
              <a:t>[</a:t>
            </a:r>
            <a:r>
              <a:rPr lang="en-US" sz="1400" dirty="0" err="1">
                <a:effectLst/>
                <a:latin typeface="Courier New" panose="02070309020205020404" pitchFamily="49" charset="0"/>
                <a:ea typeface="MS Mincho" panose="02020609040205080304" pitchFamily="49" charset="-128"/>
              </a:rPr>
              <a:t>i</a:t>
            </a:r>
            <a:r>
              <a:rPr lang="en-US" sz="1400" dirty="0">
                <a:effectLst/>
                <a:latin typeface="Courier New" panose="02070309020205020404" pitchFamily="49" charset="0"/>
                <a:ea typeface="MS Mincho" panose="02020609040205080304" pitchFamily="49" charset="-128"/>
              </a:rPr>
              <a:t>];</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if (</a:t>
            </a:r>
            <a:r>
              <a:rPr lang="en-US" sz="1400" dirty="0" err="1">
                <a:effectLst/>
                <a:latin typeface="Courier New" panose="02070309020205020404" pitchFamily="49" charset="0"/>
                <a:ea typeface="MS Mincho" panose="02020609040205080304" pitchFamily="49" charset="-128"/>
              </a:rPr>
              <a:t>isalpha</a:t>
            </a:r>
            <a:r>
              <a:rPr lang="en-US" sz="1400" dirty="0">
                <a:effectLst/>
                <a:latin typeface="Courier New" panose="02070309020205020404" pitchFamily="49" charset="0"/>
                <a:ea typeface="MS Mincho" panose="02020609040205080304" pitchFamily="49" charset="-128"/>
              </a:rPr>
              <a:t>(c)) {    //</a:t>
            </a:r>
            <a:r>
              <a:rPr lang="en-US" sz="1400" dirty="0" err="1">
                <a:effectLst/>
                <a:latin typeface="Courier New" panose="02070309020205020404" pitchFamily="49" charset="0"/>
                <a:ea typeface="MS Mincho" panose="02020609040205080304" pitchFamily="49" charset="-128"/>
              </a:rPr>
              <a:t>hanya</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memproses</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huruf</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alfabet</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saja</a:t>
            </a:r>
            <a:endParaRPr lang="en-US" sz="1400" dirty="0">
              <a:effectLst/>
              <a:latin typeface="Courier New" panose="02070309020205020404" pitchFamily="49" charset="0"/>
              <a:ea typeface="MS Mincho" panose="02020609040205080304" pitchFamily="49" charset="-128"/>
            </a:endParaRP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c = </a:t>
            </a:r>
            <a:r>
              <a:rPr lang="en-US" sz="1400" dirty="0" err="1">
                <a:effectLst/>
                <a:latin typeface="Courier New" panose="02070309020205020404" pitchFamily="49" charset="0"/>
                <a:ea typeface="MS Mincho" panose="02020609040205080304" pitchFamily="49" charset="-128"/>
              </a:rPr>
              <a:t>toupper</a:t>
            </a:r>
            <a:r>
              <a:rPr lang="en-US" sz="1400" dirty="0">
                <a:effectLst/>
                <a:latin typeface="Courier New" panose="02070309020205020404" pitchFamily="49" charset="0"/>
                <a:ea typeface="MS Mincho" panose="02020609040205080304" pitchFamily="49" charset="-128"/>
              </a:rPr>
              <a:t>(c);   // </a:t>
            </a:r>
            <a:r>
              <a:rPr lang="en-US" sz="1400" dirty="0" err="1">
                <a:effectLst/>
                <a:latin typeface="Courier New" panose="02070309020205020404" pitchFamily="49" charset="0"/>
                <a:ea typeface="MS Mincho" panose="02020609040205080304" pitchFamily="49" charset="-128"/>
              </a:rPr>
              <a:t>ubah</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menjadi</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huruf</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kapital</a:t>
            </a:r>
            <a:r>
              <a:rPr lang="en-US" sz="1400" dirty="0">
                <a:effectLst/>
                <a:latin typeface="Courier New" panose="02070309020205020404" pitchFamily="49" charset="0"/>
                <a:ea typeface="MS Mincho" panose="02020609040205080304" pitchFamily="49" charset="-128"/>
              </a:rPr>
              <a:t>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c = c - 65;       // </a:t>
            </a:r>
            <a:r>
              <a:rPr lang="en-US" sz="1400" dirty="0" err="1">
                <a:effectLst/>
                <a:latin typeface="Courier New" panose="02070309020205020404" pitchFamily="49" charset="0"/>
                <a:ea typeface="MS Mincho" panose="02020609040205080304" pitchFamily="49" charset="-128"/>
              </a:rPr>
              <a:t>kodekan</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huruf</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ke</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angka</a:t>
            </a:r>
            <a:r>
              <a:rPr lang="en-US" sz="1400" dirty="0">
                <a:effectLst/>
                <a:latin typeface="Courier New" panose="02070309020205020404" pitchFamily="49" charset="0"/>
                <a:ea typeface="MS Mincho" panose="02020609040205080304" pitchFamily="49" charset="-128"/>
              </a:rPr>
              <a:t> 0 s/d 25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c = (c + k) % 26; // </a:t>
            </a:r>
            <a:r>
              <a:rPr lang="en-US" sz="1400" dirty="0" err="1">
                <a:effectLst/>
                <a:latin typeface="Courier New" panose="02070309020205020404" pitchFamily="49" charset="0"/>
                <a:ea typeface="MS Mincho" panose="02020609040205080304" pitchFamily="49" charset="-128"/>
              </a:rPr>
              <a:t>enkripsi</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geser</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sejauh</a:t>
            </a:r>
            <a:r>
              <a:rPr lang="en-US" sz="1400" dirty="0">
                <a:effectLst/>
                <a:latin typeface="Courier New" panose="02070309020205020404" pitchFamily="49" charset="0"/>
                <a:ea typeface="MS Mincho" panose="02020609040205080304" pitchFamily="49" charset="-128"/>
              </a:rPr>
              <a:t> k </a:t>
            </a:r>
            <a:r>
              <a:rPr lang="en-US" sz="1400" dirty="0" err="1">
                <a:effectLst/>
                <a:latin typeface="Courier New" panose="02070309020205020404" pitchFamily="49" charset="0"/>
                <a:ea typeface="MS Mincho" panose="02020609040205080304" pitchFamily="49" charset="-128"/>
              </a:rPr>
              <a:t>ke</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kanan</a:t>
            </a:r>
            <a:endParaRPr lang="en-US" sz="1400" dirty="0">
              <a:effectLst/>
              <a:latin typeface="Courier New" panose="02070309020205020404" pitchFamily="49" charset="0"/>
              <a:ea typeface="MS Mincho" panose="02020609040205080304" pitchFamily="49" charset="-128"/>
            </a:endParaRP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c = c + 65;       // </a:t>
            </a:r>
            <a:r>
              <a:rPr lang="en-US" sz="1400" dirty="0" err="1">
                <a:effectLst/>
                <a:latin typeface="Courier New" panose="02070309020205020404" pitchFamily="49" charset="0"/>
                <a:ea typeface="MS Mincho" panose="02020609040205080304" pitchFamily="49" charset="-128"/>
              </a:rPr>
              <a:t>kodekan</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kembali</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ke</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huruf</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semula</a:t>
            </a:r>
            <a:r>
              <a:rPr lang="en-US" sz="1400" dirty="0">
                <a:effectLst/>
                <a:latin typeface="Courier New" panose="02070309020205020404" pitchFamily="49" charset="0"/>
                <a:ea typeface="MS Mincho" panose="02020609040205080304" pitchFamily="49" charset="-128"/>
              </a:rPr>
              <a:t>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cipherteks</a:t>
            </a:r>
            <a:r>
              <a:rPr lang="en-US" sz="1400" dirty="0">
                <a:effectLst/>
                <a:latin typeface="Courier New" panose="02070309020205020404" pitchFamily="49" charset="0"/>
                <a:ea typeface="MS Mincho" panose="02020609040205080304" pitchFamily="49" charset="-128"/>
              </a:rPr>
              <a:t> = </a:t>
            </a:r>
            <a:r>
              <a:rPr lang="en-US" sz="1400" dirty="0" err="1">
                <a:effectLst/>
                <a:latin typeface="Courier New" panose="02070309020205020404" pitchFamily="49" charset="0"/>
                <a:ea typeface="MS Mincho" panose="02020609040205080304" pitchFamily="49" charset="-128"/>
              </a:rPr>
              <a:t>cipherteks</a:t>
            </a:r>
            <a:r>
              <a:rPr lang="en-US" sz="1400" dirty="0">
                <a:effectLst/>
                <a:latin typeface="Courier New" panose="02070309020205020404" pitchFamily="49" charset="0"/>
                <a:ea typeface="MS Mincho" panose="02020609040205080304" pitchFamily="49" charset="-128"/>
              </a:rPr>
              <a:t> + c;  // </a:t>
            </a:r>
            <a:r>
              <a:rPr lang="en-US" sz="1400" dirty="0" err="1">
                <a:effectLst/>
                <a:latin typeface="Courier New" panose="02070309020205020404" pitchFamily="49" charset="0"/>
                <a:ea typeface="MS Mincho" panose="02020609040205080304" pitchFamily="49" charset="-128"/>
              </a:rPr>
              <a:t>sambungkan</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ke</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cipherteks</a:t>
            </a:r>
            <a:endParaRPr lang="en-US" sz="1400" dirty="0">
              <a:effectLst/>
              <a:latin typeface="Courier New" panose="02070309020205020404" pitchFamily="49" charset="0"/>
              <a:ea typeface="MS Mincho" panose="02020609040205080304" pitchFamily="49" charset="-128"/>
            </a:endParaRP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cout</a:t>
            </a:r>
            <a:r>
              <a:rPr lang="en-US" sz="1400" dirty="0">
                <a:effectLst/>
                <a:latin typeface="Courier New" panose="02070309020205020404" pitchFamily="49" charset="0"/>
                <a:ea typeface="MS Mincho" panose="02020609040205080304" pitchFamily="49" charset="-128"/>
              </a:rPr>
              <a:t> &lt;&lt; "</a:t>
            </a:r>
            <a:r>
              <a:rPr lang="en-US" sz="1400" dirty="0" err="1">
                <a:effectLst/>
                <a:latin typeface="Courier New" panose="02070309020205020404" pitchFamily="49" charset="0"/>
                <a:ea typeface="MS Mincho" panose="02020609040205080304" pitchFamily="49" charset="-128"/>
              </a:rPr>
              <a:t>Cipherteks</a:t>
            </a:r>
            <a:r>
              <a:rPr lang="en-US" sz="1400" dirty="0">
                <a:effectLst/>
                <a:latin typeface="Courier New" panose="02070309020205020404" pitchFamily="49" charset="0"/>
                <a:ea typeface="MS Mincho" panose="02020609040205080304" pitchFamily="49" charset="-128"/>
              </a:rPr>
              <a:t>: "&lt;&lt;</a:t>
            </a:r>
            <a:r>
              <a:rPr lang="en-US" sz="1400" dirty="0" err="1">
                <a:effectLst/>
                <a:latin typeface="Courier New" panose="02070309020205020404" pitchFamily="49" charset="0"/>
                <a:ea typeface="MS Mincho" panose="02020609040205080304" pitchFamily="49" charset="-128"/>
              </a:rPr>
              <a:t>cipherteks</a:t>
            </a:r>
            <a:r>
              <a:rPr lang="en-US" sz="1400" dirty="0">
                <a:effectLst/>
                <a:latin typeface="Courier New" panose="02070309020205020404" pitchFamily="49" charset="0"/>
                <a:ea typeface="MS Mincho" panose="02020609040205080304" pitchFamily="49" charset="-128"/>
              </a:rPr>
              <a:t>&lt;&lt; </a:t>
            </a:r>
            <a:r>
              <a:rPr lang="en-US" sz="1400" dirty="0" err="1">
                <a:effectLst/>
                <a:latin typeface="Courier New" panose="02070309020205020404" pitchFamily="49" charset="0"/>
                <a:ea typeface="MS Mincho" panose="02020609040205080304" pitchFamily="49" charset="-128"/>
              </a:rPr>
              <a:t>endl</a:t>
            </a:r>
            <a:r>
              <a:rPr lang="en-US" sz="1400" dirty="0">
                <a:effectLst/>
                <a:latin typeface="Courier New" panose="02070309020205020404" pitchFamily="49" charset="0"/>
                <a:ea typeface="MS Mincho" panose="02020609040205080304" pitchFamily="49" charset="-128"/>
              </a:rPr>
              <a:t>;  // </a:t>
            </a:r>
            <a:r>
              <a:rPr lang="en-US" sz="1400" dirty="0" err="1">
                <a:effectLst/>
                <a:latin typeface="Courier New" panose="02070309020205020404" pitchFamily="49" charset="0"/>
                <a:ea typeface="MS Mincho" panose="02020609040205080304" pitchFamily="49" charset="-128"/>
              </a:rPr>
              <a:t>cetak</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cipherteks</a:t>
            </a:r>
            <a:endParaRPr lang="en-US" sz="1400" dirty="0">
              <a:effectLst/>
              <a:latin typeface="Courier New" panose="02070309020205020404" pitchFamily="49" charset="0"/>
              <a:ea typeface="MS Mincho" panose="02020609040205080304" pitchFamily="49" charset="-128"/>
            </a:endParaRP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a:t>
            </a:r>
          </a:p>
        </p:txBody>
      </p:sp>
      <p:sp>
        <p:nvSpPr>
          <p:cNvPr id="4" name="Rectangle 3">
            <a:extLst>
              <a:ext uri="{FF2B5EF4-FFF2-40B4-BE49-F238E27FC236}">
                <a16:creationId xmlns:a16="http://schemas.microsoft.com/office/drawing/2014/main" id="{9242BBBC-C54A-938B-C9A3-18A1C0C34ABA}"/>
              </a:ext>
            </a:extLst>
          </p:cNvPr>
          <p:cNvSpPr/>
          <p:nvPr/>
        </p:nvSpPr>
        <p:spPr>
          <a:xfrm>
            <a:off x="493847" y="634125"/>
            <a:ext cx="10546080" cy="62238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08217F46-61A0-525B-70D5-7312B7A5721A}"/>
              </a:ext>
            </a:extLst>
          </p:cNvPr>
          <p:cNvSpPr>
            <a:spLocks noGrp="1"/>
          </p:cNvSpPr>
          <p:nvPr>
            <p:ph type="sldNum" sz="quarter" idx="12"/>
          </p:nvPr>
        </p:nvSpPr>
        <p:spPr/>
        <p:txBody>
          <a:bodyPr/>
          <a:lstStyle/>
          <a:p>
            <a:fld id="{764AFB3F-E5F3-49AD-8ECD-25D208877D1A}" type="slidenum">
              <a:rPr lang="en-US" smtClean="0"/>
              <a:t>17</a:t>
            </a:fld>
            <a:endParaRPr lang="en-US"/>
          </a:p>
        </p:txBody>
      </p:sp>
      <p:sp>
        <p:nvSpPr>
          <p:cNvPr id="6" name="TextBox 5">
            <a:extLst>
              <a:ext uri="{FF2B5EF4-FFF2-40B4-BE49-F238E27FC236}">
                <a16:creationId xmlns:a16="http://schemas.microsoft.com/office/drawing/2014/main" id="{18411D8B-C53E-2994-1F60-41B88C428E4A}"/>
              </a:ext>
            </a:extLst>
          </p:cNvPr>
          <p:cNvSpPr txBox="1"/>
          <p:nvPr/>
        </p:nvSpPr>
        <p:spPr>
          <a:xfrm>
            <a:off x="493847" y="110905"/>
            <a:ext cx="6385210" cy="523220"/>
          </a:xfrm>
          <a:prstGeom prst="rect">
            <a:avLst/>
          </a:prstGeom>
          <a:noFill/>
        </p:spPr>
        <p:txBody>
          <a:bodyPr wrap="none" rtlCol="0">
            <a:spAutoFit/>
          </a:bodyPr>
          <a:lstStyle/>
          <a:p>
            <a:r>
              <a:rPr lang="en-US" sz="2800" b="1" dirty="0"/>
              <a:t>Program Caesar Cipher </a:t>
            </a:r>
            <a:r>
              <a:rPr lang="en-US" sz="2800" b="1" dirty="0" err="1"/>
              <a:t>dalam</a:t>
            </a:r>
            <a:r>
              <a:rPr lang="en-US" sz="2800" b="1" dirty="0"/>
              <a:t> Bahasa C++</a:t>
            </a:r>
          </a:p>
        </p:txBody>
      </p:sp>
    </p:spTree>
    <p:extLst>
      <p:ext uri="{BB962C8B-B14F-4D97-AF65-F5344CB8AC3E}">
        <p14:creationId xmlns:p14="http://schemas.microsoft.com/office/powerpoint/2010/main" val="451377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65B80E-5C06-F42B-A3AD-64722B6CC624}"/>
              </a:ext>
            </a:extLst>
          </p:cNvPr>
          <p:cNvSpPr txBox="1"/>
          <p:nvPr/>
        </p:nvSpPr>
        <p:spPr>
          <a:xfrm>
            <a:off x="447040" y="454721"/>
            <a:ext cx="11135360" cy="6124754"/>
          </a:xfrm>
          <a:prstGeom prst="rect">
            <a:avLst/>
          </a:prstGeom>
          <a:noFill/>
        </p:spPr>
        <p:txBody>
          <a:bodyPr wrap="square">
            <a:spAutoFit/>
          </a:bodyPr>
          <a:lstStyle/>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void </a:t>
            </a:r>
            <a:r>
              <a:rPr lang="en-US" sz="1400" dirty="0" err="1">
                <a:effectLst/>
                <a:latin typeface="Courier New" panose="02070309020205020404" pitchFamily="49" charset="0"/>
                <a:ea typeface="MS Mincho" panose="02020609040205080304" pitchFamily="49" charset="-128"/>
              </a:rPr>
              <a:t>dekripsi</a:t>
            </a:r>
            <a:r>
              <a:rPr lang="en-US" sz="1400" dirty="0">
                <a:effectLst/>
                <a:latin typeface="Courier New" panose="02070309020205020404" pitchFamily="49" charset="0"/>
                <a:ea typeface="MS Mincho" panose="02020609040205080304" pitchFamily="49" charset="-128"/>
              </a:rPr>
              <a:t>()</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string </a:t>
            </a:r>
            <a:r>
              <a:rPr lang="en-US" sz="1400" dirty="0" err="1">
                <a:effectLst/>
                <a:latin typeface="Courier New" panose="02070309020205020404" pitchFamily="49" charset="0"/>
                <a:ea typeface="MS Mincho" panose="02020609040205080304" pitchFamily="49" charset="-128"/>
              </a:rPr>
              <a:t>plainteks</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cipherteks</a:t>
            </a:r>
            <a:r>
              <a:rPr lang="en-US" sz="1400" dirty="0">
                <a:effectLst/>
                <a:latin typeface="Courier New" panose="02070309020205020404" pitchFamily="49" charset="0"/>
                <a:ea typeface="MS Mincho" panose="02020609040205080304" pitchFamily="49" charset="-128"/>
              </a:rPr>
              <a:t>;</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int </a:t>
            </a:r>
            <a:r>
              <a:rPr lang="en-US" sz="1400" dirty="0" err="1">
                <a:effectLst/>
                <a:latin typeface="Courier New" panose="02070309020205020404" pitchFamily="49" charset="0"/>
                <a:ea typeface="MS Mincho" panose="02020609040205080304" pitchFamily="49" charset="-128"/>
              </a:rPr>
              <a:t>i</a:t>
            </a:r>
            <a:r>
              <a:rPr lang="en-US" sz="1400" dirty="0">
                <a:effectLst/>
                <a:latin typeface="Courier New" panose="02070309020205020404" pitchFamily="49" charset="0"/>
                <a:ea typeface="MS Mincho" panose="02020609040205080304" pitchFamily="49" charset="-128"/>
              </a:rPr>
              <a:t>, k;</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char c;</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cout</a:t>
            </a:r>
            <a:r>
              <a:rPr lang="en-US" sz="1400" dirty="0">
                <a:effectLst/>
                <a:latin typeface="Courier New" panose="02070309020205020404" pitchFamily="49" charset="0"/>
                <a:ea typeface="MS Mincho" panose="02020609040205080304" pitchFamily="49" charset="-128"/>
              </a:rPr>
              <a:t> &lt;&lt; "</a:t>
            </a:r>
            <a:r>
              <a:rPr lang="en-US" sz="1400" dirty="0" err="1">
                <a:effectLst/>
                <a:latin typeface="Courier New" panose="02070309020205020404" pitchFamily="49" charset="0"/>
                <a:ea typeface="MS Mincho" panose="02020609040205080304" pitchFamily="49" charset="-128"/>
              </a:rPr>
              <a:t>Ketikkan</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cipherteks</a:t>
            </a:r>
            <a:r>
              <a:rPr lang="en-US" sz="1400" dirty="0">
                <a:effectLst/>
                <a:latin typeface="Courier New" panose="02070309020205020404" pitchFamily="49" charset="0"/>
                <a:ea typeface="MS Mincho" panose="02020609040205080304" pitchFamily="49" charset="-128"/>
              </a:rPr>
              <a:t>: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cin.ignore</a:t>
            </a:r>
            <a:r>
              <a:rPr lang="en-US" sz="1400" dirty="0">
                <a:effectLst/>
                <a:latin typeface="Courier New" panose="02070309020205020404" pitchFamily="49" charset="0"/>
                <a:ea typeface="MS Mincho" panose="02020609040205080304" pitchFamily="49" charset="-128"/>
              </a:rPr>
              <a:t>();</a:t>
            </a:r>
            <a:r>
              <a:rPr lang="en-US" sz="1400" dirty="0" err="1">
                <a:effectLst/>
                <a:latin typeface="Courier New" panose="02070309020205020404" pitchFamily="49" charset="0"/>
                <a:ea typeface="MS Mincho" panose="02020609040205080304" pitchFamily="49" charset="-128"/>
              </a:rPr>
              <a:t>getline</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cin</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cipherteks</a:t>
            </a:r>
            <a:r>
              <a:rPr lang="en-US" sz="1400" dirty="0">
                <a:effectLst/>
                <a:latin typeface="Courier New" panose="02070309020205020404" pitchFamily="49" charset="0"/>
                <a:ea typeface="MS Mincho" panose="02020609040205080304" pitchFamily="49" charset="-128"/>
              </a:rPr>
              <a:t>);</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cout</a:t>
            </a:r>
            <a:r>
              <a:rPr lang="en-US" sz="1400" dirty="0">
                <a:effectLst/>
                <a:latin typeface="Courier New" panose="02070309020205020404" pitchFamily="49" charset="0"/>
                <a:ea typeface="MS Mincho" panose="02020609040205080304" pitchFamily="49" charset="-128"/>
              </a:rPr>
              <a:t> &lt;&lt; "Masukkan </a:t>
            </a:r>
            <a:r>
              <a:rPr lang="en-US" sz="1400" dirty="0" err="1">
                <a:effectLst/>
                <a:latin typeface="Courier New" panose="02070309020205020404" pitchFamily="49" charset="0"/>
                <a:ea typeface="MS Mincho" panose="02020609040205080304" pitchFamily="49" charset="-128"/>
              </a:rPr>
              <a:t>jumlah</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pergesaran</a:t>
            </a:r>
            <a:r>
              <a:rPr lang="en-US" sz="1400" dirty="0">
                <a:effectLst/>
                <a:latin typeface="Courier New" panose="02070309020205020404" pitchFamily="49" charset="0"/>
                <a:ea typeface="MS Mincho" panose="02020609040205080304" pitchFamily="49" charset="-128"/>
              </a:rPr>
              <a:t> (0-25):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cin</a:t>
            </a:r>
            <a:r>
              <a:rPr lang="en-US" sz="1400" dirty="0">
                <a:effectLst/>
                <a:latin typeface="Courier New" panose="02070309020205020404" pitchFamily="49" charset="0"/>
                <a:ea typeface="MS Mincho" panose="02020609040205080304" pitchFamily="49" charset="-128"/>
              </a:rPr>
              <a:t> &gt;&gt; k;</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plainteks</a:t>
            </a:r>
            <a:r>
              <a:rPr lang="en-US" sz="1400" dirty="0">
                <a:effectLst/>
                <a:latin typeface="Courier New" panose="02070309020205020404" pitchFamily="49" charset="0"/>
                <a:ea typeface="MS Mincho" panose="02020609040205080304" pitchFamily="49" charset="-128"/>
              </a:rPr>
              <a:t> = "";  // </a:t>
            </a:r>
            <a:r>
              <a:rPr lang="en-US" sz="1400" dirty="0" err="1">
                <a:effectLst/>
                <a:latin typeface="Courier New" panose="02070309020205020404" pitchFamily="49" charset="0"/>
                <a:ea typeface="MS Mincho" panose="02020609040205080304" pitchFamily="49" charset="-128"/>
              </a:rPr>
              <a:t>inisialisasi</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plainteks</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dengan</a:t>
            </a:r>
            <a:r>
              <a:rPr lang="en-US" sz="1400" dirty="0">
                <a:effectLst/>
                <a:latin typeface="Courier New" panose="02070309020205020404" pitchFamily="49" charset="0"/>
                <a:ea typeface="MS Mincho" panose="02020609040205080304" pitchFamily="49" charset="-128"/>
              </a:rPr>
              <a:t> null string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for (</a:t>
            </a:r>
            <a:r>
              <a:rPr lang="en-US" sz="1400" dirty="0" err="1">
                <a:effectLst/>
                <a:latin typeface="Courier New" panose="02070309020205020404" pitchFamily="49" charset="0"/>
                <a:ea typeface="MS Mincho" panose="02020609040205080304" pitchFamily="49" charset="-128"/>
              </a:rPr>
              <a:t>i</a:t>
            </a:r>
            <a:r>
              <a:rPr lang="en-US" sz="1400" dirty="0">
                <a:effectLst/>
                <a:latin typeface="Courier New" panose="02070309020205020404" pitchFamily="49" charset="0"/>
                <a:ea typeface="MS Mincho" panose="02020609040205080304" pitchFamily="49" charset="-128"/>
              </a:rPr>
              <a:t>=0; </a:t>
            </a:r>
            <a:r>
              <a:rPr lang="en-US" sz="1400" dirty="0" err="1">
                <a:effectLst/>
                <a:latin typeface="Courier New" panose="02070309020205020404" pitchFamily="49" charset="0"/>
                <a:ea typeface="MS Mincho" panose="02020609040205080304" pitchFamily="49" charset="-128"/>
              </a:rPr>
              <a:t>i</a:t>
            </a:r>
            <a:r>
              <a:rPr lang="en-US" sz="1400" dirty="0">
                <a:effectLst/>
                <a:latin typeface="Courier New" panose="02070309020205020404" pitchFamily="49" charset="0"/>
                <a:ea typeface="MS Mincho" panose="02020609040205080304" pitchFamily="49" charset="-128"/>
              </a:rPr>
              <a:t> &lt; </a:t>
            </a:r>
            <a:r>
              <a:rPr lang="en-US" sz="1400" dirty="0" err="1">
                <a:effectLst/>
                <a:latin typeface="Courier New" panose="02070309020205020404" pitchFamily="49" charset="0"/>
                <a:ea typeface="MS Mincho" panose="02020609040205080304" pitchFamily="49" charset="-128"/>
              </a:rPr>
              <a:t>cipherteks.length</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i</a:t>
            </a:r>
            <a:r>
              <a:rPr lang="en-US" sz="1400" dirty="0">
                <a:effectLst/>
                <a:latin typeface="Courier New" panose="02070309020205020404" pitchFamily="49" charset="0"/>
                <a:ea typeface="MS Mincho" panose="02020609040205080304" pitchFamily="49" charset="-128"/>
              </a:rPr>
              <a:t>++)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c = </a:t>
            </a:r>
            <a:r>
              <a:rPr lang="en-US" sz="1400" dirty="0" err="1">
                <a:effectLst/>
                <a:latin typeface="Courier New" panose="02070309020205020404" pitchFamily="49" charset="0"/>
                <a:ea typeface="MS Mincho" panose="02020609040205080304" pitchFamily="49" charset="-128"/>
              </a:rPr>
              <a:t>cipherteks</a:t>
            </a:r>
            <a:r>
              <a:rPr lang="en-US" sz="1400" dirty="0">
                <a:effectLst/>
                <a:latin typeface="Courier New" panose="02070309020205020404" pitchFamily="49" charset="0"/>
                <a:ea typeface="MS Mincho" panose="02020609040205080304" pitchFamily="49" charset="-128"/>
              </a:rPr>
              <a:t>[</a:t>
            </a:r>
            <a:r>
              <a:rPr lang="en-US" sz="1400" dirty="0" err="1">
                <a:effectLst/>
                <a:latin typeface="Courier New" panose="02070309020205020404" pitchFamily="49" charset="0"/>
                <a:ea typeface="MS Mincho" panose="02020609040205080304" pitchFamily="49" charset="-128"/>
              </a:rPr>
              <a:t>i</a:t>
            </a:r>
            <a:r>
              <a:rPr lang="en-US" sz="1400" dirty="0">
                <a:effectLst/>
                <a:latin typeface="Courier New" panose="02070309020205020404" pitchFamily="49" charset="0"/>
                <a:ea typeface="MS Mincho" panose="02020609040205080304" pitchFamily="49" charset="-128"/>
              </a:rPr>
              <a:t>];</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if (</a:t>
            </a:r>
            <a:r>
              <a:rPr lang="en-US" sz="1400" dirty="0" err="1">
                <a:effectLst/>
                <a:latin typeface="Courier New" panose="02070309020205020404" pitchFamily="49" charset="0"/>
                <a:ea typeface="MS Mincho" panose="02020609040205080304" pitchFamily="49" charset="-128"/>
              </a:rPr>
              <a:t>isalpha</a:t>
            </a:r>
            <a:r>
              <a:rPr lang="en-US" sz="1400" dirty="0">
                <a:effectLst/>
                <a:latin typeface="Courier New" panose="02070309020205020404" pitchFamily="49" charset="0"/>
                <a:ea typeface="MS Mincho" panose="02020609040205080304" pitchFamily="49" charset="-128"/>
              </a:rPr>
              <a:t>(c)) {    //</a:t>
            </a:r>
            <a:r>
              <a:rPr lang="en-US" sz="1400" dirty="0" err="1">
                <a:effectLst/>
                <a:latin typeface="Courier New" panose="02070309020205020404" pitchFamily="49" charset="0"/>
                <a:ea typeface="MS Mincho" panose="02020609040205080304" pitchFamily="49" charset="-128"/>
              </a:rPr>
              <a:t>hanya</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memproses</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alfabet</a:t>
            </a:r>
            <a:endParaRPr lang="en-US" sz="1400" dirty="0">
              <a:effectLst/>
              <a:latin typeface="Courier New" panose="02070309020205020404" pitchFamily="49" charset="0"/>
              <a:ea typeface="MS Mincho" panose="02020609040205080304" pitchFamily="49" charset="-128"/>
            </a:endParaRP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c = </a:t>
            </a:r>
            <a:r>
              <a:rPr lang="en-US" sz="1400" dirty="0" err="1">
                <a:effectLst/>
                <a:latin typeface="Courier New" panose="02070309020205020404" pitchFamily="49" charset="0"/>
                <a:ea typeface="MS Mincho" panose="02020609040205080304" pitchFamily="49" charset="-128"/>
              </a:rPr>
              <a:t>toupper</a:t>
            </a:r>
            <a:r>
              <a:rPr lang="en-US" sz="1400" dirty="0">
                <a:effectLst/>
                <a:latin typeface="Courier New" panose="02070309020205020404" pitchFamily="49" charset="0"/>
                <a:ea typeface="MS Mincho" panose="02020609040205080304" pitchFamily="49" charset="-128"/>
              </a:rPr>
              <a:t>(c);   // </a:t>
            </a:r>
            <a:r>
              <a:rPr lang="en-US" sz="1400" dirty="0" err="1">
                <a:effectLst/>
                <a:latin typeface="Courier New" panose="02070309020205020404" pitchFamily="49" charset="0"/>
                <a:ea typeface="MS Mincho" panose="02020609040205080304" pitchFamily="49" charset="-128"/>
              </a:rPr>
              <a:t>ubah</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karakter</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ke</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huruf</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besar</a:t>
            </a:r>
            <a:r>
              <a:rPr lang="en-US" sz="1400" dirty="0">
                <a:effectLst/>
                <a:latin typeface="Courier New" panose="02070309020205020404" pitchFamily="49" charset="0"/>
                <a:ea typeface="MS Mincho" panose="02020609040205080304" pitchFamily="49" charset="-128"/>
              </a:rPr>
              <a:t>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c = c - 65;       // </a:t>
            </a:r>
            <a:r>
              <a:rPr lang="en-US" sz="1400" dirty="0" err="1">
                <a:effectLst/>
                <a:latin typeface="Courier New" panose="02070309020205020404" pitchFamily="49" charset="0"/>
                <a:ea typeface="MS Mincho" panose="02020609040205080304" pitchFamily="49" charset="-128"/>
              </a:rPr>
              <a:t>kodekan</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huruf</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ke</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angka</a:t>
            </a:r>
            <a:r>
              <a:rPr lang="en-US" sz="1400" dirty="0">
                <a:effectLst/>
                <a:latin typeface="Courier New" panose="02070309020205020404" pitchFamily="49" charset="0"/>
                <a:ea typeface="MS Mincho" panose="02020609040205080304" pitchFamily="49" charset="-128"/>
              </a:rPr>
              <a:t> 0 s/d 25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if (c - k &lt; 0)    // </a:t>
            </a:r>
            <a:r>
              <a:rPr lang="en-US" sz="1400" dirty="0" err="1">
                <a:effectLst/>
                <a:latin typeface="Courier New" panose="02070309020205020404" pitchFamily="49" charset="0"/>
                <a:ea typeface="MS Mincho" panose="02020609040205080304" pitchFamily="49" charset="-128"/>
              </a:rPr>
              <a:t>kasus</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pembagian</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bilangan</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negatif</a:t>
            </a:r>
            <a:endParaRPr lang="en-US" sz="1400" dirty="0">
              <a:effectLst/>
              <a:latin typeface="Courier New" panose="02070309020205020404" pitchFamily="49" charset="0"/>
              <a:ea typeface="MS Mincho" panose="02020609040205080304" pitchFamily="49" charset="-128"/>
            </a:endParaRP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c = 26 + (c - k);</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else</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c = (c - k) % 26;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c = c + 65;       // </a:t>
            </a:r>
            <a:r>
              <a:rPr lang="en-US" sz="1400" dirty="0" err="1">
                <a:effectLst/>
                <a:latin typeface="Courier New" panose="02070309020205020404" pitchFamily="49" charset="0"/>
                <a:ea typeface="MS Mincho" panose="02020609040205080304" pitchFamily="49" charset="-128"/>
              </a:rPr>
              <a:t>kodekan</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kembali</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ke</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huruf</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semula</a:t>
            </a:r>
            <a:r>
              <a:rPr lang="en-US" sz="1400" dirty="0">
                <a:effectLst/>
                <a:latin typeface="Courier New" panose="02070309020205020404" pitchFamily="49" charset="0"/>
                <a:ea typeface="MS Mincho" panose="02020609040205080304" pitchFamily="49" charset="-128"/>
              </a:rPr>
              <a:t>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c = </a:t>
            </a:r>
            <a:r>
              <a:rPr lang="en-US" sz="1400" dirty="0" err="1">
                <a:effectLst/>
                <a:latin typeface="Courier New" panose="02070309020205020404" pitchFamily="49" charset="0"/>
                <a:ea typeface="MS Mincho" panose="02020609040205080304" pitchFamily="49" charset="-128"/>
              </a:rPr>
              <a:t>tolower</a:t>
            </a:r>
            <a:r>
              <a:rPr lang="en-US" sz="1400" dirty="0">
                <a:effectLst/>
                <a:latin typeface="Courier New" panose="02070309020205020404" pitchFamily="49" charset="0"/>
                <a:ea typeface="MS Mincho" panose="02020609040205080304" pitchFamily="49" charset="-128"/>
              </a:rPr>
              <a:t>(c); // </a:t>
            </a:r>
            <a:r>
              <a:rPr lang="en-US" sz="1400" dirty="0" err="1">
                <a:effectLst/>
                <a:latin typeface="Courier New" panose="02070309020205020404" pitchFamily="49" charset="0"/>
                <a:ea typeface="MS Mincho" panose="02020609040205080304" pitchFamily="49" charset="-128"/>
              </a:rPr>
              <a:t>plainteks</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dinyatakan</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sebagai</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huruf</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kecil</a:t>
            </a:r>
            <a:r>
              <a:rPr lang="en-US" sz="1400" dirty="0">
                <a:effectLst/>
                <a:latin typeface="Courier New" panose="02070309020205020404" pitchFamily="49" charset="0"/>
                <a:ea typeface="MS Mincho" panose="02020609040205080304" pitchFamily="49" charset="-128"/>
              </a:rPr>
              <a:t>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plainteks</a:t>
            </a:r>
            <a:r>
              <a:rPr lang="en-US" sz="1400" dirty="0">
                <a:effectLst/>
                <a:latin typeface="Courier New" panose="02070309020205020404" pitchFamily="49" charset="0"/>
                <a:ea typeface="MS Mincho" panose="02020609040205080304" pitchFamily="49" charset="-128"/>
              </a:rPr>
              <a:t> = </a:t>
            </a:r>
            <a:r>
              <a:rPr lang="en-US" sz="1400" dirty="0" err="1">
                <a:effectLst/>
                <a:latin typeface="Courier New" panose="02070309020205020404" pitchFamily="49" charset="0"/>
                <a:ea typeface="MS Mincho" panose="02020609040205080304" pitchFamily="49" charset="-128"/>
              </a:rPr>
              <a:t>plainteks</a:t>
            </a:r>
            <a:r>
              <a:rPr lang="en-US" sz="1400" dirty="0">
                <a:effectLst/>
                <a:latin typeface="Courier New" panose="02070309020205020404" pitchFamily="49" charset="0"/>
                <a:ea typeface="MS Mincho" panose="02020609040205080304" pitchFamily="49" charset="-128"/>
              </a:rPr>
              <a:t> + c;  // </a:t>
            </a:r>
            <a:r>
              <a:rPr lang="en-US" sz="1400" dirty="0" err="1">
                <a:effectLst/>
                <a:latin typeface="Courier New" panose="02070309020205020404" pitchFamily="49" charset="0"/>
                <a:ea typeface="MS Mincho" panose="02020609040205080304" pitchFamily="49" charset="-128"/>
              </a:rPr>
              <a:t>sambungkan</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ke</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plainteks</a:t>
            </a:r>
            <a:r>
              <a:rPr lang="en-US" sz="1400" dirty="0">
                <a:effectLst/>
                <a:latin typeface="Courier New" panose="02070309020205020404" pitchFamily="49" charset="0"/>
                <a:ea typeface="MS Mincho" panose="02020609040205080304" pitchFamily="49" charset="-128"/>
              </a:rPr>
              <a:t>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a:t>
            </a: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cout</a:t>
            </a:r>
            <a:r>
              <a:rPr lang="en-US" sz="1400" dirty="0">
                <a:effectLst/>
                <a:latin typeface="Courier New" panose="02070309020205020404" pitchFamily="49" charset="0"/>
                <a:ea typeface="MS Mincho" panose="02020609040205080304" pitchFamily="49" charset="-128"/>
              </a:rPr>
              <a:t> &lt;&lt; "</a:t>
            </a:r>
            <a:r>
              <a:rPr lang="en-US" sz="1400" dirty="0" err="1">
                <a:effectLst/>
                <a:latin typeface="Courier New" panose="02070309020205020404" pitchFamily="49" charset="0"/>
                <a:ea typeface="MS Mincho" panose="02020609040205080304" pitchFamily="49" charset="-128"/>
              </a:rPr>
              <a:t>Plainteks</a:t>
            </a:r>
            <a:r>
              <a:rPr lang="en-US" sz="1400" dirty="0">
                <a:effectLst/>
                <a:latin typeface="Courier New" panose="02070309020205020404" pitchFamily="49" charset="0"/>
                <a:ea typeface="MS Mincho" panose="02020609040205080304" pitchFamily="49" charset="-128"/>
              </a:rPr>
              <a:t>: " &lt;&lt; </a:t>
            </a:r>
            <a:r>
              <a:rPr lang="en-US" sz="1400" dirty="0" err="1">
                <a:effectLst/>
                <a:latin typeface="Courier New" panose="02070309020205020404" pitchFamily="49" charset="0"/>
                <a:ea typeface="MS Mincho" panose="02020609040205080304" pitchFamily="49" charset="-128"/>
              </a:rPr>
              <a:t>plainteks</a:t>
            </a:r>
            <a:r>
              <a:rPr lang="en-US" sz="1400" dirty="0">
                <a:effectLst/>
                <a:latin typeface="Courier New" panose="02070309020205020404" pitchFamily="49" charset="0"/>
                <a:ea typeface="MS Mincho" panose="02020609040205080304" pitchFamily="49" charset="-128"/>
              </a:rPr>
              <a:t> &lt;&lt; </a:t>
            </a:r>
            <a:r>
              <a:rPr lang="en-US" sz="1400" dirty="0" err="1">
                <a:effectLst/>
                <a:latin typeface="Courier New" panose="02070309020205020404" pitchFamily="49" charset="0"/>
                <a:ea typeface="MS Mincho" panose="02020609040205080304" pitchFamily="49" charset="-128"/>
              </a:rPr>
              <a:t>endl</a:t>
            </a:r>
            <a:r>
              <a:rPr lang="en-US" sz="1400" dirty="0">
                <a:effectLst/>
                <a:latin typeface="Courier New" panose="02070309020205020404" pitchFamily="49" charset="0"/>
                <a:ea typeface="MS Mincho" panose="02020609040205080304" pitchFamily="49" charset="-128"/>
              </a:rPr>
              <a:t>;  // </a:t>
            </a:r>
            <a:r>
              <a:rPr lang="en-US" sz="1400" dirty="0" err="1">
                <a:effectLst/>
                <a:latin typeface="Courier New" panose="02070309020205020404" pitchFamily="49" charset="0"/>
                <a:ea typeface="MS Mincho" panose="02020609040205080304" pitchFamily="49" charset="-128"/>
              </a:rPr>
              <a:t>cetak</a:t>
            </a:r>
            <a:r>
              <a:rPr lang="en-US" sz="1400" dirty="0">
                <a:effectLst/>
                <a:latin typeface="Courier New" panose="02070309020205020404" pitchFamily="49" charset="0"/>
                <a:ea typeface="MS Mincho" panose="02020609040205080304" pitchFamily="49" charset="-128"/>
              </a:rPr>
              <a:t> </a:t>
            </a:r>
            <a:r>
              <a:rPr lang="en-US" sz="1400" dirty="0" err="1">
                <a:effectLst/>
                <a:latin typeface="Courier New" panose="02070309020205020404" pitchFamily="49" charset="0"/>
                <a:ea typeface="MS Mincho" panose="02020609040205080304" pitchFamily="49" charset="-128"/>
              </a:rPr>
              <a:t>plainteks</a:t>
            </a:r>
            <a:endParaRPr lang="en-US" sz="1400" dirty="0">
              <a:effectLst/>
              <a:latin typeface="Courier New" panose="02070309020205020404" pitchFamily="49" charset="0"/>
              <a:ea typeface="MS Mincho" panose="02020609040205080304" pitchFamily="49" charset="-128"/>
            </a:endParaRPr>
          </a:p>
          <a:p>
            <a:pPr marL="0" marR="0" algn="just">
              <a:spcBef>
                <a:spcPts val="0"/>
              </a:spcBef>
              <a:spcAft>
                <a:spcPts val="0"/>
              </a:spcAft>
            </a:pPr>
            <a:r>
              <a:rPr lang="en-US" sz="1400" dirty="0">
                <a:effectLst/>
                <a:latin typeface="Courier New" panose="02070309020205020404" pitchFamily="49" charset="0"/>
                <a:ea typeface="MS Mincho" panose="02020609040205080304" pitchFamily="49" charset="-128"/>
              </a:rPr>
              <a:t>}</a:t>
            </a:r>
          </a:p>
        </p:txBody>
      </p:sp>
      <p:sp>
        <p:nvSpPr>
          <p:cNvPr id="4" name="Rectangle 3">
            <a:extLst>
              <a:ext uri="{FF2B5EF4-FFF2-40B4-BE49-F238E27FC236}">
                <a16:creationId xmlns:a16="http://schemas.microsoft.com/office/drawing/2014/main" id="{B6E60D6A-BED5-C386-ED6E-DBB32AD219ED}"/>
              </a:ext>
            </a:extLst>
          </p:cNvPr>
          <p:cNvSpPr/>
          <p:nvPr/>
        </p:nvSpPr>
        <p:spPr>
          <a:xfrm>
            <a:off x="447040" y="405160"/>
            <a:ext cx="10546080" cy="62238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D53A7EE7-7B0E-EB36-D1C7-6AF2F97876B5}"/>
              </a:ext>
            </a:extLst>
          </p:cNvPr>
          <p:cNvSpPr>
            <a:spLocks noGrp="1"/>
          </p:cNvSpPr>
          <p:nvPr>
            <p:ph type="sldNum" sz="quarter" idx="12"/>
          </p:nvPr>
        </p:nvSpPr>
        <p:spPr/>
        <p:txBody>
          <a:bodyPr/>
          <a:lstStyle/>
          <a:p>
            <a:fld id="{764AFB3F-E5F3-49AD-8ECD-25D208877D1A}" type="slidenum">
              <a:rPr lang="en-US" smtClean="0"/>
              <a:t>18</a:t>
            </a:fld>
            <a:endParaRPr lang="en-US"/>
          </a:p>
        </p:txBody>
      </p:sp>
    </p:spTree>
    <p:extLst>
      <p:ext uri="{BB962C8B-B14F-4D97-AF65-F5344CB8AC3E}">
        <p14:creationId xmlns:p14="http://schemas.microsoft.com/office/powerpoint/2010/main" val="130755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9D80B6-1544-0811-23CF-02164F24D7B5}"/>
              </a:ext>
            </a:extLst>
          </p:cNvPr>
          <p:cNvSpPr txBox="1"/>
          <p:nvPr/>
        </p:nvSpPr>
        <p:spPr>
          <a:xfrm>
            <a:off x="729068" y="555264"/>
            <a:ext cx="10200640" cy="4519699"/>
          </a:xfrm>
          <a:prstGeom prst="rect">
            <a:avLst/>
          </a:prstGeom>
          <a:noFill/>
        </p:spPr>
        <p:txBody>
          <a:bodyPr wrap="square">
            <a:spAutoFit/>
          </a:bodyPr>
          <a:lstStyle/>
          <a:p>
            <a:pPr marL="0" marR="0" algn="just">
              <a:lnSpc>
                <a:spcPct val="115000"/>
              </a:lnSpc>
              <a:spcBef>
                <a:spcPts val="0"/>
              </a:spcBef>
              <a:spcAft>
                <a:spcPts val="0"/>
              </a:spcAft>
            </a:pPr>
            <a:r>
              <a:rPr lang="en-US" sz="1400" dirty="0">
                <a:effectLst/>
                <a:latin typeface="Courier New" panose="02070309020205020404" pitchFamily="49" charset="0"/>
                <a:ea typeface="MS Mincho" panose="02020609040205080304" pitchFamily="49" charset="-128"/>
                <a:cs typeface="Courier New" panose="02070309020205020404" pitchFamily="49" charset="0"/>
              </a:rPr>
              <a:t>main()</a:t>
            </a:r>
          </a:p>
          <a:p>
            <a:pPr marL="0" marR="0" algn="just">
              <a:lnSpc>
                <a:spcPct val="115000"/>
              </a:lnSpc>
              <a:spcBef>
                <a:spcPts val="0"/>
              </a:spcBef>
              <a:spcAft>
                <a:spcPts val="0"/>
              </a:spcAft>
            </a:pPr>
            <a:r>
              <a:rPr lang="en-US" sz="1400" dirty="0">
                <a:effectLst/>
                <a:latin typeface="Courier New" panose="02070309020205020404" pitchFamily="49" charset="0"/>
                <a:ea typeface="MS Mincho" panose="02020609040205080304" pitchFamily="49" charset="-128"/>
                <a:cs typeface="Courier New" panose="02070309020205020404" pitchFamily="49" charset="0"/>
              </a:rPr>
              <a:t>{</a:t>
            </a:r>
          </a:p>
          <a:p>
            <a:pPr marL="0" marR="0" algn="just">
              <a:lnSpc>
                <a:spcPct val="115000"/>
              </a:lnSpc>
              <a:spcBef>
                <a:spcPts val="0"/>
              </a:spcBef>
              <a:spcAft>
                <a:spcPts val="0"/>
              </a:spcAft>
            </a:pPr>
            <a:r>
              <a:rPr lang="en-US" sz="1400" dirty="0">
                <a:effectLst/>
                <a:latin typeface="Courier New" panose="02070309020205020404" pitchFamily="49" charset="0"/>
                <a:ea typeface="MS Mincho" panose="02020609040205080304" pitchFamily="49" charset="-128"/>
                <a:cs typeface="Courier New" panose="02070309020205020404" pitchFamily="49" charset="0"/>
              </a:rPr>
              <a:t>  int </a:t>
            </a:r>
            <a:r>
              <a:rPr lang="en-US" sz="1400" dirty="0" err="1">
                <a:effectLst/>
                <a:latin typeface="Courier New" panose="02070309020205020404" pitchFamily="49" charset="0"/>
                <a:ea typeface="MS Mincho" panose="02020609040205080304" pitchFamily="49" charset="-128"/>
                <a:cs typeface="Courier New" panose="02070309020205020404" pitchFamily="49" charset="0"/>
              </a:rPr>
              <a:t>pil</a:t>
            </a:r>
            <a:r>
              <a:rPr lang="en-US" sz="1400" dirty="0">
                <a:effectLst/>
                <a:latin typeface="Courier New" panose="02070309020205020404" pitchFamily="49" charset="0"/>
                <a:ea typeface="MS Mincho" panose="02020609040205080304" pitchFamily="49" charset="-128"/>
                <a:cs typeface="Courier New" panose="02070309020205020404" pitchFamily="49" charset="0"/>
              </a:rPr>
              <a:t>; bool stop;</a:t>
            </a:r>
          </a:p>
          <a:p>
            <a:pPr marL="0" marR="0" algn="just">
              <a:lnSpc>
                <a:spcPct val="115000"/>
              </a:lnSpc>
              <a:spcBef>
                <a:spcPts val="0"/>
              </a:spcBef>
              <a:spcAft>
                <a:spcPts val="0"/>
              </a:spcAft>
            </a:pPr>
            <a:r>
              <a:rPr lang="en-US" sz="1400" dirty="0">
                <a:effectLst/>
                <a:latin typeface="Courier New" panose="02070309020205020404" pitchFamily="49" charset="0"/>
                <a:ea typeface="MS Mincho" panose="02020609040205080304" pitchFamily="49" charset="-128"/>
                <a:cs typeface="Courier New" panose="02070309020205020404" pitchFamily="49" charset="0"/>
              </a:rPr>
              <a:t>  stop = false; </a:t>
            </a:r>
          </a:p>
          <a:p>
            <a:pPr marL="0" marR="0" algn="just">
              <a:lnSpc>
                <a:spcPct val="115000"/>
              </a:lnSpc>
              <a:spcBef>
                <a:spcPts val="0"/>
              </a:spcBef>
              <a:spcAft>
                <a:spcPts val="0"/>
              </a:spcAft>
            </a:pPr>
            <a:r>
              <a:rPr lang="en-US" sz="1400" dirty="0">
                <a:effectLst/>
                <a:latin typeface="Courier New" panose="02070309020205020404" pitchFamily="49" charset="0"/>
                <a:ea typeface="MS Mincho" panose="02020609040205080304" pitchFamily="49" charset="-128"/>
                <a:cs typeface="Courier New" panose="02070309020205020404" pitchFamily="49" charset="0"/>
              </a:rPr>
              <a:t> </a:t>
            </a:r>
          </a:p>
          <a:p>
            <a:pPr marL="0" marR="0" algn="just">
              <a:lnSpc>
                <a:spcPct val="115000"/>
              </a:lnSpc>
              <a:spcBef>
                <a:spcPts val="0"/>
              </a:spcBef>
              <a:spcAft>
                <a:spcPts val="0"/>
              </a:spcAft>
            </a:pPr>
            <a:r>
              <a:rPr lang="en-US" sz="1400" dirty="0">
                <a:effectLst/>
                <a:latin typeface="Courier New" panose="02070309020205020404" pitchFamily="49" charset="0"/>
                <a:ea typeface="MS Mincho" panose="02020609040205080304" pitchFamily="49" charset="-128"/>
                <a:cs typeface="Courier New" panose="02070309020205020404" pitchFamily="49" charset="0"/>
              </a:rPr>
              <a:t>  while (!stop) {</a:t>
            </a:r>
          </a:p>
          <a:p>
            <a:pPr marL="0" marR="0" algn="just">
              <a:lnSpc>
                <a:spcPct val="115000"/>
              </a:lnSpc>
              <a:spcBef>
                <a:spcPts val="0"/>
              </a:spcBef>
              <a:spcAft>
                <a:spcPts val="0"/>
              </a:spcAft>
            </a:pPr>
            <a:r>
              <a:rPr lang="en-US" sz="1400" dirty="0">
                <a:effectLst/>
                <a:latin typeface="Courier New" panose="02070309020205020404" pitchFamily="49" charset="0"/>
                <a:ea typeface="MS Mincho" panose="02020609040205080304" pitchFamily="49" charset="-128"/>
                <a:cs typeface="Courier New" panose="02070309020205020404" pitchFamily="49" charset="0"/>
              </a:rPr>
              <a:t>     </a:t>
            </a:r>
            <a:r>
              <a:rPr lang="en-US" sz="1400" dirty="0" err="1">
                <a:effectLst/>
                <a:latin typeface="Courier New" panose="02070309020205020404" pitchFamily="49" charset="0"/>
                <a:ea typeface="MS Mincho" panose="02020609040205080304" pitchFamily="49" charset="-128"/>
                <a:cs typeface="Courier New" panose="02070309020205020404" pitchFamily="49" charset="0"/>
              </a:rPr>
              <a:t>cout</a:t>
            </a:r>
            <a:r>
              <a:rPr lang="en-US" sz="1400" dirty="0">
                <a:effectLst/>
                <a:latin typeface="Courier New" panose="02070309020205020404" pitchFamily="49" charset="0"/>
                <a:ea typeface="MS Mincho" panose="02020609040205080304" pitchFamily="49" charset="-128"/>
                <a:cs typeface="Courier New" panose="02070309020205020404" pitchFamily="49" charset="0"/>
              </a:rPr>
              <a:t> &lt;&lt; "Menu: " &lt;&lt; </a:t>
            </a:r>
            <a:r>
              <a:rPr lang="en-US" sz="1400" dirty="0" err="1">
                <a:effectLst/>
                <a:latin typeface="Courier New" panose="02070309020205020404" pitchFamily="49" charset="0"/>
                <a:ea typeface="MS Mincho" panose="02020609040205080304" pitchFamily="49" charset="-128"/>
                <a:cs typeface="Courier New" panose="02070309020205020404" pitchFamily="49" charset="0"/>
              </a:rPr>
              <a:t>endl</a:t>
            </a:r>
            <a:r>
              <a:rPr lang="en-US" sz="1400" dirty="0">
                <a:effectLst/>
                <a:latin typeface="Courier New" panose="02070309020205020404" pitchFamily="49" charset="0"/>
                <a:ea typeface="MS Mincho" panose="02020609040205080304" pitchFamily="49" charset="-128"/>
                <a:cs typeface="Courier New" panose="02070309020205020404" pitchFamily="49" charset="0"/>
              </a:rPr>
              <a:t>;</a:t>
            </a:r>
          </a:p>
          <a:p>
            <a:pPr marL="0" marR="0" algn="just">
              <a:lnSpc>
                <a:spcPct val="115000"/>
              </a:lnSpc>
              <a:spcBef>
                <a:spcPts val="0"/>
              </a:spcBef>
              <a:spcAft>
                <a:spcPts val="0"/>
              </a:spcAft>
            </a:pPr>
            <a:r>
              <a:rPr lang="en-US" sz="1400" dirty="0">
                <a:effectLst/>
                <a:latin typeface="Courier New" panose="02070309020205020404" pitchFamily="49" charset="0"/>
                <a:ea typeface="MS Mincho" panose="02020609040205080304" pitchFamily="49" charset="-128"/>
                <a:cs typeface="Courier New" panose="02070309020205020404" pitchFamily="49" charset="0"/>
              </a:rPr>
              <a:t>     </a:t>
            </a:r>
            <a:r>
              <a:rPr lang="en-US" sz="1400" dirty="0" err="1">
                <a:effectLst/>
                <a:latin typeface="Courier New" panose="02070309020205020404" pitchFamily="49" charset="0"/>
                <a:ea typeface="MS Mincho" panose="02020609040205080304" pitchFamily="49" charset="-128"/>
                <a:cs typeface="Courier New" panose="02070309020205020404" pitchFamily="49" charset="0"/>
              </a:rPr>
              <a:t>cout</a:t>
            </a:r>
            <a:r>
              <a:rPr lang="en-US" sz="1400" dirty="0">
                <a:effectLst/>
                <a:latin typeface="Courier New" panose="02070309020205020404" pitchFamily="49" charset="0"/>
                <a:ea typeface="MS Mincho" panose="02020609040205080304" pitchFamily="49" charset="-128"/>
                <a:cs typeface="Courier New" panose="02070309020205020404" pitchFamily="49" charset="0"/>
              </a:rPr>
              <a:t> &lt;&lt; "1. </a:t>
            </a:r>
            <a:r>
              <a:rPr lang="en-US" sz="1400" dirty="0" err="1">
                <a:effectLst/>
                <a:latin typeface="Courier New" panose="02070309020205020404" pitchFamily="49" charset="0"/>
                <a:ea typeface="MS Mincho" panose="02020609040205080304" pitchFamily="49" charset="-128"/>
                <a:cs typeface="Courier New" panose="02070309020205020404" pitchFamily="49" charset="0"/>
              </a:rPr>
              <a:t>Enkripsi</a:t>
            </a:r>
            <a:r>
              <a:rPr lang="en-US" sz="1400" dirty="0">
                <a:effectLst/>
                <a:latin typeface="Courier New" panose="02070309020205020404" pitchFamily="49" charset="0"/>
                <a:ea typeface="MS Mincho" panose="02020609040205080304" pitchFamily="49" charset="-128"/>
                <a:cs typeface="Courier New" panose="02070309020205020404" pitchFamily="49" charset="0"/>
              </a:rPr>
              <a:t> " &lt;&lt; </a:t>
            </a:r>
            <a:r>
              <a:rPr lang="en-US" sz="1400" dirty="0" err="1">
                <a:effectLst/>
                <a:latin typeface="Courier New" panose="02070309020205020404" pitchFamily="49" charset="0"/>
                <a:ea typeface="MS Mincho" panose="02020609040205080304" pitchFamily="49" charset="-128"/>
                <a:cs typeface="Courier New" panose="02070309020205020404" pitchFamily="49" charset="0"/>
              </a:rPr>
              <a:t>endl</a:t>
            </a:r>
            <a:r>
              <a:rPr lang="en-US" sz="1400" dirty="0">
                <a:effectLst/>
                <a:latin typeface="Courier New" panose="02070309020205020404" pitchFamily="49" charset="0"/>
                <a:ea typeface="MS Mincho" panose="02020609040205080304" pitchFamily="49" charset="-128"/>
                <a:cs typeface="Courier New" panose="02070309020205020404" pitchFamily="49" charset="0"/>
              </a:rPr>
              <a:t>;</a:t>
            </a:r>
          </a:p>
          <a:p>
            <a:pPr marL="0" marR="0" algn="just">
              <a:lnSpc>
                <a:spcPct val="115000"/>
              </a:lnSpc>
              <a:spcBef>
                <a:spcPts val="0"/>
              </a:spcBef>
              <a:spcAft>
                <a:spcPts val="0"/>
              </a:spcAft>
            </a:pPr>
            <a:r>
              <a:rPr lang="en-US" sz="1400" dirty="0">
                <a:effectLst/>
                <a:latin typeface="Courier New" panose="02070309020205020404" pitchFamily="49" charset="0"/>
                <a:ea typeface="MS Mincho" panose="02020609040205080304" pitchFamily="49" charset="-128"/>
                <a:cs typeface="Courier New" panose="02070309020205020404" pitchFamily="49" charset="0"/>
              </a:rPr>
              <a:t>     </a:t>
            </a:r>
            <a:r>
              <a:rPr lang="en-US" sz="1400" dirty="0" err="1">
                <a:effectLst/>
                <a:latin typeface="Courier New" panose="02070309020205020404" pitchFamily="49" charset="0"/>
                <a:ea typeface="MS Mincho" panose="02020609040205080304" pitchFamily="49" charset="-128"/>
                <a:cs typeface="Courier New" panose="02070309020205020404" pitchFamily="49" charset="0"/>
              </a:rPr>
              <a:t>cout</a:t>
            </a:r>
            <a:r>
              <a:rPr lang="en-US" sz="1400" dirty="0">
                <a:effectLst/>
                <a:latin typeface="Courier New" panose="02070309020205020404" pitchFamily="49" charset="0"/>
                <a:ea typeface="MS Mincho" panose="02020609040205080304" pitchFamily="49" charset="-128"/>
                <a:cs typeface="Courier New" panose="02070309020205020404" pitchFamily="49" charset="0"/>
              </a:rPr>
              <a:t> &lt;&lt; "2. </a:t>
            </a:r>
            <a:r>
              <a:rPr lang="en-US" sz="1400" dirty="0" err="1">
                <a:effectLst/>
                <a:latin typeface="Courier New" panose="02070309020205020404" pitchFamily="49" charset="0"/>
                <a:ea typeface="MS Mincho" panose="02020609040205080304" pitchFamily="49" charset="-128"/>
                <a:cs typeface="Courier New" panose="02070309020205020404" pitchFamily="49" charset="0"/>
              </a:rPr>
              <a:t>Dekripsi</a:t>
            </a:r>
            <a:r>
              <a:rPr lang="en-US" sz="1400" dirty="0">
                <a:effectLst/>
                <a:latin typeface="Courier New" panose="02070309020205020404" pitchFamily="49" charset="0"/>
                <a:ea typeface="MS Mincho" panose="02020609040205080304" pitchFamily="49" charset="-128"/>
                <a:cs typeface="Courier New" panose="02070309020205020404" pitchFamily="49" charset="0"/>
              </a:rPr>
              <a:t> " &lt;&lt; </a:t>
            </a:r>
            <a:r>
              <a:rPr lang="en-US" sz="1400" dirty="0" err="1">
                <a:effectLst/>
                <a:latin typeface="Courier New" panose="02070309020205020404" pitchFamily="49" charset="0"/>
                <a:ea typeface="MS Mincho" panose="02020609040205080304" pitchFamily="49" charset="-128"/>
                <a:cs typeface="Courier New" panose="02070309020205020404" pitchFamily="49" charset="0"/>
              </a:rPr>
              <a:t>endl</a:t>
            </a:r>
            <a:r>
              <a:rPr lang="en-US" sz="1400" dirty="0">
                <a:effectLst/>
                <a:latin typeface="Courier New" panose="02070309020205020404" pitchFamily="49" charset="0"/>
                <a:ea typeface="MS Mincho" panose="02020609040205080304" pitchFamily="49" charset="-128"/>
                <a:cs typeface="Courier New" panose="02070309020205020404" pitchFamily="49" charset="0"/>
              </a:rPr>
              <a:t>;</a:t>
            </a:r>
          </a:p>
          <a:p>
            <a:pPr marL="0" marR="0" algn="just">
              <a:lnSpc>
                <a:spcPct val="115000"/>
              </a:lnSpc>
              <a:spcBef>
                <a:spcPts val="0"/>
              </a:spcBef>
              <a:spcAft>
                <a:spcPts val="0"/>
              </a:spcAft>
            </a:pPr>
            <a:r>
              <a:rPr lang="en-US" sz="1400" dirty="0">
                <a:effectLst/>
                <a:latin typeface="Courier New" panose="02070309020205020404" pitchFamily="49" charset="0"/>
                <a:ea typeface="MS Mincho" panose="02020609040205080304" pitchFamily="49" charset="-128"/>
                <a:cs typeface="Courier New" panose="02070309020205020404" pitchFamily="49" charset="0"/>
              </a:rPr>
              <a:t>     </a:t>
            </a:r>
            <a:r>
              <a:rPr lang="en-US" sz="1400" dirty="0" err="1">
                <a:effectLst/>
                <a:latin typeface="Courier New" panose="02070309020205020404" pitchFamily="49" charset="0"/>
                <a:ea typeface="MS Mincho" panose="02020609040205080304" pitchFamily="49" charset="-128"/>
                <a:cs typeface="Courier New" panose="02070309020205020404" pitchFamily="49" charset="0"/>
              </a:rPr>
              <a:t>cout</a:t>
            </a:r>
            <a:r>
              <a:rPr lang="en-US" sz="1400" dirty="0">
                <a:effectLst/>
                <a:latin typeface="Courier New" panose="02070309020205020404" pitchFamily="49" charset="0"/>
                <a:ea typeface="MS Mincho" panose="02020609040205080304" pitchFamily="49" charset="-128"/>
                <a:cs typeface="Courier New" panose="02070309020205020404" pitchFamily="49" charset="0"/>
              </a:rPr>
              <a:t> &lt;&lt; "3. Exit     " &lt;&lt; </a:t>
            </a:r>
            <a:r>
              <a:rPr lang="en-US" sz="1400" dirty="0" err="1">
                <a:effectLst/>
                <a:latin typeface="Courier New" panose="02070309020205020404" pitchFamily="49" charset="0"/>
                <a:ea typeface="MS Mincho" panose="02020609040205080304" pitchFamily="49" charset="-128"/>
                <a:cs typeface="Courier New" panose="02070309020205020404" pitchFamily="49" charset="0"/>
              </a:rPr>
              <a:t>endl</a:t>
            </a:r>
            <a:r>
              <a:rPr lang="en-US" sz="1400" dirty="0">
                <a:effectLst/>
                <a:latin typeface="Courier New" panose="02070309020205020404" pitchFamily="49" charset="0"/>
                <a:ea typeface="MS Mincho" panose="02020609040205080304" pitchFamily="49" charset="-128"/>
                <a:cs typeface="Courier New" panose="02070309020205020404" pitchFamily="49" charset="0"/>
              </a:rPr>
              <a:t>;</a:t>
            </a:r>
          </a:p>
          <a:p>
            <a:pPr marL="0" marR="0" algn="just">
              <a:lnSpc>
                <a:spcPct val="115000"/>
              </a:lnSpc>
              <a:spcBef>
                <a:spcPts val="0"/>
              </a:spcBef>
              <a:spcAft>
                <a:spcPts val="0"/>
              </a:spcAft>
            </a:pPr>
            <a:r>
              <a:rPr lang="en-US" sz="1400" dirty="0">
                <a:effectLst/>
                <a:latin typeface="Courier New" panose="02070309020205020404" pitchFamily="49" charset="0"/>
                <a:ea typeface="MS Mincho" panose="02020609040205080304" pitchFamily="49" charset="-128"/>
                <a:cs typeface="Courier New" panose="02070309020205020404" pitchFamily="49" charset="0"/>
              </a:rPr>
              <a:t>     </a:t>
            </a:r>
            <a:r>
              <a:rPr lang="en-US" sz="1400" dirty="0" err="1">
                <a:effectLst/>
                <a:latin typeface="Courier New" panose="02070309020205020404" pitchFamily="49" charset="0"/>
                <a:ea typeface="MS Mincho" panose="02020609040205080304" pitchFamily="49" charset="-128"/>
                <a:cs typeface="Courier New" panose="02070309020205020404" pitchFamily="49" charset="0"/>
              </a:rPr>
              <a:t>cout</a:t>
            </a:r>
            <a:r>
              <a:rPr lang="en-US" sz="1400" dirty="0">
                <a:effectLst/>
                <a:latin typeface="Courier New" panose="02070309020205020404" pitchFamily="49" charset="0"/>
                <a:ea typeface="MS Mincho" panose="02020609040205080304" pitchFamily="49" charset="-128"/>
                <a:cs typeface="Courier New" panose="02070309020205020404" pitchFamily="49" charset="0"/>
              </a:rPr>
              <a:t> &lt;&lt; "</a:t>
            </a:r>
            <a:r>
              <a:rPr lang="en-US" sz="1400" dirty="0" err="1">
                <a:effectLst/>
                <a:latin typeface="Courier New" panose="02070309020205020404" pitchFamily="49" charset="0"/>
                <a:ea typeface="MS Mincho" panose="02020609040205080304" pitchFamily="49" charset="-128"/>
                <a:cs typeface="Courier New" panose="02070309020205020404" pitchFamily="49" charset="0"/>
              </a:rPr>
              <a:t>Pilih</a:t>
            </a:r>
            <a:r>
              <a:rPr lang="en-US" sz="1400" dirty="0">
                <a:effectLst/>
                <a:latin typeface="Courier New" panose="02070309020205020404" pitchFamily="49" charset="0"/>
                <a:ea typeface="MS Mincho" panose="02020609040205080304" pitchFamily="49" charset="-128"/>
                <a:cs typeface="Courier New" panose="02070309020205020404" pitchFamily="49" charset="0"/>
              </a:rPr>
              <a:t> menu: "; </a:t>
            </a:r>
            <a:r>
              <a:rPr lang="en-US" sz="1400" dirty="0" err="1">
                <a:effectLst/>
                <a:latin typeface="Courier New" panose="02070309020205020404" pitchFamily="49" charset="0"/>
                <a:ea typeface="MS Mincho" panose="02020609040205080304" pitchFamily="49" charset="-128"/>
                <a:cs typeface="Courier New" panose="02070309020205020404" pitchFamily="49" charset="0"/>
              </a:rPr>
              <a:t>cin</a:t>
            </a:r>
            <a:r>
              <a:rPr lang="en-US" sz="1400" dirty="0">
                <a:effectLst/>
                <a:latin typeface="Courier New" panose="02070309020205020404" pitchFamily="49" charset="0"/>
                <a:ea typeface="MS Mincho" panose="02020609040205080304" pitchFamily="49" charset="-128"/>
                <a:cs typeface="Courier New" panose="02070309020205020404" pitchFamily="49" charset="0"/>
              </a:rPr>
              <a:t> &gt;&gt; </a:t>
            </a:r>
            <a:r>
              <a:rPr lang="en-US" sz="1400" dirty="0" err="1">
                <a:effectLst/>
                <a:latin typeface="Courier New" panose="02070309020205020404" pitchFamily="49" charset="0"/>
                <a:ea typeface="MS Mincho" panose="02020609040205080304" pitchFamily="49" charset="-128"/>
                <a:cs typeface="Courier New" panose="02070309020205020404" pitchFamily="49" charset="0"/>
              </a:rPr>
              <a:t>pil</a:t>
            </a:r>
            <a:r>
              <a:rPr lang="en-US" sz="1400" dirty="0">
                <a:effectLst/>
                <a:latin typeface="Courier New" panose="02070309020205020404" pitchFamily="49" charset="0"/>
                <a:ea typeface="MS Mincho" panose="02020609040205080304" pitchFamily="49" charset="-128"/>
                <a:cs typeface="Courier New" panose="02070309020205020404" pitchFamily="49" charset="0"/>
              </a:rPr>
              <a:t>; </a:t>
            </a:r>
          </a:p>
          <a:p>
            <a:pPr marL="0" marR="0" algn="just">
              <a:lnSpc>
                <a:spcPct val="115000"/>
              </a:lnSpc>
              <a:spcBef>
                <a:spcPts val="0"/>
              </a:spcBef>
              <a:spcAft>
                <a:spcPts val="0"/>
              </a:spcAft>
            </a:pPr>
            <a:r>
              <a:rPr lang="en-US" sz="1400" dirty="0">
                <a:effectLst/>
                <a:latin typeface="Courier New" panose="02070309020205020404" pitchFamily="49" charset="0"/>
                <a:ea typeface="MS Mincho" panose="02020609040205080304" pitchFamily="49" charset="-128"/>
                <a:cs typeface="Courier New" panose="02070309020205020404" pitchFamily="49" charset="0"/>
              </a:rPr>
              <a:t>     switch (</a:t>
            </a:r>
            <a:r>
              <a:rPr lang="en-US" sz="1400" dirty="0" err="1">
                <a:effectLst/>
                <a:latin typeface="Courier New" panose="02070309020205020404" pitchFamily="49" charset="0"/>
                <a:ea typeface="MS Mincho" panose="02020609040205080304" pitchFamily="49" charset="-128"/>
                <a:cs typeface="Courier New" panose="02070309020205020404" pitchFamily="49" charset="0"/>
              </a:rPr>
              <a:t>pil</a:t>
            </a:r>
            <a:r>
              <a:rPr lang="en-US" sz="1400" dirty="0">
                <a:effectLst/>
                <a:latin typeface="Courier New" panose="02070309020205020404" pitchFamily="49" charset="0"/>
                <a:ea typeface="MS Mincho" panose="02020609040205080304" pitchFamily="49" charset="-128"/>
                <a:cs typeface="Courier New" panose="02070309020205020404" pitchFamily="49" charset="0"/>
              </a:rPr>
              <a:t>) {</a:t>
            </a:r>
          </a:p>
          <a:p>
            <a:pPr marL="0" marR="0" algn="just">
              <a:lnSpc>
                <a:spcPct val="115000"/>
              </a:lnSpc>
              <a:spcBef>
                <a:spcPts val="0"/>
              </a:spcBef>
              <a:spcAft>
                <a:spcPts val="0"/>
              </a:spcAft>
            </a:pPr>
            <a:r>
              <a:rPr lang="en-US" sz="1400" dirty="0">
                <a:effectLst/>
                <a:latin typeface="Courier New" panose="02070309020205020404" pitchFamily="49" charset="0"/>
                <a:ea typeface="MS Mincho" panose="02020609040205080304" pitchFamily="49" charset="-128"/>
                <a:cs typeface="Courier New" panose="02070309020205020404" pitchFamily="49" charset="0"/>
              </a:rPr>
              <a:t>        case 1 : </a:t>
            </a:r>
            <a:r>
              <a:rPr lang="en-US" sz="1400" dirty="0" err="1">
                <a:effectLst/>
                <a:latin typeface="Courier New" panose="02070309020205020404" pitchFamily="49" charset="0"/>
                <a:ea typeface="MS Mincho" panose="02020609040205080304" pitchFamily="49" charset="-128"/>
                <a:cs typeface="Courier New" panose="02070309020205020404" pitchFamily="49" charset="0"/>
              </a:rPr>
              <a:t>enkripsi</a:t>
            </a:r>
            <a:r>
              <a:rPr lang="en-US" sz="1400" dirty="0">
                <a:effectLst/>
                <a:latin typeface="Courier New" panose="02070309020205020404" pitchFamily="49" charset="0"/>
                <a:ea typeface="MS Mincho" panose="02020609040205080304" pitchFamily="49" charset="-128"/>
                <a:cs typeface="Courier New" panose="02070309020205020404" pitchFamily="49" charset="0"/>
              </a:rPr>
              <a:t>(); break;</a:t>
            </a:r>
          </a:p>
          <a:p>
            <a:pPr marL="0" marR="0" algn="just">
              <a:lnSpc>
                <a:spcPct val="115000"/>
              </a:lnSpc>
              <a:spcBef>
                <a:spcPts val="0"/>
              </a:spcBef>
              <a:spcAft>
                <a:spcPts val="0"/>
              </a:spcAft>
            </a:pPr>
            <a:r>
              <a:rPr lang="en-US" sz="1400" dirty="0">
                <a:effectLst/>
                <a:latin typeface="Courier New" panose="02070309020205020404" pitchFamily="49" charset="0"/>
                <a:ea typeface="MS Mincho" panose="02020609040205080304" pitchFamily="49" charset="-128"/>
                <a:cs typeface="Courier New" panose="02070309020205020404" pitchFamily="49" charset="0"/>
              </a:rPr>
              <a:t>        case 2 : </a:t>
            </a:r>
            <a:r>
              <a:rPr lang="en-US" sz="1400" dirty="0" err="1">
                <a:effectLst/>
                <a:latin typeface="Courier New" panose="02070309020205020404" pitchFamily="49" charset="0"/>
                <a:ea typeface="MS Mincho" panose="02020609040205080304" pitchFamily="49" charset="-128"/>
                <a:cs typeface="Courier New" panose="02070309020205020404" pitchFamily="49" charset="0"/>
              </a:rPr>
              <a:t>dekripsi</a:t>
            </a:r>
            <a:r>
              <a:rPr lang="en-US" sz="1400" dirty="0">
                <a:effectLst/>
                <a:latin typeface="Courier New" panose="02070309020205020404" pitchFamily="49" charset="0"/>
                <a:ea typeface="MS Mincho" panose="02020609040205080304" pitchFamily="49" charset="-128"/>
                <a:cs typeface="Courier New" panose="02070309020205020404" pitchFamily="49" charset="0"/>
              </a:rPr>
              <a:t>(); break;</a:t>
            </a:r>
          </a:p>
          <a:p>
            <a:pPr marL="0" marR="0" algn="just">
              <a:lnSpc>
                <a:spcPct val="115000"/>
              </a:lnSpc>
              <a:spcBef>
                <a:spcPts val="0"/>
              </a:spcBef>
              <a:spcAft>
                <a:spcPts val="0"/>
              </a:spcAft>
            </a:pPr>
            <a:r>
              <a:rPr lang="en-US" sz="1400" dirty="0">
                <a:effectLst/>
                <a:latin typeface="Courier New" panose="02070309020205020404" pitchFamily="49" charset="0"/>
                <a:ea typeface="MS Mincho" panose="02020609040205080304" pitchFamily="49" charset="-128"/>
                <a:cs typeface="Courier New" panose="02070309020205020404" pitchFamily="49" charset="0"/>
              </a:rPr>
              <a:t>        case 3 : stop = true; break;</a:t>
            </a:r>
          </a:p>
          <a:p>
            <a:pPr marL="0" marR="0" algn="just">
              <a:lnSpc>
                <a:spcPct val="115000"/>
              </a:lnSpc>
              <a:spcBef>
                <a:spcPts val="0"/>
              </a:spcBef>
              <a:spcAft>
                <a:spcPts val="0"/>
              </a:spcAft>
            </a:pPr>
            <a:r>
              <a:rPr lang="en-US" sz="1400" dirty="0">
                <a:effectLst/>
                <a:latin typeface="Courier New" panose="02070309020205020404" pitchFamily="49" charset="0"/>
                <a:ea typeface="MS Mincho" panose="02020609040205080304" pitchFamily="49" charset="-128"/>
                <a:cs typeface="Courier New" panose="02070309020205020404" pitchFamily="49" charset="0"/>
              </a:rPr>
              <a:t>     } </a:t>
            </a:r>
          </a:p>
          <a:p>
            <a:pPr marL="0" marR="0" algn="just">
              <a:lnSpc>
                <a:spcPct val="115000"/>
              </a:lnSpc>
              <a:spcBef>
                <a:spcPts val="0"/>
              </a:spcBef>
              <a:spcAft>
                <a:spcPts val="0"/>
              </a:spcAft>
            </a:pPr>
            <a:r>
              <a:rPr lang="en-US" sz="1400" dirty="0">
                <a:effectLst/>
                <a:latin typeface="Courier New" panose="02070309020205020404" pitchFamily="49" charset="0"/>
                <a:ea typeface="MS Mincho" panose="02020609040205080304" pitchFamily="49" charset="-128"/>
                <a:cs typeface="Courier New" panose="02070309020205020404" pitchFamily="49" charset="0"/>
              </a:rPr>
              <a:t>  }</a:t>
            </a:r>
          </a:p>
          <a:p>
            <a:r>
              <a:rPr lang="en-US" sz="1400" dirty="0">
                <a:effectLst/>
                <a:latin typeface="Courier New" panose="02070309020205020404" pitchFamily="49" charset="0"/>
                <a:ea typeface="MS Mincho" panose="02020609040205080304" pitchFamily="49" charset="-128"/>
                <a:cs typeface="Courier New" panose="02070309020205020404" pitchFamily="49" charset="0"/>
              </a:rPr>
              <a:t>}</a:t>
            </a:r>
            <a:endParaRPr lang="en-US" sz="1400" dirty="0">
              <a:latin typeface="Courier New" panose="02070309020205020404" pitchFamily="49" charset="0"/>
              <a:cs typeface="Courier New" panose="02070309020205020404" pitchFamily="49" charset="0"/>
            </a:endParaRPr>
          </a:p>
        </p:txBody>
      </p:sp>
      <p:sp>
        <p:nvSpPr>
          <p:cNvPr id="4" name="Rectangle 3">
            <a:extLst>
              <a:ext uri="{FF2B5EF4-FFF2-40B4-BE49-F238E27FC236}">
                <a16:creationId xmlns:a16="http://schemas.microsoft.com/office/drawing/2014/main" id="{1DBA34B0-E674-A8D8-E559-2411EEE9C9FD}"/>
              </a:ext>
            </a:extLst>
          </p:cNvPr>
          <p:cNvSpPr/>
          <p:nvPr/>
        </p:nvSpPr>
        <p:spPr>
          <a:xfrm>
            <a:off x="599440" y="365760"/>
            <a:ext cx="10546080" cy="47092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845794F8-AEAC-B1B7-C275-A74C94DF403E}"/>
              </a:ext>
            </a:extLst>
          </p:cNvPr>
          <p:cNvSpPr>
            <a:spLocks noGrp="1"/>
          </p:cNvSpPr>
          <p:nvPr>
            <p:ph type="sldNum" sz="quarter" idx="12"/>
          </p:nvPr>
        </p:nvSpPr>
        <p:spPr/>
        <p:txBody>
          <a:bodyPr/>
          <a:lstStyle/>
          <a:p>
            <a:fld id="{764AFB3F-E5F3-49AD-8ECD-25D208877D1A}" type="slidenum">
              <a:rPr lang="en-US" smtClean="0"/>
              <a:t>19</a:t>
            </a:fld>
            <a:endParaRPr lang="en-US"/>
          </a:p>
        </p:txBody>
      </p:sp>
    </p:spTree>
    <p:extLst>
      <p:ext uri="{BB962C8B-B14F-4D97-AF65-F5344CB8AC3E}">
        <p14:creationId xmlns:p14="http://schemas.microsoft.com/office/powerpoint/2010/main" val="2186471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AB3DD03D-460D-467D-88B9-1CD03B43BE30}" type="slidenum">
              <a:rPr lang="en-GB" altLang="en-US" sz="2400">
                <a:solidFill>
                  <a:schemeClr val="tx2"/>
                </a:solidFill>
              </a:rPr>
              <a:pPr>
                <a:spcBef>
                  <a:spcPct val="0"/>
                </a:spcBef>
                <a:buClrTx/>
                <a:buSzTx/>
                <a:buFontTx/>
                <a:buNone/>
              </a:pPr>
              <a:t>2</a:t>
            </a:fld>
            <a:endParaRPr lang="en-GB" altLang="en-US" sz="1400">
              <a:solidFill>
                <a:schemeClr val="tx2"/>
              </a:solidFill>
            </a:endParaRPr>
          </a:p>
        </p:txBody>
      </p:sp>
      <p:sp>
        <p:nvSpPr>
          <p:cNvPr id="6148" name="Rectangle 2"/>
          <p:cNvSpPr>
            <a:spLocks noGrp="1" noChangeArrowheads="1"/>
          </p:cNvSpPr>
          <p:nvPr>
            <p:ph type="title"/>
          </p:nvPr>
        </p:nvSpPr>
        <p:spPr/>
        <p:txBody>
          <a:bodyPr/>
          <a:lstStyle/>
          <a:p>
            <a:pPr eaLnBrk="1" hangingPunct="1"/>
            <a:r>
              <a:rPr lang="en-US" altLang="en-US" b="1" dirty="0" err="1">
                <a:latin typeface="+mn-lt"/>
              </a:rPr>
              <a:t>Pendahuluan</a:t>
            </a:r>
            <a:endParaRPr lang="en-GB" altLang="en-US" b="1" dirty="0">
              <a:latin typeface="+mn-lt"/>
            </a:endParaRPr>
          </a:p>
        </p:txBody>
      </p:sp>
      <p:sp>
        <p:nvSpPr>
          <p:cNvPr id="6149" name="Rectangle 3"/>
          <p:cNvSpPr>
            <a:spLocks noGrp="1" noChangeArrowheads="1"/>
          </p:cNvSpPr>
          <p:nvPr>
            <p:ph type="body" idx="1"/>
          </p:nvPr>
        </p:nvSpPr>
        <p:spPr/>
        <p:txBody>
          <a:bodyPr>
            <a:normAutofit fontScale="92500" lnSpcReduction="10000"/>
          </a:bodyPr>
          <a:lstStyle/>
          <a:p>
            <a:pPr eaLnBrk="1" hangingPunct="1"/>
            <a:r>
              <a:rPr lang="en-US" altLang="en-US" sz="2600" dirty="0" err="1">
                <a:solidFill>
                  <a:srgbClr val="000000"/>
                </a:solidFill>
              </a:rPr>
              <a:t>Kriptografi</a:t>
            </a:r>
            <a:r>
              <a:rPr lang="en-US" altLang="en-US" sz="2600" dirty="0">
                <a:solidFill>
                  <a:srgbClr val="000000"/>
                </a:solidFill>
              </a:rPr>
              <a:t> </a:t>
            </a:r>
            <a:r>
              <a:rPr lang="en-US" altLang="en-US" sz="2600" dirty="0" err="1">
                <a:solidFill>
                  <a:srgbClr val="000000"/>
                </a:solidFill>
              </a:rPr>
              <a:t>klasik</a:t>
            </a:r>
            <a:r>
              <a:rPr lang="en-US" altLang="en-US" sz="2600" dirty="0">
                <a:solidFill>
                  <a:srgbClr val="000000"/>
                </a:solidFill>
              </a:rPr>
              <a:t> (</a:t>
            </a:r>
            <a:r>
              <a:rPr lang="en-US" altLang="en-US" sz="2600" i="1" dirty="0">
                <a:solidFill>
                  <a:srgbClr val="000000"/>
                </a:solidFill>
              </a:rPr>
              <a:t>classical cryptography</a:t>
            </a:r>
            <a:r>
              <a:rPr lang="en-US" altLang="en-US" sz="2600" dirty="0">
                <a:solidFill>
                  <a:srgbClr val="000000"/>
                </a:solidFill>
              </a:rPr>
              <a:t>) </a:t>
            </a:r>
            <a:r>
              <a:rPr lang="en-US" altLang="en-US" sz="2600" dirty="0" err="1">
                <a:solidFill>
                  <a:srgbClr val="000000"/>
                </a:solidFill>
              </a:rPr>
              <a:t>merupakan</a:t>
            </a:r>
            <a:r>
              <a:rPr lang="en-US" altLang="en-US" sz="2600" dirty="0">
                <a:solidFill>
                  <a:srgbClr val="000000"/>
                </a:solidFill>
              </a:rPr>
              <a:t> </a:t>
            </a:r>
            <a:r>
              <a:rPr lang="en-US" altLang="en-US" sz="2600" dirty="0" err="1">
                <a:solidFill>
                  <a:srgbClr val="000000"/>
                </a:solidFill>
              </a:rPr>
              <a:t>kriptografi</a:t>
            </a:r>
            <a:r>
              <a:rPr lang="en-US" altLang="en-US" sz="2600" dirty="0">
                <a:solidFill>
                  <a:srgbClr val="000000"/>
                </a:solidFill>
              </a:rPr>
              <a:t> yang </a:t>
            </a:r>
            <a:r>
              <a:rPr lang="en-US" altLang="en-US" sz="2600" dirty="0" err="1">
                <a:solidFill>
                  <a:srgbClr val="000000"/>
                </a:solidFill>
              </a:rPr>
              <a:t>sudah</a:t>
            </a:r>
            <a:r>
              <a:rPr lang="en-US" altLang="en-US" sz="2600" dirty="0">
                <a:solidFill>
                  <a:srgbClr val="000000"/>
                </a:solidFill>
              </a:rPr>
              <a:t> </a:t>
            </a:r>
            <a:r>
              <a:rPr lang="en-US" altLang="en-US" sz="2600" dirty="0" err="1">
                <a:solidFill>
                  <a:srgbClr val="000000"/>
                </a:solidFill>
              </a:rPr>
              <a:t>tua</a:t>
            </a:r>
            <a:r>
              <a:rPr lang="en-US" altLang="en-US" sz="2600" dirty="0">
                <a:solidFill>
                  <a:srgbClr val="000000"/>
                </a:solidFill>
              </a:rPr>
              <a:t>, </a:t>
            </a:r>
            <a:r>
              <a:rPr lang="en-US" altLang="en-US" sz="2600" dirty="0" err="1">
                <a:solidFill>
                  <a:srgbClr val="000000"/>
                </a:solidFill>
              </a:rPr>
              <a:t>sudah</a:t>
            </a:r>
            <a:r>
              <a:rPr lang="en-US" altLang="en-US" sz="2600" dirty="0">
                <a:solidFill>
                  <a:srgbClr val="000000"/>
                </a:solidFill>
              </a:rPr>
              <a:t> </a:t>
            </a:r>
            <a:r>
              <a:rPr lang="en-US" altLang="en-US" sz="2600" dirty="0" err="1">
                <a:solidFill>
                  <a:srgbClr val="000000"/>
                </a:solidFill>
              </a:rPr>
              <a:t>ada</a:t>
            </a:r>
            <a:r>
              <a:rPr lang="en-US" altLang="en-US" sz="2600" dirty="0">
                <a:solidFill>
                  <a:srgbClr val="000000"/>
                </a:solidFill>
              </a:rPr>
              <a:t> </a:t>
            </a:r>
            <a:r>
              <a:rPr lang="en-US" altLang="en-US" sz="2600" dirty="0" err="1">
                <a:solidFill>
                  <a:srgbClr val="000000"/>
                </a:solidFill>
              </a:rPr>
              <a:t>sejak</a:t>
            </a:r>
            <a:r>
              <a:rPr lang="en-US" altLang="en-US" sz="2600" dirty="0">
                <a:solidFill>
                  <a:srgbClr val="000000"/>
                </a:solidFill>
              </a:rPr>
              <a:t> </a:t>
            </a:r>
            <a:r>
              <a:rPr lang="en-US" altLang="en-US" sz="2600" dirty="0" err="1">
                <a:solidFill>
                  <a:srgbClr val="000000"/>
                </a:solidFill>
              </a:rPr>
              <a:t>ribuan</a:t>
            </a:r>
            <a:r>
              <a:rPr lang="en-US" altLang="en-US" sz="2600" dirty="0">
                <a:solidFill>
                  <a:srgbClr val="000000"/>
                </a:solidFill>
              </a:rPr>
              <a:t> </a:t>
            </a:r>
            <a:r>
              <a:rPr lang="en-US" altLang="en-US" sz="2600" dirty="0" err="1">
                <a:solidFill>
                  <a:srgbClr val="000000"/>
                </a:solidFill>
              </a:rPr>
              <a:t>tahun</a:t>
            </a:r>
            <a:r>
              <a:rPr lang="en-US" altLang="en-US" sz="2600" dirty="0">
                <a:solidFill>
                  <a:srgbClr val="000000"/>
                </a:solidFill>
              </a:rPr>
              <a:t> yang </a:t>
            </a:r>
            <a:r>
              <a:rPr lang="en-US" altLang="en-US" sz="2600" dirty="0" err="1">
                <a:solidFill>
                  <a:srgbClr val="000000"/>
                </a:solidFill>
              </a:rPr>
              <a:t>lalu</a:t>
            </a:r>
            <a:r>
              <a:rPr lang="en-US" altLang="en-US" sz="2600" dirty="0">
                <a:solidFill>
                  <a:srgbClr val="000000"/>
                </a:solidFill>
              </a:rPr>
              <a:t> </a:t>
            </a:r>
            <a:r>
              <a:rPr lang="en-US" altLang="en-US" sz="2600" dirty="0" err="1">
                <a:solidFill>
                  <a:srgbClr val="000000"/>
                </a:solidFill>
              </a:rPr>
              <a:t>sampai</a:t>
            </a:r>
            <a:r>
              <a:rPr lang="en-US" altLang="en-US" sz="2600" dirty="0">
                <a:solidFill>
                  <a:srgbClr val="000000"/>
                </a:solidFill>
              </a:rPr>
              <a:t> </a:t>
            </a:r>
            <a:r>
              <a:rPr lang="en-US" altLang="en-US" sz="2600" dirty="0" err="1">
                <a:solidFill>
                  <a:srgbClr val="000000"/>
                </a:solidFill>
              </a:rPr>
              <a:t>dtemukan</a:t>
            </a:r>
            <a:r>
              <a:rPr lang="en-US" altLang="en-US" sz="2600" dirty="0">
                <a:solidFill>
                  <a:srgbClr val="000000"/>
                </a:solidFill>
              </a:rPr>
              <a:t> computer digital</a:t>
            </a:r>
          </a:p>
          <a:p>
            <a:pPr eaLnBrk="1" hangingPunct="1"/>
            <a:r>
              <a:rPr lang="en-US" altLang="en-US" sz="2600" i="1" dirty="0">
                <a:solidFill>
                  <a:srgbClr val="000000"/>
                </a:solidFill>
              </a:rPr>
              <a:t>Cipher</a:t>
            </a:r>
            <a:r>
              <a:rPr lang="en-US" altLang="en-US" sz="2600" dirty="0">
                <a:solidFill>
                  <a:srgbClr val="000000"/>
                </a:solidFill>
              </a:rPr>
              <a:t> pada </a:t>
            </a:r>
            <a:r>
              <a:rPr lang="en-US" altLang="en-US" sz="2600" dirty="0" err="1">
                <a:solidFill>
                  <a:srgbClr val="000000"/>
                </a:solidFill>
              </a:rPr>
              <a:t>kriptografi</a:t>
            </a:r>
            <a:r>
              <a:rPr lang="en-US" altLang="en-US" sz="2600" dirty="0">
                <a:solidFill>
                  <a:srgbClr val="000000"/>
                </a:solidFill>
              </a:rPr>
              <a:t> </a:t>
            </a:r>
            <a:r>
              <a:rPr lang="en-US" altLang="en-US" sz="2600" dirty="0" err="1">
                <a:solidFill>
                  <a:srgbClr val="000000"/>
                </a:solidFill>
              </a:rPr>
              <a:t>klasik</a:t>
            </a:r>
            <a:r>
              <a:rPr lang="en-US" altLang="en-US" sz="2600" dirty="0">
                <a:solidFill>
                  <a:srgbClr val="000000"/>
                </a:solidFill>
              </a:rPr>
              <a:t>, </a:t>
            </a:r>
            <a:r>
              <a:rPr lang="en-US" altLang="en-US" sz="2600" dirty="0" err="1">
                <a:solidFill>
                  <a:srgbClr val="000000"/>
                </a:solidFill>
              </a:rPr>
              <a:t>dinamakan</a:t>
            </a:r>
            <a:r>
              <a:rPr lang="en-US" altLang="en-US" sz="2600" dirty="0">
                <a:solidFill>
                  <a:srgbClr val="000000"/>
                </a:solidFill>
              </a:rPr>
              <a:t> </a:t>
            </a:r>
            <a:r>
              <a:rPr lang="en-US" altLang="en-US" sz="2600" i="1" dirty="0">
                <a:solidFill>
                  <a:srgbClr val="000000"/>
                </a:solidFill>
              </a:rPr>
              <a:t>cipher</a:t>
            </a:r>
            <a:r>
              <a:rPr lang="en-US" altLang="en-US" sz="2600" dirty="0">
                <a:solidFill>
                  <a:srgbClr val="000000"/>
                </a:solidFill>
              </a:rPr>
              <a:t> </a:t>
            </a:r>
            <a:r>
              <a:rPr lang="en-US" altLang="en-US" sz="2600" dirty="0" err="1">
                <a:solidFill>
                  <a:srgbClr val="000000"/>
                </a:solidFill>
              </a:rPr>
              <a:t>klasik</a:t>
            </a:r>
            <a:r>
              <a:rPr lang="en-US" altLang="en-US" sz="2600" dirty="0">
                <a:solidFill>
                  <a:srgbClr val="000000"/>
                </a:solidFill>
              </a:rPr>
              <a:t>, (</a:t>
            </a:r>
            <a:r>
              <a:rPr lang="en-US" altLang="en-US" sz="2600" i="1" dirty="0">
                <a:solidFill>
                  <a:srgbClr val="000000"/>
                </a:solidFill>
              </a:rPr>
              <a:t>classical cipher</a:t>
            </a:r>
            <a:r>
              <a:rPr lang="en-US" altLang="en-US" sz="2600" dirty="0">
                <a:solidFill>
                  <a:srgbClr val="000000"/>
                </a:solidFill>
              </a:rPr>
              <a:t>) </a:t>
            </a:r>
            <a:r>
              <a:rPr lang="en-US" altLang="en-US" sz="2600" dirty="0" err="1">
                <a:solidFill>
                  <a:srgbClr val="000000"/>
                </a:solidFill>
              </a:rPr>
              <a:t>hanya</a:t>
            </a:r>
            <a:r>
              <a:rPr lang="en-US" altLang="en-US" sz="2600" dirty="0">
                <a:solidFill>
                  <a:srgbClr val="000000"/>
                </a:solidFill>
              </a:rPr>
              <a:t> </a:t>
            </a:r>
            <a:r>
              <a:rPr lang="en-US" altLang="en-US" sz="2600" dirty="0" err="1">
                <a:solidFill>
                  <a:srgbClr val="000000"/>
                </a:solidFill>
              </a:rPr>
              <a:t>memproses</a:t>
            </a:r>
            <a:r>
              <a:rPr lang="en-US" altLang="en-US" sz="2600" dirty="0">
                <a:solidFill>
                  <a:srgbClr val="000000"/>
                </a:solidFill>
              </a:rPr>
              <a:t> </a:t>
            </a:r>
            <a:r>
              <a:rPr lang="en-US" altLang="en-US" sz="2600" dirty="0" err="1">
                <a:solidFill>
                  <a:srgbClr val="000000"/>
                </a:solidFill>
              </a:rPr>
              <a:t>pesan</a:t>
            </a:r>
            <a:r>
              <a:rPr lang="en-US" altLang="en-US" sz="2600" dirty="0">
                <a:solidFill>
                  <a:srgbClr val="000000"/>
                </a:solidFill>
              </a:rPr>
              <a:t> </a:t>
            </a:r>
            <a:r>
              <a:rPr lang="en-US" altLang="en-US" sz="2600" dirty="0" err="1">
                <a:solidFill>
                  <a:srgbClr val="000000"/>
                </a:solidFill>
              </a:rPr>
              <a:t>berupa</a:t>
            </a:r>
            <a:r>
              <a:rPr lang="en-US" altLang="en-US" sz="2600" dirty="0">
                <a:solidFill>
                  <a:srgbClr val="000000"/>
                </a:solidFill>
              </a:rPr>
              <a:t> </a:t>
            </a:r>
            <a:r>
              <a:rPr lang="en-US" altLang="en-US" sz="2600" dirty="0" err="1">
                <a:solidFill>
                  <a:srgbClr val="000000"/>
                </a:solidFill>
              </a:rPr>
              <a:t>huruf</a:t>
            </a:r>
            <a:r>
              <a:rPr lang="en-US" altLang="en-US" sz="2600" dirty="0">
                <a:solidFill>
                  <a:srgbClr val="000000"/>
                </a:solidFill>
              </a:rPr>
              <a:t> </a:t>
            </a:r>
            <a:r>
              <a:rPr lang="en-US" altLang="en-US" sz="2600" dirty="0" err="1">
                <a:solidFill>
                  <a:srgbClr val="000000"/>
                </a:solidFill>
              </a:rPr>
              <a:t>alfabet</a:t>
            </a:r>
            <a:r>
              <a:rPr lang="en-US" altLang="en-US" sz="2600" dirty="0">
                <a:solidFill>
                  <a:srgbClr val="000000"/>
                </a:solidFill>
              </a:rPr>
              <a:t> </a:t>
            </a:r>
            <a:r>
              <a:rPr lang="en-US" altLang="en-US" sz="2600" dirty="0" err="1">
                <a:solidFill>
                  <a:srgbClr val="000000"/>
                </a:solidFill>
              </a:rPr>
              <a:t>saja</a:t>
            </a:r>
            <a:endParaRPr lang="en-US" altLang="en-US" sz="2600" dirty="0">
              <a:solidFill>
                <a:srgbClr val="000000"/>
              </a:solidFill>
            </a:endParaRPr>
          </a:p>
          <a:p>
            <a:pPr eaLnBrk="1" hangingPunct="1"/>
            <a:r>
              <a:rPr lang="en-US" altLang="en-US" sz="2600" dirty="0" err="1">
                <a:solidFill>
                  <a:srgbClr val="000000"/>
                </a:solidFill>
              </a:rPr>
              <a:t>Menggunakan</a:t>
            </a:r>
            <a:r>
              <a:rPr lang="en-US" altLang="en-US" sz="2600" dirty="0">
                <a:solidFill>
                  <a:srgbClr val="000000"/>
                </a:solidFill>
              </a:rPr>
              <a:t> </a:t>
            </a:r>
            <a:r>
              <a:rPr lang="en-US" altLang="en-US" sz="2600" dirty="0" err="1">
                <a:solidFill>
                  <a:srgbClr val="000000"/>
                </a:solidFill>
              </a:rPr>
              <a:t>alat</a:t>
            </a:r>
            <a:r>
              <a:rPr lang="en-US" altLang="en-US" sz="2600" dirty="0">
                <a:solidFill>
                  <a:srgbClr val="000000"/>
                </a:solidFill>
              </a:rPr>
              <a:t> </a:t>
            </a:r>
            <a:r>
              <a:rPr lang="en-US" altLang="en-US" sz="2600" dirty="0" err="1">
                <a:solidFill>
                  <a:srgbClr val="000000"/>
                </a:solidFill>
              </a:rPr>
              <a:t>tulis</a:t>
            </a:r>
            <a:r>
              <a:rPr lang="en-US" altLang="en-US" sz="2600" dirty="0">
                <a:solidFill>
                  <a:srgbClr val="000000"/>
                </a:solidFill>
              </a:rPr>
              <a:t> </a:t>
            </a:r>
            <a:r>
              <a:rPr lang="en-US" altLang="en-US" sz="2600" dirty="0" err="1">
                <a:solidFill>
                  <a:srgbClr val="000000"/>
                </a:solidFill>
              </a:rPr>
              <a:t>pena</a:t>
            </a:r>
            <a:r>
              <a:rPr lang="en-US" altLang="en-US" sz="2600" dirty="0">
                <a:solidFill>
                  <a:srgbClr val="000000"/>
                </a:solidFill>
              </a:rPr>
              <a:t> dan </a:t>
            </a:r>
            <a:r>
              <a:rPr lang="en-US" altLang="en-US" sz="2600" dirty="0" err="1">
                <a:solidFill>
                  <a:srgbClr val="000000"/>
                </a:solidFill>
              </a:rPr>
              <a:t>kertas</a:t>
            </a:r>
            <a:r>
              <a:rPr lang="en-US" altLang="en-US" sz="2600" dirty="0">
                <a:solidFill>
                  <a:srgbClr val="000000"/>
                </a:solidFill>
              </a:rPr>
              <a:t> </a:t>
            </a:r>
            <a:r>
              <a:rPr lang="en-US" altLang="en-US" sz="2600" dirty="0" err="1">
                <a:solidFill>
                  <a:srgbClr val="000000"/>
                </a:solidFill>
              </a:rPr>
              <a:t>saja</a:t>
            </a:r>
            <a:r>
              <a:rPr lang="en-US" altLang="en-US" sz="2600" dirty="0">
                <a:solidFill>
                  <a:srgbClr val="000000"/>
                </a:solidFill>
              </a:rPr>
              <a:t>, </a:t>
            </a:r>
            <a:r>
              <a:rPr lang="en-US" altLang="en-US" sz="2600" dirty="0" err="1">
                <a:solidFill>
                  <a:srgbClr val="000000"/>
                </a:solidFill>
              </a:rPr>
              <a:t>belum</a:t>
            </a:r>
            <a:r>
              <a:rPr lang="en-US" altLang="en-US" sz="2600" dirty="0">
                <a:solidFill>
                  <a:srgbClr val="000000"/>
                </a:solidFill>
              </a:rPr>
              <a:t> </a:t>
            </a:r>
            <a:r>
              <a:rPr lang="en-US" altLang="en-US" sz="2600" dirty="0" err="1">
                <a:solidFill>
                  <a:srgbClr val="000000"/>
                </a:solidFill>
              </a:rPr>
              <a:t>ada</a:t>
            </a:r>
            <a:r>
              <a:rPr lang="en-US" altLang="en-US" sz="2600" dirty="0">
                <a:solidFill>
                  <a:srgbClr val="000000"/>
                </a:solidFill>
              </a:rPr>
              <a:t> </a:t>
            </a:r>
            <a:r>
              <a:rPr lang="en-US" altLang="en-US" sz="2600" dirty="0" err="1">
                <a:solidFill>
                  <a:srgbClr val="000000"/>
                </a:solidFill>
              </a:rPr>
              <a:t>komputer</a:t>
            </a:r>
            <a:endParaRPr lang="en-US" altLang="en-US" sz="2600" dirty="0">
              <a:solidFill>
                <a:srgbClr val="000000"/>
              </a:solidFill>
            </a:endParaRPr>
          </a:p>
          <a:p>
            <a:pPr eaLnBrk="1" hangingPunct="1"/>
            <a:r>
              <a:rPr lang="en-US" altLang="en-US" sz="2600" dirty="0" err="1">
                <a:solidFill>
                  <a:srgbClr val="000000"/>
                </a:solidFill>
              </a:rPr>
              <a:t>Termasuk</a:t>
            </a:r>
            <a:r>
              <a:rPr lang="en-US" altLang="en-US" sz="2600" dirty="0">
                <a:solidFill>
                  <a:srgbClr val="000000"/>
                </a:solidFill>
              </a:rPr>
              <a:t> </a:t>
            </a:r>
            <a:r>
              <a:rPr lang="en-US" altLang="en-US" sz="2600" dirty="0" err="1">
                <a:solidFill>
                  <a:srgbClr val="000000"/>
                </a:solidFill>
              </a:rPr>
              <a:t>ke</a:t>
            </a:r>
            <a:r>
              <a:rPr lang="en-US" altLang="en-US" sz="2600" dirty="0">
                <a:solidFill>
                  <a:srgbClr val="000000"/>
                </a:solidFill>
              </a:rPr>
              <a:t> </a:t>
            </a:r>
            <a:r>
              <a:rPr lang="en-US" altLang="en-US" sz="2600" dirty="0" err="1">
                <a:solidFill>
                  <a:srgbClr val="000000"/>
                </a:solidFill>
              </a:rPr>
              <a:t>dalam</a:t>
            </a:r>
            <a:r>
              <a:rPr lang="en-US" altLang="en-US" sz="2600" dirty="0">
                <a:solidFill>
                  <a:srgbClr val="000000"/>
                </a:solidFill>
              </a:rPr>
              <a:t> </a:t>
            </a:r>
            <a:r>
              <a:rPr lang="en-US" altLang="en-US" sz="2600" dirty="0" err="1">
                <a:solidFill>
                  <a:srgbClr val="000000"/>
                </a:solidFill>
              </a:rPr>
              <a:t>jenis</a:t>
            </a:r>
            <a:r>
              <a:rPr lang="en-US" altLang="en-US" sz="2600" dirty="0">
                <a:solidFill>
                  <a:srgbClr val="000000"/>
                </a:solidFill>
              </a:rPr>
              <a:t> </a:t>
            </a:r>
            <a:r>
              <a:rPr lang="en-US" altLang="en-US" sz="2600" dirty="0" err="1">
                <a:solidFill>
                  <a:srgbClr val="000000"/>
                </a:solidFill>
              </a:rPr>
              <a:t>kriptografi</a:t>
            </a:r>
            <a:r>
              <a:rPr lang="en-US" altLang="en-US" sz="2600" dirty="0">
                <a:solidFill>
                  <a:srgbClr val="000000"/>
                </a:solidFill>
              </a:rPr>
              <a:t> </a:t>
            </a:r>
            <a:r>
              <a:rPr lang="en-US" altLang="en-US" sz="2600" dirty="0" err="1">
                <a:solidFill>
                  <a:srgbClr val="000000"/>
                </a:solidFill>
              </a:rPr>
              <a:t>kunci-simetri</a:t>
            </a:r>
            <a:endParaRPr lang="en-US" altLang="en-US" sz="2600" dirty="0">
              <a:solidFill>
                <a:srgbClr val="000000"/>
              </a:solidFill>
            </a:endParaRPr>
          </a:p>
          <a:p>
            <a:pPr algn="just" eaLnBrk="1" hangingPunct="1"/>
            <a:endParaRPr lang="en-US" altLang="en-US" sz="2600" dirty="0">
              <a:solidFill>
                <a:srgbClr val="000000"/>
              </a:solidFill>
              <a:cs typeface="Times New Roman" panose="02020603050405020304" pitchFamily="18" charset="0"/>
            </a:endParaRPr>
          </a:p>
          <a:p>
            <a:pPr algn="just" eaLnBrk="1" hangingPunct="1"/>
            <a:r>
              <a:rPr lang="en-US" altLang="en-US" sz="2600" dirty="0" err="1">
                <a:solidFill>
                  <a:srgbClr val="000000"/>
                </a:solidFill>
                <a:cs typeface="Times New Roman" panose="02020603050405020304" pitchFamily="18" charset="0"/>
              </a:rPr>
              <a:t>Tiga</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alasan</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mempelajari</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kriptografi</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klasik</a:t>
            </a:r>
            <a:r>
              <a:rPr lang="en-US" altLang="en-US" sz="2600" dirty="0">
                <a:solidFill>
                  <a:srgbClr val="000000"/>
                </a:solidFill>
                <a:cs typeface="Times New Roman" panose="02020603050405020304" pitchFamily="18" charset="0"/>
              </a:rPr>
              <a:t>:</a:t>
            </a:r>
          </a:p>
          <a:p>
            <a:pPr algn="just" eaLnBrk="1" hangingPunct="1">
              <a:buFont typeface="Wingdings" panose="05000000000000000000" pitchFamily="2" charset="2"/>
              <a:buNone/>
            </a:pPr>
            <a:r>
              <a:rPr lang="en-US" altLang="en-US" sz="2600" dirty="0">
                <a:solidFill>
                  <a:srgbClr val="000000"/>
                </a:solidFill>
                <a:cs typeface="Times New Roman" panose="02020603050405020304" pitchFamily="18" charset="0"/>
              </a:rPr>
              <a:t>	1. </a:t>
            </a:r>
            <a:r>
              <a:rPr lang="en-US" altLang="en-US" sz="2600" dirty="0" err="1">
                <a:solidFill>
                  <a:srgbClr val="000000"/>
                </a:solidFill>
                <a:cs typeface="Times New Roman" panose="02020603050405020304" pitchFamily="18" charset="0"/>
              </a:rPr>
              <a:t>Memahami</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konsep</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dasar</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kriptografi</a:t>
            </a:r>
            <a:r>
              <a:rPr lang="en-US" altLang="en-US" sz="2600" dirty="0">
                <a:solidFill>
                  <a:srgbClr val="000000"/>
                </a:solidFill>
                <a:cs typeface="Times New Roman" panose="02020603050405020304" pitchFamily="18" charset="0"/>
              </a:rPr>
              <a:t>.</a:t>
            </a:r>
          </a:p>
          <a:p>
            <a:pPr algn="just" eaLnBrk="1" hangingPunct="1">
              <a:buFont typeface="Wingdings" panose="05000000000000000000" pitchFamily="2" charset="2"/>
              <a:buNone/>
            </a:pPr>
            <a:r>
              <a:rPr lang="en-US" altLang="en-US" sz="2600" dirty="0">
                <a:solidFill>
                  <a:srgbClr val="000000"/>
                </a:solidFill>
                <a:cs typeface="Times New Roman" panose="02020603050405020304" pitchFamily="18" charset="0"/>
              </a:rPr>
              <a:t>	2. </a:t>
            </a:r>
            <a:r>
              <a:rPr lang="en-US" altLang="en-US" sz="2600" dirty="0" err="1">
                <a:solidFill>
                  <a:srgbClr val="000000"/>
                </a:solidFill>
                <a:cs typeface="Times New Roman" panose="02020603050405020304" pitchFamily="18" charset="0"/>
              </a:rPr>
              <a:t>Sebagai</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dasar</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algoritma</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kriptografi</a:t>
            </a:r>
            <a:r>
              <a:rPr lang="en-US" altLang="en-US" sz="2600" dirty="0">
                <a:solidFill>
                  <a:srgbClr val="000000"/>
                </a:solidFill>
                <a:cs typeface="Times New Roman" panose="02020603050405020304" pitchFamily="18" charset="0"/>
              </a:rPr>
              <a:t> modern. </a:t>
            </a:r>
          </a:p>
          <a:p>
            <a:pPr algn="just" eaLnBrk="1" hangingPunct="1">
              <a:buFont typeface="Wingdings" panose="05000000000000000000" pitchFamily="2" charset="2"/>
              <a:buNone/>
            </a:pPr>
            <a:r>
              <a:rPr lang="en-US" altLang="en-US" sz="2600" dirty="0">
                <a:solidFill>
                  <a:srgbClr val="000000"/>
                </a:solidFill>
                <a:cs typeface="Times New Roman" panose="02020603050405020304" pitchFamily="18" charset="0"/>
              </a:rPr>
              <a:t>	3. </a:t>
            </a:r>
            <a:r>
              <a:rPr lang="en-US" altLang="en-US" sz="2600" dirty="0" err="1">
                <a:solidFill>
                  <a:srgbClr val="000000"/>
                </a:solidFill>
                <a:cs typeface="Times New Roman" panose="02020603050405020304" pitchFamily="18" charset="0"/>
              </a:rPr>
              <a:t>Untuk</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memahami</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kelemahan</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sistem</a:t>
            </a:r>
            <a:r>
              <a:rPr lang="en-US" altLang="en-US" sz="2600" dirty="0">
                <a:solidFill>
                  <a:srgbClr val="000000"/>
                </a:solidFill>
                <a:cs typeface="Times New Roman" panose="02020603050405020304" pitchFamily="18" charset="0"/>
              </a:rPr>
              <a:t> </a:t>
            </a:r>
            <a:r>
              <a:rPr lang="en-US" altLang="en-US" sz="2600" i="1" dirty="0">
                <a:solidFill>
                  <a:srgbClr val="000000"/>
                </a:solidFill>
                <a:cs typeface="Times New Roman" panose="02020603050405020304" pitchFamily="18" charset="0"/>
              </a:rPr>
              <a:t>cipher</a:t>
            </a:r>
            <a:r>
              <a:rPr lang="en-US" altLang="en-US" sz="2600" dirty="0">
                <a:solidFill>
                  <a:srgbClr val="000000"/>
                </a:solidFill>
                <a:cs typeface="Times New Roman" panose="02020603050405020304" pitchFamily="18" charset="0"/>
              </a:rPr>
              <a:t>.</a:t>
            </a:r>
          </a:p>
          <a:p>
            <a:pPr eaLnBrk="1" hangingPunct="1"/>
            <a:endParaRPr lang="en-GB" altLang="en-US" sz="2400" dirty="0"/>
          </a:p>
        </p:txBody>
      </p:sp>
    </p:spTree>
    <p:extLst>
      <p:ext uri="{BB962C8B-B14F-4D97-AF65-F5344CB8AC3E}">
        <p14:creationId xmlns:p14="http://schemas.microsoft.com/office/powerpoint/2010/main" val="9531700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6D755E1D-88B3-0551-D1A1-4B4251A8EB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4304" y="886301"/>
            <a:ext cx="10023391" cy="508539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F1319738-06D3-91EC-0948-AAAA5B73B293}"/>
              </a:ext>
            </a:extLst>
          </p:cNvPr>
          <p:cNvSpPr>
            <a:spLocks noGrp="1"/>
          </p:cNvSpPr>
          <p:nvPr>
            <p:ph type="sldNum" sz="quarter" idx="12"/>
          </p:nvPr>
        </p:nvSpPr>
        <p:spPr/>
        <p:txBody>
          <a:bodyPr/>
          <a:lstStyle/>
          <a:p>
            <a:fld id="{764AFB3F-E5F3-49AD-8ECD-25D208877D1A}" type="slidenum">
              <a:rPr lang="en-US" smtClean="0"/>
              <a:t>20</a:t>
            </a:fld>
            <a:endParaRPr lang="en-US"/>
          </a:p>
        </p:txBody>
      </p:sp>
    </p:spTree>
    <p:extLst>
      <p:ext uri="{BB962C8B-B14F-4D97-AF65-F5344CB8AC3E}">
        <p14:creationId xmlns:p14="http://schemas.microsoft.com/office/powerpoint/2010/main" val="3304636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FA600832-9903-4324-B2D4-FEAB2407FEF9}" type="slidenum">
              <a:rPr lang="en-GB" altLang="en-US" sz="2400">
                <a:solidFill>
                  <a:schemeClr val="tx2"/>
                </a:solidFill>
              </a:rPr>
              <a:pPr>
                <a:spcBef>
                  <a:spcPct val="0"/>
                </a:spcBef>
                <a:buClrTx/>
                <a:buSzTx/>
                <a:buFontTx/>
                <a:buNone/>
              </a:pPr>
              <a:t>21</a:t>
            </a:fld>
            <a:endParaRPr lang="en-GB" altLang="en-US" sz="1400">
              <a:solidFill>
                <a:schemeClr val="tx2"/>
              </a:solidFill>
            </a:endParaRPr>
          </a:p>
        </p:txBody>
      </p:sp>
      <p:sp>
        <p:nvSpPr>
          <p:cNvPr id="16388" name="Rectangle 3"/>
          <p:cNvSpPr>
            <a:spLocks noGrp="1" noChangeArrowheads="1"/>
          </p:cNvSpPr>
          <p:nvPr>
            <p:ph type="body" idx="1"/>
          </p:nvPr>
        </p:nvSpPr>
        <p:spPr>
          <a:xfrm>
            <a:off x="636814" y="1042126"/>
            <a:ext cx="10918371" cy="5074194"/>
          </a:xfrm>
        </p:spPr>
        <p:txBody>
          <a:bodyPr>
            <a:normAutofit lnSpcReduction="10000"/>
          </a:bodyPr>
          <a:lstStyle/>
          <a:p>
            <a:pPr eaLnBrk="1" hangingPunct="1">
              <a:buFont typeface="Wingdings" panose="05000000000000000000" pitchFamily="2" charset="2"/>
              <a:buNone/>
            </a:pPr>
            <a:r>
              <a:rPr lang="en-US" altLang="en-US" sz="3200" b="1" dirty="0" err="1">
                <a:solidFill>
                  <a:srgbClr val="000000"/>
                </a:solidFill>
              </a:rPr>
              <a:t>Kriptanalisis</a:t>
            </a:r>
            <a:r>
              <a:rPr lang="en-US" altLang="en-US" sz="3200" b="1" dirty="0">
                <a:solidFill>
                  <a:srgbClr val="000000"/>
                </a:solidFill>
              </a:rPr>
              <a:t> Caesar Cipher</a:t>
            </a:r>
          </a:p>
          <a:p>
            <a:pPr eaLnBrk="1" hangingPunct="1">
              <a:buFont typeface="Wingdings" panose="05000000000000000000" pitchFamily="2" charset="2"/>
              <a:buNone/>
            </a:pPr>
            <a:endParaRPr lang="en-US" altLang="en-US" dirty="0">
              <a:solidFill>
                <a:srgbClr val="000000"/>
              </a:solidFill>
            </a:endParaRPr>
          </a:p>
          <a:p>
            <a:r>
              <a:rPr lang="en-US" altLang="en-US" sz="2400" i="1" dirty="0">
                <a:solidFill>
                  <a:srgbClr val="000000"/>
                </a:solidFill>
                <a:cs typeface="Times New Roman" panose="02020603050405020304" pitchFamily="18" charset="0"/>
              </a:rPr>
              <a:t>Caesar cipher</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mudah</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dipecahkan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dengan</a:t>
            </a:r>
            <a:r>
              <a:rPr lang="en-US" altLang="en-US" sz="2400"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exhaustive key search  (brute force) </a:t>
            </a:r>
            <a:r>
              <a:rPr lang="en-US" altLang="en-US" sz="2400" dirty="0" err="1">
                <a:solidFill>
                  <a:srgbClr val="000000"/>
                </a:solidFill>
                <a:cs typeface="Times New Roman" panose="02020603050405020304" pitchFamily="18" charset="0"/>
              </a:rPr>
              <a:t>karena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jumlah</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kuncinya</a:t>
            </a:r>
            <a:r>
              <a:rPr lang="en-US" altLang="en-US" sz="2400" dirty="0">
                <a:solidFill>
                  <a:srgbClr val="000000"/>
                </a:solidFill>
                <a:cs typeface="Times New Roman" panose="02020603050405020304" pitchFamily="18" charset="0"/>
              </a:rPr>
              <a:t> sangat </a:t>
            </a:r>
            <a:r>
              <a:rPr lang="en-US" altLang="en-US" sz="2400" dirty="0" err="1">
                <a:solidFill>
                  <a:srgbClr val="000000"/>
                </a:solidFill>
                <a:cs typeface="Times New Roman" panose="02020603050405020304" pitchFamily="18" charset="0"/>
              </a:rPr>
              <a:t>sedikit</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hanya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ada</a:t>
            </a:r>
            <a:r>
              <a:rPr lang="en-US" altLang="en-US" sz="2400" dirty="0">
                <a:solidFill>
                  <a:srgbClr val="000000"/>
                </a:solidFill>
                <a:cs typeface="Times New Roman" panose="02020603050405020304" pitchFamily="18" charset="0"/>
              </a:rPr>
              <a:t> 26 </a:t>
            </a:r>
            <a:r>
              <a:rPr lang="en-US" altLang="en-US" sz="2400" dirty="0" err="1">
                <a:solidFill>
                  <a:srgbClr val="000000"/>
                </a:solidFill>
                <a:cs typeface="Times New Roman" panose="02020603050405020304" pitchFamily="18" charset="0"/>
              </a:rPr>
              <a:t>kunci</a:t>
            </a:r>
            <a:r>
              <a:rPr lang="en-US" altLang="en-US" sz="2400" dirty="0">
                <a:solidFill>
                  <a:srgbClr val="000000"/>
                </a:solidFill>
                <a:cs typeface="Times New Roman" panose="02020603050405020304" pitchFamily="18" charset="0"/>
              </a:rPr>
              <a:t>).</a:t>
            </a:r>
          </a:p>
          <a:p>
            <a:endParaRPr lang="en-US" altLang="en-US" sz="2400" dirty="0">
              <a:solidFill>
                <a:srgbClr val="000000"/>
              </a:solidFill>
              <a:cs typeface="Times New Roman" panose="02020603050405020304" pitchFamily="18" charset="0"/>
            </a:endParaRPr>
          </a:p>
          <a:p>
            <a:r>
              <a:rPr lang="en-US" altLang="en-US" sz="2400" dirty="0" err="1">
                <a:solidFill>
                  <a:srgbClr val="000000"/>
                </a:solidFill>
                <a:cs typeface="Times New Roman" panose="02020603050405020304" pitchFamily="18" charset="0"/>
              </a:rPr>
              <a:t>Coba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lakukan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dekripsi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dengan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berbagai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nilai</a:t>
            </a:r>
            <a:r>
              <a:rPr lang="en-US" altLang="en-US" sz="2400" dirty="0">
                <a:solidFill>
                  <a:srgbClr val="000000"/>
                </a:solidFill>
                <a:cs typeface="Times New Roman" panose="02020603050405020304" pitchFamily="18" charset="0"/>
              </a:rPr>
              <a:t> k </a:t>
            </a:r>
            <a:r>
              <a:rPr lang="en-US" altLang="en-US" sz="2400" dirty="0" err="1">
                <a:solidFill>
                  <a:srgbClr val="000000"/>
                </a:solidFill>
                <a:cs typeface="Times New Roman" panose="02020603050405020304" pitchFamily="18" charset="0"/>
              </a:rPr>
              <a:t>dari</a:t>
            </a:r>
            <a:r>
              <a:rPr lang="en-US" altLang="en-US" sz="2400" dirty="0">
                <a:solidFill>
                  <a:srgbClr val="000000"/>
                </a:solidFill>
                <a:cs typeface="Times New Roman" panose="02020603050405020304" pitchFamily="18" charset="0"/>
              </a:rPr>
              <a:t> 0 </a:t>
            </a:r>
            <a:r>
              <a:rPr lang="en-US" altLang="en-US" sz="2400" dirty="0" err="1">
                <a:solidFill>
                  <a:srgbClr val="000000"/>
                </a:solidFill>
                <a:cs typeface="Times New Roman" panose="02020603050405020304" pitchFamily="18" charset="0"/>
              </a:rPr>
              <a:t>sampai</a:t>
            </a:r>
            <a:r>
              <a:rPr lang="en-US" altLang="en-US" sz="2400" dirty="0">
                <a:solidFill>
                  <a:srgbClr val="000000"/>
                </a:solidFill>
                <a:cs typeface="Times New Roman" panose="02020603050405020304" pitchFamily="18" charset="0"/>
              </a:rPr>
              <a:t> 25, </a:t>
            </a:r>
            <a:r>
              <a:rPr lang="en-US" altLang="en-US" sz="2400" dirty="0" err="1">
                <a:solidFill>
                  <a:srgbClr val="000000"/>
                </a:solidFill>
                <a:cs typeface="Times New Roman" panose="02020603050405020304" pitchFamily="18" charset="0"/>
              </a:rPr>
              <a:t>lalu</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periksa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apakah</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hasil</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dekripsi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merupakan</a:t>
            </a:r>
            <a:r>
              <a:rPr lang="en-US" altLang="en-US" sz="2400" dirty="0">
                <a:solidFill>
                  <a:srgbClr val="000000"/>
                </a:solidFill>
                <a:cs typeface="Times New Roman" panose="02020603050405020304" pitchFamily="18" charset="0"/>
              </a:rPr>
              <a:t> kata </a:t>
            </a:r>
            <a:r>
              <a:rPr lang="en-US" altLang="en-US" sz="2400" dirty="0" err="1">
                <a:solidFill>
                  <a:srgbClr val="000000"/>
                </a:solidFill>
                <a:cs typeface="Times New Roman" panose="02020603050405020304" pitchFamily="18" charset="0"/>
              </a:rPr>
              <a:t>atau</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kalimat</a:t>
            </a:r>
            <a:r>
              <a:rPr lang="en-US" altLang="en-US" sz="2400" dirty="0">
                <a:solidFill>
                  <a:srgbClr val="000000"/>
                </a:solidFill>
                <a:cs typeface="Times New Roman" panose="02020603050405020304" pitchFamily="18" charset="0"/>
              </a:rPr>
              <a:t> yang </a:t>
            </a:r>
            <a:r>
              <a:rPr lang="en-US" altLang="en-US" sz="2400" dirty="0" err="1">
                <a:solidFill>
                  <a:srgbClr val="000000"/>
                </a:solidFill>
                <a:cs typeface="Times New Roman" panose="02020603050405020304" pitchFamily="18" charset="0"/>
              </a:rPr>
              <a:t>bermakna</a:t>
            </a:r>
            <a:r>
              <a:rPr lang="en-US" altLang="en-US" sz="2400" dirty="0">
                <a:solidFill>
                  <a:srgbClr val="000000"/>
                </a:solidFill>
                <a:cs typeface="Times New Roman" panose="02020603050405020304" pitchFamily="18" charset="0"/>
              </a:rPr>
              <a:t>. Jika </a:t>
            </a:r>
            <a:r>
              <a:rPr lang="en-US" altLang="en-US" sz="2400" dirty="0" err="1">
                <a:solidFill>
                  <a:srgbClr val="000000"/>
                </a:solidFill>
                <a:cs typeface="Times New Roman" panose="02020603050405020304" pitchFamily="18" charset="0"/>
              </a:rPr>
              <a:t>ya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maka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diduga</a:t>
            </a:r>
            <a:r>
              <a:rPr lang="en-US" altLang="en-US" sz="2400" dirty="0">
                <a:solidFill>
                  <a:srgbClr val="000000"/>
                </a:solidFill>
                <a:cs typeface="Times New Roman" panose="02020603050405020304" pitchFamily="18" charset="0"/>
              </a:rPr>
              <a:t> k </a:t>
            </a:r>
            <a:r>
              <a:rPr lang="en-US" altLang="en-US" sz="2400" dirty="0" err="1">
                <a:solidFill>
                  <a:srgbClr val="000000"/>
                </a:solidFill>
                <a:cs typeface="Times New Roman" panose="02020603050405020304" pitchFamily="18" charset="0"/>
              </a:rPr>
              <a:t>adalah</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kuncinya</a:t>
            </a:r>
            <a:r>
              <a:rPr lang="en-US" altLang="en-US" sz="2400" dirty="0">
                <a:solidFill>
                  <a:srgbClr val="000000"/>
                </a:solidFill>
                <a:cs typeface="Times New Roman" panose="02020603050405020304" pitchFamily="18" charset="0"/>
              </a:rPr>
              <a:t>.</a:t>
            </a:r>
          </a:p>
          <a:p>
            <a:endParaRPr lang="en-US" altLang="en-US" sz="2400" dirty="0">
              <a:solidFill>
                <a:srgbClr val="000000"/>
              </a:solidFill>
              <a:cs typeface="Times New Roman" panose="02020603050405020304" pitchFamily="18" charset="0"/>
            </a:endParaRPr>
          </a:p>
          <a:p>
            <a:r>
              <a:rPr lang="en-US" altLang="en-US" sz="2400" dirty="0" err="1">
                <a:solidFill>
                  <a:srgbClr val="000000"/>
                </a:solidFill>
                <a:cs typeface="Times New Roman" panose="02020603050405020304" pitchFamily="18" charset="0"/>
              </a:rPr>
              <a:t>Untuk</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memastikan</a:t>
            </a:r>
            <a:r>
              <a:rPr lang="en-US" altLang="en-US" sz="2400" dirty="0">
                <a:solidFill>
                  <a:srgbClr val="000000"/>
                </a:solidFill>
                <a:cs typeface="Times New Roman" panose="02020603050405020304" pitchFamily="18" charset="0"/>
              </a:rPr>
              <a:t> k </a:t>
            </a:r>
            <a:r>
              <a:rPr lang="en-US" altLang="en-US" sz="2400" dirty="0" err="1">
                <a:solidFill>
                  <a:srgbClr val="000000"/>
                </a:solidFill>
                <a:cs typeface="Times New Roman" panose="02020603050405020304" pitchFamily="18" charset="0"/>
              </a:rPr>
              <a:t>adalah</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kunci</a:t>
            </a:r>
            <a:r>
              <a:rPr lang="en-US" altLang="en-US" sz="2400" dirty="0">
                <a:solidFill>
                  <a:srgbClr val="000000"/>
                </a:solidFill>
                <a:cs typeface="Times New Roman" panose="02020603050405020304" pitchFamily="18" charset="0"/>
              </a:rPr>
              <a:t> yang </a:t>
            </a:r>
            <a:r>
              <a:rPr lang="en-US" altLang="en-US" sz="2400" dirty="0" err="1">
                <a:solidFill>
                  <a:srgbClr val="000000"/>
                </a:solidFill>
                <a:cs typeface="Times New Roman" panose="02020603050405020304" pitchFamily="18" charset="0"/>
              </a:rPr>
              <a:t>benar</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maka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cobakan</a:t>
            </a:r>
            <a:r>
              <a:rPr lang="en-US" altLang="en-US" sz="2400" dirty="0">
                <a:solidFill>
                  <a:srgbClr val="000000"/>
                </a:solidFill>
                <a:cs typeface="Times New Roman" panose="02020603050405020304" pitchFamily="18" charset="0"/>
              </a:rPr>
              <a:t> k </a:t>
            </a:r>
            <a:r>
              <a:rPr lang="en-US" altLang="en-US" sz="2400" dirty="0" err="1">
                <a:solidFill>
                  <a:srgbClr val="000000"/>
                </a:solidFill>
                <a:cs typeface="Times New Roman" panose="02020603050405020304" pitchFamily="18" charset="0"/>
              </a:rPr>
              <a:t>untuk</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potongan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kriptogram</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lainnya</a:t>
            </a:r>
            <a:r>
              <a:rPr lang="en-US" altLang="en-US" sz="2400" dirty="0">
                <a:solidFill>
                  <a:srgbClr val="000000"/>
                </a:solidFill>
                <a:cs typeface="Times New Roman" panose="02020603050405020304" pitchFamily="18" charset="0"/>
              </a:rPr>
              <a:t>.</a:t>
            </a:r>
          </a:p>
          <a:p>
            <a:pPr eaLnBrk="1" hangingPunct="1">
              <a:buFont typeface="Wingdings" panose="05000000000000000000" pitchFamily="2" charset="2"/>
              <a:buNone/>
            </a:pPr>
            <a:r>
              <a:rPr lang="en-US" altLang="en-US" sz="2400" dirty="0">
                <a:solidFill>
                  <a:srgbClr val="000000"/>
                </a:solidFill>
              </a:rPr>
              <a:t> </a:t>
            </a:r>
            <a:endParaRPr lang="en-GB" altLang="en-US" sz="2400" dirty="0">
              <a:solidFill>
                <a:srgbClr val="000000"/>
              </a:solidFill>
            </a:endParaRPr>
          </a:p>
        </p:txBody>
      </p:sp>
    </p:spTree>
    <p:extLst>
      <p:ext uri="{BB962C8B-B14F-4D97-AF65-F5344CB8AC3E}">
        <p14:creationId xmlns:p14="http://schemas.microsoft.com/office/powerpoint/2010/main" val="4187568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4C641159-369D-4482-92EA-03C8C14E278B}" type="slidenum">
              <a:rPr lang="en-GB" altLang="en-US" sz="2400">
                <a:solidFill>
                  <a:schemeClr val="tx2"/>
                </a:solidFill>
              </a:rPr>
              <a:pPr>
                <a:spcBef>
                  <a:spcPct val="0"/>
                </a:spcBef>
                <a:buClrTx/>
                <a:buSzTx/>
                <a:buFontTx/>
                <a:buNone/>
              </a:pPr>
              <a:t>22</a:t>
            </a:fld>
            <a:endParaRPr lang="en-GB" altLang="en-US" sz="1400">
              <a:solidFill>
                <a:schemeClr val="tx2"/>
              </a:solidFill>
            </a:endParaRPr>
          </a:p>
        </p:txBody>
      </p:sp>
      <p:sp>
        <p:nvSpPr>
          <p:cNvPr id="17412" name="Rectangle 3"/>
          <p:cNvSpPr>
            <a:spLocks noGrp="1" noChangeArrowheads="1"/>
          </p:cNvSpPr>
          <p:nvPr>
            <p:ph type="body" idx="1"/>
          </p:nvPr>
        </p:nvSpPr>
        <p:spPr>
          <a:xfrm>
            <a:off x="674914" y="990600"/>
            <a:ext cx="10537372" cy="5226050"/>
          </a:xfrm>
        </p:spPr>
        <p:txBody>
          <a:bodyPr/>
          <a:lstStyle/>
          <a:p>
            <a:pPr eaLnBrk="1" hangingPunct="1">
              <a:buFont typeface="Wingdings" panose="05000000000000000000" pitchFamily="2" charset="2"/>
              <a:buNone/>
            </a:pPr>
            <a:r>
              <a:rPr lang="en-US" altLang="en-US" dirty="0" err="1">
                <a:solidFill>
                  <a:srgbClr val="000000"/>
                </a:solidFill>
              </a:rPr>
              <a:t>Contoh</a:t>
            </a:r>
            <a:r>
              <a:rPr lang="en-US" altLang="en-US" dirty="0">
                <a:solidFill>
                  <a:srgbClr val="000000"/>
                </a:solidFill>
              </a:rPr>
              <a:t>: </a:t>
            </a:r>
            <a:r>
              <a:rPr lang="en-US" altLang="en-US" dirty="0" err="1">
                <a:solidFill>
                  <a:srgbClr val="000000"/>
                </a:solidFill>
              </a:rPr>
              <a:t>kriptogram</a:t>
            </a:r>
            <a:r>
              <a:rPr lang="en-US" altLang="en-US" dirty="0">
                <a:solidFill>
                  <a:srgbClr val="000000"/>
                </a:solidFill>
              </a:rPr>
              <a:t> </a:t>
            </a:r>
            <a:r>
              <a:rPr lang="en-GB" altLang="en-US" dirty="0">
                <a:solidFill>
                  <a:srgbClr val="000000"/>
                </a:solidFill>
                <a:latin typeface="Courier New" panose="02070309020205020404" pitchFamily="49" charset="0"/>
                <a:cs typeface="Courier New" panose="02070309020205020404" pitchFamily="49" charset="0"/>
              </a:rPr>
              <a:t>XMZVH</a:t>
            </a:r>
            <a:r>
              <a:rPr lang="en-GB" altLang="en-US" dirty="0">
                <a:solidFill>
                  <a:srgbClr val="000000"/>
                </a:solidFill>
              </a:rPr>
              <a:t> </a:t>
            </a:r>
          </a:p>
        </p:txBody>
      </p:sp>
      <p:graphicFrame>
        <p:nvGraphicFramePr>
          <p:cNvPr id="17413" name="Object 4"/>
          <p:cNvGraphicFramePr>
            <a:graphicFrameLocks noChangeAspect="1"/>
          </p:cNvGraphicFramePr>
          <p:nvPr>
            <p:extLst>
              <p:ext uri="{D42A27DB-BD31-4B8C-83A1-F6EECF244321}">
                <p14:modId xmlns:p14="http://schemas.microsoft.com/office/powerpoint/2010/main" val="3129384082"/>
              </p:ext>
            </p:extLst>
          </p:nvPr>
        </p:nvGraphicFramePr>
        <p:xfrm>
          <a:off x="1817914" y="1708240"/>
          <a:ext cx="8181728" cy="3333661"/>
        </p:xfrm>
        <a:graphic>
          <a:graphicData uri="http://schemas.openxmlformats.org/presentationml/2006/ole">
            <mc:AlternateContent xmlns:mc="http://schemas.openxmlformats.org/markup-compatibility/2006">
              <mc:Choice xmlns:v="urn:schemas-microsoft-com:vml" Requires="v">
                <p:oleObj name="Document" r:id="rId2" imgW="5629656" imgH="2293620" progId="Word.Document.8">
                  <p:embed/>
                </p:oleObj>
              </mc:Choice>
              <mc:Fallback>
                <p:oleObj name="Document" r:id="rId2" imgW="5629656" imgH="2293620" progId="Word.Document.8">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914" y="1708240"/>
                        <a:ext cx="8181728" cy="3333661"/>
                      </a:xfrm>
                      <a:prstGeom prst="rect">
                        <a:avLst/>
                      </a:prstGeom>
                      <a:noFill/>
                      <a:ln>
                        <a:noFill/>
                      </a:ln>
                      <a:effectLst/>
                    </p:spPr>
                  </p:pic>
                </p:oleObj>
              </mc:Fallback>
            </mc:AlternateContent>
          </a:graphicData>
        </a:graphic>
      </p:graphicFrame>
      <p:sp>
        <p:nvSpPr>
          <p:cNvPr id="17414" name="Rectangle 5"/>
          <p:cNvSpPr>
            <a:spLocks noChangeArrowheads="1"/>
          </p:cNvSpPr>
          <p:nvPr/>
        </p:nvSpPr>
        <p:spPr bwMode="auto">
          <a:xfrm>
            <a:off x="1562100" y="5156021"/>
            <a:ext cx="96501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lgn="just" eaLnBrk="1" hangingPunct="1">
              <a:spcBef>
                <a:spcPct val="0"/>
              </a:spcBef>
              <a:buClrTx/>
              <a:buSzTx/>
              <a:buFontTx/>
              <a:buNone/>
            </a:pPr>
            <a:r>
              <a:rPr kumimoji="1" lang="en-US" altLang="en-US" sz="2400" dirty="0" err="1">
                <a:solidFill>
                  <a:srgbClr val="000000"/>
                </a:solidFill>
                <a:latin typeface="+mn-lt"/>
                <a:cs typeface="Times New Roman" panose="02020603050405020304" pitchFamily="18" charset="0"/>
              </a:rPr>
              <a:t>Plainteks</a:t>
            </a:r>
            <a:r>
              <a:rPr kumimoji="1" lang="en-US" altLang="en-US" sz="2400" dirty="0">
                <a:solidFill>
                  <a:srgbClr val="000000"/>
                </a:solidFill>
                <a:latin typeface="+mn-lt"/>
                <a:cs typeface="Times New Roman" panose="02020603050405020304" pitchFamily="18" charset="0"/>
              </a:rPr>
              <a:t> yang </a:t>
            </a:r>
            <a:r>
              <a:rPr kumimoji="1" lang="en-US" altLang="en-US" sz="2400" dirty="0" err="1">
                <a:solidFill>
                  <a:srgbClr val="000000"/>
                </a:solidFill>
                <a:latin typeface="+mn-lt"/>
                <a:cs typeface="Times New Roman" panose="02020603050405020304" pitchFamily="18" charset="0"/>
              </a:rPr>
              <a:t>potensial</a:t>
            </a:r>
            <a:r>
              <a:rPr kumimoji="1" lang="en-US" altLang="en-US" sz="2400" dirty="0">
                <a:solidFill>
                  <a:srgbClr val="000000"/>
                </a:solidFill>
                <a:latin typeface="+mn-lt"/>
                <a:cs typeface="Times New Roman" panose="02020603050405020304" pitchFamily="18" charset="0"/>
              </a:rPr>
              <a:t> </a:t>
            </a:r>
            <a:r>
              <a:rPr kumimoji="1" lang="en-US" altLang="en-US" sz="2400" dirty="0" err="1">
                <a:solidFill>
                  <a:srgbClr val="000000"/>
                </a:solidFill>
                <a:latin typeface="+mn-lt"/>
                <a:cs typeface="Times New Roman" panose="02020603050405020304" pitchFamily="18" charset="0"/>
              </a:rPr>
              <a:t>adalah</a:t>
            </a:r>
            <a:r>
              <a:rPr kumimoji="1" lang="en-US" altLang="en-US" sz="2400" dirty="0">
                <a:solidFill>
                  <a:srgbClr val="000000"/>
                </a:solidFill>
                <a:latin typeface="+mn-lt"/>
                <a:cs typeface="Times New Roman" panose="02020603050405020304" pitchFamily="18" charset="0"/>
              </a:rPr>
              <a:t> </a:t>
            </a:r>
            <a:r>
              <a:rPr kumimoji="1" lang="en-US" altLang="en-US" sz="2400" dirty="0">
                <a:solidFill>
                  <a:srgbClr val="000000"/>
                </a:solidFill>
                <a:latin typeface="+mn-lt"/>
                <a:cs typeface="Courier New" panose="02070309020205020404" pitchFamily="49" charset="0"/>
              </a:rPr>
              <a:t>CREAM</a:t>
            </a:r>
            <a:r>
              <a:rPr kumimoji="1" lang="en-US" altLang="en-US" sz="2400" dirty="0">
                <a:solidFill>
                  <a:srgbClr val="000000"/>
                </a:solidFill>
                <a:latin typeface="+mn-lt"/>
                <a:cs typeface="Times New Roman" panose="02020603050405020304" pitchFamily="18" charset="0"/>
              </a:rPr>
              <a:t> </a:t>
            </a:r>
            <a:r>
              <a:rPr kumimoji="1" lang="en-US" altLang="en-US" sz="2400" dirty="0" err="1">
                <a:solidFill>
                  <a:srgbClr val="000000"/>
                </a:solidFill>
                <a:latin typeface="+mn-lt"/>
                <a:cs typeface="Times New Roman" panose="02020603050405020304" pitchFamily="18" charset="0"/>
              </a:rPr>
              <a:t>dengan</a:t>
            </a:r>
            <a:r>
              <a:rPr kumimoji="1" lang="en-US" altLang="en-US" sz="2400" dirty="0">
                <a:solidFill>
                  <a:srgbClr val="000000"/>
                </a:solidFill>
                <a:latin typeface="+mn-lt"/>
                <a:cs typeface="Times New Roman" panose="02020603050405020304" pitchFamily="18" charset="0"/>
              </a:rPr>
              <a:t> </a:t>
            </a:r>
            <a:r>
              <a:rPr kumimoji="1" lang="en-US" altLang="en-US" sz="2400" i="1" dirty="0">
                <a:solidFill>
                  <a:srgbClr val="000000"/>
                </a:solidFill>
                <a:latin typeface="+mn-lt"/>
                <a:cs typeface="Times New Roman" panose="02020603050405020304" pitchFamily="18" charset="0"/>
              </a:rPr>
              <a:t>k</a:t>
            </a:r>
            <a:r>
              <a:rPr kumimoji="1" lang="en-US" altLang="en-US" sz="2400" dirty="0">
                <a:solidFill>
                  <a:srgbClr val="000000"/>
                </a:solidFill>
                <a:latin typeface="+mn-lt"/>
                <a:cs typeface="Times New Roman" panose="02020603050405020304" pitchFamily="18" charset="0"/>
              </a:rPr>
              <a:t> = 21. </a:t>
            </a:r>
          </a:p>
          <a:p>
            <a:pPr algn="just" eaLnBrk="1" hangingPunct="1">
              <a:spcBef>
                <a:spcPct val="0"/>
              </a:spcBef>
              <a:buClrTx/>
              <a:buSzTx/>
              <a:buFontTx/>
              <a:buNone/>
            </a:pPr>
            <a:r>
              <a:rPr kumimoji="1" lang="en-US" altLang="en-US" sz="2400" dirty="0" err="1">
                <a:solidFill>
                  <a:srgbClr val="000000"/>
                </a:solidFill>
                <a:latin typeface="+mn-lt"/>
                <a:cs typeface="Times New Roman" panose="02020603050405020304" pitchFamily="18" charset="0"/>
              </a:rPr>
              <a:t>Kunci</a:t>
            </a:r>
            <a:r>
              <a:rPr kumimoji="1" lang="en-US" altLang="en-US" sz="2400" dirty="0">
                <a:solidFill>
                  <a:srgbClr val="000000"/>
                </a:solidFill>
                <a:latin typeface="+mn-lt"/>
                <a:cs typeface="Times New Roman" panose="02020603050405020304" pitchFamily="18" charset="0"/>
              </a:rPr>
              <a:t> </a:t>
            </a:r>
            <a:r>
              <a:rPr kumimoji="1" lang="en-US" altLang="en-US" sz="2400" dirty="0" err="1">
                <a:solidFill>
                  <a:srgbClr val="000000"/>
                </a:solidFill>
                <a:latin typeface="+mn-lt"/>
                <a:cs typeface="Times New Roman" panose="02020603050405020304" pitchFamily="18" charset="0"/>
              </a:rPr>
              <a:t>ini</a:t>
            </a:r>
            <a:r>
              <a:rPr kumimoji="1" lang="en-US" altLang="en-US" sz="2400" dirty="0">
                <a:solidFill>
                  <a:srgbClr val="000000"/>
                </a:solidFill>
                <a:latin typeface="+mn-lt"/>
                <a:cs typeface="Times New Roman" panose="02020603050405020304" pitchFamily="18" charset="0"/>
              </a:rPr>
              <a:t> </a:t>
            </a:r>
            <a:r>
              <a:rPr kumimoji="1" lang="en-US" altLang="en-US" sz="2400" dirty="0" err="1">
                <a:solidFill>
                  <a:srgbClr val="000000"/>
                </a:solidFill>
                <a:latin typeface="+mn-lt"/>
                <a:cs typeface="Times New Roman" panose="02020603050405020304" pitchFamily="18" charset="0"/>
              </a:rPr>
              <a:t>digunakan</a:t>
            </a:r>
            <a:r>
              <a:rPr kumimoji="1" lang="en-US" altLang="en-US" sz="2400" dirty="0">
                <a:solidFill>
                  <a:srgbClr val="000000"/>
                </a:solidFill>
                <a:latin typeface="+mn-lt"/>
                <a:cs typeface="Times New Roman" panose="02020603050405020304" pitchFamily="18" charset="0"/>
              </a:rPr>
              <a:t> </a:t>
            </a:r>
            <a:r>
              <a:rPr kumimoji="1" lang="en-US" altLang="en-US" sz="2400" dirty="0" err="1">
                <a:solidFill>
                  <a:srgbClr val="000000"/>
                </a:solidFill>
                <a:latin typeface="+mn-lt"/>
                <a:cs typeface="Times New Roman" panose="02020603050405020304" pitchFamily="18" charset="0"/>
              </a:rPr>
              <a:t>untuk</a:t>
            </a:r>
            <a:r>
              <a:rPr kumimoji="1" lang="en-US" altLang="en-US" sz="2400" dirty="0">
                <a:solidFill>
                  <a:srgbClr val="000000"/>
                </a:solidFill>
                <a:latin typeface="+mn-lt"/>
                <a:cs typeface="Times New Roman" panose="02020603050405020304" pitchFamily="18" charset="0"/>
              </a:rPr>
              <a:t> </a:t>
            </a:r>
            <a:r>
              <a:rPr kumimoji="1" lang="en-US" altLang="en-US" sz="2400" dirty="0" err="1">
                <a:solidFill>
                  <a:srgbClr val="000000"/>
                </a:solidFill>
                <a:latin typeface="+mn-lt"/>
                <a:cs typeface="Times New Roman" panose="02020603050405020304" pitchFamily="18" charset="0"/>
              </a:rPr>
              <a:t>mendekripsikan</a:t>
            </a:r>
            <a:r>
              <a:rPr kumimoji="1" lang="en-US" altLang="en-US" sz="2400" dirty="0">
                <a:solidFill>
                  <a:srgbClr val="000000"/>
                </a:solidFill>
                <a:latin typeface="+mn-lt"/>
                <a:cs typeface="Times New Roman" panose="02020603050405020304" pitchFamily="18" charset="0"/>
              </a:rPr>
              <a:t> </a:t>
            </a:r>
            <a:r>
              <a:rPr kumimoji="1" lang="en-US" altLang="en-US" sz="2400" dirty="0" err="1">
                <a:solidFill>
                  <a:srgbClr val="000000"/>
                </a:solidFill>
                <a:latin typeface="+mn-lt"/>
                <a:cs typeface="Times New Roman" panose="02020603050405020304" pitchFamily="18" charset="0"/>
              </a:rPr>
              <a:t>potongan</a:t>
            </a:r>
            <a:r>
              <a:rPr kumimoji="1" lang="en-US" altLang="en-US" sz="2400" dirty="0">
                <a:solidFill>
                  <a:srgbClr val="000000"/>
                </a:solidFill>
                <a:latin typeface="+mn-lt"/>
                <a:cs typeface="Times New Roman" panose="02020603050405020304" pitchFamily="18" charset="0"/>
              </a:rPr>
              <a:t> </a:t>
            </a:r>
            <a:r>
              <a:rPr kumimoji="1" lang="en-US" altLang="en-US" sz="2400" dirty="0" err="1">
                <a:solidFill>
                  <a:srgbClr val="000000"/>
                </a:solidFill>
                <a:latin typeface="+mn-lt"/>
                <a:cs typeface="Times New Roman" panose="02020603050405020304" pitchFamily="18" charset="0"/>
              </a:rPr>
              <a:t>cipherteks</a:t>
            </a:r>
            <a:r>
              <a:rPr kumimoji="1" lang="en-US" altLang="en-US" sz="2400" dirty="0">
                <a:solidFill>
                  <a:srgbClr val="000000"/>
                </a:solidFill>
                <a:latin typeface="+mn-lt"/>
                <a:cs typeface="Times New Roman" panose="02020603050405020304" pitchFamily="18" charset="0"/>
              </a:rPr>
              <a:t> </a:t>
            </a:r>
            <a:r>
              <a:rPr kumimoji="1" lang="en-US" altLang="en-US" sz="2400" dirty="0" err="1">
                <a:solidFill>
                  <a:srgbClr val="000000"/>
                </a:solidFill>
                <a:latin typeface="+mn-lt"/>
                <a:cs typeface="Times New Roman" panose="02020603050405020304" pitchFamily="18" charset="0"/>
              </a:rPr>
              <a:t>lainnya</a:t>
            </a:r>
            <a:r>
              <a:rPr kumimoji="1" lang="en-US" altLang="en-US" sz="2400" dirty="0">
                <a:solidFill>
                  <a:srgbClr val="000000"/>
                </a:solidFill>
                <a:latin typeface="+mn-lt"/>
                <a:cs typeface="Times New Roman" panose="02020603050405020304" pitchFamily="18" charset="0"/>
              </a:rPr>
              <a:t>.</a:t>
            </a:r>
          </a:p>
          <a:p>
            <a:pPr>
              <a:spcBef>
                <a:spcPct val="0"/>
              </a:spcBef>
              <a:buClrTx/>
              <a:buSzTx/>
              <a:buFontTx/>
              <a:buNone/>
            </a:pPr>
            <a:endParaRPr kumimoji="1" lang="en-US" altLang="en-US" sz="2400" dirty="0"/>
          </a:p>
        </p:txBody>
      </p:sp>
    </p:spTree>
    <p:extLst>
      <p:ext uri="{BB962C8B-B14F-4D97-AF65-F5344CB8AC3E}">
        <p14:creationId xmlns:p14="http://schemas.microsoft.com/office/powerpoint/2010/main" val="37331449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53F535FE-D204-4292-A2DF-953584E24228}" type="slidenum">
              <a:rPr lang="en-GB" altLang="en-US" sz="2400">
                <a:solidFill>
                  <a:schemeClr val="tx2"/>
                </a:solidFill>
              </a:rPr>
              <a:pPr>
                <a:spcBef>
                  <a:spcPct val="0"/>
                </a:spcBef>
                <a:buClrTx/>
                <a:buSzTx/>
                <a:buFontTx/>
                <a:buNone/>
              </a:pPr>
              <a:t>23</a:t>
            </a:fld>
            <a:endParaRPr lang="en-GB" altLang="en-US" sz="1400">
              <a:solidFill>
                <a:schemeClr val="tx2"/>
              </a:solidFill>
            </a:endParaRPr>
          </a:p>
        </p:txBody>
      </p:sp>
      <p:sp>
        <p:nvSpPr>
          <p:cNvPr id="18436" name="Rectangle 2"/>
          <p:cNvSpPr>
            <a:spLocks noGrp="1" noChangeArrowheads="1"/>
          </p:cNvSpPr>
          <p:nvPr>
            <p:ph type="body" idx="1"/>
          </p:nvPr>
        </p:nvSpPr>
        <p:spPr>
          <a:xfrm>
            <a:off x="1045029" y="487680"/>
            <a:ext cx="9318171" cy="5728970"/>
          </a:xfrm>
        </p:spPr>
        <p:txBody>
          <a:bodyPr>
            <a:normAutofit fontScale="70000" lnSpcReduction="20000"/>
          </a:bodyPr>
          <a:lstStyle/>
          <a:p>
            <a:pPr marL="609600" indent="-609600">
              <a:buNone/>
            </a:pPr>
            <a:r>
              <a:rPr lang="en-US" altLang="en-US" dirty="0" err="1"/>
              <a:t>Contoh</a:t>
            </a:r>
            <a:r>
              <a:rPr lang="en-US" altLang="en-US" dirty="0"/>
              <a:t> lain: </a:t>
            </a:r>
          </a:p>
          <a:p>
            <a:pPr marL="609600" indent="-609600">
              <a:buNone/>
            </a:pPr>
            <a:r>
              <a:rPr lang="en-US" altLang="en-US" sz="2600" dirty="0" err="1">
                <a:latin typeface="Courier"/>
              </a:rPr>
              <a:t>Cipherteks</a:t>
            </a:r>
            <a:r>
              <a:rPr lang="en-US" altLang="en-US" sz="2600" dirty="0">
                <a:latin typeface="Courier"/>
              </a:rPr>
              <a:t>: </a:t>
            </a:r>
            <a:r>
              <a:rPr lang="en-US" altLang="en-US" sz="2600" dirty="0">
                <a:solidFill>
                  <a:srgbClr val="000000"/>
                </a:solidFill>
                <a:latin typeface="Courier"/>
              </a:rPr>
              <a:t>PHHW PH DIWHU WKH WRJD SDUWB</a:t>
            </a:r>
          </a:p>
          <a:p>
            <a:pPr marL="609600" indent="-609600">
              <a:buNone/>
            </a:pPr>
            <a:r>
              <a:rPr lang="en-US" altLang="en-US" sz="2600" dirty="0">
                <a:latin typeface="Courier"/>
              </a:rPr>
              <a:t>	</a:t>
            </a:r>
          </a:p>
          <a:p>
            <a:pPr marL="609600" indent="-609600">
              <a:buNone/>
            </a:pPr>
            <a:r>
              <a:rPr lang="en-US" altLang="en-US" sz="2600" dirty="0">
                <a:solidFill>
                  <a:srgbClr val="000000"/>
                </a:solidFill>
                <a:latin typeface="Courier"/>
              </a:rPr>
              <a:t>	PHHW PH DIWHU WKH WRJD SDUWB</a:t>
            </a:r>
          </a:p>
          <a:p>
            <a:pPr marL="609600" indent="-609600">
              <a:buNone/>
            </a:pPr>
            <a:r>
              <a:rPr lang="en-US" altLang="en-US" sz="2600" dirty="0">
                <a:solidFill>
                  <a:srgbClr val="000000"/>
                </a:solidFill>
                <a:latin typeface="Courier"/>
              </a:rPr>
              <a:t>k</a:t>
            </a:r>
          </a:p>
          <a:p>
            <a:pPr marL="609600" indent="-609600">
              <a:buNone/>
            </a:pPr>
            <a:r>
              <a:rPr lang="en-US" altLang="en-US" sz="2600" dirty="0">
                <a:solidFill>
                  <a:srgbClr val="000000"/>
                </a:solidFill>
                <a:latin typeface="Courier"/>
              </a:rPr>
              <a:t>0	</a:t>
            </a:r>
            <a:r>
              <a:rPr lang="en-US" altLang="en-US" sz="2600" dirty="0" err="1">
                <a:solidFill>
                  <a:srgbClr val="000000"/>
                </a:solidFill>
                <a:latin typeface="Courier"/>
              </a:rPr>
              <a:t>phhw</a:t>
            </a:r>
            <a:r>
              <a:rPr lang="en-US" altLang="en-US" sz="2600" dirty="0">
                <a:solidFill>
                  <a:srgbClr val="000000"/>
                </a:solidFill>
                <a:latin typeface="Courier"/>
              </a:rPr>
              <a:t> </a:t>
            </a:r>
            <a:r>
              <a:rPr lang="en-US" altLang="en-US" sz="2600" dirty="0" err="1">
                <a:solidFill>
                  <a:srgbClr val="000000"/>
                </a:solidFill>
                <a:latin typeface="Courier"/>
              </a:rPr>
              <a:t>ph</a:t>
            </a:r>
            <a:r>
              <a:rPr lang="en-US" altLang="en-US" sz="2600" dirty="0">
                <a:solidFill>
                  <a:srgbClr val="000000"/>
                </a:solidFill>
                <a:latin typeface="Courier"/>
              </a:rPr>
              <a:t> </a:t>
            </a:r>
            <a:r>
              <a:rPr lang="en-US" altLang="en-US" sz="2600" dirty="0" err="1">
                <a:solidFill>
                  <a:srgbClr val="000000"/>
                </a:solidFill>
                <a:latin typeface="Courier"/>
              </a:rPr>
              <a:t>diwhu</a:t>
            </a:r>
            <a:r>
              <a:rPr lang="en-US" altLang="en-US" sz="2600" dirty="0">
                <a:solidFill>
                  <a:srgbClr val="000000"/>
                </a:solidFill>
                <a:latin typeface="Courier"/>
              </a:rPr>
              <a:t> </a:t>
            </a:r>
            <a:r>
              <a:rPr lang="en-US" altLang="en-US" sz="2600" dirty="0" err="1">
                <a:solidFill>
                  <a:srgbClr val="000000"/>
                </a:solidFill>
                <a:latin typeface="Courier"/>
              </a:rPr>
              <a:t>wkh</a:t>
            </a:r>
            <a:r>
              <a:rPr lang="en-US" altLang="en-US" sz="2600" dirty="0">
                <a:solidFill>
                  <a:srgbClr val="000000"/>
                </a:solidFill>
                <a:latin typeface="Courier"/>
              </a:rPr>
              <a:t> </a:t>
            </a:r>
            <a:r>
              <a:rPr lang="en-US" altLang="en-US" sz="2600" dirty="0" err="1">
                <a:solidFill>
                  <a:srgbClr val="000000"/>
                </a:solidFill>
                <a:latin typeface="Courier"/>
              </a:rPr>
              <a:t>wrjd</a:t>
            </a:r>
            <a:r>
              <a:rPr lang="en-US" altLang="en-US" sz="2600" dirty="0">
                <a:solidFill>
                  <a:srgbClr val="000000"/>
                </a:solidFill>
                <a:latin typeface="Courier"/>
              </a:rPr>
              <a:t> </a:t>
            </a:r>
            <a:r>
              <a:rPr lang="en-US" altLang="en-US" sz="2600" dirty="0" err="1">
                <a:solidFill>
                  <a:srgbClr val="000000"/>
                </a:solidFill>
                <a:latin typeface="Courier"/>
              </a:rPr>
              <a:t>sduwb</a:t>
            </a:r>
            <a:r>
              <a:rPr lang="en-US" altLang="en-US" sz="2600" dirty="0">
                <a:solidFill>
                  <a:srgbClr val="000000"/>
                </a:solidFill>
                <a:latin typeface="Courier"/>
              </a:rPr>
              <a:t> </a:t>
            </a:r>
          </a:p>
          <a:p>
            <a:pPr marL="609600" indent="-609600">
              <a:buNone/>
            </a:pPr>
            <a:r>
              <a:rPr lang="en-US" altLang="en-US" sz="2600" dirty="0">
                <a:solidFill>
                  <a:srgbClr val="000000"/>
                </a:solidFill>
                <a:latin typeface="Courier"/>
              </a:rPr>
              <a:t>1	</a:t>
            </a:r>
            <a:r>
              <a:rPr lang="en-US" altLang="en-US" sz="2600" dirty="0" err="1">
                <a:solidFill>
                  <a:srgbClr val="000000"/>
                </a:solidFill>
                <a:latin typeface="Courier"/>
              </a:rPr>
              <a:t>oggv</a:t>
            </a:r>
            <a:r>
              <a:rPr lang="en-US" altLang="en-US" sz="2600" dirty="0">
                <a:solidFill>
                  <a:srgbClr val="000000"/>
                </a:solidFill>
                <a:latin typeface="Courier"/>
              </a:rPr>
              <a:t> </a:t>
            </a:r>
            <a:r>
              <a:rPr lang="en-US" altLang="en-US" sz="2600" dirty="0" err="1">
                <a:solidFill>
                  <a:srgbClr val="000000"/>
                </a:solidFill>
                <a:latin typeface="Courier"/>
              </a:rPr>
              <a:t>og</a:t>
            </a:r>
            <a:r>
              <a:rPr lang="en-US" altLang="en-US" sz="2600" dirty="0">
                <a:solidFill>
                  <a:srgbClr val="000000"/>
                </a:solidFill>
                <a:latin typeface="Courier"/>
              </a:rPr>
              <a:t> </a:t>
            </a:r>
            <a:r>
              <a:rPr lang="en-US" altLang="en-US" sz="2600" dirty="0" err="1">
                <a:solidFill>
                  <a:srgbClr val="000000"/>
                </a:solidFill>
                <a:latin typeface="Courier"/>
              </a:rPr>
              <a:t>chvgt</a:t>
            </a:r>
            <a:r>
              <a:rPr lang="en-US" altLang="en-US" sz="2600" dirty="0">
                <a:solidFill>
                  <a:srgbClr val="000000"/>
                </a:solidFill>
                <a:latin typeface="Courier"/>
              </a:rPr>
              <a:t> </a:t>
            </a:r>
            <a:r>
              <a:rPr lang="en-US" altLang="en-US" sz="2600" dirty="0" err="1">
                <a:solidFill>
                  <a:srgbClr val="000000"/>
                </a:solidFill>
                <a:latin typeface="Courier"/>
              </a:rPr>
              <a:t>vjg</a:t>
            </a:r>
            <a:r>
              <a:rPr lang="en-US" altLang="en-US" sz="2600" dirty="0">
                <a:solidFill>
                  <a:srgbClr val="000000"/>
                </a:solidFill>
                <a:latin typeface="Courier"/>
              </a:rPr>
              <a:t> </a:t>
            </a:r>
            <a:r>
              <a:rPr lang="en-US" altLang="en-US" sz="2600" dirty="0" err="1">
                <a:solidFill>
                  <a:srgbClr val="000000"/>
                </a:solidFill>
                <a:latin typeface="Courier"/>
              </a:rPr>
              <a:t>vqic</a:t>
            </a:r>
            <a:r>
              <a:rPr lang="en-US" altLang="en-US" sz="2600" dirty="0">
                <a:solidFill>
                  <a:srgbClr val="000000"/>
                </a:solidFill>
                <a:latin typeface="Courier"/>
              </a:rPr>
              <a:t> </a:t>
            </a:r>
            <a:r>
              <a:rPr lang="en-US" altLang="en-US" sz="2600" dirty="0" err="1">
                <a:solidFill>
                  <a:srgbClr val="000000"/>
                </a:solidFill>
                <a:latin typeface="Courier"/>
              </a:rPr>
              <a:t>rctva</a:t>
            </a:r>
            <a:endParaRPr lang="en-US" altLang="en-US" sz="2600" dirty="0">
              <a:solidFill>
                <a:srgbClr val="000000"/>
              </a:solidFill>
              <a:latin typeface="Courier"/>
            </a:endParaRPr>
          </a:p>
          <a:p>
            <a:pPr marL="609600" indent="-609600">
              <a:buNone/>
            </a:pPr>
            <a:r>
              <a:rPr lang="en-US" altLang="en-US" sz="2600" dirty="0">
                <a:solidFill>
                  <a:srgbClr val="000000"/>
                </a:solidFill>
                <a:latin typeface="Courier"/>
              </a:rPr>
              <a:t>2	</a:t>
            </a:r>
            <a:r>
              <a:rPr lang="en-US" altLang="en-US" sz="2600" dirty="0" err="1">
                <a:solidFill>
                  <a:srgbClr val="000000"/>
                </a:solidFill>
                <a:latin typeface="Courier"/>
              </a:rPr>
              <a:t>nffu</a:t>
            </a:r>
            <a:r>
              <a:rPr lang="en-US" altLang="en-US" sz="2600" dirty="0">
                <a:solidFill>
                  <a:srgbClr val="000000"/>
                </a:solidFill>
                <a:latin typeface="Courier"/>
              </a:rPr>
              <a:t> </a:t>
            </a:r>
            <a:r>
              <a:rPr lang="en-US" altLang="en-US" sz="2600" dirty="0" err="1">
                <a:solidFill>
                  <a:srgbClr val="000000"/>
                </a:solidFill>
                <a:latin typeface="Courier"/>
              </a:rPr>
              <a:t>nf</a:t>
            </a:r>
            <a:r>
              <a:rPr lang="en-US" altLang="en-US" sz="2600" dirty="0">
                <a:solidFill>
                  <a:srgbClr val="000000"/>
                </a:solidFill>
                <a:latin typeface="Courier"/>
              </a:rPr>
              <a:t> </a:t>
            </a:r>
            <a:r>
              <a:rPr lang="en-US" altLang="en-US" sz="2600" dirty="0" err="1">
                <a:solidFill>
                  <a:srgbClr val="000000"/>
                </a:solidFill>
                <a:latin typeface="Courier"/>
              </a:rPr>
              <a:t>bgufs</a:t>
            </a:r>
            <a:r>
              <a:rPr lang="en-US" altLang="en-US" sz="2600" dirty="0">
                <a:solidFill>
                  <a:srgbClr val="000000"/>
                </a:solidFill>
                <a:latin typeface="Courier"/>
              </a:rPr>
              <a:t> </a:t>
            </a:r>
            <a:r>
              <a:rPr lang="en-US" altLang="en-US" sz="2600" dirty="0" err="1">
                <a:solidFill>
                  <a:srgbClr val="000000"/>
                </a:solidFill>
                <a:latin typeface="Courier"/>
              </a:rPr>
              <a:t>uif</a:t>
            </a:r>
            <a:r>
              <a:rPr lang="en-US" altLang="en-US" sz="2600" dirty="0">
                <a:solidFill>
                  <a:srgbClr val="000000"/>
                </a:solidFill>
                <a:latin typeface="Courier"/>
              </a:rPr>
              <a:t> </a:t>
            </a:r>
            <a:r>
              <a:rPr lang="en-US" altLang="en-US" sz="2600" dirty="0" err="1">
                <a:solidFill>
                  <a:srgbClr val="000000"/>
                </a:solidFill>
                <a:latin typeface="Courier"/>
              </a:rPr>
              <a:t>uphb</a:t>
            </a:r>
            <a:r>
              <a:rPr lang="en-US" altLang="en-US" sz="2600" dirty="0">
                <a:solidFill>
                  <a:srgbClr val="000000"/>
                </a:solidFill>
                <a:latin typeface="Courier"/>
              </a:rPr>
              <a:t> </a:t>
            </a:r>
            <a:r>
              <a:rPr lang="en-US" altLang="en-US" sz="2600" dirty="0" err="1">
                <a:solidFill>
                  <a:srgbClr val="000000"/>
                </a:solidFill>
                <a:latin typeface="Courier"/>
              </a:rPr>
              <a:t>qbsuz</a:t>
            </a:r>
            <a:endParaRPr lang="en-US" altLang="en-US" sz="2600" dirty="0">
              <a:solidFill>
                <a:srgbClr val="000000"/>
              </a:solidFill>
              <a:latin typeface="Courier"/>
            </a:endParaRPr>
          </a:p>
          <a:p>
            <a:pPr marL="609600" indent="-609600">
              <a:buNone/>
              <a:tabLst>
                <a:tab pos="576263" algn="l"/>
              </a:tabLst>
            </a:pPr>
            <a:r>
              <a:rPr lang="en-US" altLang="en-US" sz="2600" dirty="0">
                <a:solidFill>
                  <a:srgbClr val="000000"/>
                </a:solidFill>
                <a:latin typeface="Courier"/>
              </a:rPr>
              <a:t>3		</a:t>
            </a:r>
            <a:r>
              <a:rPr lang="en-US" altLang="en-US" sz="2600" b="1" dirty="0">
                <a:solidFill>
                  <a:srgbClr val="FF0000"/>
                </a:solidFill>
                <a:latin typeface="Courier"/>
              </a:rPr>
              <a:t>meet me after the toga party</a:t>
            </a:r>
          </a:p>
          <a:p>
            <a:pPr marL="609600" indent="-609600">
              <a:buNone/>
            </a:pPr>
            <a:r>
              <a:rPr lang="en-US" altLang="en-US" sz="2600" dirty="0">
                <a:solidFill>
                  <a:srgbClr val="000000"/>
                </a:solidFill>
                <a:latin typeface="Courier"/>
              </a:rPr>
              <a:t>4	</a:t>
            </a:r>
            <a:r>
              <a:rPr lang="en-US" altLang="en-US" sz="2600" dirty="0" err="1">
                <a:solidFill>
                  <a:srgbClr val="000000"/>
                </a:solidFill>
                <a:latin typeface="Courier"/>
              </a:rPr>
              <a:t>ldds</a:t>
            </a:r>
            <a:r>
              <a:rPr lang="en-US" altLang="en-US" sz="2600" dirty="0">
                <a:solidFill>
                  <a:srgbClr val="000000"/>
                </a:solidFill>
                <a:latin typeface="Courier"/>
              </a:rPr>
              <a:t> </a:t>
            </a:r>
            <a:r>
              <a:rPr lang="en-US" altLang="en-US" sz="2600" dirty="0" err="1">
                <a:solidFill>
                  <a:srgbClr val="000000"/>
                </a:solidFill>
                <a:latin typeface="Courier"/>
              </a:rPr>
              <a:t>ld</a:t>
            </a:r>
            <a:r>
              <a:rPr lang="en-US" altLang="en-US" sz="2600" dirty="0">
                <a:solidFill>
                  <a:srgbClr val="000000"/>
                </a:solidFill>
                <a:latin typeface="Courier"/>
              </a:rPr>
              <a:t> </a:t>
            </a:r>
            <a:r>
              <a:rPr lang="en-US" altLang="en-US" sz="2600" dirty="0" err="1">
                <a:solidFill>
                  <a:srgbClr val="000000"/>
                </a:solidFill>
                <a:latin typeface="Courier"/>
              </a:rPr>
              <a:t>zesdq</a:t>
            </a:r>
            <a:r>
              <a:rPr lang="en-US" altLang="en-US" sz="2600" dirty="0">
                <a:solidFill>
                  <a:srgbClr val="000000"/>
                </a:solidFill>
                <a:latin typeface="Courier"/>
              </a:rPr>
              <a:t> </a:t>
            </a:r>
            <a:r>
              <a:rPr lang="en-US" altLang="en-US" sz="2600" dirty="0" err="1">
                <a:solidFill>
                  <a:srgbClr val="000000"/>
                </a:solidFill>
                <a:latin typeface="Courier"/>
              </a:rPr>
              <a:t>sgd</a:t>
            </a:r>
            <a:r>
              <a:rPr lang="en-US" altLang="en-US" sz="2600" dirty="0">
                <a:solidFill>
                  <a:srgbClr val="000000"/>
                </a:solidFill>
                <a:latin typeface="Courier"/>
              </a:rPr>
              <a:t> </a:t>
            </a:r>
            <a:r>
              <a:rPr lang="en-US" altLang="en-US" sz="2600" dirty="0" err="1">
                <a:solidFill>
                  <a:srgbClr val="000000"/>
                </a:solidFill>
                <a:latin typeface="Courier"/>
              </a:rPr>
              <a:t>snfz</a:t>
            </a:r>
            <a:r>
              <a:rPr lang="en-US" altLang="en-US" sz="2600" dirty="0">
                <a:solidFill>
                  <a:srgbClr val="000000"/>
                </a:solidFill>
                <a:latin typeface="Courier"/>
              </a:rPr>
              <a:t> </a:t>
            </a:r>
            <a:r>
              <a:rPr lang="en-US" altLang="en-US" sz="2600" dirty="0" err="1">
                <a:solidFill>
                  <a:srgbClr val="000000"/>
                </a:solidFill>
                <a:latin typeface="Courier"/>
              </a:rPr>
              <a:t>ozqsx</a:t>
            </a:r>
            <a:endParaRPr lang="en-US" altLang="en-US" sz="2600" dirty="0">
              <a:solidFill>
                <a:srgbClr val="000000"/>
              </a:solidFill>
              <a:latin typeface="Courier"/>
            </a:endParaRPr>
          </a:p>
          <a:p>
            <a:pPr marL="609600" indent="-609600">
              <a:buNone/>
            </a:pPr>
            <a:r>
              <a:rPr lang="en-US" altLang="en-US" sz="2600" dirty="0">
                <a:solidFill>
                  <a:srgbClr val="000000"/>
                </a:solidFill>
                <a:latin typeface="Courier"/>
              </a:rPr>
              <a:t>5	</a:t>
            </a:r>
            <a:r>
              <a:rPr lang="en-US" altLang="en-US" sz="2600" dirty="0" err="1">
                <a:solidFill>
                  <a:srgbClr val="000000"/>
                </a:solidFill>
                <a:latin typeface="Courier"/>
              </a:rPr>
              <a:t>kccr</a:t>
            </a:r>
            <a:r>
              <a:rPr lang="en-US" altLang="en-US" sz="2600" dirty="0">
                <a:solidFill>
                  <a:srgbClr val="000000"/>
                </a:solidFill>
                <a:latin typeface="Courier"/>
              </a:rPr>
              <a:t> kc </a:t>
            </a:r>
            <a:r>
              <a:rPr lang="en-US" altLang="en-US" sz="2600" dirty="0" err="1">
                <a:solidFill>
                  <a:srgbClr val="000000"/>
                </a:solidFill>
                <a:latin typeface="Courier"/>
              </a:rPr>
              <a:t>ydrcp</a:t>
            </a:r>
            <a:r>
              <a:rPr lang="en-US" altLang="en-US" sz="2600" dirty="0">
                <a:solidFill>
                  <a:srgbClr val="000000"/>
                </a:solidFill>
                <a:latin typeface="Courier"/>
              </a:rPr>
              <a:t> </a:t>
            </a:r>
            <a:r>
              <a:rPr lang="en-US" altLang="en-US" sz="2600" dirty="0" err="1">
                <a:solidFill>
                  <a:srgbClr val="000000"/>
                </a:solidFill>
                <a:latin typeface="Courier"/>
              </a:rPr>
              <a:t>rfc</a:t>
            </a:r>
            <a:r>
              <a:rPr lang="en-US" altLang="en-US" sz="2600" dirty="0">
                <a:solidFill>
                  <a:srgbClr val="000000"/>
                </a:solidFill>
                <a:latin typeface="Courier"/>
              </a:rPr>
              <a:t> </a:t>
            </a:r>
            <a:r>
              <a:rPr lang="en-US" altLang="en-US" sz="2600" dirty="0" err="1">
                <a:solidFill>
                  <a:srgbClr val="000000"/>
                </a:solidFill>
                <a:latin typeface="Courier"/>
              </a:rPr>
              <a:t>rmey</a:t>
            </a:r>
            <a:r>
              <a:rPr lang="en-US" altLang="en-US" sz="2600" dirty="0">
                <a:solidFill>
                  <a:srgbClr val="000000"/>
                </a:solidFill>
                <a:latin typeface="Courier"/>
              </a:rPr>
              <a:t> </a:t>
            </a:r>
            <a:r>
              <a:rPr lang="en-US" altLang="en-US" sz="2600" dirty="0" err="1">
                <a:solidFill>
                  <a:srgbClr val="000000"/>
                </a:solidFill>
                <a:latin typeface="Courier"/>
              </a:rPr>
              <a:t>nyprw</a:t>
            </a:r>
            <a:endParaRPr lang="en-US" altLang="en-US" sz="2600" dirty="0">
              <a:solidFill>
                <a:srgbClr val="000000"/>
              </a:solidFill>
              <a:latin typeface="Courier"/>
            </a:endParaRPr>
          </a:p>
          <a:p>
            <a:pPr marL="609600" indent="-609600">
              <a:buNone/>
            </a:pPr>
            <a:r>
              <a:rPr lang="en-US" altLang="en-US" sz="2600" dirty="0">
                <a:solidFill>
                  <a:srgbClr val="000000"/>
                </a:solidFill>
                <a:latin typeface="Courier"/>
              </a:rPr>
              <a:t>6	…</a:t>
            </a:r>
          </a:p>
          <a:p>
            <a:pPr marL="609600" indent="-609600">
              <a:buNone/>
            </a:pPr>
            <a:r>
              <a:rPr lang="en-US" altLang="en-US" sz="2600" dirty="0">
                <a:solidFill>
                  <a:srgbClr val="000000"/>
                </a:solidFill>
                <a:latin typeface="Courier"/>
              </a:rPr>
              <a:t>21	</a:t>
            </a:r>
            <a:r>
              <a:rPr lang="en-US" altLang="en-US" sz="2600" dirty="0" err="1">
                <a:solidFill>
                  <a:srgbClr val="000000"/>
                </a:solidFill>
                <a:latin typeface="Courier"/>
              </a:rPr>
              <a:t>ummb</a:t>
            </a:r>
            <a:r>
              <a:rPr lang="en-US" altLang="en-US" sz="2600" dirty="0">
                <a:solidFill>
                  <a:srgbClr val="000000"/>
                </a:solidFill>
                <a:latin typeface="Courier"/>
              </a:rPr>
              <a:t> um </a:t>
            </a:r>
            <a:r>
              <a:rPr lang="en-US" altLang="en-US" sz="2600" dirty="0" err="1">
                <a:solidFill>
                  <a:srgbClr val="000000"/>
                </a:solidFill>
                <a:latin typeface="Courier"/>
              </a:rPr>
              <a:t>inbmz</a:t>
            </a:r>
            <a:r>
              <a:rPr lang="en-US" altLang="en-US" sz="2600" dirty="0">
                <a:solidFill>
                  <a:srgbClr val="000000"/>
                </a:solidFill>
                <a:latin typeface="Courier"/>
              </a:rPr>
              <a:t> bpm </a:t>
            </a:r>
            <a:r>
              <a:rPr lang="en-US" altLang="en-US" sz="2600" dirty="0" err="1">
                <a:solidFill>
                  <a:srgbClr val="000000"/>
                </a:solidFill>
                <a:latin typeface="Courier"/>
              </a:rPr>
              <a:t>bwoi</a:t>
            </a:r>
            <a:r>
              <a:rPr lang="en-US" altLang="en-US" sz="2600" dirty="0">
                <a:solidFill>
                  <a:srgbClr val="000000"/>
                </a:solidFill>
                <a:latin typeface="Courier"/>
              </a:rPr>
              <a:t> </a:t>
            </a:r>
            <a:r>
              <a:rPr lang="en-US" altLang="en-US" sz="2600" dirty="0" err="1">
                <a:solidFill>
                  <a:srgbClr val="000000"/>
                </a:solidFill>
                <a:latin typeface="Courier"/>
              </a:rPr>
              <a:t>xizbg</a:t>
            </a:r>
            <a:endParaRPr lang="en-US" altLang="en-US" sz="2600" dirty="0">
              <a:solidFill>
                <a:srgbClr val="000000"/>
              </a:solidFill>
              <a:latin typeface="Courier"/>
            </a:endParaRPr>
          </a:p>
          <a:p>
            <a:pPr marL="609600" indent="-609600">
              <a:buNone/>
            </a:pPr>
            <a:r>
              <a:rPr lang="en-US" altLang="en-US" sz="2600" dirty="0">
                <a:solidFill>
                  <a:srgbClr val="000000"/>
                </a:solidFill>
                <a:latin typeface="Courier"/>
              </a:rPr>
              <a:t>22	</a:t>
            </a:r>
            <a:r>
              <a:rPr lang="en-US" altLang="en-US" sz="2600" dirty="0" err="1">
                <a:solidFill>
                  <a:srgbClr val="000000"/>
                </a:solidFill>
                <a:latin typeface="Courier"/>
              </a:rPr>
              <a:t>tlla</a:t>
            </a:r>
            <a:r>
              <a:rPr lang="en-US" altLang="en-US" sz="2600" dirty="0">
                <a:solidFill>
                  <a:srgbClr val="000000"/>
                </a:solidFill>
                <a:latin typeface="Courier"/>
              </a:rPr>
              <a:t> </a:t>
            </a:r>
            <a:r>
              <a:rPr lang="en-US" altLang="en-US" sz="2600" dirty="0" err="1">
                <a:solidFill>
                  <a:srgbClr val="000000"/>
                </a:solidFill>
                <a:latin typeface="Courier"/>
              </a:rPr>
              <a:t>tl</a:t>
            </a:r>
            <a:r>
              <a:rPr lang="en-US" altLang="en-US" sz="2600" dirty="0">
                <a:solidFill>
                  <a:srgbClr val="000000"/>
                </a:solidFill>
                <a:latin typeface="Courier"/>
              </a:rPr>
              <a:t> </a:t>
            </a:r>
            <a:r>
              <a:rPr lang="en-US" altLang="en-US" sz="2600" dirty="0" err="1">
                <a:solidFill>
                  <a:srgbClr val="000000"/>
                </a:solidFill>
                <a:latin typeface="Courier"/>
              </a:rPr>
              <a:t>hmaly</a:t>
            </a:r>
            <a:r>
              <a:rPr lang="en-US" altLang="en-US" sz="2600" dirty="0">
                <a:solidFill>
                  <a:srgbClr val="000000"/>
                </a:solidFill>
                <a:latin typeface="Courier"/>
              </a:rPr>
              <a:t> </a:t>
            </a:r>
            <a:r>
              <a:rPr lang="en-US" altLang="en-US" sz="2600" dirty="0" err="1">
                <a:solidFill>
                  <a:srgbClr val="000000"/>
                </a:solidFill>
                <a:latin typeface="Courier"/>
              </a:rPr>
              <a:t>aol</a:t>
            </a:r>
            <a:r>
              <a:rPr lang="en-US" altLang="en-US" sz="2600" dirty="0">
                <a:solidFill>
                  <a:srgbClr val="000000"/>
                </a:solidFill>
                <a:latin typeface="Courier"/>
              </a:rPr>
              <a:t> </a:t>
            </a:r>
            <a:r>
              <a:rPr lang="en-US" altLang="en-US" sz="2600" dirty="0" err="1">
                <a:solidFill>
                  <a:srgbClr val="000000"/>
                </a:solidFill>
                <a:latin typeface="Courier"/>
              </a:rPr>
              <a:t>avnh</a:t>
            </a:r>
            <a:r>
              <a:rPr lang="en-US" altLang="en-US" sz="2600" dirty="0">
                <a:solidFill>
                  <a:srgbClr val="000000"/>
                </a:solidFill>
                <a:latin typeface="Courier"/>
              </a:rPr>
              <a:t> </a:t>
            </a:r>
            <a:r>
              <a:rPr lang="en-US" altLang="en-US" sz="2600" dirty="0" err="1">
                <a:solidFill>
                  <a:srgbClr val="000000"/>
                </a:solidFill>
                <a:latin typeface="Courier"/>
              </a:rPr>
              <a:t>whyaf</a:t>
            </a:r>
            <a:endParaRPr lang="en-US" altLang="en-US" sz="2600" dirty="0">
              <a:solidFill>
                <a:srgbClr val="000000"/>
              </a:solidFill>
              <a:latin typeface="Courier"/>
            </a:endParaRPr>
          </a:p>
          <a:p>
            <a:pPr marL="609600" indent="-609600">
              <a:buNone/>
            </a:pPr>
            <a:r>
              <a:rPr lang="en-US" altLang="en-US" sz="2600" dirty="0">
                <a:solidFill>
                  <a:srgbClr val="000000"/>
                </a:solidFill>
                <a:latin typeface="Courier"/>
              </a:rPr>
              <a:t>23	</a:t>
            </a:r>
            <a:r>
              <a:rPr lang="en-US" altLang="en-US" sz="2600" dirty="0" err="1">
                <a:solidFill>
                  <a:srgbClr val="000000"/>
                </a:solidFill>
                <a:latin typeface="Courier"/>
              </a:rPr>
              <a:t>skkz</a:t>
            </a:r>
            <a:r>
              <a:rPr lang="en-US" altLang="en-US" sz="2600" dirty="0">
                <a:solidFill>
                  <a:srgbClr val="000000"/>
                </a:solidFill>
                <a:latin typeface="Courier"/>
              </a:rPr>
              <a:t> </a:t>
            </a:r>
            <a:r>
              <a:rPr lang="en-US" altLang="en-US" sz="2600" dirty="0" err="1">
                <a:solidFill>
                  <a:srgbClr val="000000"/>
                </a:solidFill>
                <a:latin typeface="Courier"/>
              </a:rPr>
              <a:t>sk</a:t>
            </a:r>
            <a:r>
              <a:rPr lang="en-US" altLang="en-US" sz="2600" dirty="0">
                <a:solidFill>
                  <a:srgbClr val="000000"/>
                </a:solidFill>
                <a:latin typeface="Courier"/>
              </a:rPr>
              <a:t> </a:t>
            </a:r>
            <a:r>
              <a:rPr lang="en-US" altLang="en-US" sz="2600" dirty="0" err="1">
                <a:solidFill>
                  <a:srgbClr val="000000"/>
                </a:solidFill>
                <a:latin typeface="Courier"/>
              </a:rPr>
              <a:t>glzkx</a:t>
            </a:r>
            <a:r>
              <a:rPr lang="en-US" altLang="en-US" sz="2600" dirty="0">
                <a:solidFill>
                  <a:srgbClr val="000000"/>
                </a:solidFill>
                <a:latin typeface="Courier"/>
              </a:rPr>
              <a:t> </a:t>
            </a:r>
            <a:r>
              <a:rPr lang="en-US" altLang="en-US" sz="2600" dirty="0" err="1">
                <a:solidFill>
                  <a:srgbClr val="000000"/>
                </a:solidFill>
                <a:latin typeface="Courier"/>
              </a:rPr>
              <a:t>znk</a:t>
            </a:r>
            <a:r>
              <a:rPr lang="en-US" altLang="en-US" sz="2600" dirty="0">
                <a:solidFill>
                  <a:srgbClr val="000000"/>
                </a:solidFill>
                <a:latin typeface="Courier"/>
              </a:rPr>
              <a:t> </a:t>
            </a:r>
            <a:r>
              <a:rPr lang="en-US" altLang="en-US" sz="2600" dirty="0" err="1">
                <a:solidFill>
                  <a:srgbClr val="000000"/>
                </a:solidFill>
                <a:latin typeface="Courier"/>
              </a:rPr>
              <a:t>zumg</a:t>
            </a:r>
            <a:r>
              <a:rPr lang="en-US" altLang="en-US" sz="2600" dirty="0">
                <a:solidFill>
                  <a:srgbClr val="000000"/>
                </a:solidFill>
                <a:latin typeface="Courier"/>
              </a:rPr>
              <a:t> </a:t>
            </a:r>
            <a:r>
              <a:rPr lang="en-US" altLang="en-US" sz="2600" dirty="0" err="1">
                <a:solidFill>
                  <a:srgbClr val="000000"/>
                </a:solidFill>
                <a:latin typeface="Courier"/>
              </a:rPr>
              <a:t>vgxze</a:t>
            </a:r>
            <a:endParaRPr lang="en-US" altLang="en-US" sz="2600" dirty="0">
              <a:solidFill>
                <a:srgbClr val="000000"/>
              </a:solidFill>
              <a:latin typeface="Courier"/>
            </a:endParaRPr>
          </a:p>
          <a:p>
            <a:pPr marL="609600" indent="-609600">
              <a:buNone/>
            </a:pPr>
            <a:r>
              <a:rPr lang="en-US" altLang="en-US" sz="2600" dirty="0">
                <a:solidFill>
                  <a:srgbClr val="000000"/>
                </a:solidFill>
                <a:latin typeface="Courier"/>
              </a:rPr>
              <a:t>24	</a:t>
            </a:r>
            <a:r>
              <a:rPr lang="en-US" altLang="en-US" sz="2600" dirty="0" err="1">
                <a:solidFill>
                  <a:srgbClr val="000000"/>
                </a:solidFill>
                <a:latin typeface="Courier"/>
              </a:rPr>
              <a:t>rjjy</a:t>
            </a:r>
            <a:r>
              <a:rPr lang="en-US" altLang="en-US" sz="2600" dirty="0">
                <a:solidFill>
                  <a:srgbClr val="000000"/>
                </a:solidFill>
                <a:latin typeface="Courier"/>
              </a:rPr>
              <a:t> </a:t>
            </a:r>
            <a:r>
              <a:rPr lang="en-US" altLang="en-US" sz="2600" dirty="0" err="1">
                <a:solidFill>
                  <a:srgbClr val="000000"/>
                </a:solidFill>
                <a:latin typeface="Courier"/>
              </a:rPr>
              <a:t>rj</a:t>
            </a:r>
            <a:r>
              <a:rPr lang="en-US" altLang="en-US" sz="2600" dirty="0">
                <a:solidFill>
                  <a:srgbClr val="000000"/>
                </a:solidFill>
                <a:latin typeface="Courier"/>
              </a:rPr>
              <a:t> </a:t>
            </a:r>
            <a:r>
              <a:rPr lang="en-US" altLang="en-US" sz="2600" dirty="0" err="1">
                <a:solidFill>
                  <a:srgbClr val="000000"/>
                </a:solidFill>
                <a:latin typeface="Courier"/>
              </a:rPr>
              <a:t>fkyjw</a:t>
            </a:r>
            <a:r>
              <a:rPr lang="en-US" altLang="en-US" sz="2600" dirty="0">
                <a:solidFill>
                  <a:srgbClr val="000000"/>
                </a:solidFill>
                <a:latin typeface="Courier"/>
              </a:rPr>
              <a:t> </a:t>
            </a:r>
            <a:r>
              <a:rPr lang="en-US" altLang="en-US" sz="2600" dirty="0" err="1">
                <a:solidFill>
                  <a:srgbClr val="000000"/>
                </a:solidFill>
                <a:latin typeface="Courier"/>
              </a:rPr>
              <a:t>ymj</a:t>
            </a:r>
            <a:r>
              <a:rPr lang="en-US" altLang="en-US" sz="2600" dirty="0">
                <a:solidFill>
                  <a:srgbClr val="000000"/>
                </a:solidFill>
                <a:latin typeface="Courier"/>
              </a:rPr>
              <a:t> </a:t>
            </a:r>
            <a:r>
              <a:rPr lang="en-US" altLang="en-US" sz="2600" dirty="0" err="1">
                <a:solidFill>
                  <a:srgbClr val="000000"/>
                </a:solidFill>
                <a:latin typeface="Courier"/>
              </a:rPr>
              <a:t>ytlf</a:t>
            </a:r>
            <a:r>
              <a:rPr lang="en-US" altLang="en-US" sz="2600" dirty="0">
                <a:solidFill>
                  <a:srgbClr val="000000"/>
                </a:solidFill>
                <a:latin typeface="Courier"/>
              </a:rPr>
              <a:t> </a:t>
            </a:r>
            <a:r>
              <a:rPr lang="en-US" altLang="en-US" sz="2600" dirty="0" err="1">
                <a:solidFill>
                  <a:srgbClr val="000000"/>
                </a:solidFill>
                <a:latin typeface="Courier"/>
              </a:rPr>
              <a:t>ufwyd</a:t>
            </a:r>
            <a:endParaRPr lang="en-US" altLang="en-US" sz="2600" dirty="0">
              <a:solidFill>
                <a:srgbClr val="000000"/>
              </a:solidFill>
              <a:latin typeface="Courier"/>
            </a:endParaRPr>
          </a:p>
          <a:p>
            <a:pPr marL="609600" indent="-609600">
              <a:buNone/>
            </a:pPr>
            <a:r>
              <a:rPr lang="en-US" altLang="en-US" sz="2600" dirty="0">
                <a:solidFill>
                  <a:srgbClr val="000000"/>
                </a:solidFill>
                <a:latin typeface="Courier"/>
              </a:rPr>
              <a:t>25	</a:t>
            </a:r>
            <a:r>
              <a:rPr lang="en-US" altLang="en-US" sz="2600" dirty="0" err="1">
                <a:solidFill>
                  <a:srgbClr val="000000"/>
                </a:solidFill>
                <a:latin typeface="Courier"/>
              </a:rPr>
              <a:t>qiix</a:t>
            </a:r>
            <a:r>
              <a:rPr lang="en-US" altLang="en-US" sz="2600" dirty="0">
                <a:solidFill>
                  <a:srgbClr val="000000"/>
                </a:solidFill>
                <a:latin typeface="Courier"/>
              </a:rPr>
              <a:t> qi </a:t>
            </a:r>
            <a:r>
              <a:rPr lang="en-US" altLang="en-US" sz="2600" dirty="0" err="1">
                <a:solidFill>
                  <a:srgbClr val="000000"/>
                </a:solidFill>
                <a:latin typeface="Courier"/>
              </a:rPr>
              <a:t>ejxiv</a:t>
            </a:r>
            <a:r>
              <a:rPr lang="en-US" altLang="en-US" sz="2600" dirty="0">
                <a:solidFill>
                  <a:srgbClr val="000000"/>
                </a:solidFill>
                <a:latin typeface="Courier"/>
              </a:rPr>
              <a:t> xli </a:t>
            </a:r>
            <a:r>
              <a:rPr lang="en-US" altLang="en-US" sz="2600" dirty="0" err="1">
                <a:solidFill>
                  <a:srgbClr val="000000"/>
                </a:solidFill>
                <a:latin typeface="Courier"/>
              </a:rPr>
              <a:t>xske</a:t>
            </a:r>
            <a:r>
              <a:rPr lang="en-US" altLang="en-US" sz="2600" dirty="0">
                <a:solidFill>
                  <a:srgbClr val="000000"/>
                </a:solidFill>
                <a:latin typeface="Courier"/>
              </a:rPr>
              <a:t> </a:t>
            </a:r>
            <a:r>
              <a:rPr lang="en-US" altLang="en-US" sz="2600" dirty="0" err="1">
                <a:solidFill>
                  <a:srgbClr val="000000"/>
                </a:solidFill>
                <a:latin typeface="Courier"/>
              </a:rPr>
              <a:t>tevxc</a:t>
            </a:r>
            <a:endParaRPr lang="en-GB" altLang="en-US" sz="2600" dirty="0">
              <a:solidFill>
                <a:srgbClr val="000000"/>
              </a:solidFill>
              <a:latin typeface="Courier"/>
            </a:endParaRPr>
          </a:p>
        </p:txBody>
      </p:sp>
      <p:sp>
        <p:nvSpPr>
          <p:cNvPr id="2" name="TextBox 1">
            <a:extLst>
              <a:ext uri="{FF2B5EF4-FFF2-40B4-BE49-F238E27FC236}">
                <a16:creationId xmlns:a16="http://schemas.microsoft.com/office/drawing/2014/main" id="{931B79C6-1B85-20A9-2D57-FD9941781D4C}"/>
              </a:ext>
            </a:extLst>
          </p:cNvPr>
          <p:cNvSpPr txBox="1"/>
          <p:nvPr/>
        </p:nvSpPr>
        <p:spPr>
          <a:xfrm>
            <a:off x="7051040" y="5732502"/>
            <a:ext cx="2704971" cy="369332"/>
          </a:xfrm>
          <a:prstGeom prst="rect">
            <a:avLst/>
          </a:prstGeom>
          <a:noFill/>
        </p:spPr>
        <p:txBody>
          <a:bodyPr wrap="none" rtlCol="0">
            <a:spAutoFit/>
          </a:bodyPr>
          <a:lstStyle/>
          <a:p>
            <a:r>
              <a:rPr lang="en-US" dirty="0"/>
              <a:t>(</a:t>
            </a:r>
            <a:r>
              <a:rPr lang="en-US" dirty="0" err="1"/>
              <a:t>Sumber</a:t>
            </a:r>
            <a:r>
              <a:rPr lang="en-US" dirty="0"/>
              <a:t>: William Stallings)</a:t>
            </a:r>
          </a:p>
        </p:txBody>
      </p:sp>
    </p:spTree>
    <p:extLst>
      <p:ext uri="{BB962C8B-B14F-4D97-AF65-F5344CB8AC3E}">
        <p14:creationId xmlns:p14="http://schemas.microsoft.com/office/powerpoint/2010/main" val="42282475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3D51681-DC67-4389-8134-889D711D1DEC}" type="slidenum">
              <a:rPr lang="en-GB" altLang="en-US">
                <a:solidFill>
                  <a:schemeClr val="tx2"/>
                </a:solidFill>
              </a:rPr>
              <a:pPr/>
              <a:t>24</a:t>
            </a:fld>
            <a:endParaRPr lang="en-GB" altLang="en-US" sz="1400">
              <a:solidFill>
                <a:schemeClr val="tx2"/>
              </a:solidFill>
            </a:endParaRPr>
          </a:p>
        </p:txBody>
      </p:sp>
      <p:pic>
        <p:nvPicPr>
          <p:cNvPr id="19460"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2658" y="968851"/>
            <a:ext cx="6127401" cy="552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5"/>
          <p:cNvSpPr>
            <a:spLocks noChangeArrowheads="1"/>
          </p:cNvSpPr>
          <p:nvPr/>
        </p:nvSpPr>
        <p:spPr bwMode="auto">
          <a:xfrm>
            <a:off x="1296852" y="365761"/>
            <a:ext cx="62880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dirty="0" err="1">
                <a:latin typeface="+mn-lt"/>
                <a:cs typeface="Times New Roman" panose="02020603050405020304" pitchFamily="18" charset="0"/>
              </a:rPr>
              <a:t>Cipherteks</a:t>
            </a:r>
            <a:r>
              <a:rPr lang="en-US" altLang="en-US" dirty="0">
                <a:latin typeface="+mn-lt"/>
                <a:cs typeface="Times New Roman" panose="02020603050405020304" pitchFamily="18" charset="0"/>
              </a:rPr>
              <a:t>:</a:t>
            </a:r>
            <a:r>
              <a:rPr lang="en-US" altLang="en-US" dirty="0">
                <a:cs typeface="Times New Roman" panose="02020603050405020304" pitchFamily="18" charset="0"/>
              </a:rPr>
              <a:t> </a:t>
            </a:r>
            <a:r>
              <a:rPr lang="en-US" altLang="en-US" dirty="0">
                <a:latin typeface="Courier New" panose="02070309020205020404" pitchFamily="49" charset="0"/>
                <a:ea typeface="Times New Roman" panose="02020603050405020304" pitchFamily="18" charset="0"/>
                <a:cs typeface="Courier New" panose="02070309020205020404" pitchFamily="49" charset="0"/>
              </a:rPr>
              <a:t>VIVBQ SQBI SMBMUC LQ ICTI</a:t>
            </a:r>
            <a:endParaRPr lang="en-US" alt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3715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480FA1F4-3CA5-4792-B481-ED5A881A256B}" type="slidenum">
              <a:rPr lang="en-GB" altLang="en-US" sz="2400">
                <a:solidFill>
                  <a:schemeClr val="tx2"/>
                </a:solidFill>
              </a:rPr>
              <a:pPr>
                <a:spcBef>
                  <a:spcPct val="0"/>
                </a:spcBef>
                <a:buClrTx/>
                <a:buSzTx/>
                <a:buFontTx/>
                <a:buNone/>
              </a:pPr>
              <a:t>25</a:t>
            </a:fld>
            <a:endParaRPr lang="en-GB" altLang="en-US" sz="1400">
              <a:solidFill>
                <a:schemeClr val="tx2"/>
              </a:solidFill>
            </a:endParaRPr>
          </a:p>
        </p:txBody>
      </p:sp>
      <p:sp>
        <p:nvSpPr>
          <p:cNvPr id="21508" name="Rectangle 3"/>
          <p:cNvSpPr>
            <a:spLocks noGrp="1" noChangeArrowheads="1"/>
          </p:cNvSpPr>
          <p:nvPr>
            <p:ph type="body" idx="1"/>
          </p:nvPr>
        </p:nvSpPr>
        <p:spPr>
          <a:xfrm>
            <a:off x="674914" y="990600"/>
            <a:ext cx="11161486" cy="5226050"/>
          </a:xfrm>
        </p:spPr>
        <p:txBody>
          <a:bodyPr>
            <a:normAutofit/>
          </a:bodyPr>
          <a:lstStyle/>
          <a:p>
            <a:r>
              <a:rPr lang="en-US" altLang="en-US" sz="2400" dirty="0" err="1">
                <a:solidFill>
                  <a:srgbClr val="000000"/>
                </a:solidFill>
              </a:rPr>
              <a:t>Bagaimana</a:t>
            </a:r>
            <a:r>
              <a:rPr lang="en-US" altLang="en-US" sz="2400" dirty="0">
                <a:solidFill>
                  <a:srgbClr val="000000"/>
                </a:solidFill>
              </a:rPr>
              <a:t> </a:t>
            </a:r>
            <a:r>
              <a:rPr lang="en-US" altLang="en-US" sz="2400" dirty="0" err="1">
                <a:solidFill>
                  <a:srgbClr val="000000"/>
                </a:solidFill>
              </a:rPr>
              <a:t>jika</a:t>
            </a:r>
            <a:r>
              <a:rPr lang="en-US" altLang="en-US" sz="2400" dirty="0">
                <a:solidFill>
                  <a:srgbClr val="000000"/>
                </a:solidFill>
              </a:rPr>
              <a:t> </a:t>
            </a:r>
            <a:r>
              <a:rPr lang="en-US" altLang="en-US" sz="2400" dirty="0" err="1">
                <a:solidFill>
                  <a:srgbClr val="000000"/>
                </a:solidFill>
              </a:rPr>
              <a:t>terdapat</a:t>
            </a:r>
            <a:r>
              <a:rPr lang="en-US" altLang="en-US" sz="2400" dirty="0">
                <a:solidFill>
                  <a:srgbClr val="000000"/>
                </a:solidFill>
              </a:rPr>
              <a:t> </a:t>
            </a:r>
            <a:r>
              <a:rPr lang="en-US" altLang="en-US" sz="2400" dirty="0" err="1">
                <a:solidFill>
                  <a:srgbClr val="000000"/>
                </a:solidFill>
              </a:rPr>
              <a:t>dua</a:t>
            </a:r>
            <a:r>
              <a:rPr lang="en-US" altLang="en-US" sz="2400" dirty="0">
                <a:solidFill>
                  <a:srgbClr val="000000"/>
                </a:solidFill>
              </a:rPr>
              <a:t> </a:t>
            </a:r>
            <a:r>
              <a:rPr lang="en-US" altLang="en-US" sz="2400" dirty="0" err="1">
                <a:solidFill>
                  <a:srgbClr val="000000"/>
                </a:solidFill>
              </a:rPr>
              <a:t>atau</a:t>
            </a:r>
            <a:r>
              <a:rPr lang="en-US" altLang="en-US" sz="2400" dirty="0">
                <a:solidFill>
                  <a:srgbClr val="000000"/>
                </a:solidFill>
              </a:rPr>
              <a:t> </a:t>
            </a:r>
            <a:r>
              <a:rPr lang="en-US" altLang="en-US" sz="2400" dirty="0" err="1">
                <a:solidFill>
                  <a:srgbClr val="000000"/>
                </a:solidFill>
              </a:rPr>
              <a:t>lebih</a:t>
            </a:r>
            <a:r>
              <a:rPr lang="en-US" altLang="en-US" sz="2400" dirty="0">
                <a:solidFill>
                  <a:srgbClr val="000000"/>
                </a:solidFill>
              </a:rPr>
              <a:t> </a:t>
            </a:r>
            <a:r>
              <a:rPr lang="en-US" altLang="en-US" sz="2400" dirty="0" err="1">
                <a:solidFill>
                  <a:srgbClr val="000000"/>
                </a:solidFill>
              </a:rPr>
              <a:t>nilai</a:t>
            </a:r>
            <a:r>
              <a:rPr lang="en-US" altLang="en-US" sz="2400" dirty="0">
                <a:solidFill>
                  <a:srgbClr val="000000"/>
                </a:solidFill>
              </a:rPr>
              <a:t> k yang </a:t>
            </a:r>
            <a:r>
              <a:rPr lang="en-US" altLang="en-US" sz="2400" dirty="0" err="1">
                <a:solidFill>
                  <a:srgbClr val="000000"/>
                </a:solidFill>
              </a:rPr>
              <a:t>menghasilkan</a:t>
            </a:r>
            <a:r>
              <a:rPr lang="en-US" altLang="en-US" sz="2400" dirty="0">
                <a:solidFill>
                  <a:srgbClr val="000000"/>
                </a:solidFill>
              </a:rPr>
              <a:t> </a:t>
            </a:r>
            <a:r>
              <a:rPr lang="en-US" altLang="en-US" sz="2400" dirty="0" err="1">
                <a:solidFill>
                  <a:srgbClr val="000000"/>
                </a:solidFill>
              </a:rPr>
              <a:t>pesan-pesan</a:t>
            </a:r>
            <a:r>
              <a:rPr lang="en-US" altLang="en-US" sz="2400" dirty="0">
                <a:solidFill>
                  <a:srgbClr val="000000"/>
                </a:solidFill>
              </a:rPr>
              <a:t> </a:t>
            </a:r>
            <a:r>
              <a:rPr lang="en-US" altLang="en-US" sz="2400" dirty="0" err="1">
                <a:solidFill>
                  <a:srgbClr val="000000"/>
                </a:solidFill>
              </a:rPr>
              <a:t>bermakna</a:t>
            </a:r>
            <a:r>
              <a:rPr lang="en-US" altLang="en-US" sz="2400" dirty="0">
                <a:solidFill>
                  <a:srgbClr val="000000"/>
                </a:solidFill>
              </a:rPr>
              <a:t>?</a:t>
            </a:r>
          </a:p>
          <a:p>
            <a:endParaRPr lang="en-US" altLang="en-US" sz="2400" dirty="0">
              <a:solidFill>
                <a:srgbClr val="000000"/>
              </a:solidFill>
            </a:endParaRPr>
          </a:p>
          <a:p>
            <a:pPr eaLnBrk="1" hangingPunct="1">
              <a:buFont typeface="Wingdings" panose="05000000000000000000" pitchFamily="2" charset="2"/>
              <a:buNone/>
            </a:pPr>
            <a:r>
              <a:rPr lang="en-US" altLang="en-US" sz="2400" dirty="0">
                <a:solidFill>
                  <a:srgbClr val="000000"/>
                </a:solidFill>
              </a:rPr>
              <a:t>  </a:t>
            </a:r>
            <a:r>
              <a:rPr lang="en-US" altLang="en-US" sz="2400" dirty="0" err="1">
                <a:solidFill>
                  <a:srgbClr val="000000"/>
                </a:solidFill>
              </a:rPr>
              <a:t>Contoh</a:t>
            </a:r>
            <a:r>
              <a:rPr lang="en-US" altLang="en-US" sz="2400" dirty="0">
                <a:solidFill>
                  <a:srgbClr val="000000"/>
                </a:solidFill>
              </a:rPr>
              <a:t>: </a:t>
            </a:r>
            <a:r>
              <a:rPr lang="en-US" altLang="en-US" sz="2400" dirty="0" err="1">
                <a:solidFill>
                  <a:srgbClr val="000000"/>
                </a:solidFill>
              </a:rPr>
              <a:t>Misalkan</a:t>
            </a:r>
            <a:r>
              <a:rPr lang="en-US" altLang="en-US" sz="2400" dirty="0">
                <a:solidFill>
                  <a:srgbClr val="000000"/>
                </a:solidFill>
              </a:rPr>
              <a:t> </a:t>
            </a:r>
            <a:r>
              <a:rPr lang="en-US" altLang="en-US" sz="2400" dirty="0" err="1">
                <a:solidFill>
                  <a:srgbClr val="000000"/>
                </a:solidFill>
              </a:rPr>
              <a:t>kriptogram</a:t>
            </a: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New" panose="02070309020205020404" pitchFamily="49" charset="0"/>
                <a:cs typeface="Courier New" panose="02070309020205020404" pitchFamily="49" charset="0"/>
              </a:rPr>
              <a:t>HSPPW</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menghasilkan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dua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kemungkinan</a:t>
            </a:r>
            <a:r>
              <a:rPr lang="en-US" altLang="en-US" sz="2400" dirty="0">
                <a:solidFill>
                  <a:srgbClr val="000000"/>
                </a:solidFill>
                <a:cs typeface="Times New Roman" panose="02020603050405020304" pitchFamily="18" charset="0"/>
              </a:rPr>
              <a:t>  </a:t>
            </a:r>
          </a:p>
          <a:p>
            <a:pPr eaLnBrk="1" hangingPunct="1">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kunci</a:t>
            </a:r>
            <a:r>
              <a:rPr lang="en-US" altLang="en-US" sz="2400" dirty="0">
                <a:solidFill>
                  <a:srgbClr val="000000"/>
                </a:solidFill>
                <a:cs typeface="Times New Roman" panose="02020603050405020304" pitchFamily="18" charset="0"/>
              </a:rPr>
              <a:t> yang </a:t>
            </a:r>
            <a:r>
              <a:rPr lang="en-US" altLang="en-US" sz="2400" dirty="0" err="1">
                <a:solidFill>
                  <a:srgbClr val="000000"/>
                </a:solidFill>
                <a:cs typeface="Times New Roman" panose="02020603050405020304" pitchFamily="18" charset="0"/>
              </a:rPr>
              <a:t>potensial</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yaitu</a:t>
            </a:r>
            <a:r>
              <a:rPr lang="en-US" altLang="en-US" sz="2400" dirty="0">
                <a:solidFill>
                  <a:srgbClr val="000000"/>
                </a:solidFill>
                <a:cs typeface="Times New Roman" panose="02020603050405020304" pitchFamily="18" charset="0"/>
              </a:rPr>
              <a:t>:</a:t>
            </a:r>
          </a:p>
          <a:p>
            <a:pPr eaLnBrk="1" hangingPunct="1">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k</a:t>
            </a:r>
            <a:r>
              <a:rPr lang="en-US" altLang="en-US" sz="2400" dirty="0">
                <a:solidFill>
                  <a:srgbClr val="000000"/>
                </a:solidFill>
                <a:cs typeface="Times New Roman" panose="02020603050405020304" pitchFamily="18" charset="0"/>
              </a:rPr>
              <a:t> = 4 </a:t>
            </a:r>
            <a:r>
              <a:rPr lang="en-US" altLang="en-US" sz="2400" dirty="0" err="1">
                <a:solidFill>
                  <a:srgbClr val="000000"/>
                </a:solidFill>
                <a:cs typeface="Times New Roman" panose="02020603050405020304" pitchFamily="18" charset="0"/>
              </a:rPr>
              <a:t>menghasilkan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pesan</a:t>
            </a: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New" panose="02070309020205020404" pitchFamily="49" charset="0"/>
                <a:cs typeface="Courier New" panose="02070309020205020404" pitchFamily="49" charset="0"/>
              </a:rPr>
              <a:t>dolls     (</a:t>
            </a:r>
            <a:r>
              <a:rPr lang="en-US" altLang="en-US" sz="2400" dirty="0" err="1">
                <a:solidFill>
                  <a:srgbClr val="000000"/>
                </a:solidFill>
                <a:latin typeface="Courier New" panose="02070309020205020404" pitchFamily="49" charset="0"/>
                <a:cs typeface="Courier New" panose="02070309020205020404" pitchFamily="49" charset="0"/>
              </a:rPr>
              <a:t>boneka</a:t>
            </a:r>
            <a:r>
              <a:rPr lang="en-US" altLang="en-US" sz="2400" dirty="0">
                <a:solidFill>
                  <a:srgbClr val="000000"/>
                </a:solidFill>
                <a:latin typeface="Courier New" panose="02070309020205020404" pitchFamily="49" charset="0"/>
                <a:cs typeface="Courier New" panose="02070309020205020404" pitchFamily="49" charset="0"/>
              </a:rPr>
              <a:t>)</a:t>
            </a:r>
          </a:p>
          <a:p>
            <a:pPr eaLnBrk="1" hangingPunct="1">
              <a:buFont typeface="Wingdings" panose="05000000000000000000" pitchFamily="2" charset="2"/>
              <a:buNone/>
            </a:pP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400" i="1" dirty="0">
                <a:solidFill>
                  <a:srgbClr val="000000"/>
                </a:solidFill>
                <a:cs typeface="Times New Roman" panose="02020603050405020304" pitchFamily="18" charset="0"/>
              </a:rPr>
              <a:t>k</a:t>
            </a:r>
            <a:r>
              <a:rPr lang="en-US" altLang="en-US" sz="2400" dirty="0">
                <a:solidFill>
                  <a:srgbClr val="000000"/>
                </a:solidFill>
                <a:cs typeface="Times New Roman" panose="02020603050405020304" pitchFamily="18" charset="0"/>
              </a:rPr>
              <a:t> = 11 </a:t>
            </a:r>
            <a:r>
              <a:rPr lang="en-US" altLang="en-US" sz="2400" dirty="0" err="1">
                <a:solidFill>
                  <a:srgbClr val="000000"/>
                </a:solidFill>
                <a:cs typeface="Times New Roman" panose="02020603050405020304" pitchFamily="18" charset="0"/>
              </a:rPr>
              <a:t>menghasilkan</a:t>
            </a: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New" panose="02070309020205020404" pitchFamily="49" charset="0"/>
                <a:cs typeface="Courier New" panose="02070309020205020404" pitchFamily="49" charset="0"/>
              </a:rPr>
              <a:t>wheel		   (</a:t>
            </a:r>
            <a:r>
              <a:rPr lang="en-US" altLang="en-US" sz="2400" dirty="0" err="1">
                <a:solidFill>
                  <a:srgbClr val="000000"/>
                </a:solidFill>
                <a:latin typeface="Courier New" panose="02070309020205020404" pitchFamily="49" charset="0"/>
                <a:cs typeface="Courier New" panose="02070309020205020404" pitchFamily="49" charset="0"/>
              </a:rPr>
              <a:t>roda</a:t>
            </a: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400" dirty="0">
                <a:solidFill>
                  <a:srgbClr val="000000"/>
                </a:solidFill>
                <a:cs typeface="Times New Roman" panose="02020603050405020304" pitchFamily="18" charset="0"/>
              </a:rPr>
              <a:t>. </a:t>
            </a:r>
          </a:p>
          <a:p>
            <a:pPr eaLnBrk="1" hangingPunct="1">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Nilai</a:t>
            </a:r>
            <a:r>
              <a:rPr lang="en-US" altLang="en-US" sz="2400" dirty="0">
                <a:solidFill>
                  <a:srgbClr val="000000"/>
                </a:solidFill>
                <a:cs typeface="Times New Roman" panose="02020603050405020304" pitchFamily="18" charset="0"/>
              </a:rPr>
              <a:t> k mana yang </a:t>
            </a:r>
            <a:r>
              <a:rPr lang="en-US" altLang="en-US" sz="2400" dirty="0" err="1">
                <a:solidFill>
                  <a:srgbClr val="000000"/>
                </a:solidFill>
                <a:cs typeface="Times New Roman" panose="02020603050405020304" pitchFamily="18" charset="0"/>
              </a:rPr>
              <a:t>benar</a:t>
            </a:r>
            <a:r>
              <a:rPr lang="en-US" altLang="en-US" sz="2400" dirty="0">
                <a:solidFill>
                  <a:srgbClr val="000000"/>
                </a:solidFill>
                <a:cs typeface="Times New Roman" panose="02020603050405020304" pitchFamily="18" charset="0"/>
              </a:rPr>
              <a:t>?</a:t>
            </a:r>
          </a:p>
          <a:p>
            <a:pPr eaLnBrk="1" hangingPunct="1">
              <a:buFont typeface="Wingdings" panose="05000000000000000000" pitchFamily="2" charset="2"/>
              <a:buNone/>
            </a:pPr>
            <a:endParaRPr lang="en-US" altLang="en-US" sz="2400" dirty="0">
              <a:solidFill>
                <a:srgbClr val="000000"/>
              </a:solidFill>
              <a:cs typeface="Times New Roman" panose="02020603050405020304" pitchFamily="18" charset="0"/>
            </a:endParaRPr>
          </a:p>
          <a:p>
            <a:pPr eaLnBrk="1" hangingPunct="1">
              <a:buFont typeface="Wingdings" panose="05000000000000000000" pitchFamily="2" charset="2"/>
              <a:buNone/>
            </a:pPr>
            <a:r>
              <a:rPr lang="en-US" altLang="en-US" sz="2400" dirty="0">
                <a:solidFill>
                  <a:srgbClr val="000000"/>
                </a:solidFill>
                <a:cs typeface="Times New Roman" panose="02020603050405020304" pitchFamily="18" charset="0"/>
              </a:rPr>
              <a:t>	Jika </a:t>
            </a:r>
            <a:r>
              <a:rPr lang="en-US" altLang="en-US" sz="2400" dirty="0" err="1">
                <a:solidFill>
                  <a:srgbClr val="000000"/>
                </a:solidFill>
                <a:cs typeface="Times New Roman" panose="02020603050405020304" pitchFamily="18" charset="0"/>
              </a:rPr>
              <a:t>kasusnya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demikian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maka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lakukan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dekripsi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terhadap</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potongan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cipherteks</a:t>
            </a:r>
            <a:r>
              <a:rPr lang="en-US" altLang="en-US" sz="2400" dirty="0">
                <a:solidFill>
                  <a:srgbClr val="000000"/>
                </a:solidFill>
                <a:cs typeface="Times New Roman" panose="02020603050405020304" pitchFamily="18" charset="0"/>
              </a:rPr>
              <a:t> lain </a:t>
            </a:r>
            <a:r>
              <a:rPr lang="en-US" altLang="en-US" sz="2400" dirty="0" err="1">
                <a:solidFill>
                  <a:srgbClr val="000000"/>
                </a:solidFill>
                <a:cs typeface="Times New Roman" panose="02020603050405020304" pitchFamily="18" charset="0"/>
              </a:rPr>
              <a:t>tetapi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cukup</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menggunakan</a:t>
            </a:r>
            <a:r>
              <a:rPr lang="en-US" altLang="en-US" sz="2400"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k</a:t>
            </a:r>
            <a:r>
              <a:rPr lang="en-US" altLang="en-US" sz="2400" dirty="0">
                <a:solidFill>
                  <a:srgbClr val="000000"/>
                </a:solidFill>
                <a:cs typeface="Times New Roman" panose="02020603050405020304" pitchFamily="18" charset="0"/>
              </a:rPr>
              <a:t> = 4 dan </a:t>
            </a:r>
            <a:r>
              <a:rPr lang="en-US" altLang="en-US" sz="2400" i="1" dirty="0">
                <a:solidFill>
                  <a:srgbClr val="000000"/>
                </a:solidFill>
                <a:cs typeface="Times New Roman" panose="02020603050405020304" pitchFamily="18" charset="0"/>
              </a:rPr>
              <a:t>k</a:t>
            </a:r>
            <a:r>
              <a:rPr lang="en-US" altLang="en-US" sz="2400" dirty="0">
                <a:solidFill>
                  <a:srgbClr val="000000"/>
                </a:solidFill>
                <a:cs typeface="Times New Roman" panose="02020603050405020304" pitchFamily="18" charset="0"/>
              </a:rPr>
              <a:t> = 11  agar </a:t>
            </a:r>
            <a:r>
              <a:rPr lang="en-US" altLang="en-US" sz="2400" dirty="0" err="1">
                <a:solidFill>
                  <a:srgbClr val="000000"/>
                </a:solidFill>
                <a:cs typeface="Times New Roman" panose="02020603050405020304" pitchFamily="18" charset="0"/>
              </a:rPr>
              <a:t>dapat</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disimpulkan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kunci</a:t>
            </a:r>
            <a:r>
              <a:rPr lang="en-US" altLang="en-US" sz="2400" dirty="0">
                <a:solidFill>
                  <a:srgbClr val="000000"/>
                </a:solidFill>
                <a:cs typeface="Times New Roman" panose="02020603050405020304" pitchFamily="18" charset="0"/>
              </a:rPr>
              <a:t> mana yang </a:t>
            </a:r>
            <a:r>
              <a:rPr lang="en-US" altLang="en-US" sz="2400" dirty="0" err="1">
                <a:solidFill>
                  <a:srgbClr val="000000"/>
                </a:solidFill>
                <a:cs typeface="Times New Roman" panose="02020603050405020304" pitchFamily="18" charset="0"/>
              </a:rPr>
              <a:t>benar</a:t>
            </a:r>
            <a:r>
              <a:rPr lang="en-US" altLang="en-US" sz="2400" dirty="0">
                <a:solidFill>
                  <a:srgbClr val="000000"/>
                </a:solidFill>
                <a:cs typeface="Times New Roman" panose="02020603050405020304" pitchFamily="18" charset="0"/>
              </a:rPr>
              <a:t>. </a:t>
            </a:r>
          </a:p>
          <a:p>
            <a:pPr eaLnBrk="1" hangingPunct="1">
              <a:buFont typeface="Wingdings" panose="05000000000000000000" pitchFamily="2" charset="2"/>
              <a:buNone/>
            </a:pPr>
            <a:endParaRPr lang="en-GB" altLang="en-US" dirty="0">
              <a:solidFill>
                <a:srgbClr val="000000"/>
              </a:solidFill>
            </a:endParaRPr>
          </a:p>
        </p:txBody>
      </p:sp>
    </p:spTree>
    <p:extLst>
      <p:ext uri="{BB962C8B-B14F-4D97-AF65-F5344CB8AC3E}">
        <p14:creationId xmlns:p14="http://schemas.microsoft.com/office/powerpoint/2010/main" val="393097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803AF995-35FA-4A13-8F4E-632E7EB9C04B}" type="slidenum">
              <a:rPr lang="en-GB" altLang="en-US" sz="2400">
                <a:solidFill>
                  <a:schemeClr val="tx2"/>
                </a:solidFill>
              </a:rPr>
              <a:pPr>
                <a:spcBef>
                  <a:spcPct val="0"/>
                </a:spcBef>
                <a:buClrTx/>
                <a:buSzTx/>
                <a:buFontTx/>
                <a:buNone/>
              </a:pPr>
              <a:t>26</a:t>
            </a:fld>
            <a:endParaRPr lang="en-GB" altLang="en-US" sz="1400">
              <a:solidFill>
                <a:schemeClr val="tx2"/>
              </a:solidFill>
            </a:endParaRPr>
          </a:p>
        </p:txBody>
      </p:sp>
      <p:sp>
        <p:nvSpPr>
          <p:cNvPr id="22532" name="Rectangle 3"/>
          <p:cNvSpPr>
            <a:spLocks noGrp="1" noChangeArrowheads="1"/>
          </p:cNvSpPr>
          <p:nvPr>
            <p:ph type="body" idx="1"/>
          </p:nvPr>
        </p:nvSpPr>
        <p:spPr>
          <a:xfrm>
            <a:off x="326571" y="762000"/>
            <a:ext cx="10036629" cy="5454650"/>
          </a:xfrm>
        </p:spPr>
        <p:txBody>
          <a:bodyPr/>
          <a:lstStyle/>
          <a:p>
            <a:pPr eaLnBrk="1" hangingPunct="1"/>
            <a:r>
              <a:rPr lang="en-US" altLang="en-US" sz="2400" dirty="0">
                <a:solidFill>
                  <a:srgbClr val="000000"/>
                </a:solidFill>
              </a:rPr>
              <a:t>Di </a:t>
            </a:r>
            <a:r>
              <a:rPr lang="en-US" altLang="en-US" sz="2400" dirty="0" err="1">
                <a:solidFill>
                  <a:srgbClr val="000000"/>
                </a:solidFill>
              </a:rPr>
              <a:t>dalam</a:t>
            </a:r>
            <a:r>
              <a:rPr lang="en-US" altLang="en-US" sz="2400" dirty="0">
                <a:solidFill>
                  <a:srgbClr val="000000"/>
                </a:solidFill>
              </a:rPr>
              <a:t> </a:t>
            </a:r>
            <a:r>
              <a:rPr lang="en-US" altLang="en-US" sz="2400" dirty="0" err="1">
                <a:solidFill>
                  <a:srgbClr val="000000"/>
                </a:solidFill>
              </a:rPr>
              <a:t>sistem</a:t>
            </a:r>
            <a:r>
              <a:rPr lang="en-US" altLang="en-US" sz="2400" dirty="0">
                <a:solidFill>
                  <a:srgbClr val="000000"/>
                </a:solidFill>
              </a:rPr>
              <a:t> </a:t>
            </a:r>
            <a:r>
              <a:rPr lang="en-US" altLang="en-US" sz="2400" dirty="0" err="1">
                <a:solidFill>
                  <a:srgbClr val="000000"/>
                </a:solidFill>
              </a:rPr>
              <a:t>operasi</a:t>
            </a:r>
            <a:r>
              <a:rPr lang="en-US" altLang="en-US" sz="2400" dirty="0">
                <a:solidFill>
                  <a:srgbClr val="000000"/>
                </a:solidFill>
              </a:rPr>
              <a:t> Unix, </a:t>
            </a:r>
            <a:r>
              <a:rPr lang="en-US" altLang="en-US" sz="2400" dirty="0">
                <a:solidFill>
                  <a:srgbClr val="000000"/>
                </a:solidFill>
                <a:latin typeface="Courier New" panose="02070309020205020404" pitchFamily="49" charset="0"/>
                <a:cs typeface="Courier New" panose="02070309020205020404" pitchFamily="49" charset="0"/>
              </a:rPr>
              <a:t>ROT13</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adalah</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fungsi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menggunakan</a:t>
            </a:r>
            <a:r>
              <a:rPr lang="en-US" altLang="en-US" sz="2400"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Caesar cipher</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dengan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pergeseran</a:t>
            </a:r>
            <a:r>
              <a:rPr lang="en-US" altLang="en-US" sz="2400"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k</a:t>
            </a:r>
            <a:r>
              <a:rPr lang="en-US" altLang="en-US" sz="2400" dirty="0">
                <a:solidFill>
                  <a:srgbClr val="000000"/>
                </a:solidFill>
                <a:cs typeface="Times New Roman" panose="02020603050405020304" pitchFamily="18" charset="0"/>
              </a:rPr>
              <a:t> = 13</a:t>
            </a:r>
          </a:p>
          <a:p>
            <a:pPr algn="just" eaLnBrk="1" hangingPunct="1">
              <a:buFont typeface="Wingdings" panose="05000000000000000000" pitchFamily="2" charset="2"/>
              <a:buNone/>
            </a:pPr>
            <a:r>
              <a:rPr lang="en-US" altLang="en-US" dirty="0">
                <a:solidFill>
                  <a:srgbClr val="000000"/>
                </a:solidFill>
                <a:cs typeface="Times New Roman" panose="02020603050405020304" pitchFamily="18" charset="0"/>
              </a:rPr>
              <a:t> 	</a:t>
            </a:r>
            <a:endParaRPr lang="en-US" altLang="en-US" dirty="0"/>
          </a:p>
          <a:p>
            <a:pPr eaLnBrk="1" hangingPunct="1"/>
            <a:endParaRPr lang="en-US" altLang="en-US" dirty="0"/>
          </a:p>
        </p:txBody>
      </p:sp>
      <p:pic>
        <p:nvPicPr>
          <p:cNvPr id="22533" name="Picture 4" descr="D:\Dataku\Kriptografi\Tahun 2006\ROT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9709" y="1705763"/>
            <a:ext cx="6378649" cy="4005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A17C4C2F-AABE-44F8-930A-4771EE06C012}"/>
              </a:ext>
            </a:extLst>
          </p:cNvPr>
          <p:cNvSpPr txBox="1"/>
          <p:nvPr/>
        </p:nvSpPr>
        <p:spPr>
          <a:xfrm>
            <a:off x="8299960" y="5628640"/>
            <a:ext cx="2732351" cy="369332"/>
          </a:xfrm>
          <a:prstGeom prst="rect">
            <a:avLst/>
          </a:prstGeom>
          <a:noFill/>
        </p:spPr>
        <p:txBody>
          <a:bodyPr wrap="none" rtlCol="0">
            <a:spAutoFit/>
          </a:bodyPr>
          <a:lstStyle/>
          <a:p>
            <a:r>
              <a:rPr lang="en-US" dirty="0" err="1"/>
              <a:t>Sumber</a:t>
            </a:r>
            <a:r>
              <a:rPr lang="en-US" dirty="0"/>
              <a:t> </a:t>
            </a:r>
            <a:r>
              <a:rPr lang="en-US" dirty="0" err="1"/>
              <a:t>gambar</a:t>
            </a:r>
            <a:r>
              <a:rPr lang="en-US" dirty="0"/>
              <a:t>: Wikipedia</a:t>
            </a:r>
          </a:p>
        </p:txBody>
      </p:sp>
    </p:spTree>
    <p:extLst>
      <p:ext uri="{BB962C8B-B14F-4D97-AF65-F5344CB8AC3E}">
        <p14:creationId xmlns:p14="http://schemas.microsoft.com/office/powerpoint/2010/main" val="37084478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BEDAEA5D-5658-48C4-A37D-759CCFD3C45D}" type="slidenum">
              <a:rPr lang="en-GB" altLang="en-US" sz="2400">
                <a:solidFill>
                  <a:schemeClr val="tx2"/>
                </a:solidFill>
              </a:rPr>
              <a:pPr>
                <a:spcBef>
                  <a:spcPct val="0"/>
                </a:spcBef>
                <a:buClrTx/>
                <a:buSzTx/>
                <a:buFontTx/>
                <a:buNone/>
              </a:pPr>
              <a:t>27</a:t>
            </a:fld>
            <a:endParaRPr lang="en-GB" altLang="en-US" sz="1400">
              <a:solidFill>
                <a:schemeClr val="tx2"/>
              </a:solidFill>
            </a:endParaRPr>
          </a:p>
        </p:txBody>
      </p:sp>
      <p:sp>
        <p:nvSpPr>
          <p:cNvPr id="23556" name="Rectangle 3"/>
          <p:cNvSpPr>
            <a:spLocks noGrp="1" noChangeArrowheads="1"/>
          </p:cNvSpPr>
          <p:nvPr>
            <p:ph type="body" idx="1"/>
          </p:nvPr>
        </p:nvSpPr>
        <p:spPr>
          <a:xfrm>
            <a:off x="674915" y="838200"/>
            <a:ext cx="9688286" cy="5378450"/>
          </a:xfrm>
        </p:spPr>
        <p:txBody>
          <a:bodyPr>
            <a:normAutofit lnSpcReduction="10000"/>
          </a:bodyPr>
          <a:lstStyle/>
          <a:p>
            <a:pPr algn="just" eaLnBrk="1" hangingPunct="1">
              <a:lnSpc>
                <a:spcPct val="90000"/>
              </a:lnSpc>
            </a:pPr>
            <a:r>
              <a:rPr lang="en-US" altLang="en-US" sz="2400" dirty="0" err="1">
                <a:solidFill>
                  <a:srgbClr val="000000"/>
                </a:solidFill>
                <a:cs typeface="Times New Roman" panose="02020603050405020304" pitchFamily="18" charset="0"/>
              </a:rPr>
              <a:t>Contoh</a:t>
            </a: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New" panose="02070309020205020404" pitchFamily="49" charset="0"/>
                <a:cs typeface="Courier New" panose="02070309020205020404" pitchFamily="49" charset="0"/>
              </a:rPr>
              <a:t>ROT13(ROTATE) = EBGNGR</a:t>
            </a:r>
          </a:p>
          <a:p>
            <a:pPr algn="just" eaLnBrk="1" hangingPunct="1">
              <a:lnSpc>
                <a:spcPct val="90000"/>
              </a:lnSpc>
            </a:pPr>
            <a:r>
              <a:rPr lang="en-GB" altLang="en-US" sz="2400" dirty="0">
                <a:solidFill>
                  <a:srgbClr val="000000"/>
                </a:solidFill>
                <a:cs typeface="Times New Roman" panose="02020603050405020304" pitchFamily="18" charset="0"/>
              </a:rPr>
              <a:t>Nama “ROT13” </a:t>
            </a:r>
            <a:r>
              <a:rPr lang="en-GB" altLang="en-US" sz="2400" dirty="0" err="1">
                <a:solidFill>
                  <a:srgbClr val="000000"/>
                </a:solidFill>
                <a:cs typeface="Times New Roman" panose="02020603050405020304" pitchFamily="18" charset="0"/>
              </a:rPr>
              <a:t>berasal</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dari</a:t>
            </a:r>
            <a:r>
              <a:rPr lang="en-GB" altLang="en-US" sz="2400" dirty="0">
                <a:solidFill>
                  <a:srgbClr val="000000"/>
                </a:solidFill>
                <a:cs typeface="Times New Roman" panose="02020603050405020304" pitchFamily="18" charset="0"/>
              </a:rPr>
              <a:t> </a:t>
            </a:r>
            <a:r>
              <a:rPr lang="en-GB" altLang="en-US" sz="2400" i="1" dirty="0" err="1">
                <a:solidFill>
                  <a:srgbClr val="000000"/>
                </a:solidFill>
                <a:cs typeface="Times New Roman" panose="02020603050405020304" pitchFamily="18" charset="0"/>
              </a:rPr>
              <a:t>net.jokes</a:t>
            </a:r>
            <a:endParaRPr lang="en-GB" altLang="en-US" sz="2400" i="1" dirty="0">
              <a:solidFill>
                <a:srgbClr val="000000"/>
              </a:solidFill>
              <a:cs typeface="Times New Roman" panose="02020603050405020304" pitchFamily="18" charset="0"/>
            </a:endParaRPr>
          </a:p>
          <a:p>
            <a:pPr algn="just" eaLnBrk="1" hangingPunct="1">
              <a:lnSpc>
                <a:spcPct val="90000"/>
              </a:lnSpc>
              <a:buFont typeface="Wingdings" panose="05000000000000000000" pitchFamily="2" charset="2"/>
              <a:buNone/>
            </a:pPr>
            <a:r>
              <a:rPr lang="en-GB" altLang="en-US" sz="2400" dirty="0">
                <a:solidFill>
                  <a:srgbClr val="000000"/>
                </a:solidFill>
                <a:cs typeface="Times New Roman" panose="02020603050405020304" pitchFamily="18" charset="0"/>
              </a:rPr>
              <a:t>	(</a:t>
            </a:r>
            <a:r>
              <a:rPr lang="en-GB" altLang="en-US" sz="2400" i="1" dirty="0">
                <a:solidFill>
                  <a:srgbClr val="000000"/>
                </a:solidFill>
                <a:cs typeface="Times New Roman" panose="02020603050405020304" pitchFamily="18" charset="0"/>
              </a:rPr>
              <a:t>hhtp://groups.google.com/group/net.jokes</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tahun</a:t>
            </a:r>
            <a:r>
              <a:rPr lang="en-GB" altLang="en-US" sz="2400" dirty="0">
                <a:solidFill>
                  <a:srgbClr val="000000"/>
                </a:solidFill>
                <a:cs typeface="Times New Roman" panose="02020603050405020304" pitchFamily="18" charset="0"/>
              </a:rPr>
              <a:t> 1980)</a:t>
            </a:r>
          </a:p>
          <a:p>
            <a:pPr algn="just" eaLnBrk="1" hangingPunct="1">
              <a:lnSpc>
                <a:spcPct val="90000"/>
              </a:lnSpc>
            </a:pPr>
            <a:endParaRPr lang="en-GB" altLang="en-US" sz="2400" dirty="0">
              <a:solidFill>
                <a:srgbClr val="000000"/>
              </a:solidFill>
              <a:cs typeface="Times New Roman" panose="02020603050405020304" pitchFamily="18" charset="0"/>
            </a:endParaRPr>
          </a:p>
          <a:p>
            <a:pPr algn="just" eaLnBrk="1" hangingPunct="1">
              <a:lnSpc>
                <a:spcPct val="90000"/>
              </a:lnSpc>
            </a:pPr>
            <a:r>
              <a:rPr lang="en-GB" altLang="en-US" sz="2400" dirty="0">
                <a:solidFill>
                  <a:srgbClr val="000000"/>
                </a:solidFill>
                <a:cs typeface="Times New Roman" panose="02020603050405020304" pitchFamily="18" charset="0"/>
              </a:rPr>
              <a:t>ROT13 </a:t>
            </a:r>
            <a:r>
              <a:rPr lang="en-GB" altLang="en-US" sz="2400" dirty="0" err="1">
                <a:solidFill>
                  <a:srgbClr val="000000"/>
                </a:solidFill>
                <a:cs typeface="Times New Roman" panose="02020603050405020304" pitchFamily="18" charset="0"/>
              </a:rPr>
              <a:t>biasanya</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digunakan</a:t>
            </a:r>
            <a:r>
              <a:rPr lang="en-GB" altLang="en-US" sz="2400" dirty="0">
                <a:solidFill>
                  <a:srgbClr val="000000"/>
                </a:solidFill>
                <a:cs typeface="Times New Roman" panose="02020603050405020304" pitchFamily="18" charset="0"/>
              </a:rPr>
              <a:t> di </a:t>
            </a:r>
            <a:r>
              <a:rPr lang="en-GB" altLang="en-US" sz="2400" dirty="0" err="1">
                <a:solidFill>
                  <a:srgbClr val="000000"/>
                </a:solidFill>
                <a:cs typeface="Times New Roman" panose="02020603050405020304" pitchFamily="18" charset="0"/>
              </a:rPr>
              <a:t>dalam</a:t>
            </a:r>
            <a:r>
              <a:rPr lang="en-GB" altLang="en-US" sz="2400" dirty="0">
                <a:solidFill>
                  <a:srgbClr val="000000"/>
                </a:solidFill>
                <a:cs typeface="Times New Roman" panose="02020603050405020304" pitchFamily="18" charset="0"/>
              </a:rPr>
              <a:t> forum </a:t>
            </a:r>
            <a:r>
              <a:rPr lang="en-GB" altLang="en-US" sz="2400" i="1" dirty="0">
                <a:solidFill>
                  <a:srgbClr val="000000"/>
                </a:solidFill>
                <a:cs typeface="Times New Roman" panose="02020603050405020304" pitchFamily="18" charset="0"/>
              </a:rPr>
              <a:t>online</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untuk</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menyandikan</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jawaban</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teka-teki</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kuis</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canda</a:t>
            </a:r>
            <a:r>
              <a:rPr lang="en-GB" altLang="en-US" sz="2400" dirty="0">
                <a:solidFill>
                  <a:srgbClr val="000000"/>
                </a:solidFill>
                <a:cs typeface="Times New Roman" panose="02020603050405020304" pitchFamily="18" charset="0"/>
              </a:rPr>
              <a:t>, </a:t>
            </a:r>
            <a:r>
              <a:rPr lang="en-GB" altLang="en-US" sz="2400" dirty="0" err="1">
                <a:solidFill>
                  <a:srgbClr val="000000"/>
                </a:solidFill>
                <a:cs typeface="Times New Roman" panose="02020603050405020304" pitchFamily="18" charset="0"/>
              </a:rPr>
              <a:t>dsb</a:t>
            </a:r>
            <a:r>
              <a:rPr lang="en-US" altLang="en-US" sz="2400" dirty="0">
                <a:solidFill>
                  <a:srgbClr val="000000"/>
                </a:solidFill>
                <a:cs typeface="Times New Roman" panose="02020603050405020304" pitchFamily="18" charset="0"/>
              </a:rPr>
              <a:t> </a:t>
            </a:r>
          </a:p>
          <a:p>
            <a:pPr algn="just" eaLnBrk="1" hangingPunct="1">
              <a:lnSpc>
                <a:spcPct val="90000"/>
              </a:lnSpc>
            </a:pPr>
            <a:endParaRPr lang="en-US" altLang="en-US" sz="2400" dirty="0">
              <a:solidFill>
                <a:srgbClr val="000000"/>
              </a:solidFill>
              <a:cs typeface="Times New Roman" panose="02020603050405020304" pitchFamily="18" charset="0"/>
            </a:endParaRPr>
          </a:p>
          <a:p>
            <a:pPr algn="just" eaLnBrk="1" hangingPunct="1">
              <a:lnSpc>
                <a:spcPct val="90000"/>
              </a:lnSpc>
            </a:pPr>
            <a:r>
              <a:rPr lang="en-US" altLang="en-US" sz="2400" dirty="0" err="1">
                <a:solidFill>
                  <a:srgbClr val="000000"/>
                </a:solidFill>
                <a:cs typeface="Times New Roman" panose="02020603050405020304" pitchFamily="18" charset="0"/>
              </a:rPr>
              <a:t>Enkripsi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arsip</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dua</a:t>
            </a:r>
            <a:r>
              <a:rPr lang="en-US" altLang="en-US" sz="2400" dirty="0">
                <a:solidFill>
                  <a:srgbClr val="000000"/>
                </a:solidFill>
                <a:cs typeface="Times New Roman" panose="02020603050405020304" pitchFamily="18" charset="0"/>
              </a:rPr>
              <a:t> kali </a:t>
            </a:r>
            <a:r>
              <a:rPr lang="en-US" altLang="en-US" sz="2400" dirty="0" err="1">
                <a:solidFill>
                  <a:srgbClr val="000000"/>
                </a:solidFill>
                <a:cs typeface="Times New Roman" panose="02020603050405020304" pitchFamily="18" charset="0"/>
              </a:rPr>
              <a:t>dengan</a:t>
            </a: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New" panose="02070309020205020404" pitchFamily="49" charset="0"/>
                <a:cs typeface="Courier New" panose="02070309020205020404" pitchFamily="49" charset="0"/>
              </a:rPr>
              <a:t>ROT13</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menghasilkan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pesan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semula</a:t>
            </a:r>
            <a:r>
              <a:rPr lang="en-US" altLang="en-US" sz="2400" dirty="0">
                <a:solidFill>
                  <a:srgbClr val="000000"/>
                </a:solidFill>
                <a:cs typeface="Times New Roman" panose="02020603050405020304" pitchFamily="18" charset="0"/>
              </a:rPr>
              <a:t>:</a:t>
            </a:r>
          </a:p>
          <a:p>
            <a:pPr algn="just" eaLnBrk="1" hangingPunct="1">
              <a:lnSpc>
                <a:spcPct val="90000"/>
              </a:lnSpc>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New" panose="02070309020205020404" pitchFamily="49" charset="0"/>
                <a:cs typeface="Courier New" panose="02070309020205020404" pitchFamily="49" charset="0"/>
              </a:rPr>
              <a:t>P = ROT13(ROT13(P)) </a:t>
            </a:r>
            <a:r>
              <a:rPr lang="en-US" altLang="en-US" sz="2400" dirty="0"/>
              <a:t>	</a:t>
            </a:r>
          </a:p>
          <a:p>
            <a:pPr algn="just" eaLnBrk="1" hangingPunct="1">
              <a:lnSpc>
                <a:spcPct val="90000"/>
              </a:lnSpc>
              <a:buFont typeface="Wingdings" panose="05000000000000000000" pitchFamily="2" charset="2"/>
              <a:buNone/>
            </a:pPr>
            <a:r>
              <a:rPr lang="en-US" altLang="en-US" sz="2400" dirty="0"/>
              <a:t>	</a:t>
            </a:r>
            <a:r>
              <a:rPr lang="en-US" altLang="en-US" sz="2400" dirty="0" err="1"/>
              <a:t>sebab</a:t>
            </a:r>
            <a:r>
              <a:rPr lang="en-US" altLang="en-US" sz="2400" dirty="0"/>
              <a:t>        </a:t>
            </a:r>
            <a:r>
              <a:rPr lang="en-US" altLang="en-US" sz="2400" dirty="0">
                <a:solidFill>
                  <a:srgbClr val="000000"/>
                </a:solidFill>
                <a:latin typeface="Courier New" panose="02070309020205020404" pitchFamily="49" charset="0"/>
                <a:cs typeface="Times New Roman" panose="02020603050405020304" pitchFamily="18" charset="0"/>
              </a:rPr>
              <a:t>ROT</a:t>
            </a:r>
            <a:r>
              <a:rPr lang="en-US" altLang="en-US" sz="2400" baseline="-25000" dirty="0">
                <a:solidFill>
                  <a:srgbClr val="000000"/>
                </a:solidFill>
                <a:latin typeface="Courier New" panose="02070309020205020404" pitchFamily="49" charset="0"/>
                <a:cs typeface="Times New Roman" panose="02020603050405020304" pitchFamily="18" charset="0"/>
              </a:rPr>
              <a:t>13</a:t>
            </a:r>
            <a:r>
              <a:rPr lang="en-US" altLang="en-US" sz="2400" dirty="0">
                <a:solidFill>
                  <a:srgbClr val="000000"/>
                </a:solidFill>
                <a:latin typeface="Courier New" panose="02070309020205020404" pitchFamily="49" charset="0"/>
                <a:cs typeface="Times New Roman" panose="02020603050405020304" pitchFamily="18" charset="0"/>
              </a:rPr>
              <a:t>(ROT</a:t>
            </a:r>
            <a:r>
              <a:rPr lang="en-US" altLang="en-US" sz="2400" baseline="-30000" dirty="0">
                <a:solidFill>
                  <a:srgbClr val="000000"/>
                </a:solidFill>
                <a:latin typeface="Courier New" panose="02070309020205020404" pitchFamily="49" charset="0"/>
                <a:cs typeface="Times New Roman" panose="02020603050405020304" pitchFamily="18" charset="0"/>
              </a:rPr>
              <a:t>13</a:t>
            </a:r>
            <a:r>
              <a:rPr lang="en-US" altLang="en-US" sz="2400" dirty="0">
                <a:solidFill>
                  <a:srgbClr val="000000"/>
                </a:solidFill>
                <a:latin typeface="Courier New" panose="02070309020205020404" pitchFamily="49" charset="0"/>
                <a:cs typeface="Times New Roman" panose="02020603050405020304" pitchFamily="18" charset="0"/>
              </a:rPr>
              <a:t>(</a:t>
            </a:r>
            <a:r>
              <a:rPr lang="en-US" altLang="en-US" sz="2400" i="1" dirty="0">
                <a:solidFill>
                  <a:srgbClr val="000000"/>
                </a:solidFill>
                <a:latin typeface="Courier New" panose="02070309020205020404" pitchFamily="49" charset="0"/>
                <a:cs typeface="Times New Roman" panose="02020603050405020304" pitchFamily="18" charset="0"/>
              </a:rPr>
              <a:t>x</a:t>
            </a:r>
            <a:r>
              <a:rPr lang="en-US" altLang="en-US" sz="2400" dirty="0">
                <a:solidFill>
                  <a:srgbClr val="000000"/>
                </a:solidFill>
                <a:latin typeface="Courier New" panose="02070309020205020404" pitchFamily="49" charset="0"/>
                <a:cs typeface="Times New Roman" panose="02020603050405020304" pitchFamily="18" charset="0"/>
              </a:rPr>
              <a:t>)) = ROT</a:t>
            </a:r>
            <a:r>
              <a:rPr lang="en-US" altLang="en-US" sz="2400" baseline="-30000" dirty="0">
                <a:solidFill>
                  <a:srgbClr val="000000"/>
                </a:solidFill>
                <a:latin typeface="Courier New" panose="02070309020205020404" pitchFamily="49" charset="0"/>
                <a:cs typeface="Times New Roman" panose="02020603050405020304" pitchFamily="18" charset="0"/>
              </a:rPr>
              <a:t>26</a:t>
            </a:r>
            <a:r>
              <a:rPr lang="en-US" altLang="en-US" sz="2400" dirty="0">
                <a:solidFill>
                  <a:srgbClr val="000000"/>
                </a:solidFill>
                <a:latin typeface="Courier New" panose="02070309020205020404" pitchFamily="49" charset="0"/>
                <a:cs typeface="Times New Roman" panose="02020603050405020304" pitchFamily="18" charset="0"/>
              </a:rPr>
              <a:t>(</a:t>
            </a:r>
            <a:r>
              <a:rPr lang="en-US" altLang="en-US" sz="2400" i="1" dirty="0">
                <a:solidFill>
                  <a:srgbClr val="000000"/>
                </a:solidFill>
                <a:latin typeface="Courier New" panose="02070309020205020404" pitchFamily="49" charset="0"/>
                <a:cs typeface="Times New Roman" panose="02020603050405020304" pitchFamily="18" charset="0"/>
              </a:rPr>
              <a:t>x</a:t>
            </a:r>
            <a:r>
              <a:rPr lang="en-US" altLang="en-US" sz="2400" dirty="0">
                <a:solidFill>
                  <a:srgbClr val="000000"/>
                </a:solidFill>
                <a:latin typeface="Courier New" panose="02070309020205020404" pitchFamily="49" charset="0"/>
                <a:cs typeface="Times New Roman" panose="02020603050405020304" pitchFamily="18" charset="0"/>
              </a:rPr>
              <a:t>) = </a:t>
            </a:r>
            <a:r>
              <a:rPr lang="en-US" altLang="en-US" sz="2400" i="1" dirty="0">
                <a:solidFill>
                  <a:srgbClr val="000000"/>
                </a:solidFill>
                <a:latin typeface="Courier New" panose="02070309020205020404" pitchFamily="49" charset="0"/>
                <a:cs typeface="Times New Roman" panose="02020603050405020304" pitchFamily="18" charset="0"/>
              </a:rPr>
              <a:t>x</a:t>
            </a:r>
            <a:endParaRPr lang="en-US" altLang="en-US" sz="2400" dirty="0">
              <a:solidFill>
                <a:srgbClr val="000000"/>
              </a:solidFill>
              <a:latin typeface="Courier New" panose="02070309020205020404" pitchFamily="49" charset="0"/>
              <a:cs typeface="Times New Roman" panose="02020603050405020304" pitchFamily="18" charset="0"/>
            </a:endParaRPr>
          </a:p>
          <a:p>
            <a:pPr algn="just" eaLnBrk="1" hangingPunct="1">
              <a:lnSpc>
                <a:spcPct val="90000"/>
              </a:lnSpc>
              <a:buFont typeface="Wingdings" panose="05000000000000000000" pitchFamily="2" charset="2"/>
              <a:buNone/>
            </a:pPr>
            <a:endParaRPr lang="en-US" altLang="en-US" sz="2400" dirty="0">
              <a:solidFill>
                <a:srgbClr val="000000"/>
              </a:solidFill>
              <a:latin typeface="Courier New" panose="02070309020205020404" pitchFamily="49" charset="0"/>
            </a:endParaRPr>
          </a:p>
          <a:p>
            <a:pPr algn="just" eaLnBrk="1" hangingPunct="1">
              <a:lnSpc>
                <a:spcPct val="90000"/>
              </a:lnSpc>
            </a:pPr>
            <a:r>
              <a:rPr lang="en-US" altLang="en-US" sz="2400" dirty="0" err="1">
                <a:solidFill>
                  <a:srgbClr val="000000"/>
                </a:solidFill>
              </a:rPr>
              <a:t>Jadi</a:t>
            </a:r>
            <a:r>
              <a:rPr lang="en-US" altLang="en-US" sz="2400" dirty="0">
                <a:solidFill>
                  <a:srgbClr val="000000"/>
                </a:solidFill>
              </a:rPr>
              <a:t> </a:t>
            </a:r>
            <a:r>
              <a:rPr lang="en-US" altLang="en-US" sz="2400" dirty="0" err="1">
                <a:solidFill>
                  <a:srgbClr val="000000"/>
                </a:solidFill>
              </a:rPr>
              <a:t>dekripsi</a:t>
            </a:r>
            <a:r>
              <a:rPr lang="en-US" altLang="en-US" sz="2400" dirty="0">
                <a:solidFill>
                  <a:srgbClr val="000000"/>
                </a:solidFill>
              </a:rPr>
              <a:t> </a:t>
            </a:r>
            <a:r>
              <a:rPr lang="en-US" altLang="en-US" sz="2400" dirty="0" err="1">
                <a:solidFill>
                  <a:srgbClr val="000000"/>
                </a:solidFill>
              </a:rPr>
              <a:t>cukup</a:t>
            </a:r>
            <a:r>
              <a:rPr lang="en-US" altLang="en-US" sz="2400" dirty="0">
                <a:solidFill>
                  <a:srgbClr val="000000"/>
                </a:solidFill>
              </a:rPr>
              <a:t> </a:t>
            </a:r>
            <a:r>
              <a:rPr lang="en-US" altLang="en-US" sz="2400" dirty="0" err="1">
                <a:solidFill>
                  <a:srgbClr val="000000"/>
                </a:solidFill>
              </a:rPr>
              <a:t>dilakukan</a:t>
            </a:r>
            <a:r>
              <a:rPr lang="en-US" altLang="en-US" sz="2400" dirty="0">
                <a:solidFill>
                  <a:srgbClr val="000000"/>
                </a:solidFill>
              </a:rPr>
              <a:t> </a:t>
            </a:r>
            <a:r>
              <a:rPr lang="en-US" altLang="en-US" sz="2400" dirty="0" err="1">
                <a:solidFill>
                  <a:srgbClr val="000000"/>
                </a:solidFill>
              </a:rPr>
              <a:t>dengan</a:t>
            </a:r>
            <a:r>
              <a:rPr lang="en-US" altLang="en-US" sz="2400" dirty="0">
                <a:solidFill>
                  <a:srgbClr val="000000"/>
                </a:solidFill>
              </a:rPr>
              <a:t> </a:t>
            </a:r>
            <a:r>
              <a:rPr lang="en-US" altLang="en-US" sz="2400" dirty="0" err="1">
                <a:solidFill>
                  <a:srgbClr val="000000"/>
                </a:solidFill>
              </a:rPr>
              <a:t>mengenkripsi</a:t>
            </a:r>
            <a:r>
              <a:rPr lang="en-US" altLang="en-US" sz="2400" dirty="0">
                <a:solidFill>
                  <a:srgbClr val="000000"/>
                </a:solidFill>
              </a:rPr>
              <a:t> </a:t>
            </a:r>
            <a:r>
              <a:rPr lang="en-US" altLang="en-US" sz="2400" dirty="0" err="1">
                <a:solidFill>
                  <a:srgbClr val="000000"/>
                </a:solidFill>
              </a:rPr>
              <a:t>cipherteks</a:t>
            </a:r>
            <a:r>
              <a:rPr lang="en-US" altLang="en-US" sz="2400" dirty="0">
                <a:solidFill>
                  <a:srgbClr val="000000"/>
                </a:solidFill>
              </a:rPr>
              <a:t> </a:t>
            </a:r>
            <a:r>
              <a:rPr lang="en-US" altLang="en-US" sz="2400" dirty="0" err="1">
                <a:solidFill>
                  <a:srgbClr val="000000"/>
                </a:solidFill>
              </a:rPr>
              <a:t>kembali</a:t>
            </a:r>
            <a:r>
              <a:rPr lang="en-US" altLang="en-US" sz="2400" dirty="0">
                <a:solidFill>
                  <a:srgbClr val="000000"/>
                </a:solidFill>
              </a:rPr>
              <a:t> </a:t>
            </a:r>
            <a:r>
              <a:rPr lang="en-US" altLang="en-US" sz="2400" dirty="0" err="1">
                <a:solidFill>
                  <a:srgbClr val="000000"/>
                </a:solidFill>
              </a:rPr>
              <a:t>dengan</a:t>
            </a:r>
            <a:r>
              <a:rPr lang="en-US" altLang="en-US" sz="2400" dirty="0">
                <a:solidFill>
                  <a:srgbClr val="000000"/>
                </a:solidFill>
              </a:rPr>
              <a:t> </a:t>
            </a:r>
            <a:r>
              <a:rPr lang="en-US" altLang="en-US" sz="2400" dirty="0">
                <a:solidFill>
                  <a:srgbClr val="000000"/>
                </a:solidFill>
                <a:latin typeface="Courier New" panose="02070309020205020404" pitchFamily="49" charset="0"/>
              </a:rPr>
              <a:t>ROT13</a:t>
            </a:r>
          </a:p>
        </p:txBody>
      </p:sp>
    </p:spTree>
    <p:extLst>
      <p:ext uri="{BB962C8B-B14F-4D97-AF65-F5344CB8AC3E}">
        <p14:creationId xmlns:p14="http://schemas.microsoft.com/office/powerpoint/2010/main" val="2375765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313" y="1629500"/>
            <a:ext cx="10787743" cy="4832259"/>
          </a:xfrm>
        </p:spPr>
        <p:txBody>
          <a:bodyPr>
            <a:normAutofit fontScale="92500" lnSpcReduction="10000"/>
          </a:bodyPr>
          <a:lstStyle/>
          <a:p>
            <a:pPr marL="514350" indent="-514350">
              <a:buFont typeface="+mj-lt"/>
              <a:buAutoNum type="arabicPeriod"/>
              <a:defRPr/>
            </a:pPr>
            <a:r>
              <a:rPr lang="en-GB" b="1" dirty="0">
                <a:solidFill>
                  <a:srgbClr val="010000"/>
                </a:solidFill>
                <a:cs typeface="Times New Roman" pitchFamily="18" charset="0"/>
              </a:rPr>
              <a:t> </a:t>
            </a:r>
            <a:r>
              <a:rPr lang="en-GB" sz="2400" b="1" i="1" dirty="0">
                <a:solidFill>
                  <a:srgbClr val="010000"/>
                </a:solidFill>
                <a:cs typeface="Times New Roman" pitchFamily="18" charset="0"/>
              </a:rPr>
              <a:t>Cipher</a:t>
            </a:r>
            <a:r>
              <a:rPr lang="en-GB" sz="2400" b="1" dirty="0">
                <a:solidFill>
                  <a:srgbClr val="010000"/>
                </a:solidFill>
                <a:cs typeface="Times New Roman" pitchFamily="18" charset="0"/>
              </a:rPr>
              <a:t> abjad-</a:t>
            </a:r>
            <a:r>
              <a:rPr lang="en-GB" sz="2400" b="1" dirty="0" err="1">
                <a:solidFill>
                  <a:srgbClr val="010000"/>
                </a:solidFill>
                <a:cs typeface="Times New Roman" pitchFamily="18" charset="0"/>
              </a:rPr>
              <a:t>tunggal</a:t>
            </a:r>
            <a:r>
              <a:rPr lang="en-GB" sz="2400" dirty="0">
                <a:solidFill>
                  <a:srgbClr val="010000"/>
                </a:solidFill>
                <a:cs typeface="Times New Roman" pitchFamily="18" charset="0"/>
              </a:rPr>
              <a:t> (</a:t>
            </a:r>
            <a:r>
              <a:rPr lang="en-GB" sz="2400" i="1" dirty="0" err="1">
                <a:solidFill>
                  <a:srgbClr val="010000"/>
                </a:solidFill>
                <a:cs typeface="Times New Roman" pitchFamily="18" charset="0"/>
              </a:rPr>
              <a:t>monoalphabetic</a:t>
            </a:r>
            <a:r>
              <a:rPr lang="en-GB" sz="2400" i="1" dirty="0">
                <a:solidFill>
                  <a:srgbClr val="010000"/>
                </a:solidFill>
                <a:cs typeface="Times New Roman" pitchFamily="18" charset="0"/>
              </a:rPr>
              <a:t> cipher</a:t>
            </a:r>
            <a:r>
              <a:rPr lang="en-US" sz="2400" dirty="0">
                <a:solidFill>
                  <a:srgbClr val="010000"/>
                </a:solidFill>
                <a:cs typeface="Times New Roman" pitchFamily="18" charset="0"/>
              </a:rPr>
              <a:t>)</a:t>
            </a:r>
          </a:p>
          <a:p>
            <a:pPr marL="0" indent="0">
              <a:buNone/>
              <a:defRPr/>
            </a:pPr>
            <a:r>
              <a:rPr lang="en-US" sz="2400" dirty="0">
                <a:solidFill>
                  <a:srgbClr val="010000"/>
                </a:solidFill>
                <a:cs typeface="Times New Roman" pitchFamily="18" charset="0"/>
              </a:rPr>
              <a:t>        - </a:t>
            </a:r>
            <a:r>
              <a:rPr lang="en-US" sz="2400" dirty="0" err="1">
                <a:solidFill>
                  <a:srgbClr val="010000"/>
                </a:solidFill>
                <a:cs typeface="Times New Roman" pitchFamily="18" charset="0"/>
              </a:rPr>
              <a:t>setiap</a:t>
            </a:r>
            <a:r>
              <a:rPr lang="en-US" sz="2400" dirty="0">
                <a:solidFill>
                  <a:srgbClr val="010000"/>
                </a:solidFill>
                <a:cs typeface="Times New Roman" pitchFamily="18" charset="0"/>
              </a:rPr>
              <a:t> </a:t>
            </a:r>
            <a:r>
              <a:rPr lang="en-US" sz="2400" dirty="0" err="1">
                <a:solidFill>
                  <a:srgbClr val="010000"/>
                </a:solidFill>
                <a:cs typeface="Times New Roman" pitchFamily="18" charset="0"/>
              </a:rPr>
              <a:t>huruf</a:t>
            </a:r>
            <a:r>
              <a:rPr lang="en-US" sz="2400" dirty="0">
                <a:solidFill>
                  <a:srgbClr val="010000"/>
                </a:solidFill>
                <a:cs typeface="Times New Roman" pitchFamily="18" charset="0"/>
              </a:rPr>
              <a:t> </a:t>
            </a:r>
            <a:r>
              <a:rPr lang="en-US" sz="2400" dirty="0" err="1">
                <a:solidFill>
                  <a:srgbClr val="010000"/>
                </a:solidFill>
                <a:cs typeface="Times New Roman" pitchFamily="18" charset="0"/>
              </a:rPr>
              <a:t>plainteks</a:t>
            </a:r>
            <a:r>
              <a:rPr lang="en-US" sz="2400" dirty="0">
                <a:solidFill>
                  <a:srgbClr val="010000"/>
                </a:solidFill>
                <a:cs typeface="Times New Roman" pitchFamily="18" charset="0"/>
              </a:rPr>
              <a:t> </a:t>
            </a:r>
            <a:r>
              <a:rPr lang="en-US" sz="2400" dirty="0" err="1">
                <a:solidFill>
                  <a:srgbClr val="010000"/>
                </a:solidFill>
                <a:cs typeface="Times New Roman" pitchFamily="18" charset="0"/>
              </a:rPr>
              <a:t>diganti</a:t>
            </a:r>
            <a:r>
              <a:rPr lang="en-US" sz="2400" dirty="0">
                <a:solidFill>
                  <a:srgbClr val="010000"/>
                </a:solidFill>
                <a:cs typeface="Times New Roman" pitchFamily="18" charset="0"/>
              </a:rPr>
              <a:t> </a:t>
            </a:r>
            <a:r>
              <a:rPr lang="en-US" sz="2400" dirty="0" err="1">
                <a:solidFill>
                  <a:srgbClr val="010000"/>
                </a:solidFill>
                <a:cs typeface="Times New Roman" pitchFamily="18" charset="0"/>
              </a:rPr>
              <a:t>dengan</a:t>
            </a:r>
            <a:r>
              <a:rPr lang="en-US" sz="2400" dirty="0">
                <a:solidFill>
                  <a:srgbClr val="010000"/>
                </a:solidFill>
                <a:cs typeface="Times New Roman" pitchFamily="18" charset="0"/>
              </a:rPr>
              <a:t> </a:t>
            </a:r>
            <a:r>
              <a:rPr lang="en-US" sz="2400" dirty="0" err="1">
                <a:solidFill>
                  <a:srgbClr val="010000"/>
                </a:solidFill>
                <a:cs typeface="Times New Roman" pitchFamily="18" charset="0"/>
              </a:rPr>
              <a:t>satu</a:t>
            </a:r>
            <a:r>
              <a:rPr lang="en-US" sz="2400" dirty="0">
                <a:solidFill>
                  <a:srgbClr val="010000"/>
                </a:solidFill>
                <a:cs typeface="Times New Roman" pitchFamily="18" charset="0"/>
              </a:rPr>
              <a:t> </a:t>
            </a:r>
            <a:r>
              <a:rPr lang="en-US" sz="2400" dirty="0" err="1">
                <a:solidFill>
                  <a:srgbClr val="010000"/>
                </a:solidFill>
                <a:cs typeface="Times New Roman" pitchFamily="18" charset="0"/>
              </a:rPr>
              <a:t>huruf</a:t>
            </a:r>
            <a:r>
              <a:rPr lang="en-US" sz="2400" dirty="0">
                <a:solidFill>
                  <a:srgbClr val="010000"/>
                </a:solidFill>
                <a:cs typeface="Times New Roman" pitchFamily="18" charset="0"/>
              </a:rPr>
              <a:t> </a:t>
            </a:r>
            <a:r>
              <a:rPr lang="en-US" sz="2400" dirty="0" err="1">
                <a:solidFill>
                  <a:srgbClr val="010000"/>
                </a:solidFill>
                <a:cs typeface="Times New Roman" pitchFamily="18" charset="0"/>
              </a:rPr>
              <a:t>cipherteks</a:t>
            </a:r>
            <a:endParaRPr lang="en-US" sz="2400" dirty="0">
              <a:solidFill>
                <a:srgbClr val="010000"/>
              </a:solidFill>
              <a:cs typeface="Times New Roman" pitchFamily="18" charset="0"/>
            </a:endParaRPr>
          </a:p>
          <a:p>
            <a:pPr marL="0" indent="0">
              <a:buNone/>
              <a:defRPr/>
            </a:pPr>
            <a:endParaRPr lang="en-US" sz="2400" dirty="0">
              <a:solidFill>
                <a:srgbClr val="010000"/>
              </a:solidFill>
              <a:cs typeface="Times New Roman" pitchFamily="18" charset="0"/>
            </a:endParaRPr>
          </a:p>
          <a:p>
            <a:pPr marL="609600" indent="-609600" algn="just">
              <a:buFont typeface="Wingdings" panose="05000000000000000000" pitchFamily="2" charset="2"/>
              <a:buAutoNum type="arabicPeriod" startAt="2"/>
              <a:defRPr/>
            </a:pPr>
            <a:r>
              <a:rPr lang="en-US" sz="2400" b="1" i="1" dirty="0">
                <a:solidFill>
                  <a:srgbClr val="000000"/>
                </a:solidFill>
                <a:cs typeface="Times New Roman" pitchFamily="18" charset="0"/>
              </a:rPr>
              <a:t>Cipher</a:t>
            </a:r>
            <a:r>
              <a:rPr lang="en-US" sz="2400" b="1" dirty="0">
                <a:solidFill>
                  <a:srgbClr val="000000"/>
                </a:solidFill>
                <a:cs typeface="Times New Roman" pitchFamily="18" charset="0"/>
              </a:rPr>
              <a:t> </a:t>
            </a:r>
            <a:r>
              <a:rPr lang="en-US" sz="2400" b="1" dirty="0" err="1">
                <a:solidFill>
                  <a:srgbClr val="000000"/>
                </a:solidFill>
                <a:cs typeface="Times New Roman" pitchFamily="18" charset="0"/>
              </a:rPr>
              <a:t>substitusi</a:t>
            </a:r>
            <a:r>
              <a:rPr lang="en-US" sz="2400" b="1" dirty="0">
                <a:solidFill>
                  <a:srgbClr val="000000"/>
                </a:solidFill>
                <a:cs typeface="Times New Roman" pitchFamily="18" charset="0"/>
              </a:rPr>
              <a:t> </a:t>
            </a:r>
            <a:r>
              <a:rPr lang="en-US" sz="2400" b="1" dirty="0" err="1">
                <a:solidFill>
                  <a:srgbClr val="000000"/>
                </a:solidFill>
                <a:cs typeface="Times New Roman" pitchFamily="18" charset="0"/>
              </a:rPr>
              <a:t>homofonik</a:t>
            </a:r>
            <a:r>
              <a:rPr lang="en-US" sz="2400" b="1" dirty="0">
                <a:solidFill>
                  <a:srgbClr val="000000"/>
                </a:solidFill>
                <a:cs typeface="Times New Roman" pitchFamily="18" charset="0"/>
              </a:rPr>
              <a:t> </a:t>
            </a:r>
            <a:r>
              <a:rPr lang="en-US" sz="2400" dirty="0">
                <a:solidFill>
                  <a:srgbClr val="000000"/>
                </a:solidFill>
                <a:cs typeface="Times New Roman" pitchFamily="18" charset="0"/>
              </a:rPr>
              <a:t>(</a:t>
            </a:r>
            <a:r>
              <a:rPr lang="en-US" sz="2400" i="1" dirty="0">
                <a:solidFill>
                  <a:srgbClr val="000000"/>
                </a:solidFill>
                <a:cs typeface="Times New Roman" pitchFamily="18" charset="0"/>
              </a:rPr>
              <a:t>Homophonic substitution cipher</a:t>
            </a:r>
            <a:r>
              <a:rPr lang="en-US" sz="2400" dirty="0">
                <a:solidFill>
                  <a:srgbClr val="000000"/>
                </a:solidFill>
                <a:cs typeface="Times New Roman" pitchFamily="18" charset="0"/>
              </a:rPr>
              <a:t>)</a:t>
            </a:r>
          </a:p>
          <a:p>
            <a:pPr marL="803275" indent="-803275" algn="just">
              <a:buNone/>
              <a:defRPr/>
            </a:pPr>
            <a:r>
              <a:rPr lang="en-US" sz="2400" dirty="0">
                <a:solidFill>
                  <a:srgbClr val="000000"/>
                </a:solidFill>
                <a:cs typeface="Times New Roman" pitchFamily="18" charset="0"/>
              </a:rPr>
              <a:t>        - </a:t>
            </a:r>
            <a:r>
              <a:rPr lang="en-US" sz="2400" dirty="0" err="1">
                <a:solidFill>
                  <a:srgbClr val="000000"/>
                </a:solidFill>
                <a:cs typeface="Times New Roman" pitchFamily="18" charset="0"/>
              </a:rPr>
              <a:t>setiap</a:t>
            </a:r>
            <a:r>
              <a:rPr lang="en-US" sz="2400" dirty="0">
                <a:solidFill>
                  <a:srgbClr val="000000"/>
                </a:solidFill>
                <a:cs typeface="Times New Roman" pitchFamily="18" charset="0"/>
              </a:rPr>
              <a:t> </a:t>
            </a:r>
            <a:r>
              <a:rPr lang="en-US" sz="2400" dirty="0" err="1">
                <a:solidFill>
                  <a:srgbClr val="000000"/>
                </a:solidFill>
                <a:cs typeface="Times New Roman" pitchFamily="18" charset="0"/>
              </a:rPr>
              <a:t>huruf</a:t>
            </a:r>
            <a:r>
              <a:rPr lang="en-US" sz="2400" dirty="0">
                <a:solidFill>
                  <a:srgbClr val="000000"/>
                </a:solidFill>
                <a:cs typeface="Times New Roman" pitchFamily="18" charset="0"/>
              </a:rPr>
              <a:t> </a:t>
            </a:r>
            <a:r>
              <a:rPr lang="en-US" sz="2400" dirty="0" err="1">
                <a:solidFill>
                  <a:srgbClr val="000000"/>
                </a:solidFill>
                <a:cs typeface="Times New Roman" pitchFamily="18" charset="0"/>
              </a:rPr>
              <a:t>plainteks</a:t>
            </a:r>
            <a:r>
              <a:rPr lang="en-US" sz="2400" dirty="0">
                <a:solidFill>
                  <a:srgbClr val="000000"/>
                </a:solidFill>
                <a:cs typeface="Times New Roman" pitchFamily="18" charset="0"/>
              </a:rPr>
              <a:t> </a:t>
            </a:r>
            <a:r>
              <a:rPr lang="en-US" sz="2400" dirty="0" err="1">
                <a:solidFill>
                  <a:srgbClr val="000000"/>
                </a:solidFill>
                <a:cs typeface="Times New Roman" pitchFamily="18" charset="0"/>
              </a:rPr>
              <a:t>diganti</a:t>
            </a:r>
            <a:r>
              <a:rPr lang="en-US" sz="2400" dirty="0">
                <a:solidFill>
                  <a:srgbClr val="000000"/>
                </a:solidFill>
                <a:cs typeface="Times New Roman" pitchFamily="18" charset="0"/>
              </a:rPr>
              <a:t> </a:t>
            </a:r>
            <a:r>
              <a:rPr lang="en-US" sz="2400" dirty="0" err="1">
                <a:solidFill>
                  <a:srgbClr val="000000"/>
                </a:solidFill>
                <a:cs typeface="Times New Roman" pitchFamily="18" charset="0"/>
              </a:rPr>
              <a:t>dengan</a:t>
            </a:r>
            <a:r>
              <a:rPr lang="en-US" sz="2400" dirty="0">
                <a:solidFill>
                  <a:srgbClr val="000000"/>
                </a:solidFill>
                <a:cs typeface="Times New Roman" pitchFamily="18" charset="0"/>
              </a:rPr>
              <a:t> salah </a:t>
            </a:r>
            <a:r>
              <a:rPr lang="en-US" sz="2400" dirty="0" err="1">
                <a:solidFill>
                  <a:srgbClr val="000000"/>
                </a:solidFill>
                <a:cs typeface="Times New Roman" pitchFamily="18" charset="0"/>
              </a:rPr>
              <a:t>satu</a:t>
            </a:r>
            <a:r>
              <a:rPr lang="en-US" sz="2400" dirty="0">
                <a:solidFill>
                  <a:srgbClr val="000000"/>
                </a:solidFill>
                <a:cs typeface="Times New Roman" pitchFamily="18" charset="0"/>
              </a:rPr>
              <a:t> </a:t>
            </a:r>
            <a:r>
              <a:rPr lang="en-US" sz="2400" dirty="0" err="1">
                <a:solidFill>
                  <a:srgbClr val="000000"/>
                </a:solidFill>
                <a:cs typeface="Times New Roman" pitchFamily="18" charset="0"/>
              </a:rPr>
              <a:t>huruf</a:t>
            </a:r>
            <a:r>
              <a:rPr lang="en-US" sz="2400" dirty="0">
                <a:solidFill>
                  <a:srgbClr val="000000"/>
                </a:solidFill>
                <a:cs typeface="Times New Roman" pitchFamily="18" charset="0"/>
              </a:rPr>
              <a:t> </a:t>
            </a:r>
            <a:r>
              <a:rPr lang="en-US" sz="2400" dirty="0" err="1">
                <a:solidFill>
                  <a:srgbClr val="000000"/>
                </a:solidFill>
                <a:cs typeface="Times New Roman" pitchFamily="18" charset="0"/>
              </a:rPr>
              <a:t>atau</a:t>
            </a:r>
            <a:r>
              <a:rPr lang="en-US" sz="2400" dirty="0">
                <a:solidFill>
                  <a:srgbClr val="000000"/>
                </a:solidFill>
                <a:cs typeface="Times New Roman" pitchFamily="18" charset="0"/>
              </a:rPr>
              <a:t> </a:t>
            </a:r>
            <a:r>
              <a:rPr lang="en-US" sz="2400" dirty="0" err="1">
                <a:solidFill>
                  <a:srgbClr val="000000"/>
                </a:solidFill>
                <a:cs typeface="Times New Roman" pitchFamily="18" charset="0"/>
              </a:rPr>
              <a:t>pasangan</a:t>
            </a:r>
            <a:r>
              <a:rPr lang="en-US" sz="2400" dirty="0">
                <a:solidFill>
                  <a:srgbClr val="000000"/>
                </a:solidFill>
                <a:cs typeface="Times New Roman" pitchFamily="18" charset="0"/>
              </a:rPr>
              <a:t> </a:t>
            </a:r>
            <a:r>
              <a:rPr lang="en-US" sz="2400" dirty="0" err="1">
                <a:solidFill>
                  <a:srgbClr val="000000"/>
                </a:solidFill>
                <a:cs typeface="Times New Roman" pitchFamily="18" charset="0"/>
              </a:rPr>
              <a:t>huruf</a:t>
            </a:r>
            <a:r>
              <a:rPr lang="en-US" sz="2400" dirty="0">
                <a:solidFill>
                  <a:srgbClr val="000000"/>
                </a:solidFill>
                <a:cs typeface="Times New Roman" pitchFamily="18" charset="0"/>
              </a:rPr>
              <a:t> </a:t>
            </a:r>
            <a:r>
              <a:rPr lang="en-US" sz="2400" dirty="0" err="1">
                <a:solidFill>
                  <a:srgbClr val="000000"/>
                </a:solidFill>
                <a:cs typeface="Times New Roman" pitchFamily="18" charset="0"/>
              </a:rPr>
              <a:t>cipherteks</a:t>
            </a:r>
            <a:r>
              <a:rPr lang="en-US" sz="2400" dirty="0">
                <a:solidFill>
                  <a:srgbClr val="000000"/>
                </a:solidFill>
                <a:cs typeface="Times New Roman" pitchFamily="18" charset="0"/>
              </a:rPr>
              <a:t> yang </a:t>
            </a:r>
            <a:r>
              <a:rPr lang="en-US" sz="2400" dirty="0" err="1">
                <a:solidFill>
                  <a:srgbClr val="000000"/>
                </a:solidFill>
                <a:cs typeface="Times New Roman" pitchFamily="18" charset="0"/>
              </a:rPr>
              <a:t>mungkin</a:t>
            </a:r>
            <a:r>
              <a:rPr lang="en-US" sz="2400" dirty="0">
                <a:solidFill>
                  <a:srgbClr val="000000"/>
                </a:solidFill>
                <a:cs typeface="Times New Roman" pitchFamily="18" charset="0"/>
              </a:rPr>
              <a:t>. </a:t>
            </a:r>
          </a:p>
          <a:p>
            <a:pPr marL="0" indent="0" algn="just">
              <a:buNone/>
              <a:defRPr/>
            </a:pPr>
            <a:endParaRPr lang="en-US" sz="2400" dirty="0">
              <a:solidFill>
                <a:srgbClr val="000000"/>
              </a:solidFill>
              <a:cs typeface="Times New Roman" pitchFamily="18" charset="0"/>
            </a:endParaRPr>
          </a:p>
          <a:p>
            <a:pPr marL="609600" indent="-609600" algn="just">
              <a:buFont typeface="+mj-lt"/>
              <a:buAutoNum type="arabicPeriod" startAt="3"/>
              <a:defRPr/>
            </a:pPr>
            <a:r>
              <a:rPr lang="en-US" sz="2400" b="1" i="1" dirty="0">
                <a:solidFill>
                  <a:srgbClr val="000000"/>
                </a:solidFill>
                <a:cs typeface="Times New Roman" pitchFamily="18" charset="0"/>
              </a:rPr>
              <a:t>Cipher</a:t>
            </a:r>
            <a:r>
              <a:rPr lang="en-US" sz="2400" b="1" dirty="0">
                <a:solidFill>
                  <a:srgbClr val="000000"/>
                </a:solidFill>
                <a:cs typeface="Times New Roman" pitchFamily="18" charset="0"/>
              </a:rPr>
              <a:t> abjad-</a:t>
            </a:r>
            <a:r>
              <a:rPr lang="en-US" sz="2400" b="1" dirty="0" err="1">
                <a:solidFill>
                  <a:srgbClr val="000000"/>
                </a:solidFill>
                <a:cs typeface="Times New Roman" pitchFamily="18" charset="0"/>
              </a:rPr>
              <a:t>majemuk</a:t>
            </a:r>
            <a:r>
              <a:rPr lang="en-US" sz="2400" dirty="0">
                <a:solidFill>
                  <a:srgbClr val="000000"/>
                </a:solidFill>
                <a:cs typeface="Times New Roman" pitchFamily="18" charset="0"/>
              </a:rPr>
              <a:t> (</a:t>
            </a:r>
            <a:r>
              <a:rPr lang="en-US" sz="2400" i="1" dirty="0" err="1">
                <a:solidFill>
                  <a:srgbClr val="000000"/>
                </a:solidFill>
                <a:cs typeface="Times New Roman" pitchFamily="18" charset="0"/>
              </a:rPr>
              <a:t>Polyalpabetic</a:t>
            </a:r>
            <a:r>
              <a:rPr lang="en-US" sz="2400" i="1" dirty="0">
                <a:solidFill>
                  <a:srgbClr val="000000"/>
                </a:solidFill>
                <a:cs typeface="Times New Roman" pitchFamily="18" charset="0"/>
              </a:rPr>
              <a:t> substitution cipher</a:t>
            </a:r>
            <a:r>
              <a:rPr lang="en-US" sz="2400" dirty="0">
                <a:solidFill>
                  <a:srgbClr val="000000"/>
                </a:solidFill>
                <a:cs typeface="Times New Roman" pitchFamily="18" charset="0"/>
              </a:rPr>
              <a:t> )</a:t>
            </a:r>
          </a:p>
          <a:p>
            <a:pPr marL="0" indent="0" algn="just">
              <a:buNone/>
              <a:defRPr/>
            </a:pPr>
            <a:r>
              <a:rPr lang="en-US" altLang="en-US" sz="2400" dirty="0">
                <a:solidFill>
                  <a:srgbClr val="000000"/>
                </a:solidFill>
                <a:cs typeface="Times New Roman" panose="02020603050405020304" pitchFamily="18" charset="0"/>
              </a:rPr>
              <a:t>        - </a:t>
            </a:r>
            <a:r>
              <a:rPr lang="en-US" altLang="en-US" sz="2400" dirty="0" err="1">
                <a:solidFill>
                  <a:srgbClr val="000000"/>
                </a:solidFill>
                <a:cs typeface="Times New Roman" panose="02020603050405020304" pitchFamily="18" charset="0"/>
              </a:rPr>
              <a:t>setiap</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huruf</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plainteks</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diganti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menggunakan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kunci</a:t>
            </a:r>
            <a:r>
              <a:rPr lang="en-US" altLang="en-US" sz="2400" dirty="0">
                <a:solidFill>
                  <a:srgbClr val="000000"/>
                </a:solidFill>
                <a:cs typeface="Times New Roman" panose="02020603050405020304" pitchFamily="18" charset="0"/>
              </a:rPr>
              <a:t> yang </a:t>
            </a:r>
            <a:r>
              <a:rPr lang="en-US" altLang="en-US" sz="2400" dirty="0" err="1">
                <a:solidFill>
                  <a:srgbClr val="000000"/>
                </a:solidFill>
                <a:cs typeface="Times New Roman" panose="02020603050405020304" pitchFamily="18" charset="0"/>
              </a:rPr>
              <a:t>berbeda</a:t>
            </a:r>
            <a:r>
              <a:rPr lang="en-US" altLang="en-US" sz="2400" dirty="0">
                <a:solidFill>
                  <a:srgbClr val="000000"/>
                </a:solidFill>
                <a:cs typeface="Times New Roman" panose="02020603050405020304" pitchFamily="18" charset="0"/>
              </a:rPr>
              <a:t>.</a:t>
            </a:r>
          </a:p>
          <a:p>
            <a:pPr marL="0" indent="0" algn="just">
              <a:buNone/>
              <a:defRPr/>
            </a:pPr>
            <a:endParaRPr lang="en-US" sz="2400" dirty="0">
              <a:solidFill>
                <a:srgbClr val="000000"/>
              </a:solidFill>
              <a:cs typeface="Times New Roman" pitchFamily="18" charset="0"/>
            </a:endParaRPr>
          </a:p>
          <a:p>
            <a:pPr marL="609600" indent="-609600" algn="just">
              <a:buFont typeface="+mj-lt"/>
              <a:buAutoNum type="arabicPeriod" startAt="4"/>
              <a:defRPr/>
            </a:pPr>
            <a:r>
              <a:rPr lang="en-US" sz="2400" b="1" dirty="0">
                <a:solidFill>
                  <a:srgbClr val="000000"/>
                </a:solidFill>
                <a:cs typeface="Times New Roman" pitchFamily="18" charset="0"/>
              </a:rPr>
              <a:t>Cipher </a:t>
            </a:r>
            <a:r>
              <a:rPr lang="en-US" sz="2400" b="1" dirty="0" err="1">
                <a:solidFill>
                  <a:srgbClr val="000000"/>
                </a:solidFill>
                <a:cs typeface="Times New Roman" pitchFamily="18" charset="0"/>
              </a:rPr>
              <a:t>substitusi</a:t>
            </a:r>
            <a:r>
              <a:rPr lang="en-US" sz="2400" b="1" dirty="0">
                <a:solidFill>
                  <a:srgbClr val="000000"/>
                </a:solidFill>
                <a:cs typeface="Times New Roman" pitchFamily="18" charset="0"/>
              </a:rPr>
              <a:t> </a:t>
            </a:r>
            <a:r>
              <a:rPr lang="en-US" sz="2400" b="1" dirty="0" err="1">
                <a:solidFill>
                  <a:srgbClr val="000000"/>
                </a:solidFill>
                <a:cs typeface="Times New Roman" pitchFamily="18" charset="0"/>
              </a:rPr>
              <a:t>poligram</a:t>
            </a:r>
            <a:r>
              <a:rPr lang="en-US" sz="2400" dirty="0">
                <a:solidFill>
                  <a:srgbClr val="000000"/>
                </a:solidFill>
                <a:cs typeface="Times New Roman" pitchFamily="18" charset="0"/>
              </a:rPr>
              <a:t> (</a:t>
            </a:r>
            <a:r>
              <a:rPr lang="en-US" sz="2400" i="1" dirty="0">
                <a:solidFill>
                  <a:srgbClr val="000000"/>
                </a:solidFill>
                <a:cs typeface="Times New Roman" pitchFamily="18" charset="0"/>
              </a:rPr>
              <a:t>Polygram substitution cipher</a:t>
            </a:r>
            <a:r>
              <a:rPr lang="en-US" sz="2400" dirty="0">
                <a:solidFill>
                  <a:srgbClr val="000000"/>
                </a:solidFill>
                <a:cs typeface="Times New Roman" pitchFamily="18" charset="0"/>
              </a:rPr>
              <a:t> )</a:t>
            </a:r>
          </a:p>
          <a:p>
            <a:pPr marL="0" indent="0" algn="just">
              <a:buNone/>
              <a:defRPr/>
            </a:pPr>
            <a:r>
              <a:rPr lang="en-US" sz="2400" dirty="0">
                <a:solidFill>
                  <a:srgbClr val="000000"/>
                </a:solidFill>
                <a:cs typeface="Times New Roman" pitchFamily="18" charset="0"/>
              </a:rPr>
              <a:t>        - </a:t>
            </a:r>
            <a:r>
              <a:rPr lang="en-US" sz="2400" dirty="0" err="1">
                <a:solidFill>
                  <a:srgbClr val="000000"/>
                </a:solidFill>
                <a:cs typeface="Times New Roman" pitchFamily="18" charset="0"/>
              </a:rPr>
              <a:t>setiap</a:t>
            </a:r>
            <a:r>
              <a:rPr lang="en-US" sz="2400" dirty="0">
                <a:solidFill>
                  <a:srgbClr val="000000"/>
                </a:solidFill>
                <a:cs typeface="Times New Roman" pitchFamily="18" charset="0"/>
              </a:rPr>
              <a:t> </a:t>
            </a:r>
            <a:r>
              <a:rPr lang="en-US" sz="2400" dirty="0" err="1">
                <a:solidFill>
                  <a:srgbClr val="000000"/>
                </a:solidFill>
                <a:cs typeface="Times New Roman" pitchFamily="18" charset="0"/>
              </a:rPr>
              <a:t>pasangan</a:t>
            </a:r>
            <a:r>
              <a:rPr lang="en-US" sz="2400" dirty="0">
                <a:solidFill>
                  <a:srgbClr val="000000"/>
                </a:solidFill>
                <a:cs typeface="Times New Roman" pitchFamily="18" charset="0"/>
              </a:rPr>
              <a:t> </a:t>
            </a:r>
            <a:r>
              <a:rPr lang="en-US" sz="2400" dirty="0" err="1">
                <a:solidFill>
                  <a:srgbClr val="000000"/>
                </a:solidFill>
                <a:cs typeface="Times New Roman" pitchFamily="18" charset="0"/>
              </a:rPr>
              <a:t>huruf</a:t>
            </a:r>
            <a:r>
              <a:rPr lang="en-US" sz="2400" dirty="0">
                <a:solidFill>
                  <a:srgbClr val="000000"/>
                </a:solidFill>
                <a:cs typeface="Times New Roman" pitchFamily="18" charset="0"/>
              </a:rPr>
              <a:t> </a:t>
            </a:r>
            <a:r>
              <a:rPr lang="en-US" sz="2400" dirty="0" err="1">
                <a:solidFill>
                  <a:srgbClr val="000000"/>
                </a:solidFill>
                <a:cs typeface="Times New Roman" pitchFamily="18" charset="0"/>
              </a:rPr>
              <a:t>plainteks</a:t>
            </a:r>
            <a:r>
              <a:rPr lang="en-US" sz="2400" dirty="0">
                <a:solidFill>
                  <a:srgbClr val="000000"/>
                </a:solidFill>
                <a:cs typeface="Times New Roman" pitchFamily="18" charset="0"/>
              </a:rPr>
              <a:t> </a:t>
            </a:r>
            <a:r>
              <a:rPr lang="en-US" sz="2400" dirty="0" err="1">
                <a:solidFill>
                  <a:srgbClr val="000000"/>
                </a:solidFill>
                <a:cs typeface="Times New Roman" pitchFamily="18" charset="0"/>
              </a:rPr>
              <a:t>diganti</a:t>
            </a:r>
            <a:r>
              <a:rPr lang="en-US" sz="2400" dirty="0">
                <a:solidFill>
                  <a:srgbClr val="000000"/>
                </a:solidFill>
                <a:cs typeface="Times New Roman" pitchFamily="18" charset="0"/>
              </a:rPr>
              <a:t> </a:t>
            </a:r>
            <a:r>
              <a:rPr lang="en-US" sz="2400" dirty="0" err="1">
                <a:solidFill>
                  <a:srgbClr val="000000"/>
                </a:solidFill>
                <a:cs typeface="Times New Roman" pitchFamily="18" charset="0"/>
              </a:rPr>
              <a:t>dengan</a:t>
            </a:r>
            <a:r>
              <a:rPr lang="en-US" sz="2400" dirty="0">
                <a:solidFill>
                  <a:srgbClr val="000000"/>
                </a:solidFill>
                <a:cs typeface="Times New Roman" pitchFamily="18" charset="0"/>
              </a:rPr>
              <a:t> </a:t>
            </a:r>
            <a:r>
              <a:rPr lang="en-US" sz="2400" dirty="0" err="1">
                <a:solidFill>
                  <a:srgbClr val="000000"/>
                </a:solidFill>
                <a:cs typeface="Times New Roman" pitchFamily="18" charset="0"/>
              </a:rPr>
              <a:t>pasangan</a:t>
            </a:r>
            <a:r>
              <a:rPr lang="en-US" sz="2400" dirty="0">
                <a:solidFill>
                  <a:srgbClr val="000000"/>
                </a:solidFill>
                <a:cs typeface="Times New Roman" pitchFamily="18" charset="0"/>
              </a:rPr>
              <a:t> </a:t>
            </a:r>
            <a:r>
              <a:rPr lang="en-US" sz="2400" dirty="0" err="1">
                <a:solidFill>
                  <a:srgbClr val="000000"/>
                </a:solidFill>
                <a:cs typeface="Times New Roman" pitchFamily="18" charset="0"/>
              </a:rPr>
              <a:t>huruf</a:t>
            </a:r>
            <a:r>
              <a:rPr lang="en-US" sz="2400" dirty="0">
                <a:solidFill>
                  <a:srgbClr val="000000"/>
                </a:solidFill>
                <a:cs typeface="Times New Roman" pitchFamily="18" charset="0"/>
              </a:rPr>
              <a:t> </a:t>
            </a:r>
            <a:r>
              <a:rPr lang="en-US" sz="2400" dirty="0" err="1">
                <a:solidFill>
                  <a:srgbClr val="000000"/>
                </a:solidFill>
                <a:cs typeface="Times New Roman" pitchFamily="18" charset="0"/>
              </a:rPr>
              <a:t>cipherteks</a:t>
            </a:r>
            <a:endParaRPr lang="en-US" sz="2400" dirty="0">
              <a:solidFill>
                <a:srgbClr val="000000"/>
              </a:solidFill>
              <a:cs typeface="Times New Roman" pitchFamily="18" charset="0"/>
            </a:endParaRPr>
          </a:p>
          <a:p>
            <a:pPr marL="609600" indent="-609600" algn="just">
              <a:buFont typeface="Wingdings" panose="05000000000000000000" pitchFamily="2" charset="2"/>
              <a:buAutoNum type="arabicPeriod" startAt="4"/>
              <a:defRPr/>
            </a:pPr>
            <a:endParaRPr lang="en-US" sz="2400" dirty="0">
              <a:solidFill>
                <a:srgbClr val="000000"/>
              </a:solidFill>
              <a:cs typeface="Times New Roman" pitchFamily="18" charset="0"/>
            </a:endParaRPr>
          </a:p>
          <a:p>
            <a:pPr marL="609600" indent="-609600" algn="just">
              <a:buFont typeface="Wingdings" panose="05000000000000000000" pitchFamily="2" charset="2"/>
              <a:buAutoNum type="arabicPeriod" startAt="4"/>
              <a:defRPr/>
            </a:pPr>
            <a:endParaRPr lang="en-US" dirty="0">
              <a:solidFill>
                <a:srgbClr val="000000"/>
              </a:solidFill>
              <a:cs typeface="Times New Roman" pitchFamily="18" charset="0"/>
            </a:endParaRPr>
          </a:p>
          <a:p>
            <a:pPr marL="514350" indent="-514350">
              <a:buFont typeface="+mj-lt"/>
              <a:buAutoNum type="arabicPeriod"/>
              <a:defRPr/>
            </a:pPr>
            <a:endParaRPr lang="en-US" dirty="0">
              <a:solidFill>
                <a:srgbClr val="010000"/>
              </a:solidFill>
              <a:cs typeface="Times New Roman" pitchFamily="18" charset="0"/>
            </a:endParaRPr>
          </a:p>
          <a:p>
            <a:pPr marL="514350" indent="-514350">
              <a:buFont typeface="+mj-lt"/>
              <a:buAutoNum type="arabicPeriod"/>
              <a:defRPr/>
            </a:pPr>
            <a:endParaRPr lang="en-US" dirty="0"/>
          </a:p>
        </p:txBody>
      </p:sp>
      <p:sp>
        <p:nvSpPr>
          <p:cNvPr id="2458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51F4F660-0D69-4CA4-9869-35BEF9581EA2}" type="slidenum">
              <a:rPr lang="en-GB" altLang="en-US" sz="2400">
                <a:solidFill>
                  <a:schemeClr val="tx2"/>
                </a:solidFill>
              </a:rPr>
              <a:pPr>
                <a:spcBef>
                  <a:spcPct val="0"/>
                </a:spcBef>
                <a:buClrTx/>
                <a:buSzTx/>
                <a:buFontTx/>
                <a:buNone/>
              </a:pPr>
              <a:t>28</a:t>
            </a:fld>
            <a:endParaRPr lang="en-GB" altLang="en-US" sz="1400">
              <a:solidFill>
                <a:schemeClr val="tx2"/>
              </a:solidFill>
            </a:endParaRPr>
          </a:p>
        </p:txBody>
      </p:sp>
      <p:sp>
        <p:nvSpPr>
          <p:cNvPr id="7" name="Rectangle 2"/>
          <p:cNvSpPr txBox="1">
            <a:spLocks noChangeArrowheads="1"/>
          </p:cNvSpPr>
          <p:nvPr/>
        </p:nvSpPr>
        <p:spPr bwMode="auto">
          <a:xfrm>
            <a:off x="827313" y="136525"/>
            <a:ext cx="8382000" cy="1143000"/>
          </a:xfrm>
          <a:prstGeom prst="rect">
            <a:avLst/>
          </a:prstGeom>
          <a:noFill/>
          <a:ln w="9525">
            <a:noFill/>
            <a:miter lim="800000"/>
            <a:headEnd/>
            <a:tailEnd/>
          </a:ln>
          <a:effectLst/>
        </p:spPr>
        <p:txBody>
          <a:bodyPr anchor="b"/>
          <a:lstStyle/>
          <a:p>
            <a:pPr eaLnBrk="1" hangingPunct="1">
              <a:defRPr/>
            </a:pPr>
            <a:r>
              <a:rPr lang="en-US" sz="4400" b="1" kern="0" dirty="0" err="1">
                <a:latin typeface="+mj-lt"/>
                <a:ea typeface="+mj-ea"/>
                <a:cs typeface="+mj-cs"/>
              </a:rPr>
              <a:t>Jenis-jenis</a:t>
            </a:r>
            <a:r>
              <a:rPr lang="en-US" sz="4400" b="1" kern="0" dirty="0">
                <a:latin typeface="+mj-lt"/>
                <a:ea typeface="+mj-ea"/>
                <a:cs typeface="+mj-cs"/>
              </a:rPr>
              <a:t> </a:t>
            </a:r>
            <a:r>
              <a:rPr lang="en-US" sz="4400" b="1" i="1" kern="0" dirty="0">
                <a:latin typeface="+mj-lt"/>
                <a:ea typeface="+mj-ea"/>
                <a:cs typeface="+mj-cs"/>
              </a:rPr>
              <a:t>Cipher</a:t>
            </a:r>
            <a:r>
              <a:rPr lang="en-US" sz="4400" b="1" kern="0" dirty="0">
                <a:latin typeface="+mj-lt"/>
                <a:ea typeface="+mj-ea"/>
                <a:cs typeface="+mj-cs"/>
              </a:rPr>
              <a:t> </a:t>
            </a:r>
            <a:r>
              <a:rPr lang="en-US" sz="4400" b="1" kern="0" dirty="0" err="1">
                <a:latin typeface="+mj-lt"/>
                <a:ea typeface="+mj-ea"/>
                <a:cs typeface="+mj-cs"/>
              </a:rPr>
              <a:t>Substitusi</a:t>
            </a:r>
            <a:endParaRPr lang="en-GB" sz="4400" b="1" kern="0" dirty="0">
              <a:latin typeface="+mj-lt"/>
              <a:ea typeface="+mj-ea"/>
              <a:cs typeface="+mj-cs"/>
            </a:endParaRPr>
          </a:p>
        </p:txBody>
      </p:sp>
    </p:spTree>
    <p:extLst>
      <p:ext uri="{BB962C8B-B14F-4D97-AF65-F5344CB8AC3E}">
        <p14:creationId xmlns:p14="http://schemas.microsoft.com/office/powerpoint/2010/main" val="1673709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92E28377-C07A-4B66-B888-C5BFB5F661D0}" type="slidenum">
              <a:rPr lang="en-GB" altLang="en-US" sz="2400">
                <a:solidFill>
                  <a:schemeClr val="tx2"/>
                </a:solidFill>
              </a:rPr>
              <a:pPr>
                <a:spcBef>
                  <a:spcPct val="0"/>
                </a:spcBef>
                <a:buClrTx/>
                <a:buSzTx/>
                <a:buFontTx/>
                <a:buNone/>
              </a:pPr>
              <a:t>29</a:t>
            </a:fld>
            <a:endParaRPr lang="en-GB" altLang="en-US" sz="1400">
              <a:solidFill>
                <a:schemeClr val="tx2"/>
              </a:solidFill>
            </a:endParaRPr>
          </a:p>
        </p:txBody>
      </p:sp>
      <p:sp>
        <p:nvSpPr>
          <p:cNvPr id="579587" name="Rectangle 3"/>
          <p:cNvSpPr>
            <a:spLocks noGrp="1" noChangeArrowheads="1"/>
          </p:cNvSpPr>
          <p:nvPr>
            <p:ph type="body" idx="1"/>
          </p:nvPr>
        </p:nvSpPr>
        <p:spPr>
          <a:xfrm>
            <a:off x="957941" y="1676400"/>
            <a:ext cx="10654939" cy="4648200"/>
          </a:xfrm>
        </p:spPr>
        <p:txBody>
          <a:bodyPr>
            <a:noAutofit/>
          </a:bodyPr>
          <a:lstStyle/>
          <a:p>
            <a:pPr marL="398463" indent="-398463">
              <a:defRPr/>
            </a:pPr>
            <a:r>
              <a:rPr lang="en-GB" sz="2400" dirty="0">
                <a:solidFill>
                  <a:srgbClr val="010000"/>
                </a:solidFill>
                <a:cs typeface="Times New Roman" pitchFamily="18" charset="0"/>
              </a:rPr>
              <a:t>Pada cipher abjad-</a:t>
            </a:r>
            <a:r>
              <a:rPr lang="en-GB" sz="2400" dirty="0" err="1">
                <a:solidFill>
                  <a:srgbClr val="010000"/>
                </a:solidFill>
                <a:cs typeface="Times New Roman" pitchFamily="18" charset="0"/>
              </a:rPr>
              <a:t>tunggal</a:t>
            </a:r>
            <a:r>
              <a:rPr lang="en-GB" sz="2400" dirty="0">
                <a:solidFill>
                  <a:srgbClr val="010000"/>
                </a:solidFill>
                <a:cs typeface="Times New Roman" pitchFamily="18" charset="0"/>
              </a:rPr>
              <a:t>, </a:t>
            </a:r>
            <a:r>
              <a:rPr lang="en-GB" sz="2400" dirty="0" err="1">
                <a:solidFill>
                  <a:srgbClr val="010000"/>
                </a:solidFill>
                <a:cs typeface="Times New Roman" pitchFamily="18" charset="0"/>
              </a:rPr>
              <a:t>satu</a:t>
            </a:r>
            <a:r>
              <a:rPr lang="en-GB" sz="2400" dirty="0">
                <a:solidFill>
                  <a:srgbClr val="010000"/>
                </a:solidFill>
                <a:cs typeface="Times New Roman" pitchFamily="18" charset="0"/>
              </a:rPr>
              <a:t> </a:t>
            </a:r>
            <a:r>
              <a:rPr lang="en-GB" sz="2400" dirty="0" err="1">
                <a:solidFill>
                  <a:srgbClr val="010000"/>
                </a:solidFill>
                <a:cs typeface="Times New Roman" pitchFamily="18" charset="0"/>
              </a:rPr>
              <a:t>huruf</a:t>
            </a:r>
            <a:r>
              <a:rPr lang="en-GB" sz="2400" dirty="0">
                <a:solidFill>
                  <a:srgbClr val="010000"/>
                </a:solidFill>
                <a:cs typeface="Times New Roman" pitchFamily="18" charset="0"/>
              </a:rPr>
              <a:t> </a:t>
            </a:r>
            <a:r>
              <a:rPr lang="en-GB" sz="2400" dirty="0" err="1">
                <a:solidFill>
                  <a:srgbClr val="010000"/>
                </a:solidFill>
                <a:cs typeface="Times New Roman" pitchFamily="18" charset="0"/>
              </a:rPr>
              <a:t>plainteks</a:t>
            </a:r>
            <a:r>
              <a:rPr lang="en-GB" sz="2400" dirty="0">
                <a:solidFill>
                  <a:srgbClr val="010000"/>
                </a:solidFill>
                <a:cs typeface="Times New Roman" pitchFamily="18" charset="0"/>
              </a:rPr>
              <a:t> </a:t>
            </a:r>
            <a:r>
              <a:rPr lang="en-GB" sz="2400" dirty="0" err="1">
                <a:solidFill>
                  <a:srgbClr val="010000"/>
                </a:solidFill>
                <a:cs typeface="Times New Roman" pitchFamily="18" charset="0"/>
              </a:rPr>
              <a:t>diganti</a:t>
            </a:r>
            <a:r>
              <a:rPr lang="en-GB" sz="2400" dirty="0">
                <a:solidFill>
                  <a:srgbClr val="010000"/>
                </a:solidFill>
                <a:cs typeface="Times New Roman" pitchFamily="18" charset="0"/>
              </a:rPr>
              <a:t> </a:t>
            </a:r>
            <a:r>
              <a:rPr lang="en-GB" sz="2400" dirty="0" err="1">
                <a:solidFill>
                  <a:srgbClr val="010000"/>
                </a:solidFill>
                <a:cs typeface="Times New Roman" pitchFamily="18" charset="0"/>
              </a:rPr>
              <a:t>dengan</a:t>
            </a:r>
            <a:r>
              <a:rPr lang="en-GB" sz="2400" dirty="0">
                <a:solidFill>
                  <a:srgbClr val="010000"/>
                </a:solidFill>
                <a:cs typeface="Times New Roman" pitchFamily="18" charset="0"/>
              </a:rPr>
              <a:t> </a:t>
            </a:r>
            <a:r>
              <a:rPr lang="en-GB" sz="2400" dirty="0" err="1">
                <a:solidFill>
                  <a:srgbClr val="010000"/>
                </a:solidFill>
                <a:cs typeface="Times New Roman" pitchFamily="18" charset="0"/>
              </a:rPr>
              <a:t>satu</a:t>
            </a:r>
            <a:r>
              <a:rPr lang="en-GB" sz="2400" dirty="0">
                <a:solidFill>
                  <a:srgbClr val="010000"/>
                </a:solidFill>
                <a:cs typeface="Times New Roman" pitchFamily="18" charset="0"/>
              </a:rPr>
              <a:t> </a:t>
            </a:r>
            <a:r>
              <a:rPr lang="en-GB" sz="2400" dirty="0" err="1">
                <a:solidFill>
                  <a:srgbClr val="010000"/>
                </a:solidFill>
                <a:cs typeface="Times New Roman" pitchFamily="18" charset="0"/>
              </a:rPr>
              <a:t>huruf</a:t>
            </a:r>
            <a:r>
              <a:rPr lang="en-GB" sz="2400" dirty="0">
                <a:solidFill>
                  <a:srgbClr val="010000"/>
                </a:solidFill>
                <a:cs typeface="Times New Roman" pitchFamily="18" charset="0"/>
              </a:rPr>
              <a:t> </a:t>
            </a:r>
            <a:r>
              <a:rPr lang="en-GB" sz="2400" dirty="0" err="1">
                <a:solidFill>
                  <a:srgbClr val="010000"/>
                </a:solidFill>
                <a:cs typeface="Times New Roman" pitchFamily="18" charset="0"/>
              </a:rPr>
              <a:t>cipherteks</a:t>
            </a:r>
            <a:r>
              <a:rPr lang="en-GB" sz="2400" dirty="0">
                <a:solidFill>
                  <a:srgbClr val="010000"/>
                </a:solidFill>
                <a:cs typeface="Times New Roman" pitchFamily="18" charset="0"/>
              </a:rPr>
              <a:t> yang </a:t>
            </a:r>
            <a:r>
              <a:rPr lang="en-GB" sz="2400" dirty="0" err="1">
                <a:solidFill>
                  <a:srgbClr val="010000"/>
                </a:solidFill>
                <a:cs typeface="Times New Roman" pitchFamily="18" charset="0"/>
              </a:rPr>
              <a:t>bersesuaian</a:t>
            </a:r>
            <a:r>
              <a:rPr lang="en-GB" sz="2400" dirty="0">
                <a:solidFill>
                  <a:srgbClr val="010000"/>
                </a:solidFill>
                <a:cs typeface="Times New Roman" pitchFamily="18" charset="0"/>
              </a:rPr>
              <a:t>. </a:t>
            </a:r>
          </a:p>
          <a:p>
            <a:pPr marL="398463" indent="-398463">
              <a:defRPr/>
            </a:pPr>
            <a:endParaRPr lang="en-US" sz="2400" dirty="0">
              <a:solidFill>
                <a:srgbClr val="010000"/>
              </a:solidFill>
              <a:cs typeface="Times New Roman" pitchFamily="18" charset="0"/>
            </a:endParaRPr>
          </a:p>
          <a:p>
            <a:pPr marL="398463" indent="-398463">
              <a:defRPr/>
            </a:pPr>
            <a:r>
              <a:rPr lang="en-GB" sz="2400" i="1" dirty="0">
                <a:solidFill>
                  <a:srgbClr val="010000"/>
                </a:solidFill>
                <a:cs typeface="Times New Roman" pitchFamily="18" charset="0"/>
              </a:rPr>
              <a:t>Caesar cipher </a:t>
            </a:r>
            <a:r>
              <a:rPr lang="en-GB" sz="2400" dirty="0" err="1">
                <a:solidFill>
                  <a:srgbClr val="010000"/>
                </a:solidFill>
                <a:cs typeface="Times New Roman" pitchFamily="18" charset="0"/>
              </a:rPr>
              <a:t>adalah</a:t>
            </a:r>
            <a:r>
              <a:rPr lang="en-GB" sz="2400" dirty="0">
                <a:solidFill>
                  <a:srgbClr val="010000"/>
                </a:solidFill>
                <a:cs typeface="Times New Roman" pitchFamily="18" charset="0"/>
              </a:rPr>
              <a:t> salah </a:t>
            </a:r>
            <a:r>
              <a:rPr lang="en-GB" sz="2400" dirty="0" err="1">
                <a:solidFill>
                  <a:srgbClr val="010000"/>
                </a:solidFill>
                <a:cs typeface="Times New Roman" pitchFamily="18" charset="0"/>
              </a:rPr>
              <a:t>satu</a:t>
            </a:r>
            <a:r>
              <a:rPr lang="en-GB" sz="2400" dirty="0">
                <a:solidFill>
                  <a:srgbClr val="010000"/>
                </a:solidFill>
                <a:cs typeface="Times New Roman" pitchFamily="18" charset="0"/>
              </a:rPr>
              <a:t> </a:t>
            </a:r>
            <a:r>
              <a:rPr lang="en-GB" sz="2400" i="1" dirty="0">
                <a:solidFill>
                  <a:srgbClr val="010000"/>
                </a:solidFill>
                <a:cs typeface="Times New Roman" pitchFamily="18" charset="0"/>
              </a:rPr>
              <a:t>cipher</a:t>
            </a:r>
            <a:r>
              <a:rPr lang="en-GB" sz="2400" dirty="0">
                <a:solidFill>
                  <a:srgbClr val="010000"/>
                </a:solidFill>
                <a:cs typeface="Times New Roman" pitchFamily="18" charset="0"/>
              </a:rPr>
              <a:t> yang </a:t>
            </a:r>
            <a:r>
              <a:rPr lang="en-GB" sz="2400" dirty="0" err="1">
                <a:solidFill>
                  <a:srgbClr val="010000"/>
                </a:solidFill>
                <a:cs typeface="Times New Roman" pitchFamily="18" charset="0"/>
              </a:rPr>
              <a:t>tergolong</a:t>
            </a:r>
            <a:r>
              <a:rPr lang="en-GB" sz="2400" dirty="0">
                <a:solidFill>
                  <a:srgbClr val="010000"/>
                </a:solidFill>
                <a:cs typeface="Times New Roman" pitchFamily="18" charset="0"/>
              </a:rPr>
              <a:t> </a:t>
            </a:r>
            <a:r>
              <a:rPr lang="en-GB" sz="2400" dirty="0" err="1">
                <a:solidFill>
                  <a:srgbClr val="010000"/>
                </a:solidFill>
                <a:cs typeface="Times New Roman" pitchFamily="18" charset="0"/>
              </a:rPr>
              <a:t>ke</a:t>
            </a:r>
            <a:r>
              <a:rPr lang="en-GB" sz="2400" dirty="0">
                <a:solidFill>
                  <a:srgbClr val="010000"/>
                </a:solidFill>
                <a:cs typeface="Times New Roman" pitchFamily="18" charset="0"/>
              </a:rPr>
              <a:t> </a:t>
            </a:r>
            <a:r>
              <a:rPr lang="en-GB" sz="2400" dirty="0" err="1">
                <a:solidFill>
                  <a:srgbClr val="010000"/>
                </a:solidFill>
                <a:cs typeface="Times New Roman" pitchFamily="18" charset="0"/>
              </a:rPr>
              <a:t>dalam</a:t>
            </a:r>
            <a:r>
              <a:rPr lang="en-GB" sz="2400" dirty="0">
                <a:solidFill>
                  <a:srgbClr val="010000"/>
                </a:solidFill>
                <a:cs typeface="Times New Roman" pitchFamily="18" charset="0"/>
              </a:rPr>
              <a:t>  </a:t>
            </a:r>
            <a:r>
              <a:rPr lang="en-GB" sz="2400" i="1" dirty="0">
                <a:solidFill>
                  <a:srgbClr val="010000"/>
                </a:solidFill>
                <a:cs typeface="Times New Roman" pitchFamily="18" charset="0"/>
              </a:rPr>
              <a:t>cipher</a:t>
            </a:r>
            <a:r>
              <a:rPr lang="en-GB" sz="2400" dirty="0">
                <a:solidFill>
                  <a:srgbClr val="010000"/>
                </a:solidFill>
                <a:cs typeface="Times New Roman" pitchFamily="18" charset="0"/>
              </a:rPr>
              <a:t> abjad-</a:t>
            </a:r>
            <a:r>
              <a:rPr lang="en-GB" sz="2400" dirty="0" err="1">
                <a:solidFill>
                  <a:srgbClr val="010000"/>
                </a:solidFill>
                <a:cs typeface="Times New Roman" pitchFamily="18" charset="0"/>
              </a:rPr>
              <a:t>tunggal</a:t>
            </a:r>
            <a:r>
              <a:rPr lang="en-GB" sz="2400" dirty="0">
                <a:solidFill>
                  <a:srgbClr val="010000"/>
                </a:solidFill>
                <a:cs typeface="Times New Roman" pitchFamily="18" charset="0"/>
              </a:rPr>
              <a:t> </a:t>
            </a:r>
            <a:r>
              <a:rPr lang="en-GB" sz="2400" dirty="0" err="1">
                <a:solidFill>
                  <a:srgbClr val="010000"/>
                </a:solidFill>
                <a:cs typeface="Times New Roman" pitchFamily="18" charset="0"/>
              </a:rPr>
              <a:t>dengan</a:t>
            </a:r>
            <a:r>
              <a:rPr lang="en-GB" sz="2400" dirty="0">
                <a:solidFill>
                  <a:srgbClr val="010000"/>
                </a:solidFill>
                <a:cs typeface="Times New Roman" pitchFamily="18" charset="0"/>
              </a:rPr>
              <a:t> </a:t>
            </a:r>
            <a:r>
              <a:rPr lang="en-GB" sz="2400" dirty="0" err="1">
                <a:solidFill>
                  <a:srgbClr val="010000"/>
                </a:solidFill>
                <a:cs typeface="Times New Roman" pitchFamily="18" charset="0"/>
              </a:rPr>
              <a:t>tabel</a:t>
            </a:r>
            <a:r>
              <a:rPr lang="en-GB" sz="2400" dirty="0">
                <a:solidFill>
                  <a:srgbClr val="010000"/>
                </a:solidFill>
                <a:cs typeface="Times New Roman" pitchFamily="18" charset="0"/>
              </a:rPr>
              <a:t> </a:t>
            </a:r>
            <a:r>
              <a:rPr lang="en-GB" sz="2400" dirty="0" err="1">
                <a:solidFill>
                  <a:srgbClr val="010000"/>
                </a:solidFill>
                <a:cs typeface="Times New Roman" pitchFamily="18" charset="0"/>
              </a:rPr>
              <a:t>substitusi</a:t>
            </a:r>
            <a:r>
              <a:rPr lang="en-GB" sz="2400" dirty="0">
                <a:solidFill>
                  <a:srgbClr val="010000"/>
                </a:solidFill>
                <a:cs typeface="Times New Roman" pitchFamily="18" charset="0"/>
              </a:rPr>
              <a:t>  </a:t>
            </a:r>
            <a:r>
              <a:rPr lang="en-GB" sz="2400" dirty="0" err="1">
                <a:solidFill>
                  <a:srgbClr val="010000"/>
                </a:solidFill>
                <a:cs typeface="Times New Roman" pitchFamily="18" charset="0"/>
              </a:rPr>
              <a:t>berupa</a:t>
            </a:r>
            <a:r>
              <a:rPr lang="en-GB" sz="2400" dirty="0">
                <a:solidFill>
                  <a:srgbClr val="010000"/>
                </a:solidFill>
                <a:cs typeface="Times New Roman" pitchFamily="18" charset="0"/>
              </a:rPr>
              <a:t> </a:t>
            </a:r>
            <a:r>
              <a:rPr lang="en-GB" sz="2400" dirty="0" err="1">
                <a:solidFill>
                  <a:srgbClr val="010000"/>
                </a:solidFill>
                <a:cs typeface="Times New Roman" pitchFamily="18" charset="0"/>
              </a:rPr>
              <a:t>hasil</a:t>
            </a:r>
            <a:r>
              <a:rPr lang="en-GB" sz="2400" dirty="0">
                <a:solidFill>
                  <a:srgbClr val="010000"/>
                </a:solidFill>
                <a:cs typeface="Times New Roman" pitchFamily="18" charset="0"/>
              </a:rPr>
              <a:t> </a:t>
            </a:r>
            <a:r>
              <a:rPr lang="en-GB" sz="2400" dirty="0" err="1">
                <a:solidFill>
                  <a:srgbClr val="010000"/>
                </a:solidFill>
                <a:cs typeface="Times New Roman" pitchFamily="18" charset="0"/>
              </a:rPr>
              <a:t>dari</a:t>
            </a:r>
            <a:r>
              <a:rPr lang="en-GB" sz="2400" dirty="0">
                <a:solidFill>
                  <a:srgbClr val="010000"/>
                </a:solidFill>
                <a:cs typeface="Times New Roman" pitchFamily="18" charset="0"/>
              </a:rPr>
              <a:t> </a:t>
            </a:r>
            <a:r>
              <a:rPr lang="en-GB" sz="2400" dirty="0" err="1">
                <a:solidFill>
                  <a:srgbClr val="010000"/>
                </a:solidFill>
                <a:cs typeface="Times New Roman" pitchFamily="18" charset="0"/>
              </a:rPr>
              <a:t>pergeseran</a:t>
            </a:r>
            <a:r>
              <a:rPr lang="en-GB" sz="2400" dirty="0">
                <a:solidFill>
                  <a:srgbClr val="010000"/>
                </a:solidFill>
                <a:cs typeface="Times New Roman" pitchFamily="18" charset="0"/>
              </a:rPr>
              <a:t> </a:t>
            </a:r>
            <a:r>
              <a:rPr lang="en-GB" sz="2400" dirty="0" err="1">
                <a:solidFill>
                  <a:srgbClr val="010000"/>
                </a:solidFill>
                <a:cs typeface="Times New Roman" pitchFamily="18" charset="0"/>
              </a:rPr>
              <a:t>tiga</a:t>
            </a:r>
            <a:r>
              <a:rPr lang="en-GB" sz="2400" dirty="0">
                <a:solidFill>
                  <a:srgbClr val="010000"/>
                </a:solidFill>
                <a:cs typeface="Times New Roman" pitchFamily="18" charset="0"/>
              </a:rPr>
              <a:t> </a:t>
            </a:r>
            <a:r>
              <a:rPr lang="en-GB" sz="2400" dirty="0" err="1">
                <a:solidFill>
                  <a:srgbClr val="010000"/>
                </a:solidFill>
                <a:cs typeface="Times New Roman" pitchFamily="18" charset="0"/>
              </a:rPr>
              <a:t>huruf</a:t>
            </a:r>
            <a:r>
              <a:rPr lang="en-GB" sz="2400" dirty="0">
                <a:solidFill>
                  <a:srgbClr val="010000"/>
                </a:solidFill>
                <a:cs typeface="Times New Roman" pitchFamily="18" charset="0"/>
              </a:rPr>
              <a:t> </a:t>
            </a:r>
            <a:r>
              <a:rPr lang="en-GB" sz="2400" dirty="0" err="1">
                <a:solidFill>
                  <a:srgbClr val="010000"/>
                </a:solidFill>
                <a:cs typeface="Times New Roman" pitchFamily="18" charset="0"/>
              </a:rPr>
              <a:t>ke</a:t>
            </a:r>
            <a:r>
              <a:rPr lang="en-GB" sz="2400" dirty="0">
                <a:solidFill>
                  <a:srgbClr val="010000"/>
                </a:solidFill>
                <a:cs typeface="Times New Roman" pitchFamily="18" charset="0"/>
              </a:rPr>
              <a:t> </a:t>
            </a:r>
            <a:r>
              <a:rPr lang="en-GB" sz="2400" dirty="0" err="1">
                <a:solidFill>
                  <a:srgbClr val="010000"/>
                </a:solidFill>
                <a:cs typeface="Times New Roman" pitchFamily="18" charset="0"/>
              </a:rPr>
              <a:t>kanan</a:t>
            </a:r>
            <a:r>
              <a:rPr lang="en-GB" sz="2400" dirty="0">
                <a:solidFill>
                  <a:srgbClr val="010000"/>
                </a:solidFill>
                <a:cs typeface="Times New Roman" pitchFamily="18" charset="0"/>
              </a:rPr>
              <a:t>.</a:t>
            </a:r>
          </a:p>
          <a:p>
            <a:pPr marL="398463" indent="-398463">
              <a:defRPr/>
            </a:pPr>
            <a:endParaRPr lang="en-GB" sz="2400" dirty="0">
              <a:solidFill>
                <a:srgbClr val="010000"/>
              </a:solidFill>
              <a:cs typeface="Times New Roman" pitchFamily="18" charset="0"/>
            </a:endParaRPr>
          </a:p>
          <a:p>
            <a:pPr marL="398463" indent="-398463">
              <a:defRPr/>
            </a:pPr>
            <a:r>
              <a:rPr lang="en-GB" sz="2400" dirty="0" err="1">
                <a:solidFill>
                  <a:srgbClr val="010000"/>
                </a:solidFill>
                <a:cs typeface="Times New Roman" pitchFamily="18" charset="0"/>
              </a:rPr>
              <a:t>Secara</a:t>
            </a:r>
            <a:r>
              <a:rPr lang="en-GB" sz="2400" dirty="0">
                <a:solidFill>
                  <a:srgbClr val="010000"/>
                </a:solidFill>
                <a:cs typeface="Times New Roman" pitchFamily="18" charset="0"/>
              </a:rPr>
              <a:t> </a:t>
            </a:r>
            <a:r>
              <a:rPr lang="en-GB" sz="2400" dirty="0" err="1">
                <a:solidFill>
                  <a:srgbClr val="010000"/>
                </a:solidFill>
                <a:cs typeface="Times New Roman" pitchFamily="18" charset="0"/>
              </a:rPr>
              <a:t>umum</a:t>
            </a:r>
            <a:r>
              <a:rPr lang="en-GB" sz="2400" dirty="0">
                <a:solidFill>
                  <a:srgbClr val="010000"/>
                </a:solidFill>
                <a:cs typeface="Times New Roman" pitchFamily="18" charset="0"/>
              </a:rPr>
              <a:t>,  </a:t>
            </a:r>
            <a:r>
              <a:rPr lang="en-GB" sz="2400" dirty="0" err="1">
                <a:solidFill>
                  <a:srgbClr val="010000"/>
                </a:solidFill>
                <a:cs typeface="Times New Roman" pitchFamily="18" charset="0"/>
              </a:rPr>
              <a:t>kita</a:t>
            </a:r>
            <a:r>
              <a:rPr lang="en-GB" sz="2400" dirty="0">
                <a:solidFill>
                  <a:srgbClr val="010000"/>
                </a:solidFill>
                <a:cs typeface="Times New Roman" pitchFamily="18" charset="0"/>
              </a:rPr>
              <a:t> </a:t>
            </a:r>
            <a:r>
              <a:rPr lang="en-GB" sz="2400" dirty="0" err="1">
                <a:solidFill>
                  <a:srgbClr val="010000"/>
                </a:solidFill>
                <a:cs typeface="Times New Roman" pitchFamily="18" charset="0"/>
              </a:rPr>
              <a:t>dapat</a:t>
            </a:r>
            <a:r>
              <a:rPr lang="en-GB" sz="2400" dirty="0">
                <a:solidFill>
                  <a:srgbClr val="010000"/>
                </a:solidFill>
                <a:cs typeface="Times New Roman" pitchFamily="18" charset="0"/>
              </a:rPr>
              <a:t> </a:t>
            </a:r>
            <a:r>
              <a:rPr lang="en-GB" sz="2400" dirty="0" err="1">
                <a:solidFill>
                  <a:srgbClr val="010000"/>
                </a:solidFill>
                <a:cs typeface="Times New Roman" pitchFamily="18" charset="0"/>
              </a:rPr>
              <a:t>membentuk</a:t>
            </a:r>
            <a:r>
              <a:rPr lang="en-GB" sz="2400" dirty="0">
                <a:solidFill>
                  <a:srgbClr val="010000"/>
                </a:solidFill>
                <a:cs typeface="Times New Roman" pitchFamily="18" charset="0"/>
              </a:rPr>
              <a:t> </a:t>
            </a:r>
            <a:r>
              <a:rPr lang="en-GB" sz="2400" dirty="0" err="1">
                <a:solidFill>
                  <a:srgbClr val="010000"/>
                </a:solidFill>
                <a:cs typeface="Times New Roman" pitchFamily="18" charset="0"/>
              </a:rPr>
              <a:t>tabel</a:t>
            </a:r>
            <a:r>
              <a:rPr lang="en-GB" sz="2400" dirty="0">
                <a:solidFill>
                  <a:srgbClr val="010000"/>
                </a:solidFill>
                <a:cs typeface="Times New Roman" pitchFamily="18" charset="0"/>
              </a:rPr>
              <a:t> </a:t>
            </a:r>
            <a:r>
              <a:rPr lang="en-GB" sz="2400" dirty="0" err="1">
                <a:solidFill>
                  <a:srgbClr val="010000"/>
                </a:solidFill>
                <a:cs typeface="Times New Roman" pitchFamily="18" charset="0"/>
              </a:rPr>
              <a:t>subtitusi</a:t>
            </a:r>
            <a:r>
              <a:rPr lang="en-GB" sz="2400" dirty="0">
                <a:solidFill>
                  <a:srgbClr val="010000"/>
                </a:solidFill>
                <a:cs typeface="Times New Roman" pitchFamily="18" charset="0"/>
              </a:rPr>
              <a:t> </a:t>
            </a:r>
            <a:r>
              <a:rPr lang="en-GB" sz="2400" dirty="0" err="1">
                <a:solidFill>
                  <a:srgbClr val="010000"/>
                </a:solidFill>
                <a:cs typeface="Times New Roman" pitchFamily="18" charset="0"/>
              </a:rPr>
              <a:t>sembarang</a:t>
            </a:r>
            <a:r>
              <a:rPr lang="en-GB" sz="2400" dirty="0">
                <a:solidFill>
                  <a:srgbClr val="010000"/>
                </a:solidFill>
                <a:cs typeface="Times New Roman" pitchFamily="18" charset="0"/>
              </a:rPr>
              <a:t>. </a:t>
            </a:r>
            <a:r>
              <a:rPr lang="en-US" sz="2400" dirty="0" err="1">
                <a:solidFill>
                  <a:srgbClr val="010000"/>
                </a:solidFill>
                <a:cs typeface="Times New Roman" pitchFamily="18" charset="0"/>
              </a:rPr>
              <a:t>Jumlah</a:t>
            </a:r>
            <a:r>
              <a:rPr lang="en-US" sz="2400" dirty="0">
                <a:solidFill>
                  <a:srgbClr val="010000"/>
                </a:solidFill>
                <a:cs typeface="Times New Roman" pitchFamily="18" charset="0"/>
              </a:rPr>
              <a:t> </a:t>
            </a:r>
            <a:r>
              <a:rPr lang="en-US" sz="2400" dirty="0" err="1">
                <a:solidFill>
                  <a:srgbClr val="010000"/>
                </a:solidFill>
                <a:cs typeface="Times New Roman" pitchFamily="18" charset="0"/>
              </a:rPr>
              <a:t>kemungkinan</a:t>
            </a:r>
            <a:r>
              <a:rPr lang="en-US" sz="2400" dirty="0">
                <a:solidFill>
                  <a:srgbClr val="010000"/>
                </a:solidFill>
                <a:cs typeface="Times New Roman" pitchFamily="18" charset="0"/>
              </a:rPr>
              <a:t> </a:t>
            </a:r>
            <a:r>
              <a:rPr lang="en-US" sz="2400" dirty="0" err="1">
                <a:solidFill>
                  <a:srgbClr val="010000"/>
                </a:solidFill>
                <a:cs typeface="Times New Roman" pitchFamily="18" charset="0"/>
              </a:rPr>
              <a:t>tabel</a:t>
            </a:r>
            <a:r>
              <a:rPr lang="en-US" sz="2400" dirty="0">
                <a:solidFill>
                  <a:srgbClr val="010000"/>
                </a:solidFill>
                <a:cs typeface="Times New Roman" pitchFamily="18" charset="0"/>
              </a:rPr>
              <a:t> </a:t>
            </a:r>
            <a:r>
              <a:rPr lang="en-US" sz="2400" dirty="0" err="1">
                <a:solidFill>
                  <a:srgbClr val="010000"/>
                </a:solidFill>
                <a:cs typeface="Times New Roman" pitchFamily="18" charset="0"/>
              </a:rPr>
              <a:t>substitusi</a:t>
            </a:r>
            <a:r>
              <a:rPr lang="en-US" sz="2400" dirty="0">
                <a:solidFill>
                  <a:srgbClr val="010000"/>
                </a:solidFill>
                <a:cs typeface="Times New Roman" pitchFamily="18" charset="0"/>
              </a:rPr>
              <a:t> yang </a:t>
            </a:r>
            <a:r>
              <a:rPr lang="en-US" sz="2400" dirty="0" err="1">
                <a:solidFill>
                  <a:srgbClr val="010000"/>
                </a:solidFill>
                <a:cs typeface="Times New Roman" pitchFamily="18" charset="0"/>
              </a:rPr>
              <a:t>dapat</a:t>
            </a:r>
            <a:r>
              <a:rPr lang="en-US" sz="2400" dirty="0">
                <a:solidFill>
                  <a:srgbClr val="010000"/>
                </a:solidFill>
                <a:cs typeface="Times New Roman" pitchFamily="18" charset="0"/>
              </a:rPr>
              <a:t> </a:t>
            </a:r>
            <a:r>
              <a:rPr lang="en-US" sz="2400" dirty="0" err="1">
                <a:solidFill>
                  <a:srgbClr val="010000"/>
                </a:solidFill>
                <a:cs typeface="Times New Roman" pitchFamily="18" charset="0"/>
              </a:rPr>
              <a:t>dibuat</a:t>
            </a:r>
            <a:r>
              <a:rPr lang="en-US" sz="2400" dirty="0">
                <a:solidFill>
                  <a:srgbClr val="010000"/>
                </a:solidFill>
                <a:cs typeface="Times New Roman" pitchFamily="18" charset="0"/>
              </a:rPr>
              <a:t> pada </a:t>
            </a:r>
            <a:r>
              <a:rPr lang="en-US" sz="2400" dirty="0" err="1">
                <a:solidFill>
                  <a:srgbClr val="010000"/>
                </a:solidFill>
                <a:cs typeface="Times New Roman" pitchFamily="18" charset="0"/>
              </a:rPr>
              <a:t>sembarang</a:t>
            </a:r>
            <a:r>
              <a:rPr lang="en-US" sz="2400" dirty="0">
                <a:solidFill>
                  <a:srgbClr val="010000"/>
                </a:solidFill>
                <a:cs typeface="Times New Roman" pitchFamily="18" charset="0"/>
              </a:rPr>
              <a:t> </a:t>
            </a:r>
            <a:r>
              <a:rPr lang="en-US" sz="2400" i="1" dirty="0">
                <a:solidFill>
                  <a:srgbClr val="010000"/>
                </a:solidFill>
                <a:cs typeface="Times New Roman" pitchFamily="18" charset="0"/>
              </a:rPr>
              <a:t>cipher</a:t>
            </a:r>
            <a:r>
              <a:rPr lang="en-US" sz="2400" dirty="0">
                <a:solidFill>
                  <a:srgbClr val="010000"/>
                </a:solidFill>
                <a:cs typeface="Times New Roman" pitchFamily="18" charset="0"/>
              </a:rPr>
              <a:t> abjad-</a:t>
            </a:r>
            <a:r>
              <a:rPr lang="en-US" sz="2400" dirty="0" err="1">
                <a:solidFill>
                  <a:srgbClr val="010000"/>
                </a:solidFill>
                <a:cs typeface="Times New Roman" pitchFamily="18" charset="0"/>
              </a:rPr>
              <a:t>tunggal</a:t>
            </a:r>
            <a:r>
              <a:rPr lang="en-US" sz="2400" dirty="0">
                <a:solidFill>
                  <a:srgbClr val="010000"/>
                </a:solidFill>
                <a:cs typeface="Times New Roman" pitchFamily="18" charset="0"/>
              </a:rPr>
              <a:t> </a:t>
            </a:r>
            <a:r>
              <a:rPr lang="en-US" sz="2400" dirty="0" err="1">
                <a:solidFill>
                  <a:srgbClr val="010000"/>
                </a:solidFill>
                <a:cs typeface="Times New Roman" pitchFamily="18" charset="0"/>
              </a:rPr>
              <a:t>adalah</a:t>
            </a:r>
            <a:r>
              <a:rPr lang="en-US" sz="2400" dirty="0">
                <a:solidFill>
                  <a:srgbClr val="010000"/>
                </a:solidFill>
                <a:cs typeface="Times New Roman" pitchFamily="18" charset="0"/>
              </a:rPr>
              <a:t> </a:t>
            </a:r>
            <a:r>
              <a:rPr lang="en-US" sz="2400" dirty="0" err="1">
                <a:solidFill>
                  <a:srgbClr val="010000"/>
                </a:solidFill>
                <a:cs typeface="Times New Roman" pitchFamily="18" charset="0"/>
              </a:rPr>
              <a:t>sebanyak</a:t>
            </a:r>
            <a:r>
              <a:rPr lang="en-US" sz="2400" dirty="0">
                <a:solidFill>
                  <a:srgbClr val="010000"/>
                </a:solidFill>
                <a:cs typeface="Times New Roman" pitchFamily="18" charset="0"/>
              </a:rPr>
              <a:t> </a:t>
            </a:r>
          </a:p>
          <a:p>
            <a:pPr marL="609600" indent="-609600" algn="just">
              <a:buNone/>
              <a:defRPr/>
            </a:pPr>
            <a:r>
              <a:rPr lang="en-US" sz="2400" dirty="0">
                <a:solidFill>
                  <a:srgbClr val="010000"/>
                </a:solidFill>
                <a:cs typeface="Times New Roman" pitchFamily="18" charset="0"/>
              </a:rPr>
              <a:t> 	   26! = 403.291.461.126.605.635.584.000.000 </a:t>
            </a:r>
          </a:p>
          <a:p>
            <a:pPr marL="609600" indent="-609600" algn="just">
              <a:buNone/>
              <a:defRPr/>
            </a:pPr>
            <a:r>
              <a:rPr lang="en-US" sz="2400" i="1" dirty="0">
                <a:solidFill>
                  <a:srgbClr val="010000"/>
                </a:solidFill>
                <a:cs typeface="Times New Roman" pitchFamily="18" charset="0"/>
              </a:rPr>
              <a:t>      </a:t>
            </a:r>
            <a:r>
              <a:rPr lang="en-US" sz="2400" dirty="0" err="1">
                <a:solidFill>
                  <a:srgbClr val="010000"/>
                </a:solidFill>
                <a:cs typeface="Times New Roman" pitchFamily="18" charset="0"/>
              </a:rPr>
              <a:t>karena</a:t>
            </a:r>
            <a:r>
              <a:rPr lang="en-US" sz="2400" dirty="0">
                <a:solidFill>
                  <a:srgbClr val="010000"/>
                </a:solidFill>
                <a:cs typeface="Times New Roman" pitchFamily="18" charset="0"/>
              </a:rPr>
              <a:t> </a:t>
            </a:r>
            <a:r>
              <a:rPr lang="en-US" sz="2400" dirty="0" err="1">
                <a:solidFill>
                  <a:srgbClr val="010000"/>
                </a:solidFill>
                <a:cs typeface="Times New Roman" pitchFamily="18" charset="0"/>
              </a:rPr>
              <a:t>ada</a:t>
            </a:r>
            <a:r>
              <a:rPr lang="en-US" sz="2400" dirty="0">
                <a:solidFill>
                  <a:srgbClr val="010000"/>
                </a:solidFill>
                <a:cs typeface="Times New Roman" pitchFamily="18" charset="0"/>
              </a:rPr>
              <a:t> 26! </a:t>
            </a:r>
            <a:r>
              <a:rPr lang="en-US" sz="2400" dirty="0" err="1">
                <a:solidFill>
                  <a:srgbClr val="010000"/>
                </a:solidFill>
                <a:cs typeface="Times New Roman" pitchFamily="18" charset="0"/>
              </a:rPr>
              <a:t>cara</a:t>
            </a:r>
            <a:r>
              <a:rPr lang="en-US" sz="2400" dirty="0">
                <a:solidFill>
                  <a:srgbClr val="010000"/>
                </a:solidFill>
                <a:cs typeface="Times New Roman" pitchFamily="18" charset="0"/>
              </a:rPr>
              <a:t> </a:t>
            </a:r>
            <a:r>
              <a:rPr lang="en-US" sz="2400" dirty="0" err="1">
                <a:solidFill>
                  <a:srgbClr val="010000"/>
                </a:solidFill>
                <a:cs typeface="Times New Roman" pitchFamily="18" charset="0"/>
              </a:rPr>
              <a:t>mempermutasikan</a:t>
            </a:r>
            <a:r>
              <a:rPr lang="en-US" sz="2400" dirty="0">
                <a:solidFill>
                  <a:srgbClr val="010000"/>
                </a:solidFill>
                <a:cs typeface="Times New Roman" pitchFamily="18" charset="0"/>
              </a:rPr>
              <a:t> 26 </a:t>
            </a:r>
            <a:r>
              <a:rPr lang="en-US" sz="2400" dirty="0" err="1">
                <a:solidFill>
                  <a:srgbClr val="010000"/>
                </a:solidFill>
                <a:cs typeface="Times New Roman" pitchFamily="18" charset="0"/>
              </a:rPr>
              <a:t>huruf</a:t>
            </a:r>
            <a:r>
              <a:rPr lang="en-US" sz="2400" dirty="0">
                <a:solidFill>
                  <a:srgbClr val="010000"/>
                </a:solidFill>
                <a:cs typeface="Times New Roman" pitchFamily="18" charset="0"/>
              </a:rPr>
              <a:t> </a:t>
            </a:r>
            <a:r>
              <a:rPr lang="en-US" sz="2400" dirty="0" err="1">
                <a:solidFill>
                  <a:srgbClr val="010000"/>
                </a:solidFill>
                <a:cs typeface="Times New Roman" pitchFamily="18" charset="0"/>
              </a:rPr>
              <a:t>alfabet</a:t>
            </a:r>
            <a:r>
              <a:rPr lang="en-US" sz="2400" dirty="0">
                <a:solidFill>
                  <a:srgbClr val="010000"/>
                </a:solidFill>
                <a:cs typeface="Times New Roman" pitchFamily="18" charset="0"/>
              </a:rPr>
              <a:t>.</a:t>
            </a:r>
            <a:endParaRPr lang="en-GB" sz="2400" i="1" dirty="0">
              <a:solidFill>
                <a:srgbClr val="010000"/>
              </a:solidFill>
              <a:cs typeface="Times New Roman" pitchFamily="18" charset="0"/>
            </a:endParaRPr>
          </a:p>
        </p:txBody>
      </p:sp>
      <p:sp>
        <p:nvSpPr>
          <p:cNvPr id="25605" name="Title 6"/>
          <p:cNvSpPr>
            <a:spLocks noGrp="1"/>
          </p:cNvSpPr>
          <p:nvPr>
            <p:ph type="title"/>
          </p:nvPr>
        </p:nvSpPr>
        <p:spPr>
          <a:xfrm>
            <a:off x="957941" y="416560"/>
            <a:ext cx="10004698" cy="914400"/>
          </a:xfrm>
        </p:spPr>
        <p:txBody>
          <a:bodyPr>
            <a:noAutofit/>
          </a:bodyPr>
          <a:lstStyle/>
          <a:p>
            <a:pPr eaLnBrk="1" hangingPunct="1"/>
            <a:r>
              <a:rPr lang="en-GB" altLang="en-US" sz="3600" b="1" i="1" dirty="0">
                <a:solidFill>
                  <a:srgbClr val="010000"/>
                </a:solidFill>
                <a:cs typeface="Times New Roman" panose="02020603050405020304" pitchFamily="18" charset="0"/>
              </a:rPr>
              <a:t>1. Cipher</a:t>
            </a:r>
            <a:r>
              <a:rPr lang="en-GB" altLang="en-US" sz="3600" b="1" dirty="0">
                <a:solidFill>
                  <a:srgbClr val="010000"/>
                </a:solidFill>
                <a:cs typeface="Times New Roman" panose="02020603050405020304" pitchFamily="18" charset="0"/>
              </a:rPr>
              <a:t> abjad-</a:t>
            </a:r>
            <a:r>
              <a:rPr lang="en-GB" altLang="en-US" sz="3600" b="1" dirty="0" err="1">
                <a:solidFill>
                  <a:srgbClr val="010000"/>
                </a:solidFill>
                <a:cs typeface="Times New Roman" panose="02020603050405020304" pitchFamily="18" charset="0"/>
              </a:rPr>
              <a:t>tunggal</a:t>
            </a:r>
            <a:r>
              <a:rPr lang="en-GB" altLang="en-US" sz="3600" dirty="0">
                <a:solidFill>
                  <a:srgbClr val="010000"/>
                </a:solidFill>
                <a:cs typeface="Times New Roman" panose="02020603050405020304" pitchFamily="18" charset="0"/>
              </a:rPr>
              <a:t>  (</a:t>
            </a:r>
            <a:r>
              <a:rPr lang="en-GB" altLang="en-US" sz="3600" i="1" dirty="0">
                <a:solidFill>
                  <a:srgbClr val="010000"/>
                </a:solidFill>
                <a:cs typeface="Times New Roman" panose="02020603050405020304" pitchFamily="18" charset="0"/>
              </a:rPr>
              <a:t>monoalphabetic cipher</a:t>
            </a:r>
            <a:r>
              <a:rPr lang="en-US" altLang="en-US" sz="3600" dirty="0">
                <a:solidFill>
                  <a:srgbClr val="010000"/>
                </a:solidFill>
                <a:cs typeface="Times New Roman" panose="02020603050405020304" pitchFamily="18" charset="0"/>
              </a:rPr>
              <a:t>)</a:t>
            </a:r>
            <a:endParaRPr lang="en-US" altLang="en-US" sz="3600" dirty="0"/>
          </a:p>
        </p:txBody>
      </p:sp>
    </p:spTree>
    <p:extLst>
      <p:ext uri="{BB962C8B-B14F-4D97-AF65-F5344CB8AC3E}">
        <p14:creationId xmlns:p14="http://schemas.microsoft.com/office/powerpoint/2010/main" val="2426863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0E622BB7-AD8A-412E-ABA9-40076DE06F66}" type="slidenum">
              <a:rPr lang="en-GB" altLang="en-US" sz="2400">
                <a:solidFill>
                  <a:schemeClr val="tx2"/>
                </a:solidFill>
              </a:rPr>
              <a:pPr>
                <a:spcBef>
                  <a:spcPct val="0"/>
                </a:spcBef>
                <a:buClrTx/>
                <a:buSzTx/>
                <a:buFontTx/>
                <a:buNone/>
              </a:pPr>
              <a:t>3</a:t>
            </a:fld>
            <a:endParaRPr lang="en-GB" altLang="en-US" sz="1400">
              <a:solidFill>
                <a:schemeClr val="tx2"/>
              </a:solidFill>
            </a:endParaRPr>
          </a:p>
        </p:txBody>
      </p:sp>
      <p:sp>
        <p:nvSpPr>
          <p:cNvPr id="11269" name="Rectangle 3"/>
          <p:cNvSpPr>
            <a:spLocks noGrp="1" noChangeArrowheads="1"/>
          </p:cNvSpPr>
          <p:nvPr>
            <p:ph type="body" idx="1"/>
          </p:nvPr>
        </p:nvSpPr>
        <p:spPr>
          <a:xfrm>
            <a:off x="500743" y="568960"/>
            <a:ext cx="11190514" cy="5699760"/>
          </a:xfrm>
        </p:spPr>
        <p:txBody>
          <a:bodyPr>
            <a:normAutofit lnSpcReduction="10000"/>
          </a:bodyPr>
          <a:lstStyle/>
          <a:p>
            <a:pPr algn="just" eaLnBrk="1" hangingPunct="1">
              <a:defRPr/>
            </a:pPr>
            <a:r>
              <a:rPr lang="en-US" sz="2400" i="1" dirty="0">
                <a:solidFill>
                  <a:srgbClr val="000000"/>
                </a:solidFill>
                <a:cs typeface="Times New Roman" panose="02020603050405020304" pitchFamily="18" charset="0"/>
              </a:rPr>
              <a:t>Cipher</a:t>
            </a:r>
            <a:r>
              <a:rPr lang="en-US" sz="2400" dirty="0">
                <a:solidFill>
                  <a:srgbClr val="000000"/>
                </a:solidFill>
                <a:cs typeface="Times New Roman" panose="02020603050405020304" pitchFamily="18" charset="0"/>
              </a:rPr>
              <a:t> di </a:t>
            </a:r>
            <a:r>
              <a:rPr lang="en-US" sz="2400" dirty="0" err="1">
                <a:solidFill>
                  <a:srgbClr val="000000"/>
                </a:solidFill>
                <a:cs typeface="Times New Roman" panose="02020603050405020304" pitchFamily="18" charset="0"/>
              </a:rPr>
              <a:t>dalam</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kriptografi</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klasik</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disusun</a:t>
            </a:r>
            <a:r>
              <a:rPr lang="en-US" sz="2400" dirty="0">
                <a:solidFill>
                  <a:srgbClr val="000000"/>
                </a:solidFill>
                <a:cs typeface="Times New Roman" panose="02020603050405020304" pitchFamily="18" charset="0"/>
              </a:rPr>
              <a:t> oleh </a:t>
            </a:r>
            <a:r>
              <a:rPr lang="en-US" sz="2400" dirty="0" err="1">
                <a:solidFill>
                  <a:srgbClr val="000000"/>
                </a:solidFill>
                <a:cs typeface="Times New Roman" panose="02020603050405020304" pitchFamily="18" charset="0"/>
              </a:rPr>
              <a:t>dua</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teknik</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dasar</a:t>
            </a:r>
            <a:r>
              <a:rPr lang="en-US" sz="2400" dirty="0">
                <a:solidFill>
                  <a:srgbClr val="000000"/>
                </a:solidFill>
                <a:cs typeface="Times New Roman" panose="02020603050405020304" pitchFamily="18" charset="0"/>
              </a:rPr>
              <a:t>:</a:t>
            </a:r>
          </a:p>
          <a:p>
            <a:pPr marL="914400" indent="-457200" algn="just">
              <a:buFont typeface="+mj-lt"/>
              <a:buAutoNum type="arabicPeriod"/>
              <a:defRPr/>
            </a:pPr>
            <a:r>
              <a:rPr lang="en-US" sz="2400" b="1" dirty="0">
                <a:solidFill>
                  <a:srgbClr val="000000"/>
                </a:solidFill>
                <a:cs typeface="Times New Roman" panose="02020603050405020304" pitchFamily="18" charset="0"/>
              </a:rPr>
              <a:t>Teknik </a:t>
            </a:r>
            <a:r>
              <a:rPr lang="en-US" sz="2400" b="1" dirty="0" err="1">
                <a:solidFill>
                  <a:srgbClr val="000000"/>
                </a:solidFill>
                <a:cs typeface="Times New Roman" panose="02020603050405020304" pitchFamily="18" charset="0"/>
              </a:rPr>
              <a:t>substitusi</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mengganti</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huruf</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plainteks</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dengan</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huruf</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cipherteks</a:t>
            </a:r>
            <a:r>
              <a:rPr lang="en-US" sz="2400" dirty="0">
                <a:solidFill>
                  <a:srgbClr val="000000"/>
                </a:solidFill>
                <a:cs typeface="Times New Roman" panose="02020603050405020304" pitchFamily="18" charset="0"/>
              </a:rPr>
              <a:t>.</a:t>
            </a:r>
          </a:p>
          <a:p>
            <a:pPr marL="914400" indent="-457200" algn="just">
              <a:buFont typeface="+mj-lt"/>
              <a:buAutoNum type="arabicPeriod"/>
              <a:defRPr/>
            </a:pPr>
            <a:endParaRPr lang="en-US" sz="2400" dirty="0">
              <a:solidFill>
                <a:srgbClr val="000000"/>
              </a:solidFill>
              <a:cs typeface="Times New Roman" panose="02020603050405020304" pitchFamily="18" charset="0"/>
            </a:endParaRPr>
          </a:p>
          <a:p>
            <a:pPr marL="914400" indent="-457200" algn="just">
              <a:buFont typeface="+mj-lt"/>
              <a:buAutoNum type="arabicPeriod"/>
              <a:defRPr/>
            </a:pPr>
            <a:endParaRPr lang="en-US" sz="2400" dirty="0">
              <a:solidFill>
                <a:srgbClr val="000000"/>
              </a:solidFill>
              <a:cs typeface="Times New Roman" panose="02020603050405020304" pitchFamily="18" charset="0"/>
            </a:endParaRPr>
          </a:p>
          <a:p>
            <a:pPr marL="457200" indent="0" algn="just">
              <a:buNone/>
              <a:defRPr/>
            </a:pPr>
            <a:r>
              <a:rPr lang="en-US" sz="2400" dirty="0">
                <a:solidFill>
                  <a:srgbClr val="000000"/>
                </a:solidFill>
                <a:cs typeface="Times New Roman" panose="02020603050405020304" pitchFamily="18" charset="0"/>
              </a:rPr>
              <a:t>        </a:t>
            </a:r>
          </a:p>
          <a:p>
            <a:pPr marL="457200" indent="0" algn="just">
              <a:buNone/>
              <a:defRPr/>
            </a:pP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Contoh</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Plainteks</a:t>
            </a:r>
            <a:r>
              <a:rPr lang="en-US" sz="2400" dirty="0">
                <a:solidFill>
                  <a:srgbClr val="000000"/>
                </a:solidFill>
                <a:cs typeface="Times New Roman" panose="02020603050405020304" pitchFamily="18" charset="0"/>
              </a:rPr>
              <a:t>:    </a:t>
            </a:r>
            <a:r>
              <a:rPr lang="en-US" sz="2400" dirty="0">
                <a:solidFill>
                  <a:srgbClr val="000000"/>
                </a:solidFill>
                <a:latin typeface="Courier"/>
                <a:cs typeface="Times New Roman" panose="02020603050405020304" pitchFamily="18" charset="0"/>
              </a:rPr>
              <a:t>MENGANTUK </a:t>
            </a:r>
            <a:r>
              <a:rPr lang="en-US" sz="2400" dirty="0">
                <a:solidFill>
                  <a:srgbClr val="000000"/>
                </a:solidFill>
                <a:cs typeface="Times New Roman" panose="02020603050405020304" pitchFamily="18" charset="0"/>
              </a:rPr>
              <a:t>   </a:t>
            </a:r>
          </a:p>
          <a:p>
            <a:pPr marL="457200" indent="0" algn="just">
              <a:buNone/>
              <a:defRPr/>
            </a:pPr>
            <a:r>
              <a:rPr lang="en-US" sz="2400" dirty="0">
                <a:solidFill>
                  <a:srgbClr val="000000"/>
                </a:solidFill>
                <a:cs typeface="Times New Roman" panose="02020603050405020304" pitchFamily="18" charset="0"/>
                <a:sym typeface="Symbol" panose="05050102010706020507" pitchFamily="18" charset="2"/>
              </a:rPr>
              <a:t>		       </a:t>
            </a:r>
            <a:r>
              <a:rPr lang="en-US" sz="2400" dirty="0" err="1">
                <a:solidFill>
                  <a:srgbClr val="000000"/>
                </a:solidFill>
                <a:cs typeface="Times New Roman" panose="02020603050405020304" pitchFamily="18" charset="0"/>
                <a:sym typeface="Symbol" panose="05050102010706020507" pitchFamily="18" charset="2"/>
              </a:rPr>
              <a:t>Cipherteks</a:t>
            </a:r>
            <a:r>
              <a:rPr lang="en-US" sz="2400" dirty="0">
                <a:solidFill>
                  <a:srgbClr val="000000"/>
                </a:solidFill>
                <a:cs typeface="Times New Roman" panose="02020603050405020304" pitchFamily="18" charset="0"/>
                <a:sym typeface="Symbol" panose="05050102010706020507" pitchFamily="18" charset="2"/>
              </a:rPr>
              <a:t>: </a:t>
            </a:r>
            <a:r>
              <a:rPr lang="en-US" sz="2400" dirty="0">
                <a:solidFill>
                  <a:srgbClr val="000000"/>
                </a:solidFill>
                <a:latin typeface="Courier"/>
                <a:cs typeface="Times New Roman" panose="02020603050405020304" pitchFamily="18" charset="0"/>
                <a:sym typeface="Symbol" panose="05050102010706020507" pitchFamily="18" charset="2"/>
              </a:rPr>
              <a:t>CQBSIBONW</a:t>
            </a:r>
          </a:p>
          <a:p>
            <a:pPr marL="457200" indent="0" algn="just">
              <a:buNone/>
              <a:defRPr/>
            </a:pPr>
            <a:endParaRPr lang="en-US" sz="2400" dirty="0">
              <a:solidFill>
                <a:srgbClr val="000000"/>
              </a:solidFill>
              <a:cs typeface="Times New Roman" panose="02020603050405020304" pitchFamily="18" charset="0"/>
            </a:endParaRPr>
          </a:p>
          <a:p>
            <a:pPr marL="971550" indent="-514350" algn="just">
              <a:buFont typeface="+mj-lt"/>
              <a:buAutoNum type="arabicPeriod" startAt="2"/>
              <a:defRPr/>
            </a:pPr>
            <a:r>
              <a:rPr lang="en-US" sz="2400" b="1" dirty="0">
                <a:solidFill>
                  <a:srgbClr val="000000"/>
                </a:solidFill>
                <a:cs typeface="Times New Roman" panose="02020603050405020304" pitchFamily="18" charset="0"/>
              </a:rPr>
              <a:t>Teknik </a:t>
            </a:r>
            <a:r>
              <a:rPr lang="en-US" sz="2400" b="1" dirty="0" err="1">
                <a:solidFill>
                  <a:srgbClr val="000000"/>
                </a:solidFill>
                <a:cs typeface="Times New Roman" panose="02020603050405020304" pitchFamily="18" charset="0"/>
              </a:rPr>
              <a:t>transposisi</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mengubah</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susunan</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atau</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posisi</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huruf</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plainteks</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menjadi</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susunan</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huruf</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cipherteks</a:t>
            </a:r>
            <a:r>
              <a:rPr lang="en-US" sz="2400" dirty="0">
                <a:solidFill>
                  <a:srgbClr val="000000"/>
                </a:solidFill>
                <a:cs typeface="Times New Roman" panose="02020603050405020304" pitchFamily="18" charset="0"/>
              </a:rPr>
              <a:t>.	</a:t>
            </a:r>
          </a:p>
          <a:p>
            <a:pPr marL="795338" indent="-795338" algn="just">
              <a:buNone/>
              <a:defRPr/>
            </a:pP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Disebut</a:t>
            </a:r>
            <a:r>
              <a:rPr lang="en-US" sz="2400" dirty="0">
                <a:solidFill>
                  <a:srgbClr val="000000"/>
                </a:solidFill>
                <a:cs typeface="Times New Roman" panose="02020603050405020304" pitchFamily="18" charset="0"/>
              </a:rPr>
              <a:t> juga </a:t>
            </a:r>
            <a:r>
              <a:rPr lang="en-US" sz="2400" dirty="0" err="1">
                <a:solidFill>
                  <a:srgbClr val="000000"/>
                </a:solidFill>
                <a:cs typeface="Times New Roman" panose="02020603050405020304" pitchFamily="18" charset="0"/>
              </a:rPr>
              <a:t>teknik</a:t>
            </a:r>
            <a:r>
              <a:rPr lang="en-US" sz="2400" dirty="0">
                <a:solidFill>
                  <a:srgbClr val="000000"/>
                </a:solidFill>
                <a:cs typeface="Times New Roman" panose="02020603050405020304" pitchFamily="18" charset="0"/>
              </a:rPr>
              <a:t> </a:t>
            </a:r>
            <a:r>
              <a:rPr lang="en-US" sz="2400" i="1" dirty="0">
                <a:solidFill>
                  <a:srgbClr val="000000"/>
                </a:solidFill>
                <a:cs typeface="Times New Roman" panose="02020603050405020304" pitchFamily="18" charset="0"/>
              </a:rPr>
              <a:t>scrambling</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permutasi</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atau</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pengacakan</a:t>
            </a:r>
            <a:r>
              <a:rPr lang="en-US" sz="2400" dirty="0">
                <a:solidFill>
                  <a:srgbClr val="000000"/>
                </a:solidFill>
                <a:cs typeface="Times New Roman" panose="02020603050405020304" pitchFamily="18" charset="0"/>
              </a:rPr>
              <a:t> </a:t>
            </a:r>
          </a:p>
          <a:p>
            <a:pPr marL="457200" indent="0" algn="just">
              <a:buNone/>
              <a:defRPr/>
            </a:pP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Contoh</a:t>
            </a:r>
            <a:r>
              <a:rPr lang="en-US" sz="2400" dirty="0">
                <a:solidFill>
                  <a:srgbClr val="000000"/>
                </a:solidFill>
                <a:cs typeface="Times New Roman" panose="02020603050405020304" pitchFamily="18" charset="0"/>
              </a:rPr>
              <a:t>:     </a:t>
            </a:r>
            <a:r>
              <a:rPr lang="en-US" sz="2400" dirty="0" err="1">
                <a:solidFill>
                  <a:srgbClr val="000000"/>
                </a:solidFill>
                <a:cs typeface="Times New Roman" panose="02020603050405020304" pitchFamily="18" charset="0"/>
              </a:rPr>
              <a:t>Plainteks</a:t>
            </a:r>
            <a:r>
              <a:rPr lang="en-US" sz="2400" dirty="0">
                <a:solidFill>
                  <a:srgbClr val="000000"/>
                </a:solidFill>
                <a:cs typeface="Times New Roman" panose="02020603050405020304" pitchFamily="18" charset="0"/>
              </a:rPr>
              <a:t>:    </a:t>
            </a:r>
            <a:r>
              <a:rPr lang="en-US" sz="2400" dirty="0">
                <a:solidFill>
                  <a:srgbClr val="000000"/>
                </a:solidFill>
                <a:latin typeface="Courier"/>
                <a:cs typeface="Times New Roman" panose="02020603050405020304" pitchFamily="18" charset="0"/>
              </a:rPr>
              <a:t>MENGANTUK </a:t>
            </a:r>
            <a:r>
              <a:rPr lang="en-US" sz="2400" dirty="0">
                <a:solidFill>
                  <a:srgbClr val="000000"/>
                </a:solidFill>
                <a:cs typeface="Times New Roman" panose="02020603050405020304" pitchFamily="18" charset="0"/>
              </a:rPr>
              <a:t>   </a:t>
            </a:r>
          </a:p>
          <a:p>
            <a:pPr marL="457200" indent="0" algn="just">
              <a:buNone/>
              <a:defRPr/>
            </a:pPr>
            <a:r>
              <a:rPr lang="en-US" sz="2400" dirty="0">
                <a:solidFill>
                  <a:srgbClr val="000000"/>
                </a:solidFill>
                <a:cs typeface="Times New Roman" panose="02020603050405020304" pitchFamily="18" charset="0"/>
                <a:sym typeface="Symbol" panose="05050102010706020507" pitchFamily="18" charset="2"/>
              </a:rPr>
              <a:t>		       </a:t>
            </a:r>
            <a:r>
              <a:rPr lang="en-US" sz="2400" dirty="0" err="1">
                <a:solidFill>
                  <a:srgbClr val="000000"/>
                </a:solidFill>
                <a:cs typeface="Times New Roman" panose="02020603050405020304" pitchFamily="18" charset="0"/>
                <a:sym typeface="Symbol" panose="05050102010706020507" pitchFamily="18" charset="2"/>
              </a:rPr>
              <a:t>Cipherteks</a:t>
            </a:r>
            <a:r>
              <a:rPr lang="en-US" sz="2400" dirty="0">
                <a:solidFill>
                  <a:srgbClr val="000000"/>
                </a:solidFill>
                <a:cs typeface="Times New Roman" panose="02020603050405020304" pitchFamily="18" charset="0"/>
                <a:sym typeface="Symbol" panose="05050102010706020507" pitchFamily="18" charset="2"/>
              </a:rPr>
              <a:t>: </a:t>
            </a:r>
            <a:r>
              <a:rPr lang="en-US" sz="2400" dirty="0">
                <a:solidFill>
                  <a:srgbClr val="000000"/>
                </a:solidFill>
                <a:latin typeface="Courier"/>
                <a:cs typeface="Times New Roman" panose="02020603050405020304" pitchFamily="18" charset="0"/>
                <a:sym typeface="Symbol" panose="05050102010706020507" pitchFamily="18" charset="2"/>
              </a:rPr>
              <a:t>TNEAKMNGU</a:t>
            </a:r>
          </a:p>
          <a:p>
            <a:pPr marL="795338" indent="-795338" algn="just">
              <a:buNone/>
              <a:defRPr/>
            </a:pPr>
            <a:endParaRPr lang="en-US" sz="2400" dirty="0">
              <a:solidFill>
                <a:srgbClr val="000000"/>
              </a:solidFill>
              <a:cs typeface="Times New Roman" panose="02020603050405020304" pitchFamily="18" charset="0"/>
            </a:endParaRPr>
          </a:p>
        </p:txBody>
      </p:sp>
      <p:sp>
        <p:nvSpPr>
          <p:cNvPr id="4" name="TextBox 3">
            <a:extLst>
              <a:ext uri="{FF2B5EF4-FFF2-40B4-BE49-F238E27FC236}">
                <a16:creationId xmlns:a16="http://schemas.microsoft.com/office/drawing/2014/main" id="{6188A501-52F9-6DFF-8DFA-D56E05BBEA31}"/>
              </a:ext>
            </a:extLst>
          </p:cNvPr>
          <p:cNvSpPr txBox="1"/>
          <p:nvPr/>
        </p:nvSpPr>
        <p:spPr>
          <a:xfrm>
            <a:off x="1550353" y="1617790"/>
            <a:ext cx="1188659" cy="400110"/>
          </a:xfrm>
          <a:prstGeom prst="rect">
            <a:avLst/>
          </a:prstGeom>
          <a:noFill/>
        </p:spPr>
        <p:txBody>
          <a:bodyPr wrap="none" rtlCol="0">
            <a:spAutoFit/>
          </a:bodyPr>
          <a:lstStyle/>
          <a:p>
            <a:r>
              <a:rPr lang="en-US" sz="2000" dirty="0" err="1">
                <a:solidFill>
                  <a:srgbClr val="FF0000"/>
                </a:solidFill>
              </a:rPr>
              <a:t>Plainteks</a:t>
            </a:r>
            <a:r>
              <a:rPr lang="en-US" sz="2000" dirty="0">
                <a:solidFill>
                  <a:srgbClr val="FF0000"/>
                </a:solidFill>
              </a:rPr>
              <a:t>:</a:t>
            </a:r>
          </a:p>
        </p:txBody>
      </p:sp>
      <p:sp>
        <p:nvSpPr>
          <p:cNvPr id="5" name="TextBox 4">
            <a:extLst>
              <a:ext uri="{FF2B5EF4-FFF2-40B4-BE49-F238E27FC236}">
                <a16:creationId xmlns:a16="http://schemas.microsoft.com/office/drawing/2014/main" id="{E0C11EFB-6A85-7F7B-D315-5435DE6540FE}"/>
              </a:ext>
            </a:extLst>
          </p:cNvPr>
          <p:cNvSpPr txBox="1"/>
          <p:nvPr/>
        </p:nvSpPr>
        <p:spPr>
          <a:xfrm>
            <a:off x="1550353" y="1970935"/>
            <a:ext cx="1364156" cy="400110"/>
          </a:xfrm>
          <a:prstGeom prst="rect">
            <a:avLst/>
          </a:prstGeom>
          <a:noFill/>
        </p:spPr>
        <p:txBody>
          <a:bodyPr wrap="none" rtlCol="0">
            <a:spAutoFit/>
          </a:bodyPr>
          <a:lstStyle/>
          <a:p>
            <a:r>
              <a:rPr lang="en-US" sz="2000" dirty="0" err="1">
                <a:solidFill>
                  <a:srgbClr val="FF0000"/>
                </a:solidFill>
              </a:rPr>
              <a:t>Cipherteks</a:t>
            </a:r>
            <a:r>
              <a:rPr lang="en-US" sz="2000" dirty="0">
                <a:solidFill>
                  <a:srgbClr val="FF0000"/>
                </a:solidFill>
              </a:rPr>
              <a:t>:</a:t>
            </a:r>
          </a:p>
        </p:txBody>
      </p:sp>
      <p:pic>
        <p:nvPicPr>
          <p:cNvPr id="7" name="Picture 6" descr="Table&#10;&#10;Description automatically generated with low confidence">
            <a:extLst>
              <a:ext uri="{FF2B5EF4-FFF2-40B4-BE49-F238E27FC236}">
                <a16:creationId xmlns:a16="http://schemas.microsoft.com/office/drawing/2014/main" id="{9806AE7B-ADBF-E69D-2BDE-A3186158D1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845" y="1483360"/>
            <a:ext cx="8937634" cy="934650"/>
          </a:xfrm>
          <a:prstGeom prst="rect">
            <a:avLst/>
          </a:prstGeom>
        </p:spPr>
      </p:pic>
    </p:spTree>
    <p:extLst>
      <p:ext uri="{BB962C8B-B14F-4D97-AF65-F5344CB8AC3E}">
        <p14:creationId xmlns:p14="http://schemas.microsoft.com/office/powerpoint/2010/main" val="2445919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5A3CB086-68AB-4FDF-8CE0-38434F574C87}" type="slidenum">
              <a:rPr lang="en-GB" altLang="en-US" sz="2400">
                <a:solidFill>
                  <a:schemeClr val="tx2"/>
                </a:solidFill>
              </a:rPr>
              <a:pPr>
                <a:spcBef>
                  <a:spcPct val="0"/>
                </a:spcBef>
                <a:buClrTx/>
                <a:buSzTx/>
                <a:buFontTx/>
                <a:buNone/>
              </a:pPr>
              <a:t>30</a:t>
            </a:fld>
            <a:endParaRPr lang="en-GB" altLang="en-US" sz="1400">
              <a:solidFill>
                <a:schemeClr val="tx2"/>
              </a:solidFill>
            </a:endParaRPr>
          </a:p>
        </p:txBody>
      </p:sp>
      <p:sp>
        <p:nvSpPr>
          <p:cNvPr id="26628" name="Rectangle 3"/>
          <p:cNvSpPr>
            <a:spLocks noGrp="1" noChangeArrowheads="1"/>
          </p:cNvSpPr>
          <p:nvPr>
            <p:ph type="body" idx="1"/>
          </p:nvPr>
        </p:nvSpPr>
        <p:spPr>
          <a:xfrm>
            <a:off x="642257" y="838200"/>
            <a:ext cx="10874829" cy="5518150"/>
          </a:xfrm>
        </p:spPr>
        <p:txBody>
          <a:bodyPr>
            <a:normAutofit fontScale="92500" lnSpcReduction="10000"/>
          </a:bodyPr>
          <a:lstStyle/>
          <a:p>
            <a:pPr eaLnBrk="1" hangingPunct="1">
              <a:lnSpc>
                <a:spcPct val="90000"/>
              </a:lnSpc>
            </a:pPr>
            <a:r>
              <a:rPr lang="en-US" altLang="en-US" sz="2400" dirty="0" err="1">
                <a:solidFill>
                  <a:srgbClr val="010000"/>
                </a:solidFill>
              </a:rPr>
              <a:t>Tabel</a:t>
            </a:r>
            <a:r>
              <a:rPr lang="en-US" altLang="en-US" sz="2400" dirty="0">
                <a:solidFill>
                  <a:srgbClr val="010000"/>
                </a:solidFill>
              </a:rPr>
              <a:t> </a:t>
            </a:r>
            <a:r>
              <a:rPr lang="en-US" altLang="en-US" sz="2400" dirty="0" err="1">
                <a:solidFill>
                  <a:srgbClr val="010000"/>
                </a:solidFill>
              </a:rPr>
              <a:t>substitusi</a:t>
            </a:r>
            <a:r>
              <a:rPr lang="en-US" altLang="en-US" sz="2400" dirty="0">
                <a:solidFill>
                  <a:srgbClr val="010000"/>
                </a:solidFill>
              </a:rPr>
              <a:t> </a:t>
            </a:r>
            <a:r>
              <a:rPr lang="en-US" altLang="en-US" sz="2400" dirty="0" err="1">
                <a:solidFill>
                  <a:srgbClr val="010000"/>
                </a:solidFill>
              </a:rPr>
              <a:t>dapat</a:t>
            </a:r>
            <a:r>
              <a:rPr lang="en-US" altLang="en-US" sz="2400" dirty="0">
                <a:solidFill>
                  <a:srgbClr val="010000"/>
                </a:solidFill>
              </a:rPr>
              <a:t> </a:t>
            </a:r>
            <a:r>
              <a:rPr lang="en-US" altLang="en-US" sz="2400" dirty="0" err="1">
                <a:solidFill>
                  <a:srgbClr val="010000"/>
                </a:solidFill>
              </a:rPr>
              <a:t>dibentuk</a:t>
            </a:r>
            <a:r>
              <a:rPr lang="en-US" altLang="en-US" sz="2400" dirty="0">
                <a:solidFill>
                  <a:srgbClr val="010000"/>
                </a:solidFill>
              </a:rPr>
              <a:t> </a:t>
            </a:r>
            <a:r>
              <a:rPr lang="en-US" altLang="en-US" sz="2400" dirty="0" err="1">
                <a:solidFill>
                  <a:srgbClr val="010000"/>
                </a:solidFill>
              </a:rPr>
              <a:t>secara</a:t>
            </a:r>
            <a:r>
              <a:rPr lang="en-US" altLang="en-US" sz="2400" dirty="0">
                <a:solidFill>
                  <a:srgbClr val="010000"/>
                </a:solidFill>
              </a:rPr>
              <a:t> </a:t>
            </a:r>
            <a:r>
              <a:rPr lang="en-US" altLang="en-US" sz="2400" dirty="0" err="1">
                <a:solidFill>
                  <a:srgbClr val="010000"/>
                </a:solidFill>
              </a:rPr>
              <a:t>acak</a:t>
            </a:r>
            <a:r>
              <a:rPr lang="en-US" altLang="en-US" sz="2400" dirty="0">
                <a:solidFill>
                  <a:srgbClr val="010000"/>
                </a:solidFill>
              </a:rPr>
              <a:t>:</a:t>
            </a:r>
          </a:p>
          <a:p>
            <a:pPr eaLnBrk="1" hangingPunct="1">
              <a:lnSpc>
                <a:spcPct val="90000"/>
              </a:lnSpc>
            </a:pPr>
            <a:endParaRPr lang="en-US" altLang="en-US" sz="2400" dirty="0">
              <a:solidFill>
                <a:srgbClr val="010000"/>
              </a:solidFill>
            </a:endParaRPr>
          </a:p>
          <a:p>
            <a:pPr eaLnBrk="1" hangingPunct="1">
              <a:lnSpc>
                <a:spcPct val="90000"/>
              </a:lnSpc>
            </a:pPr>
            <a:endParaRPr lang="en-US" altLang="en-US" sz="2400" dirty="0">
              <a:solidFill>
                <a:srgbClr val="010000"/>
              </a:solidFill>
            </a:endParaRPr>
          </a:p>
          <a:p>
            <a:pPr eaLnBrk="1" hangingPunct="1">
              <a:lnSpc>
                <a:spcPct val="90000"/>
              </a:lnSpc>
            </a:pPr>
            <a:endParaRPr lang="en-US" altLang="en-US" sz="2400" dirty="0">
              <a:solidFill>
                <a:srgbClr val="010000"/>
              </a:solidFill>
            </a:endParaRPr>
          </a:p>
          <a:p>
            <a:pPr eaLnBrk="1" hangingPunct="1">
              <a:lnSpc>
                <a:spcPct val="90000"/>
              </a:lnSpc>
            </a:pPr>
            <a:r>
              <a:rPr lang="en-US" altLang="en-US" sz="2400" dirty="0" err="1">
                <a:solidFill>
                  <a:srgbClr val="010000"/>
                </a:solidFill>
              </a:rPr>
              <a:t>Atau</a:t>
            </a:r>
            <a:r>
              <a:rPr lang="en-US" altLang="en-US" sz="2400" dirty="0">
                <a:solidFill>
                  <a:srgbClr val="010000"/>
                </a:solidFill>
              </a:rPr>
              <a:t> </a:t>
            </a:r>
            <a:r>
              <a:rPr lang="en-US" altLang="en-US" sz="2400" dirty="0" err="1">
                <a:solidFill>
                  <a:srgbClr val="010000"/>
                </a:solidFill>
              </a:rPr>
              <a:t>berdasarkan</a:t>
            </a:r>
            <a:r>
              <a:rPr lang="en-US" altLang="en-US" sz="2400" dirty="0">
                <a:solidFill>
                  <a:srgbClr val="010000"/>
                </a:solidFill>
              </a:rPr>
              <a:t> </a:t>
            </a:r>
            <a:r>
              <a:rPr lang="en-US" altLang="en-US" sz="2400" dirty="0" err="1">
                <a:solidFill>
                  <a:srgbClr val="010000"/>
                </a:solidFill>
              </a:rPr>
              <a:t>kalimat</a:t>
            </a:r>
            <a:r>
              <a:rPr lang="en-US" altLang="en-US" sz="2400" dirty="0">
                <a:solidFill>
                  <a:srgbClr val="010000"/>
                </a:solidFill>
              </a:rPr>
              <a:t> yang </a:t>
            </a:r>
            <a:r>
              <a:rPr lang="en-US" altLang="en-US" sz="2400" dirty="0" err="1">
                <a:solidFill>
                  <a:srgbClr val="010000"/>
                </a:solidFill>
              </a:rPr>
              <a:t>mudah</a:t>
            </a:r>
            <a:r>
              <a:rPr lang="en-US" altLang="en-US" sz="2400" dirty="0">
                <a:solidFill>
                  <a:srgbClr val="010000"/>
                </a:solidFill>
              </a:rPr>
              <a:t> </a:t>
            </a:r>
            <a:r>
              <a:rPr lang="en-US" altLang="en-US" sz="2400" dirty="0" err="1">
                <a:solidFill>
                  <a:srgbClr val="010000"/>
                </a:solidFill>
              </a:rPr>
              <a:t>diingat</a:t>
            </a:r>
            <a:r>
              <a:rPr lang="en-US" altLang="en-US" sz="2400" dirty="0">
                <a:solidFill>
                  <a:srgbClr val="010000"/>
                </a:solidFill>
              </a:rPr>
              <a:t>:</a:t>
            </a:r>
          </a:p>
          <a:p>
            <a:pPr eaLnBrk="1" hangingPunct="1">
              <a:lnSpc>
                <a:spcPct val="90000"/>
              </a:lnSpc>
              <a:buFont typeface="Wingdings" panose="05000000000000000000" pitchFamily="2" charset="2"/>
              <a:buNone/>
            </a:pPr>
            <a:r>
              <a:rPr lang="en-US" altLang="en-US" sz="2400" dirty="0">
                <a:solidFill>
                  <a:srgbClr val="010000"/>
                </a:solidFill>
              </a:rPr>
              <a:t>	</a:t>
            </a:r>
            <a:r>
              <a:rPr lang="en-US" altLang="en-US" sz="2400" dirty="0" err="1">
                <a:solidFill>
                  <a:srgbClr val="010000"/>
                </a:solidFill>
              </a:rPr>
              <a:t>Contoh</a:t>
            </a:r>
            <a:r>
              <a:rPr lang="en-US" altLang="en-US" sz="2400" dirty="0">
                <a:solidFill>
                  <a:srgbClr val="010000"/>
                </a:solidFill>
              </a:rPr>
              <a:t>: </a:t>
            </a:r>
            <a:r>
              <a:rPr lang="en-US" altLang="en-US" sz="2400" dirty="0">
                <a:solidFill>
                  <a:srgbClr val="000000"/>
                </a:solidFill>
                <a:latin typeface="Courier" pitchFamily="49" charset="0"/>
                <a:cs typeface="Times New Roman" panose="02020603050405020304" pitchFamily="18" charset="0"/>
              </a:rPr>
              <a:t>di </a:t>
            </a:r>
            <a:r>
              <a:rPr lang="en-US" altLang="en-US" sz="2400" dirty="0" err="1">
                <a:solidFill>
                  <a:srgbClr val="000000"/>
                </a:solidFill>
                <a:latin typeface="Courier" pitchFamily="49" charset="0"/>
                <a:cs typeface="Times New Roman" panose="02020603050405020304" pitchFamily="18" charset="0"/>
              </a:rPr>
              <a:t>bawah</a:t>
            </a:r>
            <a:r>
              <a:rPr lang="en-US" altLang="en-US" sz="2400" dirty="0">
                <a:solidFill>
                  <a:srgbClr val="000000"/>
                </a:solidFill>
                <a:latin typeface="Courier" pitchFamily="49" charset="0"/>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sinar</a:t>
            </a:r>
            <a:r>
              <a:rPr lang="en-US" altLang="en-US" sz="2400" dirty="0">
                <a:solidFill>
                  <a:srgbClr val="000000"/>
                </a:solidFill>
                <a:latin typeface="Courier" pitchFamily="49" charset="0"/>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bulan</a:t>
            </a:r>
            <a:r>
              <a:rPr lang="en-US" altLang="en-US" sz="2400" dirty="0">
                <a:solidFill>
                  <a:srgbClr val="000000"/>
                </a:solidFill>
                <a:latin typeface="Courier" pitchFamily="49" charset="0"/>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purnama</a:t>
            </a:r>
            <a:r>
              <a:rPr lang="en-US" altLang="en-US" sz="2400" dirty="0">
                <a:solidFill>
                  <a:srgbClr val="000000"/>
                </a:solidFill>
                <a:latin typeface="Courier" pitchFamily="49" charset="0"/>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hati</a:t>
            </a:r>
            <a:r>
              <a:rPr lang="en-US" altLang="en-US" sz="2400" dirty="0">
                <a:solidFill>
                  <a:srgbClr val="000000"/>
                </a:solidFill>
                <a:latin typeface="Courier" pitchFamily="49" charset="0"/>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resah</a:t>
            </a:r>
            <a:r>
              <a:rPr lang="en-US" altLang="en-US" sz="2400" dirty="0">
                <a:solidFill>
                  <a:srgbClr val="000000"/>
                </a:solidFill>
                <a:latin typeface="Courier" pitchFamily="49" charset="0"/>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jadi</a:t>
            </a:r>
            <a:r>
              <a:rPr lang="en-US" altLang="en-US" sz="2400" dirty="0">
                <a:solidFill>
                  <a:srgbClr val="000000"/>
                </a:solidFill>
                <a:latin typeface="Courier" pitchFamily="49" charset="0"/>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senang</a:t>
            </a:r>
            <a:endParaRPr lang="en-US" altLang="en-US" sz="2400" dirty="0">
              <a:solidFill>
                <a:srgbClr val="000000"/>
              </a:solidFill>
              <a:cs typeface="Times New Roman" panose="02020603050405020304" pitchFamily="18" charset="0"/>
            </a:endParaRPr>
          </a:p>
          <a:p>
            <a:pPr eaLnBrk="1" hangingPunct="1">
              <a:lnSpc>
                <a:spcPct val="90000"/>
              </a:lnSpc>
              <a:buFont typeface="Wingdings" panose="05000000000000000000" pitchFamily="2" charset="2"/>
              <a:buNone/>
            </a:pPr>
            <a:r>
              <a:rPr lang="en-US" altLang="en-US" sz="2400" dirty="0">
                <a:solidFill>
                  <a:srgbClr val="010000"/>
                </a:solidFill>
              </a:rPr>
              <a:t>	</a:t>
            </a:r>
          </a:p>
          <a:p>
            <a:pPr eaLnBrk="1" hangingPunct="1">
              <a:lnSpc>
                <a:spcPct val="90000"/>
              </a:lnSpc>
              <a:buFont typeface="Wingdings" panose="05000000000000000000" pitchFamily="2" charset="2"/>
              <a:buNone/>
            </a:pPr>
            <a:r>
              <a:rPr lang="en-US" altLang="en-US" sz="2400" dirty="0">
                <a:solidFill>
                  <a:srgbClr val="010000"/>
                </a:solidFill>
              </a:rPr>
              <a:t>	Buang </a:t>
            </a:r>
            <a:r>
              <a:rPr lang="en-US" altLang="en-US" sz="2400" dirty="0" err="1">
                <a:solidFill>
                  <a:srgbClr val="010000"/>
                </a:solidFill>
              </a:rPr>
              <a:t>duplikasi</a:t>
            </a:r>
            <a:r>
              <a:rPr lang="en-US" altLang="en-US" sz="2400" dirty="0">
                <a:solidFill>
                  <a:srgbClr val="010000"/>
                </a:solidFill>
              </a:rPr>
              <a:t> </a:t>
            </a:r>
            <a:r>
              <a:rPr lang="en-US" altLang="en-US" sz="2400" dirty="0" err="1">
                <a:solidFill>
                  <a:srgbClr val="010000"/>
                </a:solidFill>
              </a:rPr>
              <a:t>huruf</a:t>
            </a:r>
            <a:r>
              <a:rPr lang="en-US" altLang="en-US" sz="2400" dirty="0">
                <a:solidFill>
                  <a:srgbClr val="010000"/>
                </a:solidFill>
              </a:rPr>
              <a:t> </a:t>
            </a:r>
            <a:r>
              <a:rPr lang="en-US" altLang="en-US" sz="2400" dirty="0" err="1">
                <a:solidFill>
                  <a:srgbClr val="010000"/>
                </a:solidFill>
              </a:rPr>
              <a:t>menjadi</a:t>
            </a:r>
            <a:r>
              <a:rPr lang="en-US" altLang="en-US" sz="2400" dirty="0">
                <a:solidFill>
                  <a:srgbClr val="010000"/>
                </a:solidFill>
              </a:rPr>
              <a:t>: </a:t>
            </a:r>
            <a:r>
              <a:rPr lang="en-US" altLang="en-US" sz="2400" dirty="0" err="1">
                <a:solidFill>
                  <a:srgbClr val="000000"/>
                </a:solidFill>
                <a:latin typeface="Courier" pitchFamily="49" charset="0"/>
                <a:cs typeface="Times New Roman" panose="02020603050405020304" pitchFamily="18" charset="0"/>
              </a:rPr>
              <a:t>dibawhsnrulpmtejg</a:t>
            </a:r>
            <a:endParaRPr lang="en-US" altLang="en-US" sz="2400" dirty="0">
              <a:solidFill>
                <a:srgbClr val="010000"/>
              </a:solidFill>
            </a:endParaRPr>
          </a:p>
          <a:p>
            <a:pPr eaLnBrk="1" hangingPunct="1">
              <a:lnSpc>
                <a:spcPct val="90000"/>
              </a:lnSpc>
              <a:buFont typeface="Wingdings" panose="05000000000000000000" pitchFamily="2" charset="2"/>
              <a:buNone/>
            </a:pPr>
            <a:r>
              <a:rPr lang="en-US" altLang="en-US" sz="2400" dirty="0">
                <a:solidFill>
                  <a:srgbClr val="010000"/>
                </a:solidFill>
              </a:rPr>
              <a:t>	</a:t>
            </a:r>
            <a:r>
              <a:rPr lang="en-US" altLang="en-US" sz="2400" dirty="0" err="1">
                <a:solidFill>
                  <a:srgbClr val="010000"/>
                </a:solidFill>
              </a:rPr>
              <a:t>Sambung</a:t>
            </a:r>
            <a:r>
              <a:rPr lang="en-US" altLang="en-US" sz="2400" dirty="0">
                <a:solidFill>
                  <a:srgbClr val="010000"/>
                </a:solidFill>
              </a:rPr>
              <a:t> </a:t>
            </a:r>
            <a:r>
              <a:rPr lang="en-US" altLang="en-US" sz="2400" dirty="0" err="1">
                <a:solidFill>
                  <a:srgbClr val="010000"/>
                </a:solidFill>
              </a:rPr>
              <a:t>dengan</a:t>
            </a:r>
            <a:r>
              <a:rPr lang="en-US" altLang="en-US" sz="2400" dirty="0">
                <a:solidFill>
                  <a:srgbClr val="010000"/>
                </a:solidFill>
              </a:rPr>
              <a:t> </a:t>
            </a:r>
            <a:r>
              <a:rPr lang="en-US" altLang="en-US" sz="2400" dirty="0" err="1">
                <a:solidFill>
                  <a:srgbClr val="010000"/>
                </a:solidFill>
              </a:rPr>
              <a:t>huruf</a:t>
            </a:r>
            <a:r>
              <a:rPr lang="en-US" altLang="en-US" sz="2400" dirty="0">
                <a:solidFill>
                  <a:srgbClr val="010000"/>
                </a:solidFill>
              </a:rPr>
              <a:t> lain yang </a:t>
            </a:r>
            <a:r>
              <a:rPr lang="en-US" altLang="en-US" sz="2400" dirty="0" err="1">
                <a:solidFill>
                  <a:srgbClr val="010000"/>
                </a:solidFill>
              </a:rPr>
              <a:t>belum</a:t>
            </a:r>
            <a:r>
              <a:rPr lang="en-US" altLang="en-US" sz="2400" dirty="0">
                <a:solidFill>
                  <a:srgbClr val="010000"/>
                </a:solidFill>
              </a:rPr>
              <a:t> </a:t>
            </a:r>
            <a:r>
              <a:rPr lang="en-US" altLang="en-US" sz="2400" dirty="0" err="1">
                <a:solidFill>
                  <a:srgbClr val="010000"/>
                </a:solidFill>
              </a:rPr>
              <a:t>ada</a:t>
            </a:r>
            <a:r>
              <a:rPr lang="en-US" altLang="en-US" sz="2400" dirty="0">
                <a:solidFill>
                  <a:srgbClr val="010000"/>
                </a:solidFill>
              </a:rPr>
              <a:t>:</a:t>
            </a:r>
          </a:p>
          <a:p>
            <a:pPr algn="just" eaLnBrk="1" hangingPunct="1">
              <a:lnSpc>
                <a:spcPct val="90000"/>
              </a:lnSpc>
              <a:buFont typeface="Wingdings" panose="05000000000000000000" pitchFamily="2" charset="2"/>
              <a:buNone/>
            </a:pPr>
            <a:r>
              <a:rPr lang="en-US" altLang="en-US" sz="2400" dirty="0">
                <a:solidFill>
                  <a:srgbClr val="000000"/>
                </a:solidFill>
                <a:latin typeface="Courier" pitchFamily="49" charset="0"/>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dibawhsnrulpmtejgcfkoqvwxyz</a:t>
            </a:r>
            <a:endParaRPr lang="en-US" altLang="en-US" sz="2400" dirty="0">
              <a:solidFill>
                <a:srgbClr val="000000"/>
              </a:solidFill>
              <a:cs typeface="Times New Roman" panose="02020603050405020304" pitchFamily="18" charset="0"/>
            </a:endParaRPr>
          </a:p>
          <a:p>
            <a:pPr eaLnBrk="1" hangingPunct="1">
              <a:lnSpc>
                <a:spcPct val="90000"/>
              </a:lnSpc>
              <a:buFont typeface="Wingdings" panose="05000000000000000000" pitchFamily="2" charset="2"/>
              <a:buNone/>
            </a:pPr>
            <a:r>
              <a:rPr lang="en-US" altLang="en-US" sz="2400" dirty="0">
                <a:solidFill>
                  <a:srgbClr val="010000"/>
                </a:solidFill>
              </a:rPr>
              <a:t>	</a:t>
            </a:r>
            <a:r>
              <a:rPr lang="en-US" altLang="en-US" sz="2400" dirty="0" err="1">
                <a:solidFill>
                  <a:srgbClr val="010000"/>
                </a:solidFill>
              </a:rPr>
              <a:t>Tabel</a:t>
            </a:r>
            <a:r>
              <a:rPr lang="en-US" altLang="en-US" sz="2400" dirty="0">
                <a:solidFill>
                  <a:srgbClr val="010000"/>
                </a:solidFill>
              </a:rPr>
              <a:t> </a:t>
            </a:r>
            <a:r>
              <a:rPr lang="en-US" altLang="en-US" sz="2400" dirty="0" err="1">
                <a:solidFill>
                  <a:srgbClr val="010000"/>
                </a:solidFill>
              </a:rPr>
              <a:t>substitusi</a:t>
            </a:r>
            <a:r>
              <a:rPr lang="en-US" altLang="en-US" sz="2400" dirty="0">
                <a:solidFill>
                  <a:srgbClr val="010000"/>
                </a:solidFill>
              </a:rPr>
              <a:t>:</a:t>
            </a:r>
          </a:p>
          <a:p>
            <a:pPr algn="just" eaLnBrk="1" hangingPunct="1">
              <a:buFont typeface="Wingdings" panose="05000000000000000000" pitchFamily="2" charset="2"/>
              <a:buNone/>
            </a:pP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200" dirty="0" err="1">
                <a:solidFill>
                  <a:srgbClr val="000000"/>
                </a:solidFill>
                <a:latin typeface="Courier New" panose="02070309020205020404" pitchFamily="49" charset="0"/>
                <a:cs typeface="Courier New" panose="02070309020205020404" pitchFamily="49" charset="0"/>
              </a:rPr>
              <a:t>Plainteks</a:t>
            </a:r>
            <a:r>
              <a:rPr lang="en-US" altLang="en-US" sz="2200" baseline="-30000" dirty="0">
                <a:solidFill>
                  <a:srgbClr val="000000"/>
                </a:solidFill>
                <a:latin typeface="Courier New" panose="02070309020205020404" pitchFamily="49" charset="0"/>
                <a:cs typeface="Courier New" panose="02070309020205020404" pitchFamily="49" charset="0"/>
              </a:rPr>
              <a:t> </a:t>
            </a:r>
            <a:r>
              <a:rPr lang="en-US" altLang="en-US" sz="2200" dirty="0">
                <a:solidFill>
                  <a:srgbClr val="000000"/>
                </a:solidFill>
                <a:latin typeface="Courier New" panose="02070309020205020404" pitchFamily="49" charset="0"/>
                <a:cs typeface="Courier New" panose="02070309020205020404" pitchFamily="49" charset="0"/>
              </a:rPr>
              <a:t>:  A B C D E F G H I J K L M N O P Q R S T U V W X Y Z</a:t>
            </a:r>
            <a:endParaRPr lang="en-US" altLang="en-US" sz="2200" dirty="0">
              <a:solidFill>
                <a:srgbClr val="000000"/>
              </a:solidFill>
              <a:cs typeface="Times New Roman" panose="02020603050405020304" pitchFamily="18" charset="0"/>
            </a:endParaRPr>
          </a:p>
          <a:p>
            <a:pPr algn="just" eaLnBrk="1" hangingPunct="1">
              <a:buFont typeface="Wingdings" panose="05000000000000000000" pitchFamily="2" charset="2"/>
              <a:buNone/>
            </a:pPr>
            <a:r>
              <a:rPr lang="en-US" altLang="en-US" sz="2200" i="1" dirty="0">
                <a:solidFill>
                  <a:srgbClr val="000000"/>
                </a:solidFill>
                <a:latin typeface="Courier New" panose="02070309020205020404" pitchFamily="49" charset="0"/>
                <a:cs typeface="Courier New" panose="02070309020205020404" pitchFamily="49" charset="0"/>
              </a:rPr>
              <a:t>	</a:t>
            </a:r>
            <a:r>
              <a:rPr lang="en-US" altLang="en-US" sz="2200" dirty="0" err="1">
                <a:solidFill>
                  <a:srgbClr val="000000"/>
                </a:solidFill>
                <a:latin typeface="Courier New" panose="02070309020205020404" pitchFamily="49" charset="0"/>
                <a:cs typeface="Courier New" panose="02070309020205020404" pitchFamily="49" charset="0"/>
              </a:rPr>
              <a:t>Cipherteks</a:t>
            </a:r>
            <a:r>
              <a:rPr lang="en-US" altLang="en-US" sz="2200" i="1" baseline="-30000" dirty="0">
                <a:solidFill>
                  <a:srgbClr val="000000"/>
                </a:solidFill>
                <a:latin typeface="Courier New" panose="02070309020205020404" pitchFamily="49" charset="0"/>
                <a:cs typeface="Courier New" panose="02070309020205020404" pitchFamily="49" charset="0"/>
              </a:rPr>
              <a:t> </a:t>
            </a:r>
            <a:r>
              <a:rPr lang="en-US" altLang="en-US" sz="2200" dirty="0">
                <a:solidFill>
                  <a:srgbClr val="000000"/>
                </a:solidFill>
                <a:latin typeface="Courier New" panose="02070309020205020404" pitchFamily="49" charset="0"/>
                <a:cs typeface="Courier New" panose="02070309020205020404" pitchFamily="49" charset="0"/>
              </a:rPr>
              <a:t>: </a:t>
            </a:r>
            <a:r>
              <a:rPr lang="en-US" altLang="en-US" sz="2200" b="1" dirty="0">
                <a:solidFill>
                  <a:srgbClr val="000000"/>
                </a:solidFill>
                <a:latin typeface="Courier New" panose="02070309020205020404" pitchFamily="49" charset="0"/>
                <a:cs typeface="Courier New" panose="02070309020205020404" pitchFamily="49" charset="0"/>
              </a:rPr>
              <a:t>D I B A W H S N R U L P M T E J G C F K O V W X Y Z</a:t>
            </a:r>
            <a:r>
              <a:rPr lang="en-US" altLang="en-US" sz="2200" dirty="0"/>
              <a:t> </a:t>
            </a:r>
          </a:p>
        </p:txBody>
      </p:sp>
      <p:sp>
        <p:nvSpPr>
          <p:cNvPr id="4" name="TextBox 3">
            <a:extLst>
              <a:ext uri="{FF2B5EF4-FFF2-40B4-BE49-F238E27FC236}">
                <a16:creationId xmlns:a16="http://schemas.microsoft.com/office/drawing/2014/main" id="{D3C69784-7E87-2275-DEE9-22AA2FE2B089}"/>
              </a:ext>
            </a:extLst>
          </p:cNvPr>
          <p:cNvSpPr txBox="1"/>
          <p:nvPr/>
        </p:nvSpPr>
        <p:spPr>
          <a:xfrm>
            <a:off x="971233" y="1394270"/>
            <a:ext cx="1188659" cy="400110"/>
          </a:xfrm>
          <a:prstGeom prst="rect">
            <a:avLst/>
          </a:prstGeom>
          <a:noFill/>
        </p:spPr>
        <p:txBody>
          <a:bodyPr wrap="none" rtlCol="0">
            <a:spAutoFit/>
          </a:bodyPr>
          <a:lstStyle/>
          <a:p>
            <a:r>
              <a:rPr lang="en-US" sz="2000" dirty="0" err="1">
                <a:solidFill>
                  <a:srgbClr val="FF0000"/>
                </a:solidFill>
              </a:rPr>
              <a:t>Plainteks</a:t>
            </a:r>
            <a:r>
              <a:rPr lang="en-US" sz="2000" dirty="0">
                <a:solidFill>
                  <a:srgbClr val="FF0000"/>
                </a:solidFill>
              </a:rPr>
              <a:t>:</a:t>
            </a:r>
          </a:p>
        </p:txBody>
      </p:sp>
      <p:sp>
        <p:nvSpPr>
          <p:cNvPr id="5" name="TextBox 4">
            <a:extLst>
              <a:ext uri="{FF2B5EF4-FFF2-40B4-BE49-F238E27FC236}">
                <a16:creationId xmlns:a16="http://schemas.microsoft.com/office/drawing/2014/main" id="{A5F0C680-200E-5AFF-F8DC-3CF211E3715E}"/>
              </a:ext>
            </a:extLst>
          </p:cNvPr>
          <p:cNvSpPr txBox="1"/>
          <p:nvPr/>
        </p:nvSpPr>
        <p:spPr>
          <a:xfrm>
            <a:off x="971233" y="1747415"/>
            <a:ext cx="1364156" cy="400110"/>
          </a:xfrm>
          <a:prstGeom prst="rect">
            <a:avLst/>
          </a:prstGeom>
          <a:noFill/>
        </p:spPr>
        <p:txBody>
          <a:bodyPr wrap="none" rtlCol="0">
            <a:spAutoFit/>
          </a:bodyPr>
          <a:lstStyle/>
          <a:p>
            <a:r>
              <a:rPr lang="en-US" sz="2000" dirty="0" err="1">
                <a:solidFill>
                  <a:srgbClr val="FF0000"/>
                </a:solidFill>
              </a:rPr>
              <a:t>Cipherteks</a:t>
            </a:r>
            <a:r>
              <a:rPr lang="en-US" sz="2000" dirty="0">
                <a:solidFill>
                  <a:srgbClr val="FF0000"/>
                </a:solidFill>
              </a:rPr>
              <a:t>:</a:t>
            </a:r>
          </a:p>
        </p:txBody>
      </p:sp>
      <p:pic>
        <p:nvPicPr>
          <p:cNvPr id="6" name="Picture 5" descr="Table&#10;&#10;Description automatically generated with low confidence">
            <a:extLst>
              <a:ext uri="{FF2B5EF4-FFF2-40B4-BE49-F238E27FC236}">
                <a16:creationId xmlns:a16="http://schemas.microsoft.com/office/drawing/2014/main" id="{B491B3B7-25DD-64ED-AC56-F331413672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3725" y="1259840"/>
            <a:ext cx="8937634" cy="934650"/>
          </a:xfrm>
          <a:prstGeom prst="rect">
            <a:avLst/>
          </a:prstGeom>
        </p:spPr>
      </p:pic>
    </p:spTree>
    <p:extLst>
      <p:ext uri="{BB962C8B-B14F-4D97-AF65-F5344CB8AC3E}">
        <p14:creationId xmlns:p14="http://schemas.microsoft.com/office/powerpoint/2010/main" val="547286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ABFF79A9-6BA5-4A03-BB6E-BC73C32D466A}" type="slidenum">
              <a:rPr lang="en-GB" altLang="en-US" sz="2400">
                <a:solidFill>
                  <a:schemeClr val="tx2"/>
                </a:solidFill>
              </a:rPr>
              <a:pPr>
                <a:spcBef>
                  <a:spcPct val="0"/>
                </a:spcBef>
                <a:buClrTx/>
                <a:buSzTx/>
                <a:buFontTx/>
                <a:buNone/>
              </a:pPr>
              <a:t>31</a:t>
            </a:fld>
            <a:endParaRPr lang="en-GB" altLang="en-US" sz="1400">
              <a:solidFill>
                <a:schemeClr val="tx2"/>
              </a:solidFill>
            </a:endParaRPr>
          </a:p>
        </p:txBody>
      </p:sp>
      <p:sp>
        <p:nvSpPr>
          <p:cNvPr id="581635" name="Rectangle 3"/>
          <p:cNvSpPr>
            <a:spLocks noGrp="1" noChangeArrowheads="1"/>
          </p:cNvSpPr>
          <p:nvPr>
            <p:ph type="body" idx="1"/>
          </p:nvPr>
        </p:nvSpPr>
        <p:spPr>
          <a:xfrm>
            <a:off x="979713" y="2165350"/>
            <a:ext cx="10025743" cy="4191000"/>
          </a:xfrm>
        </p:spPr>
        <p:txBody>
          <a:bodyPr>
            <a:normAutofit lnSpcReduction="10000"/>
          </a:bodyPr>
          <a:lstStyle/>
          <a:p>
            <a:pPr marL="398463" indent="-398463" algn="just">
              <a:defRPr/>
            </a:pPr>
            <a:r>
              <a:rPr lang="en-US" sz="2400" dirty="0" err="1">
                <a:solidFill>
                  <a:srgbClr val="000000"/>
                </a:solidFill>
                <a:cs typeface="Times New Roman" pitchFamily="18" charset="0"/>
              </a:rPr>
              <a:t>Setiap</a:t>
            </a:r>
            <a:r>
              <a:rPr lang="en-US" sz="2400" dirty="0">
                <a:solidFill>
                  <a:srgbClr val="000000"/>
                </a:solidFill>
                <a:cs typeface="Times New Roman" pitchFamily="18" charset="0"/>
              </a:rPr>
              <a:t> </a:t>
            </a:r>
            <a:r>
              <a:rPr lang="en-US" sz="2400" dirty="0" err="1">
                <a:solidFill>
                  <a:srgbClr val="000000"/>
                </a:solidFill>
                <a:cs typeface="Times New Roman" pitchFamily="18" charset="0"/>
              </a:rPr>
              <a:t>huruf</a:t>
            </a:r>
            <a:r>
              <a:rPr lang="en-US" sz="2400" dirty="0">
                <a:solidFill>
                  <a:srgbClr val="000000"/>
                </a:solidFill>
                <a:cs typeface="Times New Roman" pitchFamily="18" charset="0"/>
              </a:rPr>
              <a:t> </a:t>
            </a:r>
            <a:r>
              <a:rPr lang="en-US" sz="2400" dirty="0" err="1">
                <a:solidFill>
                  <a:srgbClr val="000000"/>
                </a:solidFill>
                <a:cs typeface="Times New Roman" pitchFamily="18" charset="0"/>
              </a:rPr>
              <a:t>plainteks</a:t>
            </a:r>
            <a:r>
              <a:rPr lang="en-US" sz="2400" dirty="0">
                <a:solidFill>
                  <a:srgbClr val="000000"/>
                </a:solidFill>
                <a:cs typeface="Times New Roman" pitchFamily="18" charset="0"/>
              </a:rPr>
              <a:t> </a:t>
            </a:r>
            <a:r>
              <a:rPr lang="en-US" sz="2400" dirty="0" err="1">
                <a:solidFill>
                  <a:srgbClr val="000000"/>
                </a:solidFill>
                <a:cs typeface="Times New Roman" pitchFamily="18" charset="0"/>
              </a:rPr>
              <a:t>dipetakan</a:t>
            </a:r>
            <a:r>
              <a:rPr lang="en-US" sz="2400" dirty="0">
                <a:solidFill>
                  <a:srgbClr val="000000"/>
                </a:solidFill>
                <a:cs typeface="Times New Roman" pitchFamily="18" charset="0"/>
              </a:rPr>
              <a:t> </a:t>
            </a:r>
            <a:r>
              <a:rPr lang="en-US" sz="2400" dirty="0" err="1">
                <a:solidFill>
                  <a:srgbClr val="000000"/>
                </a:solidFill>
                <a:cs typeface="Times New Roman" pitchFamily="18" charset="0"/>
              </a:rPr>
              <a:t>ke</a:t>
            </a:r>
            <a:r>
              <a:rPr lang="en-US" sz="2400" dirty="0">
                <a:solidFill>
                  <a:srgbClr val="000000"/>
                </a:solidFill>
                <a:cs typeface="Times New Roman" pitchFamily="18" charset="0"/>
              </a:rPr>
              <a:t> </a:t>
            </a:r>
            <a:r>
              <a:rPr lang="en-US" sz="2400" dirty="0" err="1">
                <a:solidFill>
                  <a:srgbClr val="000000"/>
                </a:solidFill>
                <a:cs typeface="Times New Roman" pitchFamily="18" charset="0"/>
              </a:rPr>
              <a:t>dalam</a:t>
            </a:r>
            <a:r>
              <a:rPr lang="en-US" sz="2400" dirty="0">
                <a:solidFill>
                  <a:srgbClr val="000000"/>
                </a:solidFill>
                <a:cs typeface="Times New Roman" pitchFamily="18" charset="0"/>
              </a:rPr>
              <a:t> salah </a:t>
            </a:r>
            <a:r>
              <a:rPr lang="en-US" sz="2400" dirty="0" err="1">
                <a:solidFill>
                  <a:srgbClr val="000000"/>
                </a:solidFill>
                <a:cs typeface="Times New Roman" pitchFamily="18" charset="0"/>
              </a:rPr>
              <a:t>satu</a:t>
            </a:r>
            <a:r>
              <a:rPr lang="en-US" sz="2400" dirty="0">
                <a:solidFill>
                  <a:srgbClr val="000000"/>
                </a:solidFill>
                <a:cs typeface="Times New Roman" pitchFamily="18" charset="0"/>
              </a:rPr>
              <a:t> </a:t>
            </a:r>
            <a:r>
              <a:rPr lang="en-US" sz="2400" dirty="0" err="1">
                <a:solidFill>
                  <a:srgbClr val="000000"/>
                </a:solidFill>
                <a:cs typeface="Times New Roman" pitchFamily="18" charset="0"/>
              </a:rPr>
              <a:t>huruf</a:t>
            </a:r>
            <a:r>
              <a:rPr lang="en-US" sz="2400" dirty="0">
                <a:solidFill>
                  <a:srgbClr val="000000"/>
                </a:solidFill>
                <a:cs typeface="Times New Roman" pitchFamily="18" charset="0"/>
              </a:rPr>
              <a:t> </a:t>
            </a:r>
            <a:r>
              <a:rPr lang="en-US" sz="2400" dirty="0" err="1">
                <a:solidFill>
                  <a:srgbClr val="000000"/>
                </a:solidFill>
                <a:cs typeface="Times New Roman" pitchFamily="18" charset="0"/>
              </a:rPr>
              <a:t>atau</a:t>
            </a:r>
            <a:r>
              <a:rPr lang="en-US" sz="2400" dirty="0">
                <a:solidFill>
                  <a:srgbClr val="000000"/>
                </a:solidFill>
                <a:cs typeface="Times New Roman" pitchFamily="18" charset="0"/>
              </a:rPr>
              <a:t> salah </a:t>
            </a:r>
            <a:r>
              <a:rPr lang="en-US" sz="2400" dirty="0" err="1">
                <a:solidFill>
                  <a:srgbClr val="000000"/>
                </a:solidFill>
                <a:cs typeface="Times New Roman" pitchFamily="18" charset="0"/>
              </a:rPr>
              <a:t>satu</a:t>
            </a:r>
            <a:r>
              <a:rPr lang="en-US" sz="2400" dirty="0">
                <a:solidFill>
                  <a:srgbClr val="000000"/>
                </a:solidFill>
                <a:cs typeface="Times New Roman" pitchFamily="18" charset="0"/>
              </a:rPr>
              <a:t> </a:t>
            </a:r>
            <a:r>
              <a:rPr lang="en-US" sz="2400" dirty="0" err="1">
                <a:solidFill>
                  <a:srgbClr val="000000"/>
                </a:solidFill>
                <a:cs typeface="Times New Roman" pitchFamily="18" charset="0"/>
              </a:rPr>
              <a:t>pasangan</a:t>
            </a:r>
            <a:r>
              <a:rPr lang="en-US" sz="2400" dirty="0">
                <a:solidFill>
                  <a:srgbClr val="000000"/>
                </a:solidFill>
                <a:cs typeface="Times New Roman" pitchFamily="18" charset="0"/>
              </a:rPr>
              <a:t> </a:t>
            </a:r>
            <a:r>
              <a:rPr lang="en-US" sz="2400" dirty="0" err="1">
                <a:solidFill>
                  <a:srgbClr val="000000"/>
                </a:solidFill>
                <a:cs typeface="Times New Roman" pitchFamily="18" charset="0"/>
              </a:rPr>
              <a:t>huruf</a:t>
            </a:r>
            <a:r>
              <a:rPr lang="en-US" sz="2400" dirty="0">
                <a:solidFill>
                  <a:srgbClr val="000000"/>
                </a:solidFill>
                <a:cs typeface="Times New Roman" pitchFamily="18" charset="0"/>
              </a:rPr>
              <a:t> </a:t>
            </a:r>
            <a:r>
              <a:rPr lang="en-US" sz="2400" dirty="0" err="1">
                <a:solidFill>
                  <a:srgbClr val="000000"/>
                </a:solidFill>
                <a:cs typeface="Times New Roman" pitchFamily="18" charset="0"/>
              </a:rPr>
              <a:t>cipherteks</a:t>
            </a:r>
            <a:r>
              <a:rPr lang="en-US" sz="2400" dirty="0">
                <a:solidFill>
                  <a:srgbClr val="000000"/>
                </a:solidFill>
                <a:cs typeface="Times New Roman" pitchFamily="18" charset="0"/>
              </a:rPr>
              <a:t> yang </a:t>
            </a:r>
            <a:r>
              <a:rPr lang="en-US" sz="2400" dirty="0" err="1">
                <a:solidFill>
                  <a:srgbClr val="000000"/>
                </a:solidFill>
                <a:cs typeface="Times New Roman" pitchFamily="18" charset="0"/>
              </a:rPr>
              <a:t>mungkin</a:t>
            </a:r>
            <a:r>
              <a:rPr lang="en-US" sz="2400" dirty="0">
                <a:solidFill>
                  <a:srgbClr val="000000"/>
                </a:solidFill>
                <a:cs typeface="Times New Roman" pitchFamily="18" charset="0"/>
              </a:rPr>
              <a:t>. </a:t>
            </a:r>
          </a:p>
          <a:p>
            <a:pPr marL="609600" indent="-609600" algn="just">
              <a:buNone/>
              <a:defRPr/>
            </a:pPr>
            <a:r>
              <a:rPr lang="en-US" sz="2400" dirty="0">
                <a:solidFill>
                  <a:srgbClr val="000000"/>
                </a:solidFill>
                <a:cs typeface="Times New Roman" pitchFamily="18" charset="0"/>
              </a:rPr>
              <a:t>	</a:t>
            </a:r>
          </a:p>
          <a:p>
            <a:pPr marL="398463" indent="-398463" algn="just">
              <a:defRPr/>
            </a:pPr>
            <a:r>
              <a:rPr lang="en-US" sz="2400" dirty="0" err="1">
                <a:solidFill>
                  <a:srgbClr val="000000"/>
                </a:solidFill>
                <a:cs typeface="Times New Roman" pitchFamily="18" charset="0"/>
              </a:rPr>
              <a:t>Tujuan</a:t>
            </a:r>
            <a:r>
              <a:rPr lang="en-US" sz="2400" dirty="0">
                <a:solidFill>
                  <a:srgbClr val="000000"/>
                </a:solidFill>
                <a:cs typeface="Times New Roman" pitchFamily="18" charset="0"/>
              </a:rPr>
              <a:t>: </a:t>
            </a:r>
            <a:r>
              <a:rPr lang="en-US" sz="2400" dirty="0" err="1">
                <a:solidFill>
                  <a:srgbClr val="000000"/>
                </a:solidFill>
                <a:cs typeface="Times New Roman" pitchFamily="18" charset="0"/>
              </a:rPr>
              <a:t>menyembunyikan</a:t>
            </a:r>
            <a:r>
              <a:rPr lang="en-US" sz="2400" dirty="0">
                <a:solidFill>
                  <a:srgbClr val="000000"/>
                </a:solidFill>
                <a:cs typeface="Times New Roman" pitchFamily="18" charset="0"/>
              </a:rPr>
              <a:t> </a:t>
            </a:r>
            <a:r>
              <a:rPr lang="en-US" sz="2400" dirty="0" err="1">
                <a:solidFill>
                  <a:srgbClr val="000000"/>
                </a:solidFill>
                <a:cs typeface="Times New Roman" pitchFamily="18" charset="0"/>
              </a:rPr>
              <a:t>hubungan</a:t>
            </a:r>
            <a:r>
              <a:rPr lang="en-US" sz="2400" dirty="0">
                <a:solidFill>
                  <a:srgbClr val="000000"/>
                </a:solidFill>
                <a:cs typeface="Times New Roman" pitchFamily="18" charset="0"/>
              </a:rPr>
              <a:t> </a:t>
            </a:r>
            <a:r>
              <a:rPr lang="en-US" sz="2400" dirty="0" err="1">
                <a:solidFill>
                  <a:srgbClr val="000000"/>
                </a:solidFill>
                <a:cs typeface="Times New Roman" pitchFamily="18" charset="0"/>
              </a:rPr>
              <a:t>statistik</a:t>
            </a:r>
            <a:r>
              <a:rPr lang="en-US" sz="2400" dirty="0">
                <a:solidFill>
                  <a:srgbClr val="000000"/>
                </a:solidFill>
                <a:cs typeface="Times New Roman" pitchFamily="18" charset="0"/>
              </a:rPr>
              <a:t> </a:t>
            </a:r>
            <a:r>
              <a:rPr lang="en-US" sz="2400" dirty="0" err="1">
                <a:solidFill>
                  <a:srgbClr val="000000"/>
                </a:solidFill>
                <a:cs typeface="Times New Roman" pitchFamily="18" charset="0"/>
              </a:rPr>
              <a:t>antara</a:t>
            </a:r>
            <a:r>
              <a:rPr lang="en-US" sz="2400" dirty="0">
                <a:solidFill>
                  <a:srgbClr val="000000"/>
                </a:solidFill>
                <a:cs typeface="Times New Roman" pitchFamily="18" charset="0"/>
              </a:rPr>
              <a:t> </a:t>
            </a:r>
            <a:r>
              <a:rPr lang="en-US" sz="2400" dirty="0" err="1">
                <a:solidFill>
                  <a:srgbClr val="000000"/>
                </a:solidFill>
                <a:cs typeface="Times New Roman" pitchFamily="18" charset="0"/>
              </a:rPr>
              <a:t>plainteks</a:t>
            </a:r>
            <a:r>
              <a:rPr lang="en-US" sz="2400" dirty="0">
                <a:solidFill>
                  <a:srgbClr val="000000"/>
                </a:solidFill>
                <a:cs typeface="Times New Roman" pitchFamily="18" charset="0"/>
              </a:rPr>
              <a:t> </a:t>
            </a:r>
            <a:r>
              <a:rPr lang="en-US" sz="2400" dirty="0" err="1">
                <a:solidFill>
                  <a:srgbClr val="000000"/>
                </a:solidFill>
                <a:cs typeface="Times New Roman" pitchFamily="18" charset="0"/>
              </a:rPr>
              <a:t>dengan</a:t>
            </a:r>
            <a:r>
              <a:rPr lang="en-US" sz="2400" dirty="0">
                <a:solidFill>
                  <a:srgbClr val="000000"/>
                </a:solidFill>
                <a:cs typeface="Times New Roman" pitchFamily="18" charset="0"/>
              </a:rPr>
              <a:t> </a:t>
            </a:r>
            <a:r>
              <a:rPr lang="en-US" sz="2400" dirty="0" err="1">
                <a:solidFill>
                  <a:srgbClr val="000000"/>
                </a:solidFill>
                <a:cs typeface="Times New Roman" pitchFamily="18" charset="0"/>
              </a:rPr>
              <a:t>cipherteks</a:t>
            </a:r>
            <a:endParaRPr lang="en-US" sz="2400" dirty="0">
              <a:solidFill>
                <a:srgbClr val="000000"/>
              </a:solidFill>
              <a:cs typeface="Times New Roman" pitchFamily="18" charset="0"/>
            </a:endParaRPr>
          </a:p>
          <a:p>
            <a:pPr marL="609600" indent="-609600" algn="just">
              <a:buNone/>
              <a:defRPr/>
            </a:pPr>
            <a:endParaRPr lang="en-US" sz="2400" dirty="0">
              <a:solidFill>
                <a:srgbClr val="000000"/>
              </a:solidFill>
              <a:cs typeface="Times New Roman" pitchFamily="18" charset="0"/>
            </a:endParaRPr>
          </a:p>
          <a:p>
            <a:pPr marL="465138" indent="-465138" algn="just">
              <a:defRPr/>
            </a:pPr>
            <a:r>
              <a:rPr lang="en-US" sz="2400" dirty="0" err="1">
                <a:solidFill>
                  <a:srgbClr val="000000"/>
                </a:solidFill>
                <a:cs typeface="Times New Roman" pitchFamily="18" charset="0"/>
              </a:rPr>
              <a:t>Fungsi</a:t>
            </a:r>
            <a:r>
              <a:rPr lang="en-US" sz="2400" dirty="0">
                <a:solidFill>
                  <a:srgbClr val="000000"/>
                </a:solidFill>
                <a:cs typeface="Times New Roman" pitchFamily="18" charset="0"/>
              </a:rPr>
              <a:t> </a:t>
            </a:r>
            <a:r>
              <a:rPr lang="en-US" sz="2400" i="1" dirty="0">
                <a:solidFill>
                  <a:srgbClr val="000000"/>
                </a:solidFill>
                <a:cs typeface="Times New Roman" pitchFamily="18" charset="0"/>
              </a:rPr>
              <a:t>ciphering</a:t>
            </a:r>
            <a:r>
              <a:rPr lang="en-US" sz="2400" dirty="0">
                <a:solidFill>
                  <a:srgbClr val="000000"/>
                </a:solidFill>
                <a:cs typeface="Times New Roman" pitchFamily="18" charset="0"/>
              </a:rPr>
              <a:t> </a:t>
            </a:r>
            <a:r>
              <a:rPr lang="en-US" sz="2400" dirty="0" err="1">
                <a:solidFill>
                  <a:srgbClr val="000000"/>
                </a:solidFill>
                <a:cs typeface="Times New Roman" pitchFamily="18" charset="0"/>
              </a:rPr>
              <a:t>memetakan</a:t>
            </a:r>
            <a:r>
              <a:rPr lang="en-US" sz="2400" dirty="0">
                <a:solidFill>
                  <a:srgbClr val="000000"/>
                </a:solidFill>
                <a:cs typeface="Times New Roman" pitchFamily="18" charset="0"/>
              </a:rPr>
              <a:t> </a:t>
            </a:r>
            <a:r>
              <a:rPr lang="en-US" sz="2400" dirty="0" err="1">
                <a:solidFill>
                  <a:srgbClr val="000000"/>
                </a:solidFill>
                <a:cs typeface="Times New Roman" pitchFamily="18" charset="0"/>
              </a:rPr>
              <a:t>satu-ke-banyak</a:t>
            </a:r>
            <a:r>
              <a:rPr lang="en-US" sz="2400" dirty="0">
                <a:solidFill>
                  <a:srgbClr val="000000"/>
                </a:solidFill>
                <a:cs typeface="Times New Roman" pitchFamily="18" charset="0"/>
              </a:rPr>
              <a:t> (</a:t>
            </a:r>
            <a:r>
              <a:rPr lang="en-US" sz="2400" i="1" dirty="0">
                <a:solidFill>
                  <a:srgbClr val="000000"/>
                </a:solidFill>
                <a:cs typeface="Times New Roman" pitchFamily="18" charset="0"/>
              </a:rPr>
              <a:t>one-to-many</a:t>
            </a:r>
            <a:r>
              <a:rPr lang="en-US" sz="2400" dirty="0">
                <a:solidFill>
                  <a:srgbClr val="000000"/>
                </a:solidFill>
                <a:cs typeface="Times New Roman" pitchFamily="18" charset="0"/>
              </a:rPr>
              <a:t>).</a:t>
            </a:r>
          </a:p>
          <a:p>
            <a:pPr marL="609600" indent="-609600" algn="just">
              <a:buNone/>
              <a:defRPr/>
            </a:pPr>
            <a:endParaRPr lang="en-US" sz="2400" dirty="0">
              <a:solidFill>
                <a:srgbClr val="000000"/>
              </a:solidFill>
              <a:cs typeface="Times New Roman" pitchFamily="18" charset="0"/>
            </a:endParaRPr>
          </a:p>
          <a:p>
            <a:pPr marL="609600" indent="-609600" algn="just">
              <a:buNone/>
              <a:defRPr/>
            </a:pPr>
            <a:r>
              <a:rPr lang="en-US" sz="2400" dirty="0">
                <a:solidFill>
                  <a:srgbClr val="000000"/>
                </a:solidFill>
                <a:cs typeface="Times New Roman" pitchFamily="18" charset="0"/>
              </a:rPr>
              <a:t>	</a:t>
            </a:r>
            <a:r>
              <a:rPr lang="en-GB" sz="2400" dirty="0" err="1">
                <a:solidFill>
                  <a:srgbClr val="000000"/>
                </a:solidFill>
                <a:cs typeface="Times New Roman" pitchFamily="18" charset="0"/>
              </a:rPr>
              <a:t>Misal</a:t>
            </a:r>
            <a:r>
              <a:rPr lang="en-GB" sz="2400" dirty="0">
                <a:solidFill>
                  <a:srgbClr val="000000"/>
                </a:solidFill>
                <a:cs typeface="Times New Roman" pitchFamily="18" charset="0"/>
              </a:rPr>
              <a:t>: </a:t>
            </a:r>
            <a:r>
              <a:rPr lang="en-GB" sz="2400" dirty="0" err="1">
                <a:solidFill>
                  <a:srgbClr val="000000"/>
                </a:solidFill>
                <a:cs typeface="Times New Roman" pitchFamily="18" charset="0"/>
              </a:rPr>
              <a:t>huruf</a:t>
            </a:r>
            <a:r>
              <a:rPr lang="en-GB" sz="2400" dirty="0">
                <a:solidFill>
                  <a:srgbClr val="000000"/>
                </a:solidFill>
                <a:cs typeface="Times New Roman" pitchFamily="18" charset="0"/>
              </a:rPr>
              <a:t> </a:t>
            </a:r>
            <a:r>
              <a:rPr lang="en-GB" sz="2400" dirty="0">
                <a:solidFill>
                  <a:srgbClr val="000000"/>
                </a:solidFill>
                <a:latin typeface="Courier New" pitchFamily="49" charset="0"/>
                <a:cs typeface="Courier New" pitchFamily="49" charset="0"/>
              </a:rPr>
              <a:t>E</a:t>
            </a:r>
            <a:r>
              <a:rPr lang="en-GB" sz="2400" dirty="0">
                <a:solidFill>
                  <a:srgbClr val="000000"/>
                </a:solidFill>
                <a:cs typeface="Times New Roman" pitchFamily="18" charset="0"/>
              </a:rPr>
              <a:t> </a:t>
            </a:r>
            <a:r>
              <a:rPr lang="en-GB" sz="2400" dirty="0">
                <a:solidFill>
                  <a:srgbClr val="000000"/>
                </a:solidFill>
                <a:cs typeface="Times New Roman" pitchFamily="18" charset="0"/>
                <a:sym typeface="Wingdings" pitchFamily="2" charset="2"/>
              </a:rPr>
              <a:t> </a:t>
            </a:r>
            <a:r>
              <a:rPr lang="en-GB" sz="2400" dirty="0">
                <a:solidFill>
                  <a:srgbClr val="000000"/>
                </a:solidFill>
                <a:latin typeface="Courier New" pitchFamily="49" charset="0"/>
                <a:cs typeface="Courier New" pitchFamily="49" charset="0"/>
              </a:rPr>
              <a:t>AB</a:t>
            </a:r>
            <a:r>
              <a:rPr lang="en-GB" sz="2400" dirty="0">
                <a:solidFill>
                  <a:srgbClr val="000000"/>
                </a:solidFill>
                <a:cs typeface="Times New Roman" pitchFamily="18" charset="0"/>
              </a:rPr>
              <a:t>, </a:t>
            </a:r>
            <a:r>
              <a:rPr lang="en-GB" sz="2400" dirty="0">
                <a:solidFill>
                  <a:srgbClr val="000000"/>
                </a:solidFill>
                <a:latin typeface="Courier New" pitchFamily="49" charset="0"/>
                <a:cs typeface="Courier New" pitchFamily="49" charset="0"/>
              </a:rPr>
              <a:t>TQ</a:t>
            </a:r>
            <a:r>
              <a:rPr lang="en-GB" sz="2400" dirty="0">
                <a:solidFill>
                  <a:srgbClr val="000000"/>
                </a:solidFill>
                <a:cs typeface="Times New Roman" pitchFamily="18" charset="0"/>
              </a:rPr>
              <a:t>, </a:t>
            </a:r>
            <a:r>
              <a:rPr lang="en-GB" sz="2400" dirty="0">
                <a:solidFill>
                  <a:srgbClr val="000000"/>
                </a:solidFill>
                <a:latin typeface="Courier" pitchFamily="49" charset="0"/>
                <a:cs typeface="Times New Roman" pitchFamily="18" charset="0"/>
              </a:rPr>
              <a:t>YT,</a:t>
            </a:r>
            <a:r>
              <a:rPr lang="en-GB" sz="2400" dirty="0">
                <a:solidFill>
                  <a:srgbClr val="000000"/>
                </a:solidFill>
                <a:latin typeface="Courier New" pitchFamily="49" charset="0"/>
                <a:cs typeface="Courier New" pitchFamily="49" charset="0"/>
              </a:rPr>
              <a:t>UX </a:t>
            </a:r>
            <a:r>
              <a:rPr lang="en-GB" sz="2400" dirty="0">
                <a:solidFill>
                  <a:srgbClr val="000000"/>
                </a:solidFill>
                <a:cs typeface="Courier New" pitchFamily="49" charset="0"/>
              </a:rPr>
              <a:t> (</a:t>
            </a:r>
            <a:r>
              <a:rPr lang="en-GB" sz="2400" dirty="0" err="1">
                <a:solidFill>
                  <a:srgbClr val="000000"/>
                </a:solidFill>
                <a:cs typeface="Courier New" pitchFamily="49" charset="0"/>
              </a:rPr>
              <a:t>homofon</a:t>
            </a:r>
            <a:r>
              <a:rPr lang="en-GB" sz="2400" dirty="0">
                <a:solidFill>
                  <a:srgbClr val="000000"/>
                </a:solidFill>
                <a:cs typeface="Courier New" pitchFamily="49" charset="0"/>
              </a:rPr>
              <a:t>)</a:t>
            </a:r>
            <a:r>
              <a:rPr lang="en-GB" sz="2400" dirty="0">
                <a:solidFill>
                  <a:srgbClr val="000000"/>
                </a:solidFill>
                <a:cs typeface="Times New Roman" pitchFamily="18" charset="0"/>
              </a:rPr>
              <a:t> </a:t>
            </a:r>
          </a:p>
          <a:p>
            <a:pPr marL="609600" indent="-609600" algn="just">
              <a:buNone/>
              <a:defRPr/>
            </a:pPr>
            <a:r>
              <a:rPr lang="en-GB" sz="2400" dirty="0">
                <a:solidFill>
                  <a:srgbClr val="000000"/>
                </a:solidFill>
                <a:cs typeface="Times New Roman" pitchFamily="18" charset="0"/>
              </a:rPr>
              <a:t>		       </a:t>
            </a:r>
            <a:r>
              <a:rPr lang="en-GB" sz="2400" dirty="0" err="1">
                <a:solidFill>
                  <a:srgbClr val="000000"/>
                </a:solidFill>
                <a:cs typeface="Times New Roman" pitchFamily="18" charset="0"/>
              </a:rPr>
              <a:t>huruf</a:t>
            </a:r>
            <a:r>
              <a:rPr lang="en-GB" sz="2400" dirty="0">
                <a:solidFill>
                  <a:srgbClr val="000000"/>
                </a:solidFill>
                <a:cs typeface="Times New Roman" pitchFamily="18" charset="0"/>
              </a:rPr>
              <a:t> </a:t>
            </a:r>
            <a:r>
              <a:rPr lang="en-GB" sz="2400" dirty="0">
                <a:solidFill>
                  <a:srgbClr val="000000"/>
                </a:solidFill>
                <a:latin typeface="Courier New" pitchFamily="49" charset="0"/>
                <a:cs typeface="Courier New" pitchFamily="49" charset="0"/>
              </a:rPr>
              <a:t>B</a:t>
            </a:r>
            <a:r>
              <a:rPr lang="en-GB" sz="2400" dirty="0">
                <a:solidFill>
                  <a:srgbClr val="000000"/>
                </a:solidFill>
                <a:cs typeface="Times New Roman" pitchFamily="18" charset="0"/>
              </a:rPr>
              <a:t> </a:t>
            </a:r>
            <a:r>
              <a:rPr lang="en-GB" sz="2400" dirty="0">
                <a:solidFill>
                  <a:srgbClr val="000000"/>
                </a:solidFill>
                <a:cs typeface="Times New Roman" pitchFamily="18" charset="0"/>
                <a:sym typeface="Wingdings" pitchFamily="2" charset="2"/>
              </a:rPr>
              <a:t> </a:t>
            </a:r>
            <a:r>
              <a:rPr lang="en-GB" sz="2400" dirty="0">
                <a:solidFill>
                  <a:srgbClr val="000000"/>
                </a:solidFill>
                <a:latin typeface="Courier New" pitchFamily="49" charset="0"/>
                <a:cs typeface="Courier New" pitchFamily="49" charset="0"/>
              </a:rPr>
              <a:t>EK</a:t>
            </a:r>
            <a:r>
              <a:rPr lang="en-GB" sz="2400" dirty="0">
                <a:solidFill>
                  <a:srgbClr val="000000"/>
                </a:solidFill>
                <a:cs typeface="Times New Roman" pitchFamily="18" charset="0"/>
              </a:rPr>
              <a:t>, </a:t>
            </a:r>
            <a:r>
              <a:rPr lang="en-GB" sz="2400" dirty="0">
                <a:solidFill>
                  <a:srgbClr val="000000"/>
                </a:solidFill>
                <a:latin typeface="Courier New" pitchFamily="49" charset="0"/>
                <a:cs typeface="Courier New" pitchFamily="49" charset="0"/>
              </a:rPr>
              <a:t>MF</a:t>
            </a:r>
            <a:r>
              <a:rPr lang="en-GB" sz="2400" dirty="0">
                <a:solidFill>
                  <a:srgbClr val="000000"/>
                </a:solidFill>
                <a:cs typeface="Times New Roman" pitchFamily="18" charset="0"/>
              </a:rPr>
              <a:t>, </a:t>
            </a:r>
            <a:r>
              <a:rPr lang="en-GB" sz="2400" dirty="0">
                <a:solidFill>
                  <a:srgbClr val="000000"/>
                </a:solidFill>
                <a:latin typeface="Courier New" pitchFamily="49" charset="0"/>
                <a:cs typeface="Courier New" pitchFamily="49" charset="0"/>
              </a:rPr>
              <a:t>KY</a:t>
            </a:r>
            <a:r>
              <a:rPr lang="en-US" sz="2400" dirty="0">
                <a:solidFill>
                  <a:srgbClr val="000000"/>
                </a:solidFill>
              </a:rPr>
              <a:t> 	      (</a:t>
            </a:r>
            <a:r>
              <a:rPr lang="en-US" sz="2400" dirty="0" err="1">
                <a:solidFill>
                  <a:srgbClr val="000000"/>
                </a:solidFill>
              </a:rPr>
              <a:t>homofon</a:t>
            </a:r>
            <a:r>
              <a:rPr lang="en-US" sz="2400" dirty="0">
                <a:solidFill>
                  <a:srgbClr val="000000"/>
                </a:solidFill>
              </a:rPr>
              <a:t>)</a:t>
            </a:r>
            <a:endParaRPr lang="en-GB" sz="2400" dirty="0">
              <a:solidFill>
                <a:srgbClr val="000000"/>
              </a:solidFill>
            </a:endParaRPr>
          </a:p>
        </p:txBody>
      </p:sp>
      <p:sp>
        <p:nvSpPr>
          <p:cNvPr id="27653" name="Title 6"/>
          <p:cNvSpPr>
            <a:spLocks noGrp="1"/>
          </p:cNvSpPr>
          <p:nvPr>
            <p:ph type="title"/>
          </p:nvPr>
        </p:nvSpPr>
        <p:spPr>
          <a:xfrm>
            <a:off x="838200" y="762000"/>
            <a:ext cx="7772400" cy="1143000"/>
          </a:xfrm>
        </p:spPr>
        <p:txBody>
          <a:bodyPr/>
          <a:lstStyle/>
          <a:p>
            <a:pPr eaLnBrk="1" hangingPunct="1"/>
            <a:r>
              <a:rPr lang="en-GB" altLang="en-US" sz="3600" b="1" i="1" dirty="0">
                <a:solidFill>
                  <a:srgbClr val="010000"/>
                </a:solidFill>
                <a:cs typeface="Times New Roman" panose="02020603050405020304" pitchFamily="18" charset="0"/>
              </a:rPr>
              <a:t>2. Cipher</a:t>
            </a:r>
            <a:r>
              <a:rPr lang="en-GB" altLang="en-US" sz="3600" b="1" dirty="0">
                <a:solidFill>
                  <a:srgbClr val="010000"/>
                </a:solidFill>
                <a:cs typeface="Times New Roman" panose="02020603050405020304" pitchFamily="18" charset="0"/>
              </a:rPr>
              <a:t> </a:t>
            </a:r>
            <a:r>
              <a:rPr lang="en-GB" altLang="en-US" sz="3600" b="1" dirty="0" err="1">
                <a:solidFill>
                  <a:srgbClr val="010000"/>
                </a:solidFill>
                <a:cs typeface="Times New Roman" panose="02020603050405020304" pitchFamily="18" charset="0"/>
              </a:rPr>
              <a:t>Substitusi</a:t>
            </a:r>
            <a:r>
              <a:rPr lang="en-GB" altLang="en-US" sz="3600" b="1" dirty="0">
                <a:solidFill>
                  <a:srgbClr val="010000"/>
                </a:solidFill>
                <a:cs typeface="Times New Roman" panose="02020603050405020304" pitchFamily="18" charset="0"/>
              </a:rPr>
              <a:t> </a:t>
            </a:r>
            <a:r>
              <a:rPr lang="en-GB" altLang="en-US" sz="3600" b="1" dirty="0" err="1">
                <a:solidFill>
                  <a:srgbClr val="010000"/>
                </a:solidFill>
                <a:cs typeface="Times New Roman" panose="02020603050405020304" pitchFamily="18" charset="0"/>
              </a:rPr>
              <a:t>Homofonik</a:t>
            </a:r>
            <a:r>
              <a:rPr lang="en-GB" altLang="en-US" sz="3600" dirty="0">
                <a:solidFill>
                  <a:srgbClr val="010000"/>
                </a:solidFill>
                <a:cs typeface="Times New Roman" panose="02020603050405020304" pitchFamily="18" charset="0"/>
              </a:rPr>
              <a:t> </a:t>
            </a:r>
            <a:br>
              <a:rPr lang="en-GB" altLang="en-US" sz="3600" dirty="0">
                <a:solidFill>
                  <a:srgbClr val="010000"/>
                </a:solidFill>
                <a:cs typeface="Times New Roman" panose="02020603050405020304" pitchFamily="18" charset="0"/>
              </a:rPr>
            </a:br>
            <a:r>
              <a:rPr lang="en-GB" altLang="en-US" sz="2800" dirty="0">
                <a:solidFill>
                  <a:srgbClr val="010000"/>
                </a:solidFill>
                <a:cs typeface="Times New Roman" panose="02020603050405020304" pitchFamily="18" charset="0"/>
              </a:rPr>
              <a:t>(</a:t>
            </a:r>
            <a:r>
              <a:rPr lang="en-US" altLang="en-US" sz="2800" i="1" dirty="0">
                <a:solidFill>
                  <a:srgbClr val="000000"/>
                </a:solidFill>
                <a:cs typeface="Times New Roman" panose="02020603050405020304" pitchFamily="18" charset="0"/>
              </a:rPr>
              <a:t>Homophonic substitution cipher</a:t>
            </a:r>
            <a:r>
              <a:rPr lang="en-US" altLang="en-US" sz="2800" dirty="0">
                <a:solidFill>
                  <a:srgbClr val="000000"/>
                </a:solidFill>
                <a:cs typeface="Times New Roman" panose="02020603050405020304" pitchFamily="18" charset="0"/>
              </a:rPr>
              <a:t>)</a:t>
            </a:r>
            <a:endParaRPr lang="en-US" altLang="en-US" sz="2800" dirty="0"/>
          </a:p>
        </p:txBody>
      </p:sp>
    </p:spTree>
    <p:extLst>
      <p:ext uri="{BB962C8B-B14F-4D97-AF65-F5344CB8AC3E}">
        <p14:creationId xmlns:p14="http://schemas.microsoft.com/office/powerpoint/2010/main" val="3961546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58D3A395-426F-44A3-B4CB-D9105458A299}" type="slidenum">
              <a:rPr lang="en-GB" altLang="en-US" sz="2400">
                <a:solidFill>
                  <a:schemeClr val="tx2"/>
                </a:solidFill>
              </a:rPr>
              <a:pPr>
                <a:spcBef>
                  <a:spcPct val="0"/>
                </a:spcBef>
                <a:buClrTx/>
                <a:buSzTx/>
                <a:buFontTx/>
                <a:buNone/>
              </a:pPr>
              <a:t>32</a:t>
            </a:fld>
            <a:endParaRPr lang="en-GB" altLang="en-US" sz="1400">
              <a:solidFill>
                <a:schemeClr val="tx2"/>
              </a:solidFill>
            </a:endParaRPr>
          </a:p>
        </p:txBody>
      </p:sp>
      <p:sp>
        <p:nvSpPr>
          <p:cNvPr id="28676" name="Rectangle 3"/>
          <p:cNvSpPr>
            <a:spLocks noGrp="1" noChangeArrowheads="1"/>
          </p:cNvSpPr>
          <p:nvPr>
            <p:ph type="body" idx="1"/>
          </p:nvPr>
        </p:nvSpPr>
        <p:spPr>
          <a:xfrm>
            <a:off x="805543" y="838200"/>
            <a:ext cx="10080171" cy="5378450"/>
          </a:xfrm>
        </p:spPr>
        <p:txBody>
          <a:bodyPr/>
          <a:lstStyle/>
          <a:p>
            <a:pPr eaLnBrk="1" hangingPunct="1"/>
            <a:r>
              <a:rPr lang="en-US" altLang="en-US" dirty="0" err="1">
                <a:solidFill>
                  <a:srgbClr val="010000"/>
                </a:solidFill>
              </a:rPr>
              <a:t>Contoh</a:t>
            </a:r>
            <a:r>
              <a:rPr lang="en-US" altLang="en-US" dirty="0">
                <a:solidFill>
                  <a:srgbClr val="010000"/>
                </a:solidFill>
              </a:rPr>
              <a:t>: </a:t>
            </a:r>
            <a:r>
              <a:rPr lang="en-US" altLang="en-US" dirty="0" err="1">
                <a:solidFill>
                  <a:srgbClr val="010000"/>
                </a:solidFill>
              </a:rPr>
              <a:t>Sebuah</a:t>
            </a:r>
            <a:r>
              <a:rPr lang="en-US" altLang="en-US" dirty="0">
                <a:solidFill>
                  <a:srgbClr val="010000"/>
                </a:solidFill>
              </a:rPr>
              <a:t> </a:t>
            </a:r>
            <a:r>
              <a:rPr lang="en-US" altLang="en-US" dirty="0" err="1">
                <a:solidFill>
                  <a:srgbClr val="010000"/>
                </a:solidFill>
              </a:rPr>
              <a:t>teks</a:t>
            </a:r>
            <a:r>
              <a:rPr lang="en-US" altLang="en-US" dirty="0">
                <a:solidFill>
                  <a:srgbClr val="010000"/>
                </a:solidFill>
              </a:rPr>
              <a:t> </a:t>
            </a:r>
            <a:r>
              <a:rPr lang="en-US" altLang="en-US" dirty="0" err="1">
                <a:solidFill>
                  <a:srgbClr val="010000"/>
                </a:solidFill>
              </a:rPr>
              <a:t>dengan</a:t>
            </a:r>
            <a:r>
              <a:rPr lang="en-US" altLang="en-US" dirty="0">
                <a:solidFill>
                  <a:srgbClr val="010000"/>
                </a:solidFill>
              </a:rPr>
              <a:t> </a:t>
            </a:r>
            <a:r>
              <a:rPr lang="en-US" altLang="en-US" dirty="0" err="1">
                <a:solidFill>
                  <a:srgbClr val="010000"/>
                </a:solidFill>
              </a:rPr>
              <a:t>frekuensi</a:t>
            </a:r>
            <a:r>
              <a:rPr lang="en-US" altLang="en-US" dirty="0">
                <a:solidFill>
                  <a:srgbClr val="010000"/>
                </a:solidFill>
              </a:rPr>
              <a:t> </a:t>
            </a:r>
            <a:r>
              <a:rPr lang="en-US" altLang="en-US" dirty="0" err="1">
                <a:solidFill>
                  <a:srgbClr val="010000"/>
                </a:solidFill>
              </a:rPr>
              <a:t>kemunculan</a:t>
            </a:r>
            <a:r>
              <a:rPr lang="en-US" altLang="en-US" dirty="0">
                <a:solidFill>
                  <a:srgbClr val="010000"/>
                </a:solidFill>
              </a:rPr>
              <a:t> </a:t>
            </a:r>
            <a:r>
              <a:rPr lang="en-US" altLang="en-US" dirty="0" err="1">
                <a:solidFill>
                  <a:srgbClr val="010000"/>
                </a:solidFill>
              </a:rPr>
              <a:t>huruf</a:t>
            </a:r>
            <a:r>
              <a:rPr lang="en-US" altLang="en-US" dirty="0">
                <a:solidFill>
                  <a:srgbClr val="010000"/>
                </a:solidFill>
              </a:rPr>
              <a:t> </a:t>
            </a:r>
            <a:r>
              <a:rPr lang="en-US" altLang="en-US" dirty="0" err="1">
                <a:solidFill>
                  <a:srgbClr val="010000"/>
                </a:solidFill>
              </a:rPr>
              <a:t>sbb</a:t>
            </a:r>
            <a:r>
              <a:rPr lang="en-US" altLang="en-US" dirty="0">
                <a:solidFill>
                  <a:srgbClr val="010000"/>
                </a:solidFill>
              </a:rPr>
              <a:t>:</a:t>
            </a:r>
          </a:p>
          <a:p>
            <a:pPr eaLnBrk="1" hangingPunct="1"/>
            <a:endParaRPr lang="en-US" altLang="en-US" dirty="0">
              <a:solidFill>
                <a:srgbClr val="010000"/>
              </a:solidFill>
            </a:endParaRPr>
          </a:p>
          <a:p>
            <a:pPr eaLnBrk="1" hangingPunct="1"/>
            <a:endParaRPr lang="en-US" altLang="en-US" dirty="0">
              <a:solidFill>
                <a:srgbClr val="010000"/>
              </a:solidFill>
            </a:endParaRPr>
          </a:p>
          <a:p>
            <a:pPr eaLnBrk="1" hangingPunct="1"/>
            <a:endParaRPr lang="en-US" altLang="en-US" dirty="0">
              <a:solidFill>
                <a:srgbClr val="010000"/>
              </a:solidFill>
            </a:endParaRPr>
          </a:p>
          <a:p>
            <a:pPr eaLnBrk="1" hangingPunct="1"/>
            <a:endParaRPr lang="en-US" altLang="en-US" dirty="0">
              <a:solidFill>
                <a:srgbClr val="010000"/>
              </a:solidFill>
            </a:endParaRPr>
          </a:p>
          <a:p>
            <a:pPr eaLnBrk="1" hangingPunct="1"/>
            <a:endParaRPr lang="en-US" altLang="en-US" dirty="0">
              <a:solidFill>
                <a:srgbClr val="010000"/>
              </a:solidFill>
            </a:endParaRPr>
          </a:p>
          <a:p>
            <a:pPr eaLnBrk="1" hangingPunct="1"/>
            <a:endParaRPr lang="en-US" altLang="en-US" dirty="0">
              <a:solidFill>
                <a:srgbClr val="010000"/>
              </a:solidFill>
            </a:endParaRPr>
          </a:p>
          <a:p>
            <a:pPr eaLnBrk="1" hangingPunct="1"/>
            <a:endParaRPr lang="en-US" altLang="en-US" dirty="0">
              <a:solidFill>
                <a:srgbClr val="010000"/>
              </a:solidFill>
            </a:endParaRPr>
          </a:p>
          <a:p>
            <a:pPr eaLnBrk="1" hangingPunct="1"/>
            <a:r>
              <a:rPr lang="en-US" altLang="en-US" dirty="0" err="1">
                <a:solidFill>
                  <a:srgbClr val="010000"/>
                </a:solidFill>
              </a:rPr>
              <a:t>Huruf</a:t>
            </a:r>
            <a:r>
              <a:rPr lang="en-US" altLang="en-US" dirty="0">
                <a:solidFill>
                  <a:srgbClr val="010000"/>
                </a:solidFill>
              </a:rPr>
              <a:t> E </a:t>
            </a:r>
            <a:r>
              <a:rPr lang="en-US" altLang="en-US" dirty="0" err="1">
                <a:solidFill>
                  <a:srgbClr val="010000"/>
                </a:solidFill>
              </a:rPr>
              <a:t>muncul</a:t>
            </a:r>
            <a:r>
              <a:rPr lang="en-US" altLang="en-US" dirty="0">
                <a:solidFill>
                  <a:srgbClr val="010000"/>
                </a:solidFill>
              </a:rPr>
              <a:t> 13 % </a:t>
            </a:r>
            <a:r>
              <a:rPr lang="en-US" altLang="en-US" dirty="0">
                <a:solidFill>
                  <a:srgbClr val="010000"/>
                </a:solidFill>
                <a:sym typeface="Wingdings" panose="05000000000000000000" pitchFamily="2" charset="2"/>
              </a:rPr>
              <a:t> E </a:t>
            </a:r>
            <a:r>
              <a:rPr lang="en-US" altLang="en-US" dirty="0" err="1">
                <a:solidFill>
                  <a:srgbClr val="010000"/>
                </a:solidFill>
                <a:sym typeface="Wingdings" panose="05000000000000000000" pitchFamily="2" charset="2"/>
              </a:rPr>
              <a:t>dapat</a:t>
            </a:r>
            <a:r>
              <a:rPr lang="en-US" altLang="en-US" dirty="0">
                <a:solidFill>
                  <a:srgbClr val="010000"/>
                </a:solidFill>
                <a:sym typeface="Wingdings" panose="05000000000000000000" pitchFamily="2" charset="2"/>
              </a:rPr>
              <a:t> </a:t>
            </a:r>
            <a:r>
              <a:rPr lang="en-US" altLang="en-US" dirty="0" err="1">
                <a:solidFill>
                  <a:srgbClr val="010000"/>
                </a:solidFill>
                <a:sym typeface="Wingdings" panose="05000000000000000000" pitchFamily="2" charset="2"/>
              </a:rPr>
              <a:t>dikodekan</a:t>
            </a:r>
            <a:r>
              <a:rPr lang="en-US" altLang="en-US" dirty="0">
                <a:solidFill>
                  <a:srgbClr val="010000"/>
                </a:solidFill>
                <a:sym typeface="Wingdings" panose="05000000000000000000" pitchFamily="2" charset="2"/>
              </a:rPr>
              <a:t> </a:t>
            </a:r>
            <a:r>
              <a:rPr lang="en-US" altLang="en-US" dirty="0" err="1">
                <a:solidFill>
                  <a:srgbClr val="010000"/>
                </a:solidFill>
                <a:sym typeface="Wingdings" panose="05000000000000000000" pitchFamily="2" charset="2"/>
              </a:rPr>
              <a:t>dengan</a:t>
            </a:r>
            <a:r>
              <a:rPr lang="en-US" altLang="en-US" dirty="0">
                <a:solidFill>
                  <a:srgbClr val="010000"/>
                </a:solidFill>
                <a:sym typeface="Wingdings" panose="05000000000000000000" pitchFamily="2" charset="2"/>
              </a:rPr>
              <a:t> 13  </a:t>
            </a:r>
            <a:r>
              <a:rPr lang="en-US" altLang="en-US" dirty="0" err="1">
                <a:solidFill>
                  <a:srgbClr val="010000"/>
                </a:solidFill>
                <a:sym typeface="Wingdings" panose="05000000000000000000" pitchFamily="2" charset="2"/>
              </a:rPr>
              <a:t>homofon</a:t>
            </a:r>
            <a:r>
              <a:rPr lang="en-US" altLang="en-US" dirty="0">
                <a:solidFill>
                  <a:srgbClr val="010000"/>
                </a:solidFill>
                <a:sym typeface="Wingdings" panose="05000000000000000000" pitchFamily="2" charset="2"/>
              </a:rPr>
              <a:t> </a:t>
            </a:r>
            <a:endParaRPr lang="en-US" altLang="en-US" dirty="0">
              <a:solidFill>
                <a:srgbClr val="010000"/>
              </a:solidFill>
            </a:endParaRPr>
          </a:p>
        </p:txBody>
      </p:sp>
      <p:graphicFrame>
        <p:nvGraphicFramePr>
          <p:cNvPr id="28677" name="Object 2"/>
          <p:cNvGraphicFramePr>
            <a:graphicFrameLocks noChangeAspect="1"/>
          </p:cNvGraphicFramePr>
          <p:nvPr>
            <p:extLst>
              <p:ext uri="{D42A27DB-BD31-4B8C-83A1-F6EECF244321}">
                <p14:modId xmlns:p14="http://schemas.microsoft.com/office/powerpoint/2010/main" val="2235280072"/>
              </p:ext>
            </p:extLst>
          </p:nvPr>
        </p:nvGraphicFramePr>
        <p:xfrm>
          <a:off x="2149249" y="1632859"/>
          <a:ext cx="6891337" cy="2816225"/>
        </p:xfrm>
        <a:graphic>
          <a:graphicData uri="http://schemas.openxmlformats.org/presentationml/2006/ole">
            <mc:AlternateContent xmlns:mc="http://schemas.openxmlformats.org/markup-compatibility/2006">
              <mc:Choice xmlns:v="urn:schemas-microsoft-com:vml" Requires="v">
                <p:oleObj name="Document" r:id="rId2" imgW="4442460" imgH="1816608" progId="Word.Document.8">
                  <p:embed/>
                </p:oleObj>
              </mc:Choice>
              <mc:Fallback>
                <p:oleObj name="Document" r:id="rId2" imgW="4442460" imgH="1816608" progId="Word.Document.8">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9249" y="1632859"/>
                        <a:ext cx="6891337" cy="281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98183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CA4F4BB1-441A-4CE2-BB73-33986812FC8A}" type="slidenum">
              <a:rPr lang="en-GB" altLang="en-US" sz="2400">
                <a:solidFill>
                  <a:schemeClr val="tx2"/>
                </a:solidFill>
              </a:rPr>
              <a:pPr>
                <a:spcBef>
                  <a:spcPct val="0"/>
                </a:spcBef>
                <a:buClrTx/>
                <a:buSzTx/>
                <a:buFontTx/>
                <a:buNone/>
              </a:pPr>
              <a:t>33</a:t>
            </a:fld>
            <a:endParaRPr lang="en-GB" altLang="en-US" sz="1400">
              <a:solidFill>
                <a:schemeClr val="tx2"/>
              </a:solidFill>
            </a:endParaRPr>
          </a:p>
        </p:txBody>
      </p:sp>
      <p:sp>
        <p:nvSpPr>
          <p:cNvPr id="2" name="TextBox 1">
            <a:extLst>
              <a:ext uri="{FF2B5EF4-FFF2-40B4-BE49-F238E27FC236}">
                <a16:creationId xmlns:a16="http://schemas.microsoft.com/office/drawing/2014/main" id="{B1D8060D-5BC2-491F-B22C-83A75A31086A}"/>
              </a:ext>
            </a:extLst>
          </p:cNvPr>
          <p:cNvSpPr txBox="1"/>
          <p:nvPr/>
        </p:nvSpPr>
        <p:spPr>
          <a:xfrm>
            <a:off x="5816027" y="4582160"/>
            <a:ext cx="413896" cy="307777"/>
          </a:xfrm>
          <a:prstGeom prst="rect">
            <a:avLst/>
          </a:prstGeom>
          <a:noFill/>
        </p:spPr>
        <p:txBody>
          <a:bodyPr wrap="none" rtlCol="0">
            <a:spAutoFit/>
          </a:bodyPr>
          <a:lstStyle/>
          <a:p>
            <a:r>
              <a:rPr lang="en-US" sz="1400" dirty="0">
                <a:latin typeface="Times New Roman" panose="02020603050405020304" pitchFamily="18" charset="0"/>
                <a:cs typeface="Times New Roman" panose="02020603050405020304" pitchFamily="18" charset="0"/>
              </a:rPr>
              <a:t>TB</a:t>
            </a:r>
          </a:p>
        </p:txBody>
      </p:sp>
      <p:pic>
        <p:nvPicPr>
          <p:cNvPr id="4" name="Picture 3" descr="Text&#10;&#10;Description automatically generated with medium confidence">
            <a:extLst>
              <a:ext uri="{FF2B5EF4-FFF2-40B4-BE49-F238E27FC236}">
                <a16:creationId xmlns:a16="http://schemas.microsoft.com/office/drawing/2014/main" id="{35D807E2-ADB0-4B4A-90BB-964A8A28E881}"/>
              </a:ext>
            </a:extLst>
          </p:cNvPr>
          <p:cNvPicPr>
            <a:picLocks noChangeAspect="1"/>
          </p:cNvPicPr>
          <p:nvPr/>
        </p:nvPicPr>
        <p:blipFill>
          <a:blip r:embed="rId2"/>
          <a:stretch>
            <a:fillRect/>
          </a:stretch>
        </p:blipFill>
        <p:spPr>
          <a:xfrm>
            <a:off x="908367" y="657225"/>
            <a:ext cx="6677025" cy="5543550"/>
          </a:xfrm>
          <a:prstGeom prst="rect">
            <a:avLst/>
          </a:prstGeom>
        </p:spPr>
      </p:pic>
      <p:sp>
        <p:nvSpPr>
          <p:cNvPr id="3" name="TextBox 2">
            <a:extLst>
              <a:ext uri="{FF2B5EF4-FFF2-40B4-BE49-F238E27FC236}">
                <a16:creationId xmlns:a16="http://schemas.microsoft.com/office/drawing/2014/main" id="{9D2FC810-E0CB-22C8-431E-E63A1D66525B}"/>
              </a:ext>
            </a:extLst>
          </p:cNvPr>
          <p:cNvSpPr txBox="1"/>
          <p:nvPr/>
        </p:nvSpPr>
        <p:spPr>
          <a:xfrm>
            <a:off x="7834312" y="1005840"/>
            <a:ext cx="3727767"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err="1"/>
              <a:t>Pasangan</a:t>
            </a:r>
            <a:r>
              <a:rPr lang="en-US" sz="2400" dirty="0"/>
              <a:t> </a:t>
            </a:r>
            <a:r>
              <a:rPr lang="en-US" sz="2400" dirty="0" err="1"/>
              <a:t>huruf</a:t>
            </a:r>
            <a:r>
              <a:rPr lang="en-US" sz="2400" dirty="0"/>
              <a:t> di </a:t>
            </a:r>
            <a:r>
              <a:rPr lang="en-US" sz="2400" dirty="0" err="1"/>
              <a:t>dalam</a:t>
            </a:r>
            <a:r>
              <a:rPr lang="en-US" sz="2400" dirty="0"/>
              <a:t> </a:t>
            </a:r>
            <a:r>
              <a:rPr lang="en-US" sz="2400" dirty="0" err="1"/>
              <a:t>tabel</a:t>
            </a:r>
            <a:r>
              <a:rPr lang="en-US" sz="2400" dirty="0"/>
              <a:t> </a:t>
            </a:r>
            <a:r>
              <a:rPr lang="en-US" sz="2400" dirty="0" err="1"/>
              <a:t>substitusi</a:t>
            </a:r>
            <a:r>
              <a:rPr lang="en-US" sz="2400" dirty="0"/>
              <a:t> </a:t>
            </a:r>
            <a:r>
              <a:rPr lang="en-US" sz="2400" dirty="0" err="1"/>
              <a:t>ini</a:t>
            </a:r>
            <a:r>
              <a:rPr lang="en-US" sz="2400" dirty="0"/>
              <a:t> </a:t>
            </a:r>
            <a:r>
              <a:rPr lang="en-US" sz="2400" dirty="0" err="1"/>
              <a:t>dibentuk</a:t>
            </a:r>
            <a:r>
              <a:rPr lang="en-US" sz="2400" dirty="0"/>
              <a:t> </a:t>
            </a:r>
            <a:r>
              <a:rPr lang="en-US" sz="2400" dirty="0" err="1"/>
              <a:t>secara</a:t>
            </a:r>
            <a:r>
              <a:rPr lang="en-US" sz="2400" dirty="0"/>
              <a:t> </a:t>
            </a:r>
            <a:r>
              <a:rPr lang="en-US" sz="2400" dirty="0" err="1"/>
              <a:t>acak</a:t>
            </a: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err="1"/>
              <a:t>Tidak</a:t>
            </a:r>
            <a:r>
              <a:rPr lang="en-US" sz="2400" dirty="0"/>
              <a:t> </a:t>
            </a:r>
            <a:r>
              <a:rPr lang="en-US" sz="2400" dirty="0" err="1"/>
              <a:t>boleh</a:t>
            </a:r>
            <a:r>
              <a:rPr lang="en-US" sz="2400" dirty="0"/>
              <a:t> </a:t>
            </a:r>
            <a:r>
              <a:rPr lang="en-US" sz="2400" dirty="0" err="1"/>
              <a:t>ada</a:t>
            </a:r>
            <a:r>
              <a:rPr lang="en-US" sz="2400" dirty="0"/>
              <a:t> </a:t>
            </a:r>
            <a:r>
              <a:rPr lang="en-US" sz="2400" dirty="0" err="1"/>
              <a:t>pasangan</a:t>
            </a:r>
            <a:r>
              <a:rPr lang="en-US" sz="2400" dirty="0"/>
              <a:t> </a:t>
            </a:r>
            <a:r>
              <a:rPr lang="en-US" sz="2400" dirty="0" err="1"/>
              <a:t>huruf</a:t>
            </a:r>
            <a:r>
              <a:rPr lang="en-US" sz="2400" dirty="0"/>
              <a:t> yang </a:t>
            </a:r>
            <a:r>
              <a:rPr lang="en-US" sz="2400" dirty="0" err="1"/>
              <a:t>sama</a:t>
            </a:r>
            <a:r>
              <a:rPr lang="en-US" sz="2400" dirty="0"/>
              <a:t>  </a:t>
            </a:r>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err="1"/>
              <a:t>Enkripsi</a:t>
            </a:r>
            <a:r>
              <a:rPr lang="en-US" sz="2400" dirty="0"/>
              <a:t> dan </a:t>
            </a:r>
            <a:r>
              <a:rPr lang="en-US" sz="2400" dirty="0" err="1"/>
              <a:t>dekripsi</a:t>
            </a:r>
            <a:r>
              <a:rPr lang="en-US" sz="2400" dirty="0"/>
              <a:t> </a:t>
            </a:r>
            <a:r>
              <a:rPr lang="en-US" sz="2400" dirty="0" err="1"/>
              <a:t>menggunakan</a:t>
            </a:r>
            <a:r>
              <a:rPr lang="en-US" sz="2400" dirty="0"/>
              <a:t> </a:t>
            </a:r>
            <a:r>
              <a:rPr lang="en-US" sz="2400" dirty="0" err="1"/>
              <a:t>tabel</a:t>
            </a:r>
            <a:endParaRPr lang="en-US" sz="2400" dirty="0"/>
          </a:p>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400" dirty="0" err="1"/>
              <a:t>Tabel</a:t>
            </a:r>
            <a:r>
              <a:rPr lang="en-US" sz="2400" dirty="0"/>
              <a:t> </a:t>
            </a:r>
            <a:r>
              <a:rPr lang="en-US" sz="2400" dirty="0" err="1"/>
              <a:t>substitusi</a:t>
            </a:r>
            <a:r>
              <a:rPr lang="en-US" sz="2400" dirty="0"/>
              <a:t> </a:t>
            </a:r>
            <a:r>
              <a:rPr lang="en-US" sz="2400" dirty="0" err="1"/>
              <a:t>tersebut</a:t>
            </a:r>
            <a:r>
              <a:rPr lang="en-US" sz="2400" dirty="0"/>
              <a:t> </a:t>
            </a:r>
            <a:r>
              <a:rPr lang="en-US" sz="2400" dirty="0" err="1"/>
              <a:t>berlaku</a:t>
            </a:r>
            <a:r>
              <a:rPr lang="en-US" sz="2400" dirty="0"/>
              <a:t> </a:t>
            </a:r>
            <a:r>
              <a:rPr lang="en-US" sz="2400" dirty="0" err="1"/>
              <a:t>sebagai</a:t>
            </a:r>
            <a:r>
              <a:rPr lang="en-US" sz="2400" dirty="0"/>
              <a:t> </a:t>
            </a:r>
            <a:r>
              <a:rPr lang="en-US" sz="2400" dirty="0" err="1"/>
              <a:t>kunci</a:t>
            </a:r>
            <a:r>
              <a:rPr lang="en-US" sz="2400" dirty="0"/>
              <a:t>, </a:t>
            </a:r>
            <a:r>
              <a:rPr lang="en-US" sz="2400" dirty="0" err="1"/>
              <a:t>harus</a:t>
            </a:r>
            <a:r>
              <a:rPr lang="en-US" sz="2400" dirty="0"/>
              <a:t> </a:t>
            </a:r>
            <a:r>
              <a:rPr lang="en-US" sz="2400" dirty="0" err="1"/>
              <a:t>dirahasiakan</a:t>
            </a:r>
            <a:endParaRPr lang="en-US" sz="2400" dirty="0"/>
          </a:p>
        </p:txBody>
      </p:sp>
    </p:spTree>
    <p:extLst>
      <p:ext uri="{BB962C8B-B14F-4D97-AF65-F5344CB8AC3E}">
        <p14:creationId xmlns:p14="http://schemas.microsoft.com/office/powerpoint/2010/main" val="4993431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55615709-A0F3-422F-84A2-2C67B45081DA}" type="slidenum">
              <a:rPr lang="en-GB" altLang="en-US" sz="2400">
                <a:solidFill>
                  <a:schemeClr val="tx2"/>
                </a:solidFill>
              </a:rPr>
              <a:pPr>
                <a:spcBef>
                  <a:spcPct val="0"/>
                </a:spcBef>
                <a:buClrTx/>
                <a:buSzTx/>
                <a:buFontTx/>
                <a:buNone/>
              </a:pPr>
              <a:t>34</a:t>
            </a:fld>
            <a:endParaRPr lang="en-GB" altLang="en-US" sz="1400">
              <a:solidFill>
                <a:schemeClr val="tx2"/>
              </a:solidFill>
            </a:endParaRPr>
          </a:p>
        </p:txBody>
      </p:sp>
      <p:sp>
        <p:nvSpPr>
          <p:cNvPr id="30724" name="Rectangle 3"/>
          <p:cNvSpPr>
            <a:spLocks noGrp="1" noChangeArrowheads="1"/>
          </p:cNvSpPr>
          <p:nvPr>
            <p:ph type="body" idx="1"/>
          </p:nvPr>
        </p:nvSpPr>
        <p:spPr>
          <a:xfrm>
            <a:off x="772886" y="762000"/>
            <a:ext cx="10580914" cy="5454650"/>
          </a:xfrm>
        </p:spPr>
        <p:txBody>
          <a:bodyPr/>
          <a:lstStyle/>
          <a:p>
            <a:pPr eaLnBrk="1" hangingPunct="1"/>
            <a:r>
              <a:rPr lang="en-GB" altLang="en-US" dirty="0">
                <a:solidFill>
                  <a:srgbClr val="010000"/>
                </a:solidFill>
                <a:cs typeface="Times New Roman" panose="02020603050405020304" pitchFamily="18" charset="0"/>
              </a:rPr>
              <a:t>Unit </a:t>
            </a:r>
            <a:r>
              <a:rPr lang="en-GB" altLang="en-US" dirty="0" err="1">
                <a:solidFill>
                  <a:srgbClr val="010000"/>
                </a:solidFill>
                <a:cs typeface="Times New Roman" panose="02020603050405020304" pitchFamily="18" charset="0"/>
              </a:rPr>
              <a:t>cipherteks</a:t>
            </a:r>
            <a:r>
              <a:rPr lang="en-GB" altLang="en-US" dirty="0">
                <a:solidFill>
                  <a:srgbClr val="010000"/>
                </a:solidFill>
                <a:cs typeface="Times New Roman" panose="02020603050405020304" pitchFamily="18" charset="0"/>
              </a:rPr>
              <a:t> mana yang </a:t>
            </a:r>
            <a:r>
              <a:rPr lang="en-GB" altLang="en-US" dirty="0" err="1">
                <a:solidFill>
                  <a:srgbClr val="010000"/>
                </a:solidFill>
                <a:cs typeface="Times New Roman" panose="02020603050405020304" pitchFamily="18" charset="0"/>
              </a:rPr>
              <a:t>dipilih</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diantara</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semua</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homofon</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ditentukan</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secara</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acak</a:t>
            </a:r>
            <a:r>
              <a:rPr lang="en-GB" altLang="en-US" dirty="0">
                <a:solidFill>
                  <a:srgbClr val="010000"/>
                </a:solidFill>
                <a:cs typeface="Times New Roman" panose="02020603050405020304" pitchFamily="18" charset="0"/>
              </a:rPr>
              <a:t>. </a:t>
            </a:r>
            <a:endParaRPr lang="en-US" altLang="en-US" dirty="0">
              <a:solidFill>
                <a:srgbClr val="010000"/>
              </a:solidFill>
            </a:endParaRPr>
          </a:p>
          <a:p>
            <a:pPr eaLnBrk="1" hangingPunct="1"/>
            <a:r>
              <a:rPr lang="en-US" altLang="en-US" dirty="0" err="1">
                <a:solidFill>
                  <a:srgbClr val="010000"/>
                </a:solidFill>
              </a:rPr>
              <a:t>Contoh</a:t>
            </a:r>
            <a:r>
              <a:rPr lang="en-US" altLang="en-US" dirty="0">
                <a:solidFill>
                  <a:srgbClr val="010000"/>
                </a:solidFill>
              </a:rPr>
              <a:t>:</a:t>
            </a:r>
          </a:p>
          <a:p>
            <a:pPr eaLnBrk="1" hangingPunct="1">
              <a:buFont typeface="Wingdings" panose="05000000000000000000" pitchFamily="2" charset="2"/>
              <a:buNone/>
            </a:pPr>
            <a:r>
              <a:rPr lang="en-US" altLang="en-US" dirty="0">
                <a:solidFill>
                  <a:srgbClr val="010000"/>
                </a:solidFill>
              </a:rPr>
              <a:t>		</a:t>
            </a:r>
            <a:r>
              <a:rPr lang="en-US" altLang="en-US" dirty="0" err="1">
                <a:solidFill>
                  <a:srgbClr val="010000"/>
                </a:solidFill>
              </a:rPr>
              <a:t>Plainteks</a:t>
            </a:r>
            <a:r>
              <a:rPr lang="en-US" altLang="en-US" dirty="0">
                <a:solidFill>
                  <a:srgbClr val="010000"/>
                </a:solidFill>
              </a:rPr>
              <a:t>:    </a:t>
            </a:r>
            <a:r>
              <a:rPr lang="en-GB" altLang="en-US" dirty="0" err="1">
                <a:solidFill>
                  <a:srgbClr val="010000"/>
                </a:solidFill>
                <a:latin typeface="Courier" pitchFamily="49" charset="0"/>
                <a:cs typeface="Times New Roman" panose="02020603050405020304" pitchFamily="18" charset="0"/>
              </a:rPr>
              <a:t>kripto</a:t>
            </a:r>
            <a:r>
              <a:rPr lang="en-US" altLang="en-US" dirty="0">
                <a:solidFill>
                  <a:srgbClr val="010000"/>
                </a:solidFill>
              </a:rPr>
              <a:t> </a:t>
            </a:r>
          </a:p>
          <a:p>
            <a:pPr eaLnBrk="1" hangingPunct="1">
              <a:buFont typeface="Wingdings" panose="05000000000000000000" pitchFamily="2" charset="2"/>
              <a:buNone/>
            </a:pPr>
            <a:r>
              <a:rPr lang="en-US" altLang="en-US" dirty="0">
                <a:solidFill>
                  <a:srgbClr val="010000"/>
                </a:solidFill>
              </a:rPr>
              <a:t>		</a:t>
            </a:r>
            <a:r>
              <a:rPr lang="en-US" altLang="en-US" dirty="0" err="1">
                <a:solidFill>
                  <a:srgbClr val="010000"/>
                </a:solidFill>
              </a:rPr>
              <a:t>Cipherteks</a:t>
            </a:r>
            <a:r>
              <a:rPr lang="en-US" altLang="en-US" dirty="0">
                <a:solidFill>
                  <a:srgbClr val="010000"/>
                </a:solidFill>
              </a:rPr>
              <a:t>: </a:t>
            </a:r>
            <a:r>
              <a:rPr lang="en-GB" altLang="en-US" dirty="0">
                <a:solidFill>
                  <a:srgbClr val="010000"/>
                </a:solidFill>
                <a:latin typeface="Courier" pitchFamily="49" charset="0"/>
                <a:cs typeface="Times New Roman" panose="02020603050405020304" pitchFamily="18" charset="0"/>
              </a:rPr>
              <a:t>LV TA FI JA MS KP</a:t>
            </a:r>
            <a:r>
              <a:rPr lang="en-US" altLang="en-US" dirty="0">
                <a:solidFill>
                  <a:srgbClr val="010000"/>
                </a:solidFill>
              </a:rPr>
              <a:t> </a:t>
            </a:r>
          </a:p>
          <a:p>
            <a:pPr eaLnBrk="1" hangingPunct="1"/>
            <a:endParaRPr lang="en-US" altLang="en-US" dirty="0">
              <a:solidFill>
                <a:srgbClr val="010000"/>
              </a:solidFill>
            </a:endParaRPr>
          </a:p>
          <a:p>
            <a:pPr eaLnBrk="1" hangingPunct="1"/>
            <a:r>
              <a:rPr lang="en-US" altLang="en-US" dirty="0" err="1">
                <a:solidFill>
                  <a:srgbClr val="010000"/>
                </a:solidFill>
              </a:rPr>
              <a:t>Enkripsi</a:t>
            </a:r>
            <a:r>
              <a:rPr lang="en-US" altLang="en-US" dirty="0">
                <a:solidFill>
                  <a:srgbClr val="010000"/>
                </a:solidFill>
              </a:rPr>
              <a:t>: </a:t>
            </a:r>
            <a:r>
              <a:rPr lang="en-US" altLang="en-US" dirty="0" err="1">
                <a:solidFill>
                  <a:srgbClr val="010000"/>
                </a:solidFill>
              </a:rPr>
              <a:t>satu-ke-banyak</a:t>
            </a:r>
            <a:endParaRPr lang="en-US" altLang="en-US" dirty="0">
              <a:solidFill>
                <a:srgbClr val="010000"/>
              </a:solidFill>
            </a:endParaRPr>
          </a:p>
          <a:p>
            <a:pPr eaLnBrk="1" hangingPunct="1"/>
            <a:r>
              <a:rPr lang="en-US" altLang="en-US" dirty="0" err="1">
                <a:solidFill>
                  <a:srgbClr val="010000"/>
                </a:solidFill>
              </a:rPr>
              <a:t>Dekripsi</a:t>
            </a:r>
            <a:r>
              <a:rPr lang="en-US" altLang="en-US" dirty="0">
                <a:solidFill>
                  <a:srgbClr val="010000"/>
                </a:solidFill>
              </a:rPr>
              <a:t>: </a:t>
            </a:r>
            <a:r>
              <a:rPr lang="en-US" altLang="en-US" dirty="0" err="1">
                <a:solidFill>
                  <a:srgbClr val="010000"/>
                </a:solidFill>
              </a:rPr>
              <a:t>satu-ke-satu</a:t>
            </a:r>
            <a:endParaRPr lang="en-US" altLang="en-US" dirty="0">
              <a:solidFill>
                <a:srgbClr val="010000"/>
              </a:solidFill>
            </a:endParaRPr>
          </a:p>
          <a:p>
            <a:pPr eaLnBrk="1" hangingPunct="1"/>
            <a:r>
              <a:rPr lang="en-US" altLang="en-US" dirty="0" err="1">
                <a:solidFill>
                  <a:srgbClr val="010000"/>
                </a:solidFill>
              </a:rPr>
              <a:t>Dekripsi</a:t>
            </a:r>
            <a:r>
              <a:rPr lang="en-US" altLang="en-US" dirty="0">
                <a:solidFill>
                  <a:srgbClr val="010000"/>
                </a:solidFill>
              </a:rPr>
              <a:t> </a:t>
            </a:r>
            <a:r>
              <a:rPr lang="en-US" altLang="en-US" dirty="0" err="1">
                <a:solidFill>
                  <a:srgbClr val="010000"/>
                </a:solidFill>
              </a:rPr>
              <a:t>menggunakan</a:t>
            </a:r>
            <a:r>
              <a:rPr lang="en-US" altLang="en-US" dirty="0">
                <a:solidFill>
                  <a:srgbClr val="010000"/>
                </a:solidFill>
              </a:rPr>
              <a:t> </a:t>
            </a:r>
            <a:r>
              <a:rPr lang="en-US" altLang="en-US" dirty="0" err="1">
                <a:solidFill>
                  <a:srgbClr val="010000"/>
                </a:solidFill>
              </a:rPr>
              <a:t>tabel</a:t>
            </a:r>
            <a:r>
              <a:rPr lang="en-US" altLang="en-US" dirty="0">
                <a:solidFill>
                  <a:srgbClr val="010000"/>
                </a:solidFill>
              </a:rPr>
              <a:t> </a:t>
            </a:r>
            <a:r>
              <a:rPr lang="en-US" altLang="en-US" dirty="0" err="1">
                <a:solidFill>
                  <a:srgbClr val="010000"/>
                </a:solidFill>
              </a:rPr>
              <a:t>homofon</a:t>
            </a:r>
            <a:endParaRPr lang="en-US" altLang="en-US" dirty="0">
              <a:solidFill>
                <a:srgbClr val="010000"/>
              </a:solidFill>
            </a:endParaRPr>
          </a:p>
          <a:p>
            <a:pPr marL="0" indent="0" eaLnBrk="1" hangingPunct="1">
              <a:buNone/>
            </a:pPr>
            <a:r>
              <a:rPr lang="en-US" altLang="en-US" dirty="0">
                <a:solidFill>
                  <a:srgbClr val="010000"/>
                </a:solidFill>
              </a:rPr>
              <a:t>   yang </a:t>
            </a:r>
            <a:r>
              <a:rPr lang="en-US" altLang="en-US" dirty="0" err="1">
                <a:solidFill>
                  <a:srgbClr val="010000"/>
                </a:solidFill>
              </a:rPr>
              <a:t>sama</a:t>
            </a:r>
            <a:r>
              <a:rPr lang="en-US" altLang="en-US" dirty="0">
                <a:solidFill>
                  <a:srgbClr val="010000"/>
                </a:solidFill>
              </a:rPr>
              <a:t>.</a:t>
            </a:r>
          </a:p>
        </p:txBody>
      </p:sp>
      <p:pic>
        <p:nvPicPr>
          <p:cNvPr id="3" name="Picture 2" descr="Text&#10;&#10;Description automatically generated with medium confidence">
            <a:extLst>
              <a:ext uri="{FF2B5EF4-FFF2-40B4-BE49-F238E27FC236}">
                <a16:creationId xmlns:a16="http://schemas.microsoft.com/office/drawing/2014/main" id="{FD96B73A-9F14-48F0-85C0-BE7B0D73E0B8}"/>
              </a:ext>
            </a:extLst>
          </p:cNvPr>
          <p:cNvPicPr>
            <a:picLocks noChangeAspect="1"/>
          </p:cNvPicPr>
          <p:nvPr/>
        </p:nvPicPr>
        <p:blipFill>
          <a:blip r:embed="rId2"/>
          <a:stretch>
            <a:fillRect/>
          </a:stretch>
        </p:blipFill>
        <p:spPr>
          <a:xfrm>
            <a:off x="7232034" y="1883432"/>
            <a:ext cx="4959966" cy="4117975"/>
          </a:xfrm>
          <a:prstGeom prst="rect">
            <a:avLst/>
          </a:prstGeom>
        </p:spPr>
      </p:pic>
    </p:spTree>
    <p:extLst>
      <p:ext uri="{BB962C8B-B14F-4D97-AF65-F5344CB8AC3E}">
        <p14:creationId xmlns:p14="http://schemas.microsoft.com/office/powerpoint/2010/main" val="1494514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DECD3B42-DA1F-4996-9C39-20AEC6331F3A}" type="slidenum">
              <a:rPr lang="en-GB" altLang="en-US" sz="2400">
                <a:solidFill>
                  <a:schemeClr val="tx2"/>
                </a:solidFill>
              </a:rPr>
              <a:pPr>
                <a:spcBef>
                  <a:spcPct val="0"/>
                </a:spcBef>
                <a:buClrTx/>
                <a:buSzTx/>
                <a:buFontTx/>
                <a:buNone/>
              </a:pPr>
              <a:t>35</a:t>
            </a:fld>
            <a:endParaRPr lang="en-GB" altLang="en-US" sz="1400">
              <a:solidFill>
                <a:schemeClr val="tx2"/>
              </a:solidFill>
            </a:endParaRPr>
          </a:p>
        </p:txBody>
      </p:sp>
      <p:sp>
        <p:nvSpPr>
          <p:cNvPr id="31748" name="Rectangle 3"/>
          <p:cNvSpPr>
            <a:spLocks noGrp="1" noChangeArrowheads="1"/>
          </p:cNvSpPr>
          <p:nvPr>
            <p:ph type="body" idx="1"/>
          </p:nvPr>
        </p:nvSpPr>
        <p:spPr>
          <a:xfrm>
            <a:off x="979714" y="1719036"/>
            <a:ext cx="10374086" cy="4464050"/>
          </a:xfrm>
        </p:spPr>
        <p:txBody>
          <a:bodyPr/>
          <a:lstStyle/>
          <a:p>
            <a:pPr marL="609600" indent="-609600" algn="just"/>
            <a:r>
              <a:rPr lang="en-US" altLang="en-US" i="1" dirty="0">
                <a:solidFill>
                  <a:srgbClr val="000000"/>
                </a:solidFill>
                <a:cs typeface="Times New Roman" panose="02020603050405020304" pitchFamily="18" charset="0"/>
              </a:rPr>
              <a:t>Cipher</a:t>
            </a:r>
            <a:r>
              <a:rPr lang="en-US" altLang="en-US" dirty="0">
                <a:solidFill>
                  <a:srgbClr val="000000"/>
                </a:solidFill>
                <a:cs typeface="Times New Roman" panose="02020603050405020304" pitchFamily="18" charset="0"/>
              </a:rPr>
              <a:t> abjad-</a:t>
            </a:r>
            <a:r>
              <a:rPr lang="en-US" altLang="en-US" dirty="0" err="1">
                <a:solidFill>
                  <a:srgbClr val="000000"/>
                </a:solidFill>
                <a:cs typeface="Times New Roman" panose="02020603050405020304" pitchFamily="18" charset="0"/>
              </a:rPr>
              <a:t>tunggal</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satu</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kunci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untuk</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semua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plainteks</a:t>
            </a:r>
            <a:endParaRPr lang="en-US" altLang="en-US" dirty="0">
              <a:solidFill>
                <a:srgbClr val="000000"/>
              </a:solidFill>
              <a:cs typeface="Times New Roman" panose="02020603050405020304" pitchFamily="18" charset="0"/>
            </a:endParaRPr>
          </a:p>
          <a:p>
            <a:pPr marL="609600" indent="-609600" algn="just"/>
            <a:endParaRPr lang="en-US" altLang="en-US" i="1" dirty="0">
              <a:solidFill>
                <a:srgbClr val="000000"/>
              </a:solidFill>
              <a:cs typeface="Times New Roman" panose="02020603050405020304" pitchFamily="18" charset="0"/>
            </a:endParaRPr>
          </a:p>
          <a:p>
            <a:pPr marL="609600" indent="-609600" algn="just"/>
            <a:r>
              <a:rPr lang="en-US" altLang="en-US" i="1" dirty="0">
                <a:solidFill>
                  <a:srgbClr val="000000"/>
                </a:solidFill>
                <a:cs typeface="Times New Roman" panose="02020603050405020304" pitchFamily="18" charset="0"/>
              </a:rPr>
              <a:t>Cipher</a:t>
            </a:r>
            <a:r>
              <a:rPr lang="en-US" altLang="en-US" dirty="0">
                <a:solidFill>
                  <a:srgbClr val="000000"/>
                </a:solidFill>
                <a:cs typeface="Times New Roman" panose="02020603050405020304" pitchFamily="18" charset="0"/>
              </a:rPr>
              <a:t> abjad-</a:t>
            </a:r>
            <a:r>
              <a:rPr lang="en-US" altLang="en-US" dirty="0" err="1">
                <a:solidFill>
                  <a:srgbClr val="000000"/>
                </a:solidFill>
                <a:cs typeface="Times New Roman" panose="02020603050405020304" pitchFamily="18" charset="0"/>
              </a:rPr>
              <a:t>majemuk</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setiap</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menggunakan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kunci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berbeda</a:t>
            </a:r>
            <a:r>
              <a:rPr lang="en-US" altLang="en-US" dirty="0">
                <a:solidFill>
                  <a:srgbClr val="000000"/>
                </a:solidFill>
                <a:cs typeface="Times New Roman" panose="02020603050405020304" pitchFamily="18" charset="0"/>
              </a:rPr>
              <a:t>. </a:t>
            </a:r>
          </a:p>
          <a:p>
            <a:pPr marL="609600" indent="-609600" algn="just"/>
            <a:endParaRPr lang="en-US" altLang="en-US" dirty="0">
              <a:solidFill>
                <a:srgbClr val="000000"/>
              </a:solidFill>
              <a:cs typeface="Times New Roman" panose="02020603050405020304" pitchFamily="18" charset="0"/>
            </a:endParaRPr>
          </a:p>
          <a:p>
            <a:pPr marL="609600" indent="-609600" algn="just"/>
            <a:r>
              <a:rPr lang="en-US" altLang="en-US" i="1" dirty="0">
                <a:solidFill>
                  <a:srgbClr val="000000"/>
                </a:solidFill>
                <a:cs typeface="Times New Roman" panose="02020603050405020304" pitchFamily="18" charset="0"/>
              </a:rPr>
              <a:t>Cipher</a:t>
            </a:r>
            <a:r>
              <a:rPr lang="en-US" altLang="en-US" dirty="0">
                <a:solidFill>
                  <a:srgbClr val="000000"/>
                </a:solidFill>
                <a:cs typeface="Times New Roman" panose="02020603050405020304" pitchFamily="18" charset="0"/>
              </a:rPr>
              <a:t> abjad-</a:t>
            </a:r>
            <a:r>
              <a:rPr lang="en-US" altLang="en-US" dirty="0" err="1">
                <a:solidFill>
                  <a:srgbClr val="000000"/>
                </a:solidFill>
                <a:cs typeface="Times New Roman" panose="02020603050405020304" pitchFamily="18" charset="0"/>
              </a:rPr>
              <a:t>majemuk</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dibuat</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dari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sejumlah</a:t>
            </a:r>
            <a:r>
              <a:rPr lang="en-US" altLang="en-US" dirty="0">
                <a:solidFill>
                  <a:srgbClr val="000000"/>
                </a:solidFill>
                <a:cs typeface="Times New Roman" panose="02020603050405020304" pitchFamily="18" charset="0"/>
              </a:rPr>
              <a:t> </a:t>
            </a:r>
            <a:r>
              <a:rPr lang="en-US" altLang="en-US" i="1" dirty="0">
                <a:solidFill>
                  <a:srgbClr val="000000"/>
                </a:solidFill>
                <a:cs typeface="Times New Roman" panose="02020603050405020304" pitchFamily="18" charset="0"/>
              </a:rPr>
              <a:t>cipher</a:t>
            </a:r>
            <a:r>
              <a:rPr lang="en-US" altLang="en-US" dirty="0">
                <a:solidFill>
                  <a:srgbClr val="000000"/>
                </a:solidFill>
                <a:cs typeface="Times New Roman" panose="02020603050405020304" pitchFamily="18" charset="0"/>
              </a:rPr>
              <a:t> abjad-</a:t>
            </a:r>
            <a:r>
              <a:rPr lang="en-US" altLang="en-US" dirty="0" err="1">
                <a:solidFill>
                  <a:srgbClr val="000000"/>
                </a:solidFill>
                <a:cs typeface="Times New Roman" panose="02020603050405020304" pitchFamily="18" charset="0"/>
              </a:rPr>
              <a:t>tunggal</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masing-masing</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dengan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kunci</a:t>
            </a:r>
            <a:r>
              <a:rPr lang="en-US" altLang="en-US" dirty="0">
                <a:solidFill>
                  <a:srgbClr val="000000"/>
                </a:solidFill>
                <a:cs typeface="Times New Roman" panose="02020603050405020304" pitchFamily="18" charset="0"/>
              </a:rPr>
              <a:t> yang </a:t>
            </a:r>
            <a:r>
              <a:rPr lang="en-US" altLang="en-US" dirty="0" err="1">
                <a:solidFill>
                  <a:srgbClr val="000000"/>
                </a:solidFill>
                <a:cs typeface="Times New Roman" panose="02020603050405020304" pitchFamily="18" charset="0"/>
              </a:rPr>
              <a:t>berbeda</a:t>
            </a:r>
            <a:r>
              <a:rPr lang="en-US" altLang="en-US" dirty="0">
                <a:solidFill>
                  <a:srgbClr val="000000"/>
                </a:solidFill>
                <a:cs typeface="Times New Roman" panose="02020603050405020304" pitchFamily="18" charset="0"/>
              </a:rPr>
              <a:t>.</a:t>
            </a:r>
          </a:p>
          <a:p>
            <a:pPr marL="609600" indent="-609600" algn="just"/>
            <a:endParaRPr lang="en-US" altLang="en-US" dirty="0">
              <a:solidFill>
                <a:srgbClr val="000000"/>
              </a:solidFill>
              <a:cs typeface="Times New Roman" panose="02020603050405020304" pitchFamily="18" charset="0"/>
            </a:endParaRPr>
          </a:p>
        </p:txBody>
      </p:sp>
      <p:sp>
        <p:nvSpPr>
          <p:cNvPr id="31749" name="Title 6"/>
          <p:cNvSpPr>
            <a:spLocks noGrp="1"/>
          </p:cNvSpPr>
          <p:nvPr>
            <p:ph type="title"/>
          </p:nvPr>
        </p:nvSpPr>
        <p:spPr>
          <a:xfrm>
            <a:off x="838200" y="402772"/>
            <a:ext cx="7772400" cy="1143000"/>
          </a:xfrm>
        </p:spPr>
        <p:txBody>
          <a:bodyPr/>
          <a:lstStyle/>
          <a:p>
            <a:pPr eaLnBrk="1" hangingPunct="1"/>
            <a:r>
              <a:rPr lang="en-GB" altLang="en-US" sz="3600" b="1" i="1" dirty="0">
                <a:solidFill>
                  <a:srgbClr val="010000"/>
                </a:solidFill>
                <a:cs typeface="Times New Roman" panose="02020603050405020304" pitchFamily="18" charset="0"/>
              </a:rPr>
              <a:t>3. Cipher</a:t>
            </a:r>
            <a:r>
              <a:rPr lang="en-GB" altLang="en-US" sz="3600" b="1" dirty="0">
                <a:solidFill>
                  <a:srgbClr val="010000"/>
                </a:solidFill>
                <a:cs typeface="Times New Roman" panose="02020603050405020304" pitchFamily="18" charset="0"/>
              </a:rPr>
              <a:t> Abjad-</a:t>
            </a:r>
            <a:r>
              <a:rPr lang="en-GB" altLang="en-US" sz="3600" b="1" dirty="0" err="1">
                <a:solidFill>
                  <a:srgbClr val="010000"/>
                </a:solidFill>
                <a:cs typeface="Times New Roman" panose="02020603050405020304" pitchFamily="18" charset="0"/>
              </a:rPr>
              <a:t>Majemuk</a:t>
            </a:r>
            <a:r>
              <a:rPr lang="en-GB" altLang="en-US" sz="3600" dirty="0">
                <a:solidFill>
                  <a:srgbClr val="010000"/>
                </a:solidFill>
                <a:cs typeface="Times New Roman" panose="02020603050405020304" pitchFamily="18" charset="0"/>
              </a:rPr>
              <a:t> </a:t>
            </a:r>
            <a:br>
              <a:rPr lang="en-GB" altLang="en-US" sz="3600" dirty="0">
                <a:solidFill>
                  <a:srgbClr val="010000"/>
                </a:solidFill>
                <a:cs typeface="Times New Roman" panose="02020603050405020304" pitchFamily="18" charset="0"/>
              </a:rPr>
            </a:br>
            <a:r>
              <a:rPr lang="en-GB" altLang="en-US" sz="2800" dirty="0">
                <a:solidFill>
                  <a:srgbClr val="010000"/>
                </a:solidFill>
                <a:cs typeface="Times New Roman" panose="02020603050405020304" pitchFamily="18" charset="0"/>
              </a:rPr>
              <a:t>(</a:t>
            </a:r>
            <a:r>
              <a:rPr lang="en-US" altLang="en-US" sz="2800" i="1" dirty="0" err="1">
                <a:solidFill>
                  <a:srgbClr val="000000"/>
                </a:solidFill>
                <a:cs typeface="Times New Roman" panose="02020603050405020304" pitchFamily="18" charset="0"/>
              </a:rPr>
              <a:t>Polyalpabetic</a:t>
            </a:r>
            <a:r>
              <a:rPr lang="en-US" altLang="en-US" sz="2800" i="1" dirty="0">
                <a:solidFill>
                  <a:srgbClr val="000000"/>
                </a:solidFill>
                <a:cs typeface="Times New Roman" panose="02020603050405020304" pitchFamily="18" charset="0"/>
              </a:rPr>
              <a:t> substitution cipher</a:t>
            </a:r>
            <a:r>
              <a:rPr lang="en-US" altLang="en-US" sz="2800" dirty="0">
                <a:solidFill>
                  <a:srgbClr val="000000"/>
                </a:solidFill>
                <a:cs typeface="Times New Roman" panose="02020603050405020304" pitchFamily="18" charset="0"/>
              </a:rPr>
              <a:t>)</a:t>
            </a:r>
            <a:endParaRPr lang="en-US" altLang="en-US" sz="2800" dirty="0"/>
          </a:p>
        </p:txBody>
      </p:sp>
    </p:spTree>
    <p:extLst>
      <p:ext uri="{BB962C8B-B14F-4D97-AF65-F5344CB8AC3E}">
        <p14:creationId xmlns:p14="http://schemas.microsoft.com/office/powerpoint/2010/main" val="3785467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3CCCF59E-7C78-4E63-8C51-46D6687695BB}" type="slidenum">
              <a:rPr lang="en-GB" altLang="en-US" sz="2400">
                <a:solidFill>
                  <a:schemeClr val="tx2"/>
                </a:solidFill>
              </a:rPr>
              <a:pPr>
                <a:spcBef>
                  <a:spcPct val="0"/>
                </a:spcBef>
                <a:buClrTx/>
                <a:buSzTx/>
                <a:buFontTx/>
                <a:buNone/>
              </a:pPr>
              <a:t>36</a:t>
            </a:fld>
            <a:endParaRPr lang="en-GB" altLang="en-US" sz="1400">
              <a:solidFill>
                <a:schemeClr val="tx2"/>
              </a:solidFill>
            </a:endParaRPr>
          </a:p>
        </p:txBody>
      </p:sp>
      <p:sp>
        <p:nvSpPr>
          <p:cNvPr id="33796" name="Rectangle 3"/>
          <p:cNvSpPr>
            <a:spLocks noGrp="1" noChangeArrowheads="1"/>
          </p:cNvSpPr>
          <p:nvPr>
            <p:ph type="body" idx="1"/>
          </p:nvPr>
        </p:nvSpPr>
        <p:spPr>
          <a:xfrm>
            <a:off x="827313" y="762000"/>
            <a:ext cx="10036629" cy="5594350"/>
          </a:xfrm>
        </p:spPr>
        <p:txBody>
          <a:bodyPr>
            <a:normAutofit fontScale="92500" lnSpcReduction="10000"/>
          </a:bodyPr>
          <a:lstStyle/>
          <a:p>
            <a:pPr marL="609600" indent="-609600">
              <a:lnSpc>
                <a:spcPct val="80000"/>
              </a:lnSpc>
              <a:buNone/>
            </a:pPr>
            <a:r>
              <a:rPr lang="en-US" altLang="en-US" dirty="0" err="1">
                <a:solidFill>
                  <a:srgbClr val="010000"/>
                </a:solidFill>
              </a:rPr>
              <a:t>Contoh</a:t>
            </a:r>
            <a:r>
              <a:rPr lang="en-US" altLang="en-US" dirty="0">
                <a:solidFill>
                  <a:srgbClr val="010000"/>
                </a:solidFill>
              </a:rPr>
              <a:t> 1: (</a:t>
            </a:r>
            <a:r>
              <a:rPr lang="en-US" altLang="en-US" dirty="0" err="1">
                <a:solidFill>
                  <a:srgbClr val="010000"/>
                </a:solidFill>
              </a:rPr>
              <a:t>spasi</a:t>
            </a:r>
            <a:r>
              <a:rPr lang="en-US" altLang="en-US" dirty="0">
                <a:solidFill>
                  <a:srgbClr val="010000"/>
                </a:solidFill>
              </a:rPr>
              <a:t> </a:t>
            </a:r>
            <a:r>
              <a:rPr lang="en-US" altLang="en-US" dirty="0" err="1">
                <a:solidFill>
                  <a:srgbClr val="010000"/>
                </a:solidFill>
              </a:rPr>
              <a:t>dibuang</a:t>
            </a:r>
            <a:r>
              <a:rPr lang="en-US" altLang="en-US" dirty="0">
                <a:solidFill>
                  <a:srgbClr val="010000"/>
                </a:solidFill>
              </a:rPr>
              <a:t>)</a:t>
            </a:r>
          </a:p>
          <a:p>
            <a:pPr marL="609600" indent="-609600" algn="just">
              <a:lnSpc>
                <a:spcPct val="80000"/>
              </a:lnSpc>
              <a:buNone/>
            </a:pPr>
            <a:r>
              <a:rPr lang="en-US" altLang="en-US" sz="2000" dirty="0">
                <a:solidFill>
                  <a:srgbClr val="000000"/>
                </a:solidFill>
                <a:cs typeface="Times New Roman" panose="02020603050405020304" pitchFamily="18" charset="0"/>
              </a:rPr>
              <a:t>	</a:t>
            </a:r>
            <a:r>
              <a:rPr lang="en-US" altLang="en-US" sz="2400" dirty="0">
                <a:solidFill>
                  <a:srgbClr val="000000"/>
                </a:solidFill>
                <a:cs typeface="Times New Roman" panose="02020603050405020304" pitchFamily="18" charset="0"/>
              </a:rPr>
              <a:t>P</a:t>
            </a:r>
            <a:r>
              <a:rPr lang="en-US" altLang="en-US" sz="2400" dirty="0">
                <a:solidFill>
                  <a:srgbClr val="000000"/>
                </a:solidFill>
                <a:latin typeface="Courier" pitchFamily="49" charset="0"/>
                <a:cs typeface="Times New Roman" panose="02020603050405020304" pitchFamily="18" charset="0"/>
              </a:rPr>
              <a:t> </a:t>
            </a:r>
            <a:r>
              <a:rPr lang="en-US" altLang="en-US" sz="2400" dirty="0">
                <a:solidFill>
                  <a:srgbClr val="000000"/>
                </a:solidFill>
                <a:cs typeface="Times New Roman" panose="02020603050405020304" pitchFamily="18" charset="0"/>
              </a:rPr>
              <a:t>:</a:t>
            </a:r>
            <a:r>
              <a:rPr lang="en-US" altLang="en-US" sz="2400" dirty="0">
                <a:solidFill>
                  <a:srgbClr val="000000"/>
                </a:solidFill>
                <a:latin typeface="Courier" pitchFamily="49" charset="0"/>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kriptografiklasikdengancipheralfabetmajemuk</a:t>
            </a:r>
            <a:endParaRPr lang="en-US" altLang="en-US" sz="2400" dirty="0">
              <a:solidFill>
                <a:srgbClr val="000000"/>
              </a:solidFill>
              <a:cs typeface="Times New Roman" panose="02020603050405020304" pitchFamily="18" charset="0"/>
            </a:endParaRPr>
          </a:p>
          <a:p>
            <a:pPr marL="609600" indent="-609600" algn="just">
              <a:lnSpc>
                <a:spcPct val="80000"/>
              </a:lnSpc>
              <a:buNone/>
            </a:pPr>
            <a:r>
              <a:rPr lang="en-US" altLang="en-US" sz="2400" dirty="0">
                <a:solidFill>
                  <a:srgbClr val="000000"/>
                </a:solidFill>
                <a:cs typeface="Times New Roman" panose="02020603050405020304" pitchFamily="18" charset="0"/>
              </a:rPr>
              <a:t>	K  :   </a:t>
            </a:r>
            <a:r>
              <a:rPr lang="en-US" altLang="en-US" sz="2400" dirty="0">
                <a:solidFill>
                  <a:srgbClr val="000000"/>
                </a:solidFill>
                <a:latin typeface="Courier" pitchFamily="49" charset="0"/>
                <a:cs typeface="Times New Roman" panose="02020603050405020304" pitchFamily="18" charset="0"/>
              </a:rPr>
              <a:t>LAMPIONLAMPIONLAMPIONLAMPIONLAMPIONLAMPIONL</a:t>
            </a:r>
            <a:endParaRPr lang="en-US" altLang="en-US" sz="2400" dirty="0">
              <a:solidFill>
                <a:srgbClr val="000000"/>
              </a:solidFill>
              <a:cs typeface="Times New Roman" panose="02020603050405020304" pitchFamily="18" charset="0"/>
            </a:endParaRPr>
          </a:p>
          <a:p>
            <a:pPr marL="609600" indent="-609600">
              <a:lnSpc>
                <a:spcPct val="80000"/>
              </a:lnSpc>
              <a:buNone/>
            </a:pPr>
            <a:r>
              <a:rPr lang="en-GB" altLang="en-US" sz="2400" dirty="0">
                <a:solidFill>
                  <a:srgbClr val="010000"/>
                </a:solidFill>
                <a:cs typeface="Times New Roman" panose="02020603050405020304" pitchFamily="18" charset="0"/>
              </a:rPr>
              <a:t>	C</a:t>
            </a:r>
            <a:r>
              <a:rPr lang="en-GB" altLang="en-US" sz="2400" dirty="0">
                <a:solidFill>
                  <a:srgbClr val="010000"/>
                </a:solidFill>
                <a:latin typeface="Courier" pitchFamily="49" charset="0"/>
                <a:cs typeface="Times New Roman" panose="02020603050405020304" pitchFamily="18" charset="0"/>
              </a:rPr>
              <a:t> </a:t>
            </a:r>
            <a:r>
              <a:rPr lang="en-GB" altLang="en-US" sz="2400" dirty="0">
                <a:solidFill>
                  <a:srgbClr val="010000"/>
                </a:solidFill>
                <a:cs typeface="Times New Roman" panose="02020603050405020304" pitchFamily="18" charset="0"/>
              </a:rPr>
              <a:t>:</a:t>
            </a:r>
            <a:r>
              <a:rPr lang="en-GB" altLang="en-US" sz="2400" dirty="0">
                <a:solidFill>
                  <a:srgbClr val="010000"/>
                </a:solidFill>
                <a:latin typeface="Courier" pitchFamily="49" charset="0"/>
                <a:cs typeface="Times New Roman" panose="02020603050405020304" pitchFamily="18" charset="0"/>
              </a:rPr>
              <a:t> </a:t>
            </a:r>
            <a:r>
              <a:rPr lang="en-GB" altLang="en-US" sz="2400" dirty="0">
                <a:solidFill>
                  <a:srgbClr val="070605"/>
                </a:solidFill>
                <a:latin typeface="Courier New" panose="02070309020205020404" pitchFamily="49" charset="0"/>
              </a:rPr>
              <a:t>VRUEBCTCARXSZNDIWSMBTLNOXXVRCAXUIPREMMYMAHV</a:t>
            </a:r>
            <a:endParaRPr lang="en-US" altLang="en-US" sz="2400" dirty="0">
              <a:solidFill>
                <a:srgbClr val="070605"/>
              </a:solidFill>
              <a:latin typeface="Courier New" panose="02070309020205020404" pitchFamily="49" charset="0"/>
            </a:endParaRPr>
          </a:p>
          <a:p>
            <a:pPr marL="609600" indent="-609600">
              <a:lnSpc>
                <a:spcPct val="80000"/>
              </a:lnSpc>
              <a:buNone/>
            </a:pPr>
            <a:endParaRPr lang="en-US" altLang="en-US" sz="2000" dirty="0">
              <a:solidFill>
                <a:srgbClr val="010000"/>
              </a:solidFill>
            </a:endParaRPr>
          </a:p>
          <a:p>
            <a:pPr marL="609600" indent="-609600">
              <a:lnSpc>
                <a:spcPct val="80000"/>
              </a:lnSpc>
              <a:buNone/>
            </a:pPr>
            <a:r>
              <a:rPr lang="en-US" altLang="en-US" sz="2000" dirty="0" err="1">
                <a:solidFill>
                  <a:srgbClr val="010000"/>
                </a:solidFill>
              </a:rPr>
              <a:t>Perhitungan</a:t>
            </a:r>
            <a:r>
              <a:rPr lang="en-US" altLang="en-US" sz="2000" dirty="0">
                <a:solidFill>
                  <a:srgbClr val="010000"/>
                </a:solidFill>
              </a:rPr>
              <a:t>:</a:t>
            </a:r>
          </a:p>
          <a:p>
            <a:pPr marL="609600" indent="-609600" algn="just">
              <a:lnSpc>
                <a:spcPct val="80000"/>
              </a:lnSpc>
              <a:buNone/>
            </a:pPr>
            <a:r>
              <a:rPr lang="en-US" altLang="en-US" sz="2000" dirty="0">
                <a:solidFill>
                  <a:srgbClr val="000000"/>
                </a:solidFill>
                <a:cs typeface="Times New Roman" panose="02020603050405020304" pitchFamily="18" charset="0"/>
              </a:rPr>
              <a:t>	</a:t>
            </a:r>
            <a:r>
              <a:rPr lang="en-US" altLang="en-US" sz="2600" dirty="0">
                <a:solidFill>
                  <a:srgbClr val="000000"/>
                </a:solidFill>
                <a:cs typeface="Times New Roman" panose="02020603050405020304" pitchFamily="18" charset="0"/>
              </a:rPr>
              <a:t>(</a:t>
            </a:r>
            <a:r>
              <a:rPr lang="en-US" altLang="en-US" sz="2600" dirty="0">
                <a:solidFill>
                  <a:srgbClr val="000000"/>
                </a:solidFill>
                <a:latin typeface="Courier" pitchFamily="49" charset="0"/>
                <a:cs typeface="Times New Roman" panose="02020603050405020304" pitchFamily="18" charset="0"/>
              </a:rPr>
              <a:t>K</a:t>
            </a:r>
            <a:r>
              <a:rPr lang="en-US" altLang="en-US" sz="2600" dirty="0">
                <a:solidFill>
                  <a:srgbClr val="000000"/>
                </a:solidFill>
                <a:cs typeface="Times New Roman" panose="02020603050405020304" pitchFamily="18" charset="0"/>
              </a:rPr>
              <a:t> + </a:t>
            </a:r>
            <a:r>
              <a:rPr lang="en-US" altLang="en-US" sz="2600" dirty="0">
                <a:solidFill>
                  <a:srgbClr val="000000"/>
                </a:solidFill>
                <a:latin typeface="Courier" pitchFamily="49" charset="0"/>
                <a:cs typeface="Times New Roman" panose="02020603050405020304" pitchFamily="18" charset="0"/>
              </a:rPr>
              <a:t>L</a:t>
            </a:r>
            <a:r>
              <a:rPr lang="en-US" altLang="en-US" sz="2600" dirty="0">
                <a:solidFill>
                  <a:srgbClr val="000000"/>
                </a:solidFill>
                <a:cs typeface="Times New Roman" panose="02020603050405020304" pitchFamily="18" charset="0"/>
              </a:rPr>
              <a:t>) mod 26 = (10 + 11) mod 26 = 21 = </a:t>
            </a:r>
            <a:r>
              <a:rPr lang="en-US" altLang="en-US" sz="2600" b="1" dirty="0">
                <a:solidFill>
                  <a:srgbClr val="000000"/>
                </a:solidFill>
                <a:latin typeface="Courier" pitchFamily="49" charset="0"/>
                <a:cs typeface="Times New Roman" panose="02020603050405020304" pitchFamily="18" charset="0"/>
              </a:rPr>
              <a:t>V</a:t>
            </a:r>
            <a:endParaRPr lang="en-US" altLang="en-US" sz="2600" dirty="0">
              <a:solidFill>
                <a:srgbClr val="000000"/>
              </a:solidFill>
              <a:cs typeface="Times New Roman" panose="02020603050405020304" pitchFamily="18" charset="0"/>
            </a:endParaRPr>
          </a:p>
          <a:p>
            <a:pPr marL="609600" indent="-609600" algn="just">
              <a:lnSpc>
                <a:spcPct val="80000"/>
              </a:lnSpc>
              <a:buNone/>
            </a:pPr>
            <a:r>
              <a:rPr lang="en-US" altLang="en-US" sz="2600" dirty="0">
                <a:solidFill>
                  <a:srgbClr val="000000"/>
                </a:solidFill>
                <a:cs typeface="Times New Roman" panose="02020603050405020304" pitchFamily="18" charset="0"/>
              </a:rPr>
              <a:t>	(</a:t>
            </a:r>
            <a:r>
              <a:rPr lang="en-US" altLang="en-US" sz="2600" dirty="0">
                <a:solidFill>
                  <a:srgbClr val="000000"/>
                </a:solidFill>
                <a:latin typeface="Courier" pitchFamily="49" charset="0"/>
                <a:cs typeface="Times New Roman" panose="02020603050405020304" pitchFamily="18" charset="0"/>
              </a:rPr>
              <a:t>R </a:t>
            </a:r>
            <a:r>
              <a:rPr lang="en-US" altLang="en-US" sz="2600" dirty="0">
                <a:solidFill>
                  <a:srgbClr val="000000"/>
                </a:solidFill>
                <a:cs typeface="Times New Roman" panose="02020603050405020304" pitchFamily="18" charset="0"/>
              </a:rPr>
              <a:t>+ </a:t>
            </a:r>
            <a:r>
              <a:rPr lang="en-US" altLang="en-US" sz="2600" dirty="0">
                <a:solidFill>
                  <a:srgbClr val="000000"/>
                </a:solidFill>
                <a:latin typeface="Courier" pitchFamily="49" charset="0"/>
                <a:cs typeface="Times New Roman" panose="02020603050405020304" pitchFamily="18" charset="0"/>
              </a:rPr>
              <a:t>A</a:t>
            </a:r>
            <a:r>
              <a:rPr lang="en-US" altLang="en-US" sz="2600" dirty="0">
                <a:solidFill>
                  <a:srgbClr val="000000"/>
                </a:solidFill>
                <a:cs typeface="Times New Roman" panose="02020603050405020304" pitchFamily="18" charset="0"/>
              </a:rPr>
              <a:t>) mod 26 = (17 + 0) mod 26 = 17 = </a:t>
            </a:r>
            <a:r>
              <a:rPr lang="en-US" altLang="en-US" sz="2600" b="1" dirty="0">
                <a:solidFill>
                  <a:srgbClr val="000000"/>
                </a:solidFill>
                <a:latin typeface="Courier" pitchFamily="49" charset="0"/>
                <a:cs typeface="Times New Roman" panose="02020603050405020304" pitchFamily="18" charset="0"/>
              </a:rPr>
              <a:t>R</a:t>
            </a:r>
          </a:p>
          <a:p>
            <a:pPr marL="609600" indent="-609600" algn="just">
              <a:lnSpc>
                <a:spcPct val="80000"/>
              </a:lnSpc>
              <a:buNone/>
            </a:pPr>
            <a:r>
              <a:rPr lang="en-US" altLang="en-US" sz="2600" dirty="0">
                <a:solidFill>
                  <a:srgbClr val="000000"/>
                </a:solidFill>
                <a:cs typeface="Times New Roman" panose="02020603050405020304" pitchFamily="18" charset="0"/>
              </a:rPr>
              <a:t>	(</a:t>
            </a:r>
            <a:r>
              <a:rPr lang="en-US" altLang="en-US" sz="2600" dirty="0">
                <a:solidFill>
                  <a:srgbClr val="000000"/>
                </a:solidFill>
                <a:latin typeface="Courier" pitchFamily="49" charset="0"/>
                <a:cs typeface="Times New Roman" panose="02020603050405020304" pitchFamily="18" charset="0"/>
              </a:rPr>
              <a:t>I </a:t>
            </a:r>
            <a:r>
              <a:rPr lang="en-US" altLang="en-US" sz="2600" dirty="0">
                <a:solidFill>
                  <a:srgbClr val="000000"/>
                </a:solidFill>
                <a:cs typeface="Times New Roman" panose="02020603050405020304" pitchFamily="18" charset="0"/>
              </a:rPr>
              <a:t>+ </a:t>
            </a:r>
            <a:r>
              <a:rPr lang="en-US" altLang="en-US" sz="2600" dirty="0">
                <a:solidFill>
                  <a:srgbClr val="000000"/>
                </a:solidFill>
                <a:latin typeface="Courier" pitchFamily="49" charset="0"/>
                <a:cs typeface="Times New Roman" panose="02020603050405020304" pitchFamily="18" charset="0"/>
              </a:rPr>
              <a:t>M</a:t>
            </a:r>
            <a:r>
              <a:rPr lang="en-US" altLang="en-US" sz="2600" dirty="0">
                <a:solidFill>
                  <a:srgbClr val="000000"/>
                </a:solidFill>
                <a:cs typeface="Times New Roman" panose="02020603050405020304" pitchFamily="18" charset="0"/>
              </a:rPr>
              <a:t>) mod 26 = (8 + 12) mod 26 = 20 = </a:t>
            </a:r>
            <a:r>
              <a:rPr lang="en-US" altLang="en-US" sz="2600" b="1" dirty="0">
                <a:solidFill>
                  <a:srgbClr val="000000"/>
                </a:solidFill>
                <a:latin typeface="Courier" pitchFamily="49" charset="0"/>
                <a:cs typeface="Times New Roman" panose="02020603050405020304" pitchFamily="18" charset="0"/>
              </a:rPr>
              <a:t>U</a:t>
            </a:r>
          </a:p>
          <a:p>
            <a:pPr marL="609600" indent="-609600" algn="just">
              <a:lnSpc>
                <a:spcPct val="80000"/>
              </a:lnSpc>
              <a:buNone/>
            </a:pPr>
            <a:r>
              <a:rPr lang="en-US" altLang="en-US" sz="2600" dirty="0">
                <a:solidFill>
                  <a:srgbClr val="010000"/>
                </a:solidFill>
              </a:rPr>
              <a:t>	</a:t>
            </a:r>
            <a:r>
              <a:rPr lang="en-US" altLang="en-US" sz="2600" dirty="0" err="1">
                <a:solidFill>
                  <a:srgbClr val="010000"/>
                </a:solidFill>
              </a:rPr>
              <a:t>dst</a:t>
            </a:r>
            <a:endParaRPr lang="en-US" altLang="en-US" sz="2600" dirty="0">
              <a:solidFill>
                <a:srgbClr val="010000"/>
              </a:solidFill>
            </a:endParaRPr>
          </a:p>
          <a:p>
            <a:pPr marL="609600" indent="-609600">
              <a:lnSpc>
                <a:spcPct val="80000"/>
              </a:lnSpc>
              <a:buNone/>
            </a:pPr>
            <a:endParaRPr lang="en-US" altLang="en-US" sz="2400" dirty="0">
              <a:solidFill>
                <a:srgbClr val="010000"/>
              </a:solidFill>
            </a:endParaRPr>
          </a:p>
          <a:p>
            <a:pPr marL="609600" indent="-609600">
              <a:lnSpc>
                <a:spcPct val="80000"/>
              </a:lnSpc>
              <a:buNone/>
            </a:pPr>
            <a:r>
              <a:rPr lang="en-US" altLang="en-US" sz="2600" dirty="0" err="1">
                <a:solidFill>
                  <a:srgbClr val="010000"/>
                </a:solidFill>
              </a:rPr>
              <a:t>Contoh</a:t>
            </a:r>
            <a:r>
              <a:rPr lang="en-US" altLang="en-US" sz="2600" dirty="0">
                <a:solidFill>
                  <a:srgbClr val="010000"/>
                </a:solidFill>
              </a:rPr>
              <a:t> 2: (</a:t>
            </a:r>
            <a:r>
              <a:rPr lang="en-US" altLang="en-US" sz="2600" dirty="0" err="1">
                <a:solidFill>
                  <a:srgbClr val="010000"/>
                </a:solidFill>
              </a:rPr>
              <a:t>dengan</a:t>
            </a:r>
            <a:r>
              <a:rPr lang="en-US" altLang="en-US" sz="2600" dirty="0">
                <a:solidFill>
                  <a:srgbClr val="010000"/>
                </a:solidFill>
              </a:rPr>
              <a:t> </a:t>
            </a:r>
            <a:r>
              <a:rPr lang="en-US" altLang="en-US" sz="2600" dirty="0" err="1">
                <a:solidFill>
                  <a:srgbClr val="010000"/>
                </a:solidFill>
              </a:rPr>
              <a:t>spasi</a:t>
            </a:r>
            <a:r>
              <a:rPr lang="en-US" altLang="en-US" sz="2600" dirty="0">
                <a:solidFill>
                  <a:srgbClr val="010000"/>
                </a:solidFill>
              </a:rPr>
              <a:t>)</a:t>
            </a:r>
          </a:p>
          <a:p>
            <a:pPr marL="609600" indent="-609600">
              <a:lnSpc>
                <a:spcPct val="80000"/>
              </a:lnSpc>
              <a:buNone/>
            </a:pPr>
            <a:r>
              <a:rPr lang="en-US" altLang="en-US" sz="2400" dirty="0">
                <a:solidFill>
                  <a:srgbClr val="010000"/>
                </a:solidFill>
              </a:rPr>
              <a:t>	</a:t>
            </a:r>
            <a:r>
              <a:rPr lang="en-US" altLang="en-US" sz="2600" dirty="0">
                <a:solidFill>
                  <a:srgbClr val="010000"/>
                </a:solidFill>
              </a:rPr>
              <a:t>P:	</a:t>
            </a:r>
            <a:r>
              <a:rPr lang="en-US" altLang="en-US" sz="2600" dirty="0">
                <a:solidFill>
                  <a:srgbClr val="010000"/>
                </a:solidFill>
                <a:latin typeface="Courier New" panose="02070309020205020404" pitchFamily="49" charset="0"/>
              </a:rPr>
              <a:t>she sells sea shells by the seashore</a:t>
            </a:r>
            <a:endParaRPr lang="en-US" altLang="en-US" sz="2600" dirty="0">
              <a:solidFill>
                <a:srgbClr val="010000"/>
              </a:solidFill>
            </a:endParaRPr>
          </a:p>
          <a:p>
            <a:pPr marL="609600" indent="-609600">
              <a:lnSpc>
                <a:spcPct val="80000"/>
              </a:lnSpc>
              <a:buNone/>
            </a:pPr>
            <a:r>
              <a:rPr lang="en-US" altLang="en-US" sz="2600" dirty="0">
                <a:solidFill>
                  <a:srgbClr val="010000"/>
                </a:solidFill>
              </a:rPr>
              <a:t>	K:	</a:t>
            </a:r>
            <a:r>
              <a:rPr lang="en-US" altLang="en-US" sz="2600" dirty="0">
                <a:solidFill>
                  <a:srgbClr val="010000"/>
                </a:solidFill>
                <a:latin typeface="Courier New" panose="02070309020205020404" pitchFamily="49" charset="0"/>
              </a:rPr>
              <a:t>KEY KEYKE YKE YKEYKE YK EYK EYKEYKEY</a:t>
            </a:r>
          </a:p>
          <a:p>
            <a:pPr marL="609600" indent="-609600">
              <a:lnSpc>
                <a:spcPct val="80000"/>
              </a:lnSpc>
              <a:buNone/>
            </a:pPr>
            <a:r>
              <a:rPr lang="en-US" altLang="en-US" sz="2600" dirty="0">
                <a:solidFill>
                  <a:srgbClr val="010000"/>
                </a:solidFill>
              </a:rPr>
              <a:t>	C:	</a:t>
            </a:r>
            <a:r>
              <a:rPr lang="en-US" altLang="en-US" sz="2600" dirty="0">
                <a:solidFill>
                  <a:srgbClr val="010000"/>
                </a:solidFill>
                <a:latin typeface="Courier New" panose="02070309020205020404" pitchFamily="49" charset="0"/>
              </a:rPr>
              <a:t>CLC CIJVW QOE QRIJVW ZI XFO WCKWFYVC</a:t>
            </a:r>
            <a:endParaRPr lang="en-GB" altLang="en-US" sz="2600" dirty="0">
              <a:solidFill>
                <a:srgbClr val="010000"/>
              </a:solidFill>
              <a:latin typeface="Courier New" panose="02070309020205020404" pitchFamily="49" charset="0"/>
            </a:endParaRPr>
          </a:p>
        </p:txBody>
      </p:sp>
    </p:spTree>
    <p:extLst>
      <p:ext uri="{BB962C8B-B14F-4D97-AF65-F5344CB8AC3E}">
        <p14:creationId xmlns:p14="http://schemas.microsoft.com/office/powerpoint/2010/main" val="28578130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BAA6F6A0-09C4-4AD1-B3B5-303DC56B43C1}" type="slidenum">
              <a:rPr lang="en-GB" altLang="en-US" sz="2400">
                <a:solidFill>
                  <a:schemeClr val="tx2"/>
                </a:solidFill>
              </a:rPr>
              <a:pPr>
                <a:spcBef>
                  <a:spcPct val="0"/>
                </a:spcBef>
                <a:buClrTx/>
                <a:buSzTx/>
                <a:buFontTx/>
                <a:buNone/>
              </a:pPr>
              <a:t>37</a:t>
            </a:fld>
            <a:endParaRPr lang="en-GB" altLang="en-US" sz="1400">
              <a:solidFill>
                <a:schemeClr val="tx2"/>
              </a:solidFill>
            </a:endParaRPr>
          </a:p>
        </p:txBody>
      </p:sp>
      <p:sp>
        <p:nvSpPr>
          <p:cNvPr id="32772" name="Rectangle 3"/>
          <p:cNvSpPr>
            <a:spLocks noGrp="1" noChangeArrowheads="1"/>
          </p:cNvSpPr>
          <p:nvPr>
            <p:ph type="body" idx="1"/>
          </p:nvPr>
        </p:nvSpPr>
        <p:spPr>
          <a:xfrm>
            <a:off x="751113" y="762000"/>
            <a:ext cx="10341429" cy="5594350"/>
          </a:xfrm>
        </p:spPr>
        <p:txBody>
          <a:bodyPr>
            <a:normAutofit/>
          </a:bodyPr>
          <a:lstStyle/>
          <a:p>
            <a:pPr marL="0" indent="0" algn="just" eaLnBrk="1" hangingPunct="1">
              <a:buNone/>
            </a:pPr>
            <a:r>
              <a:rPr lang="en-US" altLang="en-US" sz="2400" dirty="0" err="1">
                <a:solidFill>
                  <a:srgbClr val="000000"/>
                </a:solidFill>
                <a:cs typeface="Times New Roman" panose="02020603050405020304" pitchFamily="18" charset="0"/>
              </a:rPr>
              <a:t>Bentuk</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umum</a:t>
            </a:r>
            <a:r>
              <a:rPr lang="en-US" altLang="en-US" sz="2400" dirty="0">
                <a:solidFill>
                  <a:srgbClr val="000000"/>
                </a:solidFill>
                <a:cs typeface="Times New Roman" panose="02020603050405020304" pitchFamily="18" charset="0"/>
              </a:rPr>
              <a:t> cipher abjad-</a:t>
            </a:r>
            <a:r>
              <a:rPr lang="en-US" altLang="en-US" sz="2400" dirty="0" err="1">
                <a:solidFill>
                  <a:srgbClr val="000000"/>
                </a:solidFill>
                <a:cs typeface="Times New Roman" panose="02020603050405020304" pitchFamily="18" charset="0"/>
              </a:rPr>
              <a:t>majemuk</a:t>
            </a:r>
            <a:r>
              <a:rPr lang="en-US" altLang="en-US" sz="2400" dirty="0">
                <a:solidFill>
                  <a:srgbClr val="000000"/>
                </a:solidFill>
                <a:cs typeface="Times New Roman" panose="02020603050405020304" pitchFamily="18" charset="0"/>
              </a:rPr>
              <a:t>:</a:t>
            </a:r>
          </a:p>
          <a:p>
            <a:pPr algn="just" eaLnBrk="1" hangingPunct="1"/>
            <a:r>
              <a:rPr lang="en-US" altLang="en-US" sz="2400" dirty="0" err="1">
                <a:solidFill>
                  <a:srgbClr val="000000"/>
                </a:solidFill>
                <a:cs typeface="Times New Roman" panose="02020603050405020304" pitchFamily="18" charset="0"/>
              </a:rPr>
              <a:t>Kunci</a:t>
            </a:r>
            <a:r>
              <a:rPr lang="en-US" altLang="en-US" sz="2400" dirty="0">
                <a:solidFill>
                  <a:srgbClr val="000000"/>
                </a:solidFill>
                <a:cs typeface="Times New Roman" panose="02020603050405020304" pitchFamily="18" charset="0"/>
              </a:rPr>
              <a:t>:        </a:t>
            </a:r>
          </a:p>
          <a:p>
            <a:pPr marL="0" indent="0" algn="just" eaLnBrk="1" hangingPunct="1">
              <a:buNone/>
            </a:pPr>
            <a:r>
              <a:rPr lang="en-US" altLang="en-US" sz="2400" i="1" dirty="0">
                <a:solidFill>
                  <a:srgbClr val="000000"/>
                </a:solidFill>
                <a:cs typeface="Times New Roman" panose="02020603050405020304" pitchFamily="18" charset="0"/>
              </a:rPr>
              <a:t>              K</a:t>
            </a:r>
            <a:r>
              <a:rPr lang="en-US" altLang="en-US" sz="2400" dirty="0">
                <a:solidFill>
                  <a:srgbClr val="000000"/>
                </a:solidFill>
                <a:cs typeface="Times New Roman" panose="02020603050405020304" pitchFamily="18" charset="0"/>
              </a:rPr>
              <a:t> = </a:t>
            </a:r>
            <a:r>
              <a:rPr lang="en-US" altLang="en-US" sz="2400" i="1" dirty="0">
                <a:solidFill>
                  <a:srgbClr val="000000"/>
                </a:solidFill>
                <a:cs typeface="Times New Roman" panose="02020603050405020304" pitchFamily="18" charset="0"/>
              </a:rPr>
              <a:t>k</a:t>
            </a:r>
            <a:r>
              <a:rPr lang="en-US" altLang="en-US" sz="2400" baseline="-30000" dirty="0">
                <a:solidFill>
                  <a:srgbClr val="000000"/>
                </a:solidFill>
                <a:cs typeface="Times New Roman" panose="02020603050405020304" pitchFamily="18" charset="0"/>
              </a:rPr>
              <a:t>1</a:t>
            </a:r>
            <a:r>
              <a:rPr lang="en-US" altLang="en-US" sz="2400" i="1" dirty="0">
                <a:solidFill>
                  <a:srgbClr val="000000"/>
                </a:solidFill>
                <a:cs typeface="Times New Roman" panose="02020603050405020304" pitchFamily="18" charset="0"/>
              </a:rPr>
              <a:t>k</a:t>
            </a:r>
            <a:r>
              <a:rPr lang="en-US" altLang="en-US" sz="2400" baseline="-30000" dirty="0">
                <a:solidFill>
                  <a:srgbClr val="000000"/>
                </a:solidFill>
                <a:cs typeface="Times New Roman" panose="02020603050405020304" pitchFamily="18" charset="0"/>
              </a:rPr>
              <a:t>2</a:t>
            </a:r>
            <a:r>
              <a:rPr lang="en-US" altLang="en-US" sz="2400" dirty="0">
                <a:solidFill>
                  <a:srgbClr val="000000"/>
                </a:solidFill>
                <a:cs typeface="Times New Roman" panose="02020603050405020304" pitchFamily="18" charset="0"/>
              </a:rPr>
              <a:t> … </a:t>
            </a:r>
            <a:r>
              <a:rPr lang="en-US" altLang="en-US" sz="2400" i="1" dirty="0">
                <a:solidFill>
                  <a:srgbClr val="000000"/>
                </a:solidFill>
                <a:cs typeface="Times New Roman" panose="02020603050405020304" pitchFamily="18" charset="0"/>
              </a:rPr>
              <a:t>k</a:t>
            </a:r>
            <a:r>
              <a:rPr lang="en-US" altLang="en-US" sz="2400" i="1" baseline="-30000" dirty="0">
                <a:solidFill>
                  <a:srgbClr val="000000"/>
                </a:solidFill>
                <a:cs typeface="Times New Roman" panose="02020603050405020304" pitchFamily="18" charset="0"/>
              </a:rPr>
              <a:t>m</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ket</a:t>
            </a:r>
            <a:r>
              <a:rPr lang="en-US" altLang="en-US" sz="2400"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m</a:t>
            </a:r>
            <a:r>
              <a:rPr lang="en-US" altLang="en-US" sz="2400" dirty="0">
                <a:solidFill>
                  <a:srgbClr val="000000"/>
                </a:solidFill>
                <a:cs typeface="Times New Roman" panose="02020603050405020304" pitchFamily="18" charset="0"/>
              </a:rPr>
              <a:t> = </a:t>
            </a:r>
            <a:r>
              <a:rPr lang="en-US" altLang="en-US" sz="2400" dirty="0" err="1">
                <a:solidFill>
                  <a:srgbClr val="000000"/>
                </a:solidFill>
                <a:cs typeface="Times New Roman" panose="02020603050405020304" pitchFamily="18" charset="0"/>
              </a:rPr>
              <a:t>panjang</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kunci</a:t>
            </a:r>
            <a:r>
              <a:rPr lang="en-US" altLang="en-US" sz="2400" dirty="0">
                <a:solidFill>
                  <a:srgbClr val="000000"/>
                </a:solidFill>
                <a:cs typeface="Times New Roman" panose="02020603050405020304" pitchFamily="18" charset="0"/>
              </a:rPr>
              <a:t>)</a:t>
            </a:r>
          </a:p>
          <a:p>
            <a:pPr algn="just" eaLnBrk="1" hangingPunct="1"/>
            <a:endParaRPr lang="en-US" altLang="en-US" sz="2400" dirty="0">
              <a:solidFill>
                <a:srgbClr val="000000"/>
              </a:solidFill>
              <a:cs typeface="Times New Roman" panose="02020603050405020304" pitchFamily="18" charset="0"/>
            </a:endParaRPr>
          </a:p>
          <a:p>
            <a:pPr algn="just" eaLnBrk="1" hangingPunct="1"/>
            <a:r>
              <a:rPr lang="en-US" altLang="en-US" sz="2400" dirty="0" err="1">
                <a:solidFill>
                  <a:srgbClr val="000000"/>
                </a:solidFill>
                <a:cs typeface="Times New Roman" panose="02020603050405020304" pitchFamily="18" charset="0"/>
              </a:rPr>
              <a:t>Plainteks</a:t>
            </a:r>
            <a:r>
              <a:rPr lang="en-US" altLang="en-US" sz="2400" dirty="0">
                <a:solidFill>
                  <a:srgbClr val="000000"/>
                </a:solidFill>
                <a:cs typeface="Times New Roman" panose="02020603050405020304" pitchFamily="18" charset="0"/>
              </a:rPr>
              <a:t>:  </a:t>
            </a:r>
          </a:p>
          <a:p>
            <a:pPr marL="0" indent="0" algn="just" eaLnBrk="1" hangingPunct="1">
              <a:buNone/>
            </a:pPr>
            <a:r>
              <a:rPr lang="en-US" altLang="en-US" sz="2400" i="1" dirty="0">
                <a:solidFill>
                  <a:srgbClr val="000000"/>
                </a:solidFill>
                <a:cs typeface="Times New Roman" panose="02020603050405020304" pitchFamily="18" charset="0"/>
              </a:rPr>
              <a:t>              P</a:t>
            </a:r>
            <a:r>
              <a:rPr lang="en-US" altLang="en-US" sz="2400" dirty="0">
                <a:solidFill>
                  <a:srgbClr val="000000"/>
                </a:solidFill>
                <a:cs typeface="Times New Roman" panose="02020603050405020304" pitchFamily="18" charset="0"/>
              </a:rPr>
              <a:t> = </a:t>
            </a:r>
            <a:r>
              <a:rPr lang="en-US" altLang="en-US" sz="2400" i="1" dirty="0">
                <a:solidFill>
                  <a:srgbClr val="000000"/>
                </a:solidFill>
                <a:cs typeface="Times New Roman" panose="02020603050405020304" pitchFamily="18" charset="0"/>
              </a:rPr>
              <a:t>p</a:t>
            </a:r>
            <a:r>
              <a:rPr lang="en-US" altLang="en-US" sz="2400" baseline="-30000" dirty="0">
                <a:solidFill>
                  <a:srgbClr val="000000"/>
                </a:solidFill>
                <a:cs typeface="Times New Roman" panose="02020603050405020304" pitchFamily="18" charset="0"/>
              </a:rPr>
              <a:t>1</a:t>
            </a:r>
            <a:r>
              <a:rPr lang="en-US" altLang="en-US" sz="2400" i="1" dirty="0">
                <a:solidFill>
                  <a:srgbClr val="000000"/>
                </a:solidFill>
                <a:cs typeface="Times New Roman" panose="02020603050405020304" pitchFamily="18" charset="0"/>
              </a:rPr>
              <a:t>p</a:t>
            </a:r>
            <a:r>
              <a:rPr lang="en-US" altLang="en-US" sz="2400" baseline="-30000" dirty="0">
                <a:solidFill>
                  <a:srgbClr val="000000"/>
                </a:solidFill>
                <a:cs typeface="Times New Roman" panose="02020603050405020304" pitchFamily="18" charset="0"/>
              </a:rPr>
              <a:t>2</a:t>
            </a:r>
            <a:r>
              <a:rPr lang="en-US" altLang="en-US" sz="2400" dirty="0">
                <a:solidFill>
                  <a:srgbClr val="000000"/>
                </a:solidFill>
                <a:cs typeface="Times New Roman" panose="02020603050405020304" pitchFamily="18" charset="0"/>
              </a:rPr>
              <a:t> … </a:t>
            </a:r>
            <a:r>
              <a:rPr lang="en-US" altLang="en-US" sz="2400" i="1" dirty="0">
                <a:solidFill>
                  <a:srgbClr val="000000"/>
                </a:solidFill>
                <a:cs typeface="Times New Roman" panose="02020603050405020304" pitchFamily="18" charset="0"/>
              </a:rPr>
              <a:t>p</a:t>
            </a:r>
            <a:r>
              <a:rPr lang="en-US" altLang="en-US" sz="2400" i="1" baseline="-30000" dirty="0">
                <a:solidFill>
                  <a:srgbClr val="000000"/>
                </a:solidFill>
                <a:cs typeface="Times New Roman" panose="02020603050405020304" pitchFamily="18" charset="0"/>
              </a:rPr>
              <a:t>m</a:t>
            </a:r>
            <a:r>
              <a:rPr lang="en-US" altLang="en-US" sz="2400" i="1" dirty="0">
                <a:solidFill>
                  <a:srgbClr val="000000"/>
                </a:solidFill>
                <a:cs typeface="Times New Roman" panose="02020603050405020304" pitchFamily="18" charset="0"/>
              </a:rPr>
              <a:t>p</a:t>
            </a:r>
            <a:r>
              <a:rPr lang="en-US" altLang="en-US" sz="2400" i="1" baseline="-30000" dirty="0">
                <a:solidFill>
                  <a:srgbClr val="000000"/>
                </a:solidFill>
                <a:cs typeface="Times New Roman" panose="02020603050405020304" pitchFamily="18" charset="0"/>
              </a:rPr>
              <a:t>m</a:t>
            </a:r>
            <a:r>
              <a:rPr lang="en-US" altLang="en-US" sz="2400" baseline="-30000" dirty="0">
                <a:solidFill>
                  <a:srgbClr val="000000"/>
                </a:solidFill>
                <a:cs typeface="Times New Roman" panose="02020603050405020304" pitchFamily="18" charset="0"/>
              </a:rPr>
              <a:t>+1</a:t>
            </a:r>
            <a:r>
              <a:rPr lang="en-US" altLang="en-US" sz="2400" dirty="0">
                <a:solidFill>
                  <a:srgbClr val="000000"/>
                </a:solidFill>
                <a:cs typeface="Times New Roman" panose="02020603050405020304" pitchFamily="18" charset="0"/>
              </a:rPr>
              <a:t> … </a:t>
            </a:r>
            <a:r>
              <a:rPr lang="en-US" altLang="en-US" sz="2400" i="1" dirty="0">
                <a:solidFill>
                  <a:srgbClr val="000000"/>
                </a:solidFill>
                <a:cs typeface="Times New Roman" panose="02020603050405020304" pitchFamily="18" charset="0"/>
              </a:rPr>
              <a:t>p</a:t>
            </a:r>
            <a:r>
              <a:rPr lang="en-US" altLang="en-US" sz="2400" baseline="-30000" dirty="0">
                <a:solidFill>
                  <a:srgbClr val="000000"/>
                </a:solidFill>
                <a:cs typeface="Times New Roman" panose="02020603050405020304" pitchFamily="18" charset="0"/>
              </a:rPr>
              <a:t>2</a:t>
            </a:r>
            <a:r>
              <a:rPr lang="en-US" altLang="en-US" sz="2400" i="1" baseline="-30000" dirty="0">
                <a:solidFill>
                  <a:srgbClr val="000000"/>
                </a:solidFill>
                <a:cs typeface="Times New Roman" panose="02020603050405020304" pitchFamily="18" charset="0"/>
              </a:rPr>
              <a:t>m</a:t>
            </a:r>
            <a:r>
              <a:rPr lang="en-US" altLang="en-US" sz="2400" dirty="0">
                <a:solidFill>
                  <a:srgbClr val="000000"/>
                </a:solidFill>
                <a:cs typeface="Times New Roman" panose="02020603050405020304" pitchFamily="18" charset="0"/>
              </a:rPr>
              <a:t> …                       </a:t>
            </a:r>
          </a:p>
          <a:p>
            <a:pPr algn="just"/>
            <a:endParaRPr lang="en-US" altLang="en-US" sz="2400" dirty="0">
              <a:solidFill>
                <a:srgbClr val="000000"/>
              </a:solidFill>
              <a:cs typeface="Times New Roman" panose="02020603050405020304" pitchFamily="18" charset="0"/>
            </a:endParaRPr>
          </a:p>
          <a:p>
            <a:pPr algn="just" eaLnBrk="1" hangingPunct="1"/>
            <a:r>
              <a:rPr lang="en-US" altLang="en-US" sz="2400" dirty="0" err="1">
                <a:solidFill>
                  <a:srgbClr val="000000"/>
                </a:solidFill>
                <a:cs typeface="Times New Roman" panose="02020603050405020304" pitchFamily="18" charset="0"/>
              </a:rPr>
              <a:t>Cipherteks</a:t>
            </a:r>
            <a:r>
              <a:rPr lang="en-US" altLang="en-US" sz="2400" dirty="0">
                <a:solidFill>
                  <a:srgbClr val="000000"/>
                </a:solidFill>
                <a:cs typeface="Times New Roman" panose="02020603050405020304" pitchFamily="18" charset="0"/>
              </a:rPr>
              <a:t>:</a:t>
            </a:r>
          </a:p>
          <a:p>
            <a:pPr algn="just" eaLnBrk="1" hangingPunct="1">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C</a:t>
            </a:r>
            <a:r>
              <a:rPr lang="en-US" altLang="en-US" sz="2400" dirty="0">
                <a:solidFill>
                  <a:srgbClr val="000000"/>
                </a:solidFill>
                <a:cs typeface="Times New Roman" panose="02020603050405020304" pitchFamily="18" charset="0"/>
              </a:rPr>
              <a:t> = </a:t>
            </a:r>
            <a:r>
              <a:rPr lang="en-US" altLang="en-US" sz="2400" i="1" dirty="0">
                <a:solidFill>
                  <a:srgbClr val="000000"/>
                </a:solidFill>
                <a:cs typeface="Times New Roman" panose="02020603050405020304" pitchFamily="18" charset="0"/>
              </a:rPr>
              <a:t>E</a:t>
            </a:r>
            <a:r>
              <a:rPr lang="en-US" altLang="en-US" sz="2400" i="1" baseline="-30000" dirty="0">
                <a:solidFill>
                  <a:srgbClr val="000000"/>
                </a:solidFill>
                <a:cs typeface="Times New Roman" panose="02020603050405020304" pitchFamily="18" charset="0"/>
              </a:rPr>
              <a:t>K</a:t>
            </a:r>
            <a:r>
              <a:rPr lang="en-US" altLang="en-US" sz="2400" dirty="0">
                <a:solidFill>
                  <a:srgbClr val="000000"/>
                </a:solidFill>
                <a:cs typeface="Times New Roman" panose="02020603050405020304" pitchFamily="18" charset="0"/>
              </a:rPr>
              <a:t>(</a:t>
            </a:r>
            <a:r>
              <a:rPr lang="en-US" altLang="en-US" sz="2400" i="1" dirty="0">
                <a:solidFill>
                  <a:srgbClr val="000000"/>
                </a:solidFill>
                <a:cs typeface="Times New Roman" panose="02020603050405020304" pitchFamily="18" charset="0"/>
              </a:rPr>
              <a:t>P</a:t>
            </a:r>
            <a:r>
              <a:rPr lang="en-US" altLang="en-US" sz="2400" dirty="0">
                <a:solidFill>
                  <a:srgbClr val="000000"/>
                </a:solidFill>
                <a:cs typeface="Times New Roman" panose="02020603050405020304" pitchFamily="18" charset="0"/>
              </a:rPr>
              <a:t>) = </a:t>
            </a:r>
            <a:r>
              <a:rPr lang="en-US" altLang="en-US" sz="2400" i="1" dirty="0">
                <a:solidFill>
                  <a:srgbClr val="000000"/>
                </a:solidFill>
                <a:cs typeface="Times New Roman" panose="02020603050405020304" pitchFamily="18" charset="0"/>
              </a:rPr>
              <a:t>f</a:t>
            </a:r>
            <a:r>
              <a:rPr lang="en-US" altLang="en-US" sz="2400" baseline="-30000" dirty="0">
                <a:solidFill>
                  <a:srgbClr val="000000"/>
                </a:solidFill>
                <a:cs typeface="Times New Roman" panose="02020603050405020304" pitchFamily="18" charset="0"/>
              </a:rPr>
              <a:t>k1</a:t>
            </a:r>
            <a:r>
              <a:rPr lang="en-US" altLang="en-US" sz="2400" dirty="0">
                <a:solidFill>
                  <a:srgbClr val="000000"/>
                </a:solidFill>
                <a:cs typeface="Times New Roman" panose="02020603050405020304" pitchFamily="18" charset="0"/>
              </a:rPr>
              <a:t>(</a:t>
            </a:r>
            <a:r>
              <a:rPr lang="en-US" altLang="en-US" sz="2400" i="1" dirty="0">
                <a:solidFill>
                  <a:srgbClr val="000000"/>
                </a:solidFill>
                <a:cs typeface="Times New Roman" panose="02020603050405020304" pitchFamily="18" charset="0"/>
              </a:rPr>
              <a:t>p</a:t>
            </a:r>
            <a:r>
              <a:rPr lang="en-US" altLang="en-US" sz="2400" baseline="-30000" dirty="0">
                <a:solidFill>
                  <a:srgbClr val="000000"/>
                </a:solidFill>
                <a:cs typeface="Times New Roman" panose="02020603050405020304" pitchFamily="18" charset="0"/>
              </a:rPr>
              <a:t>1</a:t>
            </a:r>
            <a:r>
              <a:rPr lang="en-US" altLang="en-US" sz="2400"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f</a:t>
            </a:r>
            <a:r>
              <a:rPr lang="en-US" altLang="en-US" sz="2400" baseline="-30000" dirty="0">
                <a:solidFill>
                  <a:srgbClr val="000000"/>
                </a:solidFill>
                <a:cs typeface="Times New Roman" panose="02020603050405020304" pitchFamily="18" charset="0"/>
              </a:rPr>
              <a:t>k2</a:t>
            </a:r>
            <a:r>
              <a:rPr lang="en-US" altLang="en-US" sz="2400" dirty="0">
                <a:solidFill>
                  <a:srgbClr val="000000"/>
                </a:solidFill>
                <a:cs typeface="Times New Roman" panose="02020603050405020304" pitchFamily="18" charset="0"/>
              </a:rPr>
              <a:t>(</a:t>
            </a:r>
            <a:r>
              <a:rPr lang="en-US" altLang="en-US" sz="2400" i="1" dirty="0">
                <a:solidFill>
                  <a:srgbClr val="000000"/>
                </a:solidFill>
                <a:cs typeface="Times New Roman" panose="02020603050405020304" pitchFamily="18" charset="0"/>
              </a:rPr>
              <a:t>p</a:t>
            </a:r>
            <a:r>
              <a:rPr lang="en-US" altLang="en-US" sz="2400" baseline="-30000" dirty="0">
                <a:solidFill>
                  <a:srgbClr val="000000"/>
                </a:solidFill>
                <a:cs typeface="Times New Roman" panose="02020603050405020304" pitchFamily="18" charset="0"/>
              </a:rPr>
              <a:t>2</a:t>
            </a:r>
            <a:r>
              <a:rPr lang="en-US" altLang="en-US" sz="2400" dirty="0">
                <a:solidFill>
                  <a:srgbClr val="000000"/>
                </a:solidFill>
                <a:cs typeface="Times New Roman" panose="02020603050405020304" pitchFamily="18" charset="0"/>
              </a:rPr>
              <a:t>) … </a:t>
            </a:r>
            <a:r>
              <a:rPr lang="en-US" altLang="en-US" sz="2400" i="1" dirty="0" err="1">
                <a:solidFill>
                  <a:srgbClr val="000000"/>
                </a:solidFill>
                <a:cs typeface="Times New Roman" panose="02020603050405020304" pitchFamily="18" charset="0"/>
              </a:rPr>
              <a:t>f</a:t>
            </a:r>
            <a:r>
              <a:rPr lang="en-US" altLang="en-US" sz="2400" i="1" baseline="-30000" dirty="0" err="1">
                <a:solidFill>
                  <a:srgbClr val="000000"/>
                </a:solidFill>
                <a:cs typeface="Times New Roman" panose="02020603050405020304" pitchFamily="18" charset="0"/>
              </a:rPr>
              <a:t>km</a:t>
            </a:r>
            <a:r>
              <a:rPr lang="en-US" altLang="en-US" sz="2400" dirty="0">
                <a:solidFill>
                  <a:srgbClr val="000000"/>
                </a:solidFill>
                <a:cs typeface="Times New Roman" panose="02020603050405020304" pitchFamily="18" charset="0"/>
              </a:rPr>
              <a:t>(</a:t>
            </a:r>
            <a:r>
              <a:rPr lang="en-US" altLang="en-US" sz="2400" i="1" dirty="0">
                <a:solidFill>
                  <a:srgbClr val="000000"/>
                </a:solidFill>
                <a:cs typeface="Times New Roman" panose="02020603050405020304" pitchFamily="18" charset="0"/>
              </a:rPr>
              <a:t>p</a:t>
            </a:r>
            <a:r>
              <a:rPr lang="en-US" altLang="en-US" sz="2400" i="1" baseline="-30000" dirty="0">
                <a:solidFill>
                  <a:srgbClr val="000000"/>
                </a:solidFill>
                <a:cs typeface="Times New Roman" panose="02020603050405020304" pitchFamily="18" charset="0"/>
              </a:rPr>
              <a:t>m</a:t>
            </a:r>
            <a:r>
              <a:rPr lang="en-US" altLang="en-US" sz="2400" dirty="0">
                <a:solidFill>
                  <a:srgbClr val="000000"/>
                </a:solidFill>
                <a:cs typeface="Times New Roman" panose="02020603050405020304" pitchFamily="18" charset="0"/>
              </a:rPr>
              <a:t>)</a:t>
            </a:r>
            <a:r>
              <a:rPr lang="en-US" altLang="en-US" sz="2400" i="1" dirty="0">
                <a:solidFill>
                  <a:srgbClr val="000000"/>
                </a:solidFill>
                <a:cs typeface="Times New Roman" panose="02020603050405020304" pitchFamily="18" charset="0"/>
              </a:rPr>
              <a:t> f</a:t>
            </a:r>
            <a:r>
              <a:rPr lang="en-US" altLang="en-US" sz="2400" baseline="-30000" dirty="0">
                <a:solidFill>
                  <a:srgbClr val="000000"/>
                </a:solidFill>
                <a:cs typeface="Times New Roman" panose="02020603050405020304" pitchFamily="18" charset="0"/>
              </a:rPr>
              <a:t>k1</a:t>
            </a:r>
            <a:r>
              <a:rPr lang="en-US" altLang="en-US" sz="2400" dirty="0">
                <a:solidFill>
                  <a:srgbClr val="000000"/>
                </a:solidFill>
                <a:cs typeface="Times New Roman" panose="02020603050405020304" pitchFamily="18" charset="0"/>
              </a:rPr>
              <a:t>(</a:t>
            </a:r>
            <a:r>
              <a:rPr lang="en-US" altLang="en-US" sz="2400" i="1" dirty="0">
                <a:solidFill>
                  <a:srgbClr val="000000"/>
                </a:solidFill>
                <a:cs typeface="Times New Roman" panose="02020603050405020304" pitchFamily="18" charset="0"/>
              </a:rPr>
              <a:t>p</a:t>
            </a:r>
            <a:r>
              <a:rPr lang="en-US" altLang="en-US" sz="2400" i="1" baseline="-30000" dirty="0">
                <a:solidFill>
                  <a:srgbClr val="000000"/>
                </a:solidFill>
                <a:cs typeface="Times New Roman" panose="02020603050405020304" pitchFamily="18" charset="0"/>
              </a:rPr>
              <a:t>m</a:t>
            </a:r>
            <a:r>
              <a:rPr lang="en-US" altLang="en-US" sz="2400" baseline="-30000" dirty="0">
                <a:solidFill>
                  <a:srgbClr val="000000"/>
                </a:solidFill>
                <a:cs typeface="Times New Roman" panose="02020603050405020304" pitchFamily="18" charset="0"/>
              </a:rPr>
              <a:t>+1</a:t>
            </a:r>
            <a:r>
              <a:rPr lang="en-US" altLang="en-US" sz="2400" dirty="0">
                <a:solidFill>
                  <a:srgbClr val="000000"/>
                </a:solidFill>
                <a:cs typeface="Times New Roman" panose="02020603050405020304" pitchFamily="18" charset="0"/>
              </a:rPr>
              <a:t>) … </a:t>
            </a:r>
            <a:r>
              <a:rPr lang="en-US" altLang="en-US" sz="2400" i="1" dirty="0" err="1">
                <a:solidFill>
                  <a:srgbClr val="000000"/>
                </a:solidFill>
                <a:cs typeface="Times New Roman" panose="02020603050405020304" pitchFamily="18" charset="0"/>
              </a:rPr>
              <a:t>f</a:t>
            </a:r>
            <a:r>
              <a:rPr lang="en-US" altLang="en-US" sz="2400" baseline="-30000" dirty="0" err="1">
                <a:solidFill>
                  <a:srgbClr val="000000"/>
                </a:solidFill>
                <a:cs typeface="Times New Roman" panose="02020603050405020304" pitchFamily="18" charset="0"/>
              </a:rPr>
              <a:t>k</a:t>
            </a:r>
            <a:r>
              <a:rPr lang="en-US" altLang="en-US" sz="2400" i="1" baseline="-30000" dirty="0" err="1">
                <a:solidFill>
                  <a:srgbClr val="000000"/>
                </a:solidFill>
                <a:cs typeface="Times New Roman" panose="02020603050405020304" pitchFamily="18" charset="0"/>
              </a:rPr>
              <a:t>m</a:t>
            </a:r>
            <a:r>
              <a:rPr lang="en-US" altLang="en-US" sz="2400" dirty="0">
                <a:solidFill>
                  <a:srgbClr val="000000"/>
                </a:solidFill>
                <a:cs typeface="Times New Roman" panose="02020603050405020304" pitchFamily="18" charset="0"/>
              </a:rPr>
              <a:t>(</a:t>
            </a:r>
            <a:r>
              <a:rPr lang="en-US" altLang="en-US" sz="2400" i="1" dirty="0">
                <a:solidFill>
                  <a:srgbClr val="000000"/>
                </a:solidFill>
                <a:cs typeface="Times New Roman" panose="02020603050405020304" pitchFamily="18" charset="0"/>
              </a:rPr>
              <a:t>p</a:t>
            </a:r>
            <a:r>
              <a:rPr lang="en-US" altLang="en-US" sz="2400" baseline="-30000" dirty="0">
                <a:solidFill>
                  <a:srgbClr val="000000"/>
                </a:solidFill>
                <a:cs typeface="Times New Roman" panose="02020603050405020304" pitchFamily="18" charset="0"/>
              </a:rPr>
              <a:t>2</a:t>
            </a:r>
            <a:r>
              <a:rPr lang="en-US" altLang="en-US" sz="2400" i="1" baseline="-30000" dirty="0">
                <a:solidFill>
                  <a:srgbClr val="000000"/>
                </a:solidFill>
                <a:cs typeface="Times New Roman" panose="02020603050405020304" pitchFamily="18" charset="0"/>
              </a:rPr>
              <a:t>m</a:t>
            </a:r>
            <a:r>
              <a:rPr lang="en-US" altLang="en-US" sz="2400" dirty="0">
                <a:solidFill>
                  <a:srgbClr val="000000"/>
                </a:solidFill>
                <a:cs typeface="Times New Roman" panose="02020603050405020304" pitchFamily="18" charset="0"/>
              </a:rPr>
              <a:t>) …</a:t>
            </a:r>
          </a:p>
          <a:p>
            <a:pPr algn="just" eaLnBrk="1" hangingPunct="1">
              <a:buFont typeface="Wingdings" panose="05000000000000000000" pitchFamily="2" charset="2"/>
              <a:buNone/>
            </a:pPr>
            <a:r>
              <a:rPr lang="en-US" altLang="en-US" sz="2400" dirty="0">
                <a:solidFill>
                  <a:srgbClr val="000000"/>
                </a:solidFill>
                <a:cs typeface="Times New Roman" panose="02020603050405020304" pitchFamily="18" charset="0"/>
              </a:rPr>
              <a:t>  </a:t>
            </a:r>
          </a:p>
          <a:p>
            <a:pPr algn="just" eaLnBrk="1" hangingPunct="1"/>
            <a:r>
              <a:rPr lang="en-US" altLang="en-US" sz="2400" dirty="0" err="1">
                <a:solidFill>
                  <a:srgbClr val="000000"/>
                </a:solidFill>
                <a:cs typeface="Times New Roman" panose="02020603050405020304" pitchFamily="18" charset="0"/>
              </a:rPr>
              <a:t>Untuk</a:t>
            </a:r>
            <a:r>
              <a:rPr lang="en-US" altLang="en-US" sz="2400"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m</a:t>
            </a:r>
            <a:r>
              <a:rPr lang="en-US" altLang="en-US" sz="2400" dirty="0">
                <a:solidFill>
                  <a:srgbClr val="000000"/>
                </a:solidFill>
                <a:cs typeface="Times New Roman" panose="02020603050405020304" pitchFamily="18" charset="0"/>
              </a:rPr>
              <a:t> = 1, </a:t>
            </a:r>
            <a:r>
              <a:rPr lang="en-US" altLang="en-US" sz="2400" i="1" dirty="0">
                <a:solidFill>
                  <a:srgbClr val="000000"/>
                </a:solidFill>
                <a:cs typeface="Times New Roman" panose="02020603050405020304" pitchFamily="18" charset="0"/>
              </a:rPr>
              <a:t>cipher</a:t>
            </a:r>
            <a:r>
              <a:rPr lang="en-US" altLang="en-US" sz="2400" dirty="0">
                <a:solidFill>
                  <a:srgbClr val="000000"/>
                </a:solidFill>
                <a:cs typeface="Times New Roman" panose="02020603050405020304" pitchFamily="18" charset="0"/>
              </a:rPr>
              <a:t>-</a:t>
            </a:r>
            <a:r>
              <a:rPr lang="en-US" altLang="en-US" sz="2400" dirty="0" err="1">
                <a:solidFill>
                  <a:srgbClr val="000000"/>
                </a:solidFill>
                <a:cs typeface="Times New Roman" panose="02020603050405020304" pitchFamily="18" charset="0"/>
              </a:rPr>
              <a:t>nya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ekivalen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dengan</a:t>
            </a:r>
            <a:r>
              <a:rPr lang="en-US" altLang="en-US" sz="2400"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cipher</a:t>
            </a:r>
            <a:r>
              <a:rPr lang="en-US" altLang="en-US" sz="2400" dirty="0">
                <a:solidFill>
                  <a:srgbClr val="000000"/>
                </a:solidFill>
                <a:cs typeface="Times New Roman" panose="02020603050405020304" pitchFamily="18" charset="0"/>
              </a:rPr>
              <a:t> abjad-</a:t>
            </a:r>
            <a:r>
              <a:rPr lang="en-US" altLang="en-US" sz="2400" dirty="0" err="1">
                <a:solidFill>
                  <a:srgbClr val="000000"/>
                </a:solidFill>
                <a:cs typeface="Times New Roman" panose="02020603050405020304" pitchFamily="18" charset="0"/>
              </a:rPr>
              <a:t>tunggal</a:t>
            </a:r>
            <a:r>
              <a:rPr lang="en-US" altLang="en-US" sz="2400" dirty="0">
                <a:solidFill>
                  <a:srgbClr val="000000"/>
                </a:solidFill>
                <a:cs typeface="Times New Roman" panose="02020603050405020304" pitchFamily="18" charset="0"/>
              </a:rPr>
              <a:t>.</a:t>
            </a:r>
          </a:p>
          <a:p>
            <a:pPr eaLnBrk="1" hangingPunct="1">
              <a:buFont typeface="Wingdings" panose="05000000000000000000" pitchFamily="2" charset="2"/>
              <a:buNone/>
            </a:pPr>
            <a:endParaRPr lang="en-GB" altLang="en-US" sz="2400" dirty="0"/>
          </a:p>
        </p:txBody>
      </p:sp>
    </p:spTree>
    <p:extLst>
      <p:ext uri="{BB962C8B-B14F-4D97-AF65-F5344CB8AC3E}">
        <p14:creationId xmlns:p14="http://schemas.microsoft.com/office/powerpoint/2010/main" val="2755562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F1B6D6A1-835A-4071-90B9-B393E9A66DDE}" type="slidenum">
              <a:rPr lang="en-GB" altLang="en-US" sz="2400">
                <a:solidFill>
                  <a:schemeClr val="tx2"/>
                </a:solidFill>
              </a:rPr>
              <a:pPr>
                <a:spcBef>
                  <a:spcPct val="0"/>
                </a:spcBef>
                <a:buClrTx/>
                <a:buSzTx/>
                <a:buFontTx/>
                <a:buNone/>
              </a:pPr>
              <a:t>38</a:t>
            </a:fld>
            <a:endParaRPr lang="en-GB" altLang="en-US" sz="1400">
              <a:solidFill>
                <a:schemeClr val="tx2"/>
              </a:solidFill>
            </a:endParaRPr>
          </a:p>
        </p:txBody>
      </p:sp>
      <p:sp>
        <p:nvSpPr>
          <p:cNvPr id="34820" name="Rectangle 3"/>
          <p:cNvSpPr>
            <a:spLocks noGrp="1" noChangeArrowheads="1"/>
          </p:cNvSpPr>
          <p:nvPr>
            <p:ph type="body" idx="1"/>
          </p:nvPr>
        </p:nvSpPr>
        <p:spPr>
          <a:xfrm>
            <a:off x="696685" y="1752600"/>
            <a:ext cx="11081657" cy="4572000"/>
          </a:xfrm>
        </p:spPr>
        <p:txBody>
          <a:bodyPr/>
          <a:lstStyle/>
          <a:p>
            <a:pPr marL="609600" indent="-609600" algn="just"/>
            <a:r>
              <a:rPr lang="en-US" altLang="en-US" sz="2700" dirty="0">
                <a:solidFill>
                  <a:srgbClr val="000000"/>
                </a:solidFill>
                <a:cs typeface="Times New Roman" panose="02020603050405020304" pitchFamily="18" charset="0"/>
              </a:rPr>
              <a:t>Blok </a:t>
            </a:r>
            <a:r>
              <a:rPr lang="en-US" altLang="en-US" sz="2700" dirty="0" err="1">
                <a:solidFill>
                  <a:srgbClr val="000000"/>
                </a:solidFill>
                <a:cs typeface="Times New Roman" panose="02020603050405020304" pitchFamily="18" charset="0"/>
              </a:rPr>
              <a:t>huruf</a:t>
            </a:r>
            <a:r>
              <a:rPr lang="en-US" altLang="en-US" sz="2700" dirty="0">
                <a:solidFill>
                  <a:srgbClr val="000000"/>
                </a:solidFill>
                <a:cs typeface="Times New Roman" panose="02020603050405020304" pitchFamily="18" charset="0"/>
              </a:rPr>
              <a:t> </a:t>
            </a:r>
            <a:r>
              <a:rPr lang="en-US" altLang="en-US" sz="2700" dirty="0" err="1">
                <a:solidFill>
                  <a:srgbClr val="000000"/>
                </a:solidFill>
                <a:cs typeface="Times New Roman" panose="02020603050405020304" pitchFamily="18" charset="0"/>
              </a:rPr>
              <a:t>plainteks</a:t>
            </a:r>
            <a:r>
              <a:rPr lang="en-US" altLang="en-US" sz="2700" dirty="0">
                <a:solidFill>
                  <a:srgbClr val="000000"/>
                </a:solidFill>
                <a:cs typeface="Times New Roman" panose="02020603050405020304" pitchFamily="18" charset="0"/>
              </a:rPr>
              <a:t> </a:t>
            </a:r>
            <a:r>
              <a:rPr lang="en-US" altLang="en-US" sz="2700" dirty="0" err="1">
                <a:solidFill>
                  <a:srgbClr val="000000"/>
                </a:solidFill>
                <a:cs typeface="Times New Roman" panose="02020603050405020304" pitchFamily="18" charset="0"/>
              </a:rPr>
              <a:t>disubstitusi</a:t>
            </a:r>
            <a:r>
              <a:rPr lang="en-US" altLang="en-US" sz="2700" dirty="0">
                <a:solidFill>
                  <a:srgbClr val="000000"/>
                </a:solidFill>
                <a:cs typeface="Times New Roman" panose="02020603050405020304" pitchFamily="18" charset="0"/>
              </a:rPr>
              <a:t> </a:t>
            </a:r>
            <a:r>
              <a:rPr lang="en-US" altLang="en-US" sz="2700" dirty="0" err="1">
                <a:solidFill>
                  <a:srgbClr val="000000"/>
                </a:solidFill>
                <a:cs typeface="Times New Roman" panose="02020603050405020304" pitchFamily="18" charset="0"/>
              </a:rPr>
              <a:t>dengan</a:t>
            </a:r>
            <a:r>
              <a:rPr lang="en-US" altLang="en-US" sz="2700" dirty="0">
                <a:solidFill>
                  <a:srgbClr val="000000"/>
                </a:solidFill>
                <a:cs typeface="Times New Roman" panose="02020603050405020304" pitchFamily="18" charset="0"/>
              </a:rPr>
              <a:t> </a:t>
            </a:r>
            <a:r>
              <a:rPr lang="en-US" altLang="en-US" sz="2700" dirty="0" err="1">
                <a:solidFill>
                  <a:srgbClr val="000000"/>
                </a:solidFill>
                <a:cs typeface="Times New Roman" panose="02020603050405020304" pitchFamily="18" charset="0"/>
              </a:rPr>
              <a:t>blok</a:t>
            </a:r>
            <a:r>
              <a:rPr lang="en-US" altLang="en-US" sz="2700" dirty="0">
                <a:solidFill>
                  <a:srgbClr val="000000"/>
                </a:solidFill>
                <a:cs typeface="Times New Roman" panose="02020603050405020304" pitchFamily="18" charset="0"/>
              </a:rPr>
              <a:t> </a:t>
            </a:r>
            <a:r>
              <a:rPr lang="en-US" altLang="en-US" sz="2700" dirty="0" err="1">
                <a:solidFill>
                  <a:srgbClr val="000000"/>
                </a:solidFill>
                <a:cs typeface="Times New Roman" panose="02020603050405020304" pitchFamily="18" charset="0"/>
              </a:rPr>
              <a:t>cipherteks</a:t>
            </a:r>
            <a:r>
              <a:rPr lang="en-US" altLang="en-US" sz="2700" dirty="0">
                <a:solidFill>
                  <a:srgbClr val="000000"/>
                </a:solidFill>
                <a:cs typeface="Times New Roman" panose="02020603050405020304" pitchFamily="18" charset="0"/>
              </a:rPr>
              <a:t>. </a:t>
            </a:r>
          </a:p>
          <a:p>
            <a:pPr marL="609600" indent="-609600" algn="just"/>
            <a:r>
              <a:rPr lang="en-US" altLang="en-US" sz="2700" dirty="0" err="1">
                <a:solidFill>
                  <a:srgbClr val="000000"/>
                </a:solidFill>
                <a:cs typeface="Times New Roman" panose="02020603050405020304" pitchFamily="18" charset="0"/>
              </a:rPr>
              <a:t>Misalnya</a:t>
            </a:r>
            <a:r>
              <a:rPr lang="en-US" altLang="en-US" sz="2700" dirty="0">
                <a:solidFill>
                  <a:srgbClr val="000000"/>
                </a:solidFill>
                <a:cs typeface="Times New Roman" panose="02020603050405020304" pitchFamily="18" charset="0"/>
              </a:rPr>
              <a:t> </a:t>
            </a:r>
            <a:r>
              <a:rPr lang="en-GB" altLang="en-US" sz="2700" dirty="0">
                <a:solidFill>
                  <a:srgbClr val="000000"/>
                </a:solidFill>
                <a:latin typeface="Courier New" panose="02070309020205020404" pitchFamily="49" charset="0"/>
                <a:cs typeface="Courier New" panose="02070309020205020404" pitchFamily="49" charset="0"/>
              </a:rPr>
              <a:t>AS</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diganti</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dengan</a:t>
            </a:r>
            <a:r>
              <a:rPr lang="en-GB" altLang="en-US" sz="2700" dirty="0">
                <a:solidFill>
                  <a:srgbClr val="000000"/>
                </a:solidFill>
                <a:cs typeface="Times New Roman" panose="02020603050405020304" pitchFamily="18" charset="0"/>
              </a:rPr>
              <a:t> </a:t>
            </a:r>
            <a:r>
              <a:rPr lang="en-GB" altLang="en-US" sz="2700" b="1" dirty="0">
                <a:solidFill>
                  <a:srgbClr val="000000"/>
                </a:solidFill>
                <a:latin typeface="Courier New" panose="02070309020205020404" pitchFamily="49" charset="0"/>
                <a:cs typeface="Courier New" panose="02070309020205020404" pitchFamily="49" charset="0"/>
              </a:rPr>
              <a:t>RT</a:t>
            </a:r>
            <a:r>
              <a:rPr lang="en-GB" altLang="en-US" sz="2700" dirty="0">
                <a:solidFill>
                  <a:srgbClr val="000000"/>
                </a:solidFill>
                <a:cs typeface="Times New Roman" panose="02020603050405020304" pitchFamily="18" charset="0"/>
              </a:rPr>
              <a:t>, </a:t>
            </a:r>
            <a:r>
              <a:rPr lang="en-GB" altLang="en-US" sz="2700" dirty="0">
                <a:solidFill>
                  <a:srgbClr val="000000"/>
                </a:solidFill>
                <a:latin typeface="Courier New" panose="02070309020205020404" pitchFamily="49" charset="0"/>
                <a:cs typeface="Courier New" panose="02070309020205020404" pitchFamily="49" charset="0"/>
              </a:rPr>
              <a:t>BY</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diganti</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dengan</a:t>
            </a:r>
            <a:r>
              <a:rPr lang="en-GB" altLang="en-US" sz="2700" dirty="0">
                <a:solidFill>
                  <a:srgbClr val="000000"/>
                </a:solidFill>
                <a:cs typeface="Times New Roman" panose="02020603050405020304" pitchFamily="18" charset="0"/>
              </a:rPr>
              <a:t> </a:t>
            </a:r>
            <a:r>
              <a:rPr lang="en-GB" altLang="en-US" sz="2700" b="1" dirty="0">
                <a:solidFill>
                  <a:srgbClr val="000000"/>
                </a:solidFill>
                <a:latin typeface="Courier New" panose="02070309020205020404" pitchFamily="49" charset="0"/>
                <a:cs typeface="Courier New" panose="02070309020205020404" pitchFamily="49" charset="0"/>
              </a:rPr>
              <a:t>SL</a:t>
            </a:r>
            <a:r>
              <a:rPr lang="en-US" altLang="en-US" sz="2700" dirty="0">
                <a:solidFill>
                  <a:srgbClr val="000000"/>
                </a:solidFill>
                <a:cs typeface="Times New Roman" panose="02020603050405020304" pitchFamily="18" charset="0"/>
              </a:rPr>
              <a:t> </a:t>
            </a:r>
          </a:p>
          <a:p>
            <a:pPr marL="609600" indent="-609600" algn="just"/>
            <a:endParaRPr lang="en-GB" altLang="en-US" sz="2700" dirty="0">
              <a:solidFill>
                <a:srgbClr val="000000"/>
              </a:solidFill>
              <a:cs typeface="Times New Roman" panose="02020603050405020304" pitchFamily="18" charset="0"/>
            </a:endParaRPr>
          </a:p>
          <a:p>
            <a:pPr marL="609600" indent="-609600" algn="just"/>
            <a:r>
              <a:rPr lang="en-GB" altLang="en-US" sz="2700" dirty="0" err="1">
                <a:solidFill>
                  <a:srgbClr val="000000"/>
                </a:solidFill>
                <a:cs typeface="Times New Roman" panose="02020603050405020304" pitchFamily="18" charset="0"/>
              </a:rPr>
              <a:t>Jika</a:t>
            </a:r>
            <a:r>
              <a:rPr lang="en-GB" altLang="en-US" sz="2700" dirty="0">
                <a:solidFill>
                  <a:srgbClr val="000000"/>
                </a:solidFill>
                <a:cs typeface="Times New Roman" panose="02020603050405020304" pitchFamily="18" charset="0"/>
              </a:rPr>
              <a:t> unit </a:t>
            </a:r>
            <a:r>
              <a:rPr lang="en-GB" altLang="en-US" sz="2700" dirty="0" err="1">
                <a:solidFill>
                  <a:srgbClr val="000000"/>
                </a:solidFill>
                <a:cs typeface="Times New Roman" panose="02020603050405020304" pitchFamily="18" charset="0"/>
              </a:rPr>
              <a:t>huruf</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plainteks</a:t>
            </a:r>
            <a:r>
              <a:rPr lang="en-GB" altLang="en-US" sz="2700" dirty="0">
                <a:solidFill>
                  <a:srgbClr val="000000"/>
                </a:solidFill>
                <a:cs typeface="Times New Roman" panose="02020603050405020304" pitchFamily="18" charset="0"/>
              </a:rPr>
              <a:t>/</a:t>
            </a:r>
            <a:r>
              <a:rPr lang="en-GB" altLang="en-US" sz="2700" dirty="0" err="1">
                <a:solidFill>
                  <a:srgbClr val="000000"/>
                </a:solidFill>
                <a:cs typeface="Times New Roman" panose="02020603050405020304" pitchFamily="18" charset="0"/>
              </a:rPr>
              <a:t>cipherteks</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panjangnya</a:t>
            </a:r>
            <a:r>
              <a:rPr lang="en-GB" altLang="en-US" sz="2700" dirty="0">
                <a:solidFill>
                  <a:srgbClr val="000000"/>
                </a:solidFill>
                <a:cs typeface="Times New Roman" panose="02020603050405020304" pitchFamily="18" charset="0"/>
              </a:rPr>
              <a:t> 2 </a:t>
            </a:r>
            <a:r>
              <a:rPr lang="en-GB" altLang="en-US" sz="2700" dirty="0" err="1">
                <a:solidFill>
                  <a:srgbClr val="000000"/>
                </a:solidFill>
                <a:cs typeface="Times New Roman" panose="02020603050405020304" pitchFamily="18" charset="0"/>
              </a:rPr>
              <a:t>huruf</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maka</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ia</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disebut</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digram</a:t>
            </a:r>
            <a:r>
              <a:rPr lang="en-GB" altLang="en-US" sz="2700" dirty="0">
                <a:solidFill>
                  <a:srgbClr val="000000"/>
                </a:solidFill>
                <a:cs typeface="Times New Roman" panose="02020603050405020304" pitchFamily="18" charset="0"/>
              </a:rPr>
              <a:t> (</a:t>
            </a:r>
            <a:r>
              <a:rPr lang="en-GB" altLang="en-US" sz="2700" i="1" dirty="0">
                <a:solidFill>
                  <a:srgbClr val="000000"/>
                </a:solidFill>
                <a:cs typeface="Times New Roman" panose="02020603050405020304" pitchFamily="18" charset="0"/>
              </a:rPr>
              <a:t>bigram</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jika</a:t>
            </a:r>
            <a:r>
              <a:rPr lang="en-GB" altLang="en-US" sz="2700" dirty="0">
                <a:solidFill>
                  <a:srgbClr val="000000"/>
                </a:solidFill>
                <a:cs typeface="Times New Roman" panose="02020603050405020304" pitchFamily="18" charset="0"/>
              </a:rPr>
              <a:t> 3 </a:t>
            </a:r>
            <a:r>
              <a:rPr lang="en-GB" altLang="en-US" sz="2700" dirty="0" err="1">
                <a:solidFill>
                  <a:srgbClr val="000000"/>
                </a:solidFill>
                <a:cs typeface="Times New Roman" panose="02020603050405020304" pitchFamily="18" charset="0"/>
              </a:rPr>
              <a:t>huruf</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disebut</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ternari</a:t>
            </a:r>
            <a:r>
              <a:rPr lang="en-GB" altLang="en-US" sz="2700" dirty="0">
                <a:solidFill>
                  <a:srgbClr val="000000"/>
                </a:solidFill>
                <a:cs typeface="Times New Roman" panose="02020603050405020304" pitchFamily="18" charset="0"/>
              </a:rPr>
              <a:t>-gram,</a:t>
            </a:r>
            <a:r>
              <a:rPr lang="en-US" altLang="en-US" sz="2700" dirty="0">
                <a:solidFill>
                  <a:srgbClr val="000000"/>
                </a:solidFill>
                <a:cs typeface="Times New Roman" panose="02020603050405020304" pitchFamily="18" charset="0"/>
              </a:rPr>
              <a:t> </a:t>
            </a:r>
            <a:r>
              <a:rPr lang="en-US" altLang="en-US" sz="2700" dirty="0" err="1">
                <a:solidFill>
                  <a:srgbClr val="000000"/>
                </a:solidFill>
                <a:cs typeface="Times New Roman" panose="02020603050405020304" pitchFamily="18" charset="0"/>
              </a:rPr>
              <a:t>dst</a:t>
            </a:r>
            <a:endParaRPr lang="en-US" altLang="en-US" sz="2700" dirty="0">
              <a:solidFill>
                <a:srgbClr val="000000"/>
              </a:solidFill>
              <a:cs typeface="Times New Roman" panose="02020603050405020304" pitchFamily="18" charset="0"/>
            </a:endParaRPr>
          </a:p>
          <a:p>
            <a:pPr marL="609600" indent="-609600" algn="just"/>
            <a:r>
              <a:rPr lang="en-US" altLang="en-US" sz="2700" dirty="0" err="1">
                <a:solidFill>
                  <a:srgbClr val="000000"/>
                </a:solidFill>
                <a:cs typeface="Times New Roman" panose="02020603050405020304" pitchFamily="18" charset="0"/>
              </a:rPr>
              <a:t>Tujuannya</a:t>
            </a:r>
            <a:r>
              <a:rPr lang="en-US"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distribusi</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kemunculan</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poligram</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menjadi</a:t>
            </a:r>
            <a:r>
              <a:rPr lang="en-GB" altLang="en-US" sz="2700" dirty="0">
                <a:solidFill>
                  <a:srgbClr val="000000"/>
                </a:solidFill>
                <a:cs typeface="Times New Roman" panose="02020603050405020304" pitchFamily="18" charset="0"/>
              </a:rPr>
              <a:t> </a:t>
            </a:r>
            <a:r>
              <a:rPr lang="en-GB" altLang="en-US" sz="2700" i="1" dirty="0">
                <a:solidFill>
                  <a:srgbClr val="000000"/>
                </a:solidFill>
                <a:cs typeface="Times New Roman" panose="02020603050405020304" pitchFamily="18" charset="0"/>
              </a:rPr>
              <a:t>flat</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datar</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dan</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hal</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ini</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menyulitkan</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analisis</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frekuensi</a:t>
            </a:r>
            <a:r>
              <a:rPr lang="en-GB" altLang="en-US" sz="2700" dirty="0">
                <a:solidFill>
                  <a:srgbClr val="000000"/>
                </a:solidFill>
                <a:cs typeface="Times New Roman" panose="02020603050405020304" pitchFamily="18" charset="0"/>
              </a:rPr>
              <a:t>.</a:t>
            </a:r>
          </a:p>
          <a:p>
            <a:pPr marL="609600" indent="-609600" algn="just"/>
            <a:endParaRPr lang="en-GB" altLang="en-US" sz="2700" dirty="0">
              <a:solidFill>
                <a:srgbClr val="000000"/>
              </a:solidFill>
              <a:cs typeface="Times New Roman" panose="02020603050405020304" pitchFamily="18" charset="0"/>
            </a:endParaRPr>
          </a:p>
          <a:p>
            <a:pPr marL="609600" indent="-609600" algn="just"/>
            <a:r>
              <a:rPr lang="en-GB" altLang="en-US" sz="2700" dirty="0" err="1">
                <a:solidFill>
                  <a:srgbClr val="000000"/>
                </a:solidFill>
                <a:cs typeface="Times New Roman" panose="02020603050405020304" pitchFamily="18" charset="0"/>
              </a:rPr>
              <a:t>Contoh</a:t>
            </a:r>
            <a:r>
              <a:rPr lang="en-GB" altLang="en-US" sz="2700" dirty="0">
                <a:solidFill>
                  <a:srgbClr val="000000"/>
                </a:solidFill>
                <a:cs typeface="Times New Roman" panose="02020603050405020304" pitchFamily="18" charset="0"/>
              </a:rPr>
              <a:t>: </a:t>
            </a:r>
            <a:r>
              <a:rPr lang="en-GB" altLang="en-US" sz="2700" dirty="0" err="1">
                <a:solidFill>
                  <a:srgbClr val="000000"/>
                </a:solidFill>
                <a:cs typeface="Times New Roman" panose="02020603050405020304" pitchFamily="18" charset="0"/>
              </a:rPr>
              <a:t>Playfair</a:t>
            </a:r>
            <a:r>
              <a:rPr lang="en-GB" altLang="en-US" sz="2700" dirty="0">
                <a:solidFill>
                  <a:srgbClr val="000000"/>
                </a:solidFill>
                <a:cs typeface="Times New Roman" panose="02020603050405020304" pitchFamily="18" charset="0"/>
              </a:rPr>
              <a:t> cipher</a:t>
            </a:r>
            <a:r>
              <a:rPr lang="en-US" altLang="en-US" sz="2700" dirty="0">
                <a:solidFill>
                  <a:srgbClr val="000000"/>
                </a:solidFill>
                <a:cs typeface="Times New Roman" panose="02020603050405020304" pitchFamily="18" charset="0"/>
              </a:rPr>
              <a:t> </a:t>
            </a:r>
            <a:r>
              <a:rPr lang="en-US" altLang="en-US" sz="2400" dirty="0">
                <a:solidFill>
                  <a:srgbClr val="000000"/>
                </a:solidFill>
                <a:cs typeface="Times New Roman" panose="02020603050405020304" pitchFamily="18" charset="0"/>
              </a:rPr>
              <a:t>(</a:t>
            </a:r>
            <a:r>
              <a:rPr lang="en-US" altLang="en-US" sz="2400" dirty="0" err="1">
                <a:solidFill>
                  <a:srgbClr val="000000"/>
                </a:solidFill>
                <a:cs typeface="Times New Roman" panose="02020603050405020304" pitchFamily="18" charset="0"/>
              </a:rPr>
              <a:t>akan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dijelaskan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pada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kuliah</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selanjutnya</a:t>
            </a:r>
            <a:r>
              <a:rPr lang="en-US" altLang="en-US" sz="2400" dirty="0">
                <a:solidFill>
                  <a:srgbClr val="000000"/>
                </a:solidFill>
                <a:cs typeface="Times New Roman" panose="02020603050405020304" pitchFamily="18" charset="0"/>
              </a:rPr>
              <a:t>)</a:t>
            </a:r>
            <a:endParaRPr lang="en-GB" altLang="en-US" sz="2700" dirty="0">
              <a:solidFill>
                <a:srgbClr val="000000"/>
              </a:solidFill>
              <a:cs typeface="Times New Roman" panose="02020603050405020304" pitchFamily="18" charset="0"/>
            </a:endParaRPr>
          </a:p>
        </p:txBody>
      </p:sp>
      <p:sp>
        <p:nvSpPr>
          <p:cNvPr id="34821" name="Title 6"/>
          <p:cNvSpPr>
            <a:spLocks noGrp="1"/>
          </p:cNvSpPr>
          <p:nvPr>
            <p:ph type="title"/>
          </p:nvPr>
        </p:nvSpPr>
        <p:spPr>
          <a:xfrm>
            <a:off x="838200" y="457200"/>
            <a:ext cx="7772400" cy="1143000"/>
          </a:xfrm>
        </p:spPr>
        <p:txBody>
          <a:bodyPr/>
          <a:lstStyle/>
          <a:p>
            <a:pPr eaLnBrk="1" hangingPunct="1"/>
            <a:r>
              <a:rPr lang="en-US" altLang="en-US" sz="3600" b="1" i="1" dirty="0">
                <a:solidFill>
                  <a:srgbClr val="000000"/>
                </a:solidFill>
                <a:cs typeface="Times New Roman" panose="02020603050405020304" pitchFamily="18" charset="0"/>
              </a:rPr>
              <a:t>4. Cipher</a:t>
            </a:r>
            <a:r>
              <a:rPr lang="en-US" altLang="en-US" sz="3600" b="1" dirty="0">
                <a:solidFill>
                  <a:srgbClr val="000000"/>
                </a:solidFill>
                <a:cs typeface="Times New Roman" panose="02020603050405020304" pitchFamily="18" charset="0"/>
              </a:rPr>
              <a:t> </a:t>
            </a:r>
            <a:r>
              <a:rPr lang="en-US" altLang="en-US" sz="3600" b="1" dirty="0" err="1">
                <a:solidFill>
                  <a:srgbClr val="000000"/>
                </a:solidFill>
                <a:cs typeface="Times New Roman" panose="02020603050405020304" pitchFamily="18" charset="0"/>
              </a:rPr>
              <a:t>substitusi</a:t>
            </a:r>
            <a:r>
              <a:rPr lang="en-US" altLang="en-US" sz="3600" b="1" dirty="0">
                <a:solidFill>
                  <a:srgbClr val="000000"/>
                </a:solidFill>
                <a:cs typeface="Times New Roman" panose="02020603050405020304" pitchFamily="18" charset="0"/>
              </a:rPr>
              <a:t> </a:t>
            </a:r>
            <a:r>
              <a:rPr lang="en-US" altLang="en-US" sz="3600" b="1" dirty="0" err="1">
                <a:solidFill>
                  <a:srgbClr val="000000"/>
                </a:solidFill>
                <a:cs typeface="Times New Roman" panose="02020603050405020304" pitchFamily="18" charset="0"/>
              </a:rPr>
              <a:t>poligram</a:t>
            </a:r>
            <a:r>
              <a:rPr lang="en-US" altLang="en-US" sz="3600" dirty="0">
                <a:solidFill>
                  <a:srgbClr val="000000"/>
                </a:solidFill>
                <a:cs typeface="Times New Roman" panose="02020603050405020304" pitchFamily="18" charset="0"/>
              </a:rPr>
              <a:t> </a:t>
            </a:r>
            <a:br>
              <a:rPr lang="en-US" altLang="en-US" sz="3600" dirty="0">
                <a:solidFill>
                  <a:srgbClr val="000000"/>
                </a:solidFill>
                <a:cs typeface="Times New Roman" panose="02020603050405020304" pitchFamily="18" charset="0"/>
              </a:rPr>
            </a:br>
            <a:r>
              <a:rPr lang="en-US" altLang="en-US" sz="2800" dirty="0">
                <a:solidFill>
                  <a:srgbClr val="000000"/>
                </a:solidFill>
                <a:cs typeface="Times New Roman" panose="02020603050405020304" pitchFamily="18" charset="0"/>
              </a:rPr>
              <a:t>(</a:t>
            </a:r>
            <a:r>
              <a:rPr lang="en-US" altLang="en-US" sz="2800" i="1" dirty="0">
                <a:solidFill>
                  <a:srgbClr val="000000"/>
                </a:solidFill>
                <a:cs typeface="Times New Roman" panose="02020603050405020304" pitchFamily="18" charset="0"/>
              </a:rPr>
              <a:t>Polygram substitution cipher</a:t>
            </a:r>
            <a:r>
              <a:rPr lang="en-US" altLang="en-US" sz="2800" dirty="0">
                <a:solidFill>
                  <a:srgbClr val="000000"/>
                </a:solidFill>
                <a:cs typeface="Times New Roman" panose="02020603050405020304" pitchFamily="18" charset="0"/>
              </a:rPr>
              <a:t> )</a:t>
            </a:r>
          </a:p>
        </p:txBody>
      </p:sp>
    </p:spTree>
    <p:extLst>
      <p:ext uri="{BB962C8B-B14F-4D97-AF65-F5344CB8AC3E}">
        <p14:creationId xmlns:p14="http://schemas.microsoft.com/office/powerpoint/2010/main" val="2217458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E3C7A8D2-18E7-4B3C-A6BC-0D76458D00AE}" type="slidenum">
              <a:rPr lang="en-GB" altLang="en-US" sz="2400">
                <a:solidFill>
                  <a:schemeClr val="tx2"/>
                </a:solidFill>
              </a:rPr>
              <a:pPr>
                <a:spcBef>
                  <a:spcPct val="0"/>
                </a:spcBef>
                <a:buClrTx/>
                <a:buSzTx/>
                <a:buFontTx/>
                <a:buNone/>
              </a:pPr>
              <a:t>39</a:t>
            </a:fld>
            <a:endParaRPr lang="en-GB" altLang="en-US" sz="1400">
              <a:solidFill>
                <a:schemeClr val="tx2"/>
              </a:solidFill>
            </a:endParaRPr>
          </a:p>
        </p:txBody>
      </p:sp>
      <p:sp>
        <p:nvSpPr>
          <p:cNvPr id="35844" name="Rectangle 2"/>
          <p:cNvSpPr>
            <a:spLocks noGrp="1" noChangeArrowheads="1"/>
          </p:cNvSpPr>
          <p:nvPr>
            <p:ph type="title"/>
          </p:nvPr>
        </p:nvSpPr>
        <p:spPr>
          <a:xfrm>
            <a:off x="772886" y="479425"/>
            <a:ext cx="8305800" cy="914400"/>
          </a:xfrm>
        </p:spPr>
        <p:txBody>
          <a:bodyPr/>
          <a:lstStyle/>
          <a:p>
            <a:pPr eaLnBrk="1" hangingPunct="1"/>
            <a:r>
              <a:rPr lang="en-US" altLang="en-US" b="1" i="1" dirty="0">
                <a:solidFill>
                  <a:srgbClr val="000000"/>
                </a:solidFill>
                <a:latin typeface="+mn-lt"/>
                <a:cs typeface="Times New Roman" panose="02020603050405020304" pitchFamily="18" charset="0"/>
              </a:rPr>
              <a:t>2. Cipher </a:t>
            </a:r>
            <a:r>
              <a:rPr lang="en-US" altLang="en-US" b="1" dirty="0" err="1">
                <a:solidFill>
                  <a:srgbClr val="000000"/>
                </a:solidFill>
                <a:latin typeface="+mn-lt"/>
                <a:cs typeface="Times New Roman" panose="02020603050405020304" pitchFamily="18" charset="0"/>
              </a:rPr>
              <a:t>Transposisi</a:t>
            </a:r>
            <a:endParaRPr lang="en-GB" altLang="en-US" dirty="0">
              <a:solidFill>
                <a:srgbClr val="000000"/>
              </a:solidFill>
              <a:latin typeface="+mn-lt"/>
              <a:cs typeface="Times New Roman" panose="02020603050405020304" pitchFamily="18" charset="0"/>
            </a:endParaRPr>
          </a:p>
        </p:txBody>
      </p:sp>
      <p:sp>
        <p:nvSpPr>
          <p:cNvPr id="35845" name="Rectangle 3"/>
          <p:cNvSpPr>
            <a:spLocks noGrp="1" noChangeArrowheads="1"/>
          </p:cNvSpPr>
          <p:nvPr>
            <p:ph type="body" idx="1"/>
          </p:nvPr>
        </p:nvSpPr>
        <p:spPr>
          <a:xfrm>
            <a:off x="772886" y="1977571"/>
            <a:ext cx="10287000" cy="4114800"/>
          </a:xfrm>
        </p:spPr>
        <p:txBody>
          <a:bodyPr>
            <a:normAutofit fontScale="92500" lnSpcReduction="20000"/>
          </a:bodyPr>
          <a:lstStyle/>
          <a:p>
            <a:pPr algn="just" eaLnBrk="1" hangingPunct="1"/>
            <a:r>
              <a:rPr lang="en-US" altLang="en-US" dirty="0" err="1">
                <a:solidFill>
                  <a:srgbClr val="000000"/>
                </a:solidFill>
                <a:cs typeface="Times New Roman" panose="02020603050405020304" pitchFamily="18" charset="0"/>
              </a:rPr>
              <a:t>Cipherteks</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diperoleh</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dengan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mengubah</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posisi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di </a:t>
            </a:r>
            <a:r>
              <a:rPr lang="en-US" altLang="en-US" dirty="0" err="1">
                <a:solidFill>
                  <a:srgbClr val="000000"/>
                </a:solidFill>
                <a:cs typeface="Times New Roman" panose="02020603050405020304" pitchFamily="18" charset="0"/>
              </a:rPr>
              <a:t>dalam</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plainteks</a:t>
            </a:r>
            <a:r>
              <a:rPr lang="en-US" altLang="en-US" dirty="0">
                <a:solidFill>
                  <a:srgbClr val="000000"/>
                </a:solidFill>
                <a:cs typeface="Times New Roman" panose="02020603050405020304" pitchFamily="18" charset="0"/>
              </a:rPr>
              <a:t>. </a:t>
            </a:r>
          </a:p>
          <a:p>
            <a:pPr algn="just" eaLnBrk="1" hangingPunct="1"/>
            <a:endParaRPr lang="en-US" altLang="en-US" dirty="0">
              <a:solidFill>
                <a:srgbClr val="000000"/>
              </a:solidFill>
              <a:cs typeface="Times New Roman" panose="02020603050405020304" pitchFamily="18" charset="0"/>
            </a:endParaRPr>
          </a:p>
          <a:p>
            <a:pPr algn="just" eaLnBrk="1" hangingPunct="1"/>
            <a:r>
              <a:rPr lang="en-US" altLang="en-US" dirty="0" err="1">
                <a:solidFill>
                  <a:srgbClr val="000000"/>
                </a:solidFill>
                <a:cs typeface="Times New Roman" panose="02020603050405020304" pitchFamily="18" charset="0"/>
              </a:rPr>
              <a:t>Dengan</a:t>
            </a:r>
            <a:r>
              <a:rPr lang="en-US" altLang="en-US" dirty="0">
                <a:solidFill>
                  <a:srgbClr val="000000"/>
                </a:solidFill>
                <a:cs typeface="Times New Roman" panose="02020603050405020304" pitchFamily="18" charset="0"/>
              </a:rPr>
              <a:t> kata lain, </a:t>
            </a:r>
            <a:r>
              <a:rPr lang="en-US" altLang="en-US" dirty="0" err="1">
                <a:solidFill>
                  <a:srgbClr val="000000"/>
                </a:solidFill>
                <a:cs typeface="Times New Roman" panose="02020603050405020304" pitchFamily="18" charset="0"/>
              </a:rPr>
              <a:t>algoritma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ini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melakukan</a:t>
            </a:r>
            <a:r>
              <a:rPr lang="en-US" altLang="en-US" dirty="0">
                <a:solidFill>
                  <a:srgbClr val="000000"/>
                </a:solidFill>
                <a:cs typeface="Times New Roman" panose="02020603050405020304" pitchFamily="18" charset="0"/>
              </a:rPr>
              <a:t> </a:t>
            </a:r>
            <a:r>
              <a:rPr lang="en-US" altLang="en-US" i="1" dirty="0">
                <a:solidFill>
                  <a:srgbClr val="000000"/>
                </a:solidFill>
                <a:cs typeface="Times New Roman" panose="02020603050405020304" pitchFamily="18" charset="0"/>
              </a:rPr>
              <a:t>transpose</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terhadap</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rangkaian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huruf</a:t>
            </a:r>
            <a:r>
              <a:rPr lang="en-US" altLang="en-US" dirty="0">
                <a:solidFill>
                  <a:srgbClr val="000000"/>
                </a:solidFill>
                <a:cs typeface="Times New Roman" panose="02020603050405020304" pitchFamily="18" charset="0"/>
              </a:rPr>
              <a:t> di </a:t>
            </a:r>
            <a:r>
              <a:rPr lang="en-US" altLang="en-US" dirty="0" err="1">
                <a:solidFill>
                  <a:srgbClr val="000000"/>
                </a:solidFill>
                <a:cs typeface="Times New Roman" panose="02020603050405020304" pitchFamily="18" charset="0"/>
              </a:rPr>
              <a:t>dalam</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plainteks</a:t>
            </a:r>
            <a:r>
              <a:rPr lang="en-US" altLang="en-US" dirty="0">
                <a:solidFill>
                  <a:srgbClr val="000000"/>
                </a:solidFill>
                <a:cs typeface="Times New Roman" panose="02020603050405020304" pitchFamily="18" charset="0"/>
              </a:rPr>
              <a:t>.</a:t>
            </a:r>
          </a:p>
          <a:p>
            <a:pPr algn="just" eaLnBrk="1" hangingPunct="1"/>
            <a:endParaRPr lang="en-US" altLang="en-US" dirty="0">
              <a:solidFill>
                <a:srgbClr val="000000"/>
              </a:solidFill>
              <a:cs typeface="Times New Roman" panose="02020603050405020304" pitchFamily="18" charset="0"/>
            </a:endParaRPr>
          </a:p>
          <a:p>
            <a:pPr algn="just" eaLnBrk="1" hangingPunct="1"/>
            <a:r>
              <a:rPr lang="en-US" altLang="en-US" dirty="0">
                <a:solidFill>
                  <a:srgbClr val="000000"/>
                </a:solidFill>
                <a:cs typeface="Times New Roman" panose="02020603050405020304" pitchFamily="18" charset="0"/>
              </a:rPr>
              <a:t>Nama lain </a:t>
            </a:r>
            <a:r>
              <a:rPr lang="en-US" altLang="en-US" dirty="0" err="1">
                <a:solidFill>
                  <a:srgbClr val="000000"/>
                </a:solidFill>
                <a:cs typeface="Times New Roman" panose="02020603050405020304" pitchFamily="18" charset="0"/>
              </a:rPr>
              <a:t>untuk</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metode</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ini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adalah</a:t>
            </a:r>
            <a:r>
              <a:rPr lang="en-US" altLang="en-US" dirty="0">
                <a:solidFill>
                  <a:srgbClr val="000000"/>
                </a:solidFill>
                <a:cs typeface="Times New Roman" panose="02020603050405020304" pitchFamily="18" charset="0"/>
              </a:rPr>
              <a:t> </a:t>
            </a:r>
            <a:r>
              <a:rPr lang="en-US" altLang="en-US" i="1" dirty="0">
                <a:solidFill>
                  <a:srgbClr val="000000"/>
                </a:solidFill>
                <a:cs typeface="Times New Roman" panose="02020603050405020304" pitchFamily="18" charset="0"/>
              </a:rPr>
              <a:t>cipher</a:t>
            </a:r>
            <a:r>
              <a:rPr lang="en-US" altLang="en-US" dirty="0">
                <a:solidFill>
                  <a:srgbClr val="000000"/>
                </a:solidFill>
                <a:cs typeface="Times New Roman" panose="02020603050405020304" pitchFamily="18" charset="0"/>
              </a:rPr>
              <a:t> </a:t>
            </a:r>
            <a:r>
              <a:rPr lang="en-US" altLang="en-US" b="1" dirty="0" err="1">
                <a:solidFill>
                  <a:srgbClr val="000000"/>
                </a:solidFill>
                <a:cs typeface="Times New Roman" panose="02020603050405020304" pitchFamily="18" charset="0"/>
              </a:rPr>
              <a:t>permutasi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karena</a:t>
            </a:r>
            <a:r>
              <a:rPr lang="en-US" altLang="en-US" dirty="0">
                <a:solidFill>
                  <a:srgbClr val="000000"/>
                </a:solidFill>
                <a:cs typeface="Times New Roman" panose="02020603050405020304" pitchFamily="18" charset="0"/>
              </a:rPr>
              <a:t> </a:t>
            </a:r>
            <a:r>
              <a:rPr lang="en-US" altLang="en-US" i="1" dirty="0">
                <a:solidFill>
                  <a:srgbClr val="000000"/>
                </a:solidFill>
                <a:cs typeface="Times New Roman" panose="02020603050405020304" pitchFamily="18" charset="0"/>
              </a:rPr>
              <a:t>transpose</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setiap</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karakter</a:t>
            </a:r>
            <a:r>
              <a:rPr lang="en-US" altLang="en-US" dirty="0">
                <a:solidFill>
                  <a:srgbClr val="000000"/>
                </a:solidFill>
                <a:cs typeface="Times New Roman" panose="02020603050405020304" pitchFamily="18" charset="0"/>
              </a:rPr>
              <a:t> di </a:t>
            </a:r>
            <a:r>
              <a:rPr lang="en-US" altLang="en-US" dirty="0" err="1">
                <a:solidFill>
                  <a:srgbClr val="000000"/>
                </a:solidFill>
                <a:cs typeface="Times New Roman" panose="02020603050405020304" pitchFamily="18" charset="0"/>
              </a:rPr>
              <a:t>dalam</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teks</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sama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dengan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mempermutasikan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karakter-karakter</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tersebut</a:t>
            </a:r>
            <a:r>
              <a:rPr lang="en-US" altLang="en-US" dirty="0">
                <a:solidFill>
                  <a:srgbClr val="000000"/>
                </a:solidFill>
                <a:cs typeface="Times New Roman" panose="02020603050405020304" pitchFamily="18" charset="0"/>
              </a:rPr>
              <a:t>.</a:t>
            </a:r>
          </a:p>
          <a:p>
            <a:pPr algn="just" eaLnBrk="1" hangingPunct="1"/>
            <a:endParaRPr lang="en-US" altLang="en-US" dirty="0">
              <a:solidFill>
                <a:srgbClr val="000000"/>
              </a:solidFill>
              <a:cs typeface="Times New Roman" panose="02020603050405020304" pitchFamily="18" charset="0"/>
            </a:endParaRPr>
          </a:p>
          <a:p>
            <a:pPr algn="just" eaLnBrk="1" hangingPunct="1"/>
            <a:r>
              <a:rPr lang="en-US" altLang="en-US" dirty="0" err="1">
                <a:solidFill>
                  <a:srgbClr val="000000"/>
                </a:solidFill>
                <a:cs typeface="Times New Roman" panose="02020603050405020304" pitchFamily="18" charset="0"/>
              </a:rPr>
              <a:t>Contoh</a:t>
            </a:r>
            <a:r>
              <a:rPr lang="en-US" altLang="en-US" dirty="0">
                <a:solidFill>
                  <a:srgbClr val="000000"/>
                </a:solidFill>
                <a:cs typeface="Times New Roman" panose="02020603050405020304" pitchFamily="18" charset="0"/>
              </a:rPr>
              <a:t> cipher </a:t>
            </a:r>
            <a:r>
              <a:rPr lang="en-US" altLang="en-US" dirty="0" err="1">
                <a:solidFill>
                  <a:srgbClr val="000000"/>
                </a:solidFill>
                <a:cs typeface="Times New Roman" panose="02020603050405020304" pitchFamily="18" charset="0"/>
              </a:rPr>
              <a:t>transposisi</a:t>
            </a:r>
            <a:r>
              <a:rPr lang="en-US" altLang="en-US" dirty="0">
                <a:solidFill>
                  <a:srgbClr val="000000"/>
                </a:solidFill>
                <a:cs typeface="Times New Roman" panose="02020603050405020304" pitchFamily="18" charset="0"/>
              </a:rPr>
              <a:t>: </a:t>
            </a:r>
            <a:r>
              <a:rPr lang="en-US" altLang="en-US" i="1" dirty="0">
                <a:solidFill>
                  <a:srgbClr val="000000"/>
                </a:solidFill>
                <a:cs typeface="Times New Roman" panose="02020603050405020304" pitchFamily="18" charset="0"/>
              </a:rPr>
              <a:t>Columnar Transposition Cipher</a:t>
            </a:r>
            <a:r>
              <a:rPr lang="en-US" altLang="en-US" dirty="0">
                <a:solidFill>
                  <a:srgbClr val="000000"/>
                </a:solidFill>
                <a:cs typeface="Times New Roman" panose="02020603050405020304" pitchFamily="18" charset="0"/>
              </a:rPr>
              <a:t>, </a:t>
            </a:r>
            <a:r>
              <a:rPr lang="en-US" altLang="en-US" i="1" dirty="0">
                <a:solidFill>
                  <a:srgbClr val="000000"/>
                </a:solidFill>
                <a:cs typeface="Times New Roman" panose="02020603050405020304" pitchFamily="18" charset="0"/>
              </a:rPr>
              <a:t>Rail Fence Transposition Cipher</a:t>
            </a:r>
            <a:endParaRPr lang="en-GB" altLang="en-US" i="1" dirty="0"/>
          </a:p>
        </p:txBody>
      </p:sp>
    </p:spTree>
    <p:extLst>
      <p:ext uri="{BB962C8B-B14F-4D97-AF65-F5344CB8AC3E}">
        <p14:creationId xmlns:p14="http://schemas.microsoft.com/office/powerpoint/2010/main" val="3421972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2DDECD-31EA-AE1E-C725-C901BAD4F6C1}"/>
              </a:ext>
            </a:extLst>
          </p:cNvPr>
          <p:cNvSpPr>
            <a:spLocks noGrp="1"/>
          </p:cNvSpPr>
          <p:nvPr>
            <p:ph idx="1"/>
          </p:nvPr>
        </p:nvSpPr>
        <p:spPr>
          <a:xfrm>
            <a:off x="919480" y="838358"/>
            <a:ext cx="10515600" cy="5181283"/>
          </a:xfrm>
        </p:spPr>
        <p:txBody>
          <a:bodyPr/>
          <a:lstStyle/>
          <a:p>
            <a:pPr algn="just" eaLnBrk="1" hangingPunct="1">
              <a:defRPr/>
            </a:pPr>
            <a:r>
              <a:rPr lang="en-US" dirty="0">
                <a:solidFill>
                  <a:srgbClr val="000000"/>
                </a:solidFill>
                <a:cs typeface="Times New Roman" panose="02020603050405020304" pitchFamily="18" charset="0"/>
              </a:rPr>
              <a:t>Oleh </a:t>
            </a:r>
            <a:r>
              <a:rPr lang="en-US" dirty="0" err="1">
                <a:solidFill>
                  <a:srgbClr val="000000"/>
                </a:solidFill>
                <a:cs typeface="Times New Roman" panose="02020603050405020304" pitchFamily="18" charset="0"/>
              </a:rPr>
              <a:t>karena</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itu</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dikenal</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dua</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macam</a:t>
            </a:r>
            <a:r>
              <a:rPr lang="en-US" dirty="0">
                <a:solidFill>
                  <a:srgbClr val="000000"/>
                </a:solidFill>
                <a:cs typeface="Times New Roman" panose="02020603050405020304" pitchFamily="18" charset="0"/>
              </a:rPr>
              <a:t> </a:t>
            </a:r>
            <a:r>
              <a:rPr lang="en-US" i="1" dirty="0">
                <a:solidFill>
                  <a:srgbClr val="000000"/>
                </a:solidFill>
                <a:cs typeface="Times New Roman" panose="02020603050405020304" pitchFamily="18" charset="0"/>
              </a:rPr>
              <a:t>cipher</a:t>
            </a:r>
            <a:r>
              <a:rPr lang="en-US" dirty="0">
                <a:solidFill>
                  <a:srgbClr val="000000"/>
                </a:solidFill>
                <a:cs typeface="Times New Roman" panose="02020603050405020304" pitchFamily="18" charset="0"/>
              </a:rPr>
              <a:t> di </a:t>
            </a:r>
            <a:r>
              <a:rPr lang="en-US" dirty="0" err="1">
                <a:solidFill>
                  <a:srgbClr val="000000"/>
                </a:solidFill>
                <a:cs typeface="Times New Roman" panose="02020603050405020304" pitchFamily="18" charset="0"/>
              </a:rPr>
              <a:t>dalam</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kriptografi</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klasik</a:t>
            </a:r>
            <a:r>
              <a:rPr lang="en-US" dirty="0">
                <a:solidFill>
                  <a:srgbClr val="000000"/>
                </a:solidFill>
                <a:cs typeface="Times New Roman" panose="02020603050405020304" pitchFamily="18" charset="0"/>
              </a:rPr>
              <a:t>:</a:t>
            </a:r>
          </a:p>
          <a:p>
            <a:pPr marL="688975" indent="-514350" algn="just">
              <a:buAutoNum type="arabicPeriod"/>
              <a:defRPr/>
            </a:pPr>
            <a:r>
              <a:rPr lang="en-US" i="1" dirty="0">
                <a:solidFill>
                  <a:srgbClr val="000000"/>
                </a:solidFill>
                <a:cs typeface="Times New Roman" panose="02020603050405020304" pitchFamily="18" charset="0"/>
              </a:rPr>
              <a:t>Cipher</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Substitusi</a:t>
            </a:r>
            <a:r>
              <a:rPr lang="en-US" dirty="0">
                <a:solidFill>
                  <a:srgbClr val="000000"/>
                </a:solidFill>
                <a:cs typeface="Times New Roman" panose="02020603050405020304" pitchFamily="18" charset="0"/>
              </a:rPr>
              <a:t> (</a:t>
            </a:r>
            <a:r>
              <a:rPr lang="en-US" i="1" dirty="0">
                <a:solidFill>
                  <a:srgbClr val="000000"/>
                </a:solidFill>
                <a:cs typeface="Times New Roman" panose="02020603050405020304" pitchFamily="18" charset="0"/>
              </a:rPr>
              <a:t>substitution Cipher</a:t>
            </a:r>
            <a:r>
              <a:rPr lang="en-US" dirty="0">
                <a:solidFill>
                  <a:srgbClr val="000000"/>
                </a:solidFill>
                <a:cs typeface="Times New Roman" panose="02020603050405020304" pitchFamily="18" charset="0"/>
              </a:rPr>
              <a:t>)</a:t>
            </a:r>
          </a:p>
          <a:p>
            <a:pPr marL="174625" indent="0" algn="just">
              <a:buNone/>
              <a:defRPr/>
            </a:pPr>
            <a:r>
              <a:rPr lang="en-US" dirty="0">
                <a:solidFill>
                  <a:srgbClr val="000000"/>
                </a:solidFill>
                <a:cs typeface="Times New Roman" panose="02020603050405020304" pitchFamily="18" charset="0"/>
              </a:rPr>
              <a:t>       - </a:t>
            </a:r>
            <a:r>
              <a:rPr lang="en-US" dirty="0" err="1">
                <a:solidFill>
                  <a:srgbClr val="000000"/>
                </a:solidFill>
                <a:cs typeface="Times New Roman" panose="02020603050405020304" pitchFamily="18" charset="0"/>
              </a:rPr>
              <a:t>metode</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enkripsi</a:t>
            </a:r>
            <a:r>
              <a:rPr lang="en-US" dirty="0">
                <a:solidFill>
                  <a:srgbClr val="000000"/>
                </a:solidFill>
                <a:cs typeface="Times New Roman" panose="02020603050405020304" pitchFamily="18" charset="0"/>
              </a:rPr>
              <a:t> dan </a:t>
            </a:r>
            <a:r>
              <a:rPr lang="en-US" dirty="0" err="1">
                <a:solidFill>
                  <a:srgbClr val="000000"/>
                </a:solidFill>
                <a:cs typeface="Times New Roman" panose="02020603050405020304" pitchFamily="18" charset="0"/>
              </a:rPr>
              <a:t>dekripsi</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menggunakan</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teknik</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substitusi</a:t>
            </a:r>
            <a:endParaRPr lang="en-US" dirty="0">
              <a:solidFill>
                <a:srgbClr val="000000"/>
              </a:solidFill>
              <a:cs typeface="Times New Roman" panose="02020603050405020304" pitchFamily="18" charset="0"/>
            </a:endParaRPr>
          </a:p>
          <a:p>
            <a:pPr marL="174625" indent="0" algn="just">
              <a:buNone/>
              <a:defRPr/>
            </a:pPr>
            <a:endParaRPr lang="en-US" dirty="0">
              <a:solidFill>
                <a:srgbClr val="000000"/>
              </a:solidFill>
              <a:cs typeface="Times New Roman" panose="02020603050405020304" pitchFamily="18" charset="0"/>
            </a:endParaRPr>
          </a:p>
          <a:p>
            <a:pPr indent="-53975" algn="just">
              <a:buNone/>
              <a:defRPr/>
            </a:pPr>
            <a:r>
              <a:rPr lang="en-US" dirty="0">
                <a:solidFill>
                  <a:srgbClr val="000000"/>
                </a:solidFill>
                <a:cs typeface="Times New Roman" panose="02020603050405020304" pitchFamily="18" charset="0"/>
              </a:rPr>
              <a:t>2</a:t>
            </a:r>
            <a:r>
              <a:rPr lang="en-US" i="1" dirty="0">
                <a:solidFill>
                  <a:srgbClr val="000000"/>
                </a:solidFill>
                <a:cs typeface="Times New Roman" panose="02020603050405020304" pitchFamily="18" charset="0"/>
              </a:rPr>
              <a:t>.  Cipher</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Transposisi</a:t>
            </a:r>
            <a:r>
              <a:rPr lang="en-US" dirty="0">
                <a:solidFill>
                  <a:srgbClr val="000000"/>
                </a:solidFill>
                <a:cs typeface="Times New Roman" panose="02020603050405020304" pitchFamily="18" charset="0"/>
              </a:rPr>
              <a:t> (</a:t>
            </a:r>
            <a:r>
              <a:rPr lang="en-US" i="1" dirty="0">
                <a:solidFill>
                  <a:srgbClr val="000000"/>
                </a:solidFill>
                <a:cs typeface="Times New Roman" panose="02020603050405020304" pitchFamily="18" charset="0"/>
              </a:rPr>
              <a:t>transposition Cipher</a:t>
            </a:r>
            <a:r>
              <a:rPr lang="en-US" dirty="0">
                <a:solidFill>
                  <a:srgbClr val="000000"/>
                </a:solidFill>
                <a:cs typeface="Times New Roman" panose="02020603050405020304" pitchFamily="18" charset="0"/>
              </a:rPr>
              <a:t>)</a:t>
            </a:r>
          </a:p>
          <a:p>
            <a:pPr eaLnBrk="1" hangingPunct="1">
              <a:buFont typeface="Wingdings" panose="05000000000000000000" pitchFamily="2" charset="2"/>
              <a:buNone/>
              <a:defRPr/>
            </a:pPr>
            <a:r>
              <a:rPr lang="en-GB" dirty="0"/>
              <a:t>        </a:t>
            </a:r>
            <a:r>
              <a:rPr lang="en-US" dirty="0">
                <a:solidFill>
                  <a:srgbClr val="000000"/>
                </a:solidFill>
                <a:cs typeface="Times New Roman" panose="02020603050405020304" pitchFamily="18" charset="0"/>
              </a:rPr>
              <a:t> - </a:t>
            </a:r>
            <a:r>
              <a:rPr lang="en-US" dirty="0" err="1">
                <a:solidFill>
                  <a:srgbClr val="000000"/>
                </a:solidFill>
                <a:cs typeface="Times New Roman" panose="02020603050405020304" pitchFamily="18" charset="0"/>
              </a:rPr>
              <a:t>metode</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enkripsi</a:t>
            </a:r>
            <a:r>
              <a:rPr lang="en-US" dirty="0">
                <a:solidFill>
                  <a:srgbClr val="000000"/>
                </a:solidFill>
                <a:cs typeface="Times New Roman" panose="02020603050405020304" pitchFamily="18" charset="0"/>
              </a:rPr>
              <a:t> dan </a:t>
            </a:r>
            <a:r>
              <a:rPr lang="en-US" dirty="0" err="1">
                <a:solidFill>
                  <a:srgbClr val="000000"/>
                </a:solidFill>
                <a:cs typeface="Times New Roman" panose="02020603050405020304" pitchFamily="18" charset="0"/>
              </a:rPr>
              <a:t>dekripsi</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menggunakan</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teknik</a:t>
            </a:r>
            <a:r>
              <a:rPr lang="en-US" dirty="0">
                <a:solidFill>
                  <a:srgbClr val="000000"/>
                </a:solidFill>
                <a:cs typeface="Times New Roman" panose="02020603050405020304" pitchFamily="18" charset="0"/>
              </a:rPr>
              <a:t> </a:t>
            </a:r>
            <a:r>
              <a:rPr lang="en-US" dirty="0" err="1">
                <a:solidFill>
                  <a:srgbClr val="000000"/>
                </a:solidFill>
                <a:cs typeface="Times New Roman" panose="02020603050405020304" pitchFamily="18" charset="0"/>
              </a:rPr>
              <a:t>transposisi</a:t>
            </a:r>
            <a:endParaRPr lang="en-US" dirty="0">
              <a:solidFill>
                <a:srgbClr val="000000"/>
              </a:solidFill>
              <a:cs typeface="Times New Roman" panose="02020603050405020304" pitchFamily="18" charset="0"/>
            </a:endParaRPr>
          </a:p>
          <a:p>
            <a:pPr eaLnBrk="1" hangingPunct="1">
              <a:buFont typeface="Wingdings" panose="05000000000000000000" pitchFamily="2" charset="2"/>
              <a:buNone/>
              <a:defRPr/>
            </a:pPr>
            <a:endParaRPr lang="en-GB" dirty="0"/>
          </a:p>
          <a:p>
            <a:pPr>
              <a:defRPr/>
            </a:pPr>
            <a:r>
              <a:rPr lang="en-GB" dirty="0" err="1"/>
              <a:t>Kombinasi</a:t>
            </a:r>
            <a:r>
              <a:rPr lang="en-GB" dirty="0"/>
              <a:t> </a:t>
            </a:r>
            <a:r>
              <a:rPr lang="en-GB" dirty="0" err="1"/>
              <a:t>kedua</a:t>
            </a:r>
            <a:r>
              <a:rPr lang="en-GB" dirty="0"/>
              <a:t> </a:t>
            </a:r>
            <a:r>
              <a:rPr lang="en-GB" dirty="0" err="1"/>
              <a:t>teknik</a:t>
            </a:r>
            <a:r>
              <a:rPr lang="en-GB" dirty="0"/>
              <a:t> </a:t>
            </a:r>
            <a:r>
              <a:rPr lang="en-GB" dirty="0" err="1"/>
              <a:t>tersebut</a:t>
            </a:r>
            <a:r>
              <a:rPr lang="en-GB" dirty="0"/>
              <a:t> </a:t>
            </a:r>
            <a:r>
              <a:rPr lang="en-GB" dirty="0" err="1"/>
              <a:t>membentuk</a:t>
            </a:r>
            <a:r>
              <a:rPr lang="en-GB" dirty="0"/>
              <a:t> </a:t>
            </a:r>
            <a:r>
              <a:rPr lang="en-GB" i="1" dirty="0"/>
              <a:t>product cipher  </a:t>
            </a:r>
            <a:r>
              <a:rPr lang="en-GB" dirty="0" err="1"/>
              <a:t>atau</a:t>
            </a:r>
            <a:r>
              <a:rPr lang="en-GB" dirty="0"/>
              <a:t> </a:t>
            </a:r>
            <a:r>
              <a:rPr lang="en-GB" i="1" dirty="0"/>
              <a:t>super </a:t>
            </a:r>
            <a:r>
              <a:rPr lang="en-GB" i="1" dirty="0" err="1"/>
              <a:t>enkripsi</a:t>
            </a:r>
            <a:endParaRPr lang="en-GB" i="1" dirty="0"/>
          </a:p>
          <a:p>
            <a:pPr marL="0" indent="0">
              <a:buNone/>
            </a:pPr>
            <a:r>
              <a:rPr lang="en-US" dirty="0"/>
              <a:t>          </a:t>
            </a:r>
            <a:r>
              <a:rPr lang="en-US" i="1" dirty="0"/>
              <a:t>product cipher </a:t>
            </a:r>
            <a:r>
              <a:rPr lang="en-US" dirty="0"/>
              <a:t>= </a:t>
            </a:r>
            <a:r>
              <a:rPr lang="en-US" i="1" dirty="0"/>
              <a:t>cipher </a:t>
            </a:r>
            <a:r>
              <a:rPr lang="en-US" i="1" dirty="0" err="1"/>
              <a:t>substitusi</a:t>
            </a:r>
            <a:r>
              <a:rPr lang="en-US" i="1" dirty="0"/>
              <a:t> </a:t>
            </a:r>
            <a:r>
              <a:rPr lang="en-US" dirty="0"/>
              <a:t>+ </a:t>
            </a:r>
            <a:r>
              <a:rPr lang="en-US" i="1" dirty="0"/>
              <a:t>cipher </a:t>
            </a:r>
            <a:r>
              <a:rPr lang="en-US" i="1" dirty="0" err="1"/>
              <a:t>transposisi</a:t>
            </a:r>
            <a:endParaRPr lang="en-US" i="1" dirty="0"/>
          </a:p>
        </p:txBody>
      </p:sp>
      <p:sp>
        <p:nvSpPr>
          <p:cNvPr id="4" name="Slide Number Placeholder 3">
            <a:extLst>
              <a:ext uri="{FF2B5EF4-FFF2-40B4-BE49-F238E27FC236}">
                <a16:creationId xmlns:a16="http://schemas.microsoft.com/office/drawing/2014/main" id="{5369C19C-411A-E268-9F52-4BB81429E3C8}"/>
              </a:ext>
            </a:extLst>
          </p:cNvPr>
          <p:cNvSpPr>
            <a:spLocks noGrp="1"/>
          </p:cNvSpPr>
          <p:nvPr>
            <p:ph type="sldNum" sz="quarter" idx="12"/>
          </p:nvPr>
        </p:nvSpPr>
        <p:spPr/>
        <p:txBody>
          <a:bodyPr/>
          <a:lstStyle/>
          <a:p>
            <a:fld id="{764AFB3F-E5F3-49AD-8ECD-25D208877D1A}" type="slidenum">
              <a:rPr lang="en-US" smtClean="0"/>
              <a:t>4</a:t>
            </a:fld>
            <a:endParaRPr lang="en-US"/>
          </a:p>
        </p:txBody>
      </p:sp>
    </p:spTree>
    <p:extLst>
      <p:ext uri="{BB962C8B-B14F-4D97-AF65-F5344CB8AC3E}">
        <p14:creationId xmlns:p14="http://schemas.microsoft.com/office/powerpoint/2010/main" val="595523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44489573-692B-4744-A024-082DD1FB6467}" type="slidenum">
              <a:rPr lang="en-GB" altLang="en-US" sz="2400">
                <a:solidFill>
                  <a:schemeClr val="tx2"/>
                </a:solidFill>
              </a:rPr>
              <a:pPr>
                <a:spcBef>
                  <a:spcPct val="0"/>
                </a:spcBef>
                <a:buClrTx/>
                <a:buSzTx/>
                <a:buFontTx/>
                <a:buNone/>
              </a:pPr>
              <a:t>40</a:t>
            </a:fld>
            <a:endParaRPr lang="en-GB" altLang="en-US" sz="1400">
              <a:solidFill>
                <a:schemeClr val="tx2"/>
              </a:solidFill>
            </a:endParaRPr>
          </a:p>
        </p:txBody>
      </p:sp>
      <p:sp>
        <p:nvSpPr>
          <p:cNvPr id="36868" name="Rectangle 3"/>
          <p:cNvSpPr>
            <a:spLocks noGrp="1" noChangeArrowheads="1"/>
          </p:cNvSpPr>
          <p:nvPr>
            <p:ph type="body" idx="1"/>
          </p:nvPr>
        </p:nvSpPr>
        <p:spPr>
          <a:xfrm>
            <a:off x="968829" y="1006474"/>
            <a:ext cx="10646229" cy="5851525"/>
          </a:xfrm>
        </p:spPr>
        <p:txBody>
          <a:bodyPr>
            <a:noAutofit/>
          </a:bodyPr>
          <a:lstStyle/>
          <a:p>
            <a:pPr algn="just" eaLnBrk="1" hangingPunct="1">
              <a:buFont typeface="Wingdings" panose="05000000000000000000" pitchFamily="2" charset="2"/>
              <a:buNone/>
            </a:pPr>
            <a:r>
              <a:rPr lang="en-US" altLang="en-US" sz="2400" b="1" dirty="0" err="1">
                <a:solidFill>
                  <a:srgbClr val="000000"/>
                </a:solidFill>
                <a:cs typeface="Times New Roman" panose="02020603050405020304" pitchFamily="18" charset="0"/>
              </a:rPr>
              <a:t>Contoh</a:t>
            </a:r>
            <a:r>
              <a:rPr lang="en-US" altLang="en-US" sz="2400" b="1" dirty="0">
                <a:solidFill>
                  <a:srgbClr val="000000"/>
                </a:solidFill>
                <a:cs typeface="Times New Roman" panose="02020603050405020304" pitchFamily="18" charset="0"/>
              </a:rPr>
              <a:t>:</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Misalkan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plainteks</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adalah</a:t>
            </a:r>
            <a:endParaRPr lang="en-US" altLang="en-US" sz="2400" dirty="0">
              <a:solidFill>
                <a:srgbClr val="000000"/>
              </a:solidFill>
              <a:cs typeface="Times New Roman" panose="02020603050405020304" pitchFamily="18" charset="0"/>
            </a:endParaRPr>
          </a:p>
          <a:p>
            <a:pPr algn="just" eaLnBrk="1" hangingPunct="1">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dirty="0" err="1">
                <a:solidFill>
                  <a:srgbClr val="000000"/>
                </a:solidFill>
                <a:latin typeface="Courier New" panose="02070309020205020404" pitchFamily="49" charset="0"/>
                <a:cs typeface="Courier New" panose="02070309020205020404" pitchFamily="49" charset="0"/>
              </a:rPr>
              <a:t>sistem</a:t>
            </a:r>
            <a:r>
              <a:rPr lang="en-US" altLang="en-US" sz="2400" dirty="0">
                <a:solidFill>
                  <a:srgbClr val="000000"/>
                </a:solidFill>
                <a:latin typeface="Courier New" panose="02070309020205020404" pitchFamily="49" charset="0"/>
                <a:cs typeface="Courier New" panose="02070309020205020404" pitchFamily="49" charset="0"/>
              </a:rPr>
              <a:t> dan </a:t>
            </a:r>
            <a:r>
              <a:rPr lang="en-US" altLang="en-US" sz="2400" dirty="0" err="1">
                <a:solidFill>
                  <a:srgbClr val="000000"/>
                </a:solidFill>
                <a:latin typeface="Courier New" panose="02070309020205020404" pitchFamily="49" charset="0"/>
                <a:cs typeface="Courier New" panose="02070309020205020404" pitchFamily="49" charset="0"/>
              </a:rPr>
              <a:t>teknologi</a:t>
            </a: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400" dirty="0" err="1">
                <a:solidFill>
                  <a:srgbClr val="000000"/>
                </a:solidFill>
                <a:latin typeface="Courier New" panose="02070309020205020404" pitchFamily="49" charset="0"/>
                <a:cs typeface="Courier New" panose="02070309020205020404" pitchFamily="49" charset="0"/>
              </a:rPr>
              <a:t>informasi</a:t>
            </a: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400" dirty="0" err="1">
                <a:solidFill>
                  <a:srgbClr val="000000"/>
                </a:solidFill>
                <a:latin typeface="Courier New" panose="02070309020205020404" pitchFamily="49" charset="0"/>
                <a:cs typeface="Courier New" panose="02070309020205020404" pitchFamily="49" charset="0"/>
              </a:rPr>
              <a:t>itb</a:t>
            </a:r>
            <a:endParaRPr lang="en-US" altLang="en-US" sz="2400" dirty="0">
              <a:solidFill>
                <a:srgbClr val="000000"/>
              </a:solidFill>
              <a:cs typeface="Times New Roman" panose="02020603050405020304" pitchFamily="18" charset="0"/>
            </a:endParaRPr>
          </a:p>
          <a:p>
            <a:pPr algn="just" eaLnBrk="1" hangingPunct="1">
              <a:buFont typeface="Wingdings" panose="05000000000000000000" pitchFamily="2" charset="2"/>
              <a:buNone/>
            </a:pPr>
            <a:r>
              <a:rPr lang="en-US" altLang="en-US" sz="2400" dirty="0">
                <a:solidFill>
                  <a:srgbClr val="000000"/>
                </a:solidFill>
                <a:cs typeface="Times New Roman" panose="02020603050405020304" pitchFamily="18" charset="0"/>
              </a:rPr>
              <a:t>Panjang </a:t>
            </a:r>
            <a:r>
              <a:rPr lang="en-US" altLang="en-US" sz="2400" dirty="0" err="1">
                <a:solidFill>
                  <a:srgbClr val="000000"/>
                </a:solidFill>
                <a:cs typeface="Times New Roman" panose="02020603050405020304" pitchFamily="18" charset="0"/>
              </a:rPr>
              <a:t>kunci</a:t>
            </a:r>
            <a:r>
              <a:rPr lang="en-US" altLang="en-US" sz="2400" dirty="0">
                <a:solidFill>
                  <a:srgbClr val="000000"/>
                </a:solidFill>
                <a:cs typeface="Times New Roman" panose="02020603050405020304" pitchFamily="18" charset="0"/>
              </a:rPr>
              <a:t> = 6</a:t>
            </a:r>
          </a:p>
          <a:p>
            <a:pPr algn="just" eaLnBrk="1" hangingPunct="1">
              <a:buFont typeface="Wingdings" panose="05000000000000000000" pitchFamily="2" charset="2"/>
              <a:buNone/>
            </a:pPr>
            <a:endParaRPr lang="en-US" altLang="en-US" sz="2400" dirty="0">
              <a:solidFill>
                <a:srgbClr val="000000"/>
              </a:solidFill>
              <a:cs typeface="Times New Roman" panose="02020603050405020304" pitchFamily="18" charset="0"/>
            </a:endParaRPr>
          </a:p>
          <a:p>
            <a:pPr algn="just" eaLnBrk="1" hangingPunct="1">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Enkripsi</a:t>
            </a:r>
            <a:r>
              <a:rPr lang="en-US" altLang="en-US" sz="2400" dirty="0">
                <a:solidFill>
                  <a:srgbClr val="000000"/>
                </a:solidFill>
                <a:cs typeface="Times New Roman" panose="02020603050405020304" pitchFamily="18" charset="0"/>
              </a:rPr>
              <a:t>:                             </a:t>
            </a:r>
            <a:r>
              <a:rPr lang="en-US" altLang="en-US" sz="2400" dirty="0">
                <a:solidFill>
                  <a:srgbClr val="FF0000"/>
                </a:solidFill>
                <a:cs typeface="Times New Roman" panose="02020603050405020304" pitchFamily="18" charset="0"/>
              </a:rPr>
              <a:t>(*</a:t>
            </a:r>
            <a:r>
              <a:rPr lang="en-US" altLang="en-US" sz="2400" dirty="0" err="1">
                <a:solidFill>
                  <a:srgbClr val="FF0000"/>
                </a:solidFill>
                <a:cs typeface="Times New Roman" panose="02020603050405020304" pitchFamily="18" charset="0"/>
              </a:rPr>
              <a:t>buang</a:t>
            </a:r>
            <a:r>
              <a:rPr lang="en-US" altLang="en-US" sz="2400" dirty="0">
                <a:solidFill>
                  <a:srgbClr val="FF0000"/>
                </a:solidFill>
                <a:cs typeface="Times New Roman" panose="02020603050405020304" pitchFamily="18" charset="0"/>
              </a:rPr>
              <a:t> </a:t>
            </a:r>
            <a:r>
              <a:rPr lang="en-US" altLang="en-US" sz="2400" dirty="0" err="1">
                <a:solidFill>
                  <a:srgbClr val="FF0000"/>
                </a:solidFill>
                <a:cs typeface="Times New Roman" panose="02020603050405020304" pitchFamily="18" charset="0"/>
              </a:rPr>
              <a:t>spasi</a:t>
            </a:r>
            <a:r>
              <a:rPr lang="en-US" altLang="en-US" sz="2400" dirty="0">
                <a:solidFill>
                  <a:srgbClr val="FF0000"/>
                </a:solidFill>
                <a:cs typeface="Times New Roman" panose="02020603050405020304" pitchFamily="18" charset="0"/>
              </a:rPr>
              <a:t>)</a:t>
            </a:r>
          </a:p>
          <a:p>
            <a:pPr algn="just" eaLnBrk="1" hangingPunct="1">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dirty="0" err="1">
                <a:solidFill>
                  <a:srgbClr val="000000"/>
                </a:solidFill>
                <a:latin typeface="Courier New" panose="02070309020205020404" pitchFamily="49" charset="0"/>
                <a:cs typeface="Courier New" panose="02070309020205020404" pitchFamily="49" charset="0"/>
              </a:rPr>
              <a:t>sistem</a:t>
            </a:r>
            <a:endParaRPr lang="en-US" altLang="en-US" sz="2400" dirty="0">
              <a:solidFill>
                <a:srgbClr val="000000"/>
              </a:solidFill>
              <a:cs typeface="Times New Roman" panose="02020603050405020304" pitchFamily="18" charset="0"/>
            </a:endParaRPr>
          </a:p>
          <a:p>
            <a:pPr algn="just" eaLnBrk="1" hangingPunct="1">
              <a:buFont typeface="Wingdings" panose="05000000000000000000" pitchFamily="2" charset="2"/>
              <a:buNone/>
            </a:pP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400" dirty="0" err="1">
                <a:solidFill>
                  <a:srgbClr val="000000"/>
                </a:solidFill>
                <a:latin typeface="Courier New" panose="02070309020205020404" pitchFamily="49" charset="0"/>
                <a:cs typeface="Courier New" panose="02070309020205020404" pitchFamily="49" charset="0"/>
              </a:rPr>
              <a:t>dantek</a:t>
            </a:r>
            <a:endParaRPr lang="en-US" altLang="en-US" sz="2400" dirty="0">
              <a:solidFill>
                <a:srgbClr val="000000"/>
              </a:solidFill>
              <a:latin typeface="Courier New" panose="02070309020205020404" pitchFamily="49" charset="0"/>
              <a:cs typeface="Courier New" panose="02070309020205020404" pitchFamily="49" charset="0"/>
            </a:endParaRPr>
          </a:p>
          <a:p>
            <a:pPr algn="just" eaLnBrk="1" hangingPunct="1">
              <a:buFont typeface="Wingdings" panose="05000000000000000000" pitchFamily="2" charset="2"/>
              <a:buNone/>
            </a:pP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400" dirty="0" err="1">
                <a:solidFill>
                  <a:srgbClr val="000000"/>
                </a:solidFill>
                <a:latin typeface="Courier New" panose="02070309020205020404" pitchFamily="49" charset="0"/>
                <a:cs typeface="Courier New" panose="02070309020205020404" pitchFamily="49" charset="0"/>
              </a:rPr>
              <a:t>nologi</a:t>
            </a:r>
            <a:endParaRPr lang="en-US" altLang="en-US" sz="2400" dirty="0">
              <a:solidFill>
                <a:srgbClr val="000000"/>
              </a:solidFill>
              <a:latin typeface="Courier New" panose="02070309020205020404" pitchFamily="49" charset="0"/>
              <a:cs typeface="Courier New" panose="02070309020205020404" pitchFamily="49" charset="0"/>
            </a:endParaRPr>
          </a:p>
          <a:p>
            <a:pPr algn="just" eaLnBrk="1" hangingPunct="1">
              <a:buFont typeface="Wingdings" panose="05000000000000000000" pitchFamily="2" charset="2"/>
              <a:buNone/>
            </a:pPr>
            <a:r>
              <a:rPr lang="en-US" altLang="en-US" sz="2400" dirty="0">
                <a:solidFill>
                  <a:srgbClr val="000000"/>
                </a:solidFill>
                <a:latin typeface="Courier New" panose="02070309020205020404" pitchFamily="49" charset="0"/>
                <a:cs typeface="Courier New" panose="02070309020205020404" pitchFamily="49" charset="0"/>
              </a:rPr>
              <a:t>		inform</a:t>
            </a:r>
          </a:p>
          <a:p>
            <a:pPr algn="just" eaLnBrk="1" hangingPunct="1">
              <a:buFont typeface="Wingdings" panose="05000000000000000000" pitchFamily="2" charset="2"/>
              <a:buNone/>
            </a:pP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400" dirty="0" err="1">
                <a:solidFill>
                  <a:srgbClr val="000000"/>
                </a:solidFill>
                <a:latin typeface="Courier New" panose="02070309020205020404" pitchFamily="49" charset="0"/>
                <a:cs typeface="Courier New" panose="02070309020205020404" pitchFamily="49" charset="0"/>
              </a:rPr>
              <a:t>asiitb</a:t>
            </a:r>
            <a:endParaRPr lang="en-US" altLang="en-US" sz="2400" dirty="0">
              <a:solidFill>
                <a:srgbClr val="000000"/>
              </a:solidFill>
              <a:cs typeface="Times New Roman" panose="02020603050405020304" pitchFamily="18" charset="0"/>
            </a:endParaRPr>
          </a:p>
          <a:p>
            <a:pPr algn="just" eaLnBrk="1" hangingPunct="1">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Cipherteks</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baca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secara</a:t>
            </a:r>
            <a:r>
              <a:rPr lang="en-US" altLang="en-US" sz="2400" dirty="0">
                <a:solidFill>
                  <a:srgbClr val="000000"/>
                </a:solidFill>
                <a:cs typeface="Times New Roman" panose="02020603050405020304" pitchFamily="18" charset="0"/>
              </a:rPr>
              <a:t> vertical </a:t>
            </a:r>
            <a:r>
              <a:rPr lang="en-US" altLang="en-US" sz="2400" dirty="0" err="1">
                <a:solidFill>
                  <a:srgbClr val="000000"/>
                </a:solidFill>
                <a:cs typeface="Times New Roman" panose="02020603050405020304" pitchFamily="18" charset="0"/>
              </a:rPr>
              <a:t>kolom</a:t>
            </a:r>
            <a:r>
              <a:rPr lang="en-US" altLang="en-US" sz="2400" dirty="0">
                <a:solidFill>
                  <a:srgbClr val="000000"/>
                </a:solidFill>
                <a:cs typeface="Times New Roman" panose="02020603050405020304" pitchFamily="18" charset="0"/>
              </a:rPr>
              <a:t> per </a:t>
            </a:r>
            <a:r>
              <a:rPr lang="en-US" altLang="en-US" sz="2400" dirty="0" err="1">
                <a:solidFill>
                  <a:srgbClr val="000000"/>
                </a:solidFill>
                <a:cs typeface="Times New Roman" panose="02020603050405020304" pitchFamily="18" charset="0"/>
              </a:rPr>
              <a:t>kolom</a:t>
            </a:r>
            <a:r>
              <a:rPr lang="en-US" altLang="en-US" sz="2400" dirty="0">
                <a:solidFill>
                  <a:srgbClr val="000000"/>
                </a:solidFill>
                <a:cs typeface="Times New Roman" panose="02020603050405020304" pitchFamily="18" charset="0"/>
              </a:rPr>
              <a:t>) </a:t>
            </a:r>
          </a:p>
          <a:p>
            <a:pPr algn="just" eaLnBrk="1" hangingPunct="1">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New" panose="02070309020205020404" pitchFamily="49" charset="0"/>
                <a:cs typeface="Courier New" panose="02070309020205020404" pitchFamily="49" charset="0"/>
              </a:rPr>
              <a:t>SDNIAIAONSSNLFITTOOIEEGRTMKIMB	   </a:t>
            </a:r>
            <a:r>
              <a:rPr lang="en-US" altLang="en-US" sz="2400" dirty="0">
                <a:solidFill>
                  <a:srgbClr val="FF0000"/>
                </a:solidFill>
                <a:cs typeface="Courier New" panose="02070309020205020404" pitchFamily="49" charset="0"/>
              </a:rPr>
              <a:t>(</a:t>
            </a:r>
            <a:r>
              <a:rPr lang="en-US" altLang="en-US" sz="2400" dirty="0" err="1">
                <a:solidFill>
                  <a:srgbClr val="FF0000"/>
                </a:solidFill>
                <a:cs typeface="Courier New" panose="02070309020205020404" pitchFamily="49" charset="0"/>
              </a:rPr>
              <a:t>tanpa</a:t>
            </a:r>
            <a:r>
              <a:rPr lang="en-US" altLang="en-US" sz="2400" dirty="0">
                <a:solidFill>
                  <a:srgbClr val="FF0000"/>
                </a:solidFill>
                <a:cs typeface="Courier New" panose="02070309020205020404" pitchFamily="49" charset="0"/>
              </a:rPr>
              <a:t> </a:t>
            </a:r>
            <a:r>
              <a:rPr lang="en-US" altLang="en-US" sz="2400" dirty="0" err="1">
                <a:solidFill>
                  <a:srgbClr val="FF0000"/>
                </a:solidFill>
                <a:cs typeface="Courier New" panose="02070309020205020404" pitchFamily="49" charset="0"/>
              </a:rPr>
              <a:t>spasi</a:t>
            </a:r>
            <a:r>
              <a:rPr lang="en-US" altLang="en-US" sz="2400" dirty="0">
                <a:solidFill>
                  <a:srgbClr val="FF0000"/>
                </a:solidFill>
                <a:cs typeface="Courier New" panose="02070309020205020404" pitchFamily="49" charset="0"/>
              </a:rPr>
              <a:t>)  </a:t>
            </a:r>
          </a:p>
          <a:p>
            <a:pPr algn="just" eaLnBrk="1" hangingPunct="1">
              <a:buFont typeface="Wingdings" panose="05000000000000000000" pitchFamily="2" charset="2"/>
              <a:buNone/>
            </a:pPr>
            <a:r>
              <a:rPr lang="en-GB" altLang="en-US" sz="2400" dirty="0">
                <a:solidFill>
                  <a:srgbClr val="000000"/>
                </a:solidFill>
                <a:latin typeface="Courier New" panose="02070309020205020404" pitchFamily="49" charset="0"/>
                <a:cs typeface="Times New Roman" panose="02020603050405020304" pitchFamily="18" charset="0"/>
              </a:rPr>
              <a:t>	</a:t>
            </a:r>
            <a:r>
              <a:rPr lang="en-US" altLang="en-US" sz="2400" dirty="0">
                <a:solidFill>
                  <a:srgbClr val="000000"/>
                </a:solidFill>
                <a:latin typeface="Courier New" panose="02070309020205020404" pitchFamily="49" charset="0"/>
                <a:cs typeface="Courier New" panose="02070309020205020404" pitchFamily="49" charset="0"/>
              </a:rPr>
              <a:t>SDNI AIAO NSSN LFIT TOOI EEGR TMKI MB	</a:t>
            </a:r>
            <a:r>
              <a:rPr lang="en-US" altLang="en-US" sz="2400" dirty="0">
                <a:solidFill>
                  <a:srgbClr val="000000"/>
                </a:solidFill>
                <a:cs typeface="Courier New" panose="02070309020205020404" pitchFamily="49" charset="0"/>
              </a:rPr>
              <a:t>(</a:t>
            </a:r>
            <a:r>
              <a:rPr lang="en-US" altLang="en-US" sz="2400" dirty="0" err="1">
                <a:solidFill>
                  <a:srgbClr val="FF0000"/>
                </a:solidFill>
                <a:cs typeface="Courier New" panose="02070309020205020404" pitchFamily="49" charset="0"/>
              </a:rPr>
              <a:t>atau</a:t>
            </a:r>
            <a:r>
              <a:rPr lang="en-US" altLang="en-US" sz="2400" dirty="0">
                <a:solidFill>
                  <a:srgbClr val="FF0000"/>
                </a:solidFill>
                <a:cs typeface="Courier New" panose="02070309020205020404" pitchFamily="49" charset="0"/>
              </a:rPr>
              <a:t> </a:t>
            </a:r>
            <a:r>
              <a:rPr lang="en-US" altLang="en-US" sz="2400" dirty="0" err="1">
                <a:solidFill>
                  <a:srgbClr val="FF0000"/>
                </a:solidFill>
                <a:cs typeface="Courier New" panose="02070309020205020404" pitchFamily="49" charset="0"/>
              </a:rPr>
              <a:t>blok</a:t>
            </a:r>
            <a:r>
              <a:rPr lang="en-US" altLang="en-US" sz="2400" dirty="0">
                <a:solidFill>
                  <a:srgbClr val="FF0000"/>
                </a:solidFill>
                <a:cs typeface="Courier New" panose="02070309020205020404" pitchFamily="49" charset="0"/>
              </a:rPr>
              <a:t> 4 </a:t>
            </a:r>
            <a:r>
              <a:rPr lang="en-US" altLang="en-US" sz="2400" dirty="0" err="1">
                <a:solidFill>
                  <a:srgbClr val="FF0000"/>
                </a:solidFill>
                <a:cs typeface="Courier New" panose="02070309020205020404" pitchFamily="49" charset="0"/>
              </a:rPr>
              <a:t>huruf</a:t>
            </a:r>
            <a:r>
              <a:rPr lang="en-US" altLang="en-US" sz="2400" dirty="0">
                <a:solidFill>
                  <a:srgbClr val="FF0000"/>
                </a:solidFill>
                <a:cs typeface="Courier New" panose="02070309020205020404" pitchFamily="49" charset="0"/>
              </a:rPr>
              <a:t>)</a:t>
            </a:r>
            <a:endParaRPr lang="en-GB" altLang="en-US" sz="2400" dirty="0">
              <a:solidFill>
                <a:srgbClr val="FF0000"/>
              </a:solidFill>
              <a:cs typeface="Courier New" panose="02070309020205020404" pitchFamily="49" charset="0"/>
            </a:endParaRPr>
          </a:p>
        </p:txBody>
      </p:sp>
      <p:sp>
        <p:nvSpPr>
          <p:cNvPr id="3" name="TextBox 2">
            <a:extLst>
              <a:ext uri="{FF2B5EF4-FFF2-40B4-BE49-F238E27FC236}">
                <a16:creationId xmlns:a16="http://schemas.microsoft.com/office/drawing/2014/main" id="{5DFCACC5-F9FF-EE1D-054A-0FE05F528EE9}"/>
              </a:ext>
            </a:extLst>
          </p:cNvPr>
          <p:cNvSpPr txBox="1"/>
          <p:nvPr/>
        </p:nvSpPr>
        <p:spPr>
          <a:xfrm>
            <a:off x="838200" y="323334"/>
            <a:ext cx="6096000" cy="523220"/>
          </a:xfrm>
          <a:prstGeom prst="rect">
            <a:avLst/>
          </a:prstGeom>
          <a:noFill/>
        </p:spPr>
        <p:txBody>
          <a:bodyPr wrap="square">
            <a:spAutoFit/>
          </a:bodyPr>
          <a:lstStyle/>
          <a:p>
            <a:r>
              <a:rPr lang="en-US" sz="2800" b="1" i="1" dirty="0"/>
              <a:t>1. Columnar Transposition Cipher</a:t>
            </a:r>
          </a:p>
        </p:txBody>
      </p:sp>
    </p:spTree>
    <p:extLst>
      <p:ext uri="{BB962C8B-B14F-4D97-AF65-F5344CB8AC3E}">
        <p14:creationId xmlns:p14="http://schemas.microsoft.com/office/powerpoint/2010/main" val="15498916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85C9BBE6-D64C-4CBF-8717-D1CF2C8ADB20}" type="slidenum">
              <a:rPr lang="en-GB" altLang="en-US" sz="2400">
                <a:solidFill>
                  <a:schemeClr val="tx2"/>
                </a:solidFill>
              </a:rPr>
              <a:pPr>
                <a:spcBef>
                  <a:spcPct val="0"/>
                </a:spcBef>
                <a:buClrTx/>
                <a:buSzTx/>
                <a:buFontTx/>
                <a:buNone/>
              </a:pPr>
              <a:t>41</a:t>
            </a:fld>
            <a:endParaRPr lang="en-GB" altLang="en-US" sz="1400">
              <a:solidFill>
                <a:schemeClr val="tx2"/>
              </a:solidFill>
            </a:endParaRPr>
          </a:p>
        </p:txBody>
      </p:sp>
      <p:sp>
        <p:nvSpPr>
          <p:cNvPr id="37892" name="Rectangle 3"/>
          <p:cNvSpPr>
            <a:spLocks noGrp="1" noChangeArrowheads="1"/>
          </p:cNvSpPr>
          <p:nvPr>
            <p:ph type="body" idx="1"/>
          </p:nvPr>
        </p:nvSpPr>
        <p:spPr>
          <a:xfrm>
            <a:off x="838201" y="582386"/>
            <a:ext cx="11179628" cy="5773964"/>
          </a:xfrm>
        </p:spPr>
        <p:txBody>
          <a:bodyPr>
            <a:normAutofit fontScale="92500" lnSpcReduction="20000"/>
          </a:bodyPr>
          <a:lstStyle/>
          <a:p>
            <a:pPr algn="just" eaLnBrk="1" hangingPunct="1">
              <a:buFont typeface="Wingdings" panose="05000000000000000000" pitchFamily="2" charset="2"/>
              <a:buNone/>
            </a:pPr>
            <a:r>
              <a:rPr lang="en-US" altLang="en-US" sz="2600" dirty="0" err="1">
                <a:solidFill>
                  <a:srgbClr val="000000"/>
                </a:solidFill>
                <a:cs typeface="Times New Roman" panose="02020603050405020304" pitchFamily="18" charset="0"/>
              </a:rPr>
              <a:t>Dekripsi</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Bagi</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panjang</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cipherteks</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dengan</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panjang</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kunci</a:t>
            </a:r>
            <a:r>
              <a:rPr lang="en-US" altLang="en-US" sz="2600" dirty="0">
                <a:solidFill>
                  <a:srgbClr val="000000"/>
                </a:solidFill>
                <a:cs typeface="Times New Roman" panose="02020603050405020304" pitchFamily="18" charset="0"/>
              </a:rPr>
              <a:t>  (Pada </a:t>
            </a:r>
            <a:r>
              <a:rPr lang="en-US" altLang="en-US" sz="2600" dirty="0" err="1">
                <a:solidFill>
                  <a:srgbClr val="000000"/>
                </a:solidFill>
                <a:cs typeface="Times New Roman" panose="02020603050405020304" pitchFamily="18" charset="0"/>
              </a:rPr>
              <a:t>contoh</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ini</a:t>
            </a:r>
            <a:r>
              <a:rPr lang="en-US" altLang="en-US" sz="2600" dirty="0">
                <a:solidFill>
                  <a:srgbClr val="000000"/>
                </a:solidFill>
                <a:cs typeface="Times New Roman" panose="02020603050405020304" pitchFamily="18" charset="0"/>
              </a:rPr>
              <a:t>, 30 / 6 = 5) .</a:t>
            </a:r>
          </a:p>
          <a:p>
            <a:pPr algn="just">
              <a:buNone/>
            </a:pPr>
            <a:r>
              <a:rPr lang="en-US" altLang="en-US" sz="2600" dirty="0">
                <a:solidFill>
                  <a:srgbClr val="000000"/>
                </a:solidFill>
                <a:cs typeface="Times New Roman" panose="02020603050405020304" pitchFamily="18" charset="0"/>
              </a:rPr>
              <a:t>                </a:t>
            </a:r>
            <a:r>
              <a:rPr lang="en-US" sz="2600" dirty="0" err="1"/>
              <a:t>Cipherteks</a:t>
            </a:r>
            <a:r>
              <a:rPr lang="en-US" sz="2600" dirty="0"/>
              <a:t>: </a:t>
            </a:r>
            <a:r>
              <a:rPr lang="en-US" altLang="en-US" sz="2600" dirty="0">
                <a:solidFill>
                  <a:srgbClr val="FF0000"/>
                </a:solidFill>
                <a:latin typeface="Courier New" panose="02070309020205020404" pitchFamily="49" charset="0"/>
                <a:cs typeface="Courier New" panose="02070309020205020404" pitchFamily="49" charset="0"/>
              </a:rPr>
              <a:t>SDNIAIAONSSNLFITTOOIEEGRTMKIMB</a:t>
            </a:r>
            <a:endParaRPr lang="en-US" sz="2600" dirty="0">
              <a:solidFill>
                <a:srgbClr val="FF0000"/>
              </a:solidFill>
            </a:endParaRPr>
          </a:p>
          <a:p>
            <a:pPr algn="just">
              <a:buNone/>
            </a:pPr>
            <a:r>
              <a:rPr lang="en-US" sz="2600" dirty="0"/>
              <a:t>  </a:t>
            </a:r>
            <a:r>
              <a:rPr lang="en-US" altLang="en-US" sz="2600" dirty="0">
                <a:solidFill>
                  <a:srgbClr val="000000"/>
                </a:solidFill>
                <a:cs typeface="Times New Roman" panose="02020603050405020304" pitchFamily="18" charset="0"/>
              </a:rPr>
              <a:t>              T</a:t>
            </a:r>
            <a:r>
              <a:rPr lang="en-US" altLang="en-US" sz="2600" dirty="0">
                <a:solidFill>
                  <a:srgbClr val="000000"/>
                </a:solidFill>
                <a:cs typeface="Courier New" panose="02070309020205020404" pitchFamily="49" charset="0"/>
              </a:rPr>
              <a:t>ulis </a:t>
            </a:r>
            <a:r>
              <a:rPr lang="en-US" altLang="en-US" sz="2600" dirty="0" err="1">
                <a:solidFill>
                  <a:srgbClr val="000000"/>
                </a:solidFill>
                <a:cs typeface="Courier New" panose="02070309020205020404" pitchFamily="49" charset="0"/>
              </a:rPr>
              <a:t>cipherteks</a:t>
            </a:r>
            <a:r>
              <a:rPr lang="en-US" altLang="en-US" sz="2600" dirty="0">
                <a:solidFill>
                  <a:srgbClr val="000000"/>
                </a:solidFill>
                <a:cs typeface="Courier New" panose="02070309020205020404" pitchFamily="49" charset="0"/>
              </a:rPr>
              <a:t> </a:t>
            </a:r>
            <a:r>
              <a:rPr lang="en-US" altLang="en-US" sz="2600" dirty="0" err="1">
                <a:solidFill>
                  <a:srgbClr val="000000"/>
                </a:solidFill>
                <a:cs typeface="Courier New" panose="02070309020205020404" pitchFamily="49" charset="0"/>
              </a:rPr>
              <a:t>secara</a:t>
            </a:r>
            <a:r>
              <a:rPr lang="en-US" altLang="en-US" sz="2600" dirty="0">
                <a:solidFill>
                  <a:srgbClr val="000000"/>
                </a:solidFill>
                <a:cs typeface="Courier New" panose="02070309020205020404" pitchFamily="49" charset="0"/>
              </a:rPr>
              <a:t> vertical </a:t>
            </a:r>
            <a:r>
              <a:rPr lang="en-US" altLang="en-US" sz="2600" dirty="0" err="1">
                <a:solidFill>
                  <a:srgbClr val="000000"/>
                </a:solidFill>
                <a:cs typeface="Courier New" panose="02070309020205020404" pitchFamily="49" charset="0"/>
              </a:rPr>
              <a:t>sepanjang</a:t>
            </a:r>
            <a:r>
              <a:rPr lang="en-US" altLang="en-US" sz="2600" dirty="0">
                <a:solidFill>
                  <a:srgbClr val="000000"/>
                </a:solidFill>
                <a:cs typeface="Courier New" panose="02070309020205020404" pitchFamily="49" charset="0"/>
              </a:rPr>
              <a:t> 5 </a:t>
            </a:r>
            <a:r>
              <a:rPr lang="en-US" altLang="en-US" sz="2600" dirty="0" err="1">
                <a:solidFill>
                  <a:srgbClr val="000000"/>
                </a:solidFill>
                <a:cs typeface="Courier New" panose="02070309020205020404" pitchFamily="49" charset="0"/>
              </a:rPr>
              <a:t>kolom</a:t>
            </a:r>
            <a:r>
              <a:rPr lang="en-US" altLang="en-US" sz="2600" dirty="0">
                <a:solidFill>
                  <a:srgbClr val="000000"/>
                </a:solidFill>
                <a:cs typeface="Courier New" panose="02070309020205020404" pitchFamily="49" charset="0"/>
              </a:rPr>
              <a:t>:        </a:t>
            </a:r>
          </a:p>
          <a:p>
            <a:pPr marL="0" indent="0">
              <a:buNone/>
            </a:pPr>
            <a:r>
              <a:rPr lang="en-US" altLang="en-US" sz="2600" dirty="0">
                <a:solidFill>
                  <a:srgbClr val="000000"/>
                </a:solidFill>
                <a:latin typeface="Courier New" panose="02070309020205020404" pitchFamily="49" charset="0"/>
                <a:cs typeface="Courier New" panose="02070309020205020404" pitchFamily="49" charset="0"/>
              </a:rPr>
              <a:t>	</a:t>
            </a:r>
          </a:p>
          <a:p>
            <a:pPr marL="0" indent="0">
              <a:buNone/>
            </a:pPr>
            <a:r>
              <a:rPr lang="en-US" altLang="en-US" sz="2600" dirty="0">
                <a:solidFill>
                  <a:srgbClr val="000000"/>
                </a:solidFill>
                <a:latin typeface="Courier New" panose="02070309020205020404" pitchFamily="49" charset="0"/>
                <a:cs typeface="Courier New" panose="02070309020205020404" pitchFamily="49" charset="0"/>
              </a:rPr>
              <a:t>		</a:t>
            </a:r>
            <a:r>
              <a:rPr lang="en-US" altLang="en-US" sz="2600" dirty="0">
                <a:latin typeface="Courier New" panose="02070309020205020404" pitchFamily="49" charset="0"/>
                <a:cs typeface="Courier New" panose="02070309020205020404" pitchFamily="49" charset="0"/>
              </a:rPr>
              <a:t>SDNIA</a:t>
            </a:r>
          </a:p>
          <a:p>
            <a:pPr marL="0" indent="0">
              <a:buNone/>
            </a:pPr>
            <a:r>
              <a:rPr lang="en-US" altLang="en-US" sz="2600" dirty="0">
                <a:latin typeface="Courier New" panose="02070309020205020404" pitchFamily="49" charset="0"/>
                <a:cs typeface="Courier New" panose="02070309020205020404" pitchFamily="49" charset="0"/>
              </a:rPr>
              <a:t>		IAONS</a:t>
            </a:r>
          </a:p>
          <a:p>
            <a:pPr marL="0" indent="0">
              <a:buNone/>
            </a:pPr>
            <a:r>
              <a:rPr lang="en-US" altLang="en-US" sz="2600" dirty="0">
                <a:latin typeface="Courier New" panose="02070309020205020404" pitchFamily="49" charset="0"/>
                <a:cs typeface="Courier New" panose="02070309020205020404" pitchFamily="49" charset="0"/>
              </a:rPr>
              <a:t>		SNLFI</a:t>
            </a:r>
          </a:p>
          <a:p>
            <a:pPr marL="0" indent="0">
              <a:buNone/>
            </a:pPr>
            <a:r>
              <a:rPr lang="en-US" altLang="en-US" sz="2600" dirty="0">
                <a:latin typeface="Courier New" panose="02070309020205020404" pitchFamily="49" charset="0"/>
                <a:cs typeface="Courier New" panose="02070309020205020404" pitchFamily="49" charset="0"/>
              </a:rPr>
              <a:t>		TTOOI</a:t>
            </a:r>
          </a:p>
          <a:p>
            <a:pPr marL="0" indent="0">
              <a:buNone/>
            </a:pPr>
            <a:r>
              <a:rPr lang="en-US" altLang="en-US" sz="2600" dirty="0">
                <a:latin typeface="Courier New" panose="02070309020205020404" pitchFamily="49" charset="0"/>
                <a:cs typeface="Courier New" panose="02070309020205020404" pitchFamily="49" charset="0"/>
              </a:rPr>
              <a:t>		EEGRT</a:t>
            </a:r>
          </a:p>
          <a:p>
            <a:pPr marL="0" indent="0">
              <a:buNone/>
            </a:pPr>
            <a:r>
              <a:rPr lang="en-US" altLang="en-US" sz="2600" dirty="0">
                <a:latin typeface="Courier New" panose="02070309020205020404" pitchFamily="49" charset="0"/>
                <a:cs typeface="Courier New" panose="02070309020205020404" pitchFamily="49" charset="0"/>
              </a:rPr>
              <a:t>		MKIMB</a:t>
            </a:r>
            <a:endParaRPr lang="en-US" sz="2600" dirty="0"/>
          </a:p>
          <a:p>
            <a:pPr algn="just" eaLnBrk="1" hangingPunct="1">
              <a:buFont typeface="Wingdings" panose="05000000000000000000" pitchFamily="2" charset="2"/>
              <a:buNone/>
            </a:pPr>
            <a:r>
              <a:rPr lang="en-US" altLang="en-US" sz="2600" dirty="0">
                <a:solidFill>
                  <a:srgbClr val="000000"/>
                </a:solidFill>
                <a:cs typeface="Times New Roman" panose="02020603050405020304" pitchFamily="18" charset="0"/>
              </a:rPr>
              <a:t> </a:t>
            </a:r>
          </a:p>
          <a:p>
            <a:pPr algn="just" eaLnBrk="1" hangingPunct="1">
              <a:buFont typeface="Wingdings" panose="05000000000000000000" pitchFamily="2" charset="2"/>
              <a:buNone/>
            </a:pPr>
            <a:r>
              <a:rPr lang="en-US" altLang="en-US" sz="2600" dirty="0" err="1">
                <a:solidFill>
                  <a:srgbClr val="000000"/>
                </a:solidFill>
                <a:cs typeface="Times New Roman" panose="02020603050405020304" pitchFamily="18" charset="0"/>
              </a:rPr>
              <a:t>Plainteks</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baca</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secara</a:t>
            </a:r>
            <a:r>
              <a:rPr lang="en-US" altLang="en-US" sz="2600" dirty="0">
                <a:solidFill>
                  <a:srgbClr val="000000"/>
                </a:solidFill>
                <a:cs typeface="Times New Roman" panose="02020603050405020304" pitchFamily="18" charset="0"/>
              </a:rPr>
              <a:t> </a:t>
            </a:r>
            <a:r>
              <a:rPr lang="en-US" altLang="en-US" sz="2600" dirty="0" err="1">
                <a:solidFill>
                  <a:srgbClr val="000000"/>
                </a:solidFill>
                <a:cs typeface="Times New Roman" panose="02020603050405020304" pitchFamily="18" charset="0"/>
              </a:rPr>
              <a:t>vertikal</a:t>
            </a:r>
            <a:r>
              <a:rPr lang="en-US" altLang="en-US" sz="2600" dirty="0">
                <a:solidFill>
                  <a:srgbClr val="000000"/>
                </a:solidFill>
                <a:cs typeface="Times New Roman" panose="02020603050405020304" pitchFamily="18" charset="0"/>
              </a:rPr>
              <a:t>)</a:t>
            </a:r>
          </a:p>
          <a:p>
            <a:pPr algn="just" eaLnBrk="1" hangingPunct="1">
              <a:buFont typeface="Wingdings" panose="05000000000000000000" pitchFamily="2" charset="2"/>
              <a:buNone/>
            </a:pPr>
            <a:r>
              <a:rPr lang="en-US" altLang="en-US" sz="2600" dirty="0" err="1">
                <a:solidFill>
                  <a:srgbClr val="000000"/>
                </a:solidFill>
                <a:latin typeface="Courier New" panose="02070309020205020404" pitchFamily="49" charset="0"/>
                <a:cs typeface="Courier New" panose="02070309020205020404" pitchFamily="49" charset="0"/>
              </a:rPr>
              <a:t>sistemdanteknologiinformasiitb</a:t>
            </a:r>
            <a:endParaRPr lang="en-US" altLang="en-US" sz="2600" dirty="0">
              <a:solidFill>
                <a:srgbClr val="000000"/>
              </a:solidFill>
              <a:latin typeface="Courier New" panose="02070309020205020404" pitchFamily="49" charset="0"/>
              <a:cs typeface="Courier New" panose="02070309020205020404" pitchFamily="49" charset="0"/>
            </a:endParaRPr>
          </a:p>
          <a:p>
            <a:pPr algn="just">
              <a:buNone/>
            </a:pPr>
            <a:r>
              <a:rPr lang="en-US" altLang="en-US" sz="2600" dirty="0" err="1">
                <a:solidFill>
                  <a:srgbClr val="000000"/>
                </a:solidFill>
                <a:latin typeface="Courier New" panose="02070309020205020404" pitchFamily="49" charset="0"/>
                <a:cs typeface="Courier New" panose="02070309020205020404" pitchFamily="49" charset="0"/>
              </a:rPr>
              <a:t>sistem</a:t>
            </a:r>
            <a:r>
              <a:rPr lang="en-US" altLang="en-US" sz="2600" dirty="0">
                <a:solidFill>
                  <a:srgbClr val="000000"/>
                </a:solidFill>
                <a:latin typeface="Courier New" panose="02070309020205020404" pitchFamily="49" charset="0"/>
                <a:cs typeface="Courier New" panose="02070309020205020404" pitchFamily="49" charset="0"/>
              </a:rPr>
              <a:t> dan </a:t>
            </a:r>
            <a:r>
              <a:rPr lang="en-US" altLang="en-US" sz="2600" dirty="0" err="1">
                <a:solidFill>
                  <a:srgbClr val="000000"/>
                </a:solidFill>
                <a:latin typeface="Courier New" panose="02070309020205020404" pitchFamily="49" charset="0"/>
                <a:cs typeface="Courier New" panose="02070309020205020404" pitchFamily="49" charset="0"/>
              </a:rPr>
              <a:t>teknologi</a:t>
            </a:r>
            <a:r>
              <a:rPr lang="en-US" altLang="en-US" sz="2600" dirty="0">
                <a:solidFill>
                  <a:srgbClr val="000000"/>
                </a:solidFill>
                <a:latin typeface="Courier New" panose="02070309020205020404" pitchFamily="49" charset="0"/>
                <a:cs typeface="Courier New" panose="02070309020205020404" pitchFamily="49" charset="0"/>
              </a:rPr>
              <a:t> </a:t>
            </a:r>
            <a:r>
              <a:rPr lang="en-US" altLang="en-US" sz="2600" dirty="0" err="1">
                <a:solidFill>
                  <a:srgbClr val="000000"/>
                </a:solidFill>
                <a:latin typeface="Courier New" panose="02070309020205020404" pitchFamily="49" charset="0"/>
                <a:cs typeface="Courier New" panose="02070309020205020404" pitchFamily="49" charset="0"/>
              </a:rPr>
              <a:t>informasi</a:t>
            </a:r>
            <a:r>
              <a:rPr lang="en-US" altLang="en-US" sz="2600" dirty="0">
                <a:solidFill>
                  <a:srgbClr val="000000"/>
                </a:solidFill>
                <a:latin typeface="Courier New" panose="02070309020205020404" pitchFamily="49" charset="0"/>
                <a:cs typeface="Courier New" panose="02070309020205020404" pitchFamily="49" charset="0"/>
              </a:rPr>
              <a:t> </a:t>
            </a:r>
            <a:r>
              <a:rPr lang="en-US" altLang="en-US" sz="2600" dirty="0" err="1">
                <a:solidFill>
                  <a:srgbClr val="000000"/>
                </a:solidFill>
                <a:latin typeface="Courier New" panose="02070309020205020404" pitchFamily="49" charset="0"/>
                <a:cs typeface="Courier New" panose="02070309020205020404" pitchFamily="49" charset="0"/>
              </a:rPr>
              <a:t>itb</a:t>
            </a:r>
            <a:r>
              <a:rPr lang="en-US" altLang="en-US" sz="2600" dirty="0">
                <a:solidFill>
                  <a:srgbClr val="000000"/>
                </a:solidFill>
                <a:latin typeface="Courier New" panose="02070309020205020404" pitchFamily="49" charset="0"/>
                <a:cs typeface="Courier New" panose="02070309020205020404" pitchFamily="49" charset="0"/>
              </a:rPr>
              <a:t>         </a:t>
            </a:r>
            <a:r>
              <a:rPr lang="en-US" altLang="en-US" sz="2600" dirty="0">
                <a:solidFill>
                  <a:srgbClr val="000000"/>
                </a:solidFill>
                <a:cs typeface="Courier New" panose="02070309020205020404" pitchFamily="49" charset="0"/>
              </a:rPr>
              <a:t>(</a:t>
            </a:r>
            <a:r>
              <a:rPr lang="en-US" altLang="en-US" sz="2600" dirty="0" err="1">
                <a:solidFill>
                  <a:srgbClr val="000000"/>
                </a:solidFill>
                <a:cs typeface="Courier New" panose="02070309020205020404" pitchFamily="49" charset="0"/>
              </a:rPr>
              <a:t>tambahkan</a:t>
            </a:r>
            <a:r>
              <a:rPr lang="en-US" altLang="en-US" sz="2600" dirty="0">
                <a:solidFill>
                  <a:srgbClr val="000000"/>
                </a:solidFill>
                <a:cs typeface="Courier New" panose="02070309020205020404" pitchFamily="49" charset="0"/>
              </a:rPr>
              <a:t> </a:t>
            </a:r>
            <a:r>
              <a:rPr lang="en-US" altLang="en-US" sz="2600" dirty="0" err="1">
                <a:solidFill>
                  <a:srgbClr val="000000"/>
                </a:solidFill>
                <a:cs typeface="Courier New" panose="02070309020205020404" pitchFamily="49" charset="0"/>
              </a:rPr>
              <a:t>spasi</a:t>
            </a:r>
            <a:r>
              <a:rPr lang="en-US" altLang="en-US" sz="2600" dirty="0">
                <a:solidFill>
                  <a:srgbClr val="000000"/>
                </a:solidFill>
                <a:cs typeface="Courier New" panose="02070309020205020404" pitchFamily="49" charset="0"/>
              </a:rPr>
              <a:t>)</a:t>
            </a:r>
            <a:endParaRPr lang="en-US" altLang="en-US" sz="2600" dirty="0">
              <a:solidFill>
                <a:srgbClr val="000000"/>
              </a:solidFill>
              <a:latin typeface="Courier New" panose="02070309020205020404" pitchFamily="49" charset="0"/>
              <a:cs typeface="Courier New" panose="02070309020205020404" pitchFamily="49" charset="0"/>
            </a:endParaRPr>
          </a:p>
          <a:p>
            <a:pPr algn="just" eaLnBrk="1" hangingPunct="1">
              <a:buFont typeface="Wingdings" panose="05000000000000000000" pitchFamily="2" charset="2"/>
              <a:buNone/>
            </a:pPr>
            <a:endParaRPr lang="en-GB" altLang="en-US" sz="2400" dirty="0"/>
          </a:p>
        </p:txBody>
      </p:sp>
    </p:spTree>
    <p:extLst>
      <p:ext uri="{BB962C8B-B14F-4D97-AF65-F5344CB8AC3E}">
        <p14:creationId xmlns:p14="http://schemas.microsoft.com/office/powerpoint/2010/main" val="12740342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FE5CCB-55A0-F78E-BEC4-0441DE7E56A7}"/>
              </a:ext>
            </a:extLst>
          </p:cNvPr>
          <p:cNvSpPr>
            <a:spLocks noGrp="1"/>
          </p:cNvSpPr>
          <p:nvPr>
            <p:ph idx="1"/>
          </p:nvPr>
        </p:nvSpPr>
        <p:spPr>
          <a:xfrm>
            <a:off x="838200" y="798286"/>
            <a:ext cx="10515600" cy="5378677"/>
          </a:xfrm>
        </p:spPr>
        <p:txBody>
          <a:bodyPr>
            <a:normAutofit lnSpcReduction="10000"/>
          </a:bodyPr>
          <a:lstStyle/>
          <a:p>
            <a:r>
              <a:rPr lang="en-US" sz="2400" dirty="0" err="1"/>
              <a:t>Untuk</a:t>
            </a:r>
            <a:r>
              <a:rPr lang="en-US" sz="2400" dirty="0"/>
              <a:t> </a:t>
            </a:r>
            <a:r>
              <a:rPr lang="en-US" sz="2400" dirty="0" err="1"/>
              <a:t>membuat</a:t>
            </a:r>
            <a:r>
              <a:rPr lang="en-US" sz="2400" dirty="0"/>
              <a:t> </a:t>
            </a:r>
            <a:r>
              <a:rPr lang="en-US" sz="2400" dirty="0" err="1"/>
              <a:t>enkripsi</a:t>
            </a:r>
            <a:r>
              <a:rPr lang="en-US" sz="2400" dirty="0"/>
              <a:t> </a:t>
            </a:r>
            <a:r>
              <a:rPr lang="en-US" sz="2400" dirty="0" err="1"/>
              <a:t>menjadi</a:t>
            </a:r>
            <a:r>
              <a:rPr lang="en-US" sz="2400" dirty="0"/>
              <a:t> </a:t>
            </a:r>
            <a:r>
              <a:rPr lang="en-US" sz="2400" dirty="0" err="1"/>
              <a:t>lebih</a:t>
            </a:r>
            <a:r>
              <a:rPr lang="en-US" sz="2400" dirty="0"/>
              <a:t> </a:t>
            </a:r>
            <a:r>
              <a:rPr lang="en-US" sz="2400" dirty="0" err="1"/>
              <a:t>kompleks</a:t>
            </a:r>
            <a:r>
              <a:rPr lang="en-US" sz="2400" dirty="0"/>
              <a:t>, </a:t>
            </a:r>
            <a:r>
              <a:rPr lang="en-US" sz="2400" dirty="0" err="1"/>
              <a:t>gunakan</a:t>
            </a:r>
            <a:r>
              <a:rPr lang="en-US" sz="2400" dirty="0"/>
              <a:t> kata </a:t>
            </a:r>
            <a:r>
              <a:rPr lang="en-US" sz="2400" dirty="0" err="1"/>
              <a:t>kunci</a:t>
            </a:r>
            <a:r>
              <a:rPr lang="en-US" sz="2400" dirty="0"/>
              <a:t> </a:t>
            </a:r>
            <a:r>
              <a:rPr lang="en-US" sz="2400" dirty="0" err="1"/>
              <a:t>sepanjang</a:t>
            </a:r>
            <a:r>
              <a:rPr lang="en-US" sz="2400" dirty="0"/>
              <a:t> n </a:t>
            </a:r>
            <a:r>
              <a:rPr lang="en-US" sz="2400" dirty="0" err="1"/>
              <a:t>dengan</a:t>
            </a:r>
            <a:r>
              <a:rPr lang="en-US" sz="2400" dirty="0"/>
              <a:t> </a:t>
            </a:r>
            <a:r>
              <a:rPr lang="en-US" sz="2400" dirty="0" err="1"/>
              <a:t>huruf-huruf</a:t>
            </a:r>
            <a:r>
              <a:rPr lang="en-US" sz="2400" dirty="0"/>
              <a:t> </a:t>
            </a:r>
            <a:r>
              <a:rPr lang="en-US" sz="2400" dirty="0" err="1"/>
              <a:t>berbeda</a:t>
            </a:r>
            <a:r>
              <a:rPr lang="en-US" sz="2400" dirty="0"/>
              <a:t>. </a:t>
            </a:r>
            <a:r>
              <a:rPr lang="en-US" sz="2400" dirty="0" err="1"/>
              <a:t>Urutan</a:t>
            </a:r>
            <a:r>
              <a:rPr lang="en-US" sz="2400" dirty="0"/>
              <a:t> </a:t>
            </a:r>
            <a:r>
              <a:rPr lang="en-US" sz="2400" dirty="0" err="1"/>
              <a:t>huruf</a:t>
            </a:r>
            <a:r>
              <a:rPr lang="en-US" sz="2400" dirty="0"/>
              <a:t> di </a:t>
            </a:r>
            <a:r>
              <a:rPr lang="en-US" sz="2400" dirty="0" err="1"/>
              <a:t>dalam</a:t>
            </a:r>
            <a:r>
              <a:rPr lang="en-US" sz="2400" dirty="0"/>
              <a:t> kata </a:t>
            </a:r>
            <a:r>
              <a:rPr lang="en-US" sz="2400" dirty="0" err="1"/>
              <a:t>kunci</a:t>
            </a:r>
            <a:r>
              <a:rPr lang="en-US" sz="2400" dirty="0"/>
              <a:t> </a:t>
            </a:r>
            <a:r>
              <a:rPr lang="en-US" sz="2400" dirty="0" err="1"/>
              <a:t>menentukan</a:t>
            </a:r>
            <a:r>
              <a:rPr lang="en-US" sz="2400" dirty="0"/>
              <a:t> </a:t>
            </a:r>
            <a:r>
              <a:rPr lang="en-US" sz="2400" dirty="0" err="1"/>
              <a:t>urutan</a:t>
            </a:r>
            <a:r>
              <a:rPr lang="en-US" sz="2400" dirty="0"/>
              <a:t> </a:t>
            </a:r>
            <a:r>
              <a:rPr lang="en-US" sz="2400" dirty="0" err="1"/>
              <a:t>pembacaan</a:t>
            </a:r>
            <a:r>
              <a:rPr lang="en-US" sz="2400" dirty="0"/>
              <a:t> </a:t>
            </a:r>
            <a:r>
              <a:rPr lang="en-US" sz="2400" dirty="0" err="1"/>
              <a:t>secara</a:t>
            </a:r>
            <a:r>
              <a:rPr lang="en-US" sz="2400" dirty="0"/>
              <a:t> </a:t>
            </a:r>
            <a:r>
              <a:rPr lang="en-US" sz="2400" dirty="0" err="1"/>
              <a:t>vertikal</a:t>
            </a:r>
            <a:r>
              <a:rPr lang="en-US" sz="2400" dirty="0"/>
              <a:t>.</a:t>
            </a:r>
          </a:p>
          <a:p>
            <a:r>
              <a:rPr lang="en-US" sz="2400" dirty="0" err="1"/>
              <a:t>Contoh</a:t>
            </a:r>
            <a:r>
              <a:rPr lang="en-US" sz="2400" dirty="0"/>
              <a:t>: kata </a:t>
            </a:r>
            <a:r>
              <a:rPr lang="en-US" sz="2400" dirty="0" err="1"/>
              <a:t>kunci</a:t>
            </a:r>
            <a:r>
              <a:rPr lang="en-US" sz="2400" dirty="0"/>
              <a:t> = TOMBAK    (</a:t>
            </a:r>
            <a:r>
              <a:rPr lang="en-US" sz="2400" dirty="0" err="1"/>
              <a:t>urutan</a:t>
            </a:r>
            <a:r>
              <a:rPr lang="en-US" sz="2400" dirty="0"/>
              <a:t> </a:t>
            </a:r>
            <a:r>
              <a:rPr lang="en-US" sz="2400" dirty="0" err="1"/>
              <a:t>huruf</a:t>
            </a:r>
            <a:r>
              <a:rPr lang="en-US" sz="2400" dirty="0"/>
              <a:t> </a:t>
            </a:r>
            <a:r>
              <a:rPr lang="en-US" sz="2400" dirty="0" err="1"/>
              <a:t>sesuai</a:t>
            </a:r>
            <a:r>
              <a:rPr lang="en-US" sz="2400" dirty="0"/>
              <a:t> </a:t>
            </a:r>
            <a:r>
              <a:rPr lang="en-US" sz="2400" dirty="0" err="1"/>
              <a:t>alfabet</a:t>
            </a:r>
            <a:r>
              <a:rPr lang="en-US" sz="2400" dirty="0"/>
              <a:t>: 6  5  4  2  1  3)   </a:t>
            </a:r>
          </a:p>
          <a:p>
            <a:pPr algn="just" eaLnBrk="1" hangingPunct="1">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Plainteks</a:t>
            </a:r>
            <a:r>
              <a:rPr lang="en-US" altLang="en-US" sz="2400" dirty="0">
                <a:solidFill>
                  <a:srgbClr val="000000"/>
                </a:solidFill>
                <a:cs typeface="Times New Roman" panose="02020603050405020304" pitchFamily="18" charset="0"/>
              </a:rPr>
              <a:t>: </a:t>
            </a:r>
            <a:r>
              <a:rPr lang="en-US" altLang="en-US" sz="2400" dirty="0" err="1">
                <a:solidFill>
                  <a:srgbClr val="000000"/>
                </a:solidFill>
                <a:latin typeface="Courier New" panose="02070309020205020404" pitchFamily="49" charset="0"/>
                <a:cs typeface="Courier New" panose="02070309020205020404" pitchFamily="49" charset="0"/>
              </a:rPr>
              <a:t>sistem</a:t>
            </a:r>
            <a:r>
              <a:rPr lang="en-US" altLang="en-US" sz="2400" dirty="0">
                <a:solidFill>
                  <a:srgbClr val="000000"/>
                </a:solidFill>
                <a:latin typeface="Courier New" panose="02070309020205020404" pitchFamily="49" charset="0"/>
                <a:cs typeface="Courier New" panose="02070309020205020404" pitchFamily="49" charset="0"/>
              </a:rPr>
              <a:t> dan </a:t>
            </a:r>
            <a:r>
              <a:rPr lang="en-US" altLang="en-US" sz="2400" dirty="0" err="1">
                <a:solidFill>
                  <a:srgbClr val="000000"/>
                </a:solidFill>
                <a:latin typeface="Courier New" panose="02070309020205020404" pitchFamily="49" charset="0"/>
                <a:cs typeface="Courier New" panose="02070309020205020404" pitchFamily="49" charset="0"/>
              </a:rPr>
              <a:t>teknologi</a:t>
            </a: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400" dirty="0" err="1">
                <a:solidFill>
                  <a:srgbClr val="000000"/>
                </a:solidFill>
                <a:latin typeface="Courier New" panose="02070309020205020404" pitchFamily="49" charset="0"/>
                <a:cs typeface="Courier New" panose="02070309020205020404" pitchFamily="49" charset="0"/>
              </a:rPr>
              <a:t>informasi</a:t>
            </a: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400" dirty="0" err="1">
                <a:solidFill>
                  <a:srgbClr val="000000"/>
                </a:solidFill>
                <a:latin typeface="Courier New" panose="02070309020205020404" pitchFamily="49" charset="0"/>
                <a:cs typeface="Courier New" panose="02070309020205020404" pitchFamily="49" charset="0"/>
              </a:rPr>
              <a:t>itb</a:t>
            </a:r>
            <a:endParaRPr lang="en-US" altLang="en-US" sz="2400" dirty="0">
              <a:solidFill>
                <a:srgbClr val="000000"/>
              </a:solidFill>
              <a:cs typeface="Times New Roman" panose="02020603050405020304" pitchFamily="18" charset="0"/>
            </a:endParaRPr>
          </a:p>
          <a:p>
            <a:pPr algn="just" eaLnBrk="1" hangingPunct="1">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Enkripsi</a:t>
            </a:r>
            <a:r>
              <a:rPr lang="en-US" altLang="en-US" sz="2400" dirty="0">
                <a:solidFill>
                  <a:srgbClr val="000000"/>
                </a:solidFill>
                <a:cs typeface="Times New Roman" panose="02020603050405020304" pitchFamily="18" charset="0"/>
              </a:rPr>
              <a:t>:   </a:t>
            </a:r>
          </a:p>
          <a:p>
            <a:pPr algn="just" eaLnBrk="1" hangingPunct="1">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New" panose="02070309020205020404" pitchFamily="49" charset="0"/>
                <a:cs typeface="Courier New" panose="02070309020205020404" pitchFamily="49" charset="0"/>
              </a:rPr>
              <a:t>123456   </a:t>
            </a:r>
            <a:r>
              <a:rPr lang="en-US" altLang="en-US" sz="2400" dirty="0">
                <a:solidFill>
                  <a:srgbClr val="000000"/>
                </a:solidFill>
                <a:cs typeface="Times New Roman" panose="02020603050405020304" pitchFamily="18" charset="0"/>
              </a:rPr>
              <a:t>                       </a:t>
            </a:r>
          </a:p>
          <a:p>
            <a:pPr algn="just" eaLnBrk="1" hangingPunct="1">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b="1" dirty="0">
                <a:solidFill>
                  <a:srgbClr val="000000"/>
                </a:solidFill>
                <a:latin typeface="Courier New" panose="02070309020205020404" pitchFamily="49" charset="0"/>
                <a:cs typeface="Courier New" panose="02070309020205020404" pitchFamily="49" charset="0"/>
              </a:rPr>
              <a:t>TOMBAK</a:t>
            </a:r>
            <a:endParaRPr lang="en-US" altLang="en-US" sz="2400" b="1" dirty="0">
              <a:solidFill>
                <a:srgbClr val="FF0000"/>
              </a:solidFill>
              <a:latin typeface="Courier New" panose="02070309020205020404" pitchFamily="49" charset="0"/>
              <a:cs typeface="Courier New" panose="02070309020205020404" pitchFamily="49" charset="0"/>
            </a:endParaRPr>
          </a:p>
          <a:p>
            <a:pPr algn="just" eaLnBrk="1" hangingPunct="1">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dirty="0" err="1">
                <a:solidFill>
                  <a:srgbClr val="000000"/>
                </a:solidFill>
                <a:latin typeface="Courier New" panose="02070309020205020404" pitchFamily="49" charset="0"/>
                <a:cs typeface="Courier New" panose="02070309020205020404" pitchFamily="49" charset="0"/>
              </a:rPr>
              <a:t>sistem</a:t>
            </a:r>
            <a:endParaRPr lang="en-US" altLang="en-US" sz="2400" dirty="0">
              <a:solidFill>
                <a:srgbClr val="000000"/>
              </a:solidFill>
              <a:cs typeface="Times New Roman" panose="02020603050405020304" pitchFamily="18" charset="0"/>
            </a:endParaRPr>
          </a:p>
          <a:p>
            <a:pPr algn="just" eaLnBrk="1" hangingPunct="1">
              <a:buFont typeface="Wingdings" panose="05000000000000000000" pitchFamily="2" charset="2"/>
              <a:buNone/>
            </a:pP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400" dirty="0" err="1">
                <a:solidFill>
                  <a:srgbClr val="000000"/>
                </a:solidFill>
                <a:latin typeface="Courier New" panose="02070309020205020404" pitchFamily="49" charset="0"/>
                <a:cs typeface="Courier New" panose="02070309020205020404" pitchFamily="49" charset="0"/>
              </a:rPr>
              <a:t>dantek</a:t>
            </a:r>
            <a:endParaRPr lang="en-US" altLang="en-US" sz="2400" dirty="0">
              <a:solidFill>
                <a:srgbClr val="000000"/>
              </a:solidFill>
              <a:latin typeface="Courier New" panose="02070309020205020404" pitchFamily="49" charset="0"/>
              <a:cs typeface="Courier New" panose="02070309020205020404" pitchFamily="49" charset="0"/>
            </a:endParaRPr>
          </a:p>
          <a:p>
            <a:pPr algn="just" eaLnBrk="1" hangingPunct="1">
              <a:buFont typeface="Wingdings" panose="05000000000000000000" pitchFamily="2" charset="2"/>
              <a:buNone/>
            </a:pP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400" dirty="0" err="1">
                <a:solidFill>
                  <a:srgbClr val="000000"/>
                </a:solidFill>
                <a:latin typeface="Courier New" panose="02070309020205020404" pitchFamily="49" charset="0"/>
                <a:cs typeface="Courier New" panose="02070309020205020404" pitchFamily="49" charset="0"/>
              </a:rPr>
              <a:t>nologi</a:t>
            </a:r>
            <a:endParaRPr lang="en-US" altLang="en-US" sz="2400" dirty="0">
              <a:solidFill>
                <a:srgbClr val="000000"/>
              </a:solidFill>
              <a:latin typeface="Courier New" panose="02070309020205020404" pitchFamily="49" charset="0"/>
              <a:cs typeface="Courier New" panose="02070309020205020404" pitchFamily="49" charset="0"/>
            </a:endParaRPr>
          </a:p>
          <a:p>
            <a:pPr algn="just" eaLnBrk="1" hangingPunct="1">
              <a:buFont typeface="Wingdings" panose="05000000000000000000" pitchFamily="2" charset="2"/>
              <a:buNone/>
            </a:pPr>
            <a:r>
              <a:rPr lang="en-US" altLang="en-US" sz="2400" dirty="0">
                <a:solidFill>
                  <a:srgbClr val="000000"/>
                </a:solidFill>
                <a:latin typeface="Courier New" panose="02070309020205020404" pitchFamily="49" charset="0"/>
                <a:cs typeface="Courier New" panose="02070309020205020404" pitchFamily="49" charset="0"/>
              </a:rPr>
              <a:t>		inform</a:t>
            </a:r>
          </a:p>
          <a:p>
            <a:pPr algn="just" eaLnBrk="1" hangingPunct="1">
              <a:buFont typeface="Wingdings" panose="05000000000000000000" pitchFamily="2" charset="2"/>
              <a:buNone/>
            </a:pP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400" dirty="0" err="1">
                <a:solidFill>
                  <a:srgbClr val="000000"/>
                </a:solidFill>
                <a:latin typeface="Courier New" panose="02070309020205020404" pitchFamily="49" charset="0"/>
                <a:cs typeface="Courier New" panose="02070309020205020404" pitchFamily="49" charset="0"/>
              </a:rPr>
              <a:t>asiitb</a:t>
            </a:r>
            <a:endParaRPr lang="en-US" altLang="en-US" sz="2400" dirty="0">
              <a:solidFill>
                <a:srgbClr val="000000"/>
              </a:solidFill>
              <a:cs typeface="Times New Roman" panose="02020603050405020304" pitchFamily="18" charset="0"/>
            </a:endParaRPr>
          </a:p>
          <a:p>
            <a:endParaRPr lang="en-US" sz="2400" dirty="0"/>
          </a:p>
          <a:p>
            <a:endParaRPr lang="en-US" sz="2400" dirty="0"/>
          </a:p>
          <a:p>
            <a:endParaRPr lang="en-US" sz="2400" dirty="0"/>
          </a:p>
          <a:p>
            <a:endParaRPr lang="en-US" sz="2400" dirty="0"/>
          </a:p>
        </p:txBody>
      </p:sp>
      <p:sp>
        <p:nvSpPr>
          <p:cNvPr id="5" name="Slide Number Placeholder 4">
            <a:extLst>
              <a:ext uri="{FF2B5EF4-FFF2-40B4-BE49-F238E27FC236}">
                <a16:creationId xmlns:a16="http://schemas.microsoft.com/office/drawing/2014/main" id="{FC7FEAB1-F74A-8EA8-8A44-F48FB8680574}"/>
              </a:ext>
            </a:extLst>
          </p:cNvPr>
          <p:cNvSpPr>
            <a:spLocks noGrp="1"/>
          </p:cNvSpPr>
          <p:nvPr>
            <p:ph type="sldNum" sz="quarter" idx="12"/>
          </p:nvPr>
        </p:nvSpPr>
        <p:spPr/>
        <p:txBody>
          <a:bodyPr/>
          <a:lstStyle/>
          <a:p>
            <a:fld id="{764AFB3F-E5F3-49AD-8ECD-25D208877D1A}" type="slidenum">
              <a:rPr lang="en-US" smtClean="0"/>
              <a:t>42</a:t>
            </a:fld>
            <a:endParaRPr lang="en-US"/>
          </a:p>
        </p:txBody>
      </p:sp>
      <p:sp>
        <p:nvSpPr>
          <p:cNvPr id="7" name="TextBox 6">
            <a:extLst>
              <a:ext uri="{FF2B5EF4-FFF2-40B4-BE49-F238E27FC236}">
                <a16:creationId xmlns:a16="http://schemas.microsoft.com/office/drawing/2014/main" id="{B90A55F4-9987-7E8C-0E58-6AFC4D51407D}"/>
              </a:ext>
            </a:extLst>
          </p:cNvPr>
          <p:cNvSpPr txBox="1"/>
          <p:nvPr/>
        </p:nvSpPr>
        <p:spPr>
          <a:xfrm>
            <a:off x="4038600" y="4757448"/>
            <a:ext cx="6096000" cy="1200329"/>
          </a:xfrm>
          <a:prstGeom prst="rect">
            <a:avLst/>
          </a:prstGeom>
          <a:noFill/>
        </p:spPr>
        <p:txBody>
          <a:bodyPr wrap="square">
            <a:spAutoFit/>
          </a:bodyPr>
          <a:lstStyle/>
          <a:p>
            <a:pPr algn="just" eaLnBrk="1" hangingPunct="1">
              <a:buFont typeface="Wingdings" panose="05000000000000000000" pitchFamily="2" charset="2"/>
              <a:buNone/>
            </a:pPr>
            <a:r>
              <a:rPr lang="en-US" altLang="en-US" sz="2400" dirty="0" err="1">
                <a:solidFill>
                  <a:srgbClr val="000000"/>
                </a:solidFill>
                <a:cs typeface="Times New Roman" panose="02020603050405020304" pitchFamily="18" charset="0"/>
              </a:rPr>
              <a:t>Cipherteks</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baca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secara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vertikal</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sesuai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urutan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huruf</a:t>
            </a:r>
            <a:r>
              <a:rPr lang="en-US" altLang="en-US" sz="2400" dirty="0">
                <a:solidFill>
                  <a:srgbClr val="000000"/>
                </a:solidFill>
                <a:cs typeface="Times New Roman" panose="02020603050405020304" pitchFamily="18" charset="0"/>
              </a:rPr>
              <a:t> di </a:t>
            </a:r>
            <a:r>
              <a:rPr lang="en-US" altLang="en-US" sz="2400" dirty="0" err="1">
                <a:solidFill>
                  <a:srgbClr val="000000"/>
                </a:solidFill>
                <a:cs typeface="Times New Roman" panose="02020603050405020304" pitchFamily="18" charset="0"/>
              </a:rPr>
              <a:t>dalam</a:t>
            </a:r>
            <a:r>
              <a:rPr lang="en-US" altLang="en-US" sz="2400" dirty="0">
                <a:solidFill>
                  <a:srgbClr val="000000"/>
                </a:solidFill>
                <a:cs typeface="Times New Roman" panose="02020603050405020304" pitchFamily="18" charset="0"/>
              </a:rPr>
              <a:t> kata </a:t>
            </a:r>
            <a:r>
              <a:rPr lang="en-US" altLang="en-US" sz="2400" dirty="0" err="1">
                <a:solidFill>
                  <a:srgbClr val="000000"/>
                </a:solidFill>
                <a:cs typeface="Times New Roman" panose="02020603050405020304" pitchFamily="18" charset="0"/>
              </a:rPr>
              <a:t>kunci</a:t>
            </a:r>
            <a:r>
              <a:rPr lang="en-US" altLang="en-US" sz="2400" dirty="0">
                <a:solidFill>
                  <a:srgbClr val="000000"/>
                </a:solidFill>
                <a:cs typeface="Times New Roman" panose="02020603050405020304" pitchFamily="18" charset="0"/>
              </a:rPr>
              <a:t> </a:t>
            </a:r>
            <a:r>
              <a:rPr lang="en-US" altLang="en-US" sz="2400" dirty="0">
                <a:solidFill>
                  <a:srgbClr val="000000"/>
                </a:solidFill>
                <a:cs typeface="Times New Roman" panose="02020603050405020304" pitchFamily="18" charset="0"/>
                <a:sym typeface="Wingdings" panose="05000000000000000000" pitchFamily="2" charset="2"/>
              </a:rPr>
              <a:t> 5, 4, 6, 3, 2, 1)</a:t>
            </a:r>
            <a:endParaRPr lang="en-US" altLang="en-US" sz="2400" dirty="0">
              <a:solidFill>
                <a:srgbClr val="000000"/>
              </a:solidFill>
              <a:cs typeface="Times New Roman" panose="02020603050405020304" pitchFamily="18" charset="0"/>
            </a:endParaRPr>
          </a:p>
          <a:p>
            <a:pPr algn="just" eaLnBrk="1" hangingPunct="1">
              <a:buFont typeface="Wingdings" panose="05000000000000000000" pitchFamily="2" charset="2"/>
              <a:buNone/>
            </a:pPr>
            <a:r>
              <a:rPr lang="en-US" altLang="en-US" sz="2400" dirty="0">
                <a:solidFill>
                  <a:srgbClr val="FF0000"/>
                </a:solidFill>
                <a:latin typeface="Courier New" panose="02070309020205020404" pitchFamily="49" charset="0"/>
                <a:cs typeface="Courier New" panose="02070309020205020404" pitchFamily="49" charset="0"/>
              </a:rPr>
              <a:t>EEGRTTTOOIMKIMBSNLFIIAONSSDNIA </a:t>
            </a:r>
          </a:p>
        </p:txBody>
      </p:sp>
    </p:spTree>
    <p:extLst>
      <p:ext uri="{BB962C8B-B14F-4D97-AF65-F5344CB8AC3E}">
        <p14:creationId xmlns:p14="http://schemas.microsoft.com/office/powerpoint/2010/main" val="42535765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62A843-3A26-159C-DAD9-BB2BE8CB4CF0}"/>
              </a:ext>
            </a:extLst>
          </p:cNvPr>
          <p:cNvSpPr>
            <a:spLocks noGrp="1"/>
          </p:cNvSpPr>
          <p:nvPr>
            <p:ph type="sldNum" sz="quarter" idx="12"/>
          </p:nvPr>
        </p:nvSpPr>
        <p:spPr/>
        <p:txBody>
          <a:bodyPr/>
          <a:lstStyle/>
          <a:p>
            <a:fld id="{611B7718-45EF-4538-B7DA-F501C802866A}" type="slidenum">
              <a:rPr lang="en-US" smtClean="0"/>
              <a:t>43</a:t>
            </a:fld>
            <a:endParaRPr lang="en-US"/>
          </a:p>
        </p:txBody>
      </p:sp>
      <p:sp>
        <p:nvSpPr>
          <p:cNvPr id="4" name="TextBox 3">
            <a:extLst>
              <a:ext uri="{FF2B5EF4-FFF2-40B4-BE49-F238E27FC236}">
                <a16:creationId xmlns:a16="http://schemas.microsoft.com/office/drawing/2014/main" id="{75C38CC9-5B55-DB4E-1C11-150527CF61C0}"/>
              </a:ext>
            </a:extLst>
          </p:cNvPr>
          <p:cNvSpPr txBox="1"/>
          <p:nvPr/>
        </p:nvSpPr>
        <p:spPr>
          <a:xfrm>
            <a:off x="638628" y="432191"/>
            <a:ext cx="8534399" cy="461665"/>
          </a:xfrm>
          <a:prstGeom prst="rect">
            <a:avLst/>
          </a:prstGeom>
          <a:noFill/>
        </p:spPr>
        <p:txBody>
          <a:bodyPr wrap="square">
            <a:spAutoFit/>
          </a:bodyPr>
          <a:lstStyle/>
          <a:p>
            <a:r>
              <a:rPr lang="en-US" sz="2400" dirty="0"/>
              <a:t>Demo online: </a:t>
            </a:r>
            <a:r>
              <a:rPr lang="en-US" sz="2400" dirty="0">
                <a:hlinkClick r:id="rId2"/>
              </a:rPr>
              <a:t>https://www.dcode.fr/columnar-transposition-cipher</a:t>
            </a:r>
            <a:r>
              <a:rPr lang="en-US" sz="2400" dirty="0"/>
              <a:t> </a:t>
            </a:r>
          </a:p>
        </p:txBody>
      </p:sp>
      <p:pic>
        <p:nvPicPr>
          <p:cNvPr id="6" name="Picture 5">
            <a:extLst>
              <a:ext uri="{FF2B5EF4-FFF2-40B4-BE49-F238E27FC236}">
                <a16:creationId xmlns:a16="http://schemas.microsoft.com/office/drawing/2014/main" id="{CE27A44E-968F-6046-17E2-4BA43B477BDC}"/>
              </a:ext>
            </a:extLst>
          </p:cNvPr>
          <p:cNvPicPr>
            <a:picLocks noChangeAspect="1"/>
          </p:cNvPicPr>
          <p:nvPr/>
        </p:nvPicPr>
        <p:blipFill>
          <a:blip r:embed="rId3"/>
          <a:stretch>
            <a:fillRect/>
          </a:stretch>
        </p:blipFill>
        <p:spPr>
          <a:xfrm>
            <a:off x="638628" y="1074017"/>
            <a:ext cx="10044828" cy="5647458"/>
          </a:xfrm>
          <a:prstGeom prst="rect">
            <a:avLst/>
          </a:prstGeom>
        </p:spPr>
      </p:pic>
    </p:spTree>
    <p:extLst>
      <p:ext uri="{BB962C8B-B14F-4D97-AF65-F5344CB8AC3E}">
        <p14:creationId xmlns:p14="http://schemas.microsoft.com/office/powerpoint/2010/main" val="37737831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5466AB8D-C2E7-4A4B-92C6-97B9B654040A}" type="slidenum">
              <a:rPr lang="en-GB" altLang="en-US" sz="2400">
                <a:solidFill>
                  <a:schemeClr val="tx2"/>
                </a:solidFill>
              </a:rPr>
              <a:pPr>
                <a:spcBef>
                  <a:spcPct val="0"/>
                </a:spcBef>
                <a:buClrTx/>
                <a:buSzTx/>
                <a:buFontTx/>
                <a:buNone/>
              </a:pPr>
              <a:t>44</a:t>
            </a:fld>
            <a:endParaRPr lang="en-GB" altLang="en-US" sz="1400">
              <a:solidFill>
                <a:schemeClr val="tx2"/>
              </a:solidFill>
            </a:endParaRPr>
          </a:p>
        </p:txBody>
      </p:sp>
      <p:graphicFrame>
        <p:nvGraphicFramePr>
          <p:cNvPr id="39940" name="Object 2"/>
          <p:cNvGraphicFramePr>
            <a:graphicFrameLocks noGrp="1" noChangeAspect="1"/>
          </p:cNvGraphicFramePr>
          <p:nvPr>
            <p:ph type="body" idx="1"/>
            <p:extLst>
              <p:ext uri="{D42A27DB-BD31-4B8C-83A1-F6EECF244321}">
                <p14:modId xmlns:p14="http://schemas.microsoft.com/office/powerpoint/2010/main" val="4060685077"/>
              </p:ext>
            </p:extLst>
          </p:nvPr>
        </p:nvGraphicFramePr>
        <p:xfrm>
          <a:off x="1234439" y="1743124"/>
          <a:ext cx="10533234" cy="3977640"/>
        </p:xfrm>
        <a:graphic>
          <a:graphicData uri="http://schemas.openxmlformats.org/presentationml/2006/ole">
            <mc:AlternateContent xmlns:mc="http://schemas.openxmlformats.org/markup-compatibility/2006">
              <mc:Choice xmlns:v="urn:schemas-microsoft-com:vml" Requires="v">
                <p:oleObj name="Document" r:id="rId2" imgW="5486400" imgH="2071116" progId="Word.Document.8">
                  <p:embed/>
                </p:oleObj>
              </mc:Choice>
              <mc:Fallback>
                <p:oleObj name="Document" r:id="rId2" imgW="5486400" imgH="2071116" progId="Word.Document.8">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4439" y="1743124"/>
                        <a:ext cx="10533234" cy="3977640"/>
                      </a:xfrm>
                      <a:prstGeom prst="rect">
                        <a:avLst/>
                      </a:prstGeom>
                      <a:noFill/>
                      <a:ln>
                        <a:noFill/>
                      </a:ln>
                    </p:spPr>
                  </p:pic>
                </p:oleObj>
              </mc:Fallback>
            </mc:AlternateContent>
          </a:graphicData>
        </a:graphic>
      </p:graphicFrame>
      <p:sp>
        <p:nvSpPr>
          <p:cNvPr id="2" name="TextBox 1">
            <a:extLst>
              <a:ext uri="{FF2B5EF4-FFF2-40B4-BE49-F238E27FC236}">
                <a16:creationId xmlns:a16="http://schemas.microsoft.com/office/drawing/2014/main" id="{A1D60510-93B8-7801-E773-D2D77B89E882}"/>
              </a:ext>
            </a:extLst>
          </p:cNvPr>
          <p:cNvSpPr txBox="1"/>
          <p:nvPr/>
        </p:nvSpPr>
        <p:spPr>
          <a:xfrm>
            <a:off x="1125938" y="640501"/>
            <a:ext cx="6096000" cy="523220"/>
          </a:xfrm>
          <a:prstGeom prst="rect">
            <a:avLst/>
          </a:prstGeom>
          <a:noFill/>
        </p:spPr>
        <p:txBody>
          <a:bodyPr wrap="square">
            <a:spAutoFit/>
          </a:bodyPr>
          <a:lstStyle/>
          <a:p>
            <a:r>
              <a:rPr lang="en-US" sz="2800" b="1" i="1" dirty="0"/>
              <a:t>2. Rail Fence Transposition Cipher</a:t>
            </a:r>
          </a:p>
        </p:txBody>
      </p:sp>
    </p:spTree>
    <p:extLst>
      <p:ext uri="{BB962C8B-B14F-4D97-AF65-F5344CB8AC3E}">
        <p14:creationId xmlns:p14="http://schemas.microsoft.com/office/powerpoint/2010/main" val="25608032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1004D79E-DC77-41C6-AECC-C532886D3A3E}" type="slidenum">
              <a:rPr lang="en-GB" altLang="en-US" sz="2400">
                <a:solidFill>
                  <a:schemeClr val="tx2"/>
                </a:solidFill>
              </a:rPr>
              <a:pPr>
                <a:spcBef>
                  <a:spcPct val="0"/>
                </a:spcBef>
                <a:buClrTx/>
                <a:buSzTx/>
                <a:buFontTx/>
                <a:buNone/>
              </a:pPr>
              <a:t>45</a:t>
            </a:fld>
            <a:endParaRPr lang="en-GB" altLang="en-US" sz="1400">
              <a:solidFill>
                <a:schemeClr val="tx2"/>
              </a:solidFill>
            </a:endParaRPr>
          </a:p>
        </p:txBody>
      </p:sp>
      <p:sp>
        <p:nvSpPr>
          <p:cNvPr id="38916" name="Rectangle 3"/>
          <p:cNvSpPr>
            <a:spLocks noGrp="1" noChangeArrowheads="1"/>
          </p:cNvSpPr>
          <p:nvPr>
            <p:ph type="body" idx="1"/>
          </p:nvPr>
        </p:nvSpPr>
        <p:spPr>
          <a:xfrm>
            <a:off x="1046666" y="943247"/>
            <a:ext cx="9890203" cy="5413104"/>
          </a:xfrm>
        </p:spPr>
        <p:txBody>
          <a:bodyPr>
            <a:normAutofit/>
          </a:bodyPr>
          <a:lstStyle/>
          <a:p>
            <a:pPr eaLnBrk="1" hangingPunct="1"/>
            <a:r>
              <a:rPr lang="en-US" altLang="en-US" sz="2400" dirty="0">
                <a:solidFill>
                  <a:srgbClr val="010000"/>
                </a:solidFill>
              </a:rPr>
              <a:t>Kita pun </a:t>
            </a:r>
            <a:r>
              <a:rPr lang="en-US" altLang="en-US" sz="2400" dirty="0" err="1">
                <a:solidFill>
                  <a:srgbClr val="010000"/>
                </a:solidFill>
              </a:rPr>
              <a:t>dapat</a:t>
            </a:r>
            <a:r>
              <a:rPr lang="en-US" altLang="en-US" sz="2400" dirty="0">
                <a:solidFill>
                  <a:srgbClr val="010000"/>
                </a:solidFill>
              </a:rPr>
              <a:t> </a:t>
            </a:r>
            <a:r>
              <a:rPr lang="en-US" altLang="en-US" sz="2400" dirty="0" err="1">
                <a:solidFill>
                  <a:srgbClr val="010000"/>
                </a:solidFill>
              </a:rPr>
              <a:t>membuat</a:t>
            </a:r>
            <a:r>
              <a:rPr lang="en-US" altLang="en-US" sz="2400" dirty="0">
                <a:solidFill>
                  <a:srgbClr val="010000"/>
                </a:solidFill>
              </a:rPr>
              <a:t> </a:t>
            </a:r>
            <a:r>
              <a:rPr lang="en-US" altLang="en-US" sz="2400" dirty="0" err="1">
                <a:solidFill>
                  <a:srgbClr val="010000"/>
                </a:solidFill>
              </a:rPr>
              <a:t>variasi</a:t>
            </a:r>
            <a:r>
              <a:rPr lang="en-US" altLang="en-US" sz="2400" dirty="0">
                <a:solidFill>
                  <a:srgbClr val="010000"/>
                </a:solidFill>
              </a:rPr>
              <a:t> cipher </a:t>
            </a:r>
            <a:r>
              <a:rPr lang="en-US" altLang="en-US" sz="2400" dirty="0" err="1">
                <a:solidFill>
                  <a:srgbClr val="010000"/>
                </a:solidFill>
              </a:rPr>
              <a:t>transposisi</a:t>
            </a:r>
            <a:r>
              <a:rPr lang="en-US" altLang="en-US" sz="2400" dirty="0">
                <a:solidFill>
                  <a:srgbClr val="010000"/>
                </a:solidFill>
              </a:rPr>
              <a:t> </a:t>
            </a:r>
            <a:r>
              <a:rPr lang="en-US" altLang="en-US" sz="2400" dirty="0" err="1">
                <a:solidFill>
                  <a:srgbClr val="010000"/>
                </a:solidFill>
              </a:rPr>
              <a:t>dengan</a:t>
            </a:r>
            <a:r>
              <a:rPr lang="en-US" altLang="en-US" sz="2400" dirty="0">
                <a:solidFill>
                  <a:srgbClr val="010000"/>
                </a:solidFill>
              </a:rPr>
              <a:t> </a:t>
            </a:r>
            <a:r>
              <a:rPr lang="en-US" altLang="en-US" sz="2400" dirty="0" err="1">
                <a:solidFill>
                  <a:srgbClr val="010000"/>
                </a:solidFill>
              </a:rPr>
              <a:t>atutan</a:t>
            </a:r>
            <a:r>
              <a:rPr lang="en-US" altLang="en-US" sz="2400" dirty="0">
                <a:solidFill>
                  <a:srgbClr val="010000"/>
                </a:solidFill>
              </a:rPr>
              <a:t> yang </a:t>
            </a:r>
            <a:r>
              <a:rPr lang="en-US" altLang="en-US" sz="2400" dirty="0" err="1">
                <a:solidFill>
                  <a:srgbClr val="010000"/>
                </a:solidFill>
              </a:rPr>
              <a:t>kita</a:t>
            </a:r>
            <a:r>
              <a:rPr lang="en-US" altLang="en-US" sz="2400" dirty="0">
                <a:solidFill>
                  <a:srgbClr val="010000"/>
                </a:solidFill>
              </a:rPr>
              <a:t> </a:t>
            </a:r>
            <a:r>
              <a:rPr lang="en-US" altLang="en-US" sz="2400" dirty="0" err="1">
                <a:solidFill>
                  <a:srgbClr val="010000"/>
                </a:solidFill>
              </a:rPr>
              <a:t>definisikan</a:t>
            </a:r>
            <a:r>
              <a:rPr lang="en-US" altLang="en-US" sz="2400" dirty="0">
                <a:solidFill>
                  <a:srgbClr val="010000"/>
                </a:solidFill>
              </a:rPr>
              <a:t> </a:t>
            </a:r>
            <a:r>
              <a:rPr lang="en-US" altLang="en-US" sz="2400" dirty="0" err="1">
                <a:solidFill>
                  <a:srgbClr val="010000"/>
                </a:solidFill>
              </a:rPr>
              <a:t>sendiri</a:t>
            </a:r>
            <a:r>
              <a:rPr lang="en-US" altLang="en-US" sz="2400" dirty="0">
                <a:solidFill>
                  <a:srgbClr val="010000"/>
                </a:solidFill>
              </a:rPr>
              <a:t>.</a:t>
            </a:r>
          </a:p>
          <a:p>
            <a:pPr eaLnBrk="1" hangingPunct="1"/>
            <a:r>
              <a:rPr lang="en-US" altLang="en-US" sz="2400" dirty="0" err="1">
                <a:solidFill>
                  <a:srgbClr val="010000"/>
                </a:solidFill>
              </a:rPr>
              <a:t>Contonya</a:t>
            </a:r>
            <a:r>
              <a:rPr lang="en-US" altLang="en-US" sz="2400" dirty="0">
                <a:solidFill>
                  <a:srgbClr val="010000"/>
                </a:solidFill>
              </a:rPr>
              <a:t> </a:t>
            </a:r>
            <a:r>
              <a:rPr lang="en-US" altLang="en-US" sz="2400" dirty="0" err="1">
                <a:solidFill>
                  <a:srgbClr val="010000"/>
                </a:solidFill>
              </a:rPr>
              <a:t>seperti</a:t>
            </a:r>
            <a:r>
              <a:rPr lang="en-US" altLang="en-US" sz="2400" dirty="0">
                <a:solidFill>
                  <a:srgbClr val="010000"/>
                </a:solidFill>
              </a:rPr>
              <a:t> </a:t>
            </a:r>
            <a:r>
              <a:rPr lang="en-US" altLang="en-US" sz="2400" dirty="0" err="1">
                <a:solidFill>
                  <a:srgbClr val="010000"/>
                </a:solidFill>
              </a:rPr>
              <a:t>berikut</a:t>
            </a:r>
            <a:r>
              <a:rPr lang="en-US" altLang="en-US" sz="2400" dirty="0">
                <a:solidFill>
                  <a:srgbClr val="010000"/>
                </a:solidFill>
              </a:rPr>
              <a:t>. </a:t>
            </a:r>
            <a:r>
              <a:rPr lang="en-US" altLang="en-US" sz="2400" dirty="0" err="1">
                <a:solidFill>
                  <a:srgbClr val="010000"/>
                </a:solidFill>
              </a:rPr>
              <a:t>Misalkan</a:t>
            </a:r>
            <a:r>
              <a:rPr lang="en-US" altLang="en-US" sz="2400" dirty="0">
                <a:solidFill>
                  <a:srgbClr val="010000"/>
                </a:solidFill>
              </a:rPr>
              <a:t> </a:t>
            </a:r>
            <a:r>
              <a:rPr lang="en-US" altLang="en-US" sz="2400" dirty="0" err="1">
                <a:solidFill>
                  <a:srgbClr val="010000"/>
                </a:solidFill>
              </a:rPr>
              <a:t>plainteks</a:t>
            </a:r>
            <a:r>
              <a:rPr lang="en-US" altLang="en-US" sz="2400" dirty="0">
                <a:solidFill>
                  <a:srgbClr val="010000"/>
                </a:solidFill>
              </a:rPr>
              <a:t>: </a:t>
            </a:r>
            <a:r>
              <a:rPr lang="en-GB" altLang="en-US" sz="2400" dirty="0">
                <a:solidFill>
                  <a:srgbClr val="010000"/>
                </a:solidFill>
                <a:latin typeface="Courier New" panose="02070309020205020404" pitchFamily="49" charset="0"/>
                <a:cs typeface="Courier New" panose="02070309020205020404" pitchFamily="49" charset="0"/>
              </a:rPr>
              <a:t>ITB GANESHA SEPULUH</a:t>
            </a:r>
            <a:r>
              <a:rPr lang="en-US" altLang="en-US" sz="2400" dirty="0">
                <a:solidFill>
                  <a:srgbClr val="010000"/>
                </a:solidFill>
              </a:rPr>
              <a:t> </a:t>
            </a:r>
          </a:p>
          <a:p>
            <a:pPr eaLnBrk="1" hangingPunct="1"/>
            <a:r>
              <a:rPr lang="en-US" altLang="en-US" sz="2400" dirty="0" err="1">
                <a:solidFill>
                  <a:srgbClr val="010000"/>
                </a:solidFill>
              </a:rPr>
              <a:t>Bagi</a:t>
            </a:r>
            <a:r>
              <a:rPr lang="en-US" altLang="en-US" sz="2400" dirty="0">
                <a:solidFill>
                  <a:srgbClr val="010000"/>
                </a:solidFill>
              </a:rPr>
              <a:t> </a:t>
            </a:r>
            <a:r>
              <a:rPr lang="en-US" altLang="en-US" sz="2400" dirty="0" err="1">
                <a:solidFill>
                  <a:srgbClr val="010000"/>
                </a:solidFill>
              </a:rPr>
              <a:t>menjadi</a:t>
            </a:r>
            <a:r>
              <a:rPr lang="en-US" altLang="en-US" sz="2400" dirty="0">
                <a:solidFill>
                  <a:srgbClr val="010000"/>
                </a:solidFill>
              </a:rPr>
              <a:t> </a:t>
            </a:r>
            <a:r>
              <a:rPr lang="en-US" altLang="en-US" sz="2400" dirty="0" err="1">
                <a:solidFill>
                  <a:srgbClr val="010000"/>
                </a:solidFill>
              </a:rPr>
              <a:t>blok-blok</a:t>
            </a:r>
            <a:r>
              <a:rPr lang="en-US" altLang="en-US" sz="2400" dirty="0">
                <a:solidFill>
                  <a:srgbClr val="010000"/>
                </a:solidFill>
              </a:rPr>
              <a:t> 8-huruf. Jika &lt; 8, </a:t>
            </a:r>
            <a:r>
              <a:rPr lang="en-US" altLang="en-US" sz="2400" dirty="0" err="1">
                <a:solidFill>
                  <a:srgbClr val="010000"/>
                </a:solidFill>
              </a:rPr>
              <a:t>tambahkan</a:t>
            </a:r>
            <a:r>
              <a:rPr lang="en-US" altLang="en-US" sz="2400" dirty="0">
                <a:solidFill>
                  <a:srgbClr val="010000"/>
                </a:solidFill>
              </a:rPr>
              <a:t> </a:t>
            </a:r>
            <a:r>
              <a:rPr lang="en-US" altLang="en-US" sz="2400" dirty="0" err="1">
                <a:solidFill>
                  <a:srgbClr val="010000"/>
                </a:solidFill>
              </a:rPr>
              <a:t>huruf</a:t>
            </a:r>
            <a:r>
              <a:rPr lang="en-US" altLang="en-US" sz="2400" dirty="0">
                <a:solidFill>
                  <a:srgbClr val="010000"/>
                </a:solidFill>
              </a:rPr>
              <a:t> </a:t>
            </a:r>
            <a:r>
              <a:rPr lang="en-US" altLang="en-US" sz="2400" i="1" dirty="0">
                <a:solidFill>
                  <a:srgbClr val="010000"/>
                </a:solidFill>
              </a:rPr>
              <a:t>dummy</a:t>
            </a:r>
            <a:r>
              <a:rPr lang="en-US" altLang="en-US" sz="2400" dirty="0">
                <a:solidFill>
                  <a:srgbClr val="010000"/>
                </a:solidFill>
              </a:rPr>
              <a:t>.</a:t>
            </a:r>
          </a:p>
          <a:p>
            <a:pPr eaLnBrk="1" hangingPunct="1"/>
            <a:endParaRPr lang="en-US" altLang="en-US" sz="2400" dirty="0">
              <a:solidFill>
                <a:srgbClr val="010000"/>
              </a:solidFill>
            </a:endParaRPr>
          </a:p>
          <a:p>
            <a:pPr eaLnBrk="1" hangingPunct="1"/>
            <a:endParaRPr lang="en-US" altLang="en-US" sz="2400" dirty="0">
              <a:solidFill>
                <a:srgbClr val="010000"/>
              </a:solidFill>
            </a:endParaRPr>
          </a:p>
          <a:p>
            <a:pPr eaLnBrk="1" hangingPunct="1"/>
            <a:endParaRPr lang="en-US" altLang="en-US" sz="2400" dirty="0">
              <a:solidFill>
                <a:srgbClr val="010000"/>
              </a:solidFill>
            </a:endParaRPr>
          </a:p>
          <a:p>
            <a:pPr eaLnBrk="1" hangingPunct="1"/>
            <a:endParaRPr lang="en-US" altLang="en-US" sz="2400" dirty="0">
              <a:solidFill>
                <a:srgbClr val="010000"/>
              </a:solidFill>
            </a:endParaRPr>
          </a:p>
          <a:p>
            <a:pPr eaLnBrk="1" hangingPunct="1"/>
            <a:endParaRPr lang="en-US" altLang="en-US" sz="2400" dirty="0">
              <a:solidFill>
                <a:srgbClr val="010000"/>
              </a:solidFill>
            </a:endParaRPr>
          </a:p>
          <a:p>
            <a:pPr eaLnBrk="1" hangingPunct="1"/>
            <a:endParaRPr lang="en-US" altLang="en-US" sz="2400" dirty="0">
              <a:solidFill>
                <a:srgbClr val="010000"/>
              </a:solidFill>
            </a:endParaRPr>
          </a:p>
          <a:p>
            <a:pPr eaLnBrk="1" hangingPunct="1"/>
            <a:r>
              <a:rPr lang="en-US" altLang="en-US" sz="2400" dirty="0" err="1">
                <a:solidFill>
                  <a:srgbClr val="010000"/>
                </a:solidFill>
              </a:rPr>
              <a:t>Cipherteks</a:t>
            </a:r>
            <a:r>
              <a:rPr lang="en-US" altLang="en-US" sz="2400" dirty="0">
                <a:solidFill>
                  <a:srgbClr val="010000"/>
                </a:solidFill>
              </a:rPr>
              <a:t>: </a:t>
            </a:r>
            <a:r>
              <a:rPr lang="en-GB" altLang="en-US" sz="2400" b="1" dirty="0">
                <a:solidFill>
                  <a:srgbClr val="010000"/>
                </a:solidFill>
                <a:latin typeface="Courier New" panose="02070309020205020404" pitchFamily="49" charset="0"/>
                <a:cs typeface="Courier New" panose="02070309020205020404" pitchFamily="49" charset="0"/>
              </a:rPr>
              <a:t>STBAGNEIUASPEULHGABDCEFH</a:t>
            </a:r>
            <a:r>
              <a:rPr lang="en-US" altLang="en-US" sz="2400" dirty="0">
                <a:solidFill>
                  <a:srgbClr val="010000"/>
                </a:solidFill>
              </a:rPr>
              <a:t> </a:t>
            </a:r>
          </a:p>
        </p:txBody>
      </p:sp>
      <p:graphicFrame>
        <p:nvGraphicFramePr>
          <p:cNvPr id="38917" name="Object 2"/>
          <p:cNvGraphicFramePr>
            <a:graphicFrameLocks noChangeAspect="1"/>
          </p:cNvGraphicFramePr>
          <p:nvPr>
            <p:extLst>
              <p:ext uri="{D42A27DB-BD31-4B8C-83A1-F6EECF244321}">
                <p14:modId xmlns:p14="http://schemas.microsoft.com/office/powerpoint/2010/main" val="707464242"/>
              </p:ext>
            </p:extLst>
          </p:nvPr>
        </p:nvGraphicFramePr>
        <p:xfrm>
          <a:off x="1261638" y="3054350"/>
          <a:ext cx="9675231" cy="3803650"/>
        </p:xfrm>
        <a:graphic>
          <a:graphicData uri="http://schemas.openxmlformats.org/presentationml/2006/ole">
            <mc:AlternateContent xmlns:mc="http://schemas.openxmlformats.org/markup-compatibility/2006">
              <mc:Choice xmlns:v="urn:schemas-microsoft-com:vml" Requires="v">
                <p:oleObj name="Document" r:id="rId2" imgW="5676900" imgH="2232660" progId="Word.Document.8">
                  <p:embed/>
                </p:oleObj>
              </mc:Choice>
              <mc:Fallback>
                <p:oleObj name="Document" r:id="rId2" imgW="5676900" imgH="2232660" progId="Word.Document.8">
                  <p:embed/>
                  <p:pic>
                    <p:nvPicPr>
                      <p:cNvPr id="38917"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1638" y="3054350"/>
                        <a:ext cx="9675231" cy="38036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5444398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DB1431F1-A0CF-4997-8EAC-61CE8050AF9C}" type="slidenum">
              <a:rPr lang="en-GB" altLang="en-US" sz="2400">
                <a:solidFill>
                  <a:schemeClr val="tx2"/>
                </a:solidFill>
              </a:rPr>
              <a:pPr>
                <a:spcBef>
                  <a:spcPct val="0"/>
                </a:spcBef>
                <a:buClrTx/>
                <a:buSzTx/>
                <a:buFontTx/>
                <a:buNone/>
              </a:pPr>
              <a:t>46</a:t>
            </a:fld>
            <a:endParaRPr lang="en-GB" altLang="en-US" sz="1400">
              <a:solidFill>
                <a:schemeClr val="tx2"/>
              </a:solidFill>
            </a:endParaRPr>
          </a:p>
        </p:txBody>
      </p:sp>
      <p:sp>
        <p:nvSpPr>
          <p:cNvPr id="40964" name="Rectangle 2"/>
          <p:cNvSpPr>
            <a:spLocks noGrp="1" noChangeArrowheads="1"/>
          </p:cNvSpPr>
          <p:nvPr>
            <p:ph type="title"/>
          </p:nvPr>
        </p:nvSpPr>
        <p:spPr>
          <a:xfrm>
            <a:off x="838200" y="387123"/>
            <a:ext cx="7772400" cy="838200"/>
          </a:xfrm>
        </p:spPr>
        <p:txBody>
          <a:bodyPr/>
          <a:lstStyle/>
          <a:p>
            <a:r>
              <a:rPr lang="en-US" altLang="en-US" b="1" dirty="0">
                <a:latin typeface="+mn-lt"/>
              </a:rPr>
              <a:t>Super-</a:t>
            </a:r>
            <a:r>
              <a:rPr lang="en-US" altLang="en-US" b="1" dirty="0" err="1">
                <a:latin typeface="+mn-lt"/>
              </a:rPr>
              <a:t>enkripsi</a:t>
            </a:r>
            <a:endParaRPr lang="en-US" altLang="en-US" b="1" dirty="0">
              <a:latin typeface="+mn-lt"/>
            </a:endParaRPr>
          </a:p>
        </p:txBody>
      </p:sp>
      <p:sp>
        <p:nvSpPr>
          <p:cNvPr id="40965" name="Rectangle 3"/>
          <p:cNvSpPr>
            <a:spLocks noGrp="1" noChangeArrowheads="1"/>
          </p:cNvSpPr>
          <p:nvPr>
            <p:ph type="body" idx="1"/>
          </p:nvPr>
        </p:nvSpPr>
        <p:spPr>
          <a:xfrm>
            <a:off x="838200" y="1321366"/>
            <a:ext cx="10515600" cy="5034983"/>
          </a:xfrm>
        </p:spPr>
        <p:txBody>
          <a:bodyPr>
            <a:noAutofit/>
          </a:bodyPr>
          <a:lstStyle/>
          <a:p>
            <a:pPr>
              <a:lnSpc>
                <a:spcPct val="90000"/>
              </a:lnSpc>
            </a:pPr>
            <a:r>
              <a:rPr lang="en-US" altLang="en-US" sz="2400" dirty="0" err="1">
                <a:solidFill>
                  <a:srgbClr val="010000"/>
                </a:solidFill>
              </a:rPr>
              <a:t>Menggabungkan</a:t>
            </a:r>
            <a:r>
              <a:rPr lang="en-US" altLang="en-US" sz="2400" dirty="0">
                <a:solidFill>
                  <a:srgbClr val="010000"/>
                </a:solidFill>
              </a:rPr>
              <a:t> </a:t>
            </a:r>
            <a:r>
              <a:rPr lang="en-US" altLang="en-US" sz="2400" i="1" dirty="0">
                <a:solidFill>
                  <a:srgbClr val="010000"/>
                </a:solidFill>
              </a:rPr>
              <a:t>cipher</a:t>
            </a:r>
            <a:r>
              <a:rPr lang="en-US" altLang="en-US" sz="2400" dirty="0">
                <a:solidFill>
                  <a:srgbClr val="010000"/>
                </a:solidFill>
              </a:rPr>
              <a:t> </a:t>
            </a:r>
            <a:r>
              <a:rPr lang="en-US" altLang="en-US" sz="2400" dirty="0" err="1">
                <a:solidFill>
                  <a:srgbClr val="010000"/>
                </a:solidFill>
              </a:rPr>
              <a:t>substitusi</a:t>
            </a:r>
            <a:r>
              <a:rPr lang="en-US" altLang="en-US" sz="2400" dirty="0">
                <a:solidFill>
                  <a:srgbClr val="010000"/>
                </a:solidFill>
              </a:rPr>
              <a:t> </a:t>
            </a:r>
            <a:r>
              <a:rPr lang="en-US" altLang="en-US" sz="2400" dirty="0" err="1">
                <a:solidFill>
                  <a:srgbClr val="010000"/>
                </a:solidFill>
              </a:rPr>
              <a:t>dengan</a:t>
            </a:r>
            <a:r>
              <a:rPr lang="en-US" altLang="en-US" sz="2400" dirty="0">
                <a:solidFill>
                  <a:srgbClr val="010000"/>
                </a:solidFill>
              </a:rPr>
              <a:t> </a:t>
            </a:r>
            <a:r>
              <a:rPr lang="en-US" altLang="en-US" sz="2400" i="1" dirty="0">
                <a:solidFill>
                  <a:srgbClr val="010000"/>
                </a:solidFill>
              </a:rPr>
              <a:t>cipher</a:t>
            </a:r>
            <a:r>
              <a:rPr lang="en-US" altLang="en-US" sz="2400" dirty="0">
                <a:solidFill>
                  <a:srgbClr val="010000"/>
                </a:solidFill>
              </a:rPr>
              <a:t> </a:t>
            </a:r>
            <a:r>
              <a:rPr lang="en-US" altLang="en-US" sz="2400" dirty="0" err="1">
                <a:solidFill>
                  <a:srgbClr val="010000"/>
                </a:solidFill>
              </a:rPr>
              <a:t>transposisi</a:t>
            </a:r>
            <a:r>
              <a:rPr lang="en-US" altLang="en-US" sz="2400" dirty="0">
                <a:solidFill>
                  <a:srgbClr val="010000"/>
                </a:solidFill>
              </a:rPr>
              <a:t>.</a:t>
            </a:r>
          </a:p>
          <a:p>
            <a:pPr>
              <a:lnSpc>
                <a:spcPct val="90000"/>
              </a:lnSpc>
            </a:pPr>
            <a:r>
              <a:rPr lang="en-US" altLang="en-US" sz="2400" dirty="0" err="1">
                <a:solidFill>
                  <a:srgbClr val="010000"/>
                </a:solidFill>
              </a:rPr>
              <a:t>Disebut</a:t>
            </a:r>
            <a:r>
              <a:rPr lang="en-US" altLang="en-US" sz="2400" dirty="0">
                <a:solidFill>
                  <a:srgbClr val="010000"/>
                </a:solidFill>
              </a:rPr>
              <a:t> juga </a:t>
            </a:r>
            <a:r>
              <a:rPr lang="en-US" altLang="en-US" sz="2400" i="1" dirty="0">
                <a:solidFill>
                  <a:srgbClr val="010000"/>
                </a:solidFill>
              </a:rPr>
              <a:t>product cipher</a:t>
            </a:r>
            <a:endParaRPr lang="en-US" altLang="en-US" sz="2400" dirty="0">
              <a:solidFill>
                <a:srgbClr val="010000"/>
              </a:solidFill>
            </a:endParaRPr>
          </a:p>
          <a:p>
            <a:pPr>
              <a:lnSpc>
                <a:spcPct val="90000"/>
              </a:lnSpc>
            </a:pPr>
            <a:r>
              <a:rPr lang="en-US" altLang="en-US" sz="2400" dirty="0">
                <a:solidFill>
                  <a:srgbClr val="010000"/>
                </a:solidFill>
              </a:rPr>
              <a:t>Mula-</a:t>
            </a:r>
            <a:r>
              <a:rPr lang="en-US" altLang="en-US" sz="2400" dirty="0" err="1">
                <a:solidFill>
                  <a:srgbClr val="010000"/>
                </a:solidFill>
              </a:rPr>
              <a:t>mula</a:t>
            </a:r>
            <a:r>
              <a:rPr lang="en-US" altLang="en-US" sz="2400" dirty="0">
                <a:solidFill>
                  <a:srgbClr val="010000"/>
                </a:solidFill>
              </a:rPr>
              <a:t> </a:t>
            </a:r>
            <a:r>
              <a:rPr lang="en-US" altLang="en-US" sz="2400" dirty="0" err="1">
                <a:solidFill>
                  <a:srgbClr val="010000"/>
                </a:solidFill>
              </a:rPr>
              <a:t>pesan</a:t>
            </a:r>
            <a:r>
              <a:rPr lang="en-US" altLang="en-US" sz="2400" dirty="0">
                <a:solidFill>
                  <a:srgbClr val="010000"/>
                </a:solidFill>
              </a:rPr>
              <a:t> </a:t>
            </a:r>
            <a:r>
              <a:rPr lang="en-US" altLang="en-US" sz="2400" dirty="0" err="1">
                <a:solidFill>
                  <a:srgbClr val="010000"/>
                </a:solidFill>
              </a:rPr>
              <a:t>dienkripsi</a:t>
            </a:r>
            <a:r>
              <a:rPr lang="en-US" altLang="en-US" sz="2400" dirty="0">
                <a:solidFill>
                  <a:srgbClr val="010000"/>
                </a:solidFill>
              </a:rPr>
              <a:t> </a:t>
            </a:r>
            <a:r>
              <a:rPr lang="en-US" altLang="en-US" sz="2400" dirty="0" err="1">
                <a:solidFill>
                  <a:srgbClr val="010000"/>
                </a:solidFill>
              </a:rPr>
              <a:t>dengan</a:t>
            </a:r>
            <a:r>
              <a:rPr lang="en-US" altLang="en-US" sz="2400" dirty="0">
                <a:solidFill>
                  <a:srgbClr val="010000"/>
                </a:solidFill>
              </a:rPr>
              <a:t> </a:t>
            </a:r>
            <a:r>
              <a:rPr lang="en-US" altLang="en-US" sz="2400" i="1" dirty="0">
                <a:solidFill>
                  <a:srgbClr val="010000"/>
                </a:solidFill>
              </a:rPr>
              <a:t>cipher</a:t>
            </a:r>
            <a:r>
              <a:rPr lang="en-US" altLang="en-US" sz="2400" dirty="0">
                <a:solidFill>
                  <a:srgbClr val="010000"/>
                </a:solidFill>
              </a:rPr>
              <a:t> </a:t>
            </a:r>
            <a:r>
              <a:rPr lang="en-US" altLang="en-US" sz="2400" dirty="0" err="1">
                <a:solidFill>
                  <a:srgbClr val="010000"/>
                </a:solidFill>
              </a:rPr>
              <a:t>substitusi</a:t>
            </a:r>
            <a:r>
              <a:rPr lang="en-US" altLang="en-US" sz="2400" dirty="0">
                <a:solidFill>
                  <a:srgbClr val="010000"/>
                </a:solidFill>
              </a:rPr>
              <a:t>, </a:t>
            </a:r>
            <a:r>
              <a:rPr lang="en-US" altLang="en-US" sz="2400" dirty="0" err="1">
                <a:solidFill>
                  <a:srgbClr val="010000"/>
                </a:solidFill>
              </a:rPr>
              <a:t>selanjutnya</a:t>
            </a:r>
            <a:r>
              <a:rPr lang="en-US" altLang="en-US" sz="2400" dirty="0">
                <a:solidFill>
                  <a:srgbClr val="010000"/>
                </a:solidFill>
              </a:rPr>
              <a:t> </a:t>
            </a:r>
            <a:r>
              <a:rPr lang="en-US" altLang="en-US" sz="2400" dirty="0" err="1">
                <a:solidFill>
                  <a:srgbClr val="010000"/>
                </a:solidFill>
              </a:rPr>
              <a:t>hasilnya</a:t>
            </a:r>
            <a:r>
              <a:rPr lang="en-US" altLang="en-US" sz="2400" dirty="0">
                <a:solidFill>
                  <a:srgbClr val="010000"/>
                </a:solidFill>
              </a:rPr>
              <a:t> </a:t>
            </a:r>
            <a:r>
              <a:rPr lang="en-US" altLang="en-US" sz="2400" dirty="0" err="1">
                <a:solidFill>
                  <a:srgbClr val="010000"/>
                </a:solidFill>
              </a:rPr>
              <a:t>dienkripsi</a:t>
            </a:r>
            <a:r>
              <a:rPr lang="en-US" altLang="en-US" sz="2400" dirty="0">
                <a:solidFill>
                  <a:srgbClr val="010000"/>
                </a:solidFill>
              </a:rPr>
              <a:t> </a:t>
            </a:r>
            <a:r>
              <a:rPr lang="en-US" altLang="en-US" sz="2400" dirty="0" err="1">
                <a:solidFill>
                  <a:srgbClr val="010000"/>
                </a:solidFill>
              </a:rPr>
              <a:t>dengan</a:t>
            </a:r>
            <a:r>
              <a:rPr lang="en-US" altLang="en-US" sz="2400" dirty="0">
                <a:solidFill>
                  <a:srgbClr val="010000"/>
                </a:solidFill>
              </a:rPr>
              <a:t> </a:t>
            </a:r>
            <a:r>
              <a:rPr lang="en-US" altLang="en-US" sz="2400" i="1" dirty="0">
                <a:solidFill>
                  <a:srgbClr val="010000"/>
                </a:solidFill>
              </a:rPr>
              <a:t>cipher</a:t>
            </a:r>
            <a:r>
              <a:rPr lang="en-US" altLang="en-US" sz="2400" dirty="0">
                <a:solidFill>
                  <a:srgbClr val="010000"/>
                </a:solidFill>
              </a:rPr>
              <a:t> </a:t>
            </a:r>
            <a:r>
              <a:rPr lang="en-US" altLang="en-US" sz="2400" dirty="0" err="1">
                <a:solidFill>
                  <a:srgbClr val="010000"/>
                </a:solidFill>
              </a:rPr>
              <a:t>transposisi</a:t>
            </a:r>
            <a:r>
              <a:rPr lang="en-US" altLang="en-US" sz="2400" dirty="0">
                <a:solidFill>
                  <a:srgbClr val="010000"/>
                </a:solidFill>
              </a:rPr>
              <a:t> (</a:t>
            </a:r>
            <a:r>
              <a:rPr lang="en-US" altLang="en-US" sz="2400" dirty="0" err="1">
                <a:solidFill>
                  <a:srgbClr val="010000"/>
                </a:solidFill>
              </a:rPr>
              <a:t>atau</a:t>
            </a:r>
            <a:r>
              <a:rPr lang="en-US" altLang="en-US" sz="2400" dirty="0">
                <a:solidFill>
                  <a:srgbClr val="010000"/>
                </a:solidFill>
              </a:rPr>
              <a:t> </a:t>
            </a:r>
            <a:r>
              <a:rPr lang="en-US" altLang="en-US" sz="2400" dirty="0" err="1">
                <a:solidFill>
                  <a:srgbClr val="010000"/>
                </a:solidFill>
              </a:rPr>
              <a:t>sebaliknya</a:t>
            </a:r>
            <a:r>
              <a:rPr lang="en-US" altLang="en-US" sz="2400" dirty="0">
                <a:solidFill>
                  <a:srgbClr val="010000"/>
                </a:solidFill>
              </a:rPr>
              <a:t>).</a:t>
            </a:r>
          </a:p>
          <a:p>
            <a:pPr marL="0" indent="0">
              <a:lnSpc>
                <a:spcPct val="90000"/>
              </a:lnSpc>
              <a:buNone/>
            </a:pPr>
            <a:r>
              <a:rPr lang="en-GB" altLang="en-US" sz="2400" b="1" dirty="0">
                <a:solidFill>
                  <a:srgbClr val="000000"/>
                </a:solidFill>
                <a:cs typeface="Times New Roman" panose="02020603050405020304" pitchFamily="18" charset="0"/>
              </a:rPr>
              <a:t>   </a:t>
            </a:r>
            <a:r>
              <a:rPr lang="en-GB" altLang="en-US" sz="2400" b="1" dirty="0" err="1">
                <a:solidFill>
                  <a:srgbClr val="000000"/>
                </a:solidFill>
                <a:cs typeface="Times New Roman" panose="02020603050405020304" pitchFamily="18" charset="0"/>
              </a:rPr>
              <a:t>Contoh</a:t>
            </a:r>
            <a:r>
              <a:rPr lang="en-GB" altLang="en-US" sz="2400" b="1" dirty="0">
                <a:solidFill>
                  <a:srgbClr val="000000"/>
                </a:solidFill>
                <a:cs typeface="Times New Roman" panose="02020603050405020304" pitchFamily="18" charset="0"/>
              </a:rPr>
              <a:t>.</a:t>
            </a:r>
            <a:r>
              <a:rPr lang="en-GB"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Plainteks</a:t>
            </a: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New" panose="02070309020205020404" pitchFamily="49" charset="0"/>
                <a:cs typeface="Courier New" panose="02070309020205020404" pitchFamily="49" charset="0"/>
              </a:rPr>
              <a:t>hello world</a:t>
            </a:r>
            <a:endParaRPr lang="en-GB" altLang="en-US" sz="2400" dirty="0">
              <a:solidFill>
                <a:srgbClr val="000000"/>
              </a:solidFill>
              <a:cs typeface="Times New Roman" panose="02020603050405020304" pitchFamily="18" charset="0"/>
            </a:endParaRPr>
          </a:p>
          <a:p>
            <a:pPr marL="574675" indent="-342900">
              <a:lnSpc>
                <a:spcPct val="90000"/>
              </a:lnSpc>
              <a:buFont typeface="Wingdings" panose="05000000000000000000" pitchFamily="2" charset="2"/>
              <a:buChar char="ü"/>
            </a:pPr>
            <a:r>
              <a:rPr lang="en-US" altLang="en-US" sz="2400" dirty="0" err="1">
                <a:solidFill>
                  <a:srgbClr val="000000"/>
                </a:solidFill>
                <a:cs typeface="Times New Roman" panose="02020603050405020304" pitchFamily="18" charset="0"/>
              </a:rPr>
              <a:t>dienkripsi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dengan</a:t>
            </a:r>
            <a:r>
              <a:rPr lang="en-US" altLang="en-US" sz="2400" dirty="0">
                <a:solidFill>
                  <a:srgbClr val="000000"/>
                </a:solidFill>
                <a:cs typeface="Times New Roman" panose="02020603050405020304" pitchFamily="18" charset="0"/>
              </a:rPr>
              <a:t> </a:t>
            </a:r>
            <a:r>
              <a:rPr lang="en-US" altLang="en-US" sz="2400" i="1" dirty="0" err="1">
                <a:solidFill>
                  <a:srgbClr val="000000"/>
                </a:solidFill>
                <a:cs typeface="Times New Roman" panose="02020603050405020304" pitchFamily="18" charset="0"/>
              </a:rPr>
              <a:t>caesar</a:t>
            </a:r>
            <a:r>
              <a:rPr lang="en-US" altLang="en-US" sz="2400" i="1" dirty="0">
                <a:solidFill>
                  <a:srgbClr val="000000"/>
                </a:solidFill>
                <a:cs typeface="Times New Roman" panose="02020603050405020304" pitchFamily="18" charset="0"/>
              </a:rPr>
              <a:t> cipher</a:t>
            </a:r>
            <a:r>
              <a:rPr lang="en-US" altLang="en-US" sz="2400" dirty="0">
                <a:solidFill>
                  <a:srgbClr val="000000"/>
                </a:solidFill>
                <a:cs typeface="Times New Roman" panose="02020603050405020304" pitchFamily="18" charset="0"/>
              </a:rPr>
              <a:t>  (k = 3) </a:t>
            </a:r>
            <a:r>
              <a:rPr lang="en-US" altLang="en-US" sz="2400" dirty="0" err="1">
                <a:solidFill>
                  <a:srgbClr val="000000"/>
                </a:solidFill>
                <a:cs typeface="Times New Roman" panose="02020603050405020304" pitchFamily="18" charset="0"/>
              </a:rPr>
              <a:t>menjadi</a:t>
            </a: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New" panose="02070309020205020404" pitchFamily="49" charset="0"/>
                <a:cs typeface="Courier New" panose="02070309020205020404" pitchFamily="49" charset="0"/>
              </a:rPr>
              <a:t>KHOOR ZRUOG</a:t>
            </a:r>
            <a:endParaRPr lang="en-GB" altLang="en-US" sz="2400" dirty="0">
              <a:solidFill>
                <a:srgbClr val="000000"/>
              </a:solidFill>
              <a:cs typeface="Times New Roman" panose="02020603050405020304" pitchFamily="18" charset="0"/>
            </a:endParaRPr>
          </a:p>
          <a:p>
            <a:pPr marL="574675" indent="-342900">
              <a:buFont typeface="Wingdings" panose="05000000000000000000" pitchFamily="2" charset="2"/>
              <a:buChar char="ü"/>
            </a:pPr>
            <a:r>
              <a:rPr lang="en-US" altLang="en-US" sz="2400" dirty="0" err="1">
                <a:solidFill>
                  <a:srgbClr val="000000"/>
                </a:solidFill>
                <a:cs typeface="Times New Roman" panose="02020603050405020304" pitchFamily="18" charset="0"/>
              </a:rPr>
              <a:t>kemudian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hasil</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ini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dienkripsi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lagi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dengan</a:t>
            </a:r>
            <a:r>
              <a:rPr lang="en-US" altLang="en-US" sz="2400"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cipher</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transposisi</a:t>
            </a:r>
            <a:r>
              <a:rPr lang="en-US" altLang="en-US" sz="2400" dirty="0">
                <a:solidFill>
                  <a:srgbClr val="000000"/>
                </a:solidFill>
                <a:cs typeface="Times New Roman" panose="02020603050405020304" pitchFamily="18" charset="0"/>
              </a:rPr>
              <a:t>  (</a:t>
            </a:r>
            <a:r>
              <a:rPr lang="en-US" altLang="en-US" sz="2400" i="1" dirty="0">
                <a:solidFill>
                  <a:srgbClr val="000000"/>
                </a:solidFill>
                <a:cs typeface="Times New Roman" panose="02020603050405020304" pitchFamily="18" charset="0"/>
              </a:rPr>
              <a:t>k</a:t>
            </a:r>
            <a:r>
              <a:rPr lang="en-US" altLang="en-US" sz="2400" dirty="0">
                <a:solidFill>
                  <a:srgbClr val="000000"/>
                </a:solidFill>
                <a:cs typeface="Times New Roman" panose="02020603050405020304" pitchFamily="18" charset="0"/>
              </a:rPr>
              <a:t> = 4):</a:t>
            </a:r>
            <a:endParaRPr lang="en-GB" altLang="en-US" sz="2400" dirty="0">
              <a:solidFill>
                <a:srgbClr val="000000"/>
              </a:solidFill>
              <a:cs typeface="Times New Roman" panose="02020603050405020304" pitchFamily="18" charset="0"/>
            </a:endParaRPr>
          </a:p>
          <a:p>
            <a:pPr marL="457200" lvl="1" indent="0">
              <a:lnSpc>
                <a:spcPct val="90000"/>
              </a:lnSpc>
              <a:buNone/>
            </a:pPr>
            <a:r>
              <a:rPr lang="en-US" altLang="en-US" dirty="0">
                <a:solidFill>
                  <a:srgbClr val="000000"/>
                </a:solidFill>
                <a:latin typeface="Courier New" panose="02070309020205020404" pitchFamily="49" charset="0"/>
                <a:cs typeface="Courier New" panose="02070309020205020404" pitchFamily="49" charset="0"/>
              </a:rPr>
              <a:t>	KHOO</a:t>
            </a:r>
            <a:endParaRPr lang="en-GB" altLang="en-US" dirty="0">
              <a:solidFill>
                <a:srgbClr val="000000"/>
              </a:solidFill>
              <a:cs typeface="Times New Roman" panose="02020603050405020304" pitchFamily="18" charset="0"/>
            </a:endParaRPr>
          </a:p>
          <a:p>
            <a:pPr marL="457200" lvl="1" indent="0">
              <a:lnSpc>
                <a:spcPct val="90000"/>
              </a:lnSpc>
              <a:buNone/>
            </a:pPr>
            <a:r>
              <a:rPr lang="en-US" altLang="en-US" dirty="0">
                <a:solidFill>
                  <a:srgbClr val="000000"/>
                </a:solidFill>
                <a:latin typeface="Courier New" panose="02070309020205020404" pitchFamily="49" charset="0"/>
                <a:cs typeface="Courier New" panose="02070309020205020404" pitchFamily="49" charset="0"/>
              </a:rPr>
              <a:t>	RZRU</a:t>
            </a:r>
            <a:endParaRPr lang="en-GB" altLang="en-US" dirty="0">
              <a:solidFill>
                <a:srgbClr val="000000"/>
              </a:solidFill>
              <a:cs typeface="Times New Roman" panose="02020603050405020304" pitchFamily="18" charset="0"/>
            </a:endParaRPr>
          </a:p>
          <a:p>
            <a:pPr marL="457200" lvl="1" indent="0">
              <a:lnSpc>
                <a:spcPct val="90000"/>
              </a:lnSpc>
              <a:buNone/>
            </a:pPr>
            <a:r>
              <a:rPr lang="en-US" altLang="en-US" dirty="0">
                <a:solidFill>
                  <a:srgbClr val="000000"/>
                </a:solidFill>
                <a:latin typeface="Courier New" panose="02070309020205020404" pitchFamily="49" charset="0"/>
                <a:cs typeface="Courier New" panose="02070309020205020404" pitchFamily="49" charset="0"/>
              </a:rPr>
              <a:t>	OGZZ</a:t>
            </a:r>
          </a:p>
          <a:p>
            <a:pPr marL="231775" lvl="1" indent="-231775"/>
            <a:r>
              <a:rPr lang="en-US" altLang="en-US" i="1" dirty="0">
                <a:solidFill>
                  <a:srgbClr val="000000"/>
                </a:solidFill>
                <a:cs typeface="Courier New" panose="02070309020205020404" pitchFamily="49" charset="0"/>
              </a:rPr>
              <a:t>Cipher</a:t>
            </a:r>
            <a:r>
              <a:rPr lang="en-US" altLang="en-US" dirty="0">
                <a:solidFill>
                  <a:srgbClr val="000000"/>
                </a:solidFill>
                <a:cs typeface="Courier New" panose="02070309020205020404" pitchFamily="49" charset="0"/>
              </a:rPr>
              <a:t> modern </a:t>
            </a:r>
            <a:r>
              <a:rPr lang="en-US" altLang="en-US" dirty="0" err="1">
                <a:solidFill>
                  <a:srgbClr val="000000"/>
                </a:solidFill>
                <a:cs typeface="Courier New" panose="02070309020205020404" pitchFamily="49" charset="0"/>
              </a:rPr>
              <a:t>menggunakan</a:t>
            </a:r>
            <a:r>
              <a:rPr lang="en-US" altLang="en-US" dirty="0">
                <a:solidFill>
                  <a:srgbClr val="000000"/>
                </a:solidFill>
                <a:cs typeface="Courier New" panose="02070309020205020404" pitchFamily="49" charset="0"/>
              </a:rPr>
              <a:t> </a:t>
            </a:r>
            <a:r>
              <a:rPr lang="en-US" altLang="en-US" dirty="0" err="1">
                <a:solidFill>
                  <a:srgbClr val="000000"/>
                </a:solidFill>
                <a:cs typeface="Courier New" panose="02070309020205020404" pitchFamily="49" charset="0"/>
              </a:rPr>
              <a:t>konsep</a:t>
            </a:r>
            <a:r>
              <a:rPr lang="en-US" altLang="en-US" dirty="0">
                <a:solidFill>
                  <a:srgbClr val="000000"/>
                </a:solidFill>
                <a:cs typeface="Courier New" panose="02070309020205020404" pitchFamily="49" charset="0"/>
              </a:rPr>
              <a:t> </a:t>
            </a:r>
            <a:r>
              <a:rPr lang="en-US" altLang="en-US" dirty="0" err="1">
                <a:solidFill>
                  <a:srgbClr val="000000"/>
                </a:solidFill>
                <a:cs typeface="Courier New" panose="02070309020205020404" pitchFamily="49" charset="0"/>
              </a:rPr>
              <a:t>kombinasi</a:t>
            </a:r>
            <a:r>
              <a:rPr lang="en-US" altLang="en-US" dirty="0">
                <a:solidFill>
                  <a:srgbClr val="000000"/>
                </a:solidFill>
                <a:cs typeface="Courier New" panose="02070309020205020404" pitchFamily="49" charset="0"/>
              </a:rPr>
              <a:t> </a:t>
            </a:r>
            <a:r>
              <a:rPr lang="en-US" altLang="en-US" i="1" dirty="0">
                <a:solidFill>
                  <a:srgbClr val="000000"/>
                </a:solidFill>
                <a:cs typeface="Courier New" panose="02070309020205020404" pitchFamily="49" charset="0"/>
              </a:rPr>
              <a:t>cipher</a:t>
            </a:r>
            <a:r>
              <a:rPr lang="en-US" altLang="en-US" dirty="0">
                <a:solidFill>
                  <a:srgbClr val="000000"/>
                </a:solidFill>
                <a:cs typeface="Courier New" panose="02070309020205020404" pitchFamily="49" charset="0"/>
              </a:rPr>
              <a:t> </a:t>
            </a:r>
            <a:r>
              <a:rPr lang="en-US" altLang="en-US" dirty="0" err="1">
                <a:solidFill>
                  <a:srgbClr val="000000"/>
                </a:solidFill>
                <a:cs typeface="Courier New" panose="02070309020205020404" pitchFamily="49" charset="0"/>
              </a:rPr>
              <a:t>substitusi</a:t>
            </a:r>
            <a:r>
              <a:rPr lang="en-US" altLang="en-US" dirty="0">
                <a:solidFill>
                  <a:srgbClr val="000000"/>
                </a:solidFill>
                <a:cs typeface="Courier New" panose="02070309020205020404" pitchFamily="49" charset="0"/>
              </a:rPr>
              <a:t> dan </a:t>
            </a:r>
            <a:r>
              <a:rPr lang="en-US" altLang="en-US" i="1" dirty="0">
                <a:solidFill>
                  <a:srgbClr val="000000"/>
                </a:solidFill>
                <a:cs typeface="Courier New" panose="02070309020205020404" pitchFamily="49" charset="0"/>
              </a:rPr>
              <a:t>cipher</a:t>
            </a:r>
            <a:r>
              <a:rPr lang="en-US" altLang="en-US" dirty="0">
                <a:solidFill>
                  <a:srgbClr val="000000"/>
                </a:solidFill>
                <a:cs typeface="Courier New" panose="02070309020205020404" pitchFamily="49" charset="0"/>
              </a:rPr>
              <a:t> </a:t>
            </a:r>
            <a:r>
              <a:rPr lang="en-US" altLang="en-US" dirty="0" err="1">
                <a:solidFill>
                  <a:srgbClr val="000000"/>
                </a:solidFill>
                <a:cs typeface="Courier New" panose="02070309020205020404" pitchFamily="49" charset="0"/>
              </a:rPr>
              <a:t>transposisi</a:t>
            </a:r>
            <a:r>
              <a:rPr lang="en-US" altLang="en-US" dirty="0">
                <a:solidFill>
                  <a:srgbClr val="000000"/>
                </a:solidFill>
                <a:cs typeface="Courier New" panose="02070309020205020404" pitchFamily="49" charset="0"/>
              </a:rPr>
              <a:t>, </a:t>
            </a:r>
            <a:r>
              <a:rPr lang="en-US" altLang="en-US" dirty="0" err="1">
                <a:solidFill>
                  <a:srgbClr val="000000"/>
                </a:solidFill>
                <a:cs typeface="Courier New" panose="02070309020205020404" pitchFamily="49" charset="0"/>
              </a:rPr>
              <a:t>namun</a:t>
            </a:r>
            <a:r>
              <a:rPr lang="en-US" altLang="en-US" dirty="0">
                <a:solidFill>
                  <a:srgbClr val="000000"/>
                </a:solidFill>
                <a:cs typeface="Courier New" panose="02070309020205020404" pitchFamily="49" charset="0"/>
              </a:rPr>
              <a:t> </a:t>
            </a:r>
            <a:r>
              <a:rPr lang="en-US" altLang="en-US" dirty="0" err="1">
                <a:solidFill>
                  <a:srgbClr val="000000"/>
                </a:solidFill>
                <a:cs typeface="Courier New" panose="02070309020205020404" pitchFamily="49" charset="0"/>
              </a:rPr>
              <a:t>operasinya</a:t>
            </a:r>
            <a:r>
              <a:rPr lang="en-US" altLang="en-US" dirty="0">
                <a:solidFill>
                  <a:srgbClr val="000000"/>
                </a:solidFill>
                <a:cs typeface="Courier New" panose="02070309020205020404" pitchFamily="49" charset="0"/>
              </a:rPr>
              <a:t> </a:t>
            </a:r>
            <a:r>
              <a:rPr lang="en-US" altLang="en-US" dirty="0" err="1">
                <a:solidFill>
                  <a:srgbClr val="000000"/>
                </a:solidFill>
                <a:cs typeface="Courier New" panose="02070309020205020404" pitchFamily="49" charset="0"/>
              </a:rPr>
              <a:t>dibuat</a:t>
            </a:r>
            <a:r>
              <a:rPr lang="en-US" altLang="en-US" dirty="0">
                <a:solidFill>
                  <a:srgbClr val="000000"/>
                </a:solidFill>
                <a:cs typeface="Courier New" panose="02070309020205020404" pitchFamily="49" charset="0"/>
              </a:rPr>
              <a:t> </a:t>
            </a:r>
            <a:r>
              <a:rPr lang="en-US" altLang="en-US" dirty="0" err="1">
                <a:solidFill>
                  <a:srgbClr val="000000"/>
                </a:solidFill>
                <a:cs typeface="Courier New" panose="02070309020205020404" pitchFamily="49" charset="0"/>
              </a:rPr>
              <a:t>sekompleks</a:t>
            </a:r>
            <a:r>
              <a:rPr lang="en-US" altLang="en-US" dirty="0">
                <a:solidFill>
                  <a:srgbClr val="000000"/>
                </a:solidFill>
                <a:cs typeface="Courier New" panose="02070309020205020404" pitchFamily="49" charset="0"/>
              </a:rPr>
              <a:t> </a:t>
            </a:r>
            <a:r>
              <a:rPr lang="en-US" altLang="en-US" dirty="0" err="1">
                <a:solidFill>
                  <a:srgbClr val="000000"/>
                </a:solidFill>
                <a:cs typeface="Courier New" panose="02070309020205020404" pitchFamily="49" charset="0"/>
              </a:rPr>
              <a:t>mungkin</a:t>
            </a:r>
            <a:endParaRPr lang="en-US" altLang="en-US" dirty="0">
              <a:solidFill>
                <a:srgbClr val="000000"/>
              </a:solidFill>
              <a:cs typeface="Courier New" panose="02070309020205020404" pitchFamily="49" charset="0"/>
            </a:endParaRPr>
          </a:p>
          <a:p>
            <a:pPr marL="457200" lvl="1" indent="0">
              <a:lnSpc>
                <a:spcPct val="90000"/>
              </a:lnSpc>
              <a:buNone/>
            </a:pPr>
            <a:endParaRPr lang="en-US" altLang="en-US" dirty="0">
              <a:solidFill>
                <a:srgbClr val="000000"/>
              </a:solidFill>
              <a:latin typeface="Courier New" panose="02070309020205020404" pitchFamily="49" charset="0"/>
              <a:cs typeface="Courier New" panose="02070309020205020404" pitchFamily="49" charset="0"/>
            </a:endParaRPr>
          </a:p>
          <a:p>
            <a:pPr marL="457200" lvl="1" indent="0">
              <a:lnSpc>
                <a:spcPct val="90000"/>
              </a:lnSpc>
              <a:buNone/>
            </a:pPr>
            <a:endParaRPr lang="en-GB" altLang="en-US" dirty="0">
              <a:solidFill>
                <a:srgbClr val="000000"/>
              </a:solidFill>
              <a:cs typeface="Times New Roman" panose="02020603050405020304" pitchFamily="18" charset="0"/>
            </a:endParaRPr>
          </a:p>
          <a:p>
            <a:pPr>
              <a:lnSpc>
                <a:spcPct val="90000"/>
              </a:lnSpc>
              <a:buFont typeface="Wingdings" panose="05000000000000000000" pitchFamily="2" charset="2"/>
              <a:buNone/>
            </a:pPr>
            <a:r>
              <a:rPr lang="en-US" altLang="en-US" sz="2400" dirty="0">
                <a:solidFill>
                  <a:srgbClr val="000000"/>
                </a:solidFill>
                <a:cs typeface="Times New Roman" panose="02020603050405020304" pitchFamily="18" charset="0"/>
              </a:rPr>
              <a:t> 	</a:t>
            </a:r>
            <a:endParaRPr lang="en-US" altLang="en-US" sz="2400" dirty="0">
              <a:solidFill>
                <a:srgbClr val="010000"/>
              </a:solidFill>
            </a:endParaRPr>
          </a:p>
        </p:txBody>
      </p:sp>
      <p:sp>
        <p:nvSpPr>
          <p:cNvPr id="3" name="TextBox 2">
            <a:extLst>
              <a:ext uri="{FF2B5EF4-FFF2-40B4-BE49-F238E27FC236}">
                <a16:creationId xmlns:a16="http://schemas.microsoft.com/office/drawing/2014/main" id="{1159C82C-30B0-917A-78ED-09230B370EA1}"/>
              </a:ext>
            </a:extLst>
          </p:cNvPr>
          <p:cNvSpPr txBox="1"/>
          <p:nvPr/>
        </p:nvSpPr>
        <p:spPr>
          <a:xfrm>
            <a:off x="3287486" y="4771869"/>
            <a:ext cx="6096000" cy="461665"/>
          </a:xfrm>
          <a:prstGeom prst="rect">
            <a:avLst/>
          </a:prstGeom>
          <a:noFill/>
        </p:spPr>
        <p:txBody>
          <a:bodyPr wrap="square">
            <a:spAutoFit/>
          </a:bodyPr>
          <a:lstStyle/>
          <a:p>
            <a:r>
              <a:rPr lang="en-US" altLang="en-US" sz="2400" dirty="0">
                <a:solidFill>
                  <a:srgbClr val="010000"/>
                </a:solidFill>
                <a:cs typeface="Times New Roman" panose="02020603050405020304" pitchFamily="18" charset="0"/>
                <a:sym typeface="Wingdings" panose="05000000000000000000" pitchFamily="2" charset="2"/>
              </a:rPr>
              <a:t> </a:t>
            </a:r>
            <a:r>
              <a:rPr lang="en-US" altLang="en-US" sz="2400" dirty="0" err="1">
                <a:solidFill>
                  <a:srgbClr val="010000"/>
                </a:solidFill>
                <a:cs typeface="Times New Roman" panose="02020603050405020304" pitchFamily="18" charset="0"/>
              </a:rPr>
              <a:t>Cipherteks</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akhir</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adalah</a:t>
            </a:r>
            <a:r>
              <a:rPr lang="en-US" altLang="en-US" sz="2400" dirty="0">
                <a:solidFill>
                  <a:srgbClr val="010000"/>
                </a:solidFill>
                <a:cs typeface="Times New Roman" panose="02020603050405020304" pitchFamily="18" charset="0"/>
              </a:rPr>
              <a:t>: </a:t>
            </a:r>
            <a:r>
              <a:rPr lang="en-GB" altLang="en-US" sz="2400" dirty="0">
                <a:solidFill>
                  <a:srgbClr val="FF0000"/>
                </a:solidFill>
                <a:latin typeface="Courier" pitchFamily="49" charset="0"/>
                <a:cs typeface="Times New Roman" panose="02020603050405020304" pitchFamily="18" charset="0"/>
              </a:rPr>
              <a:t>KROHZGORZOUZ</a:t>
            </a:r>
            <a:r>
              <a:rPr lang="en-US" altLang="en-US" sz="2400" dirty="0">
                <a:solidFill>
                  <a:srgbClr val="FF0000"/>
                </a:solidFill>
              </a:rPr>
              <a:t> </a:t>
            </a:r>
            <a:endParaRPr lang="en-US" sz="2400" dirty="0">
              <a:solidFill>
                <a:srgbClr val="FF0000"/>
              </a:solidFill>
            </a:endParaRPr>
          </a:p>
        </p:txBody>
      </p:sp>
    </p:spTree>
    <p:extLst>
      <p:ext uri="{BB962C8B-B14F-4D97-AF65-F5344CB8AC3E}">
        <p14:creationId xmlns:p14="http://schemas.microsoft.com/office/powerpoint/2010/main" val="13921422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92E28377-C07A-4B66-B888-C5BFB5F661D0}" type="slidenum">
              <a:rPr lang="en-GB" altLang="en-US" sz="2400">
                <a:solidFill>
                  <a:schemeClr val="tx2"/>
                </a:solidFill>
              </a:rPr>
              <a:pPr>
                <a:spcBef>
                  <a:spcPct val="0"/>
                </a:spcBef>
                <a:buClrTx/>
                <a:buSzTx/>
                <a:buFontTx/>
                <a:buNone/>
              </a:pPr>
              <a:t>47</a:t>
            </a:fld>
            <a:endParaRPr lang="en-GB" altLang="en-US" sz="1400">
              <a:solidFill>
                <a:schemeClr val="tx2"/>
              </a:solidFill>
            </a:endParaRPr>
          </a:p>
        </p:txBody>
      </p:sp>
      <p:sp>
        <p:nvSpPr>
          <p:cNvPr id="579587" name="Rectangle 3"/>
          <p:cNvSpPr>
            <a:spLocks noGrp="1" noChangeArrowheads="1"/>
          </p:cNvSpPr>
          <p:nvPr>
            <p:ph type="body" idx="1"/>
          </p:nvPr>
        </p:nvSpPr>
        <p:spPr>
          <a:xfrm>
            <a:off x="957941" y="1519555"/>
            <a:ext cx="10784116" cy="4648200"/>
          </a:xfrm>
        </p:spPr>
        <p:txBody>
          <a:bodyPr>
            <a:noAutofit/>
          </a:bodyPr>
          <a:lstStyle/>
          <a:p>
            <a:pPr marL="398463" indent="-398463">
              <a:defRPr/>
            </a:pPr>
            <a:r>
              <a:rPr lang="en-GB" sz="2400" dirty="0">
                <a:solidFill>
                  <a:srgbClr val="010000"/>
                </a:solidFill>
                <a:cs typeface="Times New Roman" pitchFamily="18" charset="0"/>
              </a:rPr>
              <a:t>Review </a:t>
            </a:r>
            <a:r>
              <a:rPr lang="en-GB" sz="2400" dirty="0" err="1">
                <a:solidFill>
                  <a:srgbClr val="010000"/>
                </a:solidFill>
                <a:cs typeface="Times New Roman" pitchFamily="18" charset="0"/>
              </a:rPr>
              <a:t>kembali</a:t>
            </a:r>
            <a:r>
              <a:rPr lang="en-GB" sz="2400" dirty="0">
                <a:solidFill>
                  <a:srgbClr val="010000"/>
                </a:solidFill>
                <a:cs typeface="Times New Roman" pitchFamily="18" charset="0"/>
              </a:rPr>
              <a:t>, pada </a:t>
            </a:r>
            <a:r>
              <a:rPr lang="en-GB" sz="2400" i="1" dirty="0">
                <a:solidFill>
                  <a:srgbClr val="010000"/>
                </a:solidFill>
                <a:cs typeface="Times New Roman" pitchFamily="18" charset="0"/>
              </a:rPr>
              <a:t>cipher</a:t>
            </a:r>
            <a:r>
              <a:rPr lang="en-GB" sz="2400" dirty="0">
                <a:solidFill>
                  <a:srgbClr val="010000"/>
                </a:solidFill>
                <a:cs typeface="Times New Roman" pitchFamily="18" charset="0"/>
              </a:rPr>
              <a:t> abjad-</a:t>
            </a:r>
            <a:r>
              <a:rPr lang="en-GB" sz="2400" dirty="0" err="1">
                <a:solidFill>
                  <a:srgbClr val="010000"/>
                </a:solidFill>
                <a:cs typeface="Times New Roman" pitchFamily="18" charset="0"/>
              </a:rPr>
              <a:t>tunggal</a:t>
            </a:r>
            <a:r>
              <a:rPr lang="en-GB" sz="2400" dirty="0">
                <a:solidFill>
                  <a:srgbClr val="010000"/>
                </a:solidFill>
                <a:cs typeface="Times New Roman" pitchFamily="18" charset="0"/>
              </a:rPr>
              <a:t> </a:t>
            </a:r>
            <a:r>
              <a:rPr lang="en-GB" sz="2400" dirty="0" err="1">
                <a:solidFill>
                  <a:srgbClr val="010000"/>
                </a:solidFill>
                <a:cs typeface="Times New Roman" pitchFamily="18" charset="0"/>
              </a:rPr>
              <a:t>satu</a:t>
            </a:r>
            <a:r>
              <a:rPr lang="en-GB" sz="2400" dirty="0">
                <a:solidFill>
                  <a:srgbClr val="010000"/>
                </a:solidFill>
                <a:cs typeface="Times New Roman" pitchFamily="18" charset="0"/>
              </a:rPr>
              <a:t> </a:t>
            </a:r>
            <a:r>
              <a:rPr lang="en-GB" sz="2400" dirty="0" err="1">
                <a:solidFill>
                  <a:srgbClr val="010000"/>
                </a:solidFill>
                <a:cs typeface="Times New Roman" pitchFamily="18" charset="0"/>
              </a:rPr>
              <a:t>huruf</a:t>
            </a:r>
            <a:r>
              <a:rPr lang="en-GB" sz="2400" dirty="0">
                <a:solidFill>
                  <a:srgbClr val="010000"/>
                </a:solidFill>
                <a:cs typeface="Times New Roman" pitchFamily="18" charset="0"/>
              </a:rPr>
              <a:t> </a:t>
            </a:r>
            <a:r>
              <a:rPr lang="en-GB" sz="2400" dirty="0" err="1">
                <a:solidFill>
                  <a:srgbClr val="010000"/>
                </a:solidFill>
                <a:cs typeface="Times New Roman" pitchFamily="18" charset="0"/>
              </a:rPr>
              <a:t>plainteks</a:t>
            </a:r>
            <a:r>
              <a:rPr lang="en-GB" sz="2400" dirty="0">
                <a:solidFill>
                  <a:srgbClr val="010000"/>
                </a:solidFill>
                <a:cs typeface="Times New Roman" pitchFamily="18" charset="0"/>
              </a:rPr>
              <a:t> </a:t>
            </a:r>
            <a:r>
              <a:rPr lang="en-GB" sz="2400" dirty="0" err="1">
                <a:solidFill>
                  <a:srgbClr val="010000"/>
                </a:solidFill>
                <a:cs typeface="Times New Roman" pitchFamily="18" charset="0"/>
              </a:rPr>
              <a:t>diganti</a:t>
            </a:r>
            <a:r>
              <a:rPr lang="en-GB" sz="2400" dirty="0">
                <a:solidFill>
                  <a:srgbClr val="010000"/>
                </a:solidFill>
                <a:cs typeface="Times New Roman" pitchFamily="18" charset="0"/>
              </a:rPr>
              <a:t> </a:t>
            </a:r>
            <a:r>
              <a:rPr lang="en-GB" sz="2400" dirty="0" err="1">
                <a:solidFill>
                  <a:srgbClr val="010000"/>
                </a:solidFill>
                <a:cs typeface="Times New Roman" pitchFamily="18" charset="0"/>
              </a:rPr>
              <a:t>dengan</a:t>
            </a:r>
            <a:r>
              <a:rPr lang="en-GB" sz="2400" dirty="0">
                <a:solidFill>
                  <a:srgbClr val="010000"/>
                </a:solidFill>
                <a:cs typeface="Times New Roman" pitchFamily="18" charset="0"/>
              </a:rPr>
              <a:t> </a:t>
            </a:r>
            <a:r>
              <a:rPr lang="en-GB" sz="2400" dirty="0" err="1">
                <a:solidFill>
                  <a:srgbClr val="010000"/>
                </a:solidFill>
                <a:cs typeface="Times New Roman" pitchFamily="18" charset="0"/>
              </a:rPr>
              <a:t>satu</a:t>
            </a:r>
            <a:r>
              <a:rPr lang="en-GB" sz="2400" dirty="0">
                <a:solidFill>
                  <a:srgbClr val="010000"/>
                </a:solidFill>
                <a:cs typeface="Times New Roman" pitchFamily="18" charset="0"/>
              </a:rPr>
              <a:t> </a:t>
            </a:r>
            <a:r>
              <a:rPr lang="en-GB" sz="2400" dirty="0" err="1">
                <a:solidFill>
                  <a:srgbClr val="010000"/>
                </a:solidFill>
                <a:cs typeface="Times New Roman" pitchFamily="18" charset="0"/>
              </a:rPr>
              <a:t>huruf</a:t>
            </a:r>
            <a:r>
              <a:rPr lang="en-GB" sz="2400" dirty="0">
                <a:solidFill>
                  <a:srgbClr val="010000"/>
                </a:solidFill>
                <a:cs typeface="Times New Roman" pitchFamily="18" charset="0"/>
              </a:rPr>
              <a:t> </a:t>
            </a:r>
            <a:r>
              <a:rPr lang="en-GB" sz="2400" dirty="0" err="1">
                <a:solidFill>
                  <a:srgbClr val="010000"/>
                </a:solidFill>
                <a:cs typeface="Times New Roman" pitchFamily="18" charset="0"/>
              </a:rPr>
              <a:t>cipherteks</a:t>
            </a:r>
            <a:r>
              <a:rPr lang="en-GB" sz="2400" dirty="0">
                <a:solidFill>
                  <a:srgbClr val="010000"/>
                </a:solidFill>
                <a:cs typeface="Times New Roman" pitchFamily="18" charset="0"/>
              </a:rPr>
              <a:t>. </a:t>
            </a:r>
          </a:p>
          <a:p>
            <a:pPr marL="398463" indent="-398463">
              <a:defRPr/>
            </a:pPr>
            <a:endParaRPr lang="en-US" sz="2400" dirty="0">
              <a:solidFill>
                <a:srgbClr val="010000"/>
              </a:solidFill>
              <a:cs typeface="Times New Roman" pitchFamily="18" charset="0"/>
            </a:endParaRPr>
          </a:p>
          <a:p>
            <a:pPr marL="398463" indent="-398463">
              <a:defRPr/>
            </a:pPr>
            <a:r>
              <a:rPr lang="en-GB" sz="2400" i="1" dirty="0">
                <a:solidFill>
                  <a:srgbClr val="010000"/>
                </a:solidFill>
                <a:cs typeface="Times New Roman" pitchFamily="18" charset="0"/>
              </a:rPr>
              <a:t>Caesar cipher </a:t>
            </a:r>
            <a:r>
              <a:rPr lang="en-GB" sz="2400" dirty="0" err="1">
                <a:solidFill>
                  <a:srgbClr val="010000"/>
                </a:solidFill>
                <a:cs typeface="Times New Roman" pitchFamily="18" charset="0"/>
              </a:rPr>
              <a:t>adalah</a:t>
            </a:r>
            <a:r>
              <a:rPr lang="en-GB" sz="2400" dirty="0">
                <a:solidFill>
                  <a:srgbClr val="010000"/>
                </a:solidFill>
                <a:cs typeface="Times New Roman" pitchFamily="18" charset="0"/>
              </a:rPr>
              <a:t> salah </a:t>
            </a:r>
            <a:r>
              <a:rPr lang="en-GB" sz="2400" dirty="0" err="1">
                <a:solidFill>
                  <a:srgbClr val="010000"/>
                </a:solidFill>
                <a:cs typeface="Times New Roman" pitchFamily="18" charset="0"/>
              </a:rPr>
              <a:t>satu</a:t>
            </a:r>
            <a:r>
              <a:rPr lang="en-GB" sz="2400" dirty="0">
                <a:solidFill>
                  <a:srgbClr val="010000"/>
                </a:solidFill>
                <a:cs typeface="Times New Roman" pitchFamily="18" charset="0"/>
              </a:rPr>
              <a:t> </a:t>
            </a:r>
            <a:r>
              <a:rPr lang="en-GB" sz="2400" i="1" dirty="0">
                <a:solidFill>
                  <a:srgbClr val="010000"/>
                </a:solidFill>
                <a:cs typeface="Times New Roman" pitchFamily="18" charset="0"/>
              </a:rPr>
              <a:t>cipher</a:t>
            </a:r>
            <a:r>
              <a:rPr lang="en-GB" sz="2400" dirty="0">
                <a:solidFill>
                  <a:srgbClr val="010000"/>
                </a:solidFill>
                <a:cs typeface="Times New Roman" pitchFamily="18" charset="0"/>
              </a:rPr>
              <a:t> abjad-</a:t>
            </a:r>
            <a:r>
              <a:rPr lang="en-GB" sz="2400" dirty="0" err="1">
                <a:solidFill>
                  <a:srgbClr val="010000"/>
                </a:solidFill>
                <a:cs typeface="Times New Roman" pitchFamily="18" charset="0"/>
              </a:rPr>
              <a:t>tunggal</a:t>
            </a:r>
            <a:r>
              <a:rPr lang="en-GB" sz="2400" dirty="0">
                <a:solidFill>
                  <a:srgbClr val="010000"/>
                </a:solidFill>
                <a:cs typeface="Times New Roman" pitchFamily="18" charset="0"/>
              </a:rPr>
              <a:t> </a:t>
            </a:r>
            <a:r>
              <a:rPr lang="en-GB" sz="2400" dirty="0" err="1">
                <a:solidFill>
                  <a:srgbClr val="010000"/>
                </a:solidFill>
                <a:cs typeface="Times New Roman" pitchFamily="18" charset="0"/>
              </a:rPr>
              <a:t>dengan</a:t>
            </a:r>
            <a:r>
              <a:rPr lang="en-GB" sz="2400" dirty="0">
                <a:solidFill>
                  <a:srgbClr val="010000"/>
                </a:solidFill>
                <a:cs typeface="Times New Roman" pitchFamily="18" charset="0"/>
              </a:rPr>
              <a:t> </a:t>
            </a:r>
            <a:r>
              <a:rPr lang="en-GB" sz="2400" dirty="0" err="1">
                <a:solidFill>
                  <a:srgbClr val="010000"/>
                </a:solidFill>
                <a:cs typeface="Times New Roman" pitchFamily="18" charset="0"/>
              </a:rPr>
              <a:t>melakukan</a:t>
            </a:r>
            <a:r>
              <a:rPr lang="en-GB" sz="2400" dirty="0">
                <a:solidFill>
                  <a:srgbClr val="010000"/>
                </a:solidFill>
                <a:cs typeface="Times New Roman" pitchFamily="18" charset="0"/>
              </a:rPr>
              <a:t> </a:t>
            </a:r>
            <a:r>
              <a:rPr lang="en-GB" sz="2400" dirty="0" err="1">
                <a:solidFill>
                  <a:srgbClr val="010000"/>
                </a:solidFill>
                <a:cs typeface="Times New Roman" pitchFamily="18" charset="0"/>
              </a:rPr>
              <a:t>substitusi</a:t>
            </a:r>
            <a:r>
              <a:rPr lang="en-GB" sz="2400" dirty="0">
                <a:solidFill>
                  <a:srgbClr val="010000"/>
                </a:solidFill>
                <a:cs typeface="Times New Roman" pitchFamily="18" charset="0"/>
              </a:rPr>
              <a:t> </a:t>
            </a:r>
            <a:r>
              <a:rPr lang="en-GB" sz="2400" dirty="0" err="1">
                <a:solidFill>
                  <a:srgbClr val="010000"/>
                </a:solidFill>
                <a:cs typeface="Times New Roman" pitchFamily="18" charset="0"/>
              </a:rPr>
              <a:t>huruf</a:t>
            </a:r>
            <a:r>
              <a:rPr lang="en-GB" sz="2400" dirty="0">
                <a:solidFill>
                  <a:srgbClr val="010000"/>
                </a:solidFill>
                <a:cs typeface="Times New Roman" pitchFamily="18" charset="0"/>
              </a:rPr>
              <a:t> </a:t>
            </a:r>
            <a:r>
              <a:rPr lang="en-GB" sz="2400" dirty="0" err="1">
                <a:solidFill>
                  <a:srgbClr val="010000"/>
                </a:solidFill>
                <a:cs typeface="Times New Roman" pitchFamily="18" charset="0"/>
              </a:rPr>
              <a:t>berdasarkan</a:t>
            </a:r>
            <a:r>
              <a:rPr lang="en-GB" sz="2400" dirty="0">
                <a:solidFill>
                  <a:srgbClr val="010000"/>
                </a:solidFill>
                <a:cs typeface="Times New Roman" pitchFamily="18" charset="0"/>
              </a:rPr>
              <a:t> </a:t>
            </a:r>
            <a:r>
              <a:rPr lang="en-GB" sz="2400" dirty="0" err="1">
                <a:solidFill>
                  <a:srgbClr val="010000"/>
                </a:solidFill>
                <a:cs typeface="Times New Roman" pitchFamily="18" charset="0"/>
              </a:rPr>
              <a:t>hasil</a:t>
            </a:r>
            <a:r>
              <a:rPr lang="en-GB" sz="2400" dirty="0">
                <a:solidFill>
                  <a:srgbClr val="010000"/>
                </a:solidFill>
                <a:cs typeface="Times New Roman" pitchFamily="18" charset="0"/>
              </a:rPr>
              <a:t>  </a:t>
            </a:r>
            <a:r>
              <a:rPr lang="en-GB" sz="2400" dirty="0" err="1">
                <a:solidFill>
                  <a:srgbClr val="010000"/>
                </a:solidFill>
                <a:cs typeface="Times New Roman" pitchFamily="18" charset="0"/>
              </a:rPr>
              <a:t>pergeseran</a:t>
            </a:r>
            <a:r>
              <a:rPr lang="en-GB" sz="2400" dirty="0">
                <a:solidFill>
                  <a:srgbClr val="010000"/>
                </a:solidFill>
                <a:cs typeface="Times New Roman" pitchFamily="18" charset="0"/>
              </a:rPr>
              <a:t> </a:t>
            </a:r>
            <a:r>
              <a:rPr lang="en-GB" sz="2400" dirty="0" err="1">
                <a:solidFill>
                  <a:srgbClr val="010000"/>
                </a:solidFill>
                <a:cs typeface="Times New Roman" pitchFamily="18" charset="0"/>
              </a:rPr>
              <a:t>huruf-huruf</a:t>
            </a:r>
            <a:r>
              <a:rPr lang="en-GB" sz="2400" dirty="0">
                <a:solidFill>
                  <a:srgbClr val="010000"/>
                </a:solidFill>
                <a:cs typeface="Times New Roman" pitchFamily="18" charset="0"/>
              </a:rPr>
              <a:t>  </a:t>
            </a:r>
            <a:r>
              <a:rPr lang="en-GB" sz="2400" dirty="0" err="1">
                <a:solidFill>
                  <a:srgbClr val="010000"/>
                </a:solidFill>
                <a:cs typeface="Times New Roman" pitchFamily="18" charset="0"/>
              </a:rPr>
              <a:t>alfabet</a:t>
            </a:r>
            <a:r>
              <a:rPr lang="en-GB" sz="2400" dirty="0">
                <a:solidFill>
                  <a:srgbClr val="010000"/>
                </a:solidFill>
                <a:cs typeface="Times New Roman" pitchFamily="18" charset="0"/>
              </a:rPr>
              <a:t> </a:t>
            </a:r>
            <a:r>
              <a:rPr lang="en-GB" sz="2400" dirty="0" err="1">
                <a:solidFill>
                  <a:srgbClr val="010000"/>
                </a:solidFill>
                <a:cs typeface="Times New Roman" pitchFamily="18" charset="0"/>
              </a:rPr>
              <a:t>sejauh</a:t>
            </a:r>
            <a:r>
              <a:rPr lang="en-GB" sz="2400" dirty="0">
                <a:solidFill>
                  <a:srgbClr val="010000"/>
                </a:solidFill>
                <a:cs typeface="Times New Roman" pitchFamily="18" charset="0"/>
              </a:rPr>
              <a:t> </a:t>
            </a:r>
            <a:r>
              <a:rPr lang="en-GB" sz="2400" i="1" dirty="0">
                <a:solidFill>
                  <a:srgbClr val="010000"/>
                </a:solidFill>
                <a:cs typeface="Times New Roman" pitchFamily="18" charset="0"/>
              </a:rPr>
              <a:t>k</a:t>
            </a:r>
            <a:r>
              <a:rPr lang="en-GB" sz="2400" dirty="0">
                <a:solidFill>
                  <a:srgbClr val="010000"/>
                </a:solidFill>
                <a:cs typeface="Times New Roman" pitchFamily="18" charset="0"/>
              </a:rPr>
              <a:t> </a:t>
            </a:r>
            <a:r>
              <a:rPr lang="en-GB" sz="2400" dirty="0" err="1">
                <a:solidFill>
                  <a:srgbClr val="010000"/>
                </a:solidFill>
                <a:cs typeface="Times New Roman" pitchFamily="18" charset="0"/>
              </a:rPr>
              <a:t>huruf</a:t>
            </a:r>
            <a:r>
              <a:rPr lang="en-GB" sz="2400" dirty="0">
                <a:solidFill>
                  <a:srgbClr val="010000"/>
                </a:solidFill>
                <a:cs typeface="Times New Roman" pitchFamily="18" charset="0"/>
              </a:rPr>
              <a:t>. </a:t>
            </a:r>
            <a:r>
              <a:rPr lang="en-GB" sz="2400" dirty="0" err="1">
                <a:solidFill>
                  <a:srgbClr val="010000"/>
                </a:solidFill>
                <a:cs typeface="Times New Roman" pitchFamily="18" charset="0"/>
              </a:rPr>
              <a:t>Namun</a:t>
            </a:r>
            <a:r>
              <a:rPr lang="en-GB" sz="2400" dirty="0">
                <a:solidFill>
                  <a:srgbClr val="010000"/>
                </a:solidFill>
                <a:cs typeface="Times New Roman" pitchFamily="18" charset="0"/>
              </a:rPr>
              <a:t> </a:t>
            </a:r>
            <a:r>
              <a:rPr lang="en-GB" sz="2400" i="1" dirty="0">
                <a:solidFill>
                  <a:srgbClr val="010000"/>
                </a:solidFill>
                <a:cs typeface="Times New Roman" pitchFamily="18" charset="0"/>
              </a:rPr>
              <a:t>Caesar Cipher </a:t>
            </a:r>
            <a:r>
              <a:rPr lang="en-GB" sz="2400" dirty="0" err="1">
                <a:solidFill>
                  <a:srgbClr val="010000"/>
                </a:solidFill>
                <a:cs typeface="Times New Roman" pitchFamily="18" charset="0"/>
              </a:rPr>
              <a:t>bukan</a:t>
            </a:r>
            <a:r>
              <a:rPr lang="en-GB" sz="2400" dirty="0">
                <a:solidFill>
                  <a:srgbClr val="010000"/>
                </a:solidFill>
                <a:cs typeface="Times New Roman" pitchFamily="18" charset="0"/>
              </a:rPr>
              <a:t> </a:t>
            </a:r>
            <a:r>
              <a:rPr lang="en-GB" sz="2400" dirty="0" err="1">
                <a:solidFill>
                  <a:srgbClr val="010000"/>
                </a:solidFill>
                <a:cs typeface="Times New Roman" pitchFamily="18" charset="0"/>
              </a:rPr>
              <a:t>satu-satunya</a:t>
            </a:r>
            <a:r>
              <a:rPr lang="en-GB" sz="2400" dirty="0">
                <a:solidFill>
                  <a:srgbClr val="010000"/>
                </a:solidFill>
                <a:cs typeface="Times New Roman" pitchFamily="18" charset="0"/>
              </a:rPr>
              <a:t> </a:t>
            </a:r>
            <a:r>
              <a:rPr lang="en-GB" sz="2400" i="1" dirty="0">
                <a:solidFill>
                  <a:srgbClr val="010000"/>
                </a:solidFill>
                <a:cs typeface="Times New Roman" pitchFamily="18" charset="0"/>
              </a:rPr>
              <a:t>cipher</a:t>
            </a:r>
            <a:r>
              <a:rPr lang="en-GB" sz="2400" dirty="0">
                <a:solidFill>
                  <a:srgbClr val="010000"/>
                </a:solidFill>
                <a:cs typeface="Times New Roman" pitchFamily="18" charset="0"/>
              </a:rPr>
              <a:t> abjad-</a:t>
            </a:r>
            <a:r>
              <a:rPr lang="en-GB" sz="2400" dirty="0" err="1">
                <a:solidFill>
                  <a:srgbClr val="010000"/>
                </a:solidFill>
                <a:cs typeface="Times New Roman" pitchFamily="18" charset="0"/>
              </a:rPr>
              <a:t>tunggal</a:t>
            </a:r>
            <a:r>
              <a:rPr lang="en-GB" sz="2400" dirty="0">
                <a:solidFill>
                  <a:srgbClr val="010000"/>
                </a:solidFill>
                <a:cs typeface="Times New Roman" pitchFamily="18" charset="0"/>
              </a:rPr>
              <a:t>.</a:t>
            </a:r>
          </a:p>
          <a:p>
            <a:pPr marL="398463" indent="-398463">
              <a:defRPr/>
            </a:pPr>
            <a:endParaRPr lang="en-GB" sz="2400" dirty="0">
              <a:solidFill>
                <a:srgbClr val="010000"/>
              </a:solidFill>
              <a:cs typeface="Times New Roman" pitchFamily="18" charset="0"/>
            </a:endParaRPr>
          </a:p>
          <a:p>
            <a:pPr marL="398463" indent="-398463">
              <a:defRPr/>
            </a:pPr>
            <a:r>
              <a:rPr lang="en-GB" sz="2400" dirty="0" err="1">
                <a:solidFill>
                  <a:srgbClr val="010000"/>
                </a:solidFill>
                <a:cs typeface="Times New Roman" pitchFamily="18" charset="0"/>
              </a:rPr>
              <a:t>Secara</a:t>
            </a:r>
            <a:r>
              <a:rPr lang="en-GB" sz="2400" dirty="0">
                <a:solidFill>
                  <a:srgbClr val="010000"/>
                </a:solidFill>
                <a:cs typeface="Times New Roman" pitchFamily="18" charset="0"/>
              </a:rPr>
              <a:t> </a:t>
            </a:r>
            <a:r>
              <a:rPr lang="en-GB" sz="2400" dirty="0" err="1">
                <a:solidFill>
                  <a:srgbClr val="010000"/>
                </a:solidFill>
                <a:cs typeface="Times New Roman" pitchFamily="18" charset="0"/>
              </a:rPr>
              <a:t>umum</a:t>
            </a:r>
            <a:r>
              <a:rPr lang="en-GB" sz="2400" dirty="0">
                <a:solidFill>
                  <a:srgbClr val="010000"/>
                </a:solidFill>
                <a:cs typeface="Times New Roman" pitchFamily="18" charset="0"/>
              </a:rPr>
              <a:t>,  </a:t>
            </a:r>
            <a:r>
              <a:rPr lang="en-GB" sz="2400" dirty="0" err="1">
                <a:solidFill>
                  <a:srgbClr val="010000"/>
                </a:solidFill>
                <a:cs typeface="Times New Roman" pitchFamily="18" charset="0"/>
              </a:rPr>
              <a:t>kita</a:t>
            </a:r>
            <a:r>
              <a:rPr lang="en-GB" sz="2400" dirty="0">
                <a:solidFill>
                  <a:srgbClr val="010000"/>
                </a:solidFill>
                <a:cs typeface="Times New Roman" pitchFamily="18" charset="0"/>
              </a:rPr>
              <a:t> </a:t>
            </a:r>
            <a:r>
              <a:rPr lang="en-GB" sz="2400" dirty="0" err="1">
                <a:solidFill>
                  <a:srgbClr val="010000"/>
                </a:solidFill>
                <a:cs typeface="Times New Roman" pitchFamily="18" charset="0"/>
              </a:rPr>
              <a:t>dapat</a:t>
            </a:r>
            <a:r>
              <a:rPr lang="en-GB" sz="2400" dirty="0">
                <a:solidFill>
                  <a:srgbClr val="010000"/>
                </a:solidFill>
                <a:cs typeface="Times New Roman" pitchFamily="18" charset="0"/>
              </a:rPr>
              <a:t> </a:t>
            </a:r>
            <a:r>
              <a:rPr lang="en-GB" sz="2400" dirty="0" err="1">
                <a:solidFill>
                  <a:srgbClr val="010000"/>
                </a:solidFill>
                <a:cs typeface="Times New Roman" pitchFamily="18" charset="0"/>
              </a:rPr>
              <a:t>membentuk</a:t>
            </a:r>
            <a:r>
              <a:rPr lang="en-GB" sz="2400" dirty="0">
                <a:solidFill>
                  <a:srgbClr val="010000"/>
                </a:solidFill>
                <a:cs typeface="Times New Roman" pitchFamily="18" charset="0"/>
              </a:rPr>
              <a:t> </a:t>
            </a:r>
            <a:r>
              <a:rPr lang="en-GB" sz="2400" dirty="0" err="1">
                <a:solidFill>
                  <a:srgbClr val="010000"/>
                </a:solidFill>
                <a:cs typeface="Times New Roman" pitchFamily="18" charset="0"/>
              </a:rPr>
              <a:t>tabel</a:t>
            </a:r>
            <a:r>
              <a:rPr lang="en-GB" sz="2400" dirty="0">
                <a:solidFill>
                  <a:srgbClr val="010000"/>
                </a:solidFill>
                <a:cs typeface="Times New Roman" pitchFamily="18" charset="0"/>
              </a:rPr>
              <a:t> </a:t>
            </a:r>
            <a:r>
              <a:rPr lang="en-GB" sz="2400" dirty="0" err="1">
                <a:solidFill>
                  <a:srgbClr val="010000"/>
                </a:solidFill>
                <a:cs typeface="Times New Roman" pitchFamily="18" charset="0"/>
              </a:rPr>
              <a:t>subtitusi</a:t>
            </a:r>
            <a:r>
              <a:rPr lang="en-GB" sz="2400" dirty="0">
                <a:solidFill>
                  <a:srgbClr val="010000"/>
                </a:solidFill>
                <a:cs typeface="Times New Roman" pitchFamily="18" charset="0"/>
              </a:rPr>
              <a:t> </a:t>
            </a:r>
            <a:r>
              <a:rPr lang="en-GB" sz="2400" dirty="0" err="1">
                <a:solidFill>
                  <a:srgbClr val="010000"/>
                </a:solidFill>
                <a:cs typeface="Times New Roman" pitchFamily="18" charset="0"/>
              </a:rPr>
              <a:t>sembarang</a:t>
            </a:r>
            <a:r>
              <a:rPr lang="en-GB" sz="2400" dirty="0">
                <a:solidFill>
                  <a:srgbClr val="010000"/>
                </a:solidFill>
                <a:cs typeface="Times New Roman" pitchFamily="18" charset="0"/>
              </a:rPr>
              <a:t>. </a:t>
            </a:r>
            <a:r>
              <a:rPr lang="en-US" sz="2400" dirty="0" err="1">
                <a:solidFill>
                  <a:srgbClr val="010000"/>
                </a:solidFill>
                <a:cs typeface="Times New Roman" pitchFamily="18" charset="0"/>
              </a:rPr>
              <a:t>Jumlah</a:t>
            </a:r>
            <a:r>
              <a:rPr lang="en-US" sz="2400" dirty="0">
                <a:solidFill>
                  <a:srgbClr val="010000"/>
                </a:solidFill>
                <a:cs typeface="Times New Roman" pitchFamily="18" charset="0"/>
              </a:rPr>
              <a:t> </a:t>
            </a:r>
            <a:r>
              <a:rPr lang="en-US" sz="2400" dirty="0" err="1">
                <a:solidFill>
                  <a:srgbClr val="010000"/>
                </a:solidFill>
                <a:cs typeface="Times New Roman" pitchFamily="18" charset="0"/>
              </a:rPr>
              <a:t>kemungkinan</a:t>
            </a:r>
            <a:r>
              <a:rPr lang="en-US" sz="2400" dirty="0">
                <a:solidFill>
                  <a:srgbClr val="010000"/>
                </a:solidFill>
                <a:cs typeface="Times New Roman" pitchFamily="18" charset="0"/>
              </a:rPr>
              <a:t> </a:t>
            </a:r>
            <a:r>
              <a:rPr lang="en-US" sz="2400" dirty="0" err="1">
                <a:solidFill>
                  <a:srgbClr val="010000"/>
                </a:solidFill>
                <a:cs typeface="Times New Roman" pitchFamily="18" charset="0"/>
              </a:rPr>
              <a:t>tabel</a:t>
            </a:r>
            <a:r>
              <a:rPr lang="en-US" sz="2400" dirty="0">
                <a:solidFill>
                  <a:srgbClr val="010000"/>
                </a:solidFill>
                <a:cs typeface="Times New Roman" pitchFamily="18" charset="0"/>
              </a:rPr>
              <a:t> </a:t>
            </a:r>
            <a:r>
              <a:rPr lang="en-US" sz="2400" dirty="0" err="1">
                <a:solidFill>
                  <a:srgbClr val="010000"/>
                </a:solidFill>
                <a:cs typeface="Times New Roman" pitchFamily="18" charset="0"/>
              </a:rPr>
              <a:t>substitusi</a:t>
            </a:r>
            <a:r>
              <a:rPr lang="en-US" sz="2400" dirty="0">
                <a:solidFill>
                  <a:srgbClr val="010000"/>
                </a:solidFill>
                <a:cs typeface="Times New Roman" pitchFamily="18" charset="0"/>
              </a:rPr>
              <a:t> yang </a:t>
            </a:r>
            <a:r>
              <a:rPr lang="en-US" sz="2400" dirty="0" err="1">
                <a:solidFill>
                  <a:srgbClr val="010000"/>
                </a:solidFill>
                <a:cs typeface="Times New Roman" pitchFamily="18" charset="0"/>
              </a:rPr>
              <a:t>dapat</a:t>
            </a:r>
            <a:r>
              <a:rPr lang="en-US" sz="2400" dirty="0">
                <a:solidFill>
                  <a:srgbClr val="010000"/>
                </a:solidFill>
                <a:cs typeface="Times New Roman" pitchFamily="18" charset="0"/>
              </a:rPr>
              <a:t> </a:t>
            </a:r>
            <a:r>
              <a:rPr lang="en-US" sz="2400" dirty="0" err="1">
                <a:solidFill>
                  <a:srgbClr val="010000"/>
                </a:solidFill>
                <a:cs typeface="Times New Roman" pitchFamily="18" charset="0"/>
              </a:rPr>
              <a:t>dibuat</a:t>
            </a:r>
            <a:r>
              <a:rPr lang="en-US" sz="2400" dirty="0">
                <a:solidFill>
                  <a:srgbClr val="010000"/>
                </a:solidFill>
                <a:cs typeface="Times New Roman" pitchFamily="18" charset="0"/>
              </a:rPr>
              <a:t> pada </a:t>
            </a:r>
            <a:r>
              <a:rPr lang="en-US" sz="2400" dirty="0" err="1">
                <a:solidFill>
                  <a:srgbClr val="010000"/>
                </a:solidFill>
                <a:cs typeface="Times New Roman" pitchFamily="18" charset="0"/>
              </a:rPr>
              <a:t>sembarang</a:t>
            </a:r>
            <a:r>
              <a:rPr lang="en-US" sz="2400" dirty="0">
                <a:solidFill>
                  <a:srgbClr val="010000"/>
                </a:solidFill>
                <a:cs typeface="Times New Roman" pitchFamily="18" charset="0"/>
              </a:rPr>
              <a:t> </a:t>
            </a:r>
            <a:r>
              <a:rPr lang="en-US" sz="2400" i="1" dirty="0">
                <a:solidFill>
                  <a:srgbClr val="010000"/>
                </a:solidFill>
                <a:cs typeface="Times New Roman" pitchFamily="18" charset="0"/>
              </a:rPr>
              <a:t>cipher</a:t>
            </a:r>
            <a:r>
              <a:rPr lang="en-US" sz="2400" dirty="0">
                <a:solidFill>
                  <a:srgbClr val="010000"/>
                </a:solidFill>
                <a:cs typeface="Times New Roman" pitchFamily="18" charset="0"/>
              </a:rPr>
              <a:t> abjad-</a:t>
            </a:r>
            <a:r>
              <a:rPr lang="en-US" sz="2400" dirty="0" err="1">
                <a:solidFill>
                  <a:srgbClr val="010000"/>
                </a:solidFill>
                <a:cs typeface="Times New Roman" pitchFamily="18" charset="0"/>
              </a:rPr>
              <a:t>tunggal</a:t>
            </a:r>
            <a:r>
              <a:rPr lang="en-US" sz="2400" dirty="0">
                <a:solidFill>
                  <a:srgbClr val="010000"/>
                </a:solidFill>
                <a:cs typeface="Times New Roman" pitchFamily="18" charset="0"/>
              </a:rPr>
              <a:t> </a:t>
            </a:r>
            <a:r>
              <a:rPr lang="en-US" sz="2400" dirty="0" err="1">
                <a:solidFill>
                  <a:srgbClr val="010000"/>
                </a:solidFill>
                <a:cs typeface="Times New Roman" pitchFamily="18" charset="0"/>
              </a:rPr>
              <a:t>adalah</a:t>
            </a:r>
            <a:r>
              <a:rPr lang="en-US" sz="2400" dirty="0">
                <a:solidFill>
                  <a:srgbClr val="010000"/>
                </a:solidFill>
                <a:cs typeface="Times New Roman" pitchFamily="18" charset="0"/>
              </a:rPr>
              <a:t> </a:t>
            </a:r>
            <a:r>
              <a:rPr lang="en-US" sz="2400" dirty="0" err="1">
                <a:solidFill>
                  <a:srgbClr val="010000"/>
                </a:solidFill>
                <a:cs typeface="Times New Roman" pitchFamily="18" charset="0"/>
              </a:rPr>
              <a:t>sebanyak</a:t>
            </a:r>
            <a:r>
              <a:rPr lang="en-US" sz="2400" dirty="0">
                <a:solidFill>
                  <a:srgbClr val="010000"/>
                </a:solidFill>
                <a:cs typeface="Times New Roman" pitchFamily="18" charset="0"/>
              </a:rPr>
              <a:t> </a:t>
            </a:r>
          </a:p>
          <a:p>
            <a:pPr marL="609600" indent="-609600" algn="just">
              <a:buNone/>
              <a:defRPr/>
            </a:pPr>
            <a:r>
              <a:rPr lang="en-US" sz="2400" dirty="0">
                <a:solidFill>
                  <a:srgbClr val="010000"/>
                </a:solidFill>
                <a:cs typeface="Times New Roman" pitchFamily="18" charset="0"/>
              </a:rPr>
              <a:t> 	   26! = 403.291.461.126.605.635.584.000.000 </a:t>
            </a:r>
          </a:p>
          <a:p>
            <a:pPr marL="609600" indent="-609600" algn="just">
              <a:buNone/>
              <a:defRPr/>
            </a:pPr>
            <a:r>
              <a:rPr lang="en-US" sz="2400" i="1" dirty="0">
                <a:solidFill>
                  <a:srgbClr val="010000"/>
                </a:solidFill>
                <a:cs typeface="Times New Roman" pitchFamily="18" charset="0"/>
              </a:rPr>
              <a:t>      </a:t>
            </a:r>
            <a:r>
              <a:rPr lang="en-US" sz="2400" dirty="0" err="1">
                <a:solidFill>
                  <a:srgbClr val="010000"/>
                </a:solidFill>
                <a:cs typeface="Times New Roman" pitchFamily="18" charset="0"/>
              </a:rPr>
              <a:t>karena</a:t>
            </a:r>
            <a:r>
              <a:rPr lang="en-US" sz="2400" dirty="0">
                <a:solidFill>
                  <a:srgbClr val="010000"/>
                </a:solidFill>
                <a:cs typeface="Times New Roman" pitchFamily="18" charset="0"/>
              </a:rPr>
              <a:t> </a:t>
            </a:r>
            <a:r>
              <a:rPr lang="en-US" sz="2400" dirty="0" err="1">
                <a:solidFill>
                  <a:srgbClr val="010000"/>
                </a:solidFill>
                <a:cs typeface="Times New Roman" pitchFamily="18" charset="0"/>
              </a:rPr>
              <a:t>ada</a:t>
            </a:r>
            <a:r>
              <a:rPr lang="en-US" sz="2400" dirty="0">
                <a:solidFill>
                  <a:srgbClr val="010000"/>
                </a:solidFill>
                <a:cs typeface="Times New Roman" pitchFamily="18" charset="0"/>
              </a:rPr>
              <a:t> 26! </a:t>
            </a:r>
            <a:r>
              <a:rPr lang="en-US" sz="2400" dirty="0" err="1">
                <a:solidFill>
                  <a:srgbClr val="010000"/>
                </a:solidFill>
                <a:cs typeface="Times New Roman" pitchFamily="18" charset="0"/>
              </a:rPr>
              <a:t>cara</a:t>
            </a:r>
            <a:r>
              <a:rPr lang="en-US" sz="2400" dirty="0">
                <a:solidFill>
                  <a:srgbClr val="010000"/>
                </a:solidFill>
                <a:cs typeface="Times New Roman" pitchFamily="18" charset="0"/>
              </a:rPr>
              <a:t> </a:t>
            </a:r>
            <a:r>
              <a:rPr lang="en-US" sz="2400" dirty="0" err="1">
                <a:solidFill>
                  <a:srgbClr val="010000"/>
                </a:solidFill>
                <a:cs typeface="Times New Roman" pitchFamily="18" charset="0"/>
              </a:rPr>
              <a:t>mempermutasikan</a:t>
            </a:r>
            <a:r>
              <a:rPr lang="en-US" sz="2400" dirty="0">
                <a:solidFill>
                  <a:srgbClr val="010000"/>
                </a:solidFill>
                <a:cs typeface="Times New Roman" pitchFamily="18" charset="0"/>
              </a:rPr>
              <a:t> 26 </a:t>
            </a:r>
            <a:r>
              <a:rPr lang="en-US" sz="2400" dirty="0" err="1">
                <a:solidFill>
                  <a:srgbClr val="010000"/>
                </a:solidFill>
                <a:cs typeface="Times New Roman" pitchFamily="18" charset="0"/>
              </a:rPr>
              <a:t>huruf</a:t>
            </a:r>
            <a:r>
              <a:rPr lang="en-US" sz="2400" dirty="0">
                <a:solidFill>
                  <a:srgbClr val="010000"/>
                </a:solidFill>
                <a:cs typeface="Times New Roman" pitchFamily="18" charset="0"/>
              </a:rPr>
              <a:t> </a:t>
            </a:r>
            <a:r>
              <a:rPr lang="en-US" sz="2400" dirty="0" err="1">
                <a:solidFill>
                  <a:srgbClr val="010000"/>
                </a:solidFill>
                <a:cs typeface="Times New Roman" pitchFamily="18" charset="0"/>
              </a:rPr>
              <a:t>alfabet</a:t>
            </a:r>
            <a:r>
              <a:rPr lang="en-US" sz="2400" dirty="0">
                <a:solidFill>
                  <a:srgbClr val="010000"/>
                </a:solidFill>
                <a:cs typeface="Times New Roman" pitchFamily="18" charset="0"/>
              </a:rPr>
              <a:t>.</a:t>
            </a:r>
            <a:endParaRPr lang="en-GB" sz="2400" i="1" dirty="0">
              <a:solidFill>
                <a:srgbClr val="010000"/>
              </a:solidFill>
              <a:cs typeface="Times New Roman" pitchFamily="18" charset="0"/>
            </a:endParaRPr>
          </a:p>
        </p:txBody>
      </p:sp>
      <p:sp>
        <p:nvSpPr>
          <p:cNvPr id="25605" name="Title 6"/>
          <p:cNvSpPr>
            <a:spLocks noGrp="1"/>
          </p:cNvSpPr>
          <p:nvPr>
            <p:ph type="title"/>
          </p:nvPr>
        </p:nvSpPr>
        <p:spPr>
          <a:xfrm>
            <a:off x="957941" y="416560"/>
            <a:ext cx="10004698" cy="914400"/>
          </a:xfrm>
        </p:spPr>
        <p:txBody>
          <a:bodyPr>
            <a:noAutofit/>
          </a:bodyPr>
          <a:lstStyle/>
          <a:p>
            <a:pPr eaLnBrk="1" hangingPunct="1"/>
            <a:r>
              <a:rPr lang="en-GB" altLang="en-US" sz="3600" b="1" dirty="0" err="1">
                <a:solidFill>
                  <a:srgbClr val="010000"/>
                </a:solidFill>
                <a:latin typeface="+mn-lt"/>
                <a:cs typeface="Times New Roman" panose="02020603050405020304" pitchFamily="18" charset="0"/>
              </a:rPr>
              <a:t>Kriptanalisis</a:t>
            </a:r>
            <a:r>
              <a:rPr lang="en-GB" altLang="en-US" sz="3600" b="1" dirty="0">
                <a:solidFill>
                  <a:srgbClr val="010000"/>
                </a:solidFill>
                <a:latin typeface="+mn-lt"/>
                <a:cs typeface="Times New Roman" panose="02020603050405020304" pitchFamily="18" charset="0"/>
              </a:rPr>
              <a:t> pada </a:t>
            </a:r>
            <a:r>
              <a:rPr lang="en-GB" altLang="en-US" sz="3600" b="1" i="1" dirty="0">
                <a:solidFill>
                  <a:srgbClr val="010000"/>
                </a:solidFill>
                <a:latin typeface="+mn-lt"/>
                <a:cs typeface="Times New Roman" panose="02020603050405020304" pitchFamily="18" charset="0"/>
              </a:rPr>
              <a:t>cipher</a:t>
            </a:r>
            <a:r>
              <a:rPr lang="en-GB" altLang="en-US" sz="3600" b="1" dirty="0">
                <a:solidFill>
                  <a:srgbClr val="010000"/>
                </a:solidFill>
                <a:latin typeface="+mn-lt"/>
                <a:cs typeface="Times New Roman" panose="02020603050405020304" pitchFamily="18" charset="0"/>
              </a:rPr>
              <a:t> abjad-</a:t>
            </a:r>
            <a:r>
              <a:rPr lang="en-GB" altLang="en-US" sz="3600" b="1" dirty="0" err="1">
                <a:solidFill>
                  <a:srgbClr val="010000"/>
                </a:solidFill>
                <a:latin typeface="+mn-lt"/>
                <a:cs typeface="Times New Roman" panose="02020603050405020304" pitchFamily="18" charset="0"/>
              </a:rPr>
              <a:t>tunggal</a:t>
            </a:r>
            <a:endParaRPr lang="en-US" altLang="en-US" sz="3600" dirty="0"/>
          </a:p>
        </p:txBody>
      </p:sp>
    </p:spTree>
    <p:extLst>
      <p:ext uri="{BB962C8B-B14F-4D97-AF65-F5344CB8AC3E}">
        <p14:creationId xmlns:p14="http://schemas.microsoft.com/office/powerpoint/2010/main" val="16416107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5A3CB086-68AB-4FDF-8CE0-38434F574C87}" type="slidenum">
              <a:rPr lang="en-GB" altLang="en-US" sz="2400">
                <a:solidFill>
                  <a:schemeClr val="tx2"/>
                </a:solidFill>
              </a:rPr>
              <a:pPr>
                <a:spcBef>
                  <a:spcPct val="0"/>
                </a:spcBef>
                <a:buClrTx/>
                <a:buSzTx/>
                <a:buFontTx/>
                <a:buNone/>
              </a:pPr>
              <a:t>48</a:t>
            </a:fld>
            <a:endParaRPr lang="en-GB" altLang="en-US" sz="1400">
              <a:solidFill>
                <a:schemeClr val="tx2"/>
              </a:solidFill>
            </a:endParaRPr>
          </a:p>
        </p:txBody>
      </p:sp>
      <p:sp>
        <p:nvSpPr>
          <p:cNvPr id="26628" name="Rectangle 3"/>
          <p:cNvSpPr>
            <a:spLocks noGrp="1" noChangeArrowheads="1"/>
          </p:cNvSpPr>
          <p:nvPr>
            <p:ph type="body" idx="1"/>
          </p:nvPr>
        </p:nvSpPr>
        <p:spPr>
          <a:xfrm>
            <a:off x="642257" y="838200"/>
            <a:ext cx="10874829" cy="5518150"/>
          </a:xfrm>
        </p:spPr>
        <p:txBody>
          <a:bodyPr>
            <a:normAutofit fontScale="92500" lnSpcReduction="10000"/>
          </a:bodyPr>
          <a:lstStyle/>
          <a:p>
            <a:pPr eaLnBrk="1" hangingPunct="1">
              <a:lnSpc>
                <a:spcPct val="90000"/>
              </a:lnSpc>
            </a:pPr>
            <a:r>
              <a:rPr lang="en-US" altLang="en-US" sz="2400" dirty="0" err="1">
                <a:solidFill>
                  <a:srgbClr val="010000"/>
                </a:solidFill>
              </a:rPr>
              <a:t>Tabel</a:t>
            </a:r>
            <a:r>
              <a:rPr lang="en-US" altLang="en-US" sz="2400" dirty="0">
                <a:solidFill>
                  <a:srgbClr val="010000"/>
                </a:solidFill>
              </a:rPr>
              <a:t> </a:t>
            </a:r>
            <a:r>
              <a:rPr lang="en-US" altLang="en-US" sz="2400" dirty="0" err="1">
                <a:solidFill>
                  <a:srgbClr val="010000"/>
                </a:solidFill>
              </a:rPr>
              <a:t>substitusi</a:t>
            </a:r>
            <a:r>
              <a:rPr lang="en-US" altLang="en-US" sz="2400" dirty="0">
                <a:solidFill>
                  <a:srgbClr val="010000"/>
                </a:solidFill>
              </a:rPr>
              <a:t> </a:t>
            </a:r>
            <a:r>
              <a:rPr lang="en-US" altLang="en-US" sz="2400" dirty="0" err="1">
                <a:solidFill>
                  <a:srgbClr val="010000"/>
                </a:solidFill>
              </a:rPr>
              <a:t>dapat</a:t>
            </a:r>
            <a:r>
              <a:rPr lang="en-US" altLang="en-US" sz="2400" dirty="0">
                <a:solidFill>
                  <a:srgbClr val="010000"/>
                </a:solidFill>
              </a:rPr>
              <a:t> </a:t>
            </a:r>
            <a:r>
              <a:rPr lang="en-US" altLang="en-US" sz="2400" dirty="0" err="1">
                <a:solidFill>
                  <a:srgbClr val="010000"/>
                </a:solidFill>
              </a:rPr>
              <a:t>dibentuk</a:t>
            </a:r>
            <a:r>
              <a:rPr lang="en-US" altLang="en-US" sz="2400" dirty="0">
                <a:solidFill>
                  <a:srgbClr val="010000"/>
                </a:solidFill>
              </a:rPr>
              <a:t> </a:t>
            </a:r>
            <a:r>
              <a:rPr lang="en-US" altLang="en-US" sz="2400" dirty="0" err="1">
                <a:solidFill>
                  <a:srgbClr val="010000"/>
                </a:solidFill>
              </a:rPr>
              <a:t>secara</a:t>
            </a:r>
            <a:r>
              <a:rPr lang="en-US" altLang="en-US" sz="2400" dirty="0">
                <a:solidFill>
                  <a:srgbClr val="010000"/>
                </a:solidFill>
              </a:rPr>
              <a:t> </a:t>
            </a:r>
            <a:r>
              <a:rPr lang="en-US" altLang="en-US" sz="2400" dirty="0" err="1">
                <a:solidFill>
                  <a:srgbClr val="010000"/>
                </a:solidFill>
              </a:rPr>
              <a:t>acak</a:t>
            </a:r>
            <a:r>
              <a:rPr lang="en-US" altLang="en-US" sz="2400" dirty="0">
                <a:solidFill>
                  <a:srgbClr val="010000"/>
                </a:solidFill>
              </a:rPr>
              <a:t> </a:t>
            </a:r>
            <a:r>
              <a:rPr lang="en-US" altLang="en-US" sz="2400" dirty="0" err="1">
                <a:solidFill>
                  <a:srgbClr val="010000"/>
                </a:solidFill>
              </a:rPr>
              <a:t>seperti</a:t>
            </a:r>
            <a:r>
              <a:rPr lang="en-US" altLang="en-US" sz="2400" dirty="0">
                <a:solidFill>
                  <a:srgbClr val="010000"/>
                </a:solidFill>
              </a:rPr>
              <a:t> </a:t>
            </a:r>
            <a:r>
              <a:rPr lang="en-US" altLang="en-US" sz="2400" dirty="0" err="1">
                <a:solidFill>
                  <a:srgbClr val="010000"/>
                </a:solidFill>
              </a:rPr>
              <a:t>contoh</a:t>
            </a:r>
            <a:r>
              <a:rPr lang="en-US" altLang="en-US" sz="2400" dirty="0">
                <a:solidFill>
                  <a:srgbClr val="010000"/>
                </a:solidFill>
              </a:rPr>
              <a:t> </a:t>
            </a:r>
            <a:r>
              <a:rPr lang="en-US" altLang="en-US" sz="2400" dirty="0" err="1">
                <a:solidFill>
                  <a:srgbClr val="010000"/>
                </a:solidFill>
              </a:rPr>
              <a:t>berikut</a:t>
            </a:r>
            <a:r>
              <a:rPr lang="en-US" altLang="en-US" sz="2400" dirty="0">
                <a:solidFill>
                  <a:srgbClr val="010000"/>
                </a:solidFill>
              </a:rPr>
              <a:t>:</a:t>
            </a:r>
          </a:p>
          <a:p>
            <a:pPr eaLnBrk="1" hangingPunct="1">
              <a:lnSpc>
                <a:spcPct val="90000"/>
              </a:lnSpc>
            </a:pPr>
            <a:endParaRPr lang="en-US" altLang="en-US" sz="2400" dirty="0">
              <a:solidFill>
                <a:srgbClr val="010000"/>
              </a:solidFill>
            </a:endParaRPr>
          </a:p>
          <a:p>
            <a:pPr eaLnBrk="1" hangingPunct="1">
              <a:lnSpc>
                <a:spcPct val="90000"/>
              </a:lnSpc>
            </a:pPr>
            <a:endParaRPr lang="en-US" altLang="en-US" sz="2400" dirty="0">
              <a:solidFill>
                <a:srgbClr val="010000"/>
              </a:solidFill>
            </a:endParaRPr>
          </a:p>
          <a:p>
            <a:pPr eaLnBrk="1" hangingPunct="1">
              <a:lnSpc>
                <a:spcPct val="90000"/>
              </a:lnSpc>
            </a:pPr>
            <a:endParaRPr lang="en-US" altLang="en-US" sz="2400" dirty="0">
              <a:solidFill>
                <a:srgbClr val="010000"/>
              </a:solidFill>
            </a:endParaRPr>
          </a:p>
          <a:p>
            <a:pPr eaLnBrk="1" hangingPunct="1">
              <a:lnSpc>
                <a:spcPct val="90000"/>
              </a:lnSpc>
            </a:pPr>
            <a:r>
              <a:rPr lang="en-US" altLang="en-US" sz="2400" dirty="0" err="1">
                <a:solidFill>
                  <a:srgbClr val="010000"/>
                </a:solidFill>
              </a:rPr>
              <a:t>Atau</a:t>
            </a:r>
            <a:r>
              <a:rPr lang="en-US" altLang="en-US" sz="2400" dirty="0">
                <a:solidFill>
                  <a:srgbClr val="010000"/>
                </a:solidFill>
              </a:rPr>
              <a:t> </a:t>
            </a:r>
            <a:r>
              <a:rPr lang="en-US" altLang="en-US" sz="2400" dirty="0" err="1">
                <a:solidFill>
                  <a:srgbClr val="010000"/>
                </a:solidFill>
              </a:rPr>
              <a:t>berdasarkan</a:t>
            </a:r>
            <a:r>
              <a:rPr lang="en-US" altLang="en-US" sz="2400" dirty="0">
                <a:solidFill>
                  <a:srgbClr val="010000"/>
                </a:solidFill>
              </a:rPr>
              <a:t> </a:t>
            </a:r>
            <a:r>
              <a:rPr lang="en-US" altLang="en-US" sz="2400" dirty="0" err="1">
                <a:solidFill>
                  <a:srgbClr val="010000"/>
                </a:solidFill>
              </a:rPr>
              <a:t>kalimat</a:t>
            </a:r>
            <a:r>
              <a:rPr lang="en-US" altLang="en-US" sz="2400" dirty="0">
                <a:solidFill>
                  <a:srgbClr val="010000"/>
                </a:solidFill>
              </a:rPr>
              <a:t> </a:t>
            </a:r>
            <a:r>
              <a:rPr lang="en-US" altLang="en-US" sz="2400" dirty="0" err="1">
                <a:solidFill>
                  <a:srgbClr val="010000"/>
                </a:solidFill>
              </a:rPr>
              <a:t>kunci</a:t>
            </a:r>
            <a:r>
              <a:rPr lang="en-US" altLang="en-US" sz="2400" dirty="0">
                <a:solidFill>
                  <a:srgbClr val="010000"/>
                </a:solidFill>
              </a:rPr>
              <a:t> yang </a:t>
            </a:r>
            <a:r>
              <a:rPr lang="en-US" altLang="en-US" sz="2400" dirty="0" err="1">
                <a:solidFill>
                  <a:srgbClr val="010000"/>
                </a:solidFill>
              </a:rPr>
              <a:t>mudah</a:t>
            </a:r>
            <a:r>
              <a:rPr lang="en-US" altLang="en-US" sz="2400" dirty="0">
                <a:solidFill>
                  <a:srgbClr val="010000"/>
                </a:solidFill>
              </a:rPr>
              <a:t> </a:t>
            </a:r>
            <a:r>
              <a:rPr lang="en-US" altLang="en-US" sz="2400" dirty="0" err="1">
                <a:solidFill>
                  <a:srgbClr val="010000"/>
                </a:solidFill>
              </a:rPr>
              <a:t>diingat</a:t>
            </a:r>
            <a:r>
              <a:rPr lang="en-US" altLang="en-US" sz="2400" dirty="0">
                <a:solidFill>
                  <a:srgbClr val="010000"/>
                </a:solidFill>
              </a:rPr>
              <a:t>:</a:t>
            </a:r>
          </a:p>
          <a:p>
            <a:pPr eaLnBrk="1" hangingPunct="1">
              <a:lnSpc>
                <a:spcPct val="90000"/>
              </a:lnSpc>
              <a:buFont typeface="Wingdings" panose="05000000000000000000" pitchFamily="2" charset="2"/>
              <a:buNone/>
            </a:pPr>
            <a:r>
              <a:rPr lang="en-US" altLang="en-US" sz="2400" dirty="0">
                <a:solidFill>
                  <a:srgbClr val="010000"/>
                </a:solidFill>
              </a:rPr>
              <a:t>	</a:t>
            </a:r>
            <a:r>
              <a:rPr lang="en-US" altLang="en-US" sz="2400" dirty="0" err="1">
                <a:solidFill>
                  <a:srgbClr val="010000"/>
                </a:solidFill>
              </a:rPr>
              <a:t>Contoh</a:t>
            </a:r>
            <a:r>
              <a:rPr lang="en-US" altLang="en-US" sz="2400" dirty="0">
                <a:solidFill>
                  <a:srgbClr val="010000"/>
                </a:solidFill>
              </a:rPr>
              <a:t>: </a:t>
            </a:r>
            <a:r>
              <a:rPr lang="en-US" altLang="en-US" sz="2400" dirty="0">
                <a:solidFill>
                  <a:srgbClr val="000000"/>
                </a:solidFill>
                <a:latin typeface="Courier" pitchFamily="49" charset="0"/>
                <a:cs typeface="Times New Roman" panose="02020603050405020304" pitchFamily="18" charset="0"/>
              </a:rPr>
              <a:t>di </a:t>
            </a:r>
            <a:r>
              <a:rPr lang="en-US" altLang="en-US" sz="2400" dirty="0" err="1">
                <a:solidFill>
                  <a:srgbClr val="000000"/>
                </a:solidFill>
                <a:latin typeface="Courier" pitchFamily="49" charset="0"/>
                <a:cs typeface="Times New Roman" panose="02020603050405020304" pitchFamily="18" charset="0"/>
              </a:rPr>
              <a:t>bawah</a:t>
            </a:r>
            <a:r>
              <a:rPr lang="en-US" altLang="en-US" sz="2400" dirty="0">
                <a:solidFill>
                  <a:srgbClr val="000000"/>
                </a:solidFill>
                <a:latin typeface="Courier" pitchFamily="49" charset="0"/>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sinar</a:t>
            </a:r>
            <a:r>
              <a:rPr lang="en-US" altLang="en-US" sz="2400" dirty="0">
                <a:solidFill>
                  <a:srgbClr val="000000"/>
                </a:solidFill>
                <a:latin typeface="Courier" pitchFamily="49" charset="0"/>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bulan</a:t>
            </a:r>
            <a:r>
              <a:rPr lang="en-US" altLang="en-US" sz="2400" dirty="0">
                <a:solidFill>
                  <a:srgbClr val="000000"/>
                </a:solidFill>
                <a:latin typeface="Courier" pitchFamily="49" charset="0"/>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purnama</a:t>
            </a:r>
            <a:r>
              <a:rPr lang="en-US" altLang="en-US" sz="2400" dirty="0">
                <a:solidFill>
                  <a:srgbClr val="000000"/>
                </a:solidFill>
                <a:latin typeface="Courier" pitchFamily="49" charset="0"/>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hati</a:t>
            </a:r>
            <a:r>
              <a:rPr lang="en-US" altLang="en-US" sz="2400" dirty="0">
                <a:solidFill>
                  <a:srgbClr val="000000"/>
                </a:solidFill>
                <a:latin typeface="Courier" pitchFamily="49" charset="0"/>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resah</a:t>
            </a:r>
            <a:r>
              <a:rPr lang="en-US" altLang="en-US" sz="2400" dirty="0">
                <a:solidFill>
                  <a:srgbClr val="000000"/>
                </a:solidFill>
                <a:latin typeface="Courier" pitchFamily="49" charset="0"/>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jadi</a:t>
            </a:r>
            <a:r>
              <a:rPr lang="en-US" altLang="en-US" sz="2400" dirty="0">
                <a:solidFill>
                  <a:srgbClr val="000000"/>
                </a:solidFill>
                <a:latin typeface="Courier" pitchFamily="49" charset="0"/>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senang</a:t>
            </a:r>
            <a:endParaRPr lang="en-US" altLang="en-US" sz="2400" dirty="0">
              <a:solidFill>
                <a:srgbClr val="000000"/>
              </a:solidFill>
              <a:cs typeface="Times New Roman" panose="02020603050405020304" pitchFamily="18" charset="0"/>
            </a:endParaRPr>
          </a:p>
          <a:p>
            <a:pPr eaLnBrk="1" hangingPunct="1">
              <a:lnSpc>
                <a:spcPct val="90000"/>
              </a:lnSpc>
              <a:buFont typeface="Wingdings" panose="05000000000000000000" pitchFamily="2" charset="2"/>
              <a:buNone/>
            </a:pPr>
            <a:r>
              <a:rPr lang="en-US" altLang="en-US" sz="2400" dirty="0">
                <a:solidFill>
                  <a:srgbClr val="010000"/>
                </a:solidFill>
              </a:rPr>
              <a:t>	</a:t>
            </a:r>
          </a:p>
          <a:p>
            <a:pPr eaLnBrk="1" hangingPunct="1">
              <a:lnSpc>
                <a:spcPct val="90000"/>
              </a:lnSpc>
              <a:buFont typeface="Wingdings" panose="05000000000000000000" pitchFamily="2" charset="2"/>
              <a:buNone/>
            </a:pPr>
            <a:r>
              <a:rPr lang="en-US" altLang="en-US" sz="2400" dirty="0">
                <a:solidFill>
                  <a:srgbClr val="010000"/>
                </a:solidFill>
              </a:rPr>
              <a:t>	Buang </a:t>
            </a:r>
            <a:r>
              <a:rPr lang="en-US" altLang="en-US" sz="2400" dirty="0" err="1">
                <a:solidFill>
                  <a:srgbClr val="010000"/>
                </a:solidFill>
              </a:rPr>
              <a:t>duplikasi</a:t>
            </a:r>
            <a:r>
              <a:rPr lang="en-US" altLang="en-US" sz="2400" dirty="0">
                <a:solidFill>
                  <a:srgbClr val="010000"/>
                </a:solidFill>
              </a:rPr>
              <a:t> </a:t>
            </a:r>
            <a:r>
              <a:rPr lang="en-US" altLang="en-US" sz="2400" dirty="0" err="1">
                <a:solidFill>
                  <a:srgbClr val="010000"/>
                </a:solidFill>
              </a:rPr>
              <a:t>huruf</a:t>
            </a:r>
            <a:r>
              <a:rPr lang="en-US" altLang="en-US" sz="2400" dirty="0">
                <a:solidFill>
                  <a:srgbClr val="010000"/>
                </a:solidFill>
              </a:rPr>
              <a:t> </a:t>
            </a:r>
            <a:r>
              <a:rPr lang="en-US" altLang="en-US" sz="2400" dirty="0" err="1">
                <a:solidFill>
                  <a:srgbClr val="010000"/>
                </a:solidFill>
              </a:rPr>
              <a:t>menjadi</a:t>
            </a:r>
            <a:r>
              <a:rPr lang="en-US" altLang="en-US" sz="2400" dirty="0">
                <a:solidFill>
                  <a:srgbClr val="010000"/>
                </a:solidFill>
              </a:rPr>
              <a:t>: </a:t>
            </a:r>
            <a:r>
              <a:rPr lang="en-US" altLang="en-US" sz="2400" dirty="0" err="1">
                <a:solidFill>
                  <a:srgbClr val="000000"/>
                </a:solidFill>
                <a:latin typeface="Courier" pitchFamily="49" charset="0"/>
                <a:cs typeface="Times New Roman" panose="02020603050405020304" pitchFamily="18" charset="0"/>
              </a:rPr>
              <a:t>dibawhsnrulpmtejg</a:t>
            </a:r>
            <a:endParaRPr lang="en-US" altLang="en-US" sz="2400" dirty="0">
              <a:solidFill>
                <a:srgbClr val="010000"/>
              </a:solidFill>
            </a:endParaRPr>
          </a:p>
          <a:p>
            <a:pPr eaLnBrk="1" hangingPunct="1">
              <a:lnSpc>
                <a:spcPct val="90000"/>
              </a:lnSpc>
              <a:buFont typeface="Wingdings" panose="05000000000000000000" pitchFamily="2" charset="2"/>
              <a:buNone/>
            </a:pPr>
            <a:r>
              <a:rPr lang="en-US" altLang="en-US" sz="2400" dirty="0">
                <a:solidFill>
                  <a:srgbClr val="010000"/>
                </a:solidFill>
              </a:rPr>
              <a:t>	</a:t>
            </a:r>
            <a:r>
              <a:rPr lang="en-US" altLang="en-US" sz="2400" dirty="0" err="1">
                <a:solidFill>
                  <a:srgbClr val="010000"/>
                </a:solidFill>
              </a:rPr>
              <a:t>Sambung</a:t>
            </a:r>
            <a:r>
              <a:rPr lang="en-US" altLang="en-US" sz="2400" dirty="0">
                <a:solidFill>
                  <a:srgbClr val="010000"/>
                </a:solidFill>
              </a:rPr>
              <a:t> </a:t>
            </a:r>
            <a:r>
              <a:rPr lang="en-US" altLang="en-US" sz="2400" dirty="0" err="1">
                <a:solidFill>
                  <a:srgbClr val="010000"/>
                </a:solidFill>
              </a:rPr>
              <a:t>dengan</a:t>
            </a:r>
            <a:r>
              <a:rPr lang="en-US" altLang="en-US" sz="2400" dirty="0">
                <a:solidFill>
                  <a:srgbClr val="010000"/>
                </a:solidFill>
              </a:rPr>
              <a:t> </a:t>
            </a:r>
            <a:r>
              <a:rPr lang="en-US" altLang="en-US" sz="2400" dirty="0" err="1">
                <a:solidFill>
                  <a:srgbClr val="010000"/>
                </a:solidFill>
              </a:rPr>
              <a:t>huruf</a:t>
            </a:r>
            <a:r>
              <a:rPr lang="en-US" altLang="en-US" sz="2400" dirty="0">
                <a:solidFill>
                  <a:srgbClr val="010000"/>
                </a:solidFill>
              </a:rPr>
              <a:t> lain yang </a:t>
            </a:r>
            <a:r>
              <a:rPr lang="en-US" altLang="en-US" sz="2400" dirty="0" err="1">
                <a:solidFill>
                  <a:srgbClr val="010000"/>
                </a:solidFill>
              </a:rPr>
              <a:t>belum</a:t>
            </a:r>
            <a:r>
              <a:rPr lang="en-US" altLang="en-US" sz="2400" dirty="0">
                <a:solidFill>
                  <a:srgbClr val="010000"/>
                </a:solidFill>
              </a:rPr>
              <a:t> </a:t>
            </a:r>
            <a:r>
              <a:rPr lang="en-US" altLang="en-US" sz="2400" dirty="0" err="1">
                <a:solidFill>
                  <a:srgbClr val="010000"/>
                </a:solidFill>
              </a:rPr>
              <a:t>ada</a:t>
            </a:r>
            <a:r>
              <a:rPr lang="en-US" altLang="en-US" sz="2400" dirty="0">
                <a:solidFill>
                  <a:srgbClr val="010000"/>
                </a:solidFill>
              </a:rPr>
              <a:t>:</a:t>
            </a:r>
          </a:p>
          <a:p>
            <a:pPr algn="just" eaLnBrk="1" hangingPunct="1">
              <a:lnSpc>
                <a:spcPct val="90000"/>
              </a:lnSpc>
              <a:buFont typeface="Wingdings" panose="05000000000000000000" pitchFamily="2" charset="2"/>
              <a:buNone/>
            </a:pPr>
            <a:r>
              <a:rPr lang="en-US" altLang="en-US" sz="2400" dirty="0">
                <a:solidFill>
                  <a:srgbClr val="000000"/>
                </a:solidFill>
                <a:latin typeface="Courier" pitchFamily="49" charset="0"/>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dibawhsnrulpmtejgcfkoqvwxyz</a:t>
            </a:r>
            <a:endParaRPr lang="en-US" altLang="en-US" sz="2400" dirty="0">
              <a:solidFill>
                <a:srgbClr val="000000"/>
              </a:solidFill>
              <a:cs typeface="Times New Roman" panose="02020603050405020304" pitchFamily="18" charset="0"/>
            </a:endParaRPr>
          </a:p>
          <a:p>
            <a:pPr eaLnBrk="1" hangingPunct="1">
              <a:lnSpc>
                <a:spcPct val="90000"/>
              </a:lnSpc>
              <a:buFont typeface="Wingdings" panose="05000000000000000000" pitchFamily="2" charset="2"/>
              <a:buNone/>
            </a:pPr>
            <a:r>
              <a:rPr lang="en-US" altLang="en-US" sz="2400" dirty="0">
                <a:solidFill>
                  <a:srgbClr val="010000"/>
                </a:solidFill>
              </a:rPr>
              <a:t>	</a:t>
            </a:r>
            <a:r>
              <a:rPr lang="en-US" altLang="en-US" sz="2400" dirty="0" err="1">
                <a:solidFill>
                  <a:srgbClr val="010000"/>
                </a:solidFill>
              </a:rPr>
              <a:t>Tabel</a:t>
            </a:r>
            <a:r>
              <a:rPr lang="en-US" altLang="en-US" sz="2400" dirty="0">
                <a:solidFill>
                  <a:srgbClr val="010000"/>
                </a:solidFill>
              </a:rPr>
              <a:t> </a:t>
            </a:r>
            <a:r>
              <a:rPr lang="en-US" altLang="en-US" sz="2400" dirty="0" err="1">
                <a:solidFill>
                  <a:srgbClr val="010000"/>
                </a:solidFill>
              </a:rPr>
              <a:t>substitusi</a:t>
            </a:r>
            <a:r>
              <a:rPr lang="en-US" altLang="en-US" sz="2400" dirty="0">
                <a:solidFill>
                  <a:srgbClr val="010000"/>
                </a:solidFill>
              </a:rPr>
              <a:t> yang </a:t>
            </a:r>
            <a:r>
              <a:rPr lang="en-US" altLang="en-US" sz="2400" dirty="0" err="1">
                <a:solidFill>
                  <a:srgbClr val="010000"/>
                </a:solidFill>
              </a:rPr>
              <a:t>dihasilkan</a:t>
            </a:r>
            <a:r>
              <a:rPr lang="en-US" altLang="en-US" sz="2400" dirty="0">
                <a:solidFill>
                  <a:srgbClr val="010000"/>
                </a:solidFill>
              </a:rPr>
              <a:t>:</a:t>
            </a:r>
          </a:p>
          <a:p>
            <a:pPr algn="just" eaLnBrk="1" hangingPunct="1">
              <a:buFont typeface="Wingdings" panose="05000000000000000000" pitchFamily="2" charset="2"/>
              <a:buNone/>
            </a:pPr>
            <a:r>
              <a:rPr lang="en-US" altLang="en-US" sz="2400" dirty="0">
                <a:solidFill>
                  <a:srgbClr val="000000"/>
                </a:solidFill>
                <a:latin typeface="Courier New" panose="02070309020205020404" pitchFamily="49" charset="0"/>
                <a:cs typeface="Courier New" panose="02070309020205020404" pitchFamily="49" charset="0"/>
              </a:rPr>
              <a:t>	</a:t>
            </a:r>
            <a:r>
              <a:rPr lang="en-US" altLang="en-US" sz="2200" dirty="0" err="1">
                <a:solidFill>
                  <a:srgbClr val="000000"/>
                </a:solidFill>
                <a:latin typeface="Courier New" panose="02070309020205020404" pitchFamily="49" charset="0"/>
                <a:cs typeface="Courier New" panose="02070309020205020404" pitchFamily="49" charset="0"/>
              </a:rPr>
              <a:t>Plainteks</a:t>
            </a:r>
            <a:r>
              <a:rPr lang="en-US" altLang="en-US" sz="2200" baseline="-30000" dirty="0">
                <a:solidFill>
                  <a:srgbClr val="000000"/>
                </a:solidFill>
                <a:latin typeface="Courier New" panose="02070309020205020404" pitchFamily="49" charset="0"/>
                <a:cs typeface="Courier New" panose="02070309020205020404" pitchFamily="49" charset="0"/>
              </a:rPr>
              <a:t> </a:t>
            </a:r>
            <a:r>
              <a:rPr lang="en-US" altLang="en-US" sz="2200" dirty="0">
                <a:solidFill>
                  <a:srgbClr val="000000"/>
                </a:solidFill>
                <a:latin typeface="Courier New" panose="02070309020205020404" pitchFamily="49" charset="0"/>
                <a:cs typeface="Courier New" panose="02070309020205020404" pitchFamily="49" charset="0"/>
              </a:rPr>
              <a:t>:  A B C D E F G H I J K L M N O P Q R S T U V W X Y Z</a:t>
            </a:r>
            <a:endParaRPr lang="en-US" altLang="en-US" sz="2200" dirty="0">
              <a:solidFill>
                <a:srgbClr val="000000"/>
              </a:solidFill>
              <a:cs typeface="Times New Roman" panose="02020603050405020304" pitchFamily="18" charset="0"/>
            </a:endParaRPr>
          </a:p>
          <a:p>
            <a:pPr algn="just" eaLnBrk="1" hangingPunct="1">
              <a:buFont typeface="Wingdings" panose="05000000000000000000" pitchFamily="2" charset="2"/>
              <a:buNone/>
            </a:pPr>
            <a:r>
              <a:rPr lang="en-US" altLang="en-US" sz="2200" i="1" dirty="0">
                <a:solidFill>
                  <a:srgbClr val="000000"/>
                </a:solidFill>
                <a:latin typeface="Courier New" panose="02070309020205020404" pitchFamily="49" charset="0"/>
                <a:cs typeface="Courier New" panose="02070309020205020404" pitchFamily="49" charset="0"/>
              </a:rPr>
              <a:t>	</a:t>
            </a:r>
            <a:r>
              <a:rPr lang="en-US" altLang="en-US" sz="2200" dirty="0" err="1">
                <a:solidFill>
                  <a:srgbClr val="000000"/>
                </a:solidFill>
                <a:latin typeface="Courier New" panose="02070309020205020404" pitchFamily="49" charset="0"/>
                <a:cs typeface="Courier New" panose="02070309020205020404" pitchFamily="49" charset="0"/>
              </a:rPr>
              <a:t>Cipherteks</a:t>
            </a:r>
            <a:r>
              <a:rPr lang="en-US" altLang="en-US" sz="2200" i="1" baseline="-30000" dirty="0">
                <a:solidFill>
                  <a:srgbClr val="000000"/>
                </a:solidFill>
                <a:latin typeface="Courier New" panose="02070309020205020404" pitchFamily="49" charset="0"/>
                <a:cs typeface="Courier New" panose="02070309020205020404" pitchFamily="49" charset="0"/>
              </a:rPr>
              <a:t> </a:t>
            </a:r>
            <a:r>
              <a:rPr lang="en-US" altLang="en-US" sz="2200" dirty="0">
                <a:solidFill>
                  <a:srgbClr val="000000"/>
                </a:solidFill>
                <a:latin typeface="Courier New" panose="02070309020205020404" pitchFamily="49" charset="0"/>
                <a:cs typeface="Courier New" panose="02070309020205020404" pitchFamily="49" charset="0"/>
              </a:rPr>
              <a:t>: </a:t>
            </a:r>
            <a:r>
              <a:rPr lang="en-US" altLang="en-US" sz="2200" b="1" dirty="0">
                <a:solidFill>
                  <a:srgbClr val="000000"/>
                </a:solidFill>
                <a:latin typeface="Courier New" panose="02070309020205020404" pitchFamily="49" charset="0"/>
                <a:cs typeface="Courier New" panose="02070309020205020404" pitchFamily="49" charset="0"/>
              </a:rPr>
              <a:t>D I B A W H S N R U L P M T E J G C F K O V W X Y Z</a:t>
            </a:r>
            <a:r>
              <a:rPr lang="en-US" altLang="en-US" sz="2200" dirty="0"/>
              <a:t> </a:t>
            </a:r>
          </a:p>
        </p:txBody>
      </p:sp>
      <p:sp>
        <p:nvSpPr>
          <p:cNvPr id="4" name="TextBox 3">
            <a:extLst>
              <a:ext uri="{FF2B5EF4-FFF2-40B4-BE49-F238E27FC236}">
                <a16:creationId xmlns:a16="http://schemas.microsoft.com/office/drawing/2014/main" id="{D3C69784-7E87-2275-DEE9-22AA2FE2B089}"/>
              </a:ext>
            </a:extLst>
          </p:cNvPr>
          <p:cNvSpPr txBox="1"/>
          <p:nvPr/>
        </p:nvSpPr>
        <p:spPr>
          <a:xfrm>
            <a:off x="971233" y="1394270"/>
            <a:ext cx="1188659" cy="400110"/>
          </a:xfrm>
          <a:prstGeom prst="rect">
            <a:avLst/>
          </a:prstGeom>
          <a:noFill/>
        </p:spPr>
        <p:txBody>
          <a:bodyPr wrap="none" rtlCol="0">
            <a:spAutoFit/>
          </a:bodyPr>
          <a:lstStyle/>
          <a:p>
            <a:r>
              <a:rPr lang="en-US" sz="2000" dirty="0" err="1">
                <a:solidFill>
                  <a:srgbClr val="FF0000"/>
                </a:solidFill>
              </a:rPr>
              <a:t>Plainteks</a:t>
            </a:r>
            <a:r>
              <a:rPr lang="en-US" sz="2000" dirty="0">
                <a:solidFill>
                  <a:srgbClr val="FF0000"/>
                </a:solidFill>
              </a:rPr>
              <a:t>:</a:t>
            </a:r>
          </a:p>
        </p:txBody>
      </p:sp>
      <p:sp>
        <p:nvSpPr>
          <p:cNvPr id="5" name="TextBox 4">
            <a:extLst>
              <a:ext uri="{FF2B5EF4-FFF2-40B4-BE49-F238E27FC236}">
                <a16:creationId xmlns:a16="http://schemas.microsoft.com/office/drawing/2014/main" id="{A5F0C680-200E-5AFF-F8DC-3CF211E3715E}"/>
              </a:ext>
            </a:extLst>
          </p:cNvPr>
          <p:cNvSpPr txBox="1"/>
          <p:nvPr/>
        </p:nvSpPr>
        <p:spPr>
          <a:xfrm>
            <a:off x="971233" y="1747415"/>
            <a:ext cx="1364156" cy="400110"/>
          </a:xfrm>
          <a:prstGeom prst="rect">
            <a:avLst/>
          </a:prstGeom>
          <a:noFill/>
        </p:spPr>
        <p:txBody>
          <a:bodyPr wrap="none" rtlCol="0">
            <a:spAutoFit/>
          </a:bodyPr>
          <a:lstStyle/>
          <a:p>
            <a:r>
              <a:rPr lang="en-US" sz="2000" dirty="0" err="1">
                <a:solidFill>
                  <a:srgbClr val="FF0000"/>
                </a:solidFill>
              </a:rPr>
              <a:t>Cipherteks</a:t>
            </a:r>
            <a:r>
              <a:rPr lang="en-US" sz="2000" dirty="0">
                <a:solidFill>
                  <a:srgbClr val="FF0000"/>
                </a:solidFill>
              </a:rPr>
              <a:t>:</a:t>
            </a:r>
          </a:p>
        </p:txBody>
      </p:sp>
      <p:pic>
        <p:nvPicPr>
          <p:cNvPr id="6" name="Picture 5" descr="Table&#10;&#10;Description automatically generated with low confidence">
            <a:extLst>
              <a:ext uri="{FF2B5EF4-FFF2-40B4-BE49-F238E27FC236}">
                <a16:creationId xmlns:a16="http://schemas.microsoft.com/office/drawing/2014/main" id="{B491B3B7-25DD-64ED-AC56-F331413672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3725" y="1259840"/>
            <a:ext cx="8937634" cy="934650"/>
          </a:xfrm>
          <a:prstGeom prst="rect">
            <a:avLst/>
          </a:prstGeom>
        </p:spPr>
      </p:pic>
    </p:spTree>
    <p:extLst>
      <p:ext uri="{BB962C8B-B14F-4D97-AF65-F5344CB8AC3E}">
        <p14:creationId xmlns:p14="http://schemas.microsoft.com/office/powerpoint/2010/main" val="3873898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40D96C46-7F6B-4C70-9801-075EDC5982BE}" type="slidenum">
              <a:rPr lang="en-GB" altLang="en-US" sz="2400">
                <a:solidFill>
                  <a:schemeClr val="tx2"/>
                </a:solidFill>
              </a:rPr>
              <a:pPr>
                <a:spcBef>
                  <a:spcPct val="0"/>
                </a:spcBef>
                <a:buClrTx/>
                <a:buSzTx/>
                <a:buFontTx/>
                <a:buNone/>
              </a:pPr>
              <a:t>49</a:t>
            </a:fld>
            <a:endParaRPr lang="en-GB" altLang="en-US" sz="1400">
              <a:solidFill>
                <a:schemeClr val="tx2"/>
              </a:solidFill>
            </a:endParaRPr>
          </a:p>
        </p:txBody>
      </p:sp>
      <p:sp>
        <p:nvSpPr>
          <p:cNvPr id="6149" name="Rectangle 3"/>
          <p:cNvSpPr>
            <a:spLocks noGrp="1" noChangeArrowheads="1"/>
          </p:cNvSpPr>
          <p:nvPr>
            <p:ph type="body" idx="1"/>
          </p:nvPr>
        </p:nvSpPr>
        <p:spPr>
          <a:xfrm>
            <a:off x="975691" y="1132114"/>
            <a:ext cx="10240617" cy="4746171"/>
          </a:xfrm>
        </p:spPr>
        <p:txBody>
          <a:bodyPr>
            <a:normAutofit fontScale="92500" lnSpcReduction="10000"/>
          </a:bodyPr>
          <a:lstStyle/>
          <a:p>
            <a:r>
              <a:rPr lang="en-US" altLang="en-US" dirty="0" err="1">
                <a:solidFill>
                  <a:srgbClr val="010000"/>
                </a:solidFill>
              </a:rPr>
              <a:t>Sudah</a:t>
            </a:r>
            <a:r>
              <a:rPr lang="en-US" altLang="en-US" dirty="0">
                <a:solidFill>
                  <a:srgbClr val="010000"/>
                </a:solidFill>
              </a:rPr>
              <a:t> </a:t>
            </a:r>
            <a:r>
              <a:rPr lang="en-US" altLang="en-US" dirty="0" err="1">
                <a:solidFill>
                  <a:srgbClr val="010000"/>
                </a:solidFill>
              </a:rPr>
              <a:t>kita</a:t>
            </a:r>
            <a:r>
              <a:rPr lang="en-US" altLang="en-US" dirty="0">
                <a:solidFill>
                  <a:srgbClr val="010000"/>
                </a:solidFill>
              </a:rPr>
              <a:t> </a:t>
            </a:r>
            <a:r>
              <a:rPr lang="en-US" altLang="en-US" dirty="0" err="1">
                <a:solidFill>
                  <a:srgbClr val="010000"/>
                </a:solidFill>
              </a:rPr>
              <a:t>ketahui</a:t>
            </a:r>
            <a:r>
              <a:rPr lang="en-US" altLang="en-US" dirty="0">
                <a:solidFill>
                  <a:srgbClr val="010000"/>
                </a:solidFill>
              </a:rPr>
              <a:t> </a:t>
            </a:r>
            <a:r>
              <a:rPr lang="en-US" altLang="en-US" dirty="0" err="1">
                <a:solidFill>
                  <a:srgbClr val="010000"/>
                </a:solidFill>
              </a:rPr>
              <a:t>bahwa</a:t>
            </a:r>
            <a:r>
              <a:rPr lang="en-US" altLang="en-US" dirty="0">
                <a:solidFill>
                  <a:srgbClr val="010000"/>
                </a:solidFill>
              </a:rPr>
              <a:t> </a:t>
            </a:r>
            <a:r>
              <a:rPr lang="en-US" altLang="en-US" i="1" dirty="0">
                <a:solidFill>
                  <a:srgbClr val="010000"/>
                </a:solidFill>
              </a:rPr>
              <a:t>cipher</a:t>
            </a:r>
            <a:r>
              <a:rPr lang="en-US" altLang="en-US" dirty="0">
                <a:solidFill>
                  <a:srgbClr val="010000"/>
                </a:solidFill>
              </a:rPr>
              <a:t> abjad-</a:t>
            </a:r>
            <a:r>
              <a:rPr lang="en-US" altLang="en-US" dirty="0" err="1">
                <a:solidFill>
                  <a:srgbClr val="010000"/>
                </a:solidFill>
              </a:rPr>
              <a:t>tunggal</a:t>
            </a:r>
            <a:r>
              <a:rPr lang="en-US" altLang="en-US" dirty="0">
                <a:solidFill>
                  <a:srgbClr val="010000"/>
                </a:solidFill>
              </a:rPr>
              <a:t> (</a:t>
            </a:r>
            <a:r>
              <a:rPr lang="en-US" altLang="en-US" i="1" dirty="0">
                <a:solidFill>
                  <a:srgbClr val="010000"/>
                </a:solidFill>
              </a:rPr>
              <a:t>monoalphabetic cipher</a:t>
            </a:r>
            <a:r>
              <a:rPr lang="en-US" altLang="en-US" dirty="0">
                <a:solidFill>
                  <a:srgbClr val="010000"/>
                </a:solidFill>
              </a:rPr>
              <a:t>) </a:t>
            </a:r>
            <a:r>
              <a:rPr lang="en-US" altLang="en-US" dirty="0" err="1">
                <a:solidFill>
                  <a:srgbClr val="010000"/>
                </a:solidFill>
              </a:rPr>
              <a:t>memetakan</a:t>
            </a:r>
            <a:r>
              <a:rPr lang="en-US" altLang="en-US" dirty="0">
                <a:solidFill>
                  <a:srgbClr val="010000"/>
                </a:solidFill>
              </a:rPr>
              <a:t> </a:t>
            </a:r>
            <a:r>
              <a:rPr lang="en-US" altLang="en-US" dirty="0" err="1">
                <a:solidFill>
                  <a:srgbClr val="010000"/>
                </a:solidFill>
              </a:rPr>
              <a:t>sebuah</a:t>
            </a:r>
            <a:r>
              <a:rPr lang="en-US" altLang="en-US" dirty="0">
                <a:solidFill>
                  <a:srgbClr val="010000"/>
                </a:solidFill>
              </a:rPr>
              <a:t> </a:t>
            </a:r>
            <a:r>
              <a:rPr lang="en-US" altLang="en-US" dirty="0" err="1">
                <a:solidFill>
                  <a:srgbClr val="010000"/>
                </a:solidFill>
              </a:rPr>
              <a:t>huruf</a:t>
            </a:r>
            <a:r>
              <a:rPr lang="en-US" altLang="en-US" dirty="0">
                <a:solidFill>
                  <a:srgbClr val="010000"/>
                </a:solidFill>
              </a:rPr>
              <a:t> </a:t>
            </a:r>
            <a:r>
              <a:rPr lang="en-US" altLang="en-US" dirty="0" err="1">
                <a:solidFill>
                  <a:srgbClr val="010000"/>
                </a:solidFill>
              </a:rPr>
              <a:t>plainteks</a:t>
            </a:r>
            <a:r>
              <a:rPr lang="en-US" altLang="en-US" dirty="0">
                <a:solidFill>
                  <a:srgbClr val="010000"/>
                </a:solidFill>
              </a:rPr>
              <a:t> </a:t>
            </a:r>
            <a:r>
              <a:rPr lang="en-US" altLang="en-US" dirty="0" err="1">
                <a:solidFill>
                  <a:srgbClr val="010000"/>
                </a:solidFill>
              </a:rPr>
              <a:t>ke</a:t>
            </a:r>
            <a:r>
              <a:rPr lang="en-US" altLang="en-US" dirty="0">
                <a:solidFill>
                  <a:srgbClr val="010000"/>
                </a:solidFill>
              </a:rPr>
              <a:t> </a:t>
            </a:r>
            <a:r>
              <a:rPr lang="en-US" altLang="en-US" dirty="0" err="1">
                <a:solidFill>
                  <a:srgbClr val="010000"/>
                </a:solidFill>
              </a:rPr>
              <a:t>sebuah</a:t>
            </a:r>
            <a:r>
              <a:rPr lang="en-US" altLang="en-US" dirty="0">
                <a:solidFill>
                  <a:srgbClr val="010000"/>
                </a:solidFill>
              </a:rPr>
              <a:t> </a:t>
            </a:r>
            <a:r>
              <a:rPr lang="en-US" altLang="en-US" dirty="0" err="1">
                <a:solidFill>
                  <a:srgbClr val="010000"/>
                </a:solidFill>
              </a:rPr>
              <a:t>huruf</a:t>
            </a:r>
            <a:r>
              <a:rPr lang="en-US" altLang="en-US" dirty="0">
                <a:solidFill>
                  <a:srgbClr val="010000"/>
                </a:solidFill>
              </a:rPr>
              <a:t> </a:t>
            </a:r>
            <a:r>
              <a:rPr lang="en-US" altLang="en-US" dirty="0" err="1">
                <a:solidFill>
                  <a:srgbClr val="010000"/>
                </a:solidFill>
              </a:rPr>
              <a:t>cipherteks</a:t>
            </a:r>
            <a:r>
              <a:rPr lang="en-US" altLang="en-US" dirty="0">
                <a:solidFill>
                  <a:srgbClr val="010000"/>
                </a:solidFill>
              </a:rPr>
              <a:t>.</a:t>
            </a:r>
          </a:p>
          <a:p>
            <a:pPr marL="0" indent="0" eaLnBrk="1" hangingPunct="1">
              <a:buNone/>
            </a:pPr>
            <a:endParaRPr lang="en-US" altLang="en-US" dirty="0">
              <a:solidFill>
                <a:srgbClr val="010000"/>
              </a:solidFill>
            </a:endParaRPr>
          </a:p>
          <a:p>
            <a:r>
              <a:rPr lang="en-US" altLang="en-US" dirty="0" err="1">
                <a:solidFill>
                  <a:srgbClr val="010000"/>
                </a:solidFill>
              </a:rPr>
              <a:t>Kelemahan</a:t>
            </a:r>
            <a:r>
              <a:rPr lang="en-US" altLang="en-US" dirty="0">
                <a:solidFill>
                  <a:srgbClr val="010000"/>
                </a:solidFill>
              </a:rPr>
              <a:t> </a:t>
            </a:r>
            <a:r>
              <a:rPr lang="en-US" altLang="en-US" i="1" dirty="0">
                <a:solidFill>
                  <a:srgbClr val="010000"/>
                </a:solidFill>
              </a:rPr>
              <a:t>cipher</a:t>
            </a:r>
            <a:r>
              <a:rPr lang="en-US" altLang="en-US" dirty="0">
                <a:solidFill>
                  <a:srgbClr val="010000"/>
                </a:solidFill>
              </a:rPr>
              <a:t> abjad-</a:t>
            </a:r>
            <a:r>
              <a:rPr lang="en-US" altLang="en-US" dirty="0" err="1">
                <a:solidFill>
                  <a:srgbClr val="010000"/>
                </a:solidFill>
              </a:rPr>
              <a:t>tunggal</a:t>
            </a:r>
            <a:r>
              <a:rPr lang="en-US" altLang="en-US" dirty="0">
                <a:solidFill>
                  <a:srgbClr val="010000"/>
                </a:solidFill>
              </a:rPr>
              <a:t>: </a:t>
            </a:r>
            <a:r>
              <a:rPr lang="en-US" altLang="en-US" dirty="0" err="1">
                <a:solidFill>
                  <a:srgbClr val="010000"/>
                </a:solidFill>
              </a:rPr>
              <a:t>tidak</a:t>
            </a:r>
            <a:r>
              <a:rPr lang="en-US" altLang="en-US" dirty="0">
                <a:solidFill>
                  <a:srgbClr val="010000"/>
                </a:solidFill>
              </a:rPr>
              <a:t> </a:t>
            </a:r>
            <a:r>
              <a:rPr lang="en-US" altLang="en-US" dirty="0" err="1">
                <a:solidFill>
                  <a:srgbClr val="010000"/>
                </a:solidFill>
              </a:rPr>
              <a:t>dapat</a:t>
            </a:r>
            <a:r>
              <a:rPr lang="en-US" altLang="en-US" dirty="0">
                <a:solidFill>
                  <a:srgbClr val="010000"/>
                </a:solidFill>
              </a:rPr>
              <a:t> </a:t>
            </a:r>
            <a:r>
              <a:rPr lang="en-US" altLang="en-US" dirty="0" err="1">
                <a:solidFill>
                  <a:srgbClr val="010000"/>
                </a:solidFill>
              </a:rPr>
              <a:t>menyembunyikan</a:t>
            </a:r>
            <a:r>
              <a:rPr lang="en-US" altLang="en-US" dirty="0">
                <a:solidFill>
                  <a:srgbClr val="010000"/>
                </a:solidFill>
              </a:rPr>
              <a:t> </a:t>
            </a:r>
            <a:r>
              <a:rPr lang="en-US" altLang="en-US" dirty="0" err="1">
                <a:solidFill>
                  <a:srgbClr val="010000"/>
                </a:solidFill>
              </a:rPr>
              <a:t>hubungan</a:t>
            </a:r>
            <a:r>
              <a:rPr lang="en-US" altLang="en-US" dirty="0">
                <a:solidFill>
                  <a:srgbClr val="010000"/>
                </a:solidFill>
              </a:rPr>
              <a:t> statistic </a:t>
            </a:r>
            <a:r>
              <a:rPr lang="en-US" altLang="en-US" dirty="0" err="1">
                <a:solidFill>
                  <a:srgbClr val="010000"/>
                </a:solidFill>
              </a:rPr>
              <a:t>antara</a:t>
            </a:r>
            <a:r>
              <a:rPr lang="en-US" altLang="en-US" dirty="0">
                <a:solidFill>
                  <a:srgbClr val="010000"/>
                </a:solidFill>
              </a:rPr>
              <a:t> </a:t>
            </a:r>
            <a:r>
              <a:rPr lang="en-US" altLang="en-US" dirty="0" err="1">
                <a:solidFill>
                  <a:srgbClr val="010000"/>
                </a:solidFill>
              </a:rPr>
              <a:t>plainteks</a:t>
            </a:r>
            <a:r>
              <a:rPr lang="en-US" altLang="en-US" dirty="0">
                <a:solidFill>
                  <a:srgbClr val="010000"/>
                </a:solidFill>
              </a:rPr>
              <a:t> </a:t>
            </a:r>
            <a:r>
              <a:rPr lang="en-US" altLang="en-US" dirty="0" err="1">
                <a:solidFill>
                  <a:srgbClr val="010000"/>
                </a:solidFill>
              </a:rPr>
              <a:t>dengan</a:t>
            </a:r>
            <a:r>
              <a:rPr lang="en-US" altLang="en-US" dirty="0">
                <a:solidFill>
                  <a:srgbClr val="010000"/>
                </a:solidFill>
              </a:rPr>
              <a:t> </a:t>
            </a:r>
            <a:r>
              <a:rPr lang="en-US" altLang="en-US" dirty="0" err="1">
                <a:solidFill>
                  <a:srgbClr val="010000"/>
                </a:solidFill>
              </a:rPr>
              <a:t>cipherteks</a:t>
            </a:r>
            <a:r>
              <a:rPr lang="en-US" altLang="en-US" dirty="0">
                <a:solidFill>
                  <a:srgbClr val="010000"/>
                </a:solidFill>
              </a:rPr>
              <a:t>.</a:t>
            </a:r>
          </a:p>
          <a:p>
            <a:pPr marL="0" indent="0" eaLnBrk="1" hangingPunct="1">
              <a:buNone/>
            </a:pPr>
            <a:r>
              <a:rPr lang="en-US" altLang="en-US" dirty="0">
                <a:solidFill>
                  <a:srgbClr val="010000"/>
                </a:solidFill>
              </a:rPr>
              <a:t>   -  </a:t>
            </a:r>
            <a:r>
              <a:rPr lang="en-US" altLang="en-US" dirty="0" err="1">
                <a:solidFill>
                  <a:srgbClr val="010000"/>
                </a:solidFill>
              </a:rPr>
              <a:t>Huruf</a:t>
            </a:r>
            <a:r>
              <a:rPr lang="en-US" altLang="en-US" dirty="0">
                <a:solidFill>
                  <a:srgbClr val="010000"/>
                </a:solidFill>
              </a:rPr>
              <a:t> yang </a:t>
            </a:r>
            <a:r>
              <a:rPr lang="en-US" altLang="en-US" dirty="0" err="1">
                <a:solidFill>
                  <a:srgbClr val="010000"/>
                </a:solidFill>
              </a:rPr>
              <a:t>sama</a:t>
            </a:r>
            <a:r>
              <a:rPr lang="en-US" altLang="en-US" dirty="0">
                <a:solidFill>
                  <a:srgbClr val="010000"/>
                </a:solidFill>
              </a:rPr>
              <a:t> </a:t>
            </a:r>
            <a:r>
              <a:rPr lang="en-US" altLang="en-US" dirty="0" err="1">
                <a:solidFill>
                  <a:srgbClr val="010000"/>
                </a:solidFill>
              </a:rPr>
              <a:t>dienkripsi</a:t>
            </a:r>
            <a:r>
              <a:rPr lang="en-US" altLang="en-US" dirty="0">
                <a:solidFill>
                  <a:srgbClr val="010000"/>
                </a:solidFill>
              </a:rPr>
              <a:t> </a:t>
            </a:r>
            <a:r>
              <a:rPr lang="en-US" altLang="en-US" dirty="0" err="1">
                <a:solidFill>
                  <a:srgbClr val="010000"/>
                </a:solidFill>
              </a:rPr>
              <a:t>menjadi</a:t>
            </a:r>
            <a:r>
              <a:rPr lang="en-US" altLang="en-US" dirty="0">
                <a:solidFill>
                  <a:srgbClr val="010000"/>
                </a:solidFill>
              </a:rPr>
              <a:t> </a:t>
            </a:r>
            <a:r>
              <a:rPr lang="en-US" altLang="en-US" dirty="0" err="1">
                <a:solidFill>
                  <a:srgbClr val="010000"/>
                </a:solidFill>
              </a:rPr>
              <a:t>huruf</a:t>
            </a:r>
            <a:r>
              <a:rPr lang="en-US" altLang="en-US" dirty="0">
                <a:solidFill>
                  <a:srgbClr val="010000"/>
                </a:solidFill>
              </a:rPr>
              <a:t> </a:t>
            </a:r>
            <a:r>
              <a:rPr lang="en-US" altLang="en-US" dirty="0" err="1">
                <a:solidFill>
                  <a:srgbClr val="010000"/>
                </a:solidFill>
              </a:rPr>
              <a:t>cipherteks</a:t>
            </a:r>
            <a:r>
              <a:rPr lang="en-US" altLang="en-US" dirty="0">
                <a:solidFill>
                  <a:srgbClr val="010000"/>
                </a:solidFill>
              </a:rPr>
              <a:t> yang </a:t>
            </a:r>
            <a:r>
              <a:rPr lang="en-US" altLang="en-US" dirty="0" err="1">
                <a:solidFill>
                  <a:srgbClr val="010000"/>
                </a:solidFill>
              </a:rPr>
              <a:t>sama</a:t>
            </a:r>
            <a:endParaRPr lang="en-US" altLang="en-US" dirty="0">
              <a:solidFill>
                <a:srgbClr val="010000"/>
              </a:solidFill>
            </a:endParaRPr>
          </a:p>
          <a:p>
            <a:pPr marL="457200" indent="-457200" eaLnBrk="1" hangingPunct="1">
              <a:buNone/>
            </a:pPr>
            <a:r>
              <a:rPr lang="en-US" altLang="en-US" dirty="0">
                <a:solidFill>
                  <a:srgbClr val="010000"/>
                </a:solidFill>
              </a:rPr>
              <a:t>   -  </a:t>
            </a:r>
            <a:r>
              <a:rPr lang="en-US" altLang="en-US" dirty="0" err="1">
                <a:solidFill>
                  <a:srgbClr val="010000"/>
                </a:solidFill>
              </a:rPr>
              <a:t>Huruf</a:t>
            </a:r>
            <a:r>
              <a:rPr lang="en-US" altLang="en-US" dirty="0">
                <a:solidFill>
                  <a:srgbClr val="010000"/>
                </a:solidFill>
              </a:rPr>
              <a:t> yang </a:t>
            </a:r>
            <a:r>
              <a:rPr lang="en-US" altLang="en-US" dirty="0" err="1">
                <a:solidFill>
                  <a:srgbClr val="010000"/>
                </a:solidFill>
              </a:rPr>
              <a:t>sering</a:t>
            </a:r>
            <a:r>
              <a:rPr lang="en-US" altLang="en-US" dirty="0">
                <a:solidFill>
                  <a:srgbClr val="010000"/>
                </a:solidFill>
              </a:rPr>
              <a:t> </a:t>
            </a:r>
            <a:r>
              <a:rPr lang="en-US" altLang="en-US" dirty="0" err="1">
                <a:solidFill>
                  <a:srgbClr val="010000"/>
                </a:solidFill>
              </a:rPr>
              <a:t>muncul</a:t>
            </a:r>
            <a:r>
              <a:rPr lang="en-US" altLang="en-US" dirty="0">
                <a:solidFill>
                  <a:srgbClr val="010000"/>
                </a:solidFill>
              </a:rPr>
              <a:t> di </a:t>
            </a:r>
            <a:r>
              <a:rPr lang="en-US" altLang="en-US" dirty="0" err="1">
                <a:solidFill>
                  <a:srgbClr val="010000"/>
                </a:solidFill>
              </a:rPr>
              <a:t>dalam</a:t>
            </a:r>
            <a:r>
              <a:rPr lang="en-US" altLang="en-US" dirty="0">
                <a:solidFill>
                  <a:srgbClr val="010000"/>
                </a:solidFill>
              </a:rPr>
              <a:t> </a:t>
            </a:r>
            <a:r>
              <a:rPr lang="en-US" altLang="en-US" dirty="0" err="1">
                <a:solidFill>
                  <a:srgbClr val="010000"/>
                </a:solidFill>
              </a:rPr>
              <a:t>plainteks</a:t>
            </a:r>
            <a:r>
              <a:rPr lang="en-US" altLang="en-US" dirty="0">
                <a:solidFill>
                  <a:srgbClr val="010000"/>
                </a:solidFill>
              </a:rPr>
              <a:t>, juga </a:t>
            </a:r>
            <a:r>
              <a:rPr lang="en-US" altLang="en-US" dirty="0" err="1">
                <a:solidFill>
                  <a:srgbClr val="010000"/>
                </a:solidFill>
              </a:rPr>
              <a:t>sering</a:t>
            </a:r>
            <a:r>
              <a:rPr lang="en-US" altLang="en-US" dirty="0">
                <a:solidFill>
                  <a:srgbClr val="010000"/>
                </a:solidFill>
              </a:rPr>
              <a:t> </a:t>
            </a:r>
            <a:r>
              <a:rPr lang="en-US" altLang="en-US" dirty="0" err="1">
                <a:solidFill>
                  <a:srgbClr val="010000"/>
                </a:solidFill>
              </a:rPr>
              <a:t>muncul</a:t>
            </a:r>
            <a:r>
              <a:rPr lang="en-US" altLang="en-US" dirty="0">
                <a:solidFill>
                  <a:srgbClr val="010000"/>
                </a:solidFill>
              </a:rPr>
              <a:t> di </a:t>
            </a:r>
            <a:r>
              <a:rPr lang="en-US" altLang="en-US" dirty="0" err="1">
                <a:solidFill>
                  <a:srgbClr val="010000"/>
                </a:solidFill>
              </a:rPr>
              <a:t>dalam</a:t>
            </a:r>
            <a:r>
              <a:rPr lang="en-US" altLang="en-US" dirty="0">
                <a:solidFill>
                  <a:srgbClr val="010000"/>
                </a:solidFill>
              </a:rPr>
              <a:t> </a:t>
            </a:r>
            <a:r>
              <a:rPr lang="en-US" altLang="en-US" dirty="0" err="1">
                <a:solidFill>
                  <a:srgbClr val="010000"/>
                </a:solidFill>
              </a:rPr>
              <a:t>huruf</a:t>
            </a:r>
            <a:r>
              <a:rPr lang="en-US" altLang="en-US" dirty="0">
                <a:solidFill>
                  <a:srgbClr val="010000"/>
                </a:solidFill>
              </a:rPr>
              <a:t> </a:t>
            </a:r>
            <a:r>
              <a:rPr lang="en-US" altLang="en-US" dirty="0" err="1">
                <a:solidFill>
                  <a:srgbClr val="010000"/>
                </a:solidFill>
              </a:rPr>
              <a:t>cipherteksnya</a:t>
            </a:r>
            <a:r>
              <a:rPr lang="en-US" altLang="en-US" dirty="0">
                <a:solidFill>
                  <a:srgbClr val="010000"/>
                </a:solidFill>
              </a:rPr>
              <a:t> yang </a:t>
            </a:r>
            <a:r>
              <a:rPr lang="en-US" altLang="en-US" dirty="0" err="1">
                <a:solidFill>
                  <a:srgbClr val="010000"/>
                </a:solidFill>
              </a:rPr>
              <a:t>berkoresponden</a:t>
            </a:r>
            <a:r>
              <a:rPr lang="en-US" altLang="en-US" dirty="0">
                <a:solidFill>
                  <a:srgbClr val="010000"/>
                </a:solidFill>
              </a:rPr>
              <a:t> .</a:t>
            </a:r>
          </a:p>
          <a:p>
            <a:pPr marL="457200" indent="-457200" eaLnBrk="1" hangingPunct="1">
              <a:buNone/>
            </a:pPr>
            <a:endParaRPr lang="en-US" altLang="en-US" dirty="0">
              <a:solidFill>
                <a:srgbClr val="010000"/>
              </a:solidFill>
            </a:endParaRPr>
          </a:p>
          <a:p>
            <a:r>
              <a:rPr lang="en-US" altLang="en-US" dirty="0">
                <a:solidFill>
                  <a:srgbClr val="010000"/>
                </a:solidFill>
              </a:rPr>
              <a:t>Oleh </a:t>
            </a:r>
            <a:r>
              <a:rPr lang="en-US" altLang="en-US" dirty="0" err="1">
                <a:solidFill>
                  <a:srgbClr val="010000"/>
                </a:solidFill>
              </a:rPr>
              <a:t>karena</a:t>
            </a:r>
            <a:r>
              <a:rPr lang="en-US" altLang="en-US" dirty="0">
                <a:solidFill>
                  <a:srgbClr val="010000"/>
                </a:solidFill>
              </a:rPr>
              <a:t> </a:t>
            </a:r>
            <a:r>
              <a:rPr lang="en-US" altLang="en-US" dirty="0" err="1">
                <a:solidFill>
                  <a:srgbClr val="010000"/>
                </a:solidFill>
              </a:rPr>
              <a:t>itu</a:t>
            </a:r>
            <a:r>
              <a:rPr lang="en-US" altLang="en-US" dirty="0">
                <a:solidFill>
                  <a:srgbClr val="010000"/>
                </a:solidFill>
              </a:rPr>
              <a:t>, </a:t>
            </a:r>
            <a:r>
              <a:rPr lang="en-US" altLang="en-US" dirty="0" err="1">
                <a:solidFill>
                  <a:srgbClr val="010000"/>
                </a:solidFill>
              </a:rPr>
              <a:t>cipherteks</a:t>
            </a:r>
            <a:r>
              <a:rPr lang="en-US" altLang="en-US" dirty="0">
                <a:solidFill>
                  <a:srgbClr val="010000"/>
                </a:solidFill>
              </a:rPr>
              <a:t> </a:t>
            </a:r>
            <a:r>
              <a:rPr lang="en-US" altLang="en-US" dirty="0" err="1">
                <a:solidFill>
                  <a:srgbClr val="010000"/>
                </a:solidFill>
              </a:rPr>
              <a:t>dapat</a:t>
            </a:r>
            <a:r>
              <a:rPr lang="en-US" altLang="en-US" dirty="0">
                <a:solidFill>
                  <a:srgbClr val="010000"/>
                </a:solidFill>
              </a:rPr>
              <a:t> </a:t>
            </a:r>
            <a:r>
              <a:rPr lang="en-US" altLang="en-US" dirty="0" err="1">
                <a:solidFill>
                  <a:srgbClr val="010000"/>
                </a:solidFill>
              </a:rPr>
              <a:t>didekripsi</a:t>
            </a:r>
            <a:r>
              <a:rPr lang="en-US" altLang="en-US" dirty="0">
                <a:solidFill>
                  <a:srgbClr val="010000"/>
                </a:solidFill>
              </a:rPr>
              <a:t> </a:t>
            </a:r>
            <a:r>
              <a:rPr lang="en-US" altLang="en-US" dirty="0" err="1">
                <a:solidFill>
                  <a:srgbClr val="010000"/>
                </a:solidFill>
              </a:rPr>
              <a:t>tanpa</a:t>
            </a:r>
            <a:r>
              <a:rPr lang="en-US" altLang="en-US" dirty="0">
                <a:solidFill>
                  <a:srgbClr val="010000"/>
                </a:solidFill>
              </a:rPr>
              <a:t> </a:t>
            </a:r>
            <a:r>
              <a:rPr lang="en-US" altLang="en-US" dirty="0" err="1">
                <a:solidFill>
                  <a:srgbClr val="010000"/>
                </a:solidFill>
              </a:rPr>
              <a:t>mengetahui</a:t>
            </a:r>
            <a:r>
              <a:rPr lang="en-US" altLang="en-US" dirty="0">
                <a:solidFill>
                  <a:srgbClr val="010000"/>
                </a:solidFill>
              </a:rPr>
              <a:t> </a:t>
            </a:r>
            <a:r>
              <a:rPr lang="en-US" altLang="en-US" dirty="0" err="1">
                <a:solidFill>
                  <a:srgbClr val="010000"/>
                </a:solidFill>
              </a:rPr>
              <a:t>kuncinya</a:t>
            </a:r>
            <a:r>
              <a:rPr lang="en-US" altLang="en-US" dirty="0">
                <a:solidFill>
                  <a:srgbClr val="010000"/>
                </a:solidFill>
              </a:rPr>
              <a:t> </a:t>
            </a:r>
            <a:r>
              <a:rPr lang="en-US" altLang="en-US" dirty="0" err="1">
                <a:solidFill>
                  <a:srgbClr val="010000"/>
                </a:solidFill>
              </a:rPr>
              <a:t>sekalipun</a:t>
            </a:r>
            <a:r>
              <a:rPr lang="en-US" altLang="en-US" dirty="0">
                <a:solidFill>
                  <a:srgbClr val="010000"/>
                </a:solidFill>
              </a:rPr>
              <a:t> </a:t>
            </a:r>
            <a:r>
              <a:rPr lang="en-US" altLang="en-US" dirty="0" err="1">
                <a:solidFill>
                  <a:srgbClr val="010000"/>
                </a:solidFill>
              </a:rPr>
              <a:t>dengan</a:t>
            </a:r>
            <a:r>
              <a:rPr lang="en-US" altLang="en-US" dirty="0">
                <a:solidFill>
                  <a:srgbClr val="010000"/>
                </a:solidFill>
              </a:rPr>
              <a:t> </a:t>
            </a:r>
            <a:r>
              <a:rPr lang="en-US" altLang="en-US" dirty="0" err="1">
                <a:solidFill>
                  <a:srgbClr val="010000"/>
                </a:solidFill>
              </a:rPr>
              <a:t>menggunakan</a:t>
            </a:r>
            <a:r>
              <a:rPr lang="en-US" altLang="en-US" dirty="0">
                <a:solidFill>
                  <a:srgbClr val="010000"/>
                </a:solidFill>
              </a:rPr>
              <a:t> Teknik </a:t>
            </a:r>
            <a:r>
              <a:rPr lang="en-US" altLang="en-US" dirty="0" err="1">
                <a:solidFill>
                  <a:srgbClr val="010000"/>
                </a:solidFill>
              </a:rPr>
              <a:t>kriptanalisis</a:t>
            </a:r>
            <a:r>
              <a:rPr lang="en-US" altLang="en-US" dirty="0">
                <a:solidFill>
                  <a:srgbClr val="010000"/>
                </a:solidFill>
              </a:rPr>
              <a:t> </a:t>
            </a:r>
            <a:r>
              <a:rPr lang="en-US" altLang="en-US" dirty="0" err="1">
                <a:solidFill>
                  <a:srgbClr val="010000"/>
                </a:solidFill>
              </a:rPr>
              <a:t>sederhana</a:t>
            </a:r>
            <a:r>
              <a:rPr lang="en-US" altLang="en-US" dirty="0">
                <a:solidFill>
                  <a:srgbClr val="010000"/>
                </a:solidFill>
              </a:rPr>
              <a:t>.</a:t>
            </a:r>
          </a:p>
        </p:txBody>
      </p:sp>
    </p:spTree>
    <p:extLst>
      <p:ext uri="{BB962C8B-B14F-4D97-AF65-F5344CB8AC3E}">
        <p14:creationId xmlns:p14="http://schemas.microsoft.com/office/powerpoint/2010/main" val="1290191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E68701E8-6DD4-4C26-9B58-B4D51DEF3B24}" type="slidenum">
              <a:rPr lang="en-GB" altLang="en-US" sz="2400">
                <a:solidFill>
                  <a:schemeClr val="tx2"/>
                </a:solidFill>
              </a:rPr>
              <a:pPr>
                <a:spcBef>
                  <a:spcPct val="0"/>
                </a:spcBef>
                <a:buClrTx/>
                <a:buSzTx/>
                <a:buFontTx/>
                <a:buNone/>
              </a:pPr>
              <a:t>5</a:t>
            </a:fld>
            <a:endParaRPr lang="en-GB" altLang="en-US" sz="1400">
              <a:solidFill>
                <a:schemeClr val="tx2"/>
              </a:solidFill>
            </a:endParaRPr>
          </a:p>
        </p:txBody>
      </p:sp>
      <p:sp>
        <p:nvSpPr>
          <p:cNvPr id="8196" name="Rectangle 2"/>
          <p:cNvSpPr>
            <a:spLocks noGrp="1" noChangeArrowheads="1"/>
          </p:cNvSpPr>
          <p:nvPr>
            <p:ph type="title"/>
          </p:nvPr>
        </p:nvSpPr>
        <p:spPr>
          <a:xfrm>
            <a:off x="587829" y="762000"/>
            <a:ext cx="7772400" cy="609600"/>
          </a:xfrm>
        </p:spPr>
        <p:txBody>
          <a:bodyPr>
            <a:normAutofit fontScale="90000"/>
          </a:bodyPr>
          <a:lstStyle/>
          <a:p>
            <a:pPr eaLnBrk="1" hangingPunct="1"/>
            <a:r>
              <a:rPr lang="en-US" altLang="en-US" b="1" i="1" dirty="0">
                <a:latin typeface="+mn-lt"/>
              </a:rPr>
              <a:t>A. Cipher</a:t>
            </a:r>
            <a:r>
              <a:rPr lang="en-US" altLang="en-US" b="1" dirty="0">
                <a:latin typeface="+mn-lt"/>
              </a:rPr>
              <a:t> </a:t>
            </a:r>
            <a:r>
              <a:rPr lang="en-US" altLang="en-US" b="1" dirty="0" err="1">
                <a:latin typeface="+mn-lt"/>
              </a:rPr>
              <a:t>Substitusi</a:t>
            </a:r>
            <a:endParaRPr lang="en-GB" altLang="en-US" b="1" dirty="0">
              <a:latin typeface="+mn-lt"/>
            </a:endParaRPr>
          </a:p>
        </p:txBody>
      </p:sp>
      <p:sp>
        <p:nvSpPr>
          <p:cNvPr id="8197" name="Rectangle 3"/>
          <p:cNvSpPr>
            <a:spLocks noGrp="1" noChangeArrowheads="1"/>
          </p:cNvSpPr>
          <p:nvPr>
            <p:ph type="body" idx="1"/>
          </p:nvPr>
        </p:nvSpPr>
        <p:spPr>
          <a:xfrm>
            <a:off x="587829" y="1600200"/>
            <a:ext cx="10765971" cy="4616450"/>
          </a:xfrm>
        </p:spPr>
        <p:txBody>
          <a:bodyPr/>
          <a:lstStyle/>
          <a:p>
            <a:pPr eaLnBrk="1" hangingPunct="1"/>
            <a:r>
              <a:rPr lang="en-US" altLang="en-US" sz="2400" dirty="0" err="1">
                <a:solidFill>
                  <a:srgbClr val="000000"/>
                </a:solidFill>
              </a:rPr>
              <a:t>Contoh</a:t>
            </a:r>
            <a:r>
              <a:rPr lang="en-US" altLang="en-US" sz="2400" dirty="0">
                <a:solidFill>
                  <a:srgbClr val="000000"/>
                </a:solidFill>
              </a:rPr>
              <a:t> yang </a:t>
            </a:r>
            <a:r>
              <a:rPr lang="en-US" altLang="en-US" sz="2400" dirty="0" err="1">
                <a:solidFill>
                  <a:srgbClr val="000000"/>
                </a:solidFill>
              </a:rPr>
              <a:t>terkenal</a:t>
            </a:r>
            <a:r>
              <a:rPr lang="en-US" altLang="en-US" sz="2400" dirty="0">
                <a:solidFill>
                  <a:srgbClr val="000000"/>
                </a:solidFill>
              </a:rPr>
              <a:t>: </a:t>
            </a:r>
            <a:r>
              <a:rPr lang="en-US" altLang="en-US" sz="2400" i="1" dirty="0">
                <a:solidFill>
                  <a:srgbClr val="000000"/>
                </a:solidFill>
              </a:rPr>
              <a:t>Caesar Cipher</a:t>
            </a:r>
          </a:p>
          <a:p>
            <a:pPr eaLnBrk="1" hangingPunct="1"/>
            <a:r>
              <a:rPr lang="en-US" altLang="en-US" sz="2400" dirty="0" err="1">
                <a:solidFill>
                  <a:srgbClr val="000000"/>
                </a:solidFill>
              </a:rPr>
              <a:t>Tiap</a:t>
            </a:r>
            <a:r>
              <a:rPr lang="en-US" altLang="en-US" sz="2400" dirty="0">
                <a:solidFill>
                  <a:srgbClr val="000000"/>
                </a:solidFill>
              </a:rPr>
              <a:t> </a:t>
            </a:r>
            <a:r>
              <a:rPr lang="en-US" altLang="en-US" sz="2400" dirty="0" err="1">
                <a:solidFill>
                  <a:srgbClr val="000000"/>
                </a:solidFill>
              </a:rPr>
              <a:t>huruf</a:t>
            </a:r>
            <a:r>
              <a:rPr lang="en-US" altLang="en-US" sz="2400" dirty="0">
                <a:solidFill>
                  <a:srgbClr val="000000"/>
                </a:solidFill>
              </a:rPr>
              <a:t> </a:t>
            </a:r>
            <a:r>
              <a:rPr lang="en-US" altLang="en-US" sz="2400" dirty="0" err="1">
                <a:solidFill>
                  <a:srgbClr val="000000"/>
                </a:solidFill>
              </a:rPr>
              <a:t>alfabet</a:t>
            </a:r>
            <a:r>
              <a:rPr lang="en-US" altLang="en-US" sz="2400" dirty="0">
                <a:solidFill>
                  <a:srgbClr val="000000"/>
                </a:solidFill>
              </a:rPr>
              <a:t> </a:t>
            </a:r>
            <a:r>
              <a:rPr lang="en-US" altLang="en-US" sz="2400" dirty="0" err="1">
                <a:solidFill>
                  <a:srgbClr val="000000"/>
                </a:solidFill>
              </a:rPr>
              <a:t>digeser</a:t>
            </a:r>
            <a:r>
              <a:rPr lang="en-US" altLang="en-US" sz="2400" dirty="0">
                <a:solidFill>
                  <a:srgbClr val="000000"/>
                </a:solidFill>
              </a:rPr>
              <a:t> 3 </a:t>
            </a:r>
            <a:r>
              <a:rPr lang="en-US" altLang="en-US" sz="2400" dirty="0" err="1">
                <a:solidFill>
                  <a:srgbClr val="000000"/>
                </a:solidFill>
              </a:rPr>
              <a:t>huruf</a:t>
            </a:r>
            <a:r>
              <a:rPr lang="en-US" altLang="en-US" sz="2400" dirty="0">
                <a:solidFill>
                  <a:srgbClr val="000000"/>
                </a:solidFill>
              </a:rPr>
              <a:t> </a:t>
            </a:r>
            <a:r>
              <a:rPr lang="en-US" altLang="en-US" sz="2400" dirty="0" err="1">
                <a:solidFill>
                  <a:srgbClr val="000000"/>
                </a:solidFill>
              </a:rPr>
              <a:t>ke</a:t>
            </a:r>
            <a:r>
              <a:rPr lang="en-US" altLang="en-US" sz="2400" dirty="0">
                <a:solidFill>
                  <a:srgbClr val="000000"/>
                </a:solidFill>
              </a:rPr>
              <a:t> </a:t>
            </a:r>
            <a:r>
              <a:rPr lang="en-US" altLang="en-US" sz="2400" dirty="0" err="1">
                <a:solidFill>
                  <a:srgbClr val="000000"/>
                </a:solidFill>
              </a:rPr>
              <a:t>kanan</a:t>
            </a:r>
            <a:endParaRPr lang="en-US" altLang="en-US" sz="2400" dirty="0">
              <a:solidFill>
                <a:srgbClr val="000000"/>
              </a:solidFill>
            </a:endParaRPr>
          </a:p>
          <a:p>
            <a:pPr algn="just" eaLnBrk="1" hangingPunct="1">
              <a:buFont typeface="Wingdings" panose="05000000000000000000" pitchFamily="2" charset="2"/>
              <a:buNone/>
            </a:pPr>
            <a:endParaRPr lang="en-US" altLang="en-US" sz="2400" i="1" dirty="0">
              <a:solidFill>
                <a:srgbClr val="000000"/>
              </a:solidFill>
              <a:latin typeface="Courier New" panose="02070309020205020404" pitchFamily="49" charset="0"/>
              <a:cs typeface="Courier New" panose="02070309020205020404" pitchFamily="49" charset="0"/>
            </a:endParaRPr>
          </a:p>
          <a:p>
            <a:pPr algn="just" eaLnBrk="1" hangingPunct="1">
              <a:buFont typeface="Wingdings" panose="05000000000000000000" pitchFamily="2" charset="2"/>
              <a:buNone/>
            </a:pPr>
            <a:r>
              <a:rPr lang="en-US" altLang="en-US" sz="2000" i="1" dirty="0">
                <a:solidFill>
                  <a:srgbClr val="000000"/>
                </a:solidFill>
                <a:latin typeface="Courier New" panose="02070309020205020404" pitchFamily="49" charset="0"/>
                <a:cs typeface="Courier New" panose="02070309020205020404" pitchFamily="49" charset="0"/>
              </a:rPr>
              <a:t>	</a:t>
            </a:r>
            <a:r>
              <a:rPr lang="en-US" altLang="en-US" sz="2000" dirty="0" err="1">
                <a:solidFill>
                  <a:srgbClr val="000000"/>
                </a:solidFill>
                <a:latin typeface="Courier New" panose="02070309020205020404" pitchFamily="49" charset="0"/>
                <a:cs typeface="Courier New" panose="02070309020205020404" pitchFamily="49" charset="0"/>
              </a:rPr>
              <a:t>Plainteks</a:t>
            </a:r>
            <a:r>
              <a:rPr lang="en-US" altLang="en-US" sz="2000" baseline="-30000" dirty="0">
                <a:solidFill>
                  <a:srgbClr val="000000"/>
                </a:solidFill>
                <a:latin typeface="Courier New" panose="02070309020205020404" pitchFamily="49" charset="0"/>
                <a:cs typeface="Courier New" panose="02070309020205020404" pitchFamily="49" charset="0"/>
              </a:rPr>
              <a:t> </a:t>
            </a:r>
            <a:r>
              <a:rPr lang="en-US" altLang="en-US" sz="2000" dirty="0">
                <a:solidFill>
                  <a:srgbClr val="000000"/>
                </a:solidFill>
                <a:latin typeface="Courier New" panose="02070309020205020404" pitchFamily="49" charset="0"/>
                <a:cs typeface="Courier New" panose="02070309020205020404" pitchFamily="49" charset="0"/>
              </a:rPr>
              <a:t>:  A B C D E F G H I J K L M N O P Q R S T U V W X Y Z</a:t>
            </a:r>
            <a:endParaRPr lang="en-US" altLang="en-US" sz="2000" dirty="0">
              <a:solidFill>
                <a:srgbClr val="000000"/>
              </a:solidFill>
              <a:cs typeface="Times New Roman" panose="02020603050405020304" pitchFamily="18" charset="0"/>
            </a:endParaRPr>
          </a:p>
          <a:p>
            <a:pPr algn="just" eaLnBrk="1" hangingPunct="1">
              <a:buFont typeface="Wingdings" panose="05000000000000000000" pitchFamily="2" charset="2"/>
              <a:buNone/>
            </a:pPr>
            <a:r>
              <a:rPr lang="en-US" altLang="en-US" sz="2000" i="1" dirty="0">
                <a:solidFill>
                  <a:srgbClr val="000000"/>
                </a:solidFill>
                <a:latin typeface="Courier New" panose="02070309020205020404" pitchFamily="49" charset="0"/>
                <a:cs typeface="Courier New" panose="02070309020205020404" pitchFamily="49" charset="0"/>
              </a:rPr>
              <a:t>	</a:t>
            </a:r>
            <a:r>
              <a:rPr lang="en-US" altLang="en-US" sz="2000" dirty="0" err="1">
                <a:solidFill>
                  <a:srgbClr val="000000"/>
                </a:solidFill>
                <a:latin typeface="Courier New" panose="02070309020205020404" pitchFamily="49" charset="0"/>
                <a:cs typeface="Courier New" panose="02070309020205020404" pitchFamily="49" charset="0"/>
              </a:rPr>
              <a:t>Cipherteks</a:t>
            </a:r>
            <a:r>
              <a:rPr lang="en-US" altLang="en-US" sz="2000" i="1" baseline="-30000" dirty="0">
                <a:solidFill>
                  <a:srgbClr val="000000"/>
                </a:solidFill>
                <a:latin typeface="Courier New" panose="02070309020205020404" pitchFamily="49" charset="0"/>
                <a:cs typeface="Courier New" panose="02070309020205020404" pitchFamily="49" charset="0"/>
              </a:rPr>
              <a:t> </a:t>
            </a: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2000" b="1" dirty="0">
                <a:solidFill>
                  <a:srgbClr val="000000"/>
                </a:solidFill>
                <a:latin typeface="Courier New" panose="02070309020205020404" pitchFamily="49" charset="0"/>
                <a:cs typeface="Courier New" panose="02070309020205020404" pitchFamily="49" charset="0"/>
              </a:rPr>
              <a:t>D E F G H I J K L M N O P Q R S T U V W X Y Z A B C</a:t>
            </a:r>
          </a:p>
          <a:p>
            <a:pPr algn="just" eaLnBrk="1" hangingPunct="1">
              <a:buFont typeface="Wingdings" panose="05000000000000000000" pitchFamily="2" charset="2"/>
              <a:buNone/>
            </a:pPr>
            <a:endParaRPr lang="en-US" altLang="en-US" sz="1700" dirty="0">
              <a:solidFill>
                <a:srgbClr val="000000"/>
              </a:solidFill>
              <a:latin typeface="Courier New" panose="02070309020205020404" pitchFamily="49" charset="0"/>
              <a:cs typeface="Times New Roman" panose="02020603050405020304" pitchFamily="18" charset="0"/>
            </a:endParaRPr>
          </a:p>
          <a:p>
            <a:pPr algn="just" eaLnBrk="1" hangingPunct="1"/>
            <a:r>
              <a:rPr lang="en-US" altLang="en-US" sz="2400" dirty="0" err="1">
                <a:solidFill>
                  <a:srgbClr val="000000"/>
                </a:solidFill>
                <a:cs typeface="Times New Roman" panose="02020603050405020304" pitchFamily="18" charset="0"/>
              </a:rPr>
              <a:t>Contoh</a:t>
            </a:r>
            <a:r>
              <a:rPr lang="en-US" altLang="en-US" sz="2400" dirty="0">
                <a:solidFill>
                  <a:srgbClr val="000000"/>
                </a:solidFill>
                <a:cs typeface="Times New Roman" panose="02020603050405020304" pitchFamily="18" charset="0"/>
              </a:rPr>
              <a:t>: </a:t>
            </a:r>
          </a:p>
          <a:p>
            <a:pPr algn="just" eaLnBrk="1" hangingPunct="1">
              <a:buFont typeface="Wingdings" panose="05000000000000000000" pitchFamily="2" charset="2"/>
              <a:buNone/>
            </a:pP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2000" dirty="0" err="1">
                <a:solidFill>
                  <a:srgbClr val="000000"/>
                </a:solidFill>
                <a:cs typeface="Courier New" panose="02070309020205020404" pitchFamily="49" charset="0"/>
              </a:rPr>
              <a:t>Plainteks</a:t>
            </a:r>
            <a:r>
              <a:rPr lang="en-US" altLang="en-US" sz="2000" dirty="0">
                <a:solidFill>
                  <a:srgbClr val="000000"/>
                </a:solidFill>
                <a:cs typeface="Courier New" panose="02070309020205020404" pitchFamily="49" charset="0"/>
              </a:rPr>
              <a:t>: 	</a:t>
            </a:r>
            <a:r>
              <a:rPr lang="en-US" altLang="en-US" sz="2000" dirty="0" err="1">
                <a:solidFill>
                  <a:srgbClr val="000000"/>
                </a:solidFill>
                <a:latin typeface="Courier New" panose="02070309020205020404" pitchFamily="49" charset="0"/>
                <a:cs typeface="Courier New" panose="02070309020205020404" pitchFamily="49" charset="0"/>
              </a:rPr>
              <a:t>awasi</a:t>
            </a: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2000" dirty="0" err="1">
                <a:solidFill>
                  <a:srgbClr val="000000"/>
                </a:solidFill>
                <a:latin typeface="Courier New" panose="02070309020205020404" pitchFamily="49" charset="0"/>
                <a:cs typeface="Courier New" panose="02070309020205020404" pitchFamily="49" charset="0"/>
              </a:rPr>
              <a:t>asterix</a:t>
            </a: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2000" dirty="0" err="1">
                <a:solidFill>
                  <a:srgbClr val="000000"/>
                </a:solidFill>
                <a:latin typeface="Courier New" panose="02070309020205020404" pitchFamily="49" charset="0"/>
                <a:cs typeface="Courier New" panose="02070309020205020404" pitchFamily="49" charset="0"/>
              </a:rPr>
              <a:t>dan</a:t>
            </a: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2000" dirty="0" err="1">
                <a:solidFill>
                  <a:srgbClr val="000000"/>
                </a:solidFill>
                <a:latin typeface="Courier New" panose="02070309020205020404" pitchFamily="49" charset="0"/>
                <a:cs typeface="Courier New" panose="02070309020205020404" pitchFamily="49" charset="0"/>
              </a:rPr>
              <a:t>temannya</a:t>
            </a: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2000" dirty="0" err="1">
                <a:solidFill>
                  <a:srgbClr val="000000"/>
                </a:solidFill>
                <a:latin typeface="Courier New" panose="02070309020205020404" pitchFamily="49" charset="0"/>
                <a:cs typeface="Courier New" panose="02070309020205020404" pitchFamily="49" charset="0"/>
              </a:rPr>
              <a:t>obelix</a:t>
            </a:r>
            <a:endParaRPr lang="en-US" altLang="en-US" sz="2000" dirty="0">
              <a:solidFill>
                <a:srgbClr val="000000"/>
              </a:solidFill>
              <a:latin typeface="Courier New" panose="02070309020205020404" pitchFamily="49" charset="0"/>
              <a:cs typeface="Courier New" panose="02070309020205020404" pitchFamily="49" charset="0"/>
            </a:endParaRPr>
          </a:p>
          <a:p>
            <a:pPr algn="just" eaLnBrk="1" hangingPunct="1">
              <a:buFont typeface="Wingdings" panose="05000000000000000000" pitchFamily="2" charset="2"/>
              <a:buNone/>
            </a:pPr>
            <a:r>
              <a:rPr lang="en-US" altLang="en-US" sz="2000" b="1" dirty="0">
                <a:solidFill>
                  <a:srgbClr val="000000"/>
                </a:solidFill>
                <a:latin typeface="Courier New" panose="02070309020205020404" pitchFamily="49" charset="0"/>
                <a:cs typeface="Times New Roman" panose="02020603050405020304" pitchFamily="18" charset="0"/>
              </a:rPr>
              <a:t>	</a:t>
            </a:r>
            <a:r>
              <a:rPr lang="en-US" altLang="en-US" sz="2000" dirty="0" err="1">
                <a:solidFill>
                  <a:srgbClr val="000000"/>
                </a:solidFill>
                <a:cs typeface="Times New Roman" panose="02020603050405020304" pitchFamily="18" charset="0"/>
              </a:rPr>
              <a:t>Cipherteks</a:t>
            </a:r>
            <a:r>
              <a:rPr lang="en-US" altLang="en-US" sz="2000" dirty="0">
                <a:solidFill>
                  <a:srgbClr val="000000"/>
                </a:solidFill>
                <a:cs typeface="Times New Roman" panose="02020603050405020304" pitchFamily="18" charset="0"/>
              </a:rPr>
              <a:t>: 	</a:t>
            </a:r>
            <a:r>
              <a:rPr lang="en-GB" altLang="en-US" sz="2000" dirty="0">
                <a:solidFill>
                  <a:srgbClr val="000000"/>
                </a:solidFill>
                <a:latin typeface="Courier New" panose="02070309020205020404" pitchFamily="49" charset="0"/>
                <a:cs typeface="Times New Roman" panose="02020603050405020304" pitchFamily="18" charset="0"/>
              </a:rPr>
              <a:t>DZDVL DVWHULA GDQ WHPDQQBA REHOLA</a:t>
            </a:r>
            <a:endParaRPr lang="en-GB" altLang="en-US" sz="1700" dirty="0"/>
          </a:p>
        </p:txBody>
      </p:sp>
      <p:pic>
        <p:nvPicPr>
          <p:cNvPr id="8198" name="Picture 5" descr="http://images.google.co.id/images?q=tbn:rVwqykNcFLzTdM:http://www.lucidcafe.com/library/96jul/96julgifs/caesar.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7147" y="3906619"/>
            <a:ext cx="1948542" cy="281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7" descr="http://images.google.co.id/images?q=tbn:nJHPWFJZH0Ad0M:http://www.markchurms.com/Merchant2/graphics/caesar-d.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443213"/>
            <a:ext cx="1726248" cy="141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Diagram&#10;&#10;Description automatically generated">
            <a:extLst>
              <a:ext uri="{FF2B5EF4-FFF2-40B4-BE49-F238E27FC236}">
                <a16:creationId xmlns:a16="http://schemas.microsoft.com/office/drawing/2014/main" id="{69A419BF-C7E1-5E0F-8F5A-C7A73551A8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1036" y="383069"/>
            <a:ext cx="5149964" cy="2172642"/>
          </a:xfrm>
          <a:prstGeom prst="rect">
            <a:avLst/>
          </a:prstGeom>
        </p:spPr>
      </p:pic>
    </p:spTree>
    <p:extLst>
      <p:ext uri="{BB962C8B-B14F-4D97-AF65-F5344CB8AC3E}">
        <p14:creationId xmlns:p14="http://schemas.microsoft.com/office/powerpoint/2010/main" val="736035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B9340706-6E0A-47DE-98A1-4E221D63571D}" type="slidenum">
              <a:rPr lang="en-GB" altLang="en-US" sz="2400">
                <a:solidFill>
                  <a:schemeClr val="tx2"/>
                </a:solidFill>
              </a:rPr>
              <a:pPr>
                <a:spcBef>
                  <a:spcPct val="0"/>
                </a:spcBef>
                <a:buClrTx/>
                <a:buSzTx/>
                <a:buFontTx/>
                <a:buNone/>
              </a:pPr>
              <a:t>50</a:t>
            </a:fld>
            <a:endParaRPr lang="en-GB" altLang="en-US" sz="1400">
              <a:solidFill>
                <a:schemeClr val="tx2"/>
              </a:solidFill>
            </a:endParaRPr>
          </a:p>
        </p:txBody>
      </p:sp>
      <p:sp>
        <p:nvSpPr>
          <p:cNvPr id="7172" name="Rectangle 3"/>
          <p:cNvSpPr>
            <a:spLocks noGrp="1" noChangeArrowheads="1"/>
          </p:cNvSpPr>
          <p:nvPr>
            <p:ph type="body" idx="1"/>
          </p:nvPr>
        </p:nvSpPr>
        <p:spPr>
          <a:xfrm>
            <a:off x="894521" y="762000"/>
            <a:ext cx="10316817" cy="5454650"/>
          </a:xfrm>
        </p:spPr>
        <p:txBody>
          <a:bodyPr>
            <a:normAutofit lnSpcReduction="10000"/>
          </a:bodyPr>
          <a:lstStyle/>
          <a:p>
            <a:pPr eaLnBrk="1" hangingPunct="1"/>
            <a:r>
              <a:rPr lang="en-US" altLang="en-US" dirty="0">
                <a:solidFill>
                  <a:srgbClr val="010000"/>
                </a:solidFill>
              </a:rPr>
              <a:t>Teknik yang </a:t>
            </a:r>
            <a:r>
              <a:rPr lang="en-US" altLang="en-US" dirty="0" err="1">
                <a:solidFill>
                  <a:srgbClr val="010000"/>
                </a:solidFill>
              </a:rPr>
              <a:t>digunakan</a:t>
            </a:r>
            <a:r>
              <a:rPr lang="en-US" altLang="en-US" dirty="0">
                <a:solidFill>
                  <a:srgbClr val="010000"/>
                </a:solidFill>
              </a:rPr>
              <a:t> </a:t>
            </a:r>
            <a:r>
              <a:rPr lang="en-US" altLang="en-US" dirty="0" err="1">
                <a:solidFill>
                  <a:srgbClr val="010000"/>
                </a:solidFill>
              </a:rPr>
              <a:t>untuk</a:t>
            </a:r>
            <a:r>
              <a:rPr lang="en-US" altLang="en-US" dirty="0">
                <a:solidFill>
                  <a:srgbClr val="010000"/>
                </a:solidFill>
              </a:rPr>
              <a:t> </a:t>
            </a:r>
            <a:r>
              <a:rPr lang="en-US" altLang="en-US" dirty="0" err="1">
                <a:solidFill>
                  <a:srgbClr val="010000"/>
                </a:solidFill>
              </a:rPr>
              <a:t>memecahkan</a:t>
            </a:r>
            <a:r>
              <a:rPr lang="en-US" altLang="en-US" dirty="0">
                <a:solidFill>
                  <a:srgbClr val="010000"/>
                </a:solidFill>
              </a:rPr>
              <a:t> </a:t>
            </a:r>
            <a:r>
              <a:rPr lang="en-US" altLang="en-US" i="1" dirty="0">
                <a:solidFill>
                  <a:srgbClr val="010000"/>
                </a:solidFill>
              </a:rPr>
              <a:t>cipher</a:t>
            </a:r>
            <a:r>
              <a:rPr lang="en-US" altLang="en-US" dirty="0">
                <a:solidFill>
                  <a:srgbClr val="010000"/>
                </a:solidFill>
              </a:rPr>
              <a:t> abjad-</a:t>
            </a:r>
            <a:r>
              <a:rPr lang="en-US" altLang="en-US" dirty="0" err="1">
                <a:solidFill>
                  <a:srgbClr val="010000"/>
                </a:solidFill>
              </a:rPr>
              <a:t>tunggal</a:t>
            </a:r>
            <a:r>
              <a:rPr lang="en-US" altLang="en-US" dirty="0">
                <a:solidFill>
                  <a:srgbClr val="010000"/>
                </a:solidFill>
              </a:rPr>
              <a:t>:</a:t>
            </a:r>
          </a:p>
          <a:p>
            <a:pPr eaLnBrk="1" hangingPunct="1">
              <a:buFont typeface="Wingdings" panose="05000000000000000000" pitchFamily="2" charset="2"/>
              <a:buNone/>
            </a:pPr>
            <a:r>
              <a:rPr lang="en-US" altLang="en-US" dirty="0">
                <a:solidFill>
                  <a:srgbClr val="010000"/>
                </a:solidFill>
              </a:rPr>
              <a:t>	1. </a:t>
            </a:r>
            <a:r>
              <a:rPr lang="en-US" altLang="en-US" dirty="0" err="1">
                <a:solidFill>
                  <a:srgbClr val="010000"/>
                </a:solidFill>
              </a:rPr>
              <a:t>teknik</a:t>
            </a:r>
            <a:r>
              <a:rPr lang="en-US" altLang="en-US" dirty="0">
                <a:solidFill>
                  <a:srgbClr val="010000"/>
                </a:solidFill>
              </a:rPr>
              <a:t> </a:t>
            </a:r>
            <a:r>
              <a:rPr lang="en-US" altLang="en-US" dirty="0" err="1">
                <a:solidFill>
                  <a:srgbClr val="010000"/>
                </a:solidFill>
              </a:rPr>
              <a:t>analisis</a:t>
            </a:r>
            <a:r>
              <a:rPr lang="en-US" altLang="en-US" dirty="0">
                <a:solidFill>
                  <a:srgbClr val="010000"/>
                </a:solidFill>
              </a:rPr>
              <a:t> </a:t>
            </a:r>
            <a:r>
              <a:rPr lang="en-US" altLang="en-US" dirty="0" err="1">
                <a:solidFill>
                  <a:srgbClr val="010000"/>
                </a:solidFill>
              </a:rPr>
              <a:t>frekuensi</a:t>
            </a:r>
            <a:endParaRPr lang="en-US" altLang="en-US" dirty="0">
              <a:solidFill>
                <a:srgbClr val="010000"/>
              </a:solidFill>
            </a:endParaRPr>
          </a:p>
          <a:p>
            <a:pPr eaLnBrk="1" hangingPunct="1">
              <a:buFont typeface="Wingdings" panose="05000000000000000000" pitchFamily="2" charset="2"/>
              <a:buNone/>
            </a:pPr>
            <a:r>
              <a:rPr lang="en-US" altLang="en-US" dirty="0">
                <a:solidFill>
                  <a:srgbClr val="010000"/>
                </a:solidFill>
              </a:rPr>
              <a:t>	2. </a:t>
            </a:r>
            <a:r>
              <a:rPr lang="en-US" altLang="en-US" dirty="0" err="1">
                <a:solidFill>
                  <a:srgbClr val="010000"/>
                </a:solidFill>
              </a:rPr>
              <a:t>terkaan</a:t>
            </a:r>
            <a:r>
              <a:rPr lang="en-US" altLang="en-US" dirty="0">
                <a:solidFill>
                  <a:srgbClr val="010000"/>
                </a:solidFill>
              </a:rPr>
              <a:t> kata </a:t>
            </a:r>
            <a:r>
              <a:rPr lang="en-US" altLang="en-US" dirty="0" err="1">
                <a:solidFill>
                  <a:srgbClr val="010000"/>
                </a:solidFill>
              </a:rPr>
              <a:t>atau</a:t>
            </a:r>
            <a:endParaRPr lang="en-US" altLang="en-US" dirty="0">
              <a:solidFill>
                <a:srgbClr val="010000"/>
              </a:solidFill>
            </a:endParaRPr>
          </a:p>
          <a:p>
            <a:pPr eaLnBrk="1" hangingPunct="1">
              <a:buFont typeface="Wingdings" panose="05000000000000000000" pitchFamily="2" charset="2"/>
              <a:buNone/>
            </a:pPr>
            <a:endParaRPr lang="en-US" altLang="en-US" dirty="0">
              <a:solidFill>
                <a:srgbClr val="010000"/>
              </a:solidFill>
            </a:endParaRPr>
          </a:p>
          <a:p>
            <a:pPr eaLnBrk="1" hangingPunct="1"/>
            <a:r>
              <a:rPr lang="en-US" altLang="en-US" dirty="0" err="1">
                <a:solidFill>
                  <a:srgbClr val="010000"/>
                </a:solidFill>
              </a:rPr>
              <a:t>dengan</a:t>
            </a:r>
            <a:r>
              <a:rPr lang="en-US" altLang="en-US" dirty="0">
                <a:solidFill>
                  <a:srgbClr val="010000"/>
                </a:solidFill>
              </a:rPr>
              <a:t> </a:t>
            </a:r>
            <a:r>
              <a:rPr lang="en-US" altLang="en-US" dirty="0" err="1">
                <a:solidFill>
                  <a:srgbClr val="010000"/>
                </a:solidFill>
              </a:rPr>
              <a:t>asumsi</a:t>
            </a:r>
            <a:r>
              <a:rPr lang="en-US" altLang="en-US" dirty="0">
                <a:solidFill>
                  <a:srgbClr val="010000"/>
                </a:solidFill>
              </a:rPr>
              <a:t> </a:t>
            </a:r>
            <a:r>
              <a:rPr lang="en-US" altLang="en-US" dirty="0" err="1">
                <a:solidFill>
                  <a:srgbClr val="010000"/>
                </a:solidFill>
              </a:rPr>
              <a:t>kriptanalis</a:t>
            </a:r>
            <a:r>
              <a:rPr lang="en-US" altLang="en-US" dirty="0">
                <a:solidFill>
                  <a:srgbClr val="010000"/>
                </a:solidFill>
              </a:rPr>
              <a:t> </a:t>
            </a:r>
            <a:r>
              <a:rPr lang="en-US" altLang="en-US" dirty="0" err="1">
                <a:solidFill>
                  <a:srgbClr val="010000"/>
                </a:solidFill>
              </a:rPr>
              <a:t>mengetahui</a:t>
            </a:r>
            <a:r>
              <a:rPr lang="en-US" altLang="en-US" dirty="0">
                <a:solidFill>
                  <a:srgbClr val="010000"/>
                </a:solidFill>
              </a:rPr>
              <a:t> </a:t>
            </a:r>
            <a:r>
              <a:rPr lang="en-US" altLang="en-US" dirty="0" err="1">
                <a:solidFill>
                  <a:srgbClr val="010000"/>
                </a:solidFill>
              </a:rPr>
              <a:t>bahasa</a:t>
            </a:r>
            <a:r>
              <a:rPr lang="en-US" altLang="en-US" dirty="0">
                <a:solidFill>
                  <a:srgbClr val="010000"/>
                </a:solidFill>
              </a:rPr>
              <a:t> yang </a:t>
            </a:r>
            <a:r>
              <a:rPr lang="en-US" altLang="en-US" dirty="0" err="1">
                <a:solidFill>
                  <a:srgbClr val="010000"/>
                </a:solidFill>
              </a:rPr>
              <a:t>digunakan</a:t>
            </a:r>
            <a:r>
              <a:rPr lang="en-US" altLang="en-US" dirty="0">
                <a:solidFill>
                  <a:srgbClr val="010000"/>
                </a:solidFill>
              </a:rPr>
              <a:t> di </a:t>
            </a:r>
            <a:r>
              <a:rPr lang="en-US" altLang="en-US" dirty="0" err="1">
                <a:solidFill>
                  <a:srgbClr val="010000"/>
                </a:solidFill>
              </a:rPr>
              <a:t>dalam</a:t>
            </a:r>
            <a:r>
              <a:rPr lang="en-US" altLang="en-US" dirty="0">
                <a:solidFill>
                  <a:srgbClr val="010000"/>
                </a:solidFill>
              </a:rPr>
              <a:t> </a:t>
            </a:r>
            <a:r>
              <a:rPr lang="en-US" altLang="en-US" dirty="0" err="1">
                <a:solidFill>
                  <a:srgbClr val="010000"/>
                </a:solidFill>
              </a:rPr>
              <a:t>plainteks</a:t>
            </a:r>
            <a:r>
              <a:rPr lang="en-US" altLang="en-US" dirty="0">
                <a:solidFill>
                  <a:srgbClr val="010000"/>
                </a:solidFill>
              </a:rPr>
              <a:t> (</a:t>
            </a:r>
            <a:r>
              <a:rPr lang="en-US" altLang="en-US" dirty="0" err="1">
                <a:solidFill>
                  <a:srgbClr val="010000"/>
                </a:solidFill>
              </a:rPr>
              <a:t>misalnya</a:t>
            </a:r>
            <a:r>
              <a:rPr lang="en-US" altLang="en-US" dirty="0">
                <a:solidFill>
                  <a:srgbClr val="010000"/>
                </a:solidFill>
              </a:rPr>
              <a:t> Bahasa </a:t>
            </a:r>
            <a:r>
              <a:rPr lang="en-US" altLang="en-US" dirty="0" err="1">
                <a:solidFill>
                  <a:srgbClr val="010000"/>
                </a:solidFill>
              </a:rPr>
              <a:t>Inggris</a:t>
            </a:r>
            <a:r>
              <a:rPr lang="en-US" altLang="en-US" dirty="0">
                <a:solidFill>
                  <a:srgbClr val="010000"/>
                </a:solidFill>
              </a:rPr>
              <a:t>).</a:t>
            </a:r>
          </a:p>
          <a:p>
            <a:pPr eaLnBrk="1" hangingPunct="1"/>
            <a:endParaRPr lang="en-US" altLang="en-US" dirty="0">
              <a:solidFill>
                <a:srgbClr val="010000"/>
              </a:solidFill>
            </a:endParaRPr>
          </a:p>
          <a:p>
            <a:pPr eaLnBrk="1" hangingPunct="1"/>
            <a:r>
              <a:rPr lang="en-US" altLang="en-US" dirty="0" err="1">
                <a:solidFill>
                  <a:srgbClr val="010000"/>
                </a:solidFill>
              </a:rPr>
              <a:t>Meskipun</a:t>
            </a:r>
            <a:r>
              <a:rPr lang="en-US" altLang="en-US" dirty="0">
                <a:solidFill>
                  <a:srgbClr val="010000"/>
                </a:solidFill>
              </a:rPr>
              <a:t> </a:t>
            </a:r>
            <a:r>
              <a:rPr lang="en-US" altLang="en-US" dirty="0" err="1">
                <a:solidFill>
                  <a:srgbClr val="010000"/>
                </a:solidFill>
              </a:rPr>
              <a:t>kriptanalis</a:t>
            </a:r>
            <a:r>
              <a:rPr lang="en-US" altLang="en-US" dirty="0">
                <a:solidFill>
                  <a:srgbClr val="010000"/>
                </a:solidFill>
              </a:rPr>
              <a:t> </a:t>
            </a:r>
            <a:r>
              <a:rPr lang="en-US" altLang="en-US" dirty="0" err="1">
                <a:solidFill>
                  <a:srgbClr val="010000"/>
                </a:solidFill>
              </a:rPr>
              <a:t>tidak</a:t>
            </a:r>
            <a:r>
              <a:rPr lang="en-US" altLang="en-US" dirty="0">
                <a:solidFill>
                  <a:srgbClr val="010000"/>
                </a:solidFill>
              </a:rPr>
              <a:t> </a:t>
            </a:r>
            <a:r>
              <a:rPr lang="en-US" altLang="en-US" dirty="0" err="1">
                <a:solidFill>
                  <a:srgbClr val="010000"/>
                </a:solidFill>
              </a:rPr>
              <a:t>mengetahui</a:t>
            </a:r>
            <a:r>
              <a:rPr lang="en-US" altLang="en-US" dirty="0">
                <a:solidFill>
                  <a:srgbClr val="010000"/>
                </a:solidFill>
              </a:rPr>
              <a:t> </a:t>
            </a:r>
            <a:r>
              <a:rPr lang="en-US" altLang="en-US" dirty="0" err="1">
                <a:solidFill>
                  <a:srgbClr val="010000"/>
                </a:solidFill>
              </a:rPr>
              <a:t>kunci</a:t>
            </a:r>
            <a:r>
              <a:rPr lang="en-US" altLang="en-US" dirty="0">
                <a:solidFill>
                  <a:srgbClr val="010000"/>
                </a:solidFill>
              </a:rPr>
              <a:t> yang </a:t>
            </a:r>
            <a:r>
              <a:rPr lang="en-US" altLang="en-US" dirty="0" err="1">
                <a:solidFill>
                  <a:srgbClr val="010000"/>
                </a:solidFill>
              </a:rPr>
              <a:t>digunakan</a:t>
            </a:r>
            <a:r>
              <a:rPr lang="en-US" altLang="en-US" dirty="0">
                <a:solidFill>
                  <a:srgbClr val="010000"/>
                </a:solidFill>
              </a:rPr>
              <a:t> di </a:t>
            </a:r>
            <a:r>
              <a:rPr lang="en-US" altLang="en-US" dirty="0" err="1">
                <a:solidFill>
                  <a:srgbClr val="010000"/>
                </a:solidFill>
              </a:rPr>
              <a:t>dalam</a:t>
            </a:r>
            <a:r>
              <a:rPr lang="en-US" altLang="en-US" dirty="0">
                <a:solidFill>
                  <a:srgbClr val="010000"/>
                </a:solidFill>
              </a:rPr>
              <a:t> proses </a:t>
            </a:r>
            <a:r>
              <a:rPr lang="en-US" altLang="en-US" dirty="0" err="1">
                <a:solidFill>
                  <a:srgbClr val="010000"/>
                </a:solidFill>
              </a:rPr>
              <a:t>enkripsi</a:t>
            </a:r>
            <a:r>
              <a:rPr lang="en-US" altLang="en-US" dirty="0">
                <a:solidFill>
                  <a:srgbClr val="010000"/>
                </a:solidFill>
              </a:rPr>
              <a:t>, </a:t>
            </a:r>
            <a:r>
              <a:rPr lang="en-US" altLang="en-US" dirty="0" err="1">
                <a:solidFill>
                  <a:srgbClr val="010000"/>
                </a:solidFill>
              </a:rPr>
              <a:t>namun</a:t>
            </a:r>
            <a:r>
              <a:rPr lang="en-US" altLang="en-US" dirty="0">
                <a:solidFill>
                  <a:srgbClr val="010000"/>
                </a:solidFill>
              </a:rPr>
              <a:t> </a:t>
            </a:r>
            <a:r>
              <a:rPr lang="en-US" altLang="en-US" dirty="0" err="1">
                <a:solidFill>
                  <a:srgbClr val="010000"/>
                </a:solidFill>
              </a:rPr>
              <a:t>dapat</a:t>
            </a:r>
            <a:r>
              <a:rPr lang="en-US" altLang="en-US" dirty="0">
                <a:solidFill>
                  <a:srgbClr val="010000"/>
                </a:solidFill>
              </a:rPr>
              <a:t> </a:t>
            </a:r>
            <a:r>
              <a:rPr lang="en-US" altLang="en-US" dirty="0" err="1">
                <a:solidFill>
                  <a:srgbClr val="010000"/>
                </a:solidFill>
              </a:rPr>
              <a:t>mencari</a:t>
            </a:r>
            <a:r>
              <a:rPr lang="en-US" altLang="en-US" dirty="0">
                <a:solidFill>
                  <a:srgbClr val="010000"/>
                </a:solidFill>
              </a:rPr>
              <a:t> </a:t>
            </a:r>
            <a:r>
              <a:rPr lang="en-US" altLang="en-US" dirty="0" err="1">
                <a:solidFill>
                  <a:srgbClr val="010000"/>
                </a:solidFill>
              </a:rPr>
              <a:t>tabel</a:t>
            </a:r>
            <a:r>
              <a:rPr lang="en-US" altLang="en-US" dirty="0">
                <a:solidFill>
                  <a:srgbClr val="010000"/>
                </a:solidFill>
              </a:rPr>
              <a:t> </a:t>
            </a:r>
            <a:r>
              <a:rPr lang="en-US" altLang="en-US" dirty="0" err="1">
                <a:solidFill>
                  <a:srgbClr val="010000"/>
                </a:solidFill>
              </a:rPr>
              <a:t>substitusi</a:t>
            </a:r>
            <a:r>
              <a:rPr lang="en-US" altLang="en-US" dirty="0">
                <a:solidFill>
                  <a:srgbClr val="010000"/>
                </a:solidFill>
              </a:rPr>
              <a:t> </a:t>
            </a:r>
            <a:r>
              <a:rPr lang="en-US" altLang="en-US" dirty="0" err="1">
                <a:solidFill>
                  <a:srgbClr val="010000"/>
                </a:solidFill>
              </a:rPr>
              <a:t>huruf</a:t>
            </a:r>
            <a:r>
              <a:rPr lang="en-US" altLang="en-US" dirty="0">
                <a:solidFill>
                  <a:srgbClr val="010000"/>
                </a:solidFill>
              </a:rPr>
              <a:t> </a:t>
            </a:r>
            <a:r>
              <a:rPr lang="en-US" altLang="en-US" dirty="0" err="1">
                <a:solidFill>
                  <a:srgbClr val="010000"/>
                </a:solidFill>
              </a:rPr>
              <a:t>plainteks</a:t>
            </a:r>
            <a:r>
              <a:rPr lang="en-US" altLang="en-US" dirty="0">
                <a:solidFill>
                  <a:srgbClr val="010000"/>
                </a:solidFill>
              </a:rPr>
              <a:t> </a:t>
            </a:r>
            <a:r>
              <a:rPr lang="en-US" altLang="en-US" dirty="0" err="1">
                <a:solidFill>
                  <a:srgbClr val="010000"/>
                </a:solidFill>
              </a:rPr>
              <a:t>menjadi</a:t>
            </a:r>
            <a:r>
              <a:rPr lang="en-US" altLang="en-US" dirty="0">
                <a:solidFill>
                  <a:srgbClr val="010000"/>
                </a:solidFill>
              </a:rPr>
              <a:t> </a:t>
            </a:r>
            <a:r>
              <a:rPr lang="en-US" altLang="en-US" dirty="0" err="1">
                <a:solidFill>
                  <a:srgbClr val="010000"/>
                </a:solidFill>
              </a:rPr>
              <a:t>huruf</a:t>
            </a:r>
            <a:r>
              <a:rPr lang="en-US" altLang="en-US" dirty="0">
                <a:solidFill>
                  <a:srgbClr val="010000"/>
                </a:solidFill>
              </a:rPr>
              <a:t> </a:t>
            </a:r>
            <a:r>
              <a:rPr lang="en-US" altLang="en-US" dirty="0" err="1">
                <a:solidFill>
                  <a:srgbClr val="010000"/>
                </a:solidFill>
              </a:rPr>
              <a:t>cipherteks</a:t>
            </a:r>
            <a:r>
              <a:rPr lang="en-US" altLang="en-US" dirty="0">
                <a:solidFill>
                  <a:srgbClr val="010000"/>
                </a:solidFill>
              </a:rPr>
              <a:t> </a:t>
            </a:r>
            <a:r>
              <a:rPr lang="en-US" altLang="en-US" dirty="0" err="1">
                <a:solidFill>
                  <a:srgbClr val="010000"/>
                </a:solidFill>
              </a:rPr>
              <a:t>dengan</a:t>
            </a:r>
            <a:r>
              <a:rPr lang="en-US" altLang="en-US" dirty="0">
                <a:solidFill>
                  <a:srgbClr val="010000"/>
                </a:solidFill>
              </a:rPr>
              <a:t> </a:t>
            </a:r>
            <a:r>
              <a:rPr lang="en-US" altLang="en-US" dirty="0" err="1">
                <a:solidFill>
                  <a:srgbClr val="010000"/>
                </a:solidFill>
              </a:rPr>
              <a:t>kombinasi</a:t>
            </a:r>
            <a:r>
              <a:rPr lang="en-US" altLang="en-US" dirty="0">
                <a:solidFill>
                  <a:srgbClr val="010000"/>
                </a:solidFill>
              </a:rPr>
              <a:t> </a:t>
            </a:r>
            <a:r>
              <a:rPr lang="en-US" altLang="en-US" dirty="0" err="1">
                <a:solidFill>
                  <a:srgbClr val="010000"/>
                </a:solidFill>
              </a:rPr>
              <a:t>kedua</a:t>
            </a:r>
            <a:r>
              <a:rPr lang="en-US" altLang="en-US" dirty="0">
                <a:solidFill>
                  <a:srgbClr val="010000"/>
                </a:solidFill>
              </a:rPr>
              <a:t> Teknik di </a:t>
            </a:r>
            <a:r>
              <a:rPr lang="en-US" altLang="en-US" dirty="0" err="1">
                <a:solidFill>
                  <a:srgbClr val="010000"/>
                </a:solidFill>
              </a:rPr>
              <a:t>atas</a:t>
            </a:r>
            <a:r>
              <a:rPr lang="en-US" altLang="en-US" dirty="0">
                <a:solidFill>
                  <a:srgbClr val="010000"/>
                </a:solidFill>
              </a:rPr>
              <a:t>.</a:t>
            </a:r>
          </a:p>
          <a:p>
            <a:pPr eaLnBrk="1" hangingPunct="1">
              <a:buFont typeface="Wingdings" panose="05000000000000000000" pitchFamily="2" charset="2"/>
              <a:buNone/>
            </a:pPr>
            <a:r>
              <a:rPr lang="en-US" altLang="en-US" dirty="0">
                <a:solidFill>
                  <a:srgbClr val="010000"/>
                </a:solidFill>
              </a:rPr>
              <a:t>	</a:t>
            </a:r>
            <a:endParaRPr lang="en-GB" altLang="en-US" dirty="0"/>
          </a:p>
        </p:txBody>
      </p:sp>
    </p:spTree>
    <p:extLst>
      <p:ext uri="{BB962C8B-B14F-4D97-AF65-F5344CB8AC3E}">
        <p14:creationId xmlns:p14="http://schemas.microsoft.com/office/powerpoint/2010/main" val="2975032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97497-E9F8-55A1-CD59-7C88958C8547}"/>
              </a:ext>
            </a:extLst>
          </p:cNvPr>
          <p:cNvSpPr>
            <a:spLocks noGrp="1"/>
          </p:cNvSpPr>
          <p:nvPr>
            <p:ph type="title"/>
          </p:nvPr>
        </p:nvSpPr>
        <p:spPr/>
        <p:txBody>
          <a:bodyPr/>
          <a:lstStyle/>
          <a:p>
            <a:r>
              <a:rPr lang="en-US" b="1" dirty="0">
                <a:latin typeface="+mn-lt"/>
              </a:rPr>
              <a:t>Teknik </a:t>
            </a:r>
            <a:r>
              <a:rPr lang="en-US" b="1" dirty="0" err="1">
                <a:latin typeface="+mn-lt"/>
              </a:rPr>
              <a:t>Analisis</a:t>
            </a:r>
            <a:r>
              <a:rPr lang="en-US" b="1" dirty="0">
                <a:latin typeface="+mn-lt"/>
              </a:rPr>
              <a:t> </a:t>
            </a:r>
            <a:r>
              <a:rPr lang="en-US" b="1" dirty="0" err="1">
                <a:latin typeface="+mn-lt"/>
              </a:rPr>
              <a:t>Frekuensi</a:t>
            </a:r>
            <a:endParaRPr lang="en-US" b="1" dirty="0">
              <a:latin typeface="+mn-lt"/>
            </a:endParaRPr>
          </a:p>
        </p:txBody>
      </p:sp>
      <p:sp>
        <p:nvSpPr>
          <p:cNvPr id="3" name="Content Placeholder 2">
            <a:extLst>
              <a:ext uri="{FF2B5EF4-FFF2-40B4-BE49-F238E27FC236}">
                <a16:creationId xmlns:a16="http://schemas.microsoft.com/office/drawing/2014/main" id="{66222D50-4930-3F15-1820-A7707122630E}"/>
              </a:ext>
            </a:extLst>
          </p:cNvPr>
          <p:cNvSpPr>
            <a:spLocks noGrp="1"/>
          </p:cNvSpPr>
          <p:nvPr>
            <p:ph idx="1"/>
          </p:nvPr>
        </p:nvSpPr>
        <p:spPr>
          <a:xfrm>
            <a:off x="838200" y="1825625"/>
            <a:ext cx="10515600" cy="4667250"/>
          </a:xfrm>
        </p:spPr>
        <p:txBody>
          <a:bodyPr>
            <a:normAutofit lnSpcReduction="10000"/>
          </a:bodyPr>
          <a:lstStyle/>
          <a:p>
            <a:r>
              <a:rPr lang="en-US" sz="2400" dirty="0"/>
              <a:t>Pada cipher abjad-</a:t>
            </a:r>
            <a:r>
              <a:rPr lang="en-US" sz="2400" dirty="0" err="1"/>
              <a:t>tunggal</a:t>
            </a:r>
            <a:r>
              <a:rPr lang="en-US" sz="2400" dirty="0"/>
              <a:t>, </a:t>
            </a:r>
            <a:r>
              <a:rPr lang="en-US" sz="2400" dirty="0" err="1"/>
              <a:t>perulangan</a:t>
            </a:r>
            <a:r>
              <a:rPr lang="en-US" sz="2400" dirty="0"/>
              <a:t> </a:t>
            </a:r>
            <a:r>
              <a:rPr lang="en-US" sz="2400" dirty="0" err="1"/>
              <a:t>huruf</a:t>
            </a:r>
            <a:r>
              <a:rPr lang="en-US" sz="2400" dirty="0"/>
              <a:t> di </a:t>
            </a:r>
            <a:r>
              <a:rPr lang="en-US" sz="2400" dirty="0" err="1"/>
              <a:t>dalam</a:t>
            </a:r>
            <a:r>
              <a:rPr lang="en-US" sz="2400" dirty="0"/>
              <a:t> </a:t>
            </a:r>
            <a:r>
              <a:rPr lang="en-US" sz="2400" dirty="0" err="1"/>
              <a:t>plainteks</a:t>
            </a:r>
            <a:r>
              <a:rPr lang="en-US" sz="2400" dirty="0"/>
              <a:t> </a:t>
            </a:r>
            <a:r>
              <a:rPr lang="en-US" sz="2400" dirty="0" err="1"/>
              <a:t>tercermin</a:t>
            </a:r>
            <a:r>
              <a:rPr lang="en-US" sz="2400" dirty="0"/>
              <a:t> pula pada </a:t>
            </a:r>
            <a:r>
              <a:rPr lang="en-US" sz="2400" dirty="0" err="1"/>
              <a:t>perulangan</a:t>
            </a:r>
            <a:r>
              <a:rPr lang="en-US" sz="2400" dirty="0"/>
              <a:t> </a:t>
            </a:r>
            <a:r>
              <a:rPr lang="en-US" sz="2400" dirty="0" err="1"/>
              <a:t>huruf</a:t>
            </a:r>
            <a:r>
              <a:rPr lang="en-US" sz="2400" dirty="0"/>
              <a:t> yang </a:t>
            </a:r>
            <a:r>
              <a:rPr lang="en-US" sz="2400" dirty="0" err="1"/>
              <a:t>berkoresponden</a:t>
            </a:r>
            <a:r>
              <a:rPr lang="en-US" sz="2400" dirty="0"/>
              <a:t> di </a:t>
            </a:r>
            <a:r>
              <a:rPr lang="en-US" sz="2400" dirty="0" err="1"/>
              <a:t>dalam</a:t>
            </a:r>
            <a:r>
              <a:rPr lang="en-US" sz="2400" dirty="0"/>
              <a:t> </a:t>
            </a:r>
            <a:r>
              <a:rPr lang="en-US" sz="2400" dirty="0" err="1"/>
              <a:t>cipherteksnya</a:t>
            </a:r>
            <a:r>
              <a:rPr lang="en-US" sz="2400" dirty="0"/>
              <a:t>.</a:t>
            </a:r>
          </a:p>
          <a:p>
            <a:endParaRPr lang="en-US" sz="2400" dirty="0"/>
          </a:p>
          <a:p>
            <a:r>
              <a:rPr lang="en-US" sz="2400" dirty="0" err="1"/>
              <a:t>Artinya</a:t>
            </a:r>
            <a:r>
              <a:rPr lang="en-US" sz="2400" dirty="0"/>
              <a:t>, </a:t>
            </a:r>
            <a:r>
              <a:rPr lang="en-US" sz="2400" dirty="0" err="1"/>
              <a:t>huruf</a:t>
            </a:r>
            <a:r>
              <a:rPr lang="en-US" sz="2400" dirty="0"/>
              <a:t> yang </a:t>
            </a:r>
            <a:r>
              <a:rPr lang="en-US" sz="2400" dirty="0" err="1"/>
              <a:t>sering</a:t>
            </a:r>
            <a:r>
              <a:rPr lang="en-US" sz="2400" dirty="0"/>
              <a:t> </a:t>
            </a:r>
            <a:r>
              <a:rPr lang="en-US" sz="2400" dirty="0" err="1"/>
              <a:t>muncul</a:t>
            </a:r>
            <a:r>
              <a:rPr lang="en-US" sz="2400" dirty="0"/>
              <a:t> di </a:t>
            </a:r>
            <a:r>
              <a:rPr lang="en-US" sz="2400" dirty="0" err="1"/>
              <a:t>dalam</a:t>
            </a:r>
            <a:r>
              <a:rPr lang="en-US" sz="2400" dirty="0"/>
              <a:t> </a:t>
            </a:r>
            <a:r>
              <a:rPr lang="en-US" sz="2400" dirty="0" err="1"/>
              <a:t>plainteks</a:t>
            </a:r>
            <a:r>
              <a:rPr lang="en-US" sz="2400" dirty="0"/>
              <a:t>, </a:t>
            </a:r>
            <a:r>
              <a:rPr lang="en-US" sz="2400" dirty="0" err="1"/>
              <a:t>maka</a:t>
            </a:r>
            <a:r>
              <a:rPr lang="en-US" sz="2400" dirty="0"/>
              <a:t> </a:t>
            </a:r>
            <a:r>
              <a:rPr lang="en-US" sz="2400" dirty="0" err="1"/>
              <a:t>huruf</a:t>
            </a:r>
            <a:r>
              <a:rPr lang="en-US" sz="2400" dirty="0"/>
              <a:t> </a:t>
            </a:r>
            <a:r>
              <a:rPr lang="en-US" sz="2400" dirty="0" err="1"/>
              <a:t>cipherteksnya</a:t>
            </a:r>
            <a:r>
              <a:rPr lang="en-US" sz="2400" dirty="0"/>
              <a:t> juga </a:t>
            </a:r>
            <a:r>
              <a:rPr lang="en-US" sz="2400" dirty="0" err="1"/>
              <a:t>sering</a:t>
            </a:r>
            <a:r>
              <a:rPr lang="en-US" sz="2400" dirty="0"/>
              <a:t> </a:t>
            </a:r>
            <a:r>
              <a:rPr lang="en-US" sz="2400" dirty="0" err="1"/>
              <a:t>muncul</a:t>
            </a:r>
            <a:r>
              <a:rPr lang="en-US" sz="2400" dirty="0"/>
              <a:t>.</a:t>
            </a:r>
          </a:p>
          <a:p>
            <a:endParaRPr lang="en-US" sz="2400" dirty="0"/>
          </a:p>
          <a:p>
            <a:r>
              <a:rPr lang="en-US" sz="2400" dirty="0" err="1"/>
              <a:t>Hubungan</a:t>
            </a:r>
            <a:r>
              <a:rPr lang="en-US" sz="2400" dirty="0"/>
              <a:t> </a:t>
            </a:r>
            <a:r>
              <a:rPr lang="en-US" sz="2400" dirty="0" err="1"/>
              <a:t>statistik</a:t>
            </a:r>
            <a:r>
              <a:rPr lang="en-US" sz="2400" dirty="0"/>
              <a:t> </a:t>
            </a:r>
            <a:r>
              <a:rPr lang="en-US" sz="2400" dirty="0" err="1"/>
              <a:t>antara</a:t>
            </a:r>
            <a:r>
              <a:rPr lang="en-US" sz="2400" dirty="0"/>
              <a:t> </a:t>
            </a:r>
            <a:r>
              <a:rPr lang="en-US" sz="2400" dirty="0" err="1"/>
              <a:t>huruf-huruf</a:t>
            </a:r>
            <a:r>
              <a:rPr lang="en-US" sz="2400" dirty="0"/>
              <a:t> di </a:t>
            </a:r>
            <a:r>
              <a:rPr lang="en-US" sz="2400" dirty="0" err="1"/>
              <a:t>dalam</a:t>
            </a:r>
            <a:r>
              <a:rPr lang="en-US" sz="2400" dirty="0"/>
              <a:t> </a:t>
            </a:r>
            <a:r>
              <a:rPr lang="en-US" sz="2400" dirty="0" err="1"/>
              <a:t>plainteks</a:t>
            </a:r>
            <a:r>
              <a:rPr lang="en-US" sz="2400" dirty="0"/>
              <a:t> </a:t>
            </a:r>
            <a:r>
              <a:rPr lang="en-US" sz="2400" dirty="0" err="1"/>
              <a:t>dengan</a:t>
            </a:r>
            <a:r>
              <a:rPr lang="en-US" sz="2400" dirty="0"/>
              <a:t> </a:t>
            </a:r>
            <a:r>
              <a:rPr lang="en-US" sz="2400" dirty="0" err="1"/>
              <a:t>huruf-huruf</a:t>
            </a:r>
            <a:r>
              <a:rPr lang="en-US" sz="2400" dirty="0"/>
              <a:t> di </a:t>
            </a:r>
            <a:r>
              <a:rPr lang="en-US" sz="2400" dirty="0" err="1"/>
              <a:t>dalam</a:t>
            </a:r>
            <a:r>
              <a:rPr lang="en-US" sz="2400" dirty="0"/>
              <a:t> </a:t>
            </a:r>
            <a:r>
              <a:rPr lang="en-US" sz="2400" dirty="0" err="1"/>
              <a:t>cipherteks</a:t>
            </a:r>
            <a:r>
              <a:rPr lang="en-US" sz="2400" dirty="0"/>
              <a:t> </a:t>
            </a:r>
            <a:r>
              <a:rPr lang="en-US" sz="2400" dirty="0" err="1"/>
              <a:t>menjadi</a:t>
            </a:r>
            <a:r>
              <a:rPr lang="en-US" sz="2400" dirty="0"/>
              <a:t> </a:t>
            </a:r>
            <a:r>
              <a:rPr lang="en-US" sz="2400" dirty="0" err="1"/>
              <a:t>peluang</a:t>
            </a:r>
            <a:r>
              <a:rPr lang="en-US" sz="2400" dirty="0"/>
              <a:t> </a:t>
            </a:r>
            <a:r>
              <a:rPr lang="en-US" sz="2400" dirty="0" err="1"/>
              <a:t>bagi</a:t>
            </a:r>
            <a:r>
              <a:rPr lang="en-US" sz="2400" dirty="0"/>
              <a:t> </a:t>
            </a:r>
            <a:r>
              <a:rPr lang="en-US" sz="2400" dirty="0" err="1"/>
              <a:t>kriptanalis</a:t>
            </a:r>
            <a:r>
              <a:rPr lang="en-US" sz="2400" dirty="0"/>
              <a:t> </a:t>
            </a:r>
            <a:r>
              <a:rPr lang="en-US" sz="2400" dirty="0" err="1"/>
              <a:t>untuk</a:t>
            </a:r>
            <a:r>
              <a:rPr lang="en-US" sz="2400" dirty="0"/>
              <a:t> </a:t>
            </a:r>
            <a:r>
              <a:rPr lang="en-US" sz="2400" dirty="0" err="1"/>
              <a:t>memecahkan</a:t>
            </a:r>
            <a:r>
              <a:rPr lang="en-US" sz="2400" dirty="0"/>
              <a:t> </a:t>
            </a:r>
            <a:r>
              <a:rPr lang="en-US" sz="2400" dirty="0" err="1"/>
              <a:t>cipherteks</a:t>
            </a:r>
            <a:r>
              <a:rPr lang="en-US" sz="2400" dirty="0"/>
              <a:t>.</a:t>
            </a:r>
          </a:p>
          <a:p>
            <a:endParaRPr lang="en-US" sz="2400" dirty="0"/>
          </a:p>
          <a:p>
            <a:r>
              <a:rPr lang="en-US" sz="2400" dirty="0" err="1"/>
              <a:t>Dengan</a:t>
            </a:r>
            <a:r>
              <a:rPr lang="en-US" sz="2400" dirty="0"/>
              <a:t> </a:t>
            </a:r>
            <a:r>
              <a:rPr lang="en-US" sz="2400" dirty="0" err="1"/>
              <a:t>memanfaatkan</a:t>
            </a:r>
            <a:r>
              <a:rPr lang="en-US" sz="2400" dirty="0"/>
              <a:t> </a:t>
            </a:r>
            <a:r>
              <a:rPr lang="en-US" sz="2400" dirty="0" err="1"/>
              <a:t>frekuensi</a:t>
            </a:r>
            <a:r>
              <a:rPr lang="en-US" sz="2400" dirty="0"/>
              <a:t> </a:t>
            </a:r>
            <a:r>
              <a:rPr lang="en-US" sz="2400" dirty="0" err="1"/>
              <a:t>kemunculan</a:t>
            </a:r>
            <a:r>
              <a:rPr lang="en-US" sz="2400" dirty="0"/>
              <a:t> </a:t>
            </a:r>
            <a:r>
              <a:rPr lang="en-US" sz="2400" dirty="0" err="1"/>
              <a:t>huruf</a:t>
            </a:r>
            <a:r>
              <a:rPr lang="en-US" sz="2400" dirty="0"/>
              <a:t>, </a:t>
            </a:r>
            <a:r>
              <a:rPr lang="en-US" sz="2400" dirty="0" err="1"/>
              <a:t>atau</a:t>
            </a:r>
            <a:r>
              <a:rPr lang="en-US" sz="2400" dirty="0"/>
              <a:t> </a:t>
            </a:r>
            <a:r>
              <a:rPr lang="en-US" sz="2400" dirty="0" err="1"/>
              <a:t>pasangan</a:t>
            </a:r>
            <a:r>
              <a:rPr lang="en-US" sz="2400" dirty="0"/>
              <a:t> </a:t>
            </a:r>
            <a:r>
              <a:rPr lang="en-US" sz="2400" dirty="0" err="1"/>
              <a:t>huruf</a:t>
            </a:r>
            <a:r>
              <a:rPr lang="en-US" sz="2400" dirty="0"/>
              <a:t> (bigram), </a:t>
            </a:r>
            <a:r>
              <a:rPr lang="en-US" sz="2400" dirty="0" err="1"/>
              <a:t>atau</a:t>
            </a:r>
            <a:r>
              <a:rPr lang="en-US" sz="2400" dirty="0"/>
              <a:t> </a:t>
            </a:r>
            <a:r>
              <a:rPr lang="en-US" sz="2400" dirty="0" err="1"/>
              <a:t>tiga</a:t>
            </a:r>
            <a:r>
              <a:rPr lang="en-US" sz="2400" dirty="0"/>
              <a:t> </a:t>
            </a:r>
            <a:r>
              <a:rPr lang="en-US" sz="2400" dirty="0" err="1"/>
              <a:t>huruf</a:t>
            </a:r>
            <a:r>
              <a:rPr lang="en-US" sz="2400" dirty="0"/>
              <a:t> (trigram) di </a:t>
            </a:r>
            <a:r>
              <a:rPr lang="en-US" sz="2400" dirty="0" err="1"/>
              <a:t>dalam</a:t>
            </a:r>
            <a:r>
              <a:rPr lang="en-US" sz="2400" dirty="0"/>
              <a:t> </a:t>
            </a:r>
            <a:r>
              <a:rPr lang="en-US" sz="2400" dirty="0" err="1"/>
              <a:t>suatu</a:t>
            </a:r>
            <a:r>
              <a:rPr lang="en-US" sz="2400" dirty="0"/>
              <a:t> </a:t>
            </a:r>
            <a:r>
              <a:rPr lang="en-US" sz="2400" dirty="0" err="1"/>
              <a:t>bahasa</a:t>
            </a:r>
            <a:r>
              <a:rPr lang="en-US" sz="2400" dirty="0"/>
              <a:t> natural, </a:t>
            </a:r>
            <a:r>
              <a:rPr lang="en-US" sz="2400" dirty="0" err="1"/>
              <a:t>kriptanalis</a:t>
            </a:r>
            <a:r>
              <a:rPr lang="en-US" sz="2400" dirty="0"/>
              <a:t> </a:t>
            </a:r>
            <a:r>
              <a:rPr lang="en-US" sz="2400" dirty="0" err="1"/>
              <a:t>dapat</a:t>
            </a:r>
            <a:r>
              <a:rPr lang="en-US" sz="2400" dirty="0"/>
              <a:t> </a:t>
            </a:r>
            <a:r>
              <a:rPr lang="en-US" sz="2400" dirty="0" err="1"/>
              <a:t>menemukan</a:t>
            </a:r>
            <a:r>
              <a:rPr lang="en-US" sz="2400" dirty="0"/>
              <a:t> </a:t>
            </a:r>
            <a:r>
              <a:rPr lang="en-US" sz="2400" dirty="0" err="1"/>
              <a:t>plainteks</a:t>
            </a:r>
            <a:r>
              <a:rPr lang="en-US" sz="2400" dirty="0"/>
              <a:t> </a:t>
            </a:r>
            <a:r>
              <a:rPr lang="en-US" sz="2400" dirty="0" err="1"/>
              <a:t>dengan</a:t>
            </a:r>
            <a:r>
              <a:rPr lang="en-US" sz="2400" dirty="0"/>
              <a:t> </a:t>
            </a:r>
            <a:r>
              <a:rPr lang="en-US" sz="2400" dirty="0" err="1"/>
              <a:t>mudah</a:t>
            </a:r>
            <a:r>
              <a:rPr lang="en-US" sz="2400" dirty="0"/>
              <a:t>.</a:t>
            </a:r>
          </a:p>
        </p:txBody>
      </p:sp>
      <p:sp>
        <p:nvSpPr>
          <p:cNvPr id="4" name="Slide Number Placeholder 3">
            <a:extLst>
              <a:ext uri="{FF2B5EF4-FFF2-40B4-BE49-F238E27FC236}">
                <a16:creationId xmlns:a16="http://schemas.microsoft.com/office/drawing/2014/main" id="{E99AFCC9-25BC-1E29-0F35-260D2EA827E7}"/>
              </a:ext>
            </a:extLst>
          </p:cNvPr>
          <p:cNvSpPr>
            <a:spLocks noGrp="1"/>
          </p:cNvSpPr>
          <p:nvPr>
            <p:ph type="sldNum" sz="quarter" idx="12"/>
          </p:nvPr>
        </p:nvSpPr>
        <p:spPr/>
        <p:txBody>
          <a:bodyPr/>
          <a:lstStyle/>
          <a:p>
            <a:fld id="{FE3EB9F5-0D30-470F-9EF7-AF0567F51E7B}" type="slidenum">
              <a:rPr lang="en-US" smtClean="0"/>
              <a:t>51</a:t>
            </a:fld>
            <a:endParaRPr lang="en-US"/>
          </a:p>
        </p:txBody>
      </p:sp>
    </p:spTree>
    <p:extLst>
      <p:ext uri="{BB962C8B-B14F-4D97-AF65-F5344CB8AC3E}">
        <p14:creationId xmlns:p14="http://schemas.microsoft.com/office/powerpoint/2010/main" val="11590305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87967679-D61E-40A4-99BB-E8645D78FD27}" type="slidenum">
              <a:rPr lang="en-GB" altLang="en-US" sz="2400">
                <a:solidFill>
                  <a:schemeClr val="tx2"/>
                </a:solidFill>
              </a:rPr>
              <a:pPr>
                <a:spcBef>
                  <a:spcPct val="0"/>
                </a:spcBef>
                <a:buClrTx/>
                <a:buSzTx/>
                <a:buFontTx/>
                <a:buNone/>
              </a:pPr>
              <a:t>52</a:t>
            </a:fld>
            <a:endParaRPr lang="en-GB" altLang="en-US" sz="1400">
              <a:solidFill>
                <a:schemeClr val="tx2"/>
              </a:solidFill>
            </a:endParaRPr>
          </a:p>
        </p:txBody>
      </p:sp>
      <p:pic>
        <p:nvPicPr>
          <p:cNvPr id="2" name="Picture 4" descr="http://upload.wikimedia.org/wikipedia/en/4/41/English-slf.png">
            <a:extLst>
              <a:ext uri="{FF2B5EF4-FFF2-40B4-BE49-F238E27FC236}">
                <a16:creationId xmlns:a16="http://schemas.microsoft.com/office/drawing/2014/main" id="{74678DB0-F5D3-0F7A-7BEE-F76F156A4C45}"/>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565608" y="1826400"/>
            <a:ext cx="5626392" cy="450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49931937-9391-32BC-A8E0-F4563274AFD4}"/>
              </a:ext>
            </a:extLst>
          </p:cNvPr>
          <p:cNvPicPr>
            <a:picLocks noChangeAspect="1"/>
          </p:cNvPicPr>
          <p:nvPr/>
        </p:nvPicPr>
        <p:blipFill>
          <a:blip r:embed="rId4"/>
          <a:stretch>
            <a:fillRect/>
          </a:stretch>
        </p:blipFill>
        <p:spPr>
          <a:xfrm>
            <a:off x="170723" y="1022262"/>
            <a:ext cx="6496050" cy="4867275"/>
          </a:xfrm>
          <a:prstGeom prst="rect">
            <a:avLst/>
          </a:prstGeom>
        </p:spPr>
      </p:pic>
    </p:spTree>
    <p:extLst>
      <p:ext uri="{BB962C8B-B14F-4D97-AF65-F5344CB8AC3E}">
        <p14:creationId xmlns:p14="http://schemas.microsoft.com/office/powerpoint/2010/main" val="27201556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F490D47D-4575-40C7-B965-A0A114A42C0A}" type="slidenum">
              <a:rPr lang="en-GB" altLang="en-US" sz="2400">
                <a:solidFill>
                  <a:schemeClr val="tx2"/>
                </a:solidFill>
              </a:rPr>
              <a:pPr>
                <a:spcBef>
                  <a:spcPct val="0"/>
                </a:spcBef>
                <a:buClrTx/>
                <a:buSzTx/>
                <a:buFontTx/>
                <a:buNone/>
              </a:pPr>
              <a:t>53</a:t>
            </a:fld>
            <a:endParaRPr lang="en-GB" altLang="en-US" sz="1400">
              <a:solidFill>
                <a:schemeClr val="tx2"/>
              </a:solidFill>
            </a:endParaRPr>
          </a:p>
        </p:txBody>
      </p:sp>
      <p:sp>
        <p:nvSpPr>
          <p:cNvPr id="21508" name="Rectangle 3"/>
          <p:cNvSpPr>
            <a:spLocks noGrp="1" noChangeArrowheads="1"/>
          </p:cNvSpPr>
          <p:nvPr>
            <p:ph type="body" idx="1"/>
          </p:nvPr>
        </p:nvSpPr>
        <p:spPr>
          <a:xfrm>
            <a:off x="400249" y="133960"/>
            <a:ext cx="5920834" cy="6404952"/>
          </a:xfrm>
        </p:spPr>
        <p:txBody>
          <a:bodyPr>
            <a:normAutofit fontScale="92500" lnSpcReduction="10000"/>
          </a:bodyPr>
          <a:lstStyle/>
          <a:p>
            <a:pPr algn="just" eaLnBrk="1" hangingPunct="1"/>
            <a:endParaRPr lang="en-US" altLang="en-US" sz="2400" i="1" dirty="0">
              <a:solidFill>
                <a:srgbClr val="010000"/>
              </a:solidFill>
              <a:cs typeface="Times New Roman" panose="02020603050405020304" pitchFamily="18" charset="0"/>
            </a:endParaRPr>
          </a:p>
          <a:p>
            <a:pPr algn="just" eaLnBrk="1" hangingPunct="1"/>
            <a:r>
              <a:rPr lang="en-US" altLang="en-US" sz="2400" i="1" dirty="0">
                <a:solidFill>
                  <a:srgbClr val="010000"/>
                </a:solidFill>
                <a:cs typeface="Times New Roman" panose="02020603050405020304" pitchFamily="18" charset="0"/>
              </a:rPr>
              <a:t>Top</a:t>
            </a:r>
            <a:r>
              <a:rPr lang="en-US" altLang="en-US" sz="2400" dirty="0">
                <a:solidFill>
                  <a:srgbClr val="010000"/>
                </a:solidFill>
                <a:cs typeface="Times New Roman" panose="02020603050405020304" pitchFamily="18" charset="0"/>
              </a:rPr>
              <a:t> 10 </a:t>
            </a:r>
            <a:r>
              <a:rPr lang="en-US" altLang="en-US" sz="2400" dirty="0" err="1">
                <a:solidFill>
                  <a:srgbClr val="010000"/>
                </a:solidFill>
                <a:cs typeface="Times New Roman" panose="02020603050405020304" pitchFamily="18" charset="0"/>
              </a:rPr>
              <a:t>huruf</a:t>
            </a:r>
            <a:r>
              <a:rPr lang="en-US" altLang="en-US" sz="2400" dirty="0">
                <a:solidFill>
                  <a:srgbClr val="010000"/>
                </a:solidFill>
                <a:cs typeface="Times New Roman" panose="02020603050405020304" pitchFamily="18" charset="0"/>
              </a:rPr>
              <a:t> yang </a:t>
            </a:r>
            <a:r>
              <a:rPr lang="en-US" altLang="en-US" sz="2400" dirty="0" err="1">
                <a:solidFill>
                  <a:srgbClr val="010000"/>
                </a:solidFill>
                <a:cs typeface="Times New Roman" panose="02020603050405020304" pitchFamily="18" charset="0"/>
              </a:rPr>
              <a:t>sering</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muncul</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dalam</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teks</a:t>
            </a:r>
            <a:r>
              <a:rPr lang="en-US" altLang="en-US" sz="2400" dirty="0">
                <a:solidFill>
                  <a:srgbClr val="010000"/>
                </a:solidFill>
                <a:cs typeface="Times New Roman" panose="02020603050405020304" pitchFamily="18" charset="0"/>
              </a:rPr>
              <a:t> Bahasa </a:t>
            </a:r>
            <a:r>
              <a:rPr lang="en-US" altLang="en-US" sz="2400" dirty="0" err="1">
                <a:solidFill>
                  <a:srgbClr val="010000"/>
                </a:solidFill>
                <a:cs typeface="Times New Roman" panose="02020603050405020304" pitchFamily="18" charset="0"/>
              </a:rPr>
              <a:t>Inggris</a:t>
            </a:r>
            <a:r>
              <a:rPr lang="en-US" altLang="en-US" sz="2400" dirty="0">
                <a:solidFill>
                  <a:srgbClr val="010000"/>
                </a:solidFill>
                <a:cs typeface="Times New Roman" panose="02020603050405020304" pitchFamily="18" charset="0"/>
              </a:rPr>
              <a:t>: </a:t>
            </a:r>
            <a:r>
              <a:rPr lang="en-GB" altLang="en-US" sz="2400" dirty="0">
                <a:solidFill>
                  <a:srgbClr val="010000"/>
                </a:solidFill>
                <a:cs typeface="Times New Roman" panose="02020603050405020304" pitchFamily="18" charset="0"/>
              </a:rPr>
              <a:t>E, T, A, O, I, N, S, H, R, D, L, U</a:t>
            </a:r>
            <a:r>
              <a:rPr lang="en-US" altLang="en-US" sz="2400" dirty="0">
                <a:solidFill>
                  <a:srgbClr val="010000"/>
                </a:solidFill>
                <a:cs typeface="Times New Roman" panose="02020603050405020304" pitchFamily="18" charset="0"/>
              </a:rPr>
              <a:t> </a:t>
            </a:r>
          </a:p>
          <a:p>
            <a:pPr eaLnBrk="1" hangingPunct="1"/>
            <a:endParaRPr lang="en-US" altLang="en-US" sz="2400" dirty="0">
              <a:solidFill>
                <a:srgbClr val="010000"/>
              </a:solidFill>
              <a:cs typeface="Times New Roman" panose="02020603050405020304" pitchFamily="18" charset="0"/>
            </a:endParaRPr>
          </a:p>
          <a:p>
            <a:pPr eaLnBrk="1" hangingPunct="1"/>
            <a:r>
              <a:rPr lang="en-US" altLang="en-US" sz="2400" dirty="0">
                <a:solidFill>
                  <a:srgbClr val="010000"/>
                </a:solidFill>
                <a:cs typeface="Times New Roman" panose="02020603050405020304" pitchFamily="18" charset="0"/>
              </a:rPr>
              <a:t>Top 10 </a:t>
            </a:r>
            <a:r>
              <a:rPr lang="en-US" altLang="en-US" sz="2400" dirty="0" err="1">
                <a:solidFill>
                  <a:srgbClr val="010000"/>
                </a:solidFill>
                <a:cs typeface="Times New Roman" panose="02020603050405020304" pitchFamily="18" charset="0"/>
              </a:rPr>
              <a:t>huruf</a:t>
            </a:r>
            <a:r>
              <a:rPr lang="en-US" altLang="en-US" sz="2400" dirty="0">
                <a:solidFill>
                  <a:srgbClr val="010000"/>
                </a:solidFill>
                <a:cs typeface="Times New Roman" panose="02020603050405020304" pitchFamily="18" charset="0"/>
              </a:rPr>
              <a:t> </a:t>
            </a:r>
            <a:r>
              <a:rPr lang="en-US" altLang="en-US" sz="2400" i="1" dirty="0">
                <a:solidFill>
                  <a:srgbClr val="010000"/>
                </a:solidFill>
                <a:cs typeface="Times New Roman" panose="02020603050405020304" pitchFamily="18" charset="0"/>
              </a:rPr>
              <a:t>bigram</a:t>
            </a:r>
            <a:r>
              <a:rPr lang="en-US" altLang="en-US" sz="2400" dirty="0">
                <a:solidFill>
                  <a:srgbClr val="010000"/>
                </a:solidFill>
                <a:cs typeface="Times New Roman" panose="02020603050405020304" pitchFamily="18" charset="0"/>
              </a:rPr>
              <a:t> yang </a:t>
            </a:r>
            <a:r>
              <a:rPr lang="en-US" altLang="en-US" sz="2400" dirty="0" err="1">
                <a:solidFill>
                  <a:srgbClr val="010000"/>
                </a:solidFill>
                <a:cs typeface="Times New Roman" panose="02020603050405020304" pitchFamily="18" charset="0"/>
              </a:rPr>
              <a:t>sering</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muncul</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dalam</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teks</a:t>
            </a:r>
            <a:r>
              <a:rPr lang="en-US" altLang="en-US" sz="2400" dirty="0">
                <a:solidFill>
                  <a:srgbClr val="010000"/>
                </a:solidFill>
                <a:cs typeface="Times New Roman" panose="02020603050405020304" pitchFamily="18" charset="0"/>
              </a:rPr>
              <a:t> B. </a:t>
            </a:r>
            <a:r>
              <a:rPr lang="en-US" altLang="en-US" sz="2400" dirty="0" err="1">
                <a:solidFill>
                  <a:srgbClr val="010000"/>
                </a:solidFill>
                <a:cs typeface="Times New Roman" panose="02020603050405020304" pitchFamily="18" charset="0"/>
              </a:rPr>
              <a:t>Inggris</a:t>
            </a:r>
            <a:r>
              <a:rPr lang="en-US" altLang="en-US" sz="2400" dirty="0">
                <a:solidFill>
                  <a:srgbClr val="010000"/>
                </a:solidFill>
                <a:cs typeface="Times New Roman" panose="02020603050405020304" pitchFamily="18" charset="0"/>
              </a:rPr>
              <a:t>: </a:t>
            </a:r>
            <a:r>
              <a:rPr lang="en-GB" altLang="en-US" sz="2400" dirty="0">
                <a:solidFill>
                  <a:srgbClr val="010000"/>
                </a:solidFill>
                <a:cs typeface="Times New Roman" panose="02020603050405020304" pitchFamily="18" charset="0"/>
              </a:rPr>
              <a:t>TH</a:t>
            </a:r>
            <a:r>
              <a:rPr lang="en-US" altLang="en-US" sz="2400" dirty="0">
                <a:solidFill>
                  <a:srgbClr val="010000"/>
                </a:solidFill>
                <a:cs typeface="Times New Roman" panose="02020603050405020304" pitchFamily="18" charset="0"/>
              </a:rPr>
              <a:t>, HE, IN, EN, NT, RE, ER, AN, TI, </a:t>
            </a:r>
            <a:r>
              <a:rPr lang="en-US" altLang="en-US" sz="2400" dirty="0" err="1">
                <a:solidFill>
                  <a:srgbClr val="010000"/>
                </a:solidFill>
                <a:cs typeface="Times New Roman" panose="02020603050405020304" pitchFamily="18" charset="0"/>
              </a:rPr>
              <a:t>dan</a:t>
            </a:r>
            <a:r>
              <a:rPr lang="en-US" altLang="en-US" sz="2400" dirty="0">
                <a:solidFill>
                  <a:srgbClr val="010000"/>
                </a:solidFill>
                <a:cs typeface="Times New Roman" panose="02020603050405020304" pitchFamily="18" charset="0"/>
              </a:rPr>
              <a:t> ES </a:t>
            </a:r>
          </a:p>
          <a:p>
            <a:pPr eaLnBrk="1" hangingPunct="1"/>
            <a:endParaRPr lang="en-US" altLang="en-US" sz="2400" dirty="0">
              <a:solidFill>
                <a:srgbClr val="010000"/>
              </a:solidFill>
              <a:cs typeface="Times New Roman" panose="02020603050405020304" pitchFamily="18" charset="0"/>
            </a:endParaRPr>
          </a:p>
          <a:p>
            <a:pPr eaLnBrk="1" hangingPunct="1"/>
            <a:r>
              <a:rPr lang="en-US" altLang="en-US" sz="2400" dirty="0">
                <a:solidFill>
                  <a:srgbClr val="010000"/>
                </a:solidFill>
                <a:cs typeface="Times New Roman" panose="02020603050405020304" pitchFamily="18" charset="0"/>
              </a:rPr>
              <a:t>Top 10 </a:t>
            </a:r>
            <a:r>
              <a:rPr lang="en-US" altLang="en-US" sz="2400" dirty="0" err="1">
                <a:solidFill>
                  <a:srgbClr val="010000"/>
                </a:solidFill>
                <a:cs typeface="Times New Roman" panose="02020603050405020304" pitchFamily="18" charset="0"/>
              </a:rPr>
              <a:t>huruf</a:t>
            </a:r>
            <a:r>
              <a:rPr lang="en-US" altLang="en-US" sz="2400" dirty="0">
                <a:solidFill>
                  <a:srgbClr val="010000"/>
                </a:solidFill>
                <a:cs typeface="Times New Roman" panose="02020603050405020304" pitchFamily="18" charset="0"/>
              </a:rPr>
              <a:t> </a:t>
            </a:r>
            <a:r>
              <a:rPr lang="en-US" altLang="en-US" sz="2400" i="1" dirty="0">
                <a:solidFill>
                  <a:srgbClr val="010000"/>
                </a:solidFill>
                <a:cs typeface="Times New Roman" panose="02020603050405020304" pitchFamily="18" charset="0"/>
              </a:rPr>
              <a:t>trigram</a:t>
            </a:r>
            <a:r>
              <a:rPr lang="en-US" altLang="en-US" sz="2400" dirty="0">
                <a:solidFill>
                  <a:srgbClr val="010000"/>
                </a:solidFill>
                <a:cs typeface="Times New Roman" panose="02020603050405020304" pitchFamily="18" charset="0"/>
              </a:rPr>
              <a:t> yang </a:t>
            </a:r>
            <a:r>
              <a:rPr lang="en-US" altLang="en-US" sz="2400" dirty="0" err="1">
                <a:solidFill>
                  <a:srgbClr val="010000"/>
                </a:solidFill>
                <a:cs typeface="Times New Roman" panose="02020603050405020304" pitchFamily="18" charset="0"/>
              </a:rPr>
              <a:t>sering</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muncul</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dalam</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teks</a:t>
            </a:r>
            <a:r>
              <a:rPr lang="en-US" altLang="en-US" sz="2400" dirty="0">
                <a:solidFill>
                  <a:srgbClr val="010000"/>
                </a:solidFill>
                <a:cs typeface="Times New Roman" panose="02020603050405020304" pitchFamily="18" charset="0"/>
              </a:rPr>
              <a:t> B. </a:t>
            </a:r>
            <a:r>
              <a:rPr lang="en-US" altLang="en-US" sz="2400" dirty="0" err="1">
                <a:solidFill>
                  <a:srgbClr val="010000"/>
                </a:solidFill>
                <a:cs typeface="Times New Roman" panose="02020603050405020304" pitchFamily="18" charset="0"/>
              </a:rPr>
              <a:t>Inggris</a:t>
            </a:r>
            <a:r>
              <a:rPr lang="en-US" altLang="en-US" sz="2400" dirty="0">
                <a:solidFill>
                  <a:srgbClr val="010000"/>
                </a:solidFill>
                <a:cs typeface="Times New Roman" panose="02020603050405020304" pitchFamily="18" charset="0"/>
              </a:rPr>
              <a:t>: THE, AND, THA, ENT, ING, ION, TIO, FOR, NDE, dan HAS </a:t>
            </a:r>
          </a:p>
          <a:p>
            <a:pPr eaLnBrk="1" hangingPunct="1"/>
            <a:endParaRPr lang="en-US" altLang="en-US" sz="2400" dirty="0">
              <a:solidFill>
                <a:srgbClr val="010000"/>
              </a:solidFill>
              <a:cs typeface="Times New Roman" panose="02020603050405020304" pitchFamily="18" charset="0"/>
            </a:endParaRPr>
          </a:p>
          <a:p>
            <a:pPr eaLnBrk="1" hangingPunct="1"/>
            <a:r>
              <a:rPr lang="en-US" altLang="en-US" sz="2400" dirty="0" err="1">
                <a:solidFill>
                  <a:srgbClr val="010000"/>
                </a:solidFill>
                <a:cs typeface="Times New Roman" panose="02020603050405020304" pitchFamily="18" charset="0"/>
              </a:rPr>
              <a:t>Kriptanalis</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menggunakan</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tabel</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frekuensi</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kemunculan</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huruf</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dalam</a:t>
            </a:r>
            <a:r>
              <a:rPr lang="en-US" altLang="en-US" sz="2400" dirty="0">
                <a:solidFill>
                  <a:srgbClr val="010000"/>
                </a:solidFill>
                <a:cs typeface="Times New Roman" panose="02020603050405020304" pitchFamily="18" charset="0"/>
              </a:rPr>
              <a:t> B. </a:t>
            </a:r>
            <a:r>
              <a:rPr lang="en-US" altLang="en-US" sz="2400" dirty="0" err="1">
                <a:solidFill>
                  <a:srgbClr val="010000"/>
                </a:solidFill>
                <a:cs typeface="Times New Roman" panose="02020603050405020304" pitchFamily="18" charset="0"/>
              </a:rPr>
              <a:t>Inggris</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sebagai</a:t>
            </a:r>
            <a:r>
              <a:rPr lang="en-US" altLang="en-US" sz="2400" dirty="0">
                <a:solidFill>
                  <a:srgbClr val="010000"/>
                </a:solidFill>
                <a:cs typeface="Times New Roman" panose="02020603050405020304" pitchFamily="18" charset="0"/>
              </a:rPr>
              <a:t> kakas </a:t>
            </a:r>
            <a:r>
              <a:rPr lang="en-US" altLang="en-US" sz="2400" dirty="0" err="1">
                <a:solidFill>
                  <a:srgbClr val="010000"/>
                </a:solidFill>
                <a:cs typeface="Times New Roman" panose="02020603050405020304" pitchFamily="18" charset="0"/>
              </a:rPr>
              <a:t>bantu</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melakukan</a:t>
            </a:r>
            <a:r>
              <a:rPr lang="en-US" altLang="en-US" sz="2400" dirty="0">
                <a:solidFill>
                  <a:srgbClr val="010000"/>
                </a:solidFill>
                <a:cs typeface="Times New Roman" panose="02020603050405020304" pitchFamily="18" charset="0"/>
              </a:rPr>
              <a:t> </a:t>
            </a:r>
            <a:r>
              <a:rPr lang="en-US" altLang="en-US" sz="2400" dirty="0" err="1">
                <a:solidFill>
                  <a:srgbClr val="010000"/>
                </a:solidFill>
                <a:cs typeface="Times New Roman" panose="02020603050405020304" pitchFamily="18" charset="0"/>
              </a:rPr>
              <a:t>dekripsi</a:t>
            </a:r>
            <a:r>
              <a:rPr lang="en-US" altLang="en-US" sz="2400" dirty="0">
                <a:solidFill>
                  <a:srgbClr val="010000"/>
                </a:solidFill>
                <a:cs typeface="Times New Roman" panose="02020603050405020304" pitchFamily="18" charset="0"/>
              </a:rPr>
              <a:t>.</a:t>
            </a:r>
          </a:p>
          <a:p>
            <a:pPr eaLnBrk="1" hangingPunct="1"/>
            <a:endParaRPr lang="en-US" altLang="en-US" sz="2400" dirty="0">
              <a:solidFill>
                <a:srgbClr val="010000"/>
              </a:solidFill>
              <a:cs typeface="Times New Roman" panose="02020603050405020304" pitchFamily="18" charset="0"/>
            </a:endParaRPr>
          </a:p>
          <a:p>
            <a:pPr eaLnBrk="1" hangingPunct="1"/>
            <a:r>
              <a:rPr lang="en-US" altLang="en-US" sz="2400" dirty="0" err="1">
                <a:solidFill>
                  <a:srgbClr val="010000"/>
                </a:solidFill>
              </a:rPr>
              <a:t>Misalnya</a:t>
            </a:r>
            <a:r>
              <a:rPr lang="en-US" altLang="en-US" sz="2400" dirty="0">
                <a:solidFill>
                  <a:srgbClr val="010000"/>
                </a:solidFill>
              </a:rPr>
              <a:t>, </a:t>
            </a:r>
            <a:r>
              <a:rPr lang="en-US" altLang="en-US" sz="2400" dirty="0" err="1">
                <a:solidFill>
                  <a:srgbClr val="010000"/>
                </a:solidFill>
              </a:rPr>
              <a:t>jika</a:t>
            </a:r>
            <a:r>
              <a:rPr lang="en-US" altLang="en-US" sz="2400" dirty="0">
                <a:solidFill>
                  <a:srgbClr val="010000"/>
                </a:solidFill>
              </a:rPr>
              <a:t> </a:t>
            </a:r>
            <a:r>
              <a:rPr lang="en-US" altLang="en-US" sz="2400" dirty="0" err="1">
                <a:solidFill>
                  <a:srgbClr val="010000"/>
                </a:solidFill>
              </a:rPr>
              <a:t>huruf</a:t>
            </a:r>
            <a:r>
              <a:rPr lang="en-US" altLang="en-US" sz="2400" dirty="0">
                <a:solidFill>
                  <a:srgbClr val="010000"/>
                </a:solidFill>
              </a:rPr>
              <a:t> “R” paling </a:t>
            </a:r>
            <a:r>
              <a:rPr lang="en-US" altLang="en-US" sz="2400" dirty="0" err="1">
                <a:solidFill>
                  <a:srgbClr val="010000"/>
                </a:solidFill>
              </a:rPr>
              <a:t>sering</a:t>
            </a:r>
            <a:r>
              <a:rPr lang="en-US" altLang="en-US" sz="2400" dirty="0">
                <a:solidFill>
                  <a:srgbClr val="010000"/>
                </a:solidFill>
              </a:rPr>
              <a:t> </a:t>
            </a:r>
            <a:r>
              <a:rPr lang="en-US" altLang="en-US" sz="2400" dirty="0" err="1">
                <a:solidFill>
                  <a:srgbClr val="010000"/>
                </a:solidFill>
              </a:rPr>
              <a:t>muncul</a:t>
            </a:r>
            <a:r>
              <a:rPr lang="en-US" altLang="en-US" sz="2400" dirty="0">
                <a:solidFill>
                  <a:srgbClr val="010000"/>
                </a:solidFill>
              </a:rPr>
              <a:t> di </a:t>
            </a:r>
            <a:r>
              <a:rPr lang="en-US" altLang="en-US" sz="2400" dirty="0" err="1">
                <a:solidFill>
                  <a:srgbClr val="010000"/>
                </a:solidFill>
              </a:rPr>
              <a:t>dalam</a:t>
            </a:r>
            <a:r>
              <a:rPr lang="en-US" altLang="en-US" sz="2400" dirty="0">
                <a:solidFill>
                  <a:srgbClr val="010000"/>
                </a:solidFill>
              </a:rPr>
              <a:t> </a:t>
            </a:r>
            <a:r>
              <a:rPr lang="en-US" altLang="en-US" sz="2400" dirty="0" err="1">
                <a:solidFill>
                  <a:srgbClr val="010000"/>
                </a:solidFill>
              </a:rPr>
              <a:t>cipherteks</a:t>
            </a:r>
            <a:r>
              <a:rPr lang="en-US" altLang="en-US" sz="2400" dirty="0">
                <a:solidFill>
                  <a:srgbClr val="010000"/>
                </a:solidFill>
              </a:rPr>
              <a:t>, </a:t>
            </a:r>
            <a:r>
              <a:rPr lang="en-US" altLang="en-US" sz="2400" dirty="0" err="1">
                <a:solidFill>
                  <a:srgbClr val="010000"/>
                </a:solidFill>
              </a:rPr>
              <a:t>maka</a:t>
            </a:r>
            <a:r>
              <a:rPr lang="en-US" altLang="en-US" sz="2400" dirty="0">
                <a:solidFill>
                  <a:srgbClr val="010000"/>
                </a:solidFill>
              </a:rPr>
              <a:t> </a:t>
            </a:r>
            <a:r>
              <a:rPr lang="en-US" altLang="en-US" sz="2400" dirty="0" err="1">
                <a:solidFill>
                  <a:srgbClr val="010000"/>
                </a:solidFill>
              </a:rPr>
              <a:t>kemungkinan</a:t>
            </a:r>
            <a:r>
              <a:rPr lang="en-US" altLang="en-US" sz="2400" dirty="0">
                <a:solidFill>
                  <a:srgbClr val="010000"/>
                </a:solidFill>
              </a:rPr>
              <a:t> </a:t>
            </a:r>
            <a:r>
              <a:rPr lang="en-US" altLang="en-US" sz="2400" dirty="0" err="1">
                <a:solidFill>
                  <a:srgbClr val="010000"/>
                </a:solidFill>
              </a:rPr>
              <a:t>besar</a:t>
            </a:r>
            <a:r>
              <a:rPr lang="en-US" altLang="en-US" sz="2400" dirty="0">
                <a:solidFill>
                  <a:srgbClr val="010000"/>
                </a:solidFill>
              </a:rPr>
              <a:t> </a:t>
            </a:r>
            <a:r>
              <a:rPr lang="en-US" altLang="en-US" sz="2400" dirty="0" err="1">
                <a:solidFill>
                  <a:srgbClr val="010000"/>
                </a:solidFill>
              </a:rPr>
              <a:t>itu</a:t>
            </a:r>
            <a:r>
              <a:rPr lang="en-US" altLang="en-US" sz="2400" dirty="0">
                <a:solidFill>
                  <a:srgbClr val="010000"/>
                </a:solidFill>
              </a:rPr>
              <a:t> </a:t>
            </a:r>
            <a:r>
              <a:rPr lang="en-US" altLang="en-US" sz="2400" dirty="0" err="1">
                <a:solidFill>
                  <a:srgbClr val="010000"/>
                </a:solidFill>
              </a:rPr>
              <a:t>adalah</a:t>
            </a:r>
            <a:r>
              <a:rPr lang="en-US" altLang="en-US" sz="2400" dirty="0">
                <a:solidFill>
                  <a:srgbClr val="010000"/>
                </a:solidFill>
              </a:rPr>
              <a:t> </a:t>
            </a:r>
            <a:r>
              <a:rPr lang="en-US" altLang="en-US" sz="2400" dirty="0" err="1">
                <a:solidFill>
                  <a:srgbClr val="010000"/>
                </a:solidFill>
              </a:rPr>
              <a:t>huruf</a:t>
            </a:r>
            <a:r>
              <a:rPr lang="en-US" altLang="en-US" sz="2400" dirty="0">
                <a:solidFill>
                  <a:srgbClr val="010000"/>
                </a:solidFill>
              </a:rPr>
              <a:t> “E” di </a:t>
            </a:r>
            <a:r>
              <a:rPr lang="en-US" altLang="en-US" sz="2400" dirty="0" err="1">
                <a:solidFill>
                  <a:srgbClr val="010000"/>
                </a:solidFill>
              </a:rPr>
              <a:t>dalam</a:t>
            </a:r>
            <a:r>
              <a:rPr lang="en-US" altLang="en-US" sz="2400" dirty="0">
                <a:solidFill>
                  <a:srgbClr val="010000"/>
                </a:solidFill>
              </a:rPr>
              <a:t> </a:t>
            </a:r>
            <a:r>
              <a:rPr lang="en-US" altLang="en-US" sz="2400" dirty="0" err="1">
                <a:solidFill>
                  <a:srgbClr val="010000"/>
                </a:solidFill>
              </a:rPr>
              <a:t>plainteksnya</a:t>
            </a:r>
            <a:r>
              <a:rPr lang="en-US" altLang="en-US" sz="2400" dirty="0">
                <a:solidFill>
                  <a:srgbClr val="010000"/>
                </a:solidFill>
              </a:rPr>
              <a:t>.</a:t>
            </a:r>
          </a:p>
          <a:p>
            <a:pPr eaLnBrk="1" hangingPunct="1"/>
            <a:endParaRPr lang="en-US" altLang="en-US" sz="2400" dirty="0">
              <a:solidFill>
                <a:srgbClr val="010000"/>
              </a:solidFill>
              <a:cs typeface="Times New Roman" panose="02020603050405020304" pitchFamily="18" charset="0"/>
            </a:endParaRPr>
          </a:p>
          <a:p>
            <a:pPr eaLnBrk="1" hangingPunct="1"/>
            <a:endParaRPr lang="en-US" altLang="en-US" sz="2400" dirty="0">
              <a:solidFill>
                <a:srgbClr val="010000"/>
              </a:solidFill>
              <a:cs typeface="Times New Roman" panose="02020603050405020304" pitchFamily="18" charset="0"/>
            </a:endParaRPr>
          </a:p>
          <a:p>
            <a:pPr eaLnBrk="1" hangingPunct="1"/>
            <a:endParaRPr lang="en-GB" altLang="en-US" dirty="0">
              <a:solidFill>
                <a:srgbClr val="010000"/>
              </a:solidFill>
            </a:endParaRPr>
          </a:p>
        </p:txBody>
      </p:sp>
      <p:pic>
        <p:nvPicPr>
          <p:cNvPr id="2" name="Picture 4" descr="http://upload.wikimedia.org/wikipedia/en/c/c2/English-slf2.PNG">
            <a:extLst>
              <a:ext uri="{FF2B5EF4-FFF2-40B4-BE49-F238E27FC236}">
                <a16:creationId xmlns:a16="http://schemas.microsoft.com/office/drawing/2014/main" id="{62FA4F0D-798C-B4A8-96AC-1EAD3E75C2F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615940" y="1493704"/>
            <a:ext cx="5429396" cy="387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62654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2D7CE79-D8CC-9772-B088-98B894049B0A}"/>
              </a:ext>
            </a:extLst>
          </p:cNvPr>
          <p:cNvSpPr>
            <a:spLocks noGrp="1"/>
          </p:cNvSpPr>
          <p:nvPr>
            <p:ph type="sldNum" sz="quarter" idx="12"/>
          </p:nvPr>
        </p:nvSpPr>
        <p:spPr/>
        <p:txBody>
          <a:bodyPr/>
          <a:lstStyle/>
          <a:p>
            <a:fld id="{FE3EB9F5-0D30-470F-9EF7-AF0567F51E7B}" type="slidenum">
              <a:rPr lang="en-US" smtClean="0"/>
              <a:t>54</a:t>
            </a:fld>
            <a:endParaRPr lang="en-US"/>
          </a:p>
        </p:txBody>
      </p:sp>
      <p:pic>
        <p:nvPicPr>
          <p:cNvPr id="6" name="Picture 5" descr="A screenshot of a table with numbers&#10;&#10;Description automatically generated">
            <a:extLst>
              <a:ext uri="{FF2B5EF4-FFF2-40B4-BE49-F238E27FC236}">
                <a16:creationId xmlns:a16="http://schemas.microsoft.com/office/drawing/2014/main" id="{103D8178-806B-590E-245F-54318772E5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9681" y="228153"/>
            <a:ext cx="4572638" cy="6401693"/>
          </a:xfrm>
          <a:prstGeom prst="rect">
            <a:avLst/>
          </a:prstGeom>
        </p:spPr>
      </p:pic>
    </p:spTree>
    <p:extLst>
      <p:ext uri="{BB962C8B-B14F-4D97-AF65-F5344CB8AC3E}">
        <p14:creationId xmlns:p14="http://schemas.microsoft.com/office/powerpoint/2010/main" val="38381298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2"/>
          <p:cNvSpPr>
            <a:spLocks noGrp="1"/>
          </p:cNvSpPr>
          <p:nvPr>
            <p:ph idx="1"/>
          </p:nvPr>
        </p:nvSpPr>
        <p:spPr>
          <a:xfrm>
            <a:off x="914400" y="721360"/>
            <a:ext cx="10439400" cy="5495290"/>
          </a:xfrm>
        </p:spPr>
        <p:txBody>
          <a:bodyPr/>
          <a:lstStyle/>
          <a:p>
            <a:r>
              <a:rPr lang="en-US" altLang="en-US" dirty="0" err="1">
                <a:solidFill>
                  <a:srgbClr val="000000"/>
                </a:solidFill>
              </a:rPr>
              <a:t>Perbandingan</a:t>
            </a:r>
            <a:r>
              <a:rPr lang="en-US" altLang="en-US" dirty="0">
                <a:solidFill>
                  <a:srgbClr val="000000"/>
                </a:solidFill>
              </a:rPr>
              <a:t>: top 10 </a:t>
            </a:r>
            <a:r>
              <a:rPr lang="en-US" altLang="en-US" dirty="0" err="1">
                <a:solidFill>
                  <a:srgbClr val="000000"/>
                </a:solidFill>
              </a:rPr>
              <a:t>huruf</a:t>
            </a:r>
            <a:r>
              <a:rPr lang="en-US" altLang="en-US" dirty="0">
                <a:solidFill>
                  <a:srgbClr val="000000"/>
                </a:solidFill>
              </a:rPr>
              <a:t> yang paling </a:t>
            </a:r>
            <a:r>
              <a:rPr lang="en-US" altLang="en-US" dirty="0" err="1">
                <a:solidFill>
                  <a:srgbClr val="000000"/>
                </a:solidFill>
              </a:rPr>
              <a:t>sering</a:t>
            </a:r>
            <a:r>
              <a:rPr lang="en-US" altLang="en-US" dirty="0">
                <a:solidFill>
                  <a:srgbClr val="000000"/>
                </a:solidFill>
              </a:rPr>
              <a:t> </a:t>
            </a:r>
            <a:r>
              <a:rPr lang="en-US" altLang="en-US" dirty="0" err="1">
                <a:solidFill>
                  <a:srgbClr val="000000"/>
                </a:solidFill>
              </a:rPr>
              <a:t>muncul</a:t>
            </a:r>
            <a:r>
              <a:rPr lang="en-US" altLang="en-US" dirty="0">
                <a:solidFill>
                  <a:srgbClr val="000000"/>
                </a:solidFill>
              </a:rPr>
              <a:t> </a:t>
            </a:r>
            <a:r>
              <a:rPr lang="en-US" altLang="en-US" dirty="0" err="1">
                <a:solidFill>
                  <a:srgbClr val="000000"/>
                </a:solidFill>
              </a:rPr>
              <a:t>dalam</a:t>
            </a:r>
            <a:r>
              <a:rPr lang="en-US" altLang="en-US" dirty="0">
                <a:solidFill>
                  <a:srgbClr val="000000"/>
                </a:solidFill>
              </a:rPr>
              <a:t> Bahasa Indonesia:</a:t>
            </a:r>
          </a:p>
        </p:txBody>
      </p:sp>
      <p:sp>
        <p:nvSpPr>
          <p:cNvPr id="2253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2EDE2919-D6F0-4A58-9418-6D49864FE483}" type="slidenum">
              <a:rPr lang="en-GB" altLang="en-US" sz="2400">
                <a:solidFill>
                  <a:schemeClr val="tx2"/>
                </a:solidFill>
              </a:rPr>
              <a:pPr>
                <a:spcBef>
                  <a:spcPct val="0"/>
                </a:spcBef>
                <a:buClrTx/>
                <a:buSzTx/>
                <a:buFontTx/>
                <a:buNone/>
              </a:pPr>
              <a:t>55</a:t>
            </a:fld>
            <a:endParaRPr lang="en-GB" altLang="en-US" sz="1400">
              <a:solidFill>
                <a:schemeClr val="tx2"/>
              </a:solidFill>
            </a:endParaRPr>
          </a:p>
        </p:txBody>
      </p:sp>
      <p:pic>
        <p:nvPicPr>
          <p:cNvPr id="2253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2353" y="1496145"/>
            <a:ext cx="1981200" cy="41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42300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4D5B6DF8-76D0-454B-B179-D8A7CF6B9848}" type="slidenum">
              <a:rPr lang="en-GB" altLang="en-US" sz="2400">
                <a:solidFill>
                  <a:schemeClr val="tx2"/>
                </a:solidFill>
              </a:rPr>
              <a:pPr>
                <a:spcBef>
                  <a:spcPct val="0"/>
                </a:spcBef>
                <a:buClrTx/>
                <a:buSzTx/>
                <a:buFontTx/>
                <a:buNone/>
              </a:pPr>
              <a:t>56</a:t>
            </a:fld>
            <a:endParaRPr lang="en-GB" altLang="en-US" sz="1400">
              <a:solidFill>
                <a:schemeClr val="tx2"/>
              </a:solidFill>
            </a:endParaRPr>
          </a:p>
        </p:txBody>
      </p:sp>
      <p:sp>
        <p:nvSpPr>
          <p:cNvPr id="23556" name="Rectangle 3"/>
          <p:cNvSpPr>
            <a:spLocks noGrp="1" noChangeArrowheads="1"/>
          </p:cNvSpPr>
          <p:nvPr>
            <p:ph type="body" idx="1"/>
          </p:nvPr>
        </p:nvSpPr>
        <p:spPr>
          <a:xfrm>
            <a:off x="854765" y="433070"/>
            <a:ext cx="10585395" cy="5923280"/>
          </a:xfrm>
        </p:spPr>
        <p:txBody>
          <a:bodyPr>
            <a:normAutofit/>
          </a:bodyPr>
          <a:lstStyle/>
          <a:p>
            <a:pPr eaLnBrk="1" hangingPunct="1"/>
            <a:endParaRPr lang="en-US" altLang="en-US" sz="2400" dirty="0">
              <a:solidFill>
                <a:srgbClr val="010000"/>
              </a:solidFill>
            </a:endParaRPr>
          </a:p>
          <a:p>
            <a:pPr marL="0" indent="0" eaLnBrk="1" hangingPunct="1">
              <a:buFont typeface="Wingdings" panose="05000000000000000000" pitchFamily="2" charset="2"/>
              <a:buNone/>
            </a:pPr>
            <a:r>
              <a:rPr lang="en-US" altLang="en-US" sz="2400" dirty="0">
                <a:solidFill>
                  <a:srgbClr val="000000"/>
                </a:solidFill>
              </a:rPr>
              <a:t>Langkah-</a:t>
            </a:r>
            <a:r>
              <a:rPr lang="en-US" altLang="en-US" sz="2400" dirty="0" err="1">
                <a:solidFill>
                  <a:srgbClr val="000000"/>
                </a:solidFill>
              </a:rPr>
              <a:t>langkah</a:t>
            </a:r>
            <a:r>
              <a:rPr lang="en-US" altLang="en-US" sz="2400" dirty="0">
                <a:solidFill>
                  <a:srgbClr val="000000"/>
                </a:solidFill>
              </a:rPr>
              <a:t> </a:t>
            </a:r>
            <a:r>
              <a:rPr lang="en-US" altLang="en-US" sz="2400" dirty="0" err="1">
                <a:solidFill>
                  <a:srgbClr val="000000"/>
                </a:solidFill>
              </a:rPr>
              <a:t>kriptanalisis</a:t>
            </a:r>
            <a:r>
              <a:rPr lang="en-US" altLang="en-US" sz="2400" dirty="0">
                <a:solidFill>
                  <a:srgbClr val="000000"/>
                </a:solidFill>
              </a:rPr>
              <a:t> </a:t>
            </a:r>
            <a:r>
              <a:rPr lang="en-US" altLang="en-US" sz="2400" dirty="0" err="1">
                <a:solidFill>
                  <a:srgbClr val="000000"/>
                </a:solidFill>
              </a:rPr>
              <a:t>dengan</a:t>
            </a:r>
            <a:r>
              <a:rPr lang="en-US" altLang="en-US" sz="2400" dirty="0">
                <a:solidFill>
                  <a:srgbClr val="000000"/>
                </a:solidFill>
              </a:rPr>
              <a:t> </a:t>
            </a:r>
            <a:r>
              <a:rPr lang="en-US" altLang="en-US" sz="2400" dirty="0" err="1">
                <a:solidFill>
                  <a:srgbClr val="000000"/>
                </a:solidFill>
              </a:rPr>
              <a:t>teknik</a:t>
            </a:r>
            <a:r>
              <a:rPr lang="en-US" altLang="en-US" sz="2400" dirty="0">
                <a:solidFill>
                  <a:srgbClr val="000000"/>
                </a:solidFill>
              </a:rPr>
              <a:t> </a:t>
            </a:r>
            <a:r>
              <a:rPr lang="en-US" altLang="en-US" sz="2400" dirty="0" err="1">
                <a:solidFill>
                  <a:srgbClr val="000000"/>
                </a:solidFill>
              </a:rPr>
              <a:t>analisis</a:t>
            </a:r>
            <a:r>
              <a:rPr lang="en-US" altLang="en-US" sz="2400" dirty="0">
                <a:solidFill>
                  <a:srgbClr val="000000"/>
                </a:solidFill>
              </a:rPr>
              <a:t> </a:t>
            </a:r>
            <a:r>
              <a:rPr lang="en-US" altLang="en-US" sz="2400" dirty="0" err="1">
                <a:solidFill>
                  <a:srgbClr val="000000"/>
                </a:solidFill>
              </a:rPr>
              <a:t>frekuensi</a:t>
            </a:r>
            <a:r>
              <a:rPr lang="en-US" altLang="en-US" sz="2400" dirty="0">
                <a:solidFill>
                  <a:srgbClr val="000000"/>
                </a:solidFill>
              </a:rPr>
              <a:t> </a:t>
            </a:r>
            <a:r>
              <a:rPr lang="en-US" altLang="en-US" sz="2400" dirty="0" err="1">
                <a:solidFill>
                  <a:srgbClr val="000000"/>
                </a:solidFill>
              </a:rPr>
              <a:t>adalah</a:t>
            </a:r>
            <a:r>
              <a:rPr lang="en-US" altLang="en-US" sz="2400" dirty="0">
                <a:solidFill>
                  <a:srgbClr val="000000"/>
                </a:solidFill>
              </a:rPr>
              <a:t> </a:t>
            </a:r>
            <a:r>
              <a:rPr lang="en-US" altLang="en-US" sz="2400" dirty="0" err="1">
                <a:solidFill>
                  <a:srgbClr val="000000"/>
                </a:solidFill>
              </a:rPr>
              <a:t>sbb</a:t>
            </a:r>
            <a:r>
              <a:rPr lang="en-US" altLang="en-US" sz="2400" dirty="0">
                <a:solidFill>
                  <a:srgbClr val="000000"/>
                </a:solidFill>
              </a:rPr>
              <a:t>: </a:t>
            </a:r>
          </a:p>
          <a:p>
            <a:pPr eaLnBrk="1" hangingPunct="1">
              <a:buFont typeface="Times New Roman" panose="02020603050405020304" pitchFamily="18" charset="0"/>
              <a:buAutoNum type="arabicPeriod"/>
            </a:pPr>
            <a:r>
              <a:rPr lang="en-US" altLang="en-US" sz="2400" dirty="0" err="1">
                <a:solidFill>
                  <a:srgbClr val="000000"/>
                </a:solidFill>
              </a:rPr>
              <a:t>Hitung</a:t>
            </a:r>
            <a:r>
              <a:rPr lang="en-US" altLang="en-US" sz="2400" dirty="0">
                <a:solidFill>
                  <a:srgbClr val="000000"/>
                </a:solidFill>
              </a:rPr>
              <a:t> </a:t>
            </a:r>
            <a:r>
              <a:rPr lang="en-US" altLang="en-US" sz="2400" dirty="0" err="1">
                <a:solidFill>
                  <a:srgbClr val="000000"/>
                </a:solidFill>
              </a:rPr>
              <a:t>frekuensi</a:t>
            </a:r>
            <a:r>
              <a:rPr lang="en-US" altLang="en-US" sz="2400" dirty="0">
                <a:solidFill>
                  <a:srgbClr val="000000"/>
                </a:solidFill>
              </a:rPr>
              <a:t> </a:t>
            </a:r>
            <a:r>
              <a:rPr lang="en-US" altLang="en-US" sz="2400" dirty="0" err="1">
                <a:solidFill>
                  <a:srgbClr val="000000"/>
                </a:solidFill>
              </a:rPr>
              <a:t>kemunculan</a:t>
            </a:r>
            <a:r>
              <a:rPr lang="en-US" altLang="en-US" sz="2400" dirty="0">
                <a:solidFill>
                  <a:srgbClr val="000000"/>
                </a:solidFill>
              </a:rPr>
              <a:t> </a:t>
            </a:r>
            <a:r>
              <a:rPr lang="en-US" altLang="en-US" sz="2400" dirty="0" err="1">
                <a:solidFill>
                  <a:srgbClr val="000000"/>
                </a:solidFill>
              </a:rPr>
              <a:t>relatif</a:t>
            </a:r>
            <a:r>
              <a:rPr lang="en-US" altLang="en-US" sz="2400" dirty="0">
                <a:solidFill>
                  <a:srgbClr val="000000"/>
                </a:solidFill>
              </a:rPr>
              <a:t> </a:t>
            </a:r>
            <a:r>
              <a:rPr lang="en-US" altLang="en-US" sz="2400" dirty="0" err="1">
                <a:solidFill>
                  <a:srgbClr val="000000"/>
                </a:solidFill>
              </a:rPr>
              <a:t>huruf-huruf</a:t>
            </a:r>
            <a:r>
              <a:rPr lang="en-US" altLang="en-US" sz="2400" dirty="0">
                <a:solidFill>
                  <a:srgbClr val="000000"/>
                </a:solidFill>
              </a:rPr>
              <a:t> di </a:t>
            </a:r>
            <a:r>
              <a:rPr lang="en-US" altLang="en-US" sz="2400" dirty="0" err="1">
                <a:solidFill>
                  <a:srgbClr val="000000"/>
                </a:solidFill>
              </a:rPr>
              <a:t>dalam</a:t>
            </a:r>
            <a:r>
              <a:rPr lang="en-US" altLang="en-US" sz="2400" dirty="0">
                <a:solidFill>
                  <a:srgbClr val="000000"/>
                </a:solidFill>
              </a:rPr>
              <a:t> </a:t>
            </a:r>
            <a:r>
              <a:rPr lang="en-US" altLang="en-US" sz="2400" dirty="0" err="1">
                <a:solidFill>
                  <a:srgbClr val="000000"/>
                </a:solidFill>
              </a:rPr>
              <a:t>cipherteks</a:t>
            </a:r>
            <a:r>
              <a:rPr lang="en-US" altLang="en-US" sz="2400" dirty="0">
                <a:solidFill>
                  <a:srgbClr val="000000"/>
                </a:solidFill>
              </a:rPr>
              <a:t>.</a:t>
            </a:r>
          </a:p>
          <a:p>
            <a:pPr eaLnBrk="1" hangingPunct="1">
              <a:buFont typeface="Times New Roman" panose="02020603050405020304" pitchFamily="18" charset="0"/>
              <a:buAutoNum type="arabicPeriod"/>
            </a:pPr>
            <a:endParaRPr lang="en-US" altLang="en-US" sz="2400" dirty="0">
              <a:solidFill>
                <a:srgbClr val="000000"/>
              </a:solidFill>
            </a:endParaRPr>
          </a:p>
          <a:p>
            <a:pPr eaLnBrk="1" hangingPunct="1">
              <a:buFont typeface="Times New Roman" panose="02020603050405020304" pitchFamily="18" charset="0"/>
              <a:buAutoNum type="arabicPeriod"/>
            </a:pPr>
            <a:r>
              <a:rPr lang="en-US" altLang="en-US" sz="2400" dirty="0" err="1">
                <a:solidFill>
                  <a:srgbClr val="000000"/>
                </a:solidFill>
              </a:rPr>
              <a:t>Bandingkan</a:t>
            </a:r>
            <a:r>
              <a:rPr lang="en-US" altLang="en-US" sz="2400" dirty="0">
                <a:solidFill>
                  <a:srgbClr val="000000"/>
                </a:solidFill>
              </a:rPr>
              <a:t> </a:t>
            </a:r>
            <a:r>
              <a:rPr lang="en-US" altLang="en-US" sz="2400" dirty="0" err="1">
                <a:solidFill>
                  <a:srgbClr val="000000"/>
                </a:solidFill>
              </a:rPr>
              <a:t>hasil</a:t>
            </a:r>
            <a:r>
              <a:rPr lang="en-US" altLang="en-US" sz="2400" dirty="0">
                <a:solidFill>
                  <a:srgbClr val="000000"/>
                </a:solidFill>
              </a:rPr>
              <a:t> </a:t>
            </a:r>
            <a:r>
              <a:rPr lang="en-US" altLang="en-US" sz="2400" dirty="0" err="1">
                <a:solidFill>
                  <a:srgbClr val="000000"/>
                </a:solidFill>
              </a:rPr>
              <a:t>langkah</a:t>
            </a:r>
            <a:r>
              <a:rPr lang="en-US" altLang="en-US" sz="2400" dirty="0">
                <a:solidFill>
                  <a:srgbClr val="000000"/>
                </a:solidFill>
              </a:rPr>
              <a:t> 1 </a:t>
            </a:r>
            <a:r>
              <a:rPr lang="en-US" altLang="en-US" sz="2400" dirty="0" err="1">
                <a:solidFill>
                  <a:srgbClr val="000000"/>
                </a:solidFill>
              </a:rPr>
              <a:t>dengan</a:t>
            </a:r>
            <a:r>
              <a:rPr lang="en-US" altLang="en-US" sz="2400" dirty="0">
                <a:solidFill>
                  <a:srgbClr val="000000"/>
                </a:solidFill>
              </a:rPr>
              <a:t> </a:t>
            </a:r>
            <a:r>
              <a:rPr lang="en-US" altLang="en-US" sz="2400" dirty="0" err="1">
                <a:solidFill>
                  <a:srgbClr val="000000"/>
                </a:solidFill>
              </a:rPr>
              <a:t>tabel</a:t>
            </a:r>
            <a:r>
              <a:rPr lang="en-US" altLang="en-US" sz="2400" dirty="0">
                <a:solidFill>
                  <a:srgbClr val="000000"/>
                </a:solidFill>
              </a:rPr>
              <a:t> </a:t>
            </a:r>
            <a:r>
              <a:rPr lang="en-US" altLang="en-US" sz="2400" dirty="0" err="1">
                <a:solidFill>
                  <a:srgbClr val="000000"/>
                </a:solidFill>
              </a:rPr>
              <a:t>frekuensi</a:t>
            </a:r>
            <a:r>
              <a:rPr lang="en-US" altLang="en-US" sz="2400" dirty="0">
                <a:solidFill>
                  <a:srgbClr val="000000"/>
                </a:solidFill>
              </a:rPr>
              <a:t> </a:t>
            </a:r>
            <a:r>
              <a:rPr lang="en-US" altLang="en-US" sz="2400" dirty="0" err="1">
                <a:solidFill>
                  <a:srgbClr val="000000"/>
                </a:solidFill>
              </a:rPr>
              <a:t>kemunculan</a:t>
            </a:r>
            <a:r>
              <a:rPr lang="en-US" altLang="en-US" sz="2400" dirty="0">
                <a:solidFill>
                  <a:srgbClr val="000000"/>
                </a:solidFill>
              </a:rPr>
              <a:t> </a:t>
            </a:r>
            <a:r>
              <a:rPr lang="en-US" altLang="en-US" sz="2400" dirty="0" err="1">
                <a:solidFill>
                  <a:srgbClr val="000000"/>
                </a:solidFill>
              </a:rPr>
              <a:t>huruf</a:t>
            </a:r>
            <a:r>
              <a:rPr lang="en-US" altLang="en-US" sz="2400" dirty="0">
                <a:solidFill>
                  <a:srgbClr val="000000"/>
                </a:solidFill>
              </a:rPr>
              <a:t>, </a:t>
            </a:r>
            <a:r>
              <a:rPr lang="en-US" altLang="en-US" sz="2400" dirty="0" err="1">
                <a:solidFill>
                  <a:srgbClr val="000000"/>
                </a:solidFill>
              </a:rPr>
              <a:t>tabel</a:t>
            </a:r>
            <a:r>
              <a:rPr lang="en-US" altLang="en-US" sz="2400" dirty="0">
                <a:solidFill>
                  <a:srgbClr val="000000"/>
                </a:solidFill>
              </a:rPr>
              <a:t> </a:t>
            </a:r>
            <a:r>
              <a:rPr lang="en-US" altLang="en-US" sz="2400" dirty="0" err="1">
                <a:solidFill>
                  <a:srgbClr val="000000"/>
                </a:solidFill>
              </a:rPr>
              <a:t>kemunculan</a:t>
            </a:r>
            <a:r>
              <a:rPr lang="en-US" altLang="en-US" sz="2400" dirty="0">
                <a:solidFill>
                  <a:srgbClr val="000000"/>
                </a:solidFill>
              </a:rPr>
              <a:t> bigram, trigram, </a:t>
            </a:r>
            <a:r>
              <a:rPr lang="en-US" altLang="en-US" sz="2400" dirty="0" err="1">
                <a:solidFill>
                  <a:srgbClr val="000000"/>
                </a:solidFill>
              </a:rPr>
              <a:t>dsb</a:t>
            </a:r>
            <a:r>
              <a:rPr lang="en-US" altLang="en-US" sz="2400" dirty="0">
                <a:solidFill>
                  <a:srgbClr val="000000"/>
                </a:solidFill>
              </a:rPr>
              <a:t>. </a:t>
            </a:r>
            <a:r>
              <a:rPr lang="en-US" altLang="en-US" sz="2400" dirty="0" err="1">
                <a:solidFill>
                  <a:srgbClr val="000000"/>
                </a:solidFill>
              </a:rPr>
              <a:t>Mengingat</a:t>
            </a:r>
            <a:r>
              <a:rPr lang="en-US" altLang="en-US" sz="2400" dirty="0">
                <a:solidFill>
                  <a:srgbClr val="000000"/>
                </a:solidFill>
              </a:rPr>
              <a:t> </a:t>
            </a:r>
            <a:r>
              <a:rPr lang="en-US" altLang="en-US" sz="2400" dirty="0" err="1">
                <a:solidFill>
                  <a:srgbClr val="000000"/>
                </a:solidFill>
              </a:rPr>
              <a:t>huruf</a:t>
            </a:r>
            <a:r>
              <a:rPr lang="en-US" altLang="en-US" sz="2400" dirty="0">
                <a:solidFill>
                  <a:srgbClr val="000000"/>
                </a:solidFill>
              </a:rPr>
              <a:t> yang paling </a:t>
            </a:r>
            <a:r>
              <a:rPr lang="en-US" altLang="en-US" sz="2400" dirty="0" err="1">
                <a:solidFill>
                  <a:srgbClr val="000000"/>
                </a:solidFill>
              </a:rPr>
              <a:t>sering</a:t>
            </a:r>
            <a:r>
              <a:rPr lang="en-US" altLang="en-US" sz="2400" dirty="0">
                <a:solidFill>
                  <a:srgbClr val="000000"/>
                </a:solidFill>
              </a:rPr>
              <a:t> </a:t>
            </a:r>
            <a:r>
              <a:rPr lang="en-US" altLang="en-US" sz="2400" dirty="0" err="1">
                <a:solidFill>
                  <a:srgbClr val="000000"/>
                </a:solidFill>
              </a:rPr>
              <a:t>muncul</a:t>
            </a:r>
            <a:r>
              <a:rPr lang="en-US" altLang="en-US" sz="2400" dirty="0">
                <a:solidFill>
                  <a:srgbClr val="000000"/>
                </a:solidFill>
              </a:rPr>
              <a:t> </a:t>
            </a:r>
            <a:r>
              <a:rPr lang="en-US" altLang="en-US" sz="2400" dirty="0" err="1">
                <a:solidFill>
                  <a:srgbClr val="000000"/>
                </a:solidFill>
              </a:rPr>
              <a:t>dalam</a:t>
            </a:r>
            <a:r>
              <a:rPr lang="en-US" altLang="en-US" sz="2400" dirty="0">
                <a:solidFill>
                  <a:srgbClr val="000000"/>
                </a:solidFill>
              </a:rPr>
              <a:t> </a:t>
            </a:r>
            <a:r>
              <a:rPr lang="en-US" altLang="en-US" sz="2400" dirty="0" err="1">
                <a:solidFill>
                  <a:srgbClr val="000000"/>
                </a:solidFill>
              </a:rPr>
              <a:t>teks</a:t>
            </a:r>
            <a:r>
              <a:rPr lang="en-US" altLang="en-US" sz="2400" dirty="0">
                <a:solidFill>
                  <a:srgbClr val="000000"/>
                </a:solidFill>
              </a:rPr>
              <a:t> Bahasa </a:t>
            </a:r>
            <a:r>
              <a:rPr lang="en-US" altLang="en-US" sz="2400" dirty="0" err="1">
                <a:solidFill>
                  <a:srgbClr val="000000"/>
                </a:solidFill>
              </a:rPr>
              <a:t>Inggris</a:t>
            </a:r>
            <a:r>
              <a:rPr lang="en-US" altLang="en-US" sz="2400" dirty="0">
                <a:solidFill>
                  <a:srgbClr val="000000"/>
                </a:solidFill>
              </a:rPr>
              <a:t> </a:t>
            </a:r>
            <a:r>
              <a:rPr lang="en-US" altLang="en-US" sz="2400" dirty="0" err="1">
                <a:solidFill>
                  <a:srgbClr val="000000"/>
                </a:solidFill>
              </a:rPr>
              <a:t>adalah</a:t>
            </a:r>
            <a:r>
              <a:rPr lang="en-US" altLang="en-US" sz="2400" dirty="0">
                <a:solidFill>
                  <a:srgbClr val="000000"/>
                </a:solidFill>
              </a:rPr>
              <a:t> </a:t>
            </a:r>
            <a:r>
              <a:rPr lang="en-US" altLang="en-US" sz="2400" dirty="0" err="1">
                <a:solidFill>
                  <a:srgbClr val="000000"/>
                </a:solidFill>
              </a:rPr>
              <a:t>huruf</a:t>
            </a:r>
            <a:r>
              <a:rPr lang="en-US" altLang="en-US" sz="2400" dirty="0">
                <a:solidFill>
                  <a:srgbClr val="000000"/>
                </a:solidFill>
              </a:rPr>
              <a:t> E, </a:t>
            </a:r>
            <a:r>
              <a:rPr lang="en-US" altLang="en-US" sz="2400" dirty="0" err="1">
                <a:solidFill>
                  <a:srgbClr val="000000"/>
                </a:solidFill>
              </a:rPr>
              <a:t>maka</a:t>
            </a:r>
            <a:r>
              <a:rPr lang="en-US" altLang="en-US" sz="2400" dirty="0">
                <a:solidFill>
                  <a:srgbClr val="000000"/>
                </a:solidFill>
              </a:rPr>
              <a:t>  </a:t>
            </a:r>
            <a:r>
              <a:rPr lang="en-US" altLang="en-US" sz="2400" dirty="0" err="1">
                <a:solidFill>
                  <a:srgbClr val="000000"/>
                </a:solidFill>
              </a:rPr>
              <a:t>huruf</a:t>
            </a:r>
            <a:r>
              <a:rPr lang="en-US" altLang="en-US" sz="2400" dirty="0">
                <a:solidFill>
                  <a:srgbClr val="000000"/>
                </a:solidFill>
              </a:rPr>
              <a:t> yang paling </a:t>
            </a:r>
            <a:r>
              <a:rPr lang="en-US" altLang="en-US" sz="2400" dirty="0" err="1">
                <a:solidFill>
                  <a:srgbClr val="000000"/>
                </a:solidFill>
              </a:rPr>
              <a:t>sering</a:t>
            </a:r>
            <a:r>
              <a:rPr lang="en-US" altLang="en-US" sz="2400" dirty="0">
                <a:solidFill>
                  <a:srgbClr val="000000"/>
                </a:solidFill>
              </a:rPr>
              <a:t> </a:t>
            </a:r>
            <a:r>
              <a:rPr lang="en-US" altLang="en-US" sz="2400" dirty="0" err="1">
                <a:solidFill>
                  <a:srgbClr val="000000"/>
                </a:solidFill>
              </a:rPr>
              <a:t>muncul</a:t>
            </a:r>
            <a:r>
              <a:rPr lang="en-US" altLang="en-US" sz="2400" dirty="0">
                <a:solidFill>
                  <a:srgbClr val="000000"/>
                </a:solidFill>
              </a:rPr>
              <a:t> di </a:t>
            </a:r>
            <a:r>
              <a:rPr lang="en-US" altLang="en-US" sz="2400" dirty="0" err="1">
                <a:solidFill>
                  <a:srgbClr val="000000"/>
                </a:solidFill>
              </a:rPr>
              <a:t>dalam</a:t>
            </a:r>
            <a:r>
              <a:rPr lang="en-US" altLang="en-US" sz="2400" dirty="0">
                <a:solidFill>
                  <a:srgbClr val="000000"/>
                </a:solidFill>
              </a:rPr>
              <a:t> </a:t>
            </a:r>
            <a:r>
              <a:rPr lang="en-US" altLang="en-US" sz="2400" dirty="0" err="1">
                <a:solidFill>
                  <a:srgbClr val="000000"/>
                </a:solidFill>
              </a:rPr>
              <a:t>cipherteks</a:t>
            </a:r>
            <a:r>
              <a:rPr lang="en-US" altLang="en-US" sz="2400" dirty="0">
                <a:solidFill>
                  <a:srgbClr val="000000"/>
                </a:solidFill>
              </a:rPr>
              <a:t> </a:t>
            </a:r>
            <a:r>
              <a:rPr lang="en-US" altLang="en-US" sz="2400" dirty="0" err="1">
                <a:solidFill>
                  <a:srgbClr val="000000"/>
                </a:solidFill>
              </a:rPr>
              <a:t>kemungkinan</a:t>
            </a:r>
            <a:r>
              <a:rPr lang="en-US" altLang="en-US" sz="2400" dirty="0">
                <a:solidFill>
                  <a:srgbClr val="000000"/>
                </a:solidFill>
              </a:rPr>
              <a:t> </a:t>
            </a:r>
            <a:r>
              <a:rPr lang="en-US" altLang="en-US" sz="2400" dirty="0" err="1">
                <a:solidFill>
                  <a:srgbClr val="000000"/>
                </a:solidFill>
              </a:rPr>
              <a:t>besar</a:t>
            </a:r>
            <a:r>
              <a:rPr lang="en-US" altLang="en-US" sz="2400" dirty="0">
                <a:solidFill>
                  <a:srgbClr val="000000"/>
                </a:solidFill>
              </a:rPr>
              <a:t> </a:t>
            </a:r>
            <a:r>
              <a:rPr lang="en-US" altLang="en-US" sz="2400" dirty="0" err="1">
                <a:solidFill>
                  <a:srgbClr val="000000"/>
                </a:solidFill>
              </a:rPr>
              <a:t>adalah</a:t>
            </a:r>
            <a:r>
              <a:rPr lang="en-US" altLang="en-US" sz="2400" dirty="0">
                <a:solidFill>
                  <a:srgbClr val="000000"/>
                </a:solidFill>
              </a:rPr>
              <a:t> </a:t>
            </a:r>
            <a:r>
              <a:rPr lang="en-US" altLang="en-US" sz="2400" dirty="0" err="1">
                <a:solidFill>
                  <a:srgbClr val="000000"/>
                </a:solidFill>
              </a:rPr>
              <a:t>huruf</a:t>
            </a:r>
            <a:r>
              <a:rPr lang="en-US" altLang="en-US" sz="2400" dirty="0">
                <a:solidFill>
                  <a:srgbClr val="000000"/>
                </a:solidFill>
              </a:rPr>
              <a:t> E di </a:t>
            </a:r>
            <a:r>
              <a:rPr lang="en-US" altLang="en-US" sz="2400" dirty="0" err="1">
                <a:solidFill>
                  <a:srgbClr val="000000"/>
                </a:solidFill>
              </a:rPr>
              <a:t>dalam</a:t>
            </a:r>
            <a:r>
              <a:rPr lang="en-US" altLang="en-US" sz="2400" dirty="0">
                <a:solidFill>
                  <a:srgbClr val="000000"/>
                </a:solidFill>
              </a:rPr>
              <a:t> </a:t>
            </a:r>
            <a:r>
              <a:rPr lang="en-US" altLang="en-US" sz="2400" dirty="0" err="1">
                <a:solidFill>
                  <a:srgbClr val="000000"/>
                </a:solidFill>
              </a:rPr>
              <a:t>plainteksnya</a:t>
            </a:r>
            <a:r>
              <a:rPr lang="en-US" altLang="en-US" sz="2400" dirty="0">
                <a:solidFill>
                  <a:srgbClr val="000000"/>
                </a:solidFill>
              </a:rPr>
              <a:t>. </a:t>
            </a:r>
          </a:p>
          <a:p>
            <a:pPr eaLnBrk="1" hangingPunct="1">
              <a:buFont typeface="Times New Roman" panose="02020603050405020304" pitchFamily="18" charset="0"/>
              <a:buAutoNum type="arabicPeriod"/>
            </a:pPr>
            <a:endParaRPr lang="en-US" altLang="en-US" sz="2400" dirty="0">
              <a:solidFill>
                <a:srgbClr val="000000"/>
              </a:solidFill>
            </a:endParaRPr>
          </a:p>
          <a:p>
            <a:pPr eaLnBrk="1" hangingPunct="1">
              <a:buFont typeface="Times New Roman" panose="02020603050405020304" pitchFamily="18" charset="0"/>
              <a:buAutoNum type="arabicPeriod"/>
            </a:pPr>
            <a:r>
              <a:rPr lang="en-US" altLang="en-US" sz="2400" dirty="0">
                <a:solidFill>
                  <a:srgbClr val="000000"/>
                </a:solidFill>
              </a:rPr>
              <a:t>Langkah 2 </a:t>
            </a:r>
            <a:r>
              <a:rPr lang="en-US" altLang="en-US" sz="2400" dirty="0" err="1">
                <a:solidFill>
                  <a:srgbClr val="000000"/>
                </a:solidFill>
              </a:rPr>
              <a:t>diulangi</a:t>
            </a:r>
            <a:r>
              <a:rPr lang="en-US" altLang="en-US" sz="2400" dirty="0">
                <a:solidFill>
                  <a:srgbClr val="000000"/>
                </a:solidFill>
              </a:rPr>
              <a:t> </a:t>
            </a:r>
            <a:r>
              <a:rPr lang="en-US" altLang="en-US" sz="2400" dirty="0" err="1">
                <a:solidFill>
                  <a:srgbClr val="000000"/>
                </a:solidFill>
              </a:rPr>
              <a:t>untuk</a:t>
            </a:r>
            <a:r>
              <a:rPr lang="en-US" altLang="en-US" sz="2400" dirty="0">
                <a:solidFill>
                  <a:srgbClr val="000000"/>
                </a:solidFill>
              </a:rPr>
              <a:t> </a:t>
            </a:r>
            <a:r>
              <a:rPr lang="en-US" altLang="en-US" sz="2400" dirty="0" err="1">
                <a:solidFill>
                  <a:srgbClr val="000000"/>
                </a:solidFill>
              </a:rPr>
              <a:t>huruf</a:t>
            </a:r>
            <a:r>
              <a:rPr lang="en-US" altLang="en-US" sz="2400" dirty="0">
                <a:solidFill>
                  <a:srgbClr val="000000"/>
                </a:solidFill>
              </a:rPr>
              <a:t> </a:t>
            </a:r>
            <a:r>
              <a:rPr lang="en-US" altLang="en-US" sz="2400" dirty="0" err="1">
                <a:solidFill>
                  <a:srgbClr val="000000"/>
                </a:solidFill>
              </a:rPr>
              <a:t>dengan</a:t>
            </a:r>
            <a:r>
              <a:rPr lang="en-US" altLang="en-US" sz="2400" dirty="0">
                <a:solidFill>
                  <a:srgbClr val="000000"/>
                </a:solidFill>
              </a:rPr>
              <a:t> </a:t>
            </a:r>
            <a:r>
              <a:rPr lang="en-US" altLang="en-US" sz="2400" dirty="0" err="1">
                <a:solidFill>
                  <a:srgbClr val="000000"/>
                </a:solidFill>
              </a:rPr>
              <a:t>frekeuensi</a:t>
            </a:r>
            <a:r>
              <a:rPr lang="en-US" altLang="en-US" sz="2400" dirty="0">
                <a:solidFill>
                  <a:srgbClr val="000000"/>
                </a:solidFill>
              </a:rPr>
              <a:t> </a:t>
            </a:r>
            <a:r>
              <a:rPr lang="en-US" altLang="en-US" sz="2400" dirty="0" err="1">
                <a:solidFill>
                  <a:srgbClr val="000000"/>
                </a:solidFill>
              </a:rPr>
              <a:t>terbanyak</a:t>
            </a:r>
            <a:r>
              <a:rPr lang="en-US" altLang="en-US" sz="2400" dirty="0">
                <a:solidFill>
                  <a:srgbClr val="000000"/>
                </a:solidFill>
              </a:rPr>
              <a:t> </a:t>
            </a:r>
            <a:r>
              <a:rPr lang="en-US" altLang="en-US" sz="2400" dirty="0" err="1">
                <a:solidFill>
                  <a:srgbClr val="000000"/>
                </a:solidFill>
              </a:rPr>
              <a:t>berikutnya</a:t>
            </a:r>
            <a:r>
              <a:rPr lang="en-US" altLang="en-US" sz="2400" dirty="0">
                <a:solidFill>
                  <a:srgbClr val="000000"/>
                </a:solidFill>
              </a:rPr>
              <a:t>. (</a:t>
            </a:r>
            <a:r>
              <a:rPr lang="en-US" altLang="en-US" sz="2400" dirty="0" err="1">
                <a:solidFill>
                  <a:srgbClr val="000000"/>
                </a:solidFill>
              </a:rPr>
              <a:t>biasanya</a:t>
            </a:r>
            <a:r>
              <a:rPr lang="en-US" altLang="en-US" sz="2400" dirty="0">
                <a:solidFill>
                  <a:srgbClr val="000000"/>
                </a:solidFill>
              </a:rPr>
              <a:t> </a:t>
            </a:r>
            <a:r>
              <a:rPr lang="en-US" altLang="en-US" sz="2400" dirty="0" err="1">
                <a:solidFill>
                  <a:srgbClr val="000000"/>
                </a:solidFill>
              </a:rPr>
              <a:t>hanya</a:t>
            </a:r>
            <a:r>
              <a:rPr lang="en-US" altLang="en-US" sz="2400" dirty="0">
                <a:solidFill>
                  <a:srgbClr val="000000"/>
                </a:solidFill>
              </a:rPr>
              <a:t> </a:t>
            </a:r>
            <a:r>
              <a:rPr lang="en-US" altLang="en-US" sz="2400" dirty="0" err="1">
                <a:solidFill>
                  <a:srgbClr val="000000"/>
                </a:solidFill>
              </a:rPr>
              <a:t>terpakai</a:t>
            </a:r>
            <a:r>
              <a:rPr lang="en-US" altLang="en-US" sz="2400" dirty="0">
                <a:solidFill>
                  <a:srgbClr val="000000"/>
                </a:solidFill>
              </a:rPr>
              <a:t> </a:t>
            </a:r>
            <a:r>
              <a:rPr lang="en-US" altLang="en-US" sz="2400" dirty="0" err="1">
                <a:solidFill>
                  <a:srgbClr val="000000"/>
                </a:solidFill>
              </a:rPr>
              <a:t>untuk</a:t>
            </a:r>
            <a:r>
              <a:rPr lang="en-US" altLang="en-US" sz="2400" dirty="0">
                <a:solidFill>
                  <a:srgbClr val="000000"/>
                </a:solidFill>
              </a:rPr>
              <a:t> 2 </a:t>
            </a:r>
            <a:r>
              <a:rPr lang="en-US" altLang="en-US" sz="2400" dirty="0" err="1">
                <a:solidFill>
                  <a:srgbClr val="000000"/>
                </a:solidFill>
              </a:rPr>
              <a:t>sampai</a:t>
            </a:r>
            <a:r>
              <a:rPr lang="en-US" altLang="en-US" sz="2400" dirty="0">
                <a:solidFill>
                  <a:srgbClr val="000000"/>
                </a:solidFill>
              </a:rPr>
              <a:t> 3 </a:t>
            </a:r>
            <a:r>
              <a:rPr lang="en-US" altLang="en-US" sz="2400" dirty="0" err="1">
                <a:solidFill>
                  <a:srgbClr val="000000"/>
                </a:solidFill>
              </a:rPr>
              <a:t>huruf</a:t>
            </a:r>
            <a:r>
              <a:rPr lang="en-US" altLang="en-US" sz="2400" dirty="0">
                <a:solidFill>
                  <a:srgbClr val="000000"/>
                </a:solidFill>
              </a:rPr>
              <a:t> </a:t>
            </a:r>
            <a:r>
              <a:rPr lang="en-US" altLang="en-US" sz="2400" dirty="0" err="1">
                <a:solidFill>
                  <a:srgbClr val="000000"/>
                </a:solidFill>
              </a:rPr>
              <a:t>pertama</a:t>
            </a:r>
            <a:r>
              <a:rPr lang="en-US" altLang="en-US" sz="2400" dirty="0">
                <a:solidFill>
                  <a:srgbClr val="000000"/>
                </a:solidFill>
              </a:rPr>
              <a:t> di </a:t>
            </a:r>
            <a:r>
              <a:rPr lang="en-US" altLang="en-US" sz="2400" dirty="0" err="1">
                <a:solidFill>
                  <a:srgbClr val="000000"/>
                </a:solidFill>
              </a:rPr>
              <a:t>dalam</a:t>
            </a:r>
            <a:r>
              <a:rPr lang="en-US" altLang="en-US" sz="2400" dirty="0">
                <a:solidFill>
                  <a:srgbClr val="000000"/>
                </a:solidFill>
              </a:rPr>
              <a:t> </a:t>
            </a:r>
            <a:r>
              <a:rPr lang="en-US" altLang="en-US" sz="2400" dirty="0" err="1">
                <a:solidFill>
                  <a:srgbClr val="000000"/>
                </a:solidFill>
              </a:rPr>
              <a:t>tabel</a:t>
            </a:r>
            <a:r>
              <a:rPr lang="en-US" altLang="en-US" sz="2400" dirty="0">
                <a:solidFill>
                  <a:srgbClr val="000000"/>
                </a:solidFill>
              </a:rPr>
              <a:t> </a:t>
            </a:r>
            <a:r>
              <a:rPr lang="en-US" altLang="en-US" sz="2400" dirty="0" err="1">
                <a:solidFill>
                  <a:srgbClr val="000000"/>
                </a:solidFill>
              </a:rPr>
              <a:t>frekuensi</a:t>
            </a:r>
            <a:r>
              <a:rPr lang="en-US" altLang="en-US" sz="2400" dirty="0">
                <a:solidFill>
                  <a:srgbClr val="000000"/>
                </a:solidFill>
              </a:rPr>
              <a:t>). </a:t>
            </a:r>
          </a:p>
          <a:p>
            <a:pPr eaLnBrk="1" hangingPunct="1">
              <a:buFont typeface="Times New Roman" panose="02020603050405020304" pitchFamily="18" charset="0"/>
              <a:buAutoNum type="arabicPeriod"/>
            </a:pPr>
            <a:endParaRPr lang="en-US" altLang="en-US" sz="2400" dirty="0">
              <a:solidFill>
                <a:srgbClr val="000000"/>
              </a:solidFill>
            </a:endParaRPr>
          </a:p>
          <a:p>
            <a:pPr eaLnBrk="1" hangingPunct="1">
              <a:buFont typeface="Times New Roman" panose="02020603050405020304" pitchFamily="18" charset="0"/>
              <a:buAutoNum type="arabicPeriod"/>
            </a:pPr>
            <a:r>
              <a:rPr lang="en-US" altLang="en-US" sz="2400" dirty="0" err="1">
                <a:solidFill>
                  <a:srgbClr val="000000"/>
                </a:solidFill>
              </a:rPr>
              <a:t>Ulangi</a:t>
            </a:r>
            <a:r>
              <a:rPr lang="en-US" altLang="en-US" sz="2400" dirty="0">
                <a:solidFill>
                  <a:srgbClr val="000000"/>
                </a:solidFill>
              </a:rPr>
              <a:t> </a:t>
            </a:r>
            <a:r>
              <a:rPr lang="en-US" altLang="en-US" sz="2400" dirty="0" err="1">
                <a:solidFill>
                  <a:srgbClr val="000000"/>
                </a:solidFill>
              </a:rPr>
              <a:t>langah</a:t>
            </a:r>
            <a:r>
              <a:rPr lang="en-US" altLang="en-US" sz="2400" dirty="0">
                <a:solidFill>
                  <a:srgbClr val="000000"/>
                </a:solidFill>
              </a:rPr>
              <a:t> 1 dan 2 </a:t>
            </a:r>
            <a:r>
              <a:rPr lang="en-US" altLang="en-US" sz="2400" dirty="0" err="1">
                <a:solidFill>
                  <a:srgbClr val="000000"/>
                </a:solidFill>
              </a:rPr>
              <a:t>dengan</a:t>
            </a:r>
            <a:r>
              <a:rPr lang="en-US" altLang="en-US" sz="2400" dirty="0">
                <a:solidFill>
                  <a:srgbClr val="000000"/>
                </a:solidFill>
              </a:rPr>
              <a:t> </a:t>
            </a:r>
            <a:r>
              <a:rPr lang="en-US" altLang="en-US" sz="2400" dirty="0" err="1">
                <a:solidFill>
                  <a:srgbClr val="000000"/>
                </a:solidFill>
              </a:rPr>
              <a:t>menggunakan</a:t>
            </a:r>
            <a:r>
              <a:rPr lang="en-US" altLang="en-US" sz="2400" dirty="0">
                <a:solidFill>
                  <a:srgbClr val="000000"/>
                </a:solidFill>
              </a:rPr>
              <a:t> bigram, trigram, </a:t>
            </a:r>
            <a:r>
              <a:rPr lang="en-US" altLang="en-US" sz="2400" dirty="0" err="1">
                <a:solidFill>
                  <a:srgbClr val="000000"/>
                </a:solidFill>
              </a:rPr>
              <a:t>dst</a:t>
            </a:r>
            <a:r>
              <a:rPr lang="en-US" altLang="en-US" sz="2400" dirty="0">
                <a:solidFill>
                  <a:srgbClr val="000000"/>
                </a:solidFill>
              </a:rPr>
              <a:t>, yang </a:t>
            </a:r>
            <a:r>
              <a:rPr lang="en-US" altLang="en-US" sz="2400" dirty="0" err="1">
                <a:solidFill>
                  <a:srgbClr val="000000"/>
                </a:solidFill>
              </a:rPr>
              <a:t>sering</a:t>
            </a:r>
            <a:r>
              <a:rPr lang="en-US" altLang="en-US" sz="2400" dirty="0">
                <a:solidFill>
                  <a:srgbClr val="000000"/>
                </a:solidFill>
              </a:rPr>
              <a:t> </a:t>
            </a:r>
            <a:r>
              <a:rPr lang="en-US" altLang="en-US" sz="2400" dirty="0" err="1">
                <a:solidFill>
                  <a:srgbClr val="000000"/>
                </a:solidFill>
              </a:rPr>
              <a:t>muncul</a:t>
            </a:r>
            <a:r>
              <a:rPr lang="en-US" altLang="en-US" sz="2400" dirty="0">
                <a:solidFill>
                  <a:srgbClr val="000000"/>
                </a:solidFill>
              </a:rPr>
              <a:t>.</a:t>
            </a:r>
          </a:p>
          <a:p>
            <a:pPr eaLnBrk="1" hangingPunct="1"/>
            <a:endParaRPr lang="en-US" altLang="en-US" sz="2400" dirty="0">
              <a:solidFill>
                <a:srgbClr val="010000"/>
              </a:solidFill>
            </a:endParaRPr>
          </a:p>
        </p:txBody>
      </p:sp>
    </p:spTree>
    <p:extLst>
      <p:ext uri="{BB962C8B-B14F-4D97-AF65-F5344CB8AC3E}">
        <p14:creationId xmlns:p14="http://schemas.microsoft.com/office/powerpoint/2010/main" val="930975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885237-54F7-E62A-F5C0-5922119A264F}"/>
              </a:ext>
            </a:extLst>
          </p:cNvPr>
          <p:cNvSpPr>
            <a:spLocks noGrp="1"/>
          </p:cNvSpPr>
          <p:nvPr>
            <p:ph idx="1"/>
          </p:nvPr>
        </p:nvSpPr>
        <p:spPr>
          <a:xfrm>
            <a:off x="838200" y="422031"/>
            <a:ext cx="10515600" cy="5262563"/>
          </a:xfrm>
        </p:spPr>
        <p:txBody>
          <a:bodyPr>
            <a:normAutofit/>
          </a:bodyPr>
          <a:lstStyle/>
          <a:p>
            <a:r>
              <a:rPr lang="en-US" sz="2400" dirty="0"/>
              <a:t>Kakas online </a:t>
            </a:r>
            <a:r>
              <a:rPr lang="en-US" sz="2400" dirty="0" err="1"/>
              <a:t>untuk</a:t>
            </a:r>
            <a:r>
              <a:rPr lang="en-US" sz="2400" dirty="0"/>
              <a:t> </a:t>
            </a:r>
            <a:r>
              <a:rPr lang="en-US" sz="2400" dirty="0" err="1"/>
              <a:t>menghitung</a:t>
            </a:r>
            <a:r>
              <a:rPr lang="en-US" sz="2400" dirty="0"/>
              <a:t> </a:t>
            </a:r>
            <a:r>
              <a:rPr lang="en-US" sz="2400" dirty="0" err="1"/>
              <a:t>frekuensi</a:t>
            </a:r>
            <a:r>
              <a:rPr lang="en-US" sz="2400" dirty="0"/>
              <a:t> </a:t>
            </a:r>
            <a:r>
              <a:rPr lang="en-US" sz="2400" dirty="0" err="1"/>
              <a:t>kemunculan</a:t>
            </a:r>
            <a:r>
              <a:rPr lang="en-US" sz="2400" dirty="0"/>
              <a:t> </a:t>
            </a:r>
            <a:r>
              <a:rPr lang="en-US" sz="2400" dirty="0" err="1"/>
              <a:t>huruf</a:t>
            </a:r>
            <a:r>
              <a:rPr lang="en-US" sz="2400" dirty="0"/>
              <a:t>, bigram, trigram </a:t>
            </a:r>
            <a:r>
              <a:rPr lang="en-US" sz="2400" dirty="0" err="1"/>
              <a:t>dsb</a:t>
            </a:r>
            <a:r>
              <a:rPr lang="en-US" sz="2400" dirty="0"/>
              <a:t>: </a:t>
            </a:r>
            <a:r>
              <a:rPr lang="en-US" sz="2400" dirty="0">
                <a:hlinkClick r:id="rId2"/>
              </a:rPr>
              <a:t>https://www.cryptool.org/en/cto/n-gram-analysis</a:t>
            </a:r>
            <a:r>
              <a:rPr lang="en-US" sz="2400" dirty="0"/>
              <a:t> </a:t>
            </a:r>
          </a:p>
        </p:txBody>
      </p:sp>
      <p:sp>
        <p:nvSpPr>
          <p:cNvPr id="4" name="Slide Number Placeholder 3">
            <a:extLst>
              <a:ext uri="{FF2B5EF4-FFF2-40B4-BE49-F238E27FC236}">
                <a16:creationId xmlns:a16="http://schemas.microsoft.com/office/drawing/2014/main" id="{A9CF8AC2-D45C-F1DD-778C-387B99C82E2C}"/>
              </a:ext>
            </a:extLst>
          </p:cNvPr>
          <p:cNvSpPr>
            <a:spLocks noGrp="1"/>
          </p:cNvSpPr>
          <p:nvPr>
            <p:ph type="sldNum" sz="quarter" idx="12"/>
          </p:nvPr>
        </p:nvSpPr>
        <p:spPr/>
        <p:txBody>
          <a:bodyPr/>
          <a:lstStyle/>
          <a:p>
            <a:fld id="{FE3EB9F5-0D30-470F-9EF7-AF0567F51E7B}" type="slidenum">
              <a:rPr lang="en-US" smtClean="0"/>
              <a:t>57</a:t>
            </a:fld>
            <a:endParaRPr lang="en-US"/>
          </a:p>
        </p:txBody>
      </p:sp>
      <p:pic>
        <p:nvPicPr>
          <p:cNvPr id="6" name="Picture 5">
            <a:extLst>
              <a:ext uri="{FF2B5EF4-FFF2-40B4-BE49-F238E27FC236}">
                <a16:creationId xmlns:a16="http://schemas.microsoft.com/office/drawing/2014/main" id="{8160C762-4DFF-6494-E425-C2782F1F42B1}"/>
              </a:ext>
            </a:extLst>
          </p:cNvPr>
          <p:cNvPicPr>
            <a:picLocks noChangeAspect="1"/>
          </p:cNvPicPr>
          <p:nvPr/>
        </p:nvPicPr>
        <p:blipFill>
          <a:blip r:embed="rId3"/>
          <a:stretch>
            <a:fillRect/>
          </a:stretch>
        </p:blipFill>
        <p:spPr>
          <a:xfrm>
            <a:off x="1703343" y="1245721"/>
            <a:ext cx="9089999" cy="5110629"/>
          </a:xfrm>
          <a:prstGeom prst="rect">
            <a:avLst/>
          </a:prstGeom>
        </p:spPr>
      </p:pic>
    </p:spTree>
    <p:extLst>
      <p:ext uri="{BB962C8B-B14F-4D97-AF65-F5344CB8AC3E}">
        <p14:creationId xmlns:p14="http://schemas.microsoft.com/office/powerpoint/2010/main" val="35170382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4A844F-B456-3598-B17A-DFC8F0992FD9}"/>
              </a:ext>
            </a:extLst>
          </p:cNvPr>
          <p:cNvSpPr>
            <a:spLocks noGrp="1"/>
          </p:cNvSpPr>
          <p:nvPr>
            <p:ph type="sldNum" sz="quarter" idx="12"/>
          </p:nvPr>
        </p:nvSpPr>
        <p:spPr/>
        <p:txBody>
          <a:bodyPr/>
          <a:lstStyle/>
          <a:p>
            <a:fld id="{FE3EB9F5-0D30-470F-9EF7-AF0567F51E7B}" type="slidenum">
              <a:rPr lang="en-US" smtClean="0"/>
              <a:t>58</a:t>
            </a:fld>
            <a:endParaRPr lang="en-US"/>
          </a:p>
        </p:txBody>
      </p:sp>
      <p:pic>
        <p:nvPicPr>
          <p:cNvPr id="4" name="Picture 3">
            <a:extLst>
              <a:ext uri="{FF2B5EF4-FFF2-40B4-BE49-F238E27FC236}">
                <a16:creationId xmlns:a16="http://schemas.microsoft.com/office/drawing/2014/main" id="{83700EB0-30F7-7BA9-06C9-B5D4B72D8754}"/>
              </a:ext>
            </a:extLst>
          </p:cNvPr>
          <p:cNvPicPr>
            <a:picLocks noChangeAspect="1"/>
          </p:cNvPicPr>
          <p:nvPr/>
        </p:nvPicPr>
        <p:blipFill>
          <a:blip r:embed="rId2"/>
          <a:stretch>
            <a:fillRect/>
          </a:stretch>
        </p:blipFill>
        <p:spPr>
          <a:xfrm>
            <a:off x="419100" y="338079"/>
            <a:ext cx="11353800" cy="6383396"/>
          </a:xfrm>
          <a:prstGeom prst="rect">
            <a:avLst/>
          </a:prstGeom>
        </p:spPr>
      </p:pic>
    </p:spTree>
    <p:extLst>
      <p:ext uri="{BB962C8B-B14F-4D97-AF65-F5344CB8AC3E}">
        <p14:creationId xmlns:p14="http://schemas.microsoft.com/office/powerpoint/2010/main" val="19166967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954DF245-6340-4CDE-8F24-762E1BDEC5C0}" type="slidenum">
              <a:rPr lang="en-GB" altLang="en-US" sz="2400">
                <a:solidFill>
                  <a:schemeClr val="tx2"/>
                </a:solidFill>
              </a:rPr>
              <a:pPr>
                <a:spcBef>
                  <a:spcPct val="0"/>
                </a:spcBef>
                <a:buClrTx/>
                <a:buSzTx/>
                <a:buFontTx/>
                <a:buNone/>
              </a:pPr>
              <a:t>59</a:t>
            </a:fld>
            <a:endParaRPr lang="en-GB" altLang="en-US" sz="1400">
              <a:solidFill>
                <a:schemeClr val="tx2"/>
              </a:solidFill>
            </a:endParaRPr>
          </a:p>
        </p:txBody>
      </p:sp>
      <p:sp>
        <p:nvSpPr>
          <p:cNvPr id="25604" name="Rectangle 3"/>
          <p:cNvSpPr>
            <a:spLocks noGrp="1" noChangeArrowheads="1"/>
          </p:cNvSpPr>
          <p:nvPr>
            <p:ph type="body" idx="1"/>
          </p:nvPr>
        </p:nvSpPr>
        <p:spPr>
          <a:xfrm>
            <a:off x="695739" y="701675"/>
            <a:ext cx="10873409" cy="5454650"/>
          </a:xfrm>
        </p:spPr>
        <p:txBody>
          <a:bodyPr/>
          <a:lstStyle/>
          <a:p>
            <a:pPr eaLnBrk="1" hangingPunct="1"/>
            <a:r>
              <a:rPr lang="en-US" altLang="en-US" dirty="0" err="1">
                <a:solidFill>
                  <a:srgbClr val="010000"/>
                </a:solidFill>
              </a:rPr>
              <a:t>Contoh</a:t>
            </a:r>
            <a:r>
              <a:rPr lang="en-US" altLang="en-US" dirty="0">
                <a:solidFill>
                  <a:srgbClr val="010000"/>
                </a:solidFill>
              </a:rPr>
              <a:t>: </a:t>
            </a:r>
            <a:r>
              <a:rPr lang="en-US" altLang="en-US" dirty="0" err="1">
                <a:solidFill>
                  <a:srgbClr val="010000"/>
                </a:solidFill>
              </a:rPr>
              <a:t>Diberikan</a:t>
            </a:r>
            <a:r>
              <a:rPr lang="en-US" altLang="en-US" dirty="0">
                <a:solidFill>
                  <a:srgbClr val="010000"/>
                </a:solidFill>
              </a:rPr>
              <a:t> </a:t>
            </a:r>
            <a:r>
              <a:rPr lang="en-US" altLang="en-US" dirty="0" err="1">
                <a:solidFill>
                  <a:srgbClr val="010000"/>
                </a:solidFill>
              </a:rPr>
              <a:t>cipherteks</a:t>
            </a:r>
            <a:r>
              <a:rPr lang="en-US" altLang="en-US" dirty="0">
                <a:solidFill>
                  <a:srgbClr val="010000"/>
                </a:solidFill>
              </a:rPr>
              <a:t> </a:t>
            </a:r>
            <a:r>
              <a:rPr lang="en-US" altLang="en-US" dirty="0" err="1">
                <a:solidFill>
                  <a:srgbClr val="010000"/>
                </a:solidFill>
              </a:rPr>
              <a:t>berikut</a:t>
            </a:r>
            <a:r>
              <a:rPr lang="en-US" altLang="en-US" dirty="0">
                <a:solidFill>
                  <a:srgbClr val="010000"/>
                </a:solidFill>
              </a:rPr>
              <a:t> </a:t>
            </a:r>
            <a:r>
              <a:rPr lang="en-US" altLang="en-US" dirty="0" err="1">
                <a:solidFill>
                  <a:srgbClr val="010000"/>
                </a:solidFill>
              </a:rPr>
              <a:t>ini</a:t>
            </a:r>
            <a:r>
              <a:rPr lang="en-US" altLang="en-US" dirty="0">
                <a:solidFill>
                  <a:srgbClr val="010000"/>
                </a:solidFill>
              </a:rPr>
              <a:t> (Stalling, 2011), </a:t>
            </a:r>
            <a:r>
              <a:rPr lang="en-US" altLang="en-US" dirty="0" err="1">
                <a:solidFill>
                  <a:srgbClr val="010000"/>
                </a:solidFill>
              </a:rPr>
              <a:t>spasi</a:t>
            </a:r>
            <a:r>
              <a:rPr lang="en-US" altLang="en-US" dirty="0">
                <a:solidFill>
                  <a:srgbClr val="010000"/>
                </a:solidFill>
              </a:rPr>
              <a:t> </a:t>
            </a:r>
            <a:r>
              <a:rPr lang="en-US" altLang="en-US" dirty="0" err="1">
                <a:solidFill>
                  <a:srgbClr val="010000"/>
                </a:solidFill>
              </a:rPr>
              <a:t>tidak</a:t>
            </a:r>
            <a:r>
              <a:rPr lang="en-US" altLang="en-US" dirty="0">
                <a:solidFill>
                  <a:srgbClr val="010000"/>
                </a:solidFill>
              </a:rPr>
              <a:t> </a:t>
            </a:r>
            <a:r>
              <a:rPr lang="en-US" altLang="en-US" dirty="0" err="1">
                <a:solidFill>
                  <a:srgbClr val="010000"/>
                </a:solidFill>
              </a:rPr>
              <a:t>dibuang</a:t>
            </a:r>
            <a:r>
              <a:rPr lang="en-US" altLang="en-US" dirty="0">
                <a:solidFill>
                  <a:srgbClr val="010000"/>
                </a:solidFill>
              </a:rPr>
              <a:t>:</a:t>
            </a:r>
          </a:p>
          <a:p>
            <a:pPr algn="just" eaLnBrk="1" hangingPunct="1">
              <a:buFont typeface="Wingdings" panose="05000000000000000000" pitchFamily="2" charset="2"/>
              <a:buNone/>
            </a:pPr>
            <a:endParaRPr lang="en-US" altLang="en-US" sz="2400" b="1" dirty="0">
              <a:solidFill>
                <a:srgbClr val="000000"/>
              </a:solidFill>
              <a:latin typeface="Courier New" panose="02070309020205020404" pitchFamily="49" charset="0"/>
              <a:cs typeface="Courier New" panose="02070309020205020404" pitchFamily="49" charset="0"/>
            </a:endParaRPr>
          </a:p>
          <a:p>
            <a:pPr algn="just" eaLnBrk="1" hangingPunct="1">
              <a:buFont typeface="Wingdings" panose="05000000000000000000" pitchFamily="2" charset="2"/>
              <a:buNone/>
            </a:pPr>
            <a:r>
              <a:rPr lang="en-US" altLang="en-US" sz="2400" b="1" dirty="0">
                <a:solidFill>
                  <a:srgbClr val="000000"/>
                </a:solidFill>
                <a:latin typeface="Courier New" panose="02070309020205020404" pitchFamily="49" charset="0"/>
                <a:cs typeface="Courier New" panose="02070309020205020404" pitchFamily="49" charset="0"/>
              </a:rPr>
              <a:t>	</a:t>
            </a:r>
            <a:r>
              <a:rPr lang="en-US" altLang="en-US" sz="2400" dirty="0">
                <a:solidFill>
                  <a:srgbClr val="000000"/>
                </a:solidFill>
                <a:latin typeface="Courier New" panose="02070309020205020404" pitchFamily="49" charset="0"/>
                <a:cs typeface="Courier New" panose="02070309020205020404" pitchFamily="49" charset="0"/>
              </a:rPr>
              <a:t>UZ QSO VUOHXMOPV GPOZPEVSG ZWSZ OPFPESX UDBMETSX AIZ VUEPHZ HMDZSHZO WSFP APPD TSVP QUZW YMXUZUHSX EPYEPOPDZSZUFPO MB ZWP FUPZ HMDJ UD TMOHMQ</a:t>
            </a:r>
            <a:endParaRPr lang="en-US" altLang="en-US" sz="2400" dirty="0">
              <a:solidFill>
                <a:srgbClr val="000000"/>
              </a:solidFill>
              <a:cs typeface="Times New Roman" panose="02020603050405020304" pitchFamily="18" charset="0"/>
            </a:endParaRPr>
          </a:p>
          <a:p>
            <a:pPr eaLnBrk="1" hangingPunct="1">
              <a:buFont typeface="Wingdings" panose="05000000000000000000" pitchFamily="2" charset="2"/>
              <a:buNone/>
            </a:pPr>
            <a:endParaRPr lang="en-US" altLang="en-US" sz="2400" dirty="0">
              <a:solidFill>
                <a:srgbClr val="010000"/>
              </a:solidFill>
            </a:endParaRPr>
          </a:p>
          <a:p>
            <a:pPr eaLnBrk="1" hangingPunct="1">
              <a:buFont typeface="Wingdings" panose="05000000000000000000" pitchFamily="2" charset="2"/>
              <a:buNone/>
            </a:pPr>
            <a:r>
              <a:rPr lang="en-US" altLang="en-US" sz="2400" dirty="0">
                <a:solidFill>
                  <a:srgbClr val="010000"/>
                </a:solidFill>
              </a:rPr>
              <a:t>	Kita </a:t>
            </a:r>
            <a:r>
              <a:rPr lang="en-US" altLang="en-US" sz="2400" dirty="0" err="1">
                <a:solidFill>
                  <a:srgbClr val="010000"/>
                </a:solidFill>
              </a:rPr>
              <a:t>akan</a:t>
            </a:r>
            <a:r>
              <a:rPr lang="en-US" altLang="en-US" sz="2400" dirty="0">
                <a:solidFill>
                  <a:srgbClr val="010000"/>
                </a:solidFill>
              </a:rPr>
              <a:t> </a:t>
            </a:r>
            <a:r>
              <a:rPr lang="en-US" altLang="en-US" sz="2400" dirty="0" err="1">
                <a:solidFill>
                  <a:srgbClr val="010000"/>
                </a:solidFill>
              </a:rPr>
              <a:t>makukakan</a:t>
            </a:r>
            <a:r>
              <a:rPr lang="en-US" altLang="en-US" sz="2400" dirty="0">
                <a:solidFill>
                  <a:srgbClr val="010000"/>
                </a:solidFill>
              </a:rPr>
              <a:t> </a:t>
            </a:r>
            <a:r>
              <a:rPr lang="en-US" altLang="en-US" sz="2400" dirty="0" err="1">
                <a:solidFill>
                  <a:srgbClr val="010000"/>
                </a:solidFill>
              </a:rPr>
              <a:t>kriptanalisis</a:t>
            </a:r>
            <a:r>
              <a:rPr lang="en-US" altLang="en-US" sz="2400" dirty="0">
                <a:solidFill>
                  <a:srgbClr val="010000"/>
                </a:solidFill>
              </a:rPr>
              <a:t> </a:t>
            </a:r>
            <a:r>
              <a:rPr lang="en-US" altLang="en-US" sz="2400" dirty="0" err="1">
                <a:solidFill>
                  <a:srgbClr val="010000"/>
                </a:solidFill>
              </a:rPr>
              <a:t>dengan</a:t>
            </a:r>
            <a:r>
              <a:rPr lang="en-US" altLang="en-US" sz="2400" dirty="0">
                <a:solidFill>
                  <a:srgbClr val="010000"/>
                </a:solidFill>
              </a:rPr>
              <a:t> </a:t>
            </a:r>
            <a:r>
              <a:rPr lang="en-US" altLang="en-US" sz="2400" dirty="0" err="1">
                <a:solidFill>
                  <a:srgbClr val="010000"/>
                </a:solidFill>
              </a:rPr>
              <a:t>metode</a:t>
            </a:r>
            <a:r>
              <a:rPr lang="en-US" altLang="en-US" sz="2400" dirty="0">
                <a:solidFill>
                  <a:srgbClr val="010000"/>
                </a:solidFill>
              </a:rPr>
              <a:t> </a:t>
            </a:r>
            <a:r>
              <a:rPr lang="en-US" altLang="en-US" sz="2400" dirty="0" err="1">
                <a:solidFill>
                  <a:srgbClr val="010000"/>
                </a:solidFill>
              </a:rPr>
              <a:t>analisis</a:t>
            </a:r>
            <a:r>
              <a:rPr lang="en-US" altLang="en-US" sz="2400" dirty="0">
                <a:solidFill>
                  <a:srgbClr val="010000"/>
                </a:solidFill>
              </a:rPr>
              <a:t> </a:t>
            </a:r>
            <a:r>
              <a:rPr lang="en-US" altLang="en-US" sz="2400" dirty="0" err="1">
                <a:solidFill>
                  <a:srgbClr val="010000"/>
                </a:solidFill>
              </a:rPr>
              <a:t>frekuensi</a:t>
            </a:r>
            <a:r>
              <a:rPr lang="en-US" altLang="en-US" sz="2400" dirty="0">
                <a:solidFill>
                  <a:srgbClr val="010000"/>
                </a:solidFill>
              </a:rPr>
              <a:t> </a:t>
            </a:r>
            <a:r>
              <a:rPr lang="en-US" altLang="en-US" sz="2400" dirty="0" err="1">
                <a:solidFill>
                  <a:srgbClr val="010000"/>
                </a:solidFill>
              </a:rPr>
              <a:t>untuk</a:t>
            </a:r>
            <a:r>
              <a:rPr lang="en-US" altLang="en-US" sz="2400" dirty="0">
                <a:solidFill>
                  <a:srgbClr val="010000"/>
                </a:solidFill>
              </a:rPr>
              <a:t> </a:t>
            </a:r>
            <a:r>
              <a:rPr lang="en-US" altLang="en-US" sz="2400" dirty="0" err="1">
                <a:solidFill>
                  <a:srgbClr val="010000"/>
                </a:solidFill>
              </a:rPr>
              <a:t>memperoleh</a:t>
            </a:r>
            <a:r>
              <a:rPr lang="en-US" altLang="en-US" sz="2400" dirty="0">
                <a:solidFill>
                  <a:srgbClr val="010000"/>
                </a:solidFill>
              </a:rPr>
              <a:t> </a:t>
            </a:r>
            <a:r>
              <a:rPr lang="en-US" altLang="en-US" sz="2400" dirty="0" err="1">
                <a:solidFill>
                  <a:srgbClr val="010000"/>
                </a:solidFill>
              </a:rPr>
              <a:t>plainteks</a:t>
            </a:r>
            <a:r>
              <a:rPr lang="en-US" altLang="en-US" sz="2400" dirty="0">
                <a:solidFill>
                  <a:srgbClr val="010000"/>
                </a:solidFill>
              </a:rPr>
              <a:t>. </a:t>
            </a:r>
          </a:p>
          <a:p>
            <a:pPr eaLnBrk="1" hangingPunct="1">
              <a:buFont typeface="Wingdings" panose="05000000000000000000" pitchFamily="2" charset="2"/>
              <a:buNone/>
            </a:pPr>
            <a:endParaRPr lang="en-US" altLang="en-US" sz="2400" dirty="0">
              <a:solidFill>
                <a:srgbClr val="010000"/>
              </a:solidFill>
            </a:endParaRPr>
          </a:p>
          <a:p>
            <a:pPr eaLnBrk="1" hangingPunct="1">
              <a:buFont typeface="Wingdings" panose="05000000000000000000" pitchFamily="2" charset="2"/>
              <a:buNone/>
            </a:pPr>
            <a:r>
              <a:rPr lang="en-US" altLang="en-US" sz="2400" dirty="0">
                <a:solidFill>
                  <a:srgbClr val="010000"/>
                </a:solidFill>
              </a:rPr>
              <a:t>   </a:t>
            </a:r>
            <a:r>
              <a:rPr lang="en-US" altLang="en-US" sz="2400" dirty="0" err="1">
                <a:solidFill>
                  <a:srgbClr val="010000"/>
                </a:solidFill>
              </a:rPr>
              <a:t>Asumsi</a:t>
            </a:r>
            <a:r>
              <a:rPr lang="en-US" altLang="en-US" sz="2400" dirty="0">
                <a:solidFill>
                  <a:srgbClr val="010000"/>
                </a:solidFill>
              </a:rPr>
              <a:t>: </a:t>
            </a:r>
            <a:r>
              <a:rPr lang="en-US" altLang="en-US" sz="2400" dirty="0" err="1">
                <a:solidFill>
                  <a:srgbClr val="010000"/>
                </a:solidFill>
              </a:rPr>
              <a:t>bahasa</a:t>
            </a:r>
            <a:r>
              <a:rPr lang="en-US" altLang="en-US" sz="2400" dirty="0">
                <a:solidFill>
                  <a:srgbClr val="010000"/>
                </a:solidFill>
              </a:rPr>
              <a:t> yang </a:t>
            </a:r>
            <a:r>
              <a:rPr lang="en-US" altLang="en-US" sz="2400" dirty="0" err="1">
                <a:solidFill>
                  <a:srgbClr val="010000"/>
                </a:solidFill>
              </a:rPr>
              <a:t>digunakan</a:t>
            </a:r>
            <a:r>
              <a:rPr lang="en-US" altLang="en-US" sz="2400" dirty="0">
                <a:solidFill>
                  <a:srgbClr val="010000"/>
                </a:solidFill>
              </a:rPr>
              <a:t> </a:t>
            </a:r>
            <a:r>
              <a:rPr lang="en-US" altLang="en-US" sz="2400" dirty="0" err="1">
                <a:solidFill>
                  <a:srgbClr val="010000"/>
                </a:solidFill>
              </a:rPr>
              <a:t>adalah</a:t>
            </a:r>
            <a:r>
              <a:rPr lang="en-US" altLang="en-US" sz="2400" dirty="0">
                <a:solidFill>
                  <a:srgbClr val="010000"/>
                </a:solidFill>
              </a:rPr>
              <a:t> Bahasa </a:t>
            </a:r>
            <a:r>
              <a:rPr lang="en-US" altLang="en-US" sz="2400" dirty="0" err="1">
                <a:solidFill>
                  <a:srgbClr val="010000"/>
                </a:solidFill>
              </a:rPr>
              <a:t>Inggris</a:t>
            </a:r>
            <a:r>
              <a:rPr lang="en-US" altLang="en-US" sz="2400" dirty="0">
                <a:solidFill>
                  <a:srgbClr val="010000"/>
                </a:solidFill>
              </a:rPr>
              <a:t> dan </a:t>
            </a:r>
            <a:r>
              <a:rPr lang="en-US" altLang="en-US" sz="2400" i="1" dirty="0">
                <a:solidFill>
                  <a:srgbClr val="010000"/>
                </a:solidFill>
              </a:rPr>
              <a:t>cipher</a:t>
            </a:r>
            <a:r>
              <a:rPr lang="en-US" altLang="en-US" sz="2400" dirty="0">
                <a:solidFill>
                  <a:srgbClr val="010000"/>
                </a:solidFill>
              </a:rPr>
              <a:t> yang </a:t>
            </a:r>
            <a:r>
              <a:rPr lang="en-US" altLang="en-US" sz="2400" dirty="0" err="1">
                <a:solidFill>
                  <a:srgbClr val="010000"/>
                </a:solidFill>
              </a:rPr>
              <a:t>digunakan</a:t>
            </a:r>
            <a:r>
              <a:rPr lang="en-US" altLang="en-US" sz="2400" dirty="0">
                <a:solidFill>
                  <a:srgbClr val="010000"/>
                </a:solidFill>
              </a:rPr>
              <a:t> </a:t>
            </a:r>
            <a:r>
              <a:rPr lang="en-US" altLang="en-US" sz="2400" dirty="0" err="1">
                <a:solidFill>
                  <a:srgbClr val="010000"/>
                </a:solidFill>
              </a:rPr>
              <a:t>adalah</a:t>
            </a:r>
            <a:r>
              <a:rPr lang="en-US" altLang="en-US" sz="2400" dirty="0">
                <a:solidFill>
                  <a:srgbClr val="010000"/>
                </a:solidFill>
              </a:rPr>
              <a:t> </a:t>
            </a:r>
            <a:r>
              <a:rPr lang="en-US" altLang="en-US" sz="2400" i="1" dirty="0">
                <a:solidFill>
                  <a:srgbClr val="010000"/>
                </a:solidFill>
              </a:rPr>
              <a:t>cipher</a:t>
            </a:r>
            <a:r>
              <a:rPr lang="en-US" altLang="en-US" sz="2400" dirty="0">
                <a:solidFill>
                  <a:srgbClr val="010000"/>
                </a:solidFill>
              </a:rPr>
              <a:t> abjad-</a:t>
            </a:r>
            <a:r>
              <a:rPr lang="en-US" altLang="en-US" sz="2400" dirty="0" err="1">
                <a:solidFill>
                  <a:srgbClr val="010000"/>
                </a:solidFill>
              </a:rPr>
              <a:t>tunggal</a:t>
            </a:r>
            <a:r>
              <a:rPr lang="en-US" altLang="en-US" sz="2400" dirty="0">
                <a:solidFill>
                  <a:srgbClr val="010000"/>
                </a:solidFill>
              </a:rPr>
              <a:t>.</a:t>
            </a:r>
          </a:p>
        </p:txBody>
      </p:sp>
    </p:spTree>
    <p:extLst>
      <p:ext uri="{BB962C8B-B14F-4D97-AF65-F5344CB8AC3E}">
        <p14:creationId xmlns:p14="http://schemas.microsoft.com/office/powerpoint/2010/main" val="2048638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DBBE737C-FB05-4321-A9CA-923BF56542D2}" type="slidenum">
              <a:rPr lang="en-GB" altLang="en-US" sz="2400">
                <a:solidFill>
                  <a:schemeClr val="tx2"/>
                </a:solidFill>
              </a:rPr>
              <a:pPr>
                <a:spcBef>
                  <a:spcPct val="0"/>
                </a:spcBef>
                <a:buClrTx/>
                <a:buSzTx/>
                <a:buFontTx/>
                <a:buNone/>
              </a:pPr>
              <a:t>6</a:t>
            </a:fld>
            <a:endParaRPr lang="en-GB" altLang="en-US" sz="1400">
              <a:solidFill>
                <a:schemeClr val="tx2"/>
              </a:solidFill>
            </a:endParaRPr>
          </a:p>
        </p:txBody>
      </p:sp>
      <p:sp>
        <p:nvSpPr>
          <p:cNvPr id="10244" name="Rectangle 3"/>
          <p:cNvSpPr>
            <a:spLocks noGrp="1" noChangeArrowheads="1"/>
          </p:cNvSpPr>
          <p:nvPr>
            <p:ph type="body" idx="1"/>
          </p:nvPr>
        </p:nvSpPr>
        <p:spPr>
          <a:xfrm>
            <a:off x="631371" y="881743"/>
            <a:ext cx="11288486" cy="5149850"/>
          </a:xfrm>
        </p:spPr>
        <p:txBody>
          <a:bodyPr>
            <a:normAutofit/>
          </a:bodyPr>
          <a:lstStyle/>
          <a:p>
            <a:pPr eaLnBrk="1" hangingPunct="1"/>
            <a:r>
              <a:rPr lang="en-US" altLang="en-US" dirty="0" err="1">
                <a:solidFill>
                  <a:srgbClr val="000000"/>
                </a:solidFill>
              </a:rPr>
              <a:t>Supaya</a:t>
            </a:r>
            <a:r>
              <a:rPr lang="en-US" altLang="en-US" dirty="0">
                <a:solidFill>
                  <a:srgbClr val="000000"/>
                </a:solidFill>
              </a:rPr>
              <a:t> </a:t>
            </a:r>
            <a:r>
              <a:rPr lang="en-US" altLang="en-US" dirty="0" err="1">
                <a:solidFill>
                  <a:srgbClr val="000000"/>
                </a:solidFill>
              </a:rPr>
              <a:t>lebih</a:t>
            </a:r>
            <a:r>
              <a:rPr lang="en-US" altLang="en-US" dirty="0">
                <a:solidFill>
                  <a:srgbClr val="000000"/>
                </a:solidFill>
              </a:rPr>
              <a:t> </a:t>
            </a:r>
            <a:r>
              <a:rPr lang="en-US" altLang="en-US" dirty="0" err="1">
                <a:solidFill>
                  <a:srgbClr val="000000"/>
                </a:solidFill>
              </a:rPr>
              <a:t>aman</a:t>
            </a:r>
            <a:r>
              <a:rPr lang="en-US" altLang="en-US" dirty="0">
                <a:solidFill>
                  <a:srgbClr val="000000"/>
                </a:solidFill>
              </a:rPr>
              <a:t>, </a:t>
            </a:r>
            <a:r>
              <a:rPr lang="en-US" altLang="en-US" dirty="0" err="1">
                <a:solidFill>
                  <a:srgbClr val="000000"/>
                </a:solidFill>
              </a:rPr>
              <a:t>cipherteks</a:t>
            </a:r>
            <a:r>
              <a:rPr lang="en-US" altLang="en-US" dirty="0">
                <a:solidFill>
                  <a:srgbClr val="000000"/>
                </a:solidFill>
              </a:rPr>
              <a:t> </a:t>
            </a:r>
            <a:r>
              <a:rPr lang="en-US" altLang="en-US" dirty="0" err="1">
                <a:solidFill>
                  <a:srgbClr val="000000"/>
                </a:solidFill>
              </a:rPr>
              <a:t>dikelompokkan</a:t>
            </a:r>
            <a:r>
              <a:rPr lang="en-US" altLang="en-US" dirty="0">
                <a:solidFill>
                  <a:srgbClr val="000000"/>
                </a:solidFill>
              </a:rPr>
              <a:t> </a:t>
            </a:r>
            <a:r>
              <a:rPr lang="en-US" altLang="en-US" dirty="0" err="1">
                <a:solidFill>
                  <a:srgbClr val="000000"/>
                </a:solidFill>
              </a:rPr>
              <a:t>ke</a:t>
            </a:r>
            <a:r>
              <a:rPr lang="en-US" altLang="en-US" dirty="0">
                <a:solidFill>
                  <a:srgbClr val="000000"/>
                </a:solidFill>
              </a:rPr>
              <a:t> </a:t>
            </a:r>
            <a:r>
              <a:rPr lang="en-US" altLang="en-US" dirty="0" err="1">
                <a:solidFill>
                  <a:srgbClr val="000000"/>
                </a:solidFill>
              </a:rPr>
              <a:t>dalam</a:t>
            </a:r>
            <a:r>
              <a:rPr lang="en-US" altLang="en-US" dirty="0">
                <a:solidFill>
                  <a:srgbClr val="000000"/>
                </a:solidFill>
              </a:rPr>
              <a:t> </a:t>
            </a:r>
            <a:r>
              <a:rPr lang="en-US" altLang="en-US" dirty="0" err="1">
                <a:solidFill>
                  <a:srgbClr val="000000"/>
                </a:solidFill>
              </a:rPr>
              <a:t>kelompok</a:t>
            </a:r>
            <a:r>
              <a:rPr lang="en-US" altLang="en-US" dirty="0">
                <a:solidFill>
                  <a:srgbClr val="000000"/>
                </a:solidFill>
              </a:rPr>
              <a:t> n-</a:t>
            </a:r>
            <a:r>
              <a:rPr lang="en-US" altLang="en-US" dirty="0" err="1">
                <a:solidFill>
                  <a:srgbClr val="000000"/>
                </a:solidFill>
              </a:rPr>
              <a:t>huruf</a:t>
            </a:r>
            <a:r>
              <a:rPr lang="en-US" altLang="en-US" dirty="0">
                <a:solidFill>
                  <a:srgbClr val="000000"/>
                </a:solidFill>
              </a:rPr>
              <a:t>, </a:t>
            </a:r>
            <a:r>
              <a:rPr lang="en-US" altLang="en-US" dirty="0" err="1">
                <a:solidFill>
                  <a:srgbClr val="000000"/>
                </a:solidFill>
              </a:rPr>
              <a:t>misalnya</a:t>
            </a:r>
            <a:r>
              <a:rPr lang="en-US" altLang="en-US" dirty="0">
                <a:solidFill>
                  <a:srgbClr val="000000"/>
                </a:solidFill>
              </a:rPr>
              <a:t> </a:t>
            </a:r>
            <a:r>
              <a:rPr lang="en-US" altLang="en-US" dirty="0" err="1">
                <a:solidFill>
                  <a:srgbClr val="000000"/>
                </a:solidFill>
              </a:rPr>
              <a:t>kelompok</a:t>
            </a:r>
            <a:r>
              <a:rPr lang="en-US" altLang="en-US" dirty="0">
                <a:solidFill>
                  <a:srgbClr val="000000"/>
                </a:solidFill>
              </a:rPr>
              <a:t> 4-huruf:</a:t>
            </a:r>
          </a:p>
          <a:p>
            <a:pPr algn="just" eaLnBrk="1" hangingPunct="1">
              <a:buFont typeface="Wingdings" panose="05000000000000000000" pitchFamily="2" charset="2"/>
              <a:buNone/>
            </a:pPr>
            <a:endParaRPr lang="en-US" altLang="en-US" b="1" dirty="0">
              <a:solidFill>
                <a:srgbClr val="000000"/>
              </a:solidFill>
              <a:latin typeface="Courier New" panose="02070309020205020404" pitchFamily="49" charset="0"/>
              <a:cs typeface="Courier New" panose="02070309020205020404" pitchFamily="49" charset="0"/>
            </a:endParaRPr>
          </a:p>
          <a:p>
            <a:pPr algn="just" eaLnBrk="1" hangingPunct="1">
              <a:buFont typeface="Wingdings" panose="05000000000000000000" pitchFamily="2" charset="2"/>
              <a:buNone/>
            </a:pPr>
            <a:r>
              <a:rPr lang="en-GB" altLang="en-US" dirty="0">
                <a:solidFill>
                  <a:srgbClr val="000000"/>
                </a:solidFill>
                <a:cs typeface="Times New Roman" panose="02020603050405020304" pitchFamily="18" charset="0"/>
              </a:rPr>
              <a:t>	</a:t>
            </a:r>
            <a:r>
              <a:rPr lang="en-GB" altLang="en-US" dirty="0" err="1">
                <a:solidFill>
                  <a:srgbClr val="000000"/>
                </a:solidFill>
                <a:cs typeface="Times New Roman" panose="02020603050405020304" pitchFamily="18" charset="0"/>
              </a:rPr>
              <a:t>Semula</a:t>
            </a:r>
            <a:r>
              <a:rPr lang="en-GB" altLang="en-US" dirty="0">
                <a:solidFill>
                  <a:srgbClr val="000000"/>
                </a:solidFill>
                <a:cs typeface="Times New Roman" panose="02020603050405020304" pitchFamily="18" charset="0"/>
              </a:rPr>
              <a:t>:</a:t>
            </a:r>
            <a:r>
              <a:rPr lang="en-GB" altLang="en-US" dirty="0">
                <a:solidFill>
                  <a:srgbClr val="000000"/>
                </a:solidFill>
                <a:latin typeface="Courier New" panose="02070309020205020404" pitchFamily="49" charset="0"/>
                <a:cs typeface="Times New Roman" panose="02020603050405020304" pitchFamily="18" charset="0"/>
              </a:rPr>
              <a:t>  DZDVL DVWHULA GDQ WHPDQQBA REHOLA</a:t>
            </a:r>
            <a:endParaRPr lang="en-US" altLang="en-US" dirty="0">
              <a:solidFill>
                <a:srgbClr val="000000"/>
              </a:solidFill>
              <a:latin typeface="Courier New" panose="02070309020205020404" pitchFamily="49" charset="0"/>
              <a:cs typeface="Courier New" panose="02070309020205020404" pitchFamily="49" charset="0"/>
            </a:endParaRPr>
          </a:p>
          <a:p>
            <a:pPr algn="just" eaLnBrk="1" hangingPunct="1">
              <a:buFont typeface="Wingdings" panose="05000000000000000000" pitchFamily="2" charset="2"/>
              <a:buNone/>
            </a:pPr>
            <a:r>
              <a:rPr lang="en-US" altLang="en-US" dirty="0">
                <a:solidFill>
                  <a:srgbClr val="000000"/>
                </a:solidFill>
                <a:cs typeface="Courier New" panose="02070309020205020404" pitchFamily="49" charset="0"/>
              </a:rPr>
              <a:t>	</a:t>
            </a:r>
            <a:r>
              <a:rPr lang="en-US" altLang="en-US" dirty="0" err="1">
                <a:solidFill>
                  <a:srgbClr val="000000"/>
                </a:solidFill>
                <a:cs typeface="Courier New" panose="02070309020205020404" pitchFamily="49" charset="0"/>
              </a:rPr>
              <a:t>Menjadi</a:t>
            </a:r>
            <a:r>
              <a:rPr lang="en-US" altLang="en-US" dirty="0">
                <a:solidFill>
                  <a:srgbClr val="000000"/>
                </a:solidFill>
                <a:latin typeface="Courier New" panose="02070309020205020404" pitchFamily="49" charset="0"/>
                <a:cs typeface="Courier New" panose="02070309020205020404" pitchFamily="49" charset="0"/>
              </a:rPr>
              <a:t>:</a:t>
            </a:r>
            <a:r>
              <a:rPr lang="en-US" altLang="en-US" b="1" dirty="0">
                <a:solidFill>
                  <a:srgbClr val="000000"/>
                </a:solidFill>
                <a:latin typeface="Courier New" panose="02070309020205020404" pitchFamily="49" charset="0"/>
                <a:cs typeface="Courier New" panose="02070309020205020404" pitchFamily="49" charset="0"/>
              </a:rPr>
              <a:t> </a:t>
            </a:r>
            <a:r>
              <a:rPr lang="en-US" altLang="en-US" dirty="0">
                <a:solidFill>
                  <a:srgbClr val="000000"/>
                </a:solidFill>
                <a:latin typeface="Courier New" panose="02070309020205020404" pitchFamily="49" charset="0"/>
                <a:cs typeface="Courier New" panose="02070309020205020404" pitchFamily="49" charset="0"/>
              </a:rPr>
              <a:t>DZDV LDVW HULA GDQW HPDQ QBAR EHOL A</a:t>
            </a:r>
            <a:r>
              <a:rPr lang="en-US" altLang="en-US" b="1" dirty="0">
                <a:solidFill>
                  <a:srgbClr val="000000"/>
                </a:solidFill>
                <a:latin typeface="Courier New" panose="02070309020205020404" pitchFamily="49" charset="0"/>
                <a:cs typeface="Courier New" panose="02070309020205020404" pitchFamily="49" charset="0"/>
              </a:rPr>
              <a:t>	</a:t>
            </a:r>
            <a:endParaRPr lang="en-US" altLang="en-US" dirty="0">
              <a:solidFill>
                <a:srgbClr val="000000"/>
              </a:solidFill>
            </a:endParaRPr>
          </a:p>
          <a:p>
            <a:pPr eaLnBrk="1" hangingPunct="1"/>
            <a:endParaRPr lang="en-US" altLang="en-US" dirty="0">
              <a:solidFill>
                <a:srgbClr val="000000"/>
              </a:solidFill>
            </a:endParaRPr>
          </a:p>
          <a:p>
            <a:pPr eaLnBrk="1" hangingPunct="1"/>
            <a:r>
              <a:rPr lang="en-US" altLang="en-US" dirty="0" err="1">
                <a:solidFill>
                  <a:srgbClr val="000000"/>
                </a:solidFill>
              </a:rPr>
              <a:t>Atau</a:t>
            </a:r>
            <a:r>
              <a:rPr lang="en-US" altLang="en-US" dirty="0">
                <a:solidFill>
                  <a:srgbClr val="000000"/>
                </a:solidFill>
              </a:rPr>
              <a:t> </a:t>
            </a:r>
            <a:r>
              <a:rPr lang="en-US" altLang="en-US" dirty="0" err="1">
                <a:solidFill>
                  <a:srgbClr val="000000"/>
                </a:solidFill>
              </a:rPr>
              <a:t>membuang</a:t>
            </a:r>
            <a:r>
              <a:rPr lang="en-US" altLang="en-US" dirty="0">
                <a:solidFill>
                  <a:srgbClr val="000000"/>
                </a:solidFill>
              </a:rPr>
              <a:t> </a:t>
            </a:r>
            <a:r>
              <a:rPr lang="en-US" altLang="en-US" dirty="0" err="1">
                <a:solidFill>
                  <a:srgbClr val="000000"/>
                </a:solidFill>
              </a:rPr>
              <a:t>semua</a:t>
            </a:r>
            <a:r>
              <a:rPr lang="en-US" altLang="en-US" dirty="0">
                <a:solidFill>
                  <a:srgbClr val="000000"/>
                </a:solidFill>
              </a:rPr>
              <a:t> </a:t>
            </a:r>
            <a:r>
              <a:rPr lang="en-US" altLang="en-US" dirty="0" err="1">
                <a:solidFill>
                  <a:srgbClr val="000000"/>
                </a:solidFill>
              </a:rPr>
              <a:t>spasi</a:t>
            </a:r>
            <a:r>
              <a:rPr lang="en-US" altLang="en-US" dirty="0">
                <a:solidFill>
                  <a:srgbClr val="000000"/>
                </a:solidFill>
              </a:rPr>
              <a:t>:</a:t>
            </a:r>
          </a:p>
          <a:p>
            <a:pPr algn="just" eaLnBrk="1" hangingPunct="1">
              <a:buFont typeface="Wingdings" panose="05000000000000000000" pitchFamily="2" charset="2"/>
              <a:buNone/>
            </a:pPr>
            <a:r>
              <a:rPr lang="en-US" altLang="en-US" b="1" dirty="0">
                <a:solidFill>
                  <a:srgbClr val="000000"/>
                </a:solidFill>
                <a:latin typeface="Courier New" panose="02070309020205020404" pitchFamily="49" charset="0"/>
                <a:cs typeface="Courier New" panose="02070309020205020404" pitchFamily="49" charset="0"/>
              </a:rPr>
              <a:t>			</a:t>
            </a:r>
            <a:r>
              <a:rPr lang="en-US" altLang="en-US" dirty="0">
                <a:solidFill>
                  <a:srgbClr val="000000"/>
                </a:solidFill>
                <a:latin typeface="Courier New" panose="02070309020205020404" pitchFamily="49" charset="0"/>
                <a:cs typeface="Courier New" panose="02070309020205020404" pitchFamily="49" charset="0"/>
              </a:rPr>
              <a:t>DZDVLDVWHULAGDQWHPDQQBAREHOLA	</a:t>
            </a:r>
            <a:endParaRPr lang="en-US" altLang="en-US" dirty="0">
              <a:solidFill>
                <a:srgbClr val="000000"/>
              </a:solidFill>
              <a:cs typeface="Times New Roman" panose="02020603050405020304" pitchFamily="18" charset="0"/>
            </a:endParaRPr>
          </a:p>
          <a:p>
            <a:pPr eaLnBrk="1" hangingPunct="1"/>
            <a:endParaRPr lang="en-US" altLang="en-US" dirty="0">
              <a:solidFill>
                <a:srgbClr val="000000"/>
              </a:solidFill>
            </a:endParaRPr>
          </a:p>
          <a:p>
            <a:pPr eaLnBrk="1" hangingPunct="1"/>
            <a:r>
              <a:rPr lang="en-US" altLang="en-US" dirty="0" err="1">
                <a:solidFill>
                  <a:srgbClr val="000000"/>
                </a:solidFill>
              </a:rPr>
              <a:t>Tujuannya</a:t>
            </a:r>
            <a:r>
              <a:rPr lang="en-US" altLang="en-US" dirty="0">
                <a:solidFill>
                  <a:srgbClr val="000000"/>
                </a:solidFill>
              </a:rPr>
              <a:t> agar proses </a:t>
            </a:r>
            <a:r>
              <a:rPr lang="en-US" altLang="en-US" dirty="0" err="1">
                <a:solidFill>
                  <a:srgbClr val="000000"/>
                </a:solidFill>
              </a:rPr>
              <a:t>kriptanalisis</a:t>
            </a:r>
            <a:r>
              <a:rPr lang="en-US" altLang="en-US" dirty="0">
                <a:solidFill>
                  <a:srgbClr val="000000"/>
                </a:solidFill>
              </a:rPr>
              <a:t> </a:t>
            </a:r>
            <a:r>
              <a:rPr lang="en-US" altLang="en-US" dirty="0" err="1">
                <a:solidFill>
                  <a:srgbClr val="000000"/>
                </a:solidFill>
              </a:rPr>
              <a:t>menjadi</a:t>
            </a:r>
            <a:r>
              <a:rPr lang="en-US" altLang="en-US" dirty="0">
                <a:solidFill>
                  <a:srgbClr val="000000"/>
                </a:solidFill>
              </a:rPr>
              <a:t> </a:t>
            </a:r>
            <a:r>
              <a:rPr lang="en-US" altLang="en-US" dirty="0" err="1">
                <a:solidFill>
                  <a:srgbClr val="000000"/>
                </a:solidFill>
              </a:rPr>
              <a:t>lebih</a:t>
            </a:r>
            <a:r>
              <a:rPr lang="en-US" altLang="en-US" dirty="0">
                <a:solidFill>
                  <a:srgbClr val="000000"/>
                </a:solidFill>
              </a:rPr>
              <a:t> </a:t>
            </a:r>
            <a:r>
              <a:rPr lang="en-US" altLang="en-US" dirty="0" err="1">
                <a:solidFill>
                  <a:srgbClr val="000000"/>
                </a:solidFill>
              </a:rPr>
              <a:t>sulit</a:t>
            </a:r>
            <a:r>
              <a:rPr lang="en-US" altLang="en-US" dirty="0">
                <a:solidFill>
                  <a:srgbClr val="000000"/>
                </a:solidFill>
              </a:rPr>
              <a:t> </a:t>
            </a:r>
            <a:r>
              <a:rPr lang="en-US" altLang="en-US" dirty="0" err="1">
                <a:solidFill>
                  <a:srgbClr val="000000"/>
                </a:solidFill>
              </a:rPr>
              <a:t>dilakukan</a:t>
            </a:r>
            <a:endParaRPr lang="en-US" altLang="en-US" dirty="0"/>
          </a:p>
        </p:txBody>
      </p:sp>
    </p:spTree>
    <p:extLst>
      <p:ext uri="{BB962C8B-B14F-4D97-AF65-F5344CB8AC3E}">
        <p14:creationId xmlns:p14="http://schemas.microsoft.com/office/powerpoint/2010/main" val="24357302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AECE2F77-B3BB-483F-9C95-2C4FA4A71848}" type="slidenum">
              <a:rPr lang="en-GB" altLang="en-US" sz="2400">
                <a:solidFill>
                  <a:schemeClr val="tx2"/>
                </a:solidFill>
              </a:rPr>
              <a:pPr>
                <a:spcBef>
                  <a:spcPct val="0"/>
                </a:spcBef>
                <a:buClrTx/>
                <a:buSzTx/>
                <a:buFontTx/>
                <a:buNone/>
              </a:pPr>
              <a:t>60</a:t>
            </a:fld>
            <a:endParaRPr lang="en-GB" altLang="en-US" sz="1400">
              <a:solidFill>
                <a:schemeClr val="tx2"/>
              </a:solidFill>
            </a:endParaRPr>
          </a:p>
        </p:txBody>
      </p:sp>
      <p:sp>
        <p:nvSpPr>
          <p:cNvPr id="26628" name="Rectangle 3"/>
          <p:cNvSpPr>
            <a:spLocks noGrp="1" noChangeArrowheads="1"/>
          </p:cNvSpPr>
          <p:nvPr>
            <p:ph type="body" idx="1"/>
          </p:nvPr>
        </p:nvSpPr>
        <p:spPr>
          <a:xfrm>
            <a:off x="799990" y="430530"/>
            <a:ext cx="4920090" cy="5925820"/>
          </a:xfrm>
        </p:spPr>
        <p:txBody>
          <a:bodyPr/>
          <a:lstStyle/>
          <a:p>
            <a:pPr marL="0" indent="0" eaLnBrk="1" hangingPunct="1">
              <a:buNone/>
            </a:pPr>
            <a:r>
              <a:rPr lang="en-US" altLang="en-US" sz="2400" dirty="0" err="1">
                <a:solidFill>
                  <a:srgbClr val="010000"/>
                </a:solidFill>
              </a:rPr>
              <a:t>Hitung</a:t>
            </a:r>
            <a:r>
              <a:rPr lang="en-US" altLang="en-US" sz="2400" dirty="0">
                <a:solidFill>
                  <a:srgbClr val="010000"/>
                </a:solidFill>
              </a:rPr>
              <a:t> </a:t>
            </a:r>
            <a:r>
              <a:rPr lang="en-US" altLang="en-US" sz="2400" dirty="0" err="1">
                <a:solidFill>
                  <a:srgbClr val="010000"/>
                </a:solidFill>
              </a:rPr>
              <a:t>frekuensi</a:t>
            </a:r>
            <a:r>
              <a:rPr lang="en-US" altLang="en-US" sz="2400" dirty="0">
                <a:solidFill>
                  <a:srgbClr val="010000"/>
                </a:solidFill>
              </a:rPr>
              <a:t> </a:t>
            </a:r>
            <a:r>
              <a:rPr lang="en-US" altLang="en-US" sz="2400" dirty="0" err="1">
                <a:solidFill>
                  <a:srgbClr val="010000"/>
                </a:solidFill>
              </a:rPr>
              <a:t>kemunculan</a:t>
            </a:r>
            <a:r>
              <a:rPr lang="en-US" altLang="en-US" sz="2400" dirty="0">
                <a:solidFill>
                  <a:srgbClr val="010000"/>
                </a:solidFill>
              </a:rPr>
              <a:t> </a:t>
            </a:r>
            <a:r>
              <a:rPr lang="en-US" altLang="en-US" sz="2400" dirty="0" err="1">
                <a:solidFill>
                  <a:srgbClr val="010000"/>
                </a:solidFill>
              </a:rPr>
              <a:t>huruf</a:t>
            </a:r>
            <a:r>
              <a:rPr lang="en-US" altLang="en-US" sz="2400" dirty="0">
                <a:solidFill>
                  <a:srgbClr val="010000"/>
                </a:solidFill>
              </a:rPr>
              <a:t> di </a:t>
            </a:r>
            <a:r>
              <a:rPr lang="en-US" altLang="en-US" sz="2400" dirty="0" err="1">
                <a:solidFill>
                  <a:srgbClr val="010000"/>
                </a:solidFill>
              </a:rPr>
              <a:t>dalam</a:t>
            </a:r>
            <a:r>
              <a:rPr lang="en-US" altLang="en-US" sz="2400" dirty="0">
                <a:solidFill>
                  <a:srgbClr val="010000"/>
                </a:solidFill>
              </a:rPr>
              <a:t> </a:t>
            </a:r>
            <a:r>
              <a:rPr lang="en-US" altLang="en-US" sz="2400" dirty="0" err="1">
                <a:solidFill>
                  <a:srgbClr val="010000"/>
                </a:solidFill>
              </a:rPr>
              <a:t>cipherteks</a:t>
            </a:r>
            <a:r>
              <a:rPr lang="en-US" altLang="en-US" sz="2400" dirty="0">
                <a:solidFill>
                  <a:srgbClr val="010000"/>
                </a:solidFill>
              </a:rPr>
              <a:t> </a:t>
            </a:r>
            <a:r>
              <a:rPr lang="en-US" altLang="en-US" sz="2400" dirty="0" err="1">
                <a:solidFill>
                  <a:srgbClr val="010000"/>
                </a:solidFill>
              </a:rPr>
              <a:t>tersebut</a:t>
            </a:r>
            <a:r>
              <a:rPr lang="en-US" altLang="en-US" sz="2400" dirty="0">
                <a:solidFill>
                  <a:srgbClr val="010000"/>
                </a:solidFill>
              </a:rPr>
              <a:t> </a:t>
            </a:r>
            <a:r>
              <a:rPr lang="en-US" altLang="en-US" sz="2400" dirty="0" err="1">
                <a:solidFill>
                  <a:srgbClr val="010000"/>
                </a:solidFill>
              </a:rPr>
              <a:t>sbb</a:t>
            </a:r>
            <a:r>
              <a:rPr lang="en-US" altLang="en-US" sz="2400" dirty="0">
                <a:solidFill>
                  <a:srgbClr val="010000"/>
                </a:solidFill>
              </a:rPr>
              <a:t>:</a:t>
            </a:r>
          </a:p>
        </p:txBody>
      </p:sp>
      <p:sp>
        <p:nvSpPr>
          <p:cNvPr id="3" name="TextBox 2">
            <a:extLst>
              <a:ext uri="{FF2B5EF4-FFF2-40B4-BE49-F238E27FC236}">
                <a16:creationId xmlns:a16="http://schemas.microsoft.com/office/drawing/2014/main" id="{F166DB8E-A094-5C0F-A09C-6688B6EDBB18}"/>
              </a:ext>
            </a:extLst>
          </p:cNvPr>
          <p:cNvSpPr txBox="1"/>
          <p:nvPr/>
        </p:nvSpPr>
        <p:spPr>
          <a:xfrm>
            <a:off x="5824110" y="1164491"/>
            <a:ext cx="6096000" cy="4893647"/>
          </a:xfrm>
          <a:prstGeom prst="rect">
            <a:avLst/>
          </a:prstGeom>
          <a:noFill/>
        </p:spPr>
        <p:txBody>
          <a:bodyPr wrap="square">
            <a:spAutoFit/>
          </a:bodyPr>
          <a:lstStyle/>
          <a:p>
            <a:pPr marL="342900" indent="-342900" eaLnBrk="1" hangingPunct="1">
              <a:buFont typeface="Arial" panose="020B0604020202020204" pitchFamily="34" charset="0"/>
              <a:buChar char="•"/>
            </a:pPr>
            <a:r>
              <a:rPr lang="en-US" altLang="en-US" sz="2400" dirty="0" err="1">
                <a:solidFill>
                  <a:srgbClr val="010000"/>
                </a:solidFill>
              </a:rPr>
              <a:t>Dua</a:t>
            </a:r>
            <a:r>
              <a:rPr lang="en-US" altLang="en-US" sz="2400" dirty="0">
                <a:solidFill>
                  <a:srgbClr val="010000"/>
                </a:solidFill>
              </a:rPr>
              <a:t> </a:t>
            </a:r>
            <a:r>
              <a:rPr lang="en-US" altLang="en-US" sz="2400" dirty="0" err="1">
                <a:solidFill>
                  <a:srgbClr val="010000"/>
                </a:solidFill>
              </a:rPr>
              <a:t>huruf</a:t>
            </a:r>
            <a:r>
              <a:rPr lang="en-US" altLang="en-US" sz="2400" dirty="0">
                <a:solidFill>
                  <a:srgbClr val="010000"/>
                </a:solidFill>
              </a:rPr>
              <a:t> yang paling </a:t>
            </a:r>
            <a:r>
              <a:rPr lang="en-US" altLang="en-US" sz="2400" dirty="0" err="1">
                <a:solidFill>
                  <a:srgbClr val="010000"/>
                </a:solidFill>
              </a:rPr>
              <a:t>sering</a:t>
            </a:r>
            <a:r>
              <a:rPr lang="en-US" altLang="en-US" sz="2400" dirty="0">
                <a:solidFill>
                  <a:srgbClr val="010000"/>
                </a:solidFill>
              </a:rPr>
              <a:t> </a:t>
            </a:r>
            <a:r>
              <a:rPr lang="en-US" altLang="en-US" sz="2400" dirty="0" err="1">
                <a:solidFill>
                  <a:srgbClr val="010000"/>
                </a:solidFill>
              </a:rPr>
              <a:t>muncul</a:t>
            </a:r>
            <a:r>
              <a:rPr lang="en-US" altLang="en-US" sz="2400" dirty="0">
                <a:solidFill>
                  <a:srgbClr val="010000"/>
                </a:solidFill>
              </a:rPr>
              <a:t> di </a:t>
            </a:r>
            <a:r>
              <a:rPr lang="en-US" altLang="en-US" sz="2400" dirty="0" err="1">
                <a:solidFill>
                  <a:srgbClr val="010000"/>
                </a:solidFill>
              </a:rPr>
              <a:t>dalam</a:t>
            </a:r>
            <a:r>
              <a:rPr lang="en-US" altLang="en-US" sz="2400" dirty="0">
                <a:solidFill>
                  <a:srgbClr val="010000"/>
                </a:solidFill>
              </a:rPr>
              <a:t> </a:t>
            </a:r>
            <a:r>
              <a:rPr lang="en-US" altLang="en-US" sz="2400" dirty="0" err="1">
                <a:solidFill>
                  <a:srgbClr val="010000"/>
                </a:solidFill>
              </a:rPr>
              <a:t>cipherteks</a:t>
            </a:r>
            <a:r>
              <a:rPr lang="en-US" altLang="en-US" sz="2400" dirty="0">
                <a:solidFill>
                  <a:srgbClr val="010000"/>
                </a:solidFill>
              </a:rPr>
              <a:t>: </a:t>
            </a:r>
            <a:r>
              <a:rPr lang="en-US" altLang="en-US" sz="2400" dirty="0" err="1">
                <a:solidFill>
                  <a:srgbClr val="010000"/>
                </a:solidFill>
              </a:rPr>
              <a:t>huruf</a:t>
            </a:r>
            <a:r>
              <a:rPr lang="en-US" altLang="en-US" sz="2400" dirty="0">
                <a:solidFill>
                  <a:srgbClr val="010000"/>
                </a:solidFill>
              </a:rPr>
              <a:t> P dan Z.</a:t>
            </a:r>
          </a:p>
          <a:p>
            <a:pPr marL="342900" indent="-342900" eaLnBrk="1" hangingPunct="1">
              <a:buFont typeface="Arial" panose="020B0604020202020204" pitchFamily="34" charset="0"/>
              <a:buChar char="•"/>
            </a:pPr>
            <a:r>
              <a:rPr lang="en-US" altLang="en-US" sz="2400" dirty="0" err="1">
                <a:solidFill>
                  <a:srgbClr val="010000"/>
                </a:solidFill>
              </a:rPr>
              <a:t>Dua</a:t>
            </a:r>
            <a:r>
              <a:rPr lang="en-US" altLang="en-US" sz="2400" dirty="0">
                <a:solidFill>
                  <a:srgbClr val="010000"/>
                </a:solidFill>
              </a:rPr>
              <a:t> </a:t>
            </a:r>
            <a:r>
              <a:rPr lang="en-US" altLang="en-US" sz="2400" dirty="0" err="1">
                <a:solidFill>
                  <a:srgbClr val="010000"/>
                </a:solidFill>
              </a:rPr>
              <a:t>huruf</a:t>
            </a:r>
            <a:r>
              <a:rPr lang="en-US" altLang="en-US" sz="2400" dirty="0">
                <a:solidFill>
                  <a:srgbClr val="010000"/>
                </a:solidFill>
              </a:rPr>
              <a:t> yang paling </a:t>
            </a:r>
            <a:r>
              <a:rPr lang="en-US" altLang="en-US" sz="2400" dirty="0" err="1">
                <a:solidFill>
                  <a:srgbClr val="010000"/>
                </a:solidFill>
              </a:rPr>
              <a:t>sering</a:t>
            </a:r>
            <a:r>
              <a:rPr lang="en-US" altLang="en-US" sz="2400" dirty="0">
                <a:solidFill>
                  <a:srgbClr val="010000"/>
                </a:solidFill>
              </a:rPr>
              <a:t> </a:t>
            </a:r>
            <a:r>
              <a:rPr lang="en-US" altLang="en-US" sz="2400" dirty="0" err="1">
                <a:solidFill>
                  <a:srgbClr val="010000"/>
                </a:solidFill>
              </a:rPr>
              <a:t>muncul</a:t>
            </a:r>
            <a:r>
              <a:rPr lang="en-US" altLang="en-US" sz="2400" dirty="0">
                <a:solidFill>
                  <a:srgbClr val="010000"/>
                </a:solidFill>
              </a:rPr>
              <a:t> di </a:t>
            </a:r>
            <a:r>
              <a:rPr lang="en-US" altLang="en-US" sz="2400" dirty="0" err="1">
                <a:solidFill>
                  <a:srgbClr val="010000"/>
                </a:solidFill>
              </a:rPr>
              <a:t>dalam</a:t>
            </a:r>
            <a:r>
              <a:rPr lang="en-US" altLang="en-US" sz="2400" dirty="0">
                <a:solidFill>
                  <a:srgbClr val="010000"/>
                </a:solidFill>
              </a:rPr>
              <a:t> B. </a:t>
            </a:r>
            <a:r>
              <a:rPr lang="en-US" altLang="en-US" sz="2400" dirty="0" err="1">
                <a:solidFill>
                  <a:srgbClr val="010000"/>
                </a:solidFill>
              </a:rPr>
              <a:t>Inggris</a:t>
            </a:r>
            <a:r>
              <a:rPr lang="en-US" altLang="en-US" sz="2400" dirty="0">
                <a:solidFill>
                  <a:srgbClr val="010000"/>
                </a:solidFill>
              </a:rPr>
              <a:t>: </a:t>
            </a:r>
            <a:r>
              <a:rPr lang="en-US" altLang="en-US" sz="2400" dirty="0" err="1">
                <a:solidFill>
                  <a:srgbClr val="010000"/>
                </a:solidFill>
              </a:rPr>
              <a:t>huruf</a:t>
            </a:r>
            <a:r>
              <a:rPr lang="en-US" altLang="en-US" sz="2400" dirty="0">
                <a:solidFill>
                  <a:srgbClr val="010000"/>
                </a:solidFill>
              </a:rPr>
              <a:t> E dan T.</a:t>
            </a:r>
          </a:p>
          <a:p>
            <a:pPr marL="342900" indent="-342900" eaLnBrk="1" hangingPunct="1">
              <a:buFont typeface="Arial" panose="020B0604020202020204" pitchFamily="34" charset="0"/>
              <a:buChar char="•"/>
            </a:pPr>
            <a:r>
              <a:rPr lang="en-US" altLang="en-US" sz="2400" dirty="0" err="1">
                <a:solidFill>
                  <a:srgbClr val="010000"/>
                </a:solidFill>
              </a:rPr>
              <a:t>Kemungkinan</a:t>
            </a:r>
            <a:r>
              <a:rPr lang="en-US" altLang="en-US" sz="2400" dirty="0">
                <a:solidFill>
                  <a:srgbClr val="010000"/>
                </a:solidFill>
              </a:rPr>
              <a:t> </a:t>
            </a:r>
            <a:r>
              <a:rPr lang="en-US" altLang="en-US" sz="2400" dirty="0" err="1">
                <a:solidFill>
                  <a:srgbClr val="010000"/>
                </a:solidFill>
              </a:rPr>
              <a:t>besar</a:t>
            </a:r>
            <a:r>
              <a:rPr lang="en-US" altLang="en-US" sz="2400" dirty="0">
                <a:solidFill>
                  <a:srgbClr val="010000"/>
                </a:solidFill>
              </a:rPr>
              <a:t>, </a:t>
            </a:r>
          </a:p>
          <a:p>
            <a:pPr marL="800100" lvl="1" indent="-342900" eaLnBrk="1" hangingPunct="1">
              <a:buFont typeface="Courier New" panose="02070309020205020404" pitchFamily="49" charset="0"/>
              <a:buChar char="o"/>
            </a:pPr>
            <a:r>
              <a:rPr lang="en-US" altLang="en-US" sz="2400" dirty="0">
                <a:solidFill>
                  <a:srgbClr val="010000"/>
                </a:solidFill>
              </a:rPr>
              <a:t>	P </a:t>
            </a:r>
            <a:r>
              <a:rPr lang="en-US" altLang="en-US" sz="2400" dirty="0" err="1">
                <a:solidFill>
                  <a:srgbClr val="010000"/>
                </a:solidFill>
              </a:rPr>
              <a:t>adalah</a:t>
            </a:r>
            <a:r>
              <a:rPr lang="en-US" altLang="en-US" sz="2400" dirty="0">
                <a:solidFill>
                  <a:srgbClr val="010000"/>
                </a:solidFill>
              </a:rPr>
              <a:t> </a:t>
            </a:r>
            <a:r>
              <a:rPr lang="en-US" altLang="en-US" sz="2400" dirty="0" err="1">
                <a:solidFill>
                  <a:srgbClr val="010000"/>
                </a:solidFill>
              </a:rPr>
              <a:t>pemetaan</a:t>
            </a:r>
            <a:r>
              <a:rPr lang="en-US" altLang="en-US" sz="2400" dirty="0">
                <a:solidFill>
                  <a:srgbClr val="010000"/>
                </a:solidFill>
              </a:rPr>
              <a:t> </a:t>
            </a:r>
            <a:r>
              <a:rPr lang="en-US" altLang="en-US" sz="2400" dirty="0" err="1">
                <a:solidFill>
                  <a:srgbClr val="010000"/>
                </a:solidFill>
              </a:rPr>
              <a:t>dari</a:t>
            </a:r>
            <a:r>
              <a:rPr lang="en-US" altLang="en-US" sz="2400" dirty="0">
                <a:solidFill>
                  <a:srgbClr val="010000"/>
                </a:solidFill>
              </a:rPr>
              <a:t> e</a:t>
            </a:r>
          </a:p>
          <a:p>
            <a:pPr marL="800100" lvl="1" indent="-342900" eaLnBrk="1" hangingPunct="1">
              <a:buFont typeface="Courier New" panose="02070309020205020404" pitchFamily="49" charset="0"/>
              <a:buChar char="o"/>
            </a:pPr>
            <a:r>
              <a:rPr lang="en-US" altLang="en-US" sz="2400" dirty="0">
                <a:solidFill>
                  <a:srgbClr val="010000"/>
                </a:solidFill>
              </a:rPr>
              <a:t>	Z </a:t>
            </a:r>
            <a:r>
              <a:rPr lang="en-US" altLang="en-US" sz="2400" dirty="0" err="1">
                <a:solidFill>
                  <a:srgbClr val="010000"/>
                </a:solidFill>
              </a:rPr>
              <a:t>adalah</a:t>
            </a:r>
            <a:r>
              <a:rPr lang="en-US" altLang="en-US" sz="2400" dirty="0">
                <a:solidFill>
                  <a:srgbClr val="010000"/>
                </a:solidFill>
              </a:rPr>
              <a:t> </a:t>
            </a:r>
            <a:r>
              <a:rPr lang="en-US" altLang="en-US" sz="2400" dirty="0" err="1">
                <a:solidFill>
                  <a:srgbClr val="010000"/>
                </a:solidFill>
              </a:rPr>
              <a:t>pemetaan</a:t>
            </a:r>
            <a:r>
              <a:rPr lang="en-US" altLang="en-US" sz="2400" dirty="0">
                <a:solidFill>
                  <a:srgbClr val="010000"/>
                </a:solidFill>
              </a:rPr>
              <a:t> </a:t>
            </a:r>
            <a:r>
              <a:rPr lang="en-US" altLang="en-US" sz="2400" dirty="0" err="1">
                <a:solidFill>
                  <a:srgbClr val="010000"/>
                </a:solidFill>
              </a:rPr>
              <a:t>dari</a:t>
            </a:r>
            <a:r>
              <a:rPr lang="en-US" altLang="en-US" sz="2400" dirty="0">
                <a:solidFill>
                  <a:srgbClr val="010000"/>
                </a:solidFill>
              </a:rPr>
              <a:t> t</a:t>
            </a:r>
          </a:p>
          <a:p>
            <a:pPr marL="800100" lvl="1" indent="-342900" eaLnBrk="1" hangingPunct="1">
              <a:buFont typeface="Arial" panose="020B0604020202020204" pitchFamily="34" charset="0"/>
              <a:buChar char="•"/>
            </a:pPr>
            <a:endParaRPr lang="en-US" altLang="en-US" sz="2400" dirty="0">
              <a:solidFill>
                <a:srgbClr val="010000"/>
              </a:solidFill>
            </a:endParaRPr>
          </a:p>
          <a:p>
            <a:pPr marL="342900" indent="-342900" eaLnBrk="1" hangingPunct="1">
              <a:buFont typeface="Arial" panose="020B0604020202020204" pitchFamily="34" charset="0"/>
              <a:buChar char="•"/>
            </a:pPr>
            <a:r>
              <a:rPr lang="en-GB" altLang="en-US" sz="2400" dirty="0" err="1">
                <a:solidFill>
                  <a:srgbClr val="010000"/>
                </a:solidFill>
                <a:cs typeface="Times New Roman" panose="02020603050405020304" pitchFamily="18" charset="0"/>
              </a:rPr>
              <a:t>Tetapi</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kita</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belum</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dapat</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memastikannya</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sebab</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masih</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diperlukan</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cara</a:t>
            </a:r>
            <a:r>
              <a:rPr lang="en-GB" altLang="en-US" sz="2400" dirty="0">
                <a:solidFill>
                  <a:srgbClr val="010000"/>
                </a:solidFill>
                <a:cs typeface="Times New Roman" panose="02020603050405020304" pitchFamily="18" charset="0"/>
              </a:rPr>
              <a:t> </a:t>
            </a:r>
            <a:r>
              <a:rPr lang="en-GB" altLang="en-US" sz="2400" i="1" dirty="0">
                <a:solidFill>
                  <a:srgbClr val="010000"/>
                </a:solidFill>
                <a:cs typeface="Times New Roman" panose="02020603050405020304" pitchFamily="18" charset="0"/>
              </a:rPr>
              <a:t>trial and error</a:t>
            </a:r>
            <a:r>
              <a:rPr lang="en-GB" altLang="en-US" sz="2400" dirty="0">
                <a:solidFill>
                  <a:srgbClr val="010000"/>
                </a:solidFill>
                <a:cs typeface="Times New Roman" panose="02020603050405020304" pitchFamily="18" charset="0"/>
              </a:rPr>
              <a:t> dan </a:t>
            </a:r>
            <a:r>
              <a:rPr lang="en-GB" altLang="en-US" sz="2400" dirty="0" err="1">
                <a:solidFill>
                  <a:srgbClr val="010000"/>
                </a:solidFill>
                <a:cs typeface="Times New Roman" panose="02020603050405020304" pitchFamily="18" charset="0"/>
              </a:rPr>
              <a:t>pengetahuan</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tentang</a:t>
            </a:r>
            <a:r>
              <a:rPr lang="en-GB" altLang="en-US" sz="2400" dirty="0">
                <a:solidFill>
                  <a:srgbClr val="010000"/>
                </a:solidFill>
                <a:cs typeface="Times New Roman" panose="02020603050405020304" pitchFamily="18" charset="0"/>
              </a:rPr>
              <a:t> Bahasa </a:t>
            </a:r>
            <a:r>
              <a:rPr lang="en-GB" altLang="en-US" sz="2400" dirty="0" err="1">
                <a:solidFill>
                  <a:srgbClr val="010000"/>
                </a:solidFill>
                <a:cs typeface="Times New Roman" panose="02020603050405020304" pitchFamily="18" charset="0"/>
              </a:rPr>
              <a:t>Inggris</a:t>
            </a:r>
            <a:r>
              <a:rPr lang="en-GB" altLang="en-US" sz="2400" dirty="0">
                <a:solidFill>
                  <a:srgbClr val="010000"/>
                </a:solidFill>
                <a:cs typeface="Times New Roman" panose="02020603050405020304" pitchFamily="18" charset="0"/>
              </a:rPr>
              <a:t>. </a:t>
            </a:r>
          </a:p>
          <a:p>
            <a:pPr marL="342900" indent="-342900" eaLnBrk="1" hangingPunct="1">
              <a:buFont typeface="Arial" panose="020B0604020202020204" pitchFamily="34" charset="0"/>
              <a:buChar char="•"/>
            </a:pPr>
            <a:endParaRPr lang="en-GB" altLang="en-US" sz="2400" dirty="0">
              <a:solidFill>
                <a:srgbClr val="010000"/>
              </a:solidFill>
              <a:cs typeface="Times New Roman" panose="02020603050405020304" pitchFamily="18" charset="0"/>
            </a:endParaRPr>
          </a:p>
          <a:p>
            <a:pPr marL="342900" indent="-342900" eaLnBrk="1" hangingPunct="1">
              <a:buFont typeface="Arial" panose="020B0604020202020204" pitchFamily="34" charset="0"/>
              <a:buChar char="•"/>
            </a:pPr>
            <a:r>
              <a:rPr lang="en-GB" altLang="en-US" sz="2400" dirty="0" err="1">
                <a:solidFill>
                  <a:srgbClr val="010000"/>
                </a:solidFill>
                <a:cs typeface="Times New Roman" panose="02020603050405020304" pitchFamily="18" charset="0"/>
              </a:rPr>
              <a:t>Tetapi</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ini</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adalah</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langkah</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awal</a:t>
            </a:r>
            <a:r>
              <a:rPr lang="en-GB" altLang="en-US" sz="2400" dirty="0">
                <a:solidFill>
                  <a:srgbClr val="010000"/>
                </a:solidFill>
                <a:cs typeface="Times New Roman" panose="02020603050405020304" pitchFamily="18" charset="0"/>
              </a:rPr>
              <a:t> yang </a:t>
            </a:r>
            <a:r>
              <a:rPr lang="en-GB" altLang="en-US" sz="2400" dirty="0" err="1">
                <a:solidFill>
                  <a:srgbClr val="010000"/>
                </a:solidFill>
                <a:cs typeface="Times New Roman" panose="02020603050405020304" pitchFamily="18" charset="0"/>
              </a:rPr>
              <a:t>bagus</a:t>
            </a:r>
            <a:r>
              <a:rPr lang="en-GB" altLang="en-US" sz="2400" dirty="0">
                <a:solidFill>
                  <a:srgbClr val="010000"/>
                </a:solidFill>
                <a:cs typeface="Times New Roman" panose="02020603050405020304" pitchFamily="18" charset="0"/>
              </a:rPr>
              <a:t>.</a:t>
            </a:r>
            <a:endParaRPr lang="en-US" altLang="en-US" sz="2400" dirty="0">
              <a:solidFill>
                <a:srgbClr val="010000"/>
              </a:solidFill>
            </a:endParaRPr>
          </a:p>
        </p:txBody>
      </p:sp>
      <p:sp>
        <p:nvSpPr>
          <p:cNvPr id="4" name="Rectangle 3">
            <a:extLst>
              <a:ext uri="{FF2B5EF4-FFF2-40B4-BE49-F238E27FC236}">
                <a16:creationId xmlns:a16="http://schemas.microsoft.com/office/drawing/2014/main" id="{9BFA191B-C72E-9845-979E-BB7C6F488287}"/>
              </a:ext>
            </a:extLst>
          </p:cNvPr>
          <p:cNvSpPr/>
          <p:nvPr/>
        </p:nvSpPr>
        <p:spPr>
          <a:xfrm>
            <a:off x="5720080" y="1135748"/>
            <a:ext cx="6002130" cy="51494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94C80DE-298D-7E7D-17FE-893593218619}"/>
              </a:ext>
            </a:extLst>
          </p:cNvPr>
          <p:cNvPicPr>
            <a:picLocks noChangeAspect="1"/>
          </p:cNvPicPr>
          <p:nvPr/>
        </p:nvPicPr>
        <p:blipFill>
          <a:blip r:embed="rId2"/>
          <a:stretch>
            <a:fillRect/>
          </a:stretch>
        </p:blipFill>
        <p:spPr>
          <a:xfrm>
            <a:off x="695960" y="1288236"/>
            <a:ext cx="4710113" cy="5139234"/>
          </a:xfrm>
          <a:prstGeom prst="rect">
            <a:avLst/>
          </a:prstGeom>
        </p:spPr>
      </p:pic>
    </p:spTree>
    <p:extLst>
      <p:ext uri="{BB962C8B-B14F-4D97-AF65-F5344CB8AC3E}">
        <p14:creationId xmlns:p14="http://schemas.microsoft.com/office/powerpoint/2010/main" val="13238233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FDB1C112-4A4C-46CF-9001-A826D46F5145}" type="slidenum">
              <a:rPr lang="en-GB" altLang="en-US" sz="2400">
                <a:solidFill>
                  <a:schemeClr val="tx2"/>
                </a:solidFill>
              </a:rPr>
              <a:pPr>
                <a:spcBef>
                  <a:spcPct val="0"/>
                </a:spcBef>
                <a:buClrTx/>
                <a:buSzTx/>
                <a:buFontTx/>
                <a:buNone/>
              </a:pPr>
              <a:t>61</a:t>
            </a:fld>
            <a:endParaRPr lang="en-GB" altLang="en-US" sz="1400">
              <a:solidFill>
                <a:schemeClr val="tx2"/>
              </a:solidFill>
            </a:endParaRPr>
          </a:p>
        </p:txBody>
      </p:sp>
      <p:sp>
        <p:nvSpPr>
          <p:cNvPr id="28676" name="Rectangle 3"/>
          <p:cNvSpPr>
            <a:spLocks noGrp="1" noChangeArrowheads="1"/>
          </p:cNvSpPr>
          <p:nvPr>
            <p:ph type="body" idx="1"/>
          </p:nvPr>
        </p:nvSpPr>
        <p:spPr>
          <a:xfrm>
            <a:off x="576470" y="838200"/>
            <a:ext cx="10777330" cy="5378450"/>
          </a:xfrm>
        </p:spPr>
        <p:txBody>
          <a:bodyPr>
            <a:normAutofit lnSpcReduction="10000"/>
          </a:bodyPr>
          <a:lstStyle/>
          <a:p>
            <a:pPr marL="0" indent="0" algn="just">
              <a:buNone/>
            </a:pPr>
            <a:r>
              <a:rPr lang="en-US" altLang="en-US" dirty="0" err="1">
                <a:solidFill>
                  <a:srgbClr val="000000"/>
                </a:solidFill>
                <a:cs typeface="Times New Roman" panose="02020603050405020304" pitchFamily="18" charset="0"/>
              </a:rPr>
              <a:t>Iterasi</a:t>
            </a:r>
            <a:r>
              <a:rPr lang="en-US" altLang="en-US" dirty="0">
                <a:solidFill>
                  <a:srgbClr val="000000"/>
                </a:solidFill>
                <a:cs typeface="Times New Roman" panose="02020603050405020304" pitchFamily="18" charset="0"/>
              </a:rPr>
              <a:t> 1:</a:t>
            </a:r>
          </a:p>
          <a:p>
            <a:pPr marL="0" indent="0" algn="just">
              <a:buNone/>
            </a:pPr>
            <a:r>
              <a:rPr lang="en-US" altLang="en-US" sz="1800" b="1" dirty="0">
                <a:solidFill>
                  <a:srgbClr val="000000"/>
                </a:solidFill>
                <a:latin typeface="Courier New" panose="02070309020205020404" pitchFamily="49" charset="0"/>
                <a:cs typeface="Courier New" panose="02070309020205020404" pitchFamily="49" charset="0"/>
              </a:rPr>
              <a:t>	</a:t>
            </a:r>
            <a:r>
              <a:rPr lang="en-US" altLang="en-US" sz="1800" dirty="0">
                <a:solidFill>
                  <a:srgbClr val="000000"/>
                </a:solidFill>
                <a:latin typeface="Courier New" panose="02070309020205020404" pitchFamily="49" charset="0"/>
                <a:cs typeface="Courier New" panose="02070309020205020404" pitchFamily="49" charset="0"/>
              </a:rPr>
              <a:t>UZ QSO VUOHXMOPV GPOZPEVSG ZWSZ OPFPESX UDBMETSX AIZ</a:t>
            </a:r>
            <a:endParaRPr lang="en-US" altLang="en-US" sz="1800" dirty="0">
              <a:solidFill>
                <a:srgbClr val="000000"/>
              </a:solidFill>
              <a:cs typeface="Times New Roman" panose="02020603050405020304" pitchFamily="18" charset="0"/>
            </a:endParaRPr>
          </a:p>
          <a:p>
            <a:pPr marL="0" indent="0" algn="just">
              <a:buNone/>
            </a:pP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1800" dirty="0">
                <a:solidFill>
                  <a:srgbClr val="000000"/>
                </a:solidFill>
                <a:latin typeface="Courier New" panose="02070309020205020404" pitchFamily="49" charset="0"/>
                <a:cs typeface="Courier New" panose="02070309020205020404" pitchFamily="49" charset="0"/>
              </a:rPr>
              <a:t>t            e   </a:t>
            </a:r>
            <a:r>
              <a:rPr lang="en-US" altLang="en-US" sz="1800" dirty="0" err="1">
                <a:solidFill>
                  <a:srgbClr val="000000"/>
                </a:solidFill>
                <a:latin typeface="Courier New" panose="02070309020205020404" pitchFamily="49" charset="0"/>
                <a:cs typeface="Courier New" panose="02070309020205020404" pitchFamily="49" charset="0"/>
              </a:rPr>
              <a:t>e</a:t>
            </a:r>
            <a:r>
              <a:rPr lang="en-US" altLang="en-US" sz="1800" dirty="0">
                <a:solidFill>
                  <a:srgbClr val="000000"/>
                </a:solidFill>
                <a:latin typeface="Courier New" panose="02070309020205020404" pitchFamily="49" charset="0"/>
                <a:cs typeface="Courier New" panose="02070309020205020404" pitchFamily="49" charset="0"/>
              </a:rPr>
              <a:t> </a:t>
            </a:r>
            <a:r>
              <a:rPr lang="en-US" altLang="en-US" sz="1800" dirty="0" err="1">
                <a:solidFill>
                  <a:srgbClr val="000000"/>
                </a:solidFill>
                <a:latin typeface="Courier New" panose="02070309020205020404" pitchFamily="49" charset="0"/>
                <a:cs typeface="Courier New" panose="02070309020205020404" pitchFamily="49" charset="0"/>
              </a:rPr>
              <a:t>te</a:t>
            </a:r>
            <a:r>
              <a:rPr lang="en-US" altLang="en-US" sz="1800" dirty="0">
                <a:solidFill>
                  <a:srgbClr val="000000"/>
                </a:solidFill>
                <a:latin typeface="Courier New" panose="02070309020205020404" pitchFamily="49" charset="0"/>
                <a:cs typeface="Courier New" panose="02070309020205020404" pitchFamily="49" charset="0"/>
              </a:rPr>
              <a:t>     t  </a:t>
            </a:r>
            <a:r>
              <a:rPr lang="en-US" altLang="en-US" sz="1800" dirty="0" err="1">
                <a:solidFill>
                  <a:srgbClr val="000000"/>
                </a:solidFill>
                <a:latin typeface="Courier New" panose="02070309020205020404" pitchFamily="49" charset="0"/>
                <a:cs typeface="Courier New" panose="02070309020205020404" pitchFamily="49" charset="0"/>
              </a:rPr>
              <a:t>t</a:t>
            </a:r>
            <a:r>
              <a:rPr lang="en-US" altLang="en-US" sz="1800" dirty="0">
                <a:solidFill>
                  <a:srgbClr val="000000"/>
                </a:solidFill>
                <a:latin typeface="Courier New" panose="02070309020205020404" pitchFamily="49" charset="0"/>
                <a:cs typeface="Courier New" panose="02070309020205020404" pitchFamily="49" charset="0"/>
              </a:rPr>
              <a:t>  e </a:t>
            </a:r>
            <a:r>
              <a:rPr lang="en-US" altLang="en-US" sz="1800" dirty="0" err="1">
                <a:solidFill>
                  <a:srgbClr val="000000"/>
                </a:solidFill>
                <a:latin typeface="Courier New" panose="02070309020205020404" pitchFamily="49" charset="0"/>
                <a:cs typeface="Courier New" panose="02070309020205020404" pitchFamily="49" charset="0"/>
              </a:rPr>
              <a:t>e</a:t>
            </a:r>
            <a:r>
              <a:rPr lang="en-US" altLang="en-US" sz="1800" dirty="0">
                <a:solidFill>
                  <a:srgbClr val="000000"/>
                </a:solidFill>
                <a:latin typeface="Courier New" panose="02070309020205020404" pitchFamily="49" charset="0"/>
                <a:cs typeface="Courier New" panose="02070309020205020404" pitchFamily="49" charset="0"/>
              </a:rPr>
              <a:t>               t </a:t>
            </a:r>
            <a:endParaRPr lang="en-US" altLang="en-US" sz="1800" dirty="0">
              <a:solidFill>
                <a:srgbClr val="000000"/>
              </a:solidFill>
              <a:cs typeface="Times New Roman" panose="02020603050405020304" pitchFamily="18" charset="0"/>
            </a:endParaRPr>
          </a:p>
          <a:p>
            <a:pPr marL="0" indent="0" algn="just">
              <a:buNone/>
            </a:pPr>
            <a:r>
              <a:rPr lang="en-US" altLang="en-US" sz="2000" dirty="0">
                <a:solidFill>
                  <a:srgbClr val="000000"/>
                </a:solidFill>
                <a:latin typeface="Courier New" panose="02070309020205020404" pitchFamily="49" charset="0"/>
                <a:cs typeface="Courier New" panose="02070309020205020404" pitchFamily="49" charset="0"/>
              </a:rPr>
              <a:t> </a:t>
            </a:r>
            <a:endParaRPr lang="en-US" altLang="en-US" sz="2000" dirty="0">
              <a:solidFill>
                <a:srgbClr val="000000"/>
              </a:solidFill>
              <a:cs typeface="Times New Roman" panose="02020603050405020304" pitchFamily="18" charset="0"/>
            </a:endParaRPr>
          </a:p>
          <a:p>
            <a:pPr marL="0" indent="0" algn="just">
              <a:buNone/>
            </a:pP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1800" dirty="0">
                <a:solidFill>
                  <a:srgbClr val="000000"/>
                </a:solidFill>
                <a:latin typeface="Courier New" panose="02070309020205020404" pitchFamily="49" charset="0"/>
                <a:cs typeface="Courier New" panose="02070309020205020404" pitchFamily="49" charset="0"/>
              </a:rPr>
              <a:t>VUEPHZ HMDZSHZO WSFP APPD TSVP QUZW YMXUZUHSX</a:t>
            </a:r>
            <a:endParaRPr lang="en-US" altLang="en-US" sz="1800" dirty="0">
              <a:solidFill>
                <a:srgbClr val="000000"/>
              </a:solidFill>
              <a:cs typeface="Times New Roman" panose="02020603050405020304" pitchFamily="18" charset="0"/>
            </a:endParaRPr>
          </a:p>
          <a:p>
            <a:pPr marL="0" indent="0" algn="just">
              <a:buNone/>
            </a:pPr>
            <a:r>
              <a:rPr lang="en-US" altLang="en-US" sz="1800" dirty="0">
                <a:solidFill>
                  <a:srgbClr val="000000"/>
                </a:solidFill>
                <a:latin typeface="Courier New" panose="02070309020205020404" pitchFamily="49" charset="0"/>
                <a:cs typeface="Courier New" panose="02070309020205020404" pitchFamily="49" charset="0"/>
              </a:rPr>
              <a:t>	   e t    </a:t>
            </a:r>
            <a:r>
              <a:rPr lang="en-US" altLang="en-US" sz="1800" dirty="0" err="1">
                <a:solidFill>
                  <a:srgbClr val="000000"/>
                </a:solidFill>
                <a:latin typeface="Courier New" panose="02070309020205020404" pitchFamily="49" charset="0"/>
                <a:cs typeface="Courier New" panose="02070309020205020404" pitchFamily="49" charset="0"/>
              </a:rPr>
              <a:t>t</a:t>
            </a:r>
            <a:r>
              <a:rPr lang="en-US" altLang="en-US" sz="1800" dirty="0">
                <a:solidFill>
                  <a:srgbClr val="000000"/>
                </a:solidFill>
                <a:latin typeface="Courier New" panose="02070309020205020404" pitchFamily="49" charset="0"/>
                <a:cs typeface="Courier New" panose="02070309020205020404" pitchFamily="49" charset="0"/>
              </a:rPr>
              <a:t>  </a:t>
            </a:r>
            <a:r>
              <a:rPr lang="en-US" altLang="en-US" sz="1800" dirty="0" err="1">
                <a:solidFill>
                  <a:srgbClr val="000000"/>
                </a:solidFill>
                <a:latin typeface="Courier New" panose="02070309020205020404" pitchFamily="49" charset="0"/>
                <a:cs typeface="Courier New" panose="02070309020205020404" pitchFamily="49" charset="0"/>
              </a:rPr>
              <a:t>t</a:t>
            </a:r>
            <a:r>
              <a:rPr lang="en-US" altLang="en-US" sz="1800" dirty="0">
                <a:solidFill>
                  <a:srgbClr val="000000"/>
                </a:solidFill>
                <a:latin typeface="Courier New" panose="02070309020205020404" pitchFamily="49" charset="0"/>
                <a:cs typeface="Courier New" panose="02070309020205020404" pitchFamily="49" charset="0"/>
              </a:rPr>
              <a:t>     e  </a:t>
            </a:r>
            <a:r>
              <a:rPr lang="en-US" altLang="en-US" sz="1800" dirty="0" err="1">
                <a:solidFill>
                  <a:srgbClr val="000000"/>
                </a:solidFill>
                <a:latin typeface="Courier New" panose="02070309020205020404" pitchFamily="49" charset="0"/>
                <a:cs typeface="Courier New" panose="02070309020205020404" pitchFamily="49" charset="0"/>
              </a:rPr>
              <a:t>ee</a:t>
            </a:r>
            <a:r>
              <a:rPr lang="en-US" altLang="en-US" sz="1800" dirty="0">
                <a:solidFill>
                  <a:srgbClr val="000000"/>
                </a:solidFill>
                <a:latin typeface="Courier New" panose="02070309020205020404" pitchFamily="49" charset="0"/>
                <a:cs typeface="Courier New" panose="02070309020205020404" pitchFamily="49" charset="0"/>
              </a:rPr>
              <a:t>     e   t      </a:t>
            </a:r>
            <a:r>
              <a:rPr lang="en-US" altLang="en-US" sz="1800" dirty="0" err="1">
                <a:solidFill>
                  <a:srgbClr val="000000"/>
                </a:solidFill>
                <a:latin typeface="Courier New" panose="02070309020205020404" pitchFamily="49" charset="0"/>
                <a:cs typeface="Courier New" panose="02070309020205020404" pitchFamily="49" charset="0"/>
              </a:rPr>
              <a:t>t</a:t>
            </a:r>
            <a:endParaRPr lang="en-US" altLang="en-US" sz="1800" dirty="0">
              <a:solidFill>
                <a:srgbClr val="000000"/>
              </a:solidFill>
              <a:cs typeface="Times New Roman" panose="02020603050405020304" pitchFamily="18" charset="0"/>
            </a:endParaRPr>
          </a:p>
          <a:p>
            <a:pPr marL="0" indent="0" algn="just">
              <a:buNone/>
            </a:pPr>
            <a:r>
              <a:rPr lang="en-US" altLang="en-US" sz="1800" dirty="0">
                <a:solidFill>
                  <a:srgbClr val="000000"/>
                </a:solidFill>
                <a:latin typeface="Courier New" panose="02070309020205020404" pitchFamily="49" charset="0"/>
                <a:cs typeface="Courier New" panose="02070309020205020404" pitchFamily="49" charset="0"/>
              </a:rPr>
              <a:t> </a:t>
            </a:r>
            <a:endParaRPr lang="en-US" altLang="en-US" sz="1800" dirty="0">
              <a:solidFill>
                <a:srgbClr val="000000"/>
              </a:solidFill>
              <a:cs typeface="Times New Roman" panose="02020603050405020304" pitchFamily="18" charset="0"/>
            </a:endParaRPr>
          </a:p>
          <a:p>
            <a:pPr marL="0" indent="0" algn="just">
              <a:buNone/>
            </a:pPr>
            <a:r>
              <a:rPr lang="en-US" altLang="en-US" sz="1800" dirty="0">
                <a:solidFill>
                  <a:srgbClr val="000000"/>
                </a:solidFill>
                <a:latin typeface="Courier New" panose="02070309020205020404" pitchFamily="49" charset="0"/>
                <a:cs typeface="Courier New" panose="02070309020205020404" pitchFamily="49" charset="0"/>
              </a:rPr>
              <a:t>	EPYEPOPDZSZUFPO MB ZWP FUPZ HMDJ UD TMOHMQ</a:t>
            </a:r>
            <a:endParaRPr lang="en-US" altLang="en-US" sz="1800" dirty="0">
              <a:solidFill>
                <a:srgbClr val="000000"/>
              </a:solidFill>
              <a:cs typeface="Times New Roman" panose="02020603050405020304" pitchFamily="18" charset="0"/>
            </a:endParaRPr>
          </a:p>
          <a:p>
            <a:pPr marL="0" indent="0">
              <a:buNone/>
            </a:pPr>
            <a:r>
              <a:rPr lang="en-GB" altLang="en-US" sz="1800" dirty="0">
                <a:cs typeface="Times New Roman" panose="02020603050405020304" pitchFamily="18" charset="0"/>
              </a:rPr>
              <a:t>	  </a:t>
            </a:r>
            <a:r>
              <a:rPr lang="en-GB" altLang="en-US" sz="1800" dirty="0">
                <a:latin typeface="Courier" pitchFamily="49" charset="0"/>
                <a:cs typeface="Times New Roman" panose="02020603050405020304" pitchFamily="18" charset="0"/>
              </a:rPr>
              <a:t>e  </a:t>
            </a:r>
            <a:r>
              <a:rPr lang="en-GB" altLang="en-US" sz="1800" dirty="0" err="1">
                <a:latin typeface="Courier" pitchFamily="49" charset="0"/>
                <a:cs typeface="Times New Roman" panose="02020603050405020304" pitchFamily="18" charset="0"/>
              </a:rPr>
              <a:t>e</a:t>
            </a:r>
            <a:r>
              <a:rPr lang="en-GB" altLang="en-US" sz="1800" dirty="0">
                <a:latin typeface="Courier" pitchFamily="49" charset="0"/>
                <a:cs typeface="Times New Roman" panose="02020603050405020304" pitchFamily="18" charset="0"/>
              </a:rPr>
              <a:t> </a:t>
            </a:r>
            <a:r>
              <a:rPr lang="en-GB" altLang="en-US" sz="1800" dirty="0" err="1">
                <a:latin typeface="Courier" pitchFamily="49" charset="0"/>
                <a:cs typeface="Times New Roman" panose="02020603050405020304" pitchFamily="18" charset="0"/>
              </a:rPr>
              <a:t>e</a:t>
            </a:r>
            <a:r>
              <a:rPr lang="en-GB" altLang="en-US" sz="1800" dirty="0">
                <a:latin typeface="Courier" pitchFamily="49" charset="0"/>
                <a:cs typeface="Times New Roman" panose="02020603050405020304" pitchFamily="18" charset="0"/>
              </a:rPr>
              <a:t> t </a:t>
            </a:r>
            <a:r>
              <a:rPr lang="en-GB" altLang="en-US" sz="1800" dirty="0" err="1">
                <a:latin typeface="Courier" pitchFamily="49" charset="0"/>
                <a:cs typeface="Times New Roman" panose="02020603050405020304" pitchFamily="18" charset="0"/>
              </a:rPr>
              <a:t>t</a:t>
            </a:r>
            <a:r>
              <a:rPr lang="en-GB" altLang="en-US" sz="1800" dirty="0">
                <a:latin typeface="Courier" pitchFamily="49" charset="0"/>
                <a:cs typeface="Times New Roman" panose="02020603050405020304" pitchFamily="18" charset="0"/>
              </a:rPr>
              <a:t>  e     t e   et</a:t>
            </a:r>
            <a:r>
              <a:rPr lang="en-GB" altLang="en-US" sz="2000" dirty="0">
                <a:latin typeface="Courier" pitchFamily="49" charset="0"/>
                <a:cs typeface="Times New Roman" panose="02020603050405020304" pitchFamily="18" charset="0"/>
              </a:rPr>
              <a:t>  	</a:t>
            </a:r>
          </a:p>
          <a:p>
            <a:pPr marL="0" indent="0">
              <a:buNone/>
            </a:pPr>
            <a:endParaRPr lang="en-GB" altLang="en-US" sz="2000" dirty="0">
              <a:latin typeface="Courier" pitchFamily="49" charset="0"/>
              <a:cs typeface="Times New Roman" panose="02020603050405020304" pitchFamily="18" charset="0"/>
            </a:endParaRPr>
          </a:p>
          <a:p>
            <a:pPr marL="0" indent="0"/>
            <a:r>
              <a:rPr lang="en-GB" altLang="en-US" dirty="0">
                <a:solidFill>
                  <a:srgbClr val="010000"/>
                </a:solidFill>
                <a:latin typeface="Courier New" panose="02070309020205020404" pitchFamily="49" charset="0"/>
                <a:cs typeface="Times New Roman" panose="02020603050405020304" pitchFamily="18" charset="0"/>
              </a:rPr>
              <a:t>ZWP</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dan</a:t>
            </a:r>
            <a:r>
              <a:rPr lang="en-GB" altLang="en-US" dirty="0">
                <a:solidFill>
                  <a:srgbClr val="010000"/>
                </a:solidFill>
                <a:cs typeface="Times New Roman" panose="02020603050405020304" pitchFamily="18" charset="0"/>
              </a:rPr>
              <a:t> </a:t>
            </a:r>
            <a:r>
              <a:rPr lang="en-GB" altLang="en-US" dirty="0">
                <a:solidFill>
                  <a:srgbClr val="010000"/>
                </a:solidFill>
                <a:latin typeface="Courier New" panose="02070309020205020404" pitchFamily="49" charset="0"/>
                <a:cs typeface="Times New Roman" panose="02020603050405020304" pitchFamily="18" charset="0"/>
              </a:rPr>
              <a:t>ZWSZ</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dipetakan</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menjadi</a:t>
            </a:r>
            <a:r>
              <a:rPr lang="en-GB" altLang="en-US" dirty="0">
                <a:solidFill>
                  <a:srgbClr val="010000"/>
                </a:solidFill>
                <a:cs typeface="Times New Roman" panose="02020603050405020304" pitchFamily="18" charset="0"/>
              </a:rPr>
              <a:t> </a:t>
            </a:r>
            <a:r>
              <a:rPr lang="en-GB" altLang="en-US" dirty="0">
                <a:solidFill>
                  <a:srgbClr val="010000"/>
                </a:solidFill>
                <a:latin typeface="Courier New" panose="02070309020205020404" pitchFamily="49" charset="0"/>
                <a:cs typeface="Times New Roman" panose="02020603050405020304" pitchFamily="18" charset="0"/>
              </a:rPr>
              <a:t>t*e</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dan</a:t>
            </a:r>
            <a:r>
              <a:rPr lang="en-GB" altLang="en-US" dirty="0">
                <a:solidFill>
                  <a:srgbClr val="010000"/>
                </a:solidFill>
                <a:cs typeface="Times New Roman" panose="02020603050405020304" pitchFamily="18" charset="0"/>
              </a:rPr>
              <a:t> </a:t>
            </a:r>
            <a:r>
              <a:rPr lang="en-GB" altLang="en-US" dirty="0">
                <a:solidFill>
                  <a:srgbClr val="010000"/>
                </a:solidFill>
                <a:latin typeface="Courier New" panose="02070309020205020404" pitchFamily="49" charset="0"/>
                <a:cs typeface="Times New Roman" panose="02020603050405020304" pitchFamily="18" charset="0"/>
              </a:rPr>
              <a:t>t**t</a:t>
            </a:r>
            <a:r>
              <a:rPr lang="en-US" altLang="en-US" dirty="0">
                <a:solidFill>
                  <a:srgbClr val="010000"/>
                </a:solidFill>
                <a:cs typeface="Times New Roman" panose="02020603050405020304" pitchFamily="18" charset="0"/>
              </a:rPr>
              <a:t> </a:t>
            </a:r>
          </a:p>
          <a:p>
            <a:pPr marL="0" indent="0"/>
            <a:r>
              <a:rPr lang="en-GB" altLang="en-US" dirty="0" err="1">
                <a:solidFill>
                  <a:srgbClr val="010000"/>
                </a:solidFill>
                <a:cs typeface="Times New Roman" panose="02020603050405020304" pitchFamily="18" charset="0"/>
              </a:rPr>
              <a:t>Kemungkinan</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besar</a:t>
            </a:r>
            <a:r>
              <a:rPr lang="en-GB" altLang="en-US" dirty="0">
                <a:solidFill>
                  <a:srgbClr val="010000"/>
                </a:solidFill>
                <a:cs typeface="Times New Roman" panose="02020603050405020304" pitchFamily="18" charset="0"/>
              </a:rPr>
              <a:t> </a:t>
            </a:r>
            <a:r>
              <a:rPr lang="en-GB" altLang="en-US" dirty="0">
                <a:solidFill>
                  <a:srgbClr val="010000"/>
                </a:solidFill>
                <a:latin typeface="Courier New" panose="02070309020205020404" pitchFamily="49" charset="0"/>
                <a:cs typeface="Times New Roman" panose="02020603050405020304" pitchFamily="18" charset="0"/>
              </a:rPr>
              <a:t>W </a:t>
            </a:r>
            <a:r>
              <a:rPr lang="en-GB" altLang="en-US" dirty="0" err="1">
                <a:solidFill>
                  <a:srgbClr val="010000"/>
                </a:solidFill>
                <a:cs typeface="Times New Roman" panose="02020603050405020304" pitchFamily="18" charset="0"/>
              </a:rPr>
              <a:t>adalah</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pemetataan</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dari</a:t>
            </a:r>
            <a:r>
              <a:rPr lang="en-GB" altLang="en-US" dirty="0">
                <a:solidFill>
                  <a:srgbClr val="010000"/>
                </a:solidFill>
                <a:cs typeface="Times New Roman" panose="02020603050405020304" pitchFamily="18" charset="0"/>
              </a:rPr>
              <a:t> </a:t>
            </a:r>
            <a:r>
              <a:rPr lang="en-GB" altLang="en-US" dirty="0">
                <a:solidFill>
                  <a:srgbClr val="010000"/>
                </a:solidFill>
                <a:latin typeface="Courier New" panose="02070309020205020404" pitchFamily="49" charset="0"/>
                <a:cs typeface="Times New Roman" panose="02020603050405020304" pitchFamily="18" charset="0"/>
              </a:rPr>
              <a:t>H</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sehingga</a:t>
            </a:r>
            <a:r>
              <a:rPr lang="en-GB" altLang="en-US" dirty="0">
                <a:solidFill>
                  <a:srgbClr val="010000"/>
                </a:solidFill>
                <a:cs typeface="Times New Roman" panose="02020603050405020304" pitchFamily="18" charset="0"/>
              </a:rPr>
              <a:t> kata yang </a:t>
            </a:r>
            <a:r>
              <a:rPr lang="en-GB" altLang="en-US" dirty="0" err="1">
                <a:solidFill>
                  <a:srgbClr val="010000"/>
                </a:solidFill>
                <a:cs typeface="Times New Roman" panose="02020603050405020304" pitchFamily="18" charset="0"/>
              </a:rPr>
              <a:t>mungkin</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untuk</a:t>
            </a:r>
            <a:r>
              <a:rPr lang="en-GB" altLang="en-US" dirty="0">
                <a:solidFill>
                  <a:srgbClr val="010000"/>
                </a:solidFill>
                <a:cs typeface="Times New Roman" panose="02020603050405020304" pitchFamily="18" charset="0"/>
              </a:rPr>
              <a:t> </a:t>
            </a:r>
            <a:r>
              <a:rPr lang="en-GB" altLang="en-US" dirty="0">
                <a:solidFill>
                  <a:srgbClr val="010000"/>
                </a:solidFill>
                <a:latin typeface="Courier New" panose="02070309020205020404" pitchFamily="49" charset="0"/>
                <a:cs typeface="Times New Roman" panose="02020603050405020304" pitchFamily="18" charset="0"/>
              </a:rPr>
              <a:t>ZWP</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dan</a:t>
            </a:r>
            <a:r>
              <a:rPr lang="en-GB" altLang="en-US" dirty="0">
                <a:solidFill>
                  <a:srgbClr val="010000"/>
                </a:solidFill>
                <a:cs typeface="Times New Roman" panose="02020603050405020304" pitchFamily="18" charset="0"/>
              </a:rPr>
              <a:t> </a:t>
            </a:r>
            <a:r>
              <a:rPr lang="en-GB" altLang="en-US" dirty="0">
                <a:solidFill>
                  <a:srgbClr val="010000"/>
                </a:solidFill>
                <a:latin typeface="Courier New" panose="02070309020205020404" pitchFamily="49" charset="0"/>
                <a:cs typeface="Times New Roman" panose="02020603050405020304" pitchFamily="18" charset="0"/>
              </a:rPr>
              <a:t>ZWSZ</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adalah</a:t>
            </a:r>
            <a:r>
              <a:rPr lang="en-GB" altLang="en-US" dirty="0">
                <a:solidFill>
                  <a:srgbClr val="010000"/>
                </a:solidFill>
                <a:cs typeface="Times New Roman" panose="02020603050405020304" pitchFamily="18" charset="0"/>
              </a:rPr>
              <a:t> </a:t>
            </a:r>
            <a:r>
              <a:rPr lang="en-GB" altLang="en-US" dirty="0">
                <a:solidFill>
                  <a:srgbClr val="010000"/>
                </a:solidFill>
                <a:latin typeface="Courier New" panose="02070309020205020404" pitchFamily="49" charset="0"/>
                <a:cs typeface="Times New Roman" panose="02020603050405020304" pitchFamily="18" charset="0"/>
              </a:rPr>
              <a:t>the</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dan</a:t>
            </a:r>
            <a:r>
              <a:rPr lang="en-GB" altLang="en-US" dirty="0">
                <a:solidFill>
                  <a:srgbClr val="010000"/>
                </a:solidFill>
                <a:cs typeface="Times New Roman" panose="02020603050405020304" pitchFamily="18" charset="0"/>
              </a:rPr>
              <a:t> </a:t>
            </a:r>
            <a:r>
              <a:rPr lang="en-GB" altLang="en-US" dirty="0">
                <a:solidFill>
                  <a:srgbClr val="010000"/>
                </a:solidFill>
                <a:latin typeface="Courier New" panose="02070309020205020404" pitchFamily="49" charset="0"/>
                <a:cs typeface="Times New Roman" panose="02020603050405020304" pitchFamily="18" charset="0"/>
              </a:rPr>
              <a:t>that</a:t>
            </a:r>
            <a:r>
              <a:rPr lang="en-US" altLang="en-US" dirty="0">
                <a:solidFill>
                  <a:srgbClr val="010000"/>
                </a:solidFill>
                <a:cs typeface="Times New Roman" panose="02020603050405020304" pitchFamily="18" charset="0"/>
              </a:rPr>
              <a:t> </a:t>
            </a:r>
            <a:r>
              <a:rPr lang="en-GB" altLang="en-US" dirty="0">
                <a:solidFill>
                  <a:srgbClr val="010000"/>
                </a:solidFill>
                <a:cs typeface="Times New Roman" panose="02020603050405020304" pitchFamily="18" charset="0"/>
              </a:rPr>
              <a:t> </a:t>
            </a:r>
            <a:endParaRPr lang="en-US" altLang="en-US" dirty="0">
              <a:solidFill>
                <a:srgbClr val="010000"/>
              </a:solidFill>
              <a:cs typeface="Times New Roman" panose="02020603050405020304" pitchFamily="18" charset="0"/>
            </a:endParaRPr>
          </a:p>
        </p:txBody>
      </p:sp>
    </p:spTree>
    <p:extLst>
      <p:ext uri="{BB962C8B-B14F-4D97-AF65-F5344CB8AC3E}">
        <p14:creationId xmlns:p14="http://schemas.microsoft.com/office/powerpoint/2010/main" val="23015623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FDB1C112-4A4C-46CF-9001-A826D46F5145}" type="slidenum">
              <a:rPr lang="en-GB" altLang="en-US" sz="2400">
                <a:solidFill>
                  <a:schemeClr val="tx2"/>
                </a:solidFill>
              </a:rPr>
              <a:pPr>
                <a:spcBef>
                  <a:spcPct val="0"/>
                </a:spcBef>
                <a:buClrTx/>
                <a:buSzTx/>
                <a:buFontTx/>
                <a:buNone/>
              </a:pPr>
              <a:t>62</a:t>
            </a:fld>
            <a:endParaRPr lang="en-GB" altLang="en-US" sz="1400">
              <a:solidFill>
                <a:schemeClr val="tx2"/>
              </a:solidFill>
            </a:endParaRPr>
          </a:p>
        </p:txBody>
      </p:sp>
      <p:sp>
        <p:nvSpPr>
          <p:cNvPr id="28676" name="Rectangle 3"/>
          <p:cNvSpPr>
            <a:spLocks noGrp="1" noChangeArrowheads="1"/>
          </p:cNvSpPr>
          <p:nvPr>
            <p:ph type="body" idx="1"/>
          </p:nvPr>
        </p:nvSpPr>
        <p:spPr>
          <a:xfrm>
            <a:off x="576470" y="838200"/>
            <a:ext cx="10777330" cy="5378450"/>
          </a:xfrm>
        </p:spPr>
        <p:txBody>
          <a:bodyPr>
            <a:normAutofit/>
          </a:bodyPr>
          <a:lstStyle/>
          <a:p>
            <a:pPr marL="0" indent="0" algn="just">
              <a:buNone/>
            </a:pPr>
            <a:r>
              <a:rPr lang="en-US" altLang="en-US" b="1" dirty="0" err="1">
                <a:solidFill>
                  <a:srgbClr val="000000"/>
                </a:solidFill>
                <a:cs typeface="Times New Roman" panose="02020603050405020304" pitchFamily="18" charset="0"/>
              </a:rPr>
              <a:t>Iterasi</a:t>
            </a:r>
            <a:r>
              <a:rPr lang="en-US" altLang="en-US" b="1" dirty="0">
                <a:solidFill>
                  <a:srgbClr val="000000"/>
                </a:solidFill>
                <a:cs typeface="Times New Roman" panose="02020603050405020304" pitchFamily="18" charset="0"/>
              </a:rPr>
              <a:t> 1:</a:t>
            </a:r>
          </a:p>
          <a:p>
            <a:pPr marL="0" indent="0" algn="just">
              <a:buNone/>
            </a:pPr>
            <a:r>
              <a:rPr lang="en-US" altLang="en-US" sz="1800" b="1" dirty="0">
                <a:solidFill>
                  <a:srgbClr val="000000"/>
                </a:solidFill>
                <a:latin typeface="Courier New" panose="02070309020205020404" pitchFamily="49" charset="0"/>
                <a:cs typeface="Courier New" panose="02070309020205020404" pitchFamily="49" charset="0"/>
              </a:rPr>
              <a:t>	</a:t>
            </a:r>
            <a:r>
              <a:rPr lang="en-US" altLang="en-US" sz="1800" dirty="0">
                <a:solidFill>
                  <a:srgbClr val="000000"/>
                </a:solidFill>
                <a:latin typeface="Courier New" panose="02070309020205020404" pitchFamily="49" charset="0"/>
                <a:cs typeface="Courier New" panose="02070309020205020404" pitchFamily="49" charset="0"/>
              </a:rPr>
              <a:t>UZ QSO VUOHXMOPV GPOZPEVSG ZWSZ OPFPESX UDBMETSX AIZ</a:t>
            </a:r>
            <a:endParaRPr lang="en-US" altLang="en-US" sz="1800" dirty="0">
              <a:solidFill>
                <a:srgbClr val="000000"/>
              </a:solidFill>
              <a:cs typeface="Times New Roman" panose="02020603050405020304" pitchFamily="18" charset="0"/>
            </a:endParaRPr>
          </a:p>
          <a:p>
            <a:pPr marL="0" indent="0" algn="just">
              <a:buNone/>
            </a:pP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1800" dirty="0">
                <a:solidFill>
                  <a:srgbClr val="000000"/>
                </a:solidFill>
                <a:latin typeface="Courier New" panose="02070309020205020404" pitchFamily="49" charset="0"/>
                <a:cs typeface="Courier New" panose="02070309020205020404" pitchFamily="49" charset="0"/>
              </a:rPr>
              <a:t>t            e   </a:t>
            </a:r>
            <a:r>
              <a:rPr lang="en-US" altLang="en-US" sz="1800" dirty="0" err="1">
                <a:solidFill>
                  <a:srgbClr val="000000"/>
                </a:solidFill>
                <a:latin typeface="Courier New" panose="02070309020205020404" pitchFamily="49" charset="0"/>
                <a:cs typeface="Courier New" panose="02070309020205020404" pitchFamily="49" charset="0"/>
              </a:rPr>
              <a:t>e</a:t>
            </a:r>
            <a:r>
              <a:rPr lang="en-US" altLang="en-US" sz="1800" dirty="0">
                <a:solidFill>
                  <a:srgbClr val="000000"/>
                </a:solidFill>
                <a:latin typeface="Courier New" panose="02070309020205020404" pitchFamily="49" charset="0"/>
                <a:cs typeface="Courier New" panose="02070309020205020404" pitchFamily="49" charset="0"/>
              </a:rPr>
              <a:t> </a:t>
            </a:r>
            <a:r>
              <a:rPr lang="en-US" altLang="en-US" sz="1800" dirty="0" err="1">
                <a:solidFill>
                  <a:srgbClr val="000000"/>
                </a:solidFill>
                <a:latin typeface="Courier New" panose="02070309020205020404" pitchFamily="49" charset="0"/>
                <a:cs typeface="Courier New" panose="02070309020205020404" pitchFamily="49" charset="0"/>
              </a:rPr>
              <a:t>te</a:t>
            </a:r>
            <a:r>
              <a:rPr lang="en-US" altLang="en-US" sz="1800" dirty="0">
                <a:solidFill>
                  <a:srgbClr val="000000"/>
                </a:solidFill>
                <a:latin typeface="Courier New" panose="02070309020205020404" pitchFamily="49" charset="0"/>
                <a:cs typeface="Courier New" panose="02070309020205020404" pitchFamily="49" charset="0"/>
              </a:rPr>
              <a:t>     t  </a:t>
            </a:r>
            <a:r>
              <a:rPr lang="en-US" altLang="en-US" sz="1800" dirty="0" err="1">
                <a:solidFill>
                  <a:srgbClr val="000000"/>
                </a:solidFill>
                <a:latin typeface="Courier New" panose="02070309020205020404" pitchFamily="49" charset="0"/>
                <a:cs typeface="Courier New" panose="02070309020205020404" pitchFamily="49" charset="0"/>
              </a:rPr>
              <a:t>t</a:t>
            </a:r>
            <a:r>
              <a:rPr lang="en-US" altLang="en-US" sz="1800" dirty="0">
                <a:solidFill>
                  <a:srgbClr val="000000"/>
                </a:solidFill>
                <a:latin typeface="Courier New" panose="02070309020205020404" pitchFamily="49" charset="0"/>
                <a:cs typeface="Courier New" panose="02070309020205020404" pitchFamily="49" charset="0"/>
              </a:rPr>
              <a:t>  e </a:t>
            </a:r>
            <a:r>
              <a:rPr lang="en-US" altLang="en-US" sz="1800" dirty="0" err="1">
                <a:solidFill>
                  <a:srgbClr val="000000"/>
                </a:solidFill>
                <a:latin typeface="Courier New" panose="02070309020205020404" pitchFamily="49" charset="0"/>
                <a:cs typeface="Courier New" panose="02070309020205020404" pitchFamily="49" charset="0"/>
              </a:rPr>
              <a:t>e</a:t>
            </a:r>
            <a:r>
              <a:rPr lang="en-US" altLang="en-US" sz="1800" dirty="0">
                <a:solidFill>
                  <a:srgbClr val="000000"/>
                </a:solidFill>
                <a:latin typeface="Courier New" panose="02070309020205020404" pitchFamily="49" charset="0"/>
                <a:cs typeface="Courier New" panose="02070309020205020404" pitchFamily="49" charset="0"/>
              </a:rPr>
              <a:t>               t </a:t>
            </a:r>
            <a:endParaRPr lang="en-US" altLang="en-US" sz="1800" dirty="0">
              <a:solidFill>
                <a:srgbClr val="000000"/>
              </a:solidFill>
              <a:cs typeface="Times New Roman" panose="02020603050405020304" pitchFamily="18" charset="0"/>
            </a:endParaRPr>
          </a:p>
          <a:p>
            <a:pPr marL="0" indent="0" algn="just">
              <a:buNone/>
            </a:pPr>
            <a:r>
              <a:rPr lang="en-US" altLang="en-US" sz="2000" dirty="0">
                <a:solidFill>
                  <a:srgbClr val="000000"/>
                </a:solidFill>
                <a:latin typeface="Courier New" panose="02070309020205020404" pitchFamily="49" charset="0"/>
                <a:cs typeface="Courier New" panose="02070309020205020404" pitchFamily="49" charset="0"/>
              </a:rPr>
              <a:t> </a:t>
            </a:r>
            <a:endParaRPr lang="en-US" altLang="en-US" sz="2000" dirty="0">
              <a:solidFill>
                <a:srgbClr val="000000"/>
              </a:solidFill>
              <a:cs typeface="Times New Roman" panose="02020603050405020304" pitchFamily="18" charset="0"/>
            </a:endParaRPr>
          </a:p>
          <a:p>
            <a:pPr marL="0" indent="0" algn="just">
              <a:buNone/>
            </a:pP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1800" dirty="0">
                <a:solidFill>
                  <a:srgbClr val="000000"/>
                </a:solidFill>
                <a:latin typeface="Courier New" panose="02070309020205020404" pitchFamily="49" charset="0"/>
                <a:cs typeface="Courier New" panose="02070309020205020404" pitchFamily="49" charset="0"/>
              </a:rPr>
              <a:t>VUEPHZ HMDZSHZO WSFP APPD TSVP QUZW YMXUZUHSX</a:t>
            </a:r>
            <a:endParaRPr lang="en-US" altLang="en-US" sz="1800" dirty="0">
              <a:solidFill>
                <a:srgbClr val="000000"/>
              </a:solidFill>
              <a:cs typeface="Times New Roman" panose="02020603050405020304" pitchFamily="18" charset="0"/>
            </a:endParaRPr>
          </a:p>
          <a:p>
            <a:pPr marL="0" indent="0" algn="just">
              <a:buNone/>
            </a:pPr>
            <a:r>
              <a:rPr lang="en-US" altLang="en-US" sz="1800" dirty="0">
                <a:solidFill>
                  <a:srgbClr val="000000"/>
                </a:solidFill>
                <a:latin typeface="Courier New" panose="02070309020205020404" pitchFamily="49" charset="0"/>
                <a:cs typeface="Courier New" panose="02070309020205020404" pitchFamily="49" charset="0"/>
              </a:rPr>
              <a:t>	   e t    </a:t>
            </a:r>
            <a:r>
              <a:rPr lang="en-US" altLang="en-US" sz="1800" dirty="0" err="1">
                <a:solidFill>
                  <a:srgbClr val="000000"/>
                </a:solidFill>
                <a:latin typeface="Courier New" panose="02070309020205020404" pitchFamily="49" charset="0"/>
                <a:cs typeface="Courier New" panose="02070309020205020404" pitchFamily="49" charset="0"/>
              </a:rPr>
              <a:t>t</a:t>
            </a:r>
            <a:r>
              <a:rPr lang="en-US" altLang="en-US" sz="1800" dirty="0">
                <a:solidFill>
                  <a:srgbClr val="000000"/>
                </a:solidFill>
                <a:latin typeface="Courier New" panose="02070309020205020404" pitchFamily="49" charset="0"/>
                <a:cs typeface="Courier New" panose="02070309020205020404" pitchFamily="49" charset="0"/>
              </a:rPr>
              <a:t>  </a:t>
            </a:r>
            <a:r>
              <a:rPr lang="en-US" altLang="en-US" sz="1800" dirty="0" err="1">
                <a:solidFill>
                  <a:srgbClr val="000000"/>
                </a:solidFill>
                <a:latin typeface="Courier New" panose="02070309020205020404" pitchFamily="49" charset="0"/>
                <a:cs typeface="Courier New" panose="02070309020205020404" pitchFamily="49" charset="0"/>
              </a:rPr>
              <a:t>t</a:t>
            </a:r>
            <a:r>
              <a:rPr lang="en-US" altLang="en-US" sz="1800" dirty="0">
                <a:solidFill>
                  <a:srgbClr val="000000"/>
                </a:solidFill>
                <a:latin typeface="Courier New" panose="02070309020205020404" pitchFamily="49" charset="0"/>
                <a:cs typeface="Courier New" panose="02070309020205020404" pitchFamily="49" charset="0"/>
              </a:rPr>
              <a:t>     e  </a:t>
            </a:r>
            <a:r>
              <a:rPr lang="en-US" altLang="en-US" sz="1800" dirty="0" err="1">
                <a:solidFill>
                  <a:srgbClr val="000000"/>
                </a:solidFill>
                <a:latin typeface="Courier New" panose="02070309020205020404" pitchFamily="49" charset="0"/>
                <a:cs typeface="Courier New" panose="02070309020205020404" pitchFamily="49" charset="0"/>
              </a:rPr>
              <a:t>ee</a:t>
            </a:r>
            <a:r>
              <a:rPr lang="en-US" altLang="en-US" sz="1800" dirty="0">
                <a:solidFill>
                  <a:srgbClr val="000000"/>
                </a:solidFill>
                <a:latin typeface="Courier New" panose="02070309020205020404" pitchFamily="49" charset="0"/>
                <a:cs typeface="Courier New" panose="02070309020205020404" pitchFamily="49" charset="0"/>
              </a:rPr>
              <a:t>     e   t      </a:t>
            </a:r>
            <a:r>
              <a:rPr lang="en-US" altLang="en-US" sz="1800" dirty="0" err="1">
                <a:solidFill>
                  <a:srgbClr val="000000"/>
                </a:solidFill>
                <a:latin typeface="Courier New" panose="02070309020205020404" pitchFamily="49" charset="0"/>
                <a:cs typeface="Courier New" panose="02070309020205020404" pitchFamily="49" charset="0"/>
              </a:rPr>
              <a:t>t</a:t>
            </a:r>
            <a:endParaRPr lang="en-US" altLang="en-US" sz="1800" dirty="0">
              <a:solidFill>
                <a:srgbClr val="000000"/>
              </a:solidFill>
              <a:cs typeface="Times New Roman" panose="02020603050405020304" pitchFamily="18" charset="0"/>
            </a:endParaRPr>
          </a:p>
          <a:p>
            <a:pPr marL="0" indent="0" algn="just">
              <a:buNone/>
            </a:pPr>
            <a:r>
              <a:rPr lang="en-US" altLang="en-US" sz="1800" dirty="0">
                <a:solidFill>
                  <a:srgbClr val="000000"/>
                </a:solidFill>
                <a:latin typeface="Courier New" panose="02070309020205020404" pitchFamily="49" charset="0"/>
                <a:cs typeface="Courier New" panose="02070309020205020404" pitchFamily="49" charset="0"/>
              </a:rPr>
              <a:t> </a:t>
            </a:r>
            <a:endParaRPr lang="en-US" altLang="en-US" sz="1800" dirty="0">
              <a:solidFill>
                <a:srgbClr val="000000"/>
              </a:solidFill>
              <a:cs typeface="Times New Roman" panose="02020603050405020304" pitchFamily="18" charset="0"/>
            </a:endParaRPr>
          </a:p>
          <a:p>
            <a:pPr marL="0" indent="0" algn="just">
              <a:buNone/>
            </a:pPr>
            <a:r>
              <a:rPr lang="en-US" altLang="en-US" sz="1800" dirty="0">
                <a:solidFill>
                  <a:srgbClr val="000000"/>
                </a:solidFill>
                <a:latin typeface="Courier New" panose="02070309020205020404" pitchFamily="49" charset="0"/>
                <a:cs typeface="Courier New" panose="02070309020205020404" pitchFamily="49" charset="0"/>
              </a:rPr>
              <a:t>	EPYEPOPDZSZUFPO MB ZWP FUPZ HMDJ UD TMOHMQ</a:t>
            </a:r>
            <a:endParaRPr lang="en-US" altLang="en-US" sz="1800" dirty="0">
              <a:solidFill>
                <a:srgbClr val="000000"/>
              </a:solidFill>
              <a:cs typeface="Times New Roman" panose="02020603050405020304" pitchFamily="18" charset="0"/>
            </a:endParaRPr>
          </a:p>
          <a:p>
            <a:pPr marL="0" indent="0">
              <a:buNone/>
            </a:pPr>
            <a:r>
              <a:rPr lang="en-GB" altLang="en-US" sz="1800" dirty="0">
                <a:cs typeface="Times New Roman" panose="02020603050405020304" pitchFamily="18" charset="0"/>
              </a:rPr>
              <a:t>	  </a:t>
            </a:r>
            <a:r>
              <a:rPr lang="en-GB" altLang="en-US" sz="1800" dirty="0">
                <a:latin typeface="Courier" pitchFamily="49" charset="0"/>
                <a:cs typeface="Times New Roman" panose="02020603050405020304" pitchFamily="18" charset="0"/>
              </a:rPr>
              <a:t>e  </a:t>
            </a:r>
            <a:r>
              <a:rPr lang="en-GB" altLang="en-US" sz="1800" dirty="0" err="1">
                <a:latin typeface="Courier" pitchFamily="49" charset="0"/>
                <a:cs typeface="Times New Roman" panose="02020603050405020304" pitchFamily="18" charset="0"/>
              </a:rPr>
              <a:t>e</a:t>
            </a:r>
            <a:r>
              <a:rPr lang="en-GB" altLang="en-US" sz="1800" dirty="0">
                <a:latin typeface="Courier" pitchFamily="49" charset="0"/>
                <a:cs typeface="Times New Roman" panose="02020603050405020304" pitchFamily="18" charset="0"/>
              </a:rPr>
              <a:t> </a:t>
            </a:r>
            <a:r>
              <a:rPr lang="en-GB" altLang="en-US" sz="1800" dirty="0" err="1">
                <a:latin typeface="Courier" pitchFamily="49" charset="0"/>
                <a:cs typeface="Times New Roman" panose="02020603050405020304" pitchFamily="18" charset="0"/>
              </a:rPr>
              <a:t>e</a:t>
            </a:r>
            <a:r>
              <a:rPr lang="en-GB" altLang="en-US" sz="1800" dirty="0">
                <a:latin typeface="Courier" pitchFamily="49" charset="0"/>
                <a:cs typeface="Times New Roman" panose="02020603050405020304" pitchFamily="18" charset="0"/>
              </a:rPr>
              <a:t> t </a:t>
            </a:r>
            <a:r>
              <a:rPr lang="en-GB" altLang="en-US" sz="1800" dirty="0" err="1">
                <a:latin typeface="Courier" pitchFamily="49" charset="0"/>
                <a:cs typeface="Times New Roman" panose="02020603050405020304" pitchFamily="18" charset="0"/>
              </a:rPr>
              <a:t>t</a:t>
            </a:r>
            <a:r>
              <a:rPr lang="en-GB" altLang="en-US" sz="1800" dirty="0">
                <a:latin typeface="Courier" pitchFamily="49" charset="0"/>
                <a:cs typeface="Times New Roman" panose="02020603050405020304" pitchFamily="18" charset="0"/>
              </a:rPr>
              <a:t>  e     t e   et</a:t>
            </a:r>
            <a:r>
              <a:rPr lang="en-GB" altLang="en-US" sz="2000" dirty="0">
                <a:latin typeface="Courier" pitchFamily="49" charset="0"/>
                <a:cs typeface="Times New Roman" panose="02020603050405020304" pitchFamily="18" charset="0"/>
              </a:rPr>
              <a:t>  	</a:t>
            </a:r>
          </a:p>
          <a:p>
            <a:pPr marL="0" indent="0">
              <a:buNone/>
            </a:pPr>
            <a:endParaRPr lang="en-GB" altLang="en-US" sz="2000" dirty="0">
              <a:latin typeface="Courier" pitchFamily="49" charset="0"/>
              <a:cs typeface="Times New Roman" panose="02020603050405020304" pitchFamily="18" charset="0"/>
            </a:endParaRPr>
          </a:p>
          <a:p>
            <a:pPr marL="0" indent="0"/>
            <a:r>
              <a:rPr lang="en-GB" altLang="en-US" dirty="0">
                <a:solidFill>
                  <a:srgbClr val="010000"/>
                </a:solidFill>
                <a:latin typeface="Courier New" panose="02070309020205020404" pitchFamily="49" charset="0"/>
                <a:cs typeface="Times New Roman" panose="02020603050405020304" pitchFamily="18" charset="0"/>
              </a:rPr>
              <a:t> </a:t>
            </a:r>
            <a:r>
              <a:rPr lang="en-GB" altLang="en-US" sz="2400" dirty="0">
                <a:solidFill>
                  <a:srgbClr val="010000"/>
                </a:solidFill>
                <a:latin typeface="Courier New" panose="02070309020205020404" pitchFamily="49" charset="0"/>
                <a:cs typeface="Times New Roman" panose="02020603050405020304" pitchFamily="18" charset="0"/>
              </a:rPr>
              <a:t>ZWP</a:t>
            </a:r>
            <a:r>
              <a:rPr lang="en-GB" altLang="en-US" sz="2400" dirty="0">
                <a:solidFill>
                  <a:srgbClr val="010000"/>
                </a:solidFill>
                <a:cs typeface="Times New Roman" panose="02020603050405020304" pitchFamily="18" charset="0"/>
              </a:rPr>
              <a:t> dan </a:t>
            </a:r>
            <a:r>
              <a:rPr lang="en-GB" altLang="en-US" sz="2400" dirty="0">
                <a:solidFill>
                  <a:srgbClr val="010000"/>
                </a:solidFill>
                <a:latin typeface="Courier New" panose="02070309020205020404" pitchFamily="49" charset="0"/>
                <a:cs typeface="Times New Roman" panose="02020603050405020304" pitchFamily="18" charset="0"/>
              </a:rPr>
              <a:t>ZWSZ</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dipetakan</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menjadi</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New" panose="02070309020205020404" pitchFamily="49" charset="0"/>
                <a:cs typeface="Times New Roman" panose="02020603050405020304" pitchFamily="18" charset="0"/>
              </a:rPr>
              <a:t>t*e</a:t>
            </a:r>
            <a:r>
              <a:rPr lang="en-GB" altLang="en-US" sz="2400" dirty="0">
                <a:solidFill>
                  <a:srgbClr val="010000"/>
                </a:solidFill>
                <a:cs typeface="Times New Roman" panose="02020603050405020304" pitchFamily="18" charset="0"/>
              </a:rPr>
              <a:t> dan </a:t>
            </a:r>
            <a:r>
              <a:rPr lang="en-GB" altLang="en-US" sz="2400" dirty="0">
                <a:solidFill>
                  <a:srgbClr val="010000"/>
                </a:solidFill>
                <a:latin typeface="Courier New" panose="02070309020205020404" pitchFamily="49" charset="0"/>
                <a:cs typeface="Times New Roman" panose="02020603050405020304" pitchFamily="18" charset="0"/>
              </a:rPr>
              <a:t>t**t</a:t>
            </a:r>
            <a:r>
              <a:rPr lang="en-US" altLang="en-US" sz="2400" dirty="0">
                <a:solidFill>
                  <a:srgbClr val="010000"/>
                </a:solidFill>
                <a:cs typeface="Times New Roman" panose="02020603050405020304" pitchFamily="18" charset="0"/>
              </a:rPr>
              <a:t> </a:t>
            </a:r>
          </a:p>
          <a:p>
            <a:pPr marL="396875" indent="-396875"/>
            <a:r>
              <a:rPr lang="en-GB" altLang="en-US" sz="2400" dirty="0" err="1">
                <a:solidFill>
                  <a:srgbClr val="010000"/>
                </a:solidFill>
                <a:cs typeface="Times New Roman" panose="02020603050405020304" pitchFamily="18" charset="0"/>
              </a:rPr>
              <a:t>Kemungkinan</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besar</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New" panose="02070309020205020404" pitchFamily="49" charset="0"/>
                <a:cs typeface="Times New Roman" panose="02020603050405020304" pitchFamily="18" charset="0"/>
              </a:rPr>
              <a:t>W </a:t>
            </a:r>
            <a:r>
              <a:rPr lang="en-GB" altLang="en-US" sz="2400" dirty="0" err="1">
                <a:solidFill>
                  <a:srgbClr val="010000"/>
                </a:solidFill>
                <a:cs typeface="Times New Roman" panose="02020603050405020304" pitchFamily="18" charset="0"/>
              </a:rPr>
              <a:t>adalah</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pemetataan</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dari</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New" panose="02070309020205020404" pitchFamily="49" charset="0"/>
                <a:cs typeface="Times New Roman" panose="02020603050405020304" pitchFamily="18" charset="0"/>
              </a:rPr>
              <a:t>H</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sehingga</a:t>
            </a:r>
            <a:r>
              <a:rPr lang="en-GB" altLang="en-US" sz="2400" dirty="0">
                <a:solidFill>
                  <a:srgbClr val="010000"/>
                </a:solidFill>
                <a:cs typeface="Times New Roman" panose="02020603050405020304" pitchFamily="18" charset="0"/>
              </a:rPr>
              <a:t> kata yang </a:t>
            </a:r>
            <a:r>
              <a:rPr lang="en-GB" altLang="en-US" sz="2400" dirty="0" err="1">
                <a:solidFill>
                  <a:srgbClr val="010000"/>
                </a:solidFill>
                <a:cs typeface="Times New Roman" panose="02020603050405020304" pitchFamily="18" charset="0"/>
              </a:rPr>
              <a:t>mungkin</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untuk</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New" panose="02070309020205020404" pitchFamily="49" charset="0"/>
                <a:cs typeface="Times New Roman" panose="02020603050405020304" pitchFamily="18" charset="0"/>
              </a:rPr>
              <a:t>ZWP</a:t>
            </a:r>
            <a:r>
              <a:rPr lang="en-GB" altLang="en-US" sz="2400" dirty="0">
                <a:solidFill>
                  <a:srgbClr val="010000"/>
                </a:solidFill>
                <a:cs typeface="Times New Roman" panose="02020603050405020304" pitchFamily="18" charset="0"/>
              </a:rPr>
              <a:t> dan </a:t>
            </a:r>
            <a:r>
              <a:rPr lang="en-GB" altLang="en-US" sz="2400" dirty="0">
                <a:solidFill>
                  <a:srgbClr val="010000"/>
                </a:solidFill>
                <a:latin typeface="Courier New" panose="02070309020205020404" pitchFamily="49" charset="0"/>
                <a:cs typeface="Times New Roman" panose="02020603050405020304" pitchFamily="18" charset="0"/>
              </a:rPr>
              <a:t>ZWSZ</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adalah</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New" panose="02070309020205020404" pitchFamily="49" charset="0"/>
                <a:cs typeface="Times New Roman" panose="02020603050405020304" pitchFamily="18" charset="0"/>
              </a:rPr>
              <a:t>the</a:t>
            </a:r>
            <a:r>
              <a:rPr lang="en-GB" altLang="en-US" sz="2400" dirty="0">
                <a:solidFill>
                  <a:srgbClr val="010000"/>
                </a:solidFill>
                <a:cs typeface="Times New Roman" panose="02020603050405020304" pitchFamily="18" charset="0"/>
              </a:rPr>
              <a:t> dan </a:t>
            </a:r>
            <a:r>
              <a:rPr lang="en-GB" altLang="en-US" sz="2400" dirty="0">
                <a:solidFill>
                  <a:srgbClr val="010000"/>
                </a:solidFill>
                <a:latin typeface="Courier New" panose="02070309020205020404" pitchFamily="49" charset="0"/>
                <a:cs typeface="Times New Roman" panose="02020603050405020304" pitchFamily="18" charset="0"/>
              </a:rPr>
              <a:t>that</a:t>
            </a:r>
            <a:r>
              <a:rPr lang="en-US" altLang="en-US" sz="2400" dirty="0">
                <a:solidFill>
                  <a:srgbClr val="010000"/>
                </a:solidFill>
                <a:cs typeface="Times New Roman" panose="02020603050405020304" pitchFamily="18" charset="0"/>
              </a:rPr>
              <a:t> </a:t>
            </a:r>
            <a:r>
              <a:rPr lang="en-GB" altLang="en-US" sz="2400" dirty="0">
                <a:solidFill>
                  <a:srgbClr val="010000"/>
                </a:solidFill>
                <a:cs typeface="Times New Roman" panose="02020603050405020304" pitchFamily="18" charset="0"/>
              </a:rPr>
              <a:t> </a:t>
            </a:r>
            <a:endParaRPr lang="en-US" altLang="en-US" sz="2400" dirty="0">
              <a:solidFill>
                <a:srgbClr val="010000"/>
              </a:solidFill>
              <a:cs typeface="Times New Roman" panose="02020603050405020304" pitchFamily="18" charset="0"/>
            </a:endParaRPr>
          </a:p>
        </p:txBody>
      </p:sp>
    </p:spTree>
    <p:extLst>
      <p:ext uri="{BB962C8B-B14F-4D97-AF65-F5344CB8AC3E}">
        <p14:creationId xmlns:p14="http://schemas.microsoft.com/office/powerpoint/2010/main" val="18472244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3957850F-43D3-4E75-94F3-2FF260C49F5A}" type="slidenum">
              <a:rPr lang="en-GB" altLang="en-US" sz="2400">
                <a:solidFill>
                  <a:schemeClr val="tx2"/>
                </a:solidFill>
              </a:rPr>
              <a:pPr>
                <a:spcBef>
                  <a:spcPct val="0"/>
                </a:spcBef>
                <a:buClrTx/>
                <a:buSzTx/>
                <a:buFontTx/>
                <a:buNone/>
              </a:pPr>
              <a:t>63</a:t>
            </a:fld>
            <a:endParaRPr lang="en-GB" altLang="en-US" sz="1400">
              <a:solidFill>
                <a:schemeClr val="tx2"/>
              </a:solidFill>
            </a:endParaRPr>
          </a:p>
        </p:txBody>
      </p:sp>
      <p:sp>
        <p:nvSpPr>
          <p:cNvPr id="29700" name="Rectangle 3"/>
          <p:cNvSpPr>
            <a:spLocks noGrp="1" noChangeArrowheads="1"/>
          </p:cNvSpPr>
          <p:nvPr>
            <p:ph type="body" idx="1"/>
          </p:nvPr>
        </p:nvSpPr>
        <p:spPr>
          <a:xfrm>
            <a:off x="993913" y="604911"/>
            <a:ext cx="10359887" cy="5611739"/>
          </a:xfrm>
        </p:spPr>
        <p:txBody>
          <a:bodyPr>
            <a:normAutofit lnSpcReduction="10000"/>
          </a:bodyPr>
          <a:lstStyle/>
          <a:p>
            <a:pPr eaLnBrk="1" hangingPunct="1">
              <a:lnSpc>
                <a:spcPct val="80000"/>
              </a:lnSpc>
            </a:pPr>
            <a:r>
              <a:rPr lang="en-US" altLang="en-US" sz="2400" dirty="0" err="1">
                <a:solidFill>
                  <a:srgbClr val="010000"/>
                </a:solidFill>
              </a:rPr>
              <a:t>Diperoleh</a:t>
            </a:r>
            <a:r>
              <a:rPr lang="en-US" altLang="en-US" sz="2400" dirty="0">
                <a:solidFill>
                  <a:srgbClr val="010000"/>
                </a:solidFill>
              </a:rPr>
              <a:t> </a:t>
            </a:r>
            <a:r>
              <a:rPr lang="en-US" altLang="en-US" sz="2400" dirty="0" err="1">
                <a:solidFill>
                  <a:srgbClr val="010000"/>
                </a:solidFill>
              </a:rPr>
              <a:t>pemetaan</a:t>
            </a:r>
            <a:r>
              <a:rPr lang="en-US" altLang="en-US" sz="2400" dirty="0">
                <a:solidFill>
                  <a:srgbClr val="010000"/>
                </a:solidFill>
              </a:rPr>
              <a:t> (</a:t>
            </a:r>
            <a:r>
              <a:rPr lang="en-US" altLang="en-US" sz="2400" dirty="0" err="1">
                <a:solidFill>
                  <a:srgbClr val="010000"/>
                </a:solidFill>
              </a:rPr>
              <a:t>cipherteks</a:t>
            </a:r>
            <a:r>
              <a:rPr lang="en-US" altLang="en-US" sz="2400" dirty="0">
                <a:solidFill>
                  <a:srgbClr val="010000"/>
                </a:solidFill>
              </a:rPr>
              <a:t> </a:t>
            </a:r>
            <a:r>
              <a:rPr lang="en-US" altLang="en-US" sz="2400" dirty="0">
                <a:solidFill>
                  <a:srgbClr val="010000"/>
                </a:solidFill>
                <a:sym typeface="Symbol" panose="05050102010706020507" pitchFamily="18" charset="2"/>
              </a:rPr>
              <a:t> </a:t>
            </a:r>
            <a:r>
              <a:rPr lang="en-US" altLang="en-US" sz="2400" dirty="0" err="1">
                <a:solidFill>
                  <a:srgbClr val="010000"/>
                </a:solidFill>
                <a:sym typeface="Symbol" panose="05050102010706020507" pitchFamily="18" charset="2"/>
              </a:rPr>
              <a:t>plainteks</a:t>
            </a:r>
            <a:r>
              <a:rPr lang="en-US" altLang="en-US" sz="2400" dirty="0">
                <a:solidFill>
                  <a:srgbClr val="010000"/>
                </a:solidFill>
                <a:sym typeface="Symbol" panose="05050102010706020507" pitchFamily="18" charset="2"/>
              </a:rPr>
              <a:t>)</a:t>
            </a:r>
            <a:r>
              <a:rPr lang="en-US" altLang="en-US" sz="2400" dirty="0">
                <a:solidFill>
                  <a:srgbClr val="010000"/>
                </a:solidFill>
              </a:rPr>
              <a:t>:</a:t>
            </a:r>
          </a:p>
          <a:p>
            <a:pPr algn="just" eaLnBrk="1" hangingPunct="1">
              <a:lnSpc>
                <a:spcPct val="80000"/>
              </a:lnSpc>
              <a:buFont typeface="Wingdings" panose="05000000000000000000" pitchFamily="2" charset="2"/>
              <a:buNone/>
            </a:pPr>
            <a:r>
              <a:rPr lang="en-US" altLang="en-US" b="1" dirty="0">
                <a:solidFill>
                  <a:srgbClr val="000000"/>
                </a:solidFill>
                <a:latin typeface="Courier" pitchFamily="49" charset="0"/>
                <a:cs typeface="Times New Roman" panose="02020603050405020304" pitchFamily="18" charset="0"/>
              </a:rPr>
              <a:t>		</a:t>
            </a:r>
            <a:r>
              <a:rPr lang="en-US" altLang="en-US" sz="2400" dirty="0">
                <a:solidFill>
                  <a:srgbClr val="000000"/>
                </a:solidFill>
                <a:latin typeface="Courier" pitchFamily="49" charset="0"/>
                <a:cs typeface="Times New Roman" panose="02020603050405020304" pitchFamily="18" charset="0"/>
              </a:rPr>
              <a:t>P </a:t>
            </a:r>
            <a:r>
              <a:rPr lang="en-US" altLang="en-US" sz="2400" dirty="0">
                <a:solidFill>
                  <a:srgbClr val="000000"/>
                </a:solidFill>
                <a:latin typeface="Courier" pitchFamily="49" charset="0"/>
                <a:cs typeface="Times New Roman" panose="02020603050405020304" pitchFamily="18" charset="0"/>
                <a:sym typeface="Wingdings" panose="05000000000000000000" pitchFamily="2" charset="2"/>
              </a:rPr>
              <a:t></a:t>
            </a:r>
            <a:r>
              <a:rPr lang="en-US" altLang="en-US" sz="2400" dirty="0">
                <a:solidFill>
                  <a:srgbClr val="000000"/>
                </a:solidFill>
                <a:latin typeface="Courier" pitchFamily="49" charset="0"/>
                <a:cs typeface="Times New Roman" panose="02020603050405020304" pitchFamily="18" charset="0"/>
              </a:rPr>
              <a:t> e</a:t>
            </a:r>
            <a:endParaRPr lang="en-US" altLang="en-US" sz="2400" dirty="0">
              <a:solidFill>
                <a:srgbClr val="000000"/>
              </a:solidFill>
              <a:cs typeface="Times New Roman" panose="02020603050405020304" pitchFamily="18" charset="0"/>
            </a:endParaRPr>
          </a:p>
          <a:p>
            <a:pPr algn="just" eaLnBrk="1" hangingPunct="1">
              <a:lnSpc>
                <a:spcPct val="80000"/>
              </a:lnSpc>
              <a:buFont typeface="Wingdings" panose="05000000000000000000" pitchFamily="2" charset="2"/>
              <a:buNone/>
            </a:pPr>
            <a:r>
              <a:rPr lang="en-US" altLang="en-US" sz="2400" dirty="0">
                <a:solidFill>
                  <a:srgbClr val="000000"/>
                </a:solidFill>
                <a:latin typeface="Courier" pitchFamily="49" charset="0"/>
                <a:cs typeface="Times New Roman" panose="02020603050405020304" pitchFamily="18" charset="0"/>
              </a:rPr>
              <a:t>		Z </a:t>
            </a:r>
            <a:r>
              <a:rPr lang="en-US" altLang="en-US" sz="2400" dirty="0">
                <a:solidFill>
                  <a:srgbClr val="000000"/>
                </a:solidFill>
                <a:latin typeface="Courier" pitchFamily="49" charset="0"/>
                <a:cs typeface="Times New Roman" panose="02020603050405020304" pitchFamily="18" charset="0"/>
                <a:sym typeface="Wingdings" panose="05000000000000000000" pitchFamily="2" charset="2"/>
              </a:rPr>
              <a:t></a:t>
            </a:r>
            <a:r>
              <a:rPr lang="en-US" altLang="en-US" sz="2400" dirty="0">
                <a:solidFill>
                  <a:srgbClr val="000000"/>
                </a:solidFill>
                <a:latin typeface="Courier" pitchFamily="49" charset="0"/>
                <a:cs typeface="Times New Roman" panose="02020603050405020304" pitchFamily="18" charset="0"/>
              </a:rPr>
              <a:t> t</a:t>
            </a:r>
            <a:endParaRPr lang="en-US" altLang="en-US" sz="2400" dirty="0">
              <a:solidFill>
                <a:srgbClr val="000000"/>
              </a:solidFill>
              <a:cs typeface="Times New Roman" panose="02020603050405020304" pitchFamily="18" charset="0"/>
            </a:endParaRPr>
          </a:p>
          <a:p>
            <a:pPr algn="just" eaLnBrk="1" hangingPunct="1">
              <a:lnSpc>
                <a:spcPct val="80000"/>
              </a:lnSpc>
              <a:buFont typeface="Wingdings" panose="05000000000000000000" pitchFamily="2" charset="2"/>
              <a:buNone/>
            </a:pPr>
            <a:r>
              <a:rPr lang="en-US" altLang="en-US" sz="2400" dirty="0">
                <a:solidFill>
                  <a:srgbClr val="000000"/>
                </a:solidFill>
                <a:latin typeface="Courier" pitchFamily="49" charset="0"/>
                <a:cs typeface="Times New Roman" panose="02020603050405020304" pitchFamily="18" charset="0"/>
              </a:rPr>
              <a:t>		W </a:t>
            </a:r>
            <a:r>
              <a:rPr lang="en-US" altLang="en-US" sz="2400" dirty="0">
                <a:solidFill>
                  <a:srgbClr val="000000"/>
                </a:solidFill>
                <a:latin typeface="Courier" pitchFamily="49" charset="0"/>
                <a:cs typeface="Times New Roman" panose="02020603050405020304" pitchFamily="18" charset="0"/>
                <a:sym typeface="Wingdings" panose="05000000000000000000" pitchFamily="2" charset="2"/>
              </a:rPr>
              <a:t></a:t>
            </a:r>
            <a:r>
              <a:rPr lang="en-US" altLang="en-US" sz="2400" dirty="0">
                <a:solidFill>
                  <a:srgbClr val="000000"/>
                </a:solidFill>
                <a:latin typeface="Courier" pitchFamily="49" charset="0"/>
                <a:cs typeface="Times New Roman" panose="02020603050405020304" pitchFamily="18" charset="0"/>
              </a:rPr>
              <a:t> h</a:t>
            </a:r>
            <a:endParaRPr lang="en-US" altLang="en-US" sz="2400" dirty="0">
              <a:solidFill>
                <a:srgbClr val="000000"/>
              </a:solidFill>
              <a:cs typeface="Times New Roman" panose="02020603050405020304" pitchFamily="18" charset="0"/>
            </a:endParaRPr>
          </a:p>
          <a:p>
            <a:pPr eaLnBrk="1" hangingPunct="1">
              <a:lnSpc>
                <a:spcPct val="80000"/>
              </a:lnSpc>
              <a:buFont typeface="Wingdings" panose="05000000000000000000" pitchFamily="2" charset="2"/>
              <a:buNone/>
            </a:pPr>
            <a:r>
              <a:rPr lang="en-GB" altLang="en-US" sz="2400" dirty="0">
                <a:solidFill>
                  <a:srgbClr val="010000"/>
                </a:solidFill>
                <a:latin typeface="Courier" pitchFamily="49" charset="0"/>
                <a:cs typeface="Times New Roman" panose="02020603050405020304" pitchFamily="18" charset="0"/>
              </a:rPr>
              <a:t>		S </a:t>
            </a:r>
            <a:r>
              <a:rPr lang="en-GB" altLang="en-US" sz="2400" dirty="0">
                <a:solidFill>
                  <a:srgbClr val="010000"/>
                </a:solidFill>
                <a:latin typeface="Courier" pitchFamily="49" charset="0"/>
                <a:cs typeface="Times New Roman" panose="02020603050405020304" pitchFamily="18" charset="0"/>
                <a:sym typeface="Wingdings" panose="05000000000000000000" pitchFamily="2" charset="2"/>
              </a:rPr>
              <a:t></a:t>
            </a:r>
            <a:r>
              <a:rPr lang="en-GB" altLang="en-US" sz="2400" dirty="0">
                <a:solidFill>
                  <a:srgbClr val="010000"/>
                </a:solidFill>
                <a:latin typeface="Courier" pitchFamily="49" charset="0"/>
                <a:cs typeface="Times New Roman" panose="02020603050405020304" pitchFamily="18" charset="0"/>
              </a:rPr>
              <a:t> a</a:t>
            </a:r>
            <a:r>
              <a:rPr lang="en-US" altLang="en-US" sz="2400" dirty="0">
                <a:solidFill>
                  <a:srgbClr val="010000"/>
                </a:solidFill>
              </a:rPr>
              <a:t> </a:t>
            </a:r>
          </a:p>
          <a:p>
            <a:pPr eaLnBrk="1" hangingPunct="1">
              <a:lnSpc>
                <a:spcPct val="80000"/>
              </a:lnSpc>
              <a:buFont typeface="Wingdings" panose="05000000000000000000" pitchFamily="2" charset="2"/>
              <a:buNone/>
            </a:pPr>
            <a:endParaRPr lang="en-US" altLang="en-US" sz="2400" dirty="0">
              <a:solidFill>
                <a:srgbClr val="010000"/>
              </a:solidFill>
            </a:endParaRPr>
          </a:p>
          <a:p>
            <a:pPr algn="just" eaLnBrk="1" hangingPunct="1">
              <a:lnSpc>
                <a:spcPct val="80000"/>
              </a:lnSpc>
            </a:pPr>
            <a:r>
              <a:rPr lang="en-US" altLang="en-US" sz="2400" b="1" dirty="0" err="1">
                <a:solidFill>
                  <a:srgbClr val="000000"/>
                </a:solidFill>
                <a:cs typeface="Times New Roman" panose="02020603050405020304" pitchFamily="18" charset="0"/>
              </a:rPr>
              <a:t>Iterasi</a:t>
            </a:r>
            <a:r>
              <a:rPr lang="en-US" altLang="en-US" sz="2400" b="1" dirty="0">
                <a:solidFill>
                  <a:srgbClr val="000000"/>
                </a:solidFill>
                <a:cs typeface="Times New Roman" panose="02020603050405020304" pitchFamily="18" charset="0"/>
              </a:rPr>
              <a:t> 2:</a:t>
            </a:r>
          </a:p>
          <a:p>
            <a:pPr algn="just" eaLnBrk="1" hangingPunct="1">
              <a:lnSpc>
                <a:spcPct val="80000"/>
              </a:lnSpc>
              <a:buFont typeface="Wingdings" panose="05000000000000000000" pitchFamily="2" charset="2"/>
              <a:buNone/>
            </a:pPr>
            <a:endParaRPr lang="en-US" altLang="en-US" sz="1800" dirty="0">
              <a:solidFill>
                <a:srgbClr val="000000"/>
              </a:solidFill>
              <a:latin typeface="Courier New" panose="02070309020205020404" pitchFamily="49" charset="0"/>
              <a:cs typeface="Courier New" panose="02070309020205020404" pitchFamily="49" charset="0"/>
            </a:endParaRPr>
          </a:p>
          <a:p>
            <a:pPr algn="just" eaLnBrk="1" hangingPunct="1">
              <a:lnSpc>
                <a:spcPct val="80000"/>
              </a:lnSpc>
              <a:buFont typeface="Wingdings" panose="05000000000000000000" pitchFamily="2" charset="2"/>
              <a:buNone/>
            </a:pPr>
            <a:r>
              <a:rPr lang="en-US" altLang="en-US" sz="1800" dirty="0">
                <a:solidFill>
                  <a:srgbClr val="000000"/>
                </a:solidFill>
                <a:latin typeface="Courier New" panose="02070309020205020404" pitchFamily="49" charset="0"/>
                <a:cs typeface="Courier New" panose="02070309020205020404" pitchFamily="49" charset="0"/>
              </a:rPr>
              <a:t>	UZ QSO VUOHXMOPV GPOZPEVSG ZWSZ OPFPESX UDBMETSX AIZ</a:t>
            </a:r>
            <a:endParaRPr lang="en-US" altLang="en-US" sz="1800" dirty="0">
              <a:solidFill>
                <a:srgbClr val="000000"/>
              </a:solidFill>
              <a:cs typeface="Times New Roman" panose="02020603050405020304" pitchFamily="18" charset="0"/>
            </a:endParaRPr>
          </a:p>
          <a:p>
            <a:pPr algn="just" eaLnBrk="1" hangingPunct="1">
              <a:lnSpc>
                <a:spcPct val="80000"/>
              </a:lnSpc>
              <a:buFont typeface="Wingdings" panose="05000000000000000000" pitchFamily="2" charset="2"/>
              <a:buNone/>
            </a:pPr>
            <a:r>
              <a:rPr lang="en-US" altLang="en-US" sz="1800" dirty="0">
                <a:solidFill>
                  <a:srgbClr val="000000"/>
                </a:solidFill>
                <a:latin typeface="Courier New" panose="02070309020205020404" pitchFamily="49" charset="0"/>
                <a:cs typeface="Courier New" panose="02070309020205020404" pitchFamily="49" charset="0"/>
              </a:rPr>
              <a:t>	 t  a         e   </a:t>
            </a:r>
            <a:r>
              <a:rPr lang="en-US" altLang="en-US" sz="1800" dirty="0" err="1">
                <a:solidFill>
                  <a:srgbClr val="000000"/>
                </a:solidFill>
                <a:latin typeface="Courier New" panose="02070309020205020404" pitchFamily="49" charset="0"/>
                <a:cs typeface="Courier New" panose="02070309020205020404" pitchFamily="49" charset="0"/>
              </a:rPr>
              <a:t>e</a:t>
            </a:r>
            <a:r>
              <a:rPr lang="en-US" altLang="en-US" sz="1800" dirty="0">
                <a:solidFill>
                  <a:srgbClr val="000000"/>
                </a:solidFill>
                <a:latin typeface="Courier New" panose="02070309020205020404" pitchFamily="49" charset="0"/>
                <a:cs typeface="Courier New" panose="02070309020205020404" pitchFamily="49" charset="0"/>
              </a:rPr>
              <a:t> </a:t>
            </a:r>
            <a:r>
              <a:rPr lang="en-US" altLang="en-US" sz="1800" dirty="0" err="1">
                <a:solidFill>
                  <a:srgbClr val="000000"/>
                </a:solidFill>
                <a:latin typeface="Courier New" panose="02070309020205020404" pitchFamily="49" charset="0"/>
                <a:cs typeface="Courier New" panose="02070309020205020404" pitchFamily="49" charset="0"/>
              </a:rPr>
              <a:t>te</a:t>
            </a:r>
            <a:r>
              <a:rPr lang="en-US" altLang="en-US" sz="1800" dirty="0">
                <a:solidFill>
                  <a:srgbClr val="000000"/>
                </a:solidFill>
                <a:latin typeface="Courier New" panose="02070309020205020404" pitchFamily="49" charset="0"/>
                <a:cs typeface="Courier New" panose="02070309020205020404" pitchFamily="49" charset="0"/>
              </a:rPr>
              <a:t>  a  that  e </a:t>
            </a:r>
            <a:r>
              <a:rPr lang="en-US" altLang="en-US" sz="1800" dirty="0" err="1">
                <a:solidFill>
                  <a:srgbClr val="000000"/>
                </a:solidFill>
                <a:latin typeface="Courier New" panose="02070309020205020404" pitchFamily="49" charset="0"/>
                <a:cs typeface="Courier New" panose="02070309020205020404" pitchFamily="49" charset="0"/>
              </a:rPr>
              <a:t>e</a:t>
            </a:r>
            <a:r>
              <a:rPr lang="en-US" altLang="en-US" sz="1800" dirty="0">
                <a:solidFill>
                  <a:srgbClr val="000000"/>
                </a:solidFill>
                <a:latin typeface="Courier New" panose="02070309020205020404" pitchFamily="49" charset="0"/>
                <a:cs typeface="Courier New" panose="02070309020205020404" pitchFamily="49" charset="0"/>
              </a:rPr>
              <a:t> a        </a:t>
            </a:r>
            <a:r>
              <a:rPr lang="en-US" altLang="en-US" sz="1800" dirty="0" err="1">
                <a:solidFill>
                  <a:srgbClr val="000000"/>
                </a:solidFill>
                <a:latin typeface="Courier New" panose="02070309020205020404" pitchFamily="49" charset="0"/>
                <a:cs typeface="Courier New" panose="02070309020205020404" pitchFamily="49" charset="0"/>
              </a:rPr>
              <a:t>a</a:t>
            </a:r>
            <a:r>
              <a:rPr lang="en-US" altLang="en-US" sz="1800" dirty="0">
                <a:solidFill>
                  <a:srgbClr val="000000"/>
                </a:solidFill>
                <a:latin typeface="Courier New" panose="02070309020205020404" pitchFamily="49" charset="0"/>
                <a:cs typeface="Courier New" panose="02070309020205020404" pitchFamily="49" charset="0"/>
              </a:rPr>
              <a:t>    t</a:t>
            </a:r>
            <a:endParaRPr lang="en-US" altLang="en-US" sz="1800" dirty="0">
              <a:solidFill>
                <a:srgbClr val="000000"/>
              </a:solidFill>
              <a:cs typeface="Times New Roman" panose="02020603050405020304" pitchFamily="18" charset="0"/>
            </a:endParaRPr>
          </a:p>
          <a:p>
            <a:pPr algn="just" eaLnBrk="1" hangingPunct="1">
              <a:lnSpc>
                <a:spcPct val="80000"/>
              </a:lnSpc>
              <a:buFont typeface="Wingdings" panose="05000000000000000000" pitchFamily="2" charset="2"/>
              <a:buNone/>
            </a:pPr>
            <a:r>
              <a:rPr lang="en-US" altLang="en-US" sz="1800" dirty="0">
                <a:solidFill>
                  <a:srgbClr val="000000"/>
                </a:solidFill>
                <a:latin typeface="Courier New" panose="02070309020205020404" pitchFamily="49" charset="0"/>
                <a:cs typeface="Courier New" panose="02070309020205020404" pitchFamily="49" charset="0"/>
              </a:rPr>
              <a:t> </a:t>
            </a:r>
            <a:endParaRPr lang="en-US" altLang="en-US" sz="1800" dirty="0">
              <a:solidFill>
                <a:srgbClr val="000000"/>
              </a:solidFill>
              <a:cs typeface="Times New Roman" panose="02020603050405020304" pitchFamily="18" charset="0"/>
            </a:endParaRPr>
          </a:p>
          <a:p>
            <a:pPr algn="just" eaLnBrk="1" hangingPunct="1">
              <a:lnSpc>
                <a:spcPct val="80000"/>
              </a:lnSpc>
              <a:buFont typeface="Wingdings" panose="05000000000000000000" pitchFamily="2" charset="2"/>
              <a:buNone/>
            </a:pPr>
            <a:r>
              <a:rPr lang="en-US" altLang="en-US" sz="1800" dirty="0">
                <a:solidFill>
                  <a:srgbClr val="000000"/>
                </a:solidFill>
                <a:latin typeface="Courier New" panose="02070309020205020404" pitchFamily="49" charset="0"/>
                <a:cs typeface="Courier New" panose="02070309020205020404" pitchFamily="49" charset="0"/>
              </a:rPr>
              <a:t>	VUEPHZ HMDZSHZO WSFP APPD TSVP QUZW YMXUZUHSX</a:t>
            </a:r>
            <a:endParaRPr lang="en-US" altLang="en-US" sz="1800" dirty="0">
              <a:solidFill>
                <a:srgbClr val="000000"/>
              </a:solidFill>
              <a:cs typeface="Times New Roman" panose="02020603050405020304" pitchFamily="18" charset="0"/>
            </a:endParaRPr>
          </a:p>
          <a:p>
            <a:pPr algn="just" eaLnBrk="1" hangingPunct="1">
              <a:lnSpc>
                <a:spcPct val="80000"/>
              </a:lnSpc>
              <a:buFont typeface="Wingdings" panose="05000000000000000000" pitchFamily="2" charset="2"/>
              <a:buNone/>
            </a:pPr>
            <a:r>
              <a:rPr lang="en-US" altLang="en-US" sz="1800" dirty="0">
                <a:solidFill>
                  <a:srgbClr val="000000"/>
                </a:solidFill>
                <a:latin typeface="Courier New" panose="02070309020205020404" pitchFamily="49" charset="0"/>
                <a:cs typeface="Courier New" panose="02070309020205020404" pitchFamily="49" charset="0"/>
              </a:rPr>
              <a:t>	   e t    ta t  ha e  </a:t>
            </a:r>
            <a:r>
              <a:rPr lang="en-US" altLang="en-US" sz="1800" dirty="0" err="1">
                <a:solidFill>
                  <a:srgbClr val="000000"/>
                </a:solidFill>
                <a:latin typeface="Courier New" panose="02070309020205020404" pitchFamily="49" charset="0"/>
                <a:cs typeface="Courier New" panose="02070309020205020404" pitchFamily="49" charset="0"/>
              </a:rPr>
              <a:t>ee</a:t>
            </a:r>
            <a:r>
              <a:rPr lang="en-US" altLang="en-US" sz="1800" dirty="0">
                <a:solidFill>
                  <a:srgbClr val="000000"/>
                </a:solidFill>
                <a:latin typeface="Courier New" panose="02070309020205020404" pitchFamily="49" charset="0"/>
                <a:cs typeface="Courier New" panose="02070309020205020404" pitchFamily="49" charset="0"/>
              </a:rPr>
              <a:t>   a e   </a:t>
            </a:r>
            <a:r>
              <a:rPr lang="en-US" altLang="en-US" sz="1800" dirty="0" err="1">
                <a:solidFill>
                  <a:srgbClr val="000000"/>
                </a:solidFill>
                <a:latin typeface="Courier New" panose="02070309020205020404" pitchFamily="49" charset="0"/>
                <a:cs typeface="Courier New" panose="02070309020205020404" pitchFamily="49" charset="0"/>
              </a:rPr>
              <a:t>th</a:t>
            </a:r>
            <a:r>
              <a:rPr lang="en-US" altLang="en-US" sz="1800" dirty="0">
                <a:solidFill>
                  <a:srgbClr val="000000"/>
                </a:solidFill>
                <a:latin typeface="Courier New" panose="02070309020205020404" pitchFamily="49" charset="0"/>
                <a:cs typeface="Courier New" panose="02070309020205020404" pitchFamily="49" charset="0"/>
              </a:rPr>
              <a:t>     t  a</a:t>
            </a:r>
            <a:endParaRPr lang="en-US" altLang="en-US" sz="1800" dirty="0">
              <a:solidFill>
                <a:srgbClr val="000000"/>
              </a:solidFill>
              <a:cs typeface="Times New Roman" panose="02020603050405020304" pitchFamily="18" charset="0"/>
            </a:endParaRPr>
          </a:p>
          <a:p>
            <a:pPr algn="just" eaLnBrk="1" hangingPunct="1">
              <a:lnSpc>
                <a:spcPct val="80000"/>
              </a:lnSpc>
              <a:buFont typeface="Wingdings" panose="05000000000000000000" pitchFamily="2" charset="2"/>
              <a:buNone/>
            </a:pPr>
            <a:r>
              <a:rPr lang="en-US" altLang="en-US" sz="1800" dirty="0">
                <a:solidFill>
                  <a:srgbClr val="000000"/>
                </a:solidFill>
                <a:latin typeface="Courier New" panose="02070309020205020404" pitchFamily="49" charset="0"/>
                <a:cs typeface="Courier New" panose="02070309020205020404" pitchFamily="49" charset="0"/>
              </a:rPr>
              <a:t> </a:t>
            </a:r>
            <a:endParaRPr lang="en-US" altLang="en-US" sz="1800" dirty="0">
              <a:solidFill>
                <a:srgbClr val="000000"/>
              </a:solidFill>
              <a:cs typeface="Times New Roman" panose="02020603050405020304" pitchFamily="18" charset="0"/>
            </a:endParaRPr>
          </a:p>
          <a:p>
            <a:pPr algn="just" eaLnBrk="1" hangingPunct="1">
              <a:lnSpc>
                <a:spcPct val="80000"/>
              </a:lnSpc>
              <a:buFont typeface="Wingdings" panose="05000000000000000000" pitchFamily="2" charset="2"/>
              <a:buNone/>
            </a:pPr>
            <a:r>
              <a:rPr lang="en-US" altLang="en-US" sz="1800" dirty="0">
                <a:solidFill>
                  <a:srgbClr val="000000"/>
                </a:solidFill>
                <a:latin typeface="Courier New" panose="02070309020205020404" pitchFamily="49" charset="0"/>
                <a:cs typeface="Courier New" panose="02070309020205020404" pitchFamily="49" charset="0"/>
              </a:rPr>
              <a:t>	EPYEPOPDZSZUFPO MB ZWP FUPZ HMDJ UD TMOHMQ</a:t>
            </a:r>
            <a:endParaRPr lang="en-US" altLang="en-US" sz="1800" dirty="0">
              <a:solidFill>
                <a:srgbClr val="000000"/>
              </a:solidFill>
              <a:cs typeface="Times New Roman" panose="02020603050405020304" pitchFamily="18" charset="0"/>
            </a:endParaRPr>
          </a:p>
          <a:p>
            <a:pPr eaLnBrk="1" hangingPunct="1">
              <a:lnSpc>
                <a:spcPct val="80000"/>
              </a:lnSpc>
              <a:buFont typeface="Wingdings" panose="05000000000000000000" pitchFamily="2" charset="2"/>
              <a:buNone/>
            </a:pPr>
            <a:r>
              <a:rPr lang="en-GB" altLang="en-US" sz="1800" dirty="0">
                <a:solidFill>
                  <a:srgbClr val="010000"/>
                </a:solidFill>
                <a:cs typeface="Times New Roman" panose="02020603050405020304" pitchFamily="18" charset="0"/>
              </a:rPr>
              <a:t>	  </a:t>
            </a:r>
            <a:r>
              <a:rPr lang="en-GB" altLang="en-US" sz="1800" dirty="0">
                <a:solidFill>
                  <a:srgbClr val="010000"/>
                </a:solidFill>
                <a:latin typeface="Courier" pitchFamily="49" charset="0"/>
                <a:cs typeface="Times New Roman" panose="02020603050405020304" pitchFamily="18" charset="0"/>
              </a:rPr>
              <a:t>e  </a:t>
            </a:r>
            <a:r>
              <a:rPr lang="en-GB" altLang="en-US" sz="1800" dirty="0" err="1">
                <a:solidFill>
                  <a:srgbClr val="010000"/>
                </a:solidFill>
                <a:latin typeface="Courier" pitchFamily="49" charset="0"/>
                <a:cs typeface="Times New Roman" panose="02020603050405020304" pitchFamily="18" charset="0"/>
              </a:rPr>
              <a:t>e</a:t>
            </a:r>
            <a:r>
              <a:rPr lang="en-GB" altLang="en-US" sz="1800" dirty="0">
                <a:solidFill>
                  <a:srgbClr val="010000"/>
                </a:solidFill>
                <a:latin typeface="Courier" pitchFamily="49" charset="0"/>
                <a:cs typeface="Times New Roman" panose="02020603050405020304" pitchFamily="18" charset="0"/>
              </a:rPr>
              <a:t> </a:t>
            </a:r>
            <a:r>
              <a:rPr lang="en-GB" altLang="en-US" sz="1800" dirty="0" err="1">
                <a:solidFill>
                  <a:srgbClr val="010000"/>
                </a:solidFill>
                <a:latin typeface="Courier" pitchFamily="49" charset="0"/>
                <a:cs typeface="Times New Roman" panose="02020603050405020304" pitchFamily="18" charset="0"/>
              </a:rPr>
              <a:t>e</a:t>
            </a:r>
            <a:r>
              <a:rPr lang="en-GB" altLang="en-US" sz="1800" dirty="0">
                <a:solidFill>
                  <a:srgbClr val="010000"/>
                </a:solidFill>
                <a:latin typeface="Courier" pitchFamily="49" charset="0"/>
                <a:cs typeface="Times New Roman" panose="02020603050405020304" pitchFamily="18" charset="0"/>
              </a:rPr>
              <a:t> tat  e     the   et  	 </a:t>
            </a:r>
            <a:endParaRPr lang="en-US" altLang="en-US" sz="1800" dirty="0">
              <a:solidFill>
                <a:srgbClr val="010000"/>
              </a:solidFill>
              <a:latin typeface="Courier" pitchFamily="49" charset="0"/>
              <a:cs typeface="Times New Roman" panose="02020603050405020304" pitchFamily="18" charset="0"/>
            </a:endParaRPr>
          </a:p>
        </p:txBody>
      </p:sp>
    </p:spTree>
    <p:extLst>
      <p:ext uri="{BB962C8B-B14F-4D97-AF65-F5344CB8AC3E}">
        <p14:creationId xmlns:p14="http://schemas.microsoft.com/office/powerpoint/2010/main" val="15687566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CC5D84E9-1487-4A42-B9AE-98BDF184FA12}" type="slidenum">
              <a:rPr lang="en-GB" altLang="en-US" sz="2400">
                <a:solidFill>
                  <a:schemeClr val="tx2"/>
                </a:solidFill>
              </a:rPr>
              <a:pPr>
                <a:spcBef>
                  <a:spcPct val="0"/>
                </a:spcBef>
                <a:buClrTx/>
                <a:buSzTx/>
                <a:buFontTx/>
                <a:buNone/>
              </a:pPr>
              <a:t>64</a:t>
            </a:fld>
            <a:endParaRPr lang="en-GB" altLang="en-US" sz="1400">
              <a:solidFill>
                <a:schemeClr val="tx2"/>
              </a:solidFill>
            </a:endParaRPr>
          </a:p>
        </p:txBody>
      </p:sp>
      <p:sp>
        <p:nvSpPr>
          <p:cNvPr id="30724" name="Rectangle 3"/>
          <p:cNvSpPr>
            <a:spLocks noGrp="1" noChangeArrowheads="1"/>
          </p:cNvSpPr>
          <p:nvPr>
            <p:ph type="body" idx="1"/>
          </p:nvPr>
        </p:nvSpPr>
        <p:spPr>
          <a:xfrm>
            <a:off x="796787" y="391755"/>
            <a:ext cx="10598426" cy="5240794"/>
          </a:xfrm>
        </p:spPr>
        <p:txBody>
          <a:bodyPr>
            <a:noAutofit/>
          </a:bodyPr>
          <a:lstStyle/>
          <a:p>
            <a:pPr eaLnBrk="1" hangingPunct="1">
              <a:lnSpc>
                <a:spcPct val="90000"/>
              </a:lnSpc>
            </a:pPr>
            <a:endParaRPr lang="en-GB" altLang="en-US" sz="2400" dirty="0">
              <a:solidFill>
                <a:srgbClr val="010000"/>
              </a:solidFill>
              <a:latin typeface="Courier" pitchFamily="49" charset="0"/>
              <a:cs typeface="Times New Roman" panose="02020603050405020304" pitchFamily="18" charset="0"/>
            </a:endParaRPr>
          </a:p>
          <a:p>
            <a:pPr eaLnBrk="1" hangingPunct="1">
              <a:lnSpc>
                <a:spcPct val="90000"/>
              </a:lnSpc>
            </a:pPr>
            <a:r>
              <a:rPr lang="en-GB" altLang="en-US" sz="2400" dirty="0">
                <a:solidFill>
                  <a:srgbClr val="010000"/>
                </a:solidFill>
                <a:latin typeface="Courier" pitchFamily="49" charset="0"/>
                <a:cs typeface="Times New Roman" panose="02020603050405020304" pitchFamily="18" charset="0"/>
              </a:rPr>
              <a:t>WSFP</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dipetakan</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menjadi</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pitchFamily="49" charset="0"/>
                <a:cs typeface="Times New Roman" panose="02020603050405020304" pitchFamily="18" charset="0"/>
              </a:rPr>
              <a:t>ha*e</a:t>
            </a:r>
            <a:r>
              <a:rPr lang="en-GB" altLang="en-US" sz="2400" dirty="0">
                <a:solidFill>
                  <a:srgbClr val="010000"/>
                </a:solidFill>
                <a:cs typeface="Times New Roman" panose="02020603050405020304" pitchFamily="18" charset="0"/>
              </a:rPr>
              <a:t>.</a:t>
            </a:r>
            <a:r>
              <a:rPr lang="en-GB" altLang="en-US" sz="2400" dirty="0">
                <a:cs typeface="Times New Roman" panose="02020603050405020304" pitchFamily="18" charset="0"/>
              </a:rPr>
              <a:t> </a:t>
            </a:r>
          </a:p>
          <a:p>
            <a:pPr eaLnBrk="1" hangingPunct="1">
              <a:lnSpc>
                <a:spcPct val="90000"/>
              </a:lnSpc>
            </a:pPr>
            <a:endParaRPr lang="en-GB" altLang="en-US" sz="2400" dirty="0">
              <a:solidFill>
                <a:srgbClr val="010000"/>
              </a:solidFill>
              <a:cs typeface="Times New Roman" panose="02020603050405020304" pitchFamily="18" charset="0"/>
            </a:endParaRPr>
          </a:p>
          <a:p>
            <a:pPr eaLnBrk="1" hangingPunct="1">
              <a:lnSpc>
                <a:spcPct val="90000"/>
              </a:lnSpc>
            </a:pPr>
            <a:r>
              <a:rPr lang="en-GB" altLang="en-US" sz="2400" dirty="0" err="1">
                <a:solidFill>
                  <a:srgbClr val="010000"/>
                </a:solidFill>
                <a:cs typeface="Times New Roman" panose="02020603050405020304" pitchFamily="18" charset="0"/>
              </a:rPr>
              <a:t>Dalam</a:t>
            </a:r>
            <a:r>
              <a:rPr lang="en-GB" altLang="en-US" sz="2400" dirty="0">
                <a:solidFill>
                  <a:srgbClr val="010000"/>
                </a:solidFill>
                <a:cs typeface="Times New Roman" panose="02020603050405020304" pitchFamily="18" charset="0"/>
              </a:rPr>
              <a:t> Bahasa </a:t>
            </a:r>
            <a:r>
              <a:rPr lang="en-GB" altLang="en-US" sz="2400" dirty="0" err="1">
                <a:solidFill>
                  <a:srgbClr val="010000"/>
                </a:solidFill>
                <a:cs typeface="Times New Roman" panose="02020603050405020304" pitchFamily="18" charset="0"/>
              </a:rPr>
              <a:t>Inggris</a:t>
            </a:r>
            <a:r>
              <a:rPr lang="en-GB" altLang="en-US" sz="2400" dirty="0">
                <a:solidFill>
                  <a:srgbClr val="010000"/>
                </a:solidFill>
                <a:cs typeface="Times New Roman" panose="02020603050405020304" pitchFamily="18" charset="0"/>
              </a:rPr>
              <a:t>, kata yang </a:t>
            </a:r>
            <a:r>
              <a:rPr lang="en-GB" altLang="en-US" sz="2400" dirty="0" err="1">
                <a:solidFill>
                  <a:srgbClr val="010000"/>
                </a:solidFill>
                <a:cs typeface="Times New Roman" panose="02020603050405020304" pitchFamily="18" charset="0"/>
              </a:rPr>
              <a:t>mungkin</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untuk</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pitchFamily="49" charset="0"/>
                <a:cs typeface="Times New Roman" panose="02020603050405020304" pitchFamily="18" charset="0"/>
              </a:rPr>
              <a:t>ha*e</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hanyalah</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pitchFamily="49" charset="0"/>
                <a:cs typeface="Times New Roman" panose="02020603050405020304" pitchFamily="18" charset="0"/>
              </a:rPr>
              <a:t>ha</a:t>
            </a:r>
            <a:r>
              <a:rPr lang="en-GB" altLang="en-US" sz="2400" dirty="0">
                <a:solidFill>
                  <a:srgbClr val="FF0000"/>
                </a:solidFill>
                <a:latin typeface="Courier" pitchFamily="49" charset="0"/>
                <a:cs typeface="Times New Roman" panose="02020603050405020304" pitchFamily="18" charset="0"/>
              </a:rPr>
              <a:t>v</a:t>
            </a:r>
            <a:r>
              <a:rPr lang="en-GB" altLang="en-US" sz="2400" dirty="0">
                <a:solidFill>
                  <a:srgbClr val="010000"/>
                </a:solidFill>
                <a:latin typeface="Courier" pitchFamily="49" charset="0"/>
                <a:cs typeface="Times New Roman" panose="02020603050405020304" pitchFamily="18" charset="0"/>
              </a:rPr>
              <a:t>e</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pitchFamily="49" charset="0"/>
                <a:cs typeface="Times New Roman" panose="02020603050405020304" pitchFamily="18" charset="0"/>
              </a:rPr>
              <a:t>ha</a:t>
            </a:r>
            <a:r>
              <a:rPr lang="en-GB" altLang="en-US" sz="2400" dirty="0">
                <a:solidFill>
                  <a:srgbClr val="FF0000"/>
                </a:solidFill>
                <a:latin typeface="Courier" pitchFamily="49" charset="0"/>
                <a:cs typeface="Times New Roman" panose="02020603050405020304" pitchFamily="18" charset="0"/>
              </a:rPr>
              <a:t>t</a:t>
            </a:r>
            <a:r>
              <a:rPr lang="en-GB" altLang="en-US" sz="2400" dirty="0">
                <a:solidFill>
                  <a:srgbClr val="010000"/>
                </a:solidFill>
                <a:latin typeface="Courier" pitchFamily="49" charset="0"/>
                <a:cs typeface="Times New Roman" panose="02020603050405020304" pitchFamily="18" charset="0"/>
              </a:rPr>
              <a:t>e</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pitchFamily="49" charset="0"/>
                <a:cs typeface="Times New Roman" panose="02020603050405020304" pitchFamily="18" charset="0"/>
              </a:rPr>
              <a:t>ha</a:t>
            </a:r>
            <a:r>
              <a:rPr lang="en-GB" altLang="en-US" sz="2400" dirty="0">
                <a:solidFill>
                  <a:srgbClr val="FF0000"/>
                </a:solidFill>
                <a:latin typeface="Courier" pitchFamily="49" charset="0"/>
                <a:cs typeface="Times New Roman" panose="02020603050405020304" pitchFamily="18" charset="0"/>
              </a:rPr>
              <a:t>l</a:t>
            </a:r>
            <a:r>
              <a:rPr lang="en-GB" altLang="en-US" sz="2400" dirty="0">
                <a:solidFill>
                  <a:srgbClr val="010000"/>
                </a:solidFill>
                <a:latin typeface="Courier" pitchFamily="49" charset="0"/>
                <a:cs typeface="Times New Roman" panose="02020603050405020304" pitchFamily="18" charset="0"/>
              </a:rPr>
              <a:t>e</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dan</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pitchFamily="49" charset="0"/>
                <a:cs typeface="Times New Roman" panose="02020603050405020304" pitchFamily="18" charset="0"/>
              </a:rPr>
              <a:t>ha</a:t>
            </a:r>
            <a:r>
              <a:rPr lang="en-GB" altLang="en-US" sz="2400" dirty="0">
                <a:solidFill>
                  <a:srgbClr val="FF0000"/>
                </a:solidFill>
                <a:latin typeface="Courier" pitchFamily="49" charset="0"/>
                <a:cs typeface="Times New Roman" panose="02020603050405020304" pitchFamily="18" charset="0"/>
              </a:rPr>
              <a:t>z</a:t>
            </a:r>
            <a:r>
              <a:rPr lang="en-GB" altLang="en-US" sz="2400" dirty="0">
                <a:solidFill>
                  <a:srgbClr val="010000"/>
                </a:solidFill>
                <a:latin typeface="Courier" pitchFamily="49" charset="0"/>
                <a:cs typeface="Times New Roman" panose="02020603050405020304" pitchFamily="18" charset="0"/>
              </a:rPr>
              <a:t>e</a:t>
            </a:r>
            <a:r>
              <a:rPr lang="en-US" altLang="en-US" sz="2400" dirty="0">
                <a:solidFill>
                  <a:srgbClr val="010000"/>
                </a:solidFill>
                <a:cs typeface="Times New Roman" panose="02020603050405020304" pitchFamily="18" charset="0"/>
              </a:rPr>
              <a:t> </a:t>
            </a:r>
          </a:p>
          <a:p>
            <a:pPr eaLnBrk="1" hangingPunct="1">
              <a:lnSpc>
                <a:spcPct val="90000"/>
              </a:lnSpc>
            </a:pPr>
            <a:endParaRPr lang="en-GB" altLang="en-US" sz="2400" dirty="0">
              <a:solidFill>
                <a:srgbClr val="010000"/>
              </a:solidFill>
              <a:cs typeface="Times New Roman" panose="02020603050405020304" pitchFamily="18" charset="0"/>
            </a:endParaRPr>
          </a:p>
          <a:p>
            <a:pPr eaLnBrk="1" hangingPunct="1">
              <a:lnSpc>
                <a:spcPct val="90000"/>
              </a:lnSpc>
            </a:pPr>
            <a:r>
              <a:rPr lang="en-GB" altLang="en-US" sz="2400" dirty="0" err="1">
                <a:solidFill>
                  <a:srgbClr val="010000"/>
                </a:solidFill>
                <a:cs typeface="Times New Roman" panose="02020603050405020304" pitchFamily="18" charset="0"/>
              </a:rPr>
              <a:t>Dengan</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mencoba</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mengganti</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semua</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pitchFamily="49" charset="0"/>
                <a:cs typeface="Times New Roman" panose="02020603050405020304" pitchFamily="18" charset="0"/>
              </a:rPr>
              <a:t>F</a:t>
            </a:r>
            <a:r>
              <a:rPr lang="en-GB" altLang="en-US" sz="2400" dirty="0">
                <a:solidFill>
                  <a:srgbClr val="010000"/>
                </a:solidFill>
                <a:cs typeface="Times New Roman" panose="02020603050405020304" pitchFamily="18" charset="0"/>
              </a:rPr>
              <a:t> di </a:t>
            </a:r>
            <a:r>
              <a:rPr lang="en-GB" altLang="en-US" sz="2400" dirty="0" err="1">
                <a:solidFill>
                  <a:srgbClr val="010000"/>
                </a:solidFill>
                <a:cs typeface="Times New Roman" panose="02020603050405020304" pitchFamily="18" charset="0"/>
              </a:rPr>
              <a:t>dalam</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cipherteks</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dengan</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pitchFamily="49" charset="0"/>
                <a:cs typeface="Times New Roman" panose="02020603050405020304" pitchFamily="18" charset="0"/>
              </a:rPr>
              <a:t>v</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pitchFamily="49" charset="0"/>
                <a:cs typeface="Times New Roman" panose="02020603050405020304" pitchFamily="18" charset="0"/>
              </a:rPr>
              <a:t>t</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pitchFamily="49" charset="0"/>
                <a:cs typeface="Times New Roman" panose="02020603050405020304" pitchFamily="18" charset="0"/>
              </a:rPr>
              <a:t>l</a:t>
            </a:r>
            <a:r>
              <a:rPr lang="en-GB" altLang="en-US" sz="2400" dirty="0">
                <a:solidFill>
                  <a:srgbClr val="010000"/>
                </a:solidFill>
                <a:cs typeface="Times New Roman" panose="02020603050405020304" pitchFamily="18" charset="0"/>
              </a:rPr>
              <a:t>, dan </a:t>
            </a:r>
            <a:r>
              <a:rPr lang="en-GB" altLang="en-US" sz="2400" dirty="0">
                <a:solidFill>
                  <a:srgbClr val="010000"/>
                </a:solidFill>
                <a:latin typeface="Courier" pitchFamily="49" charset="0"/>
                <a:cs typeface="Times New Roman" panose="02020603050405020304" pitchFamily="18" charset="0"/>
              </a:rPr>
              <a:t>z</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maka</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huruf</a:t>
            </a:r>
            <a:r>
              <a:rPr lang="en-GB" altLang="en-US" sz="2400" dirty="0">
                <a:solidFill>
                  <a:srgbClr val="010000"/>
                </a:solidFill>
                <a:cs typeface="Times New Roman" panose="02020603050405020304" pitchFamily="18" charset="0"/>
              </a:rPr>
              <a:t> yang </a:t>
            </a:r>
            <a:r>
              <a:rPr lang="en-GB" altLang="en-US" sz="2400" dirty="0" err="1">
                <a:solidFill>
                  <a:srgbClr val="010000"/>
                </a:solidFill>
                <a:cs typeface="Times New Roman" panose="02020603050405020304" pitchFamily="18" charset="0"/>
              </a:rPr>
              <a:t>cocok</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adalah</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a:cs typeface="Times New Roman" panose="02020603050405020304" pitchFamily="18" charset="0"/>
              </a:rPr>
              <a:t>v </a:t>
            </a:r>
            <a:r>
              <a:rPr lang="en-GB" altLang="en-US" sz="2400" dirty="0" err="1">
                <a:solidFill>
                  <a:srgbClr val="010000"/>
                </a:solidFill>
                <a:cs typeface="Times New Roman" panose="02020603050405020304" pitchFamily="18" charset="0"/>
              </a:rPr>
              <a:t>sehingga</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pitchFamily="49" charset="0"/>
                <a:cs typeface="Times New Roman" panose="02020603050405020304" pitchFamily="18" charset="0"/>
              </a:rPr>
              <a:t>WSFP </a:t>
            </a:r>
            <a:r>
              <a:rPr lang="en-GB" altLang="en-US" sz="2400" dirty="0" err="1">
                <a:solidFill>
                  <a:srgbClr val="010000"/>
                </a:solidFill>
                <a:cs typeface="Times New Roman" panose="02020603050405020304" pitchFamily="18" charset="0"/>
              </a:rPr>
              <a:t>dipetakan</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menjadi</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pitchFamily="49" charset="0"/>
                <a:cs typeface="Times New Roman" panose="02020603050405020304" pitchFamily="18" charset="0"/>
              </a:rPr>
              <a:t>have</a:t>
            </a:r>
          </a:p>
          <a:p>
            <a:pPr eaLnBrk="1" hangingPunct="1">
              <a:lnSpc>
                <a:spcPct val="90000"/>
              </a:lnSpc>
            </a:pPr>
            <a:endParaRPr lang="en-GB" altLang="en-US" sz="2400" dirty="0">
              <a:solidFill>
                <a:srgbClr val="010000"/>
              </a:solidFill>
              <a:cs typeface="Times New Roman" panose="02020603050405020304" pitchFamily="18" charset="0"/>
            </a:endParaRPr>
          </a:p>
          <a:p>
            <a:pPr eaLnBrk="1" hangingPunct="1">
              <a:lnSpc>
                <a:spcPct val="90000"/>
              </a:lnSpc>
            </a:pPr>
            <a:r>
              <a:rPr lang="en-GB" altLang="en-US" sz="2400" dirty="0" err="1">
                <a:solidFill>
                  <a:srgbClr val="010000"/>
                </a:solidFill>
                <a:cs typeface="Times New Roman" panose="02020603050405020304" pitchFamily="18" charset="0"/>
              </a:rPr>
              <a:t>Dengan</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mengganti</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pitchFamily="49" charset="0"/>
                <a:cs typeface="Times New Roman" panose="02020603050405020304" pitchFamily="18" charset="0"/>
              </a:rPr>
              <a:t>F</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menjadi</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pitchFamily="49" charset="0"/>
                <a:cs typeface="Times New Roman" panose="02020603050405020304" pitchFamily="18" charset="0"/>
              </a:rPr>
              <a:t>v</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pada</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kriptogram</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New" panose="02070309020205020404" pitchFamily="49" charset="0"/>
                <a:cs typeface="Courier New" panose="02070309020205020404" pitchFamily="49" charset="0"/>
              </a:rPr>
              <a:t>EPYEPOPDZSZUFPO </a:t>
            </a:r>
            <a:r>
              <a:rPr lang="en-GB" altLang="en-US" sz="2400" dirty="0" err="1">
                <a:solidFill>
                  <a:srgbClr val="010000"/>
                </a:solidFill>
                <a:cs typeface="Times New Roman" panose="02020603050405020304" pitchFamily="18" charset="0"/>
              </a:rPr>
              <a:t>sehingga</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menjadi</a:t>
            </a:r>
            <a:r>
              <a:rPr lang="en-GB" altLang="en-US" sz="2400" dirty="0">
                <a:solidFill>
                  <a:srgbClr val="010000"/>
                </a:solidFill>
                <a:cs typeface="Times New Roman" panose="02020603050405020304" pitchFamily="18" charset="0"/>
              </a:rPr>
              <a:t> </a:t>
            </a:r>
            <a:r>
              <a:rPr lang="en-GB" altLang="en-US" sz="2400" dirty="0">
                <a:solidFill>
                  <a:srgbClr val="010000"/>
                </a:solidFill>
                <a:latin typeface="Courier" pitchFamily="49" charset="0"/>
                <a:cs typeface="Times New Roman" panose="02020603050405020304" pitchFamily="18" charset="0"/>
              </a:rPr>
              <a:t>*e*e*e*tat*</a:t>
            </a:r>
            <a:r>
              <a:rPr lang="en-GB" altLang="en-US" sz="2400" dirty="0" err="1">
                <a:solidFill>
                  <a:srgbClr val="010000"/>
                </a:solidFill>
                <a:latin typeface="Courier" pitchFamily="49" charset="0"/>
                <a:cs typeface="Times New Roman" panose="02020603050405020304" pitchFamily="18" charset="0"/>
              </a:rPr>
              <a:t>ve</a:t>
            </a:r>
            <a:r>
              <a:rPr lang="en-GB" altLang="en-US" sz="2400" dirty="0">
                <a:solidFill>
                  <a:srgbClr val="010000"/>
                </a:solidFill>
                <a:latin typeface="Courier" pitchFamily="49" charset="0"/>
                <a:cs typeface="Times New Roman" panose="02020603050405020304" pitchFamily="18" charset="0"/>
              </a:rPr>
              <a:t>*</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maka</a:t>
            </a:r>
            <a:r>
              <a:rPr lang="en-GB" altLang="en-US" sz="2400" dirty="0">
                <a:solidFill>
                  <a:srgbClr val="010000"/>
                </a:solidFill>
                <a:cs typeface="Times New Roman" panose="02020603050405020304" pitchFamily="18" charset="0"/>
              </a:rPr>
              <a:t> kata yang </a:t>
            </a:r>
            <a:r>
              <a:rPr lang="en-GB" altLang="en-US" sz="2400" dirty="0" err="1">
                <a:solidFill>
                  <a:srgbClr val="010000"/>
                </a:solidFill>
                <a:cs typeface="Times New Roman" panose="02020603050405020304" pitchFamily="18" charset="0"/>
              </a:rPr>
              <a:t>cocok</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untuk</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ini</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adalah</a:t>
            </a:r>
            <a:r>
              <a:rPr lang="en-GB" altLang="en-US" sz="2400" dirty="0">
                <a:solidFill>
                  <a:srgbClr val="010000"/>
                </a:solidFill>
                <a:latin typeface="Courier" pitchFamily="49" charset="0"/>
                <a:cs typeface="Times New Roman" panose="02020603050405020304" pitchFamily="18" charset="0"/>
              </a:rPr>
              <a:t> representatives</a:t>
            </a:r>
            <a:r>
              <a:rPr lang="en-US" altLang="en-US" sz="2400" dirty="0">
                <a:solidFill>
                  <a:srgbClr val="010000"/>
                </a:solidFill>
                <a:cs typeface="Times New Roman" panose="02020603050405020304" pitchFamily="18" charset="0"/>
              </a:rPr>
              <a:t> </a:t>
            </a:r>
            <a:endParaRPr lang="en-GB" altLang="en-US" sz="2400" dirty="0">
              <a:solidFill>
                <a:srgbClr val="010000"/>
              </a:solidFill>
              <a:cs typeface="Times New Roman" panose="02020603050405020304" pitchFamily="18" charset="0"/>
            </a:endParaRPr>
          </a:p>
          <a:p>
            <a:pPr eaLnBrk="1" hangingPunct="1">
              <a:lnSpc>
                <a:spcPct val="90000"/>
              </a:lnSpc>
              <a:buFont typeface="Wingdings" panose="05000000000000000000" pitchFamily="2" charset="2"/>
              <a:buNone/>
            </a:pPr>
            <a:r>
              <a:rPr lang="en-US" altLang="en-US" sz="2400" dirty="0">
                <a:solidFill>
                  <a:srgbClr val="010000"/>
                </a:solidFill>
                <a:cs typeface="Times New Roman" panose="02020603050405020304" pitchFamily="18" charset="0"/>
              </a:rPr>
              <a:t> </a:t>
            </a:r>
          </a:p>
        </p:txBody>
      </p:sp>
    </p:spTree>
    <p:extLst>
      <p:ext uri="{BB962C8B-B14F-4D97-AF65-F5344CB8AC3E}">
        <p14:creationId xmlns:p14="http://schemas.microsoft.com/office/powerpoint/2010/main" val="14538719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8EB22BC8-0DE1-4E47-B7D3-A2D1FDCDA6E8}" type="slidenum">
              <a:rPr lang="en-GB" altLang="en-US" sz="2400">
                <a:solidFill>
                  <a:schemeClr val="tx2"/>
                </a:solidFill>
              </a:rPr>
              <a:pPr>
                <a:spcBef>
                  <a:spcPct val="0"/>
                </a:spcBef>
                <a:buClrTx/>
                <a:buSzTx/>
                <a:buFontTx/>
                <a:buNone/>
              </a:pPr>
              <a:t>65</a:t>
            </a:fld>
            <a:endParaRPr lang="en-GB" altLang="en-US" sz="1400">
              <a:solidFill>
                <a:schemeClr val="tx2"/>
              </a:solidFill>
            </a:endParaRPr>
          </a:p>
        </p:txBody>
      </p:sp>
      <p:sp>
        <p:nvSpPr>
          <p:cNvPr id="31748" name="Rectangle 3"/>
          <p:cNvSpPr>
            <a:spLocks noGrp="1" noChangeArrowheads="1"/>
          </p:cNvSpPr>
          <p:nvPr>
            <p:ph type="body" idx="1"/>
          </p:nvPr>
        </p:nvSpPr>
        <p:spPr>
          <a:xfrm>
            <a:off x="988102" y="438443"/>
            <a:ext cx="10575235" cy="6088966"/>
          </a:xfrm>
        </p:spPr>
        <p:txBody>
          <a:bodyPr>
            <a:normAutofit/>
          </a:bodyPr>
          <a:lstStyle/>
          <a:p>
            <a:pPr algn="just" eaLnBrk="1" hangingPunct="1"/>
            <a:r>
              <a:rPr lang="en-US" altLang="en-US" sz="2400" dirty="0" err="1">
                <a:solidFill>
                  <a:srgbClr val="000000"/>
                </a:solidFill>
                <a:cs typeface="Times New Roman" panose="02020603050405020304" pitchFamily="18" charset="0"/>
              </a:rPr>
              <a:t>Diperoleh</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pemetaan</a:t>
            </a:r>
            <a:r>
              <a:rPr lang="en-US" altLang="en-US" sz="2400" dirty="0">
                <a:solidFill>
                  <a:srgbClr val="000000"/>
                </a:solidFill>
                <a:cs typeface="Times New Roman" panose="02020603050405020304" pitchFamily="18" charset="0"/>
              </a:rPr>
              <a:t>:</a:t>
            </a:r>
            <a:r>
              <a:rPr lang="en-US" altLang="en-US" sz="2400" dirty="0">
                <a:solidFill>
                  <a:srgbClr val="000000"/>
                </a:solidFill>
                <a:latin typeface="Courier" pitchFamily="49" charset="0"/>
                <a:cs typeface="Times New Roman" panose="02020603050405020304" pitchFamily="18" charset="0"/>
              </a:rPr>
              <a:t>		 </a:t>
            </a:r>
          </a:p>
          <a:p>
            <a:pPr algn="just" eaLnBrk="1" hangingPunct="1">
              <a:buFont typeface="Wingdings" panose="05000000000000000000" pitchFamily="2" charset="2"/>
              <a:buNone/>
            </a:pPr>
            <a:r>
              <a:rPr lang="en-US" altLang="en-US" sz="2400" dirty="0">
                <a:solidFill>
                  <a:srgbClr val="000000"/>
                </a:solidFill>
                <a:latin typeface="Courier" pitchFamily="49" charset="0"/>
                <a:cs typeface="Times New Roman" panose="02020603050405020304" pitchFamily="18" charset="0"/>
              </a:rPr>
              <a:t>		E </a:t>
            </a:r>
            <a:r>
              <a:rPr lang="en-US" altLang="en-US" sz="2400" dirty="0">
                <a:solidFill>
                  <a:srgbClr val="000000"/>
                </a:solidFill>
                <a:latin typeface="Courier" pitchFamily="49" charset="0"/>
                <a:cs typeface="Times New Roman" panose="02020603050405020304" pitchFamily="18" charset="0"/>
                <a:sym typeface="Wingdings" panose="05000000000000000000" pitchFamily="2" charset="2"/>
              </a:rPr>
              <a:t></a:t>
            </a:r>
            <a:r>
              <a:rPr lang="en-US" altLang="en-US" sz="2400" dirty="0">
                <a:solidFill>
                  <a:srgbClr val="000000"/>
                </a:solidFill>
                <a:latin typeface="Courier" pitchFamily="49" charset="0"/>
                <a:cs typeface="Times New Roman" panose="02020603050405020304" pitchFamily="18" charset="0"/>
              </a:rPr>
              <a:t> r     	Y </a:t>
            </a:r>
            <a:r>
              <a:rPr lang="en-US" altLang="en-US" sz="2400" dirty="0">
                <a:solidFill>
                  <a:srgbClr val="000000"/>
                </a:solidFill>
                <a:latin typeface="Courier" pitchFamily="49" charset="0"/>
                <a:cs typeface="Times New Roman" panose="02020603050405020304" pitchFamily="18" charset="0"/>
                <a:sym typeface="Wingdings" panose="05000000000000000000" pitchFamily="2" charset="2"/>
              </a:rPr>
              <a:t></a:t>
            </a:r>
            <a:r>
              <a:rPr lang="en-US" altLang="en-US" sz="2400" dirty="0">
                <a:solidFill>
                  <a:srgbClr val="000000"/>
                </a:solidFill>
                <a:latin typeface="Courier" pitchFamily="49" charset="0"/>
                <a:cs typeface="Times New Roman" panose="02020603050405020304" pitchFamily="18" charset="0"/>
              </a:rPr>
              <a:t> p</a:t>
            </a:r>
            <a:endParaRPr lang="en-US" altLang="en-US" sz="2400" dirty="0">
              <a:solidFill>
                <a:srgbClr val="000000"/>
              </a:solidFill>
              <a:cs typeface="Times New Roman" panose="02020603050405020304" pitchFamily="18" charset="0"/>
            </a:endParaRPr>
          </a:p>
          <a:p>
            <a:pPr algn="just" eaLnBrk="1" hangingPunct="1">
              <a:buFont typeface="Wingdings" panose="05000000000000000000" pitchFamily="2" charset="2"/>
              <a:buNone/>
            </a:pPr>
            <a:r>
              <a:rPr lang="en-US" altLang="en-US" sz="2400" dirty="0">
                <a:solidFill>
                  <a:srgbClr val="000000"/>
                </a:solidFill>
                <a:latin typeface="Courier" pitchFamily="49" charset="0"/>
                <a:cs typeface="Times New Roman" panose="02020603050405020304" pitchFamily="18" charset="0"/>
              </a:rPr>
              <a:t>		U </a:t>
            </a:r>
            <a:r>
              <a:rPr lang="en-US" altLang="en-US" sz="2400" dirty="0">
                <a:solidFill>
                  <a:srgbClr val="000000"/>
                </a:solidFill>
                <a:latin typeface="Courier" pitchFamily="49" charset="0"/>
                <a:cs typeface="Times New Roman" panose="02020603050405020304" pitchFamily="18" charset="0"/>
                <a:sym typeface="Wingdings" panose="05000000000000000000" pitchFamily="2" charset="2"/>
              </a:rPr>
              <a:t></a:t>
            </a:r>
            <a:r>
              <a:rPr lang="en-US" altLang="en-US" sz="2400" dirty="0">
                <a:solidFill>
                  <a:srgbClr val="000000"/>
                </a:solidFill>
                <a:latin typeface="Courier" pitchFamily="49" charset="0"/>
                <a:cs typeface="Times New Roman" panose="02020603050405020304" pitchFamily="18" charset="0"/>
              </a:rPr>
              <a:t> I		O </a:t>
            </a:r>
            <a:r>
              <a:rPr lang="en-US" altLang="en-US" sz="2400" dirty="0">
                <a:solidFill>
                  <a:srgbClr val="000000"/>
                </a:solidFill>
                <a:latin typeface="Courier" pitchFamily="49" charset="0"/>
                <a:cs typeface="Times New Roman" panose="02020603050405020304" pitchFamily="18" charset="0"/>
                <a:sym typeface="Wingdings" panose="05000000000000000000" pitchFamily="2" charset="2"/>
              </a:rPr>
              <a:t></a:t>
            </a:r>
            <a:r>
              <a:rPr lang="en-US" altLang="en-US" sz="2400" dirty="0">
                <a:solidFill>
                  <a:srgbClr val="000000"/>
                </a:solidFill>
                <a:latin typeface="Courier" pitchFamily="49" charset="0"/>
                <a:cs typeface="Times New Roman" panose="02020603050405020304" pitchFamily="18" charset="0"/>
              </a:rPr>
              <a:t> s</a:t>
            </a:r>
            <a:endParaRPr lang="en-US" altLang="en-US" sz="2400" dirty="0">
              <a:solidFill>
                <a:srgbClr val="000000"/>
              </a:solidFill>
              <a:cs typeface="Times New Roman" panose="02020603050405020304" pitchFamily="18" charset="0"/>
            </a:endParaRPr>
          </a:p>
          <a:p>
            <a:pPr eaLnBrk="1" hangingPunct="1">
              <a:buFont typeface="Wingdings" panose="05000000000000000000" pitchFamily="2" charset="2"/>
              <a:buNone/>
            </a:pPr>
            <a:r>
              <a:rPr lang="en-GB" altLang="en-US" sz="2400" dirty="0">
                <a:latin typeface="Courier" pitchFamily="49" charset="0"/>
                <a:cs typeface="Times New Roman" panose="02020603050405020304" pitchFamily="18" charset="0"/>
              </a:rPr>
              <a:t>		D </a:t>
            </a:r>
            <a:r>
              <a:rPr lang="en-GB" altLang="en-US" sz="2400" dirty="0">
                <a:latin typeface="Courier" pitchFamily="49" charset="0"/>
                <a:cs typeface="Times New Roman" panose="02020603050405020304" pitchFamily="18" charset="0"/>
                <a:sym typeface="Wingdings" panose="05000000000000000000" pitchFamily="2" charset="2"/>
              </a:rPr>
              <a:t></a:t>
            </a:r>
            <a:r>
              <a:rPr lang="en-GB" altLang="en-US" sz="2400" dirty="0">
                <a:latin typeface="Courier" pitchFamily="49" charset="0"/>
                <a:cs typeface="Times New Roman" panose="02020603050405020304" pitchFamily="18" charset="0"/>
              </a:rPr>
              <a:t> n </a:t>
            </a:r>
          </a:p>
          <a:p>
            <a:pPr eaLnBrk="1" hangingPunct="1"/>
            <a:endParaRPr lang="en-GB" altLang="en-US" sz="2400" dirty="0">
              <a:solidFill>
                <a:srgbClr val="010000"/>
              </a:solidFill>
              <a:cs typeface="Times New Roman" panose="02020603050405020304" pitchFamily="18" charset="0"/>
            </a:endParaRPr>
          </a:p>
          <a:p>
            <a:pPr eaLnBrk="1" hangingPunct="1"/>
            <a:r>
              <a:rPr lang="en-GB" altLang="en-US" sz="2400" dirty="0">
                <a:solidFill>
                  <a:srgbClr val="010000"/>
                </a:solidFill>
                <a:cs typeface="Times New Roman" panose="02020603050405020304" pitchFamily="18" charset="0"/>
              </a:rPr>
              <a:t>Hasil </a:t>
            </a:r>
            <a:r>
              <a:rPr lang="en-GB" altLang="en-US" sz="2400" dirty="0" err="1">
                <a:solidFill>
                  <a:srgbClr val="010000"/>
                </a:solidFill>
                <a:cs typeface="Times New Roman" panose="02020603050405020304" pitchFamily="18" charset="0"/>
              </a:rPr>
              <a:t>akhir</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bila</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diselesaikan</a:t>
            </a:r>
            <a:r>
              <a:rPr lang="en-GB" altLang="en-US" sz="2400" dirty="0">
                <a:solidFill>
                  <a:srgbClr val="010000"/>
                </a:solidFill>
                <a:cs typeface="Times New Roman" panose="02020603050405020304" pitchFamily="18" charset="0"/>
              </a:rPr>
              <a:t> </a:t>
            </a:r>
            <a:r>
              <a:rPr lang="en-GB" altLang="en-US" sz="2400" dirty="0" err="1">
                <a:solidFill>
                  <a:srgbClr val="010000"/>
                </a:solidFill>
                <a:cs typeface="Times New Roman" panose="02020603050405020304" pitchFamily="18" charset="0"/>
              </a:rPr>
              <a:t>seluruhnya</a:t>
            </a:r>
            <a:r>
              <a:rPr lang="en-GB" altLang="en-US" sz="2400" dirty="0">
                <a:solidFill>
                  <a:srgbClr val="010000"/>
                </a:solidFill>
                <a:cs typeface="Times New Roman" panose="02020603050405020304" pitchFamily="18" charset="0"/>
              </a:rPr>
              <a:t>:</a:t>
            </a:r>
          </a:p>
          <a:p>
            <a:pPr algn="just" eaLnBrk="1" hangingPunct="1">
              <a:buFont typeface="Wingdings" panose="05000000000000000000" pitchFamily="2" charset="2"/>
              <a:buNone/>
            </a:pPr>
            <a:r>
              <a:rPr lang="en-US" altLang="en-US" sz="2400" dirty="0">
                <a:solidFill>
                  <a:srgbClr val="000000"/>
                </a:solidFill>
                <a:latin typeface="Courier" pitchFamily="49" charset="0"/>
                <a:cs typeface="Times New Roman" panose="02020603050405020304" pitchFamily="18" charset="0"/>
              </a:rPr>
              <a:t>	It was disclosed yesterday that several informal but direct contacts have been made with political representatives of the </a:t>
            </a:r>
            <a:r>
              <a:rPr lang="en-US" altLang="en-US" sz="2400" dirty="0" err="1">
                <a:solidFill>
                  <a:srgbClr val="000000"/>
                </a:solidFill>
                <a:latin typeface="Courier" pitchFamily="49" charset="0"/>
                <a:cs typeface="Times New Roman" panose="02020603050405020304" pitchFamily="18" charset="0"/>
              </a:rPr>
              <a:t>viet</a:t>
            </a:r>
            <a:r>
              <a:rPr lang="en-US" altLang="en-US" sz="2400" dirty="0">
                <a:solidFill>
                  <a:srgbClr val="000000"/>
                </a:solidFill>
                <a:latin typeface="Courier" pitchFamily="49" charset="0"/>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cong</a:t>
            </a:r>
            <a:r>
              <a:rPr lang="en-US" altLang="en-US" sz="2400" dirty="0">
                <a:solidFill>
                  <a:srgbClr val="000000"/>
                </a:solidFill>
                <a:latin typeface="Courier" pitchFamily="49" charset="0"/>
                <a:cs typeface="Times New Roman" panose="02020603050405020304" pitchFamily="18" charset="0"/>
              </a:rPr>
              <a:t> in Moscow</a:t>
            </a:r>
          </a:p>
          <a:p>
            <a:pPr algn="just"/>
            <a:endParaRPr lang="en-US" altLang="en-US" sz="2400" dirty="0">
              <a:solidFill>
                <a:srgbClr val="000000"/>
              </a:solidFill>
              <a:cs typeface="Times New Roman" panose="02020603050405020304" pitchFamily="18" charset="0"/>
            </a:endParaRPr>
          </a:p>
          <a:p>
            <a:pPr algn="just"/>
            <a:r>
              <a:rPr lang="en-US" altLang="en-US" sz="2400" dirty="0" err="1">
                <a:solidFill>
                  <a:srgbClr val="000000"/>
                </a:solidFill>
                <a:cs typeface="Times New Roman" panose="02020603050405020304" pitchFamily="18" charset="0"/>
              </a:rPr>
              <a:t>Tabel</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substitusi</a:t>
            </a:r>
            <a:r>
              <a:rPr lang="en-US" altLang="en-US" sz="2400" dirty="0">
                <a:solidFill>
                  <a:srgbClr val="000000"/>
                </a:solidFill>
                <a:cs typeface="Times New Roman" panose="02020603050405020304" pitchFamily="18" charset="0"/>
              </a:rPr>
              <a:t> yang </a:t>
            </a:r>
            <a:r>
              <a:rPr lang="en-US" altLang="en-US" sz="2400" dirty="0" err="1">
                <a:solidFill>
                  <a:srgbClr val="000000"/>
                </a:solidFill>
                <a:cs typeface="Times New Roman" panose="02020603050405020304" pitchFamily="18" charset="0"/>
              </a:rPr>
              <a:t>dihasilkan</a:t>
            </a:r>
            <a:r>
              <a:rPr lang="en-US" altLang="en-US" sz="2400" dirty="0">
                <a:solidFill>
                  <a:srgbClr val="000000"/>
                </a:solidFill>
                <a:cs typeface="Times New Roman" panose="02020603050405020304" pitchFamily="18" charset="0"/>
              </a:rPr>
              <a:t>:</a:t>
            </a:r>
          </a:p>
          <a:p>
            <a:pPr algn="just" eaLnBrk="1" hangingPunct="1">
              <a:buFont typeface="Wingdings" panose="05000000000000000000" pitchFamily="2" charset="2"/>
              <a:buNone/>
            </a:pPr>
            <a:r>
              <a:rPr lang="en-US" altLang="en-US" sz="2000" dirty="0" err="1">
                <a:solidFill>
                  <a:srgbClr val="000000"/>
                </a:solidFill>
                <a:latin typeface="Courier New" panose="02070309020205020404" pitchFamily="49" charset="0"/>
                <a:cs typeface="Courier New" panose="02070309020205020404" pitchFamily="49" charset="0"/>
              </a:rPr>
              <a:t>Plainteks</a:t>
            </a:r>
            <a:r>
              <a:rPr lang="en-US" altLang="en-US" sz="2000" dirty="0">
                <a:solidFill>
                  <a:srgbClr val="000000"/>
                </a:solidFill>
                <a:latin typeface="Courier New" panose="02070309020205020404" pitchFamily="49" charset="0"/>
                <a:cs typeface="Courier New" panose="02070309020205020404" pitchFamily="49" charset="0"/>
              </a:rPr>
              <a:t>:	A B C D E F G H I J K L M N O P Q R S T U V W X Y Z</a:t>
            </a:r>
            <a:endParaRPr lang="en-US" altLang="en-US" sz="2000" dirty="0">
              <a:solidFill>
                <a:srgbClr val="000000"/>
              </a:solidFill>
              <a:cs typeface="Times New Roman" panose="02020603050405020304" pitchFamily="18" charset="0"/>
            </a:endParaRPr>
          </a:p>
          <a:p>
            <a:pPr algn="just" eaLnBrk="1" hangingPunct="1">
              <a:buFont typeface="Wingdings" panose="05000000000000000000" pitchFamily="2" charset="2"/>
              <a:buNone/>
            </a:pPr>
            <a:r>
              <a:rPr lang="en-US" altLang="en-US" sz="2000" dirty="0" err="1">
                <a:solidFill>
                  <a:srgbClr val="000000"/>
                </a:solidFill>
                <a:latin typeface="Courier New" panose="02070309020205020404" pitchFamily="49" charset="0"/>
                <a:cs typeface="Courier New" panose="02070309020205020404" pitchFamily="49" charset="0"/>
              </a:rPr>
              <a:t>Cipherteks</a:t>
            </a:r>
            <a:r>
              <a:rPr lang="en-US" altLang="en-US" sz="2000" dirty="0">
                <a:solidFill>
                  <a:srgbClr val="000000"/>
                </a:solidFill>
                <a:latin typeface="Courier New" panose="02070309020205020404" pitchFamily="49" charset="0"/>
                <a:cs typeface="Courier New" panose="02070309020205020404" pitchFamily="49" charset="0"/>
              </a:rPr>
              <a:t>: </a:t>
            </a:r>
            <a:r>
              <a:rPr lang="en-US" altLang="en-US" sz="2000" b="1" dirty="0">
                <a:solidFill>
                  <a:srgbClr val="000000"/>
                </a:solidFill>
                <a:latin typeface="Courier New" panose="02070309020205020404" pitchFamily="49" charset="0"/>
                <a:cs typeface="Courier New" panose="02070309020205020404" pitchFamily="49" charset="0"/>
              </a:rPr>
              <a:t>S A H V P B J W U	- - X	T D M	Y Z E O Z I	F Q – G -  </a:t>
            </a:r>
            <a:endParaRPr lang="en-US" altLang="en-US" sz="2000" dirty="0"/>
          </a:p>
          <a:p>
            <a:pPr marL="0" indent="0" algn="just">
              <a:buNone/>
            </a:pPr>
            <a:endParaRPr lang="en-US" altLang="en-US" sz="2400" dirty="0">
              <a:solidFill>
                <a:srgbClr val="010000"/>
              </a:solidFill>
              <a:cs typeface="Times New Roman" panose="02020603050405020304" pitchFamily="18" charset="0"/>
            </a:endParaRPr>
          </a:p>
        </p:txBody>
      </p:sp>
    </p:spTree>
    <p:extLst>
      <p:ext uri="{BB962C8B-B14F-4D97-AF65-F5344CB8AC3E}">
        <p14:creationId xmlns:p14="http://schemas.microsoft.com/office/powerpoint/2010/main" val="29303175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9781867C-53BB-46C1-90E8-AAEF2213B114}" type="slidenum">
              <a:rPr lang="en-GB" altLang="en-US" sz="2400">
                <a:solidFill>
                  <a:schemeClr val="tx2"/>
                </a:solidFill>
              </a:rPr>
              <a:pPr>
                <a:spcBef>
                  <a:spcPct val="0"/>
                </a:spcBef>
                <a:buClrTx/>
                <a:buSzTx/>
                <a:buFontTx/>
                <a:buNone/>
              </a:pPr>
              <a:t>66</a:t>
            </a:fld>
            <a:endParaRPr lang="en-GB" altLang="en-US" sz="1400">
              <a:solidFill>
                <a:schemeClr val="tx2"/>
              </a:solidFill>
            </a:endParaRPr>
          </a:p>
        </p:txBody>
      </p:sp>
      <p:sp>
        <p:nvSpPr>
          <p:cNvPr id="32772" name="Rectangle 3"/>
          <p:cNvSpPr>
            <a:spLocks noGrp="1" noChangeArrowheads="1"/>
          </p:cNvSpPr>
          <p:nvPr>
            <p:ph type="body" idx="1"/>
          </p:nvPr>
        </p:nvSpPr>
        <p:spPr>
          <a:xfrm>
            <a:off x="675861" y="838200"/>
            <a:ext cx="10677939" cy="5410200"/>
          </a:xfrm>
        </p:spPr>
        <p:txBody>
          <a:bodyPr>
            <a:normAutofit/>
          </a:bodyPr>
          <a:lstStyle/>
          <a:p>
            <a:pPr eaLnBrk="1" hangingPunct="1">
              <a:lnSpc>
                <a:spcPct val="90000"/>
              </a:lnSpc>
            </a:pPr>
            <a:r>
              <a:rPr lang="en-US" altLang="en-US" sz="2400" dirty="0">
                <a:solidFill>
                  <a:srgbClr val="010000"/>
                </a:solidFill>
              </a:rPr>
              <a:t>Teknik </a:t>
            </a:r>
            <a:r>
              <a:rPr lang="en-US" altLang="en-US" sz="2400" dirty="0" err="1">
                <a:solidFill>
                  <a:srgbClr val="010000"/>
                </a:solidFill>
              </a:rPr>
              <a:t>analisis</a:t>
            </a:r>
            <a:r>
              <a:rPr lang="en-US" altLang="en-US" sz="2400" dirty="0">
                <a:solidFill>
                  <a:srgbClr val="010000"/>
                </a:solidFill>
              </a:rPr>
              <a:t> </a:t>
            </a:r>
            <a:r>
              <a:rPr lang="en-US" altLang="en-US" sz="2400" dirty="0" err="1">
                <a:solidFill>
                  <a:srgbClr val="010000"/>
                </a:solidFill>
              </a:rPr>
              <a:t>frekuensi</a:t>
            </a:r>
            <a:r>
              <a:rPr lang="en-US" altLang="en-US" sz="2400" dirty="0">
                <a:solidFill>
                  <a:srgbClr val="010000"/>
                </a:solidFill>
              </a:rPr>
              <a:t> </a:t>
            </a:r>
            <a:r>
              <a:rPr lang="en-US" altLang="en-US" sz="2400" dirty="0" err="1">
                <a:solidFill>
                  <a:srgbClr val="010000"/>
                </a:solidFill>
              </a:rPr>
              <a:t>tetap</a:t>
            </a:r>
            <a:r>
              <a:rPr lang="en-US" altLang="en-US" sz="2400" dirty="0">
                <a:solidFill>
                  <a:srgbClr val="010000"/>
                </a:solidFill>
              </a:rPr>
              <a:t> </a:t>
            </a:r>
            <a:r>
              <a:rPr lang="en-US" altLang="en-US" sz="2400" dirty="0" err="1">
                <a:solidFill>
                  <a:srgbClr val="010000"/>
                </a:solidFill>
              </a:rPr>
              <a:t>bisa</a:t>
            </a:r>
            <a:r>
              <a:rPr lang="en-US" altLang="en-US" sz="2400" dirty="0">
                <a:solidFill>
                  <a:srgbClr val="010000"/>
                </a:solidFill>
              </a:rPr>
              <a:t> </a:t>
            </a:r>
            <a:r>
              <a:rPr lang="en-US" altLang="en-US" sz="2400" dirty="0" err="1">
                <a:solidFill>
                  <a:srgbClr val="010000"/>
                </a:solidFill>
              </a:rPr>
              <a:t>dilakukan</a:t>
            </a:r>
            <a:r>
              <a:rPr lang="en-US" altLang="en-US" sz="2400" dirty="0">
                <a:solidFill>
                  <a:srgbClr val="010000"/>
                </a:solidFill>
              </a:rPr>
              <a:t> </a:t>
            </a:r>
            <a:r>
              <a:rPr lang="en-US" altLang="en-US" sz="2400" dirty="0" err="1">
                <a:solidFill>
                  <a:srgbClr val="010000"/>
                </a:solidFill>
              </a:rPr>
              <a:t>meskipun</a:t>
            </a:r>
            <a:r>
              <a:rPr lang="en-US" altLang="en-US" sz="2400" dirty="0">
                <a:solidFill>
                  <a:srgbClr val="010000"/>
                </a:solidFill>
              </a:rPr>
              <a:t> </a:t>
            </a:r>
            <a:r>
              <a:rPr lang="en-US" altLang="en-US" sz="2400" dirty="0" err="1">
                <a:solidFill>
                  <a:srgbClr val="010000"/>
                </a:solidFill>
              </a:rPr>
              <a:t>spasi</a:t>
            </a:r>
            <a:r>
              <a:rPr lang="en-US" altLang="en-US" sz="2400" dirty="0">
                <a:solidFill>
                  <a:srgbClr val="010000"/>
                </a:solidFill>
              </a:rPr>
              <a:t> </a:t>
            </a:r>
            <a:r>
              <a:rPr lang="en-US" altLang="en-US" sz="2400" dirty="0" err="1">
                <a:solidFill>
                  <a:srgbClr val="010000"/>
                </a:solidFill>
              </a:rPr>
              <a:t>dihilangkan</a:t>
            </a:r>
            <a:r>
              <a:rPr lang="en-US" altLang="en-US" sz="2400" dirty="0">
                <a:solidFill>
                  <a:srgbClr val="010000"/>
                </a:solidFill>
              </a:rPr>
              <a:t>.</a:t>
            </a:r>
          </a:p>
          <a:p>
            <a:pPr eaLnBrk="1" hangingPunct="1">
              <a:lnSpc>
                <a:spcPct val="90000"/>
              </a:lnSpc>
            </a:pPr>
            <a:endParaRPr lang="en-US" altLang="en-US" sz="2400" dirty="0">
              <a:solidFill>
                <a:srgbClr val="010000"/>
              </a:solidFill>
            </a:endParaRPr>
          </a:p>
          <a:p>
            <a:pPr eaLnBrk="1" hangingPunct="1">
              <a:lnSpc>
                <a:spcPct val="90000"/>
              </a:lnSpc>
            </a:pPr>
            <a:r>
              <a:rPr lang="en-US" altLang="en-US" sz="2400" dirty="0" err="1">
                <a:solidFill>
                  <a:srgbClr val="010000"/>
                </a:solidFill>
              </a:rPr>
              <a:t>Contoh</a:t>
            </a:r>
            <a:r>
              <a:rPr lang="en-US" altLang="en-US" sz="2400" dirty="0">
                <a:solidFill>
                  <a:srgbClr val="010000"/>
                </a:solidFill>
              </a:rPr>
              <a:t>:</a:t>
            </a:r>
          </a:p>
          <a:p>
            <a:pPr eaLnBrk="1" hangingPunct="1">
              <a:lnSpc>
                <a:spcPct val="90000"/>
              </a:lnSpc>
              <a:buFont typeface="Wingdings" panose="05000000000000000000" pitchFamily="2" charset="2"/>
              <a:buNone/>
            </a:pPr>
            <a:r>
              <a:rPr lang="en-US" altLang="en-US" b="1" dirty="0">
                <a:solidFill>
                  <a:srgbClr val="010000"/>
                </a:solidFill>
                <a:latin typeface="Courier New" panose="02070309020205020404" pitchFamily="49" charset="0"/>
                <a:cs typeface="Courier New" panose="02070309020205020404" pitchFamily="49" charset="0"/>
              </a:rPr>
              <a:t>	</a:t>
            </a:r>
            <a:r>
              <a:rPr lang="en-US" altLang="en-US" sz="2400" dirty="0">
                <a:solidFill>
                  <a:srgbClr val="010000"/>
                </a:solidFill>
                <a:latin typeface="Courier New" panose="02070309020205020404" pitchFamily="49" charset="0"/>
                <a:cs typeface="Courier New" panose="02070309020205020404" pitchFamily="49" charset="0"/>
              </a:rPr>
              <a:t>LIVITCSWPIYVEWHEVSRIQMXLEYVEOIEWHRXEXIPFEMVEWHKVSTYLXZIXLIKIIXPIJVSZEYPERRGERIMWQLMGLMXQERIWGPSRIHMXQEREKIETXMJTPRGEVEKEITREWHEXXLEXXMZITWAWSQWXSWEXTVEPMRXRSJGSTVRIEYVIEXCVMUIMWERGMIWXMJMGCSMWXSJOMIQXLIVIQIVIXQSVSTWHKPEGARCSXRWIEVSWIIBXVIZMXFSJXLIKEGAEWHEPSWYSWIWIEVXLISXLIVXLIRGEPIRQIVIIBGIIHMWYPFLEVHEWHYPSRRFQMXLEPPXLIECCIEVEWGISJKTVWMRLIHYSPHXLIQIMYLXSJXLIMWRIGXQEROIVFVIZEVAEKPIEWHXEAMWYEPPXLMWYRMWXSGSWRMHIVEXMSWMGSTPHLEVHPFKPEZINTCMXIVJSVLMRSCMWMSWVIRCIGXMWYMX</a:t>
            </a:r>
            <a:r>
              <a:rPr lang="en-US" altLang="en-US" sz="2400" dirty="0">
                <a:solidFill>
                  <a:srgbClr val="010000"/>
                </a:solidFill>
                <a:latin typeface="Courier New" panose="02070309020205020404" pitchFamily="49" charset="0"/>
              </a:rPr>
              <a:t> </a:t>
            </a:r>
          </a:p>
        </p:txBody>
      </p:sp>
    </p:spTree>
    <p:extLst>
      <p:ext uri="{BB962C8B-B14F-4D97-AF65-F5344CB8AC3E}">
        <p14:creationId xmlns:p14="http://schemas.microsoft.com/office/powerpoint/2010/main" val="17473254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FC25690A-D794-4AEE-9DD0-8973AEDA7464}" type="slidenum">
              <a:rPr lang="en-GB" altLang="en-US" sz="2400">
                <a:solidFill>
                  <a:schemeClr val="tx2"/>
                </a:solidFill>
              </a:rPr>
              <a:pPr>
                <a:spcBef>
                  <a:spcPct val="0"/>
                </a:spcBef>
                <a:buClrTx/>
                <a:buSzTx/>
                <a:buFontTx/>
                <a:buNone/>
              </a:pPr>
              <a:t>67</a:t>
            </a:fld>
            <a:endParaRPr lang="en-GB" altLang="en-US" sz="1400">
              <a:solidFill>
                <a:schemeClr val="tx2"/>
              </a:solidFill>
            </a:endParaRPr>
          </a:p>
        </p:txBody>
      </p:sp>
      <p:sp>
        <p:nvSpPr>
          <p:cNvPr id="33796" name="Rectangle 3"/>
          <p:cNvSpPr>
            <a:spLocks noGrp="1" noChangeArrowheads="1"/>
          </p:cNvSpPr>
          <p:nvPr>
            <p:ph type="body" idx="1"/>
          </p:nvPr>
        </p:nvSpPr>
        <p:spPr>
          <a:xfrm>
            <a:off x="755374" y="762000"/>
            <a:ext cx="10598426" cy="5454650"/>
          </a:xfrm>
        </p:spPr>
        <p:txBody>
          <a:bodyPr>
            <a:normAutofit lnSpcReduction="10000"/>
          </a:bodyPr>
          <a:lstStyle/>
          <a:p>
            <a:pPr algn="just" eaLnBrk="1" hangingPunct="1">
              <a:lnSpc>
                <a:spcPct val="90000"/>
              </a:lnSpc>
            </a:pPr>
            <a:r>
              <a:rPr lang="en-US" altLang="en-US" sz="2400" dirty="0">
                <a:solidFill>
                  <a:srgbClr val="000000"/>
                </a:solidFill>
                <a:cs typeface="Times New Roman" panose="02020603050405020304" pitchFamily="18" charset="0"/>
              </a:rPr>
              <a:t>Hasil </a:t>
            </a:r>
            <a:r>
              <a:rPr lang="en-US" altLang="en-US" sz="2400" dirty="0" err="1">
                <a:solidFill>
                  <a:srgbClr val="000000"/>
                </a:solidFill>
                <a:cs typeface="Times New Roman" panose="02020603050405020304" pitchFamily="18" charset="0"/>
              </a:rPr>
              <a:t>perhitungan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frekuensi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kemunculan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huruf</a:t>
            </a:r>
            <a:r>
              <a:rPr lang="en-US" altLang="en-US" sz="2400" dirty="0">
                <a:solidFill>
                  <a:srgbClr val="000000"/>
                </a:solidFill>
                <a:cs typeface="Times New Roman" panose="02020603050405020304" pitchFamily="18" charset="0"/>
              </a:rPr>
              <a:t>, bigram, dan trigram: </a:t>
            </a:r>
          </a:p>
          <a:p>
            <a:pPr algn="just" eaLnBrk="1" hangingPunct="1">
              <a:lnSpc>
                <a:spcPct val="90000"/>
              </a:lnSpc>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pitchFamily="49" charset="0"/>
                <a:cs typeface="Times New Roman" panose="02020603050405020304" pitchFamily="18" charset="0"/>
              </a:rPr>
              <a:t>-</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huruf</a:t>
            </a: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pitchFamily="49" charset="0"/>
                <a:cs typeface="Times New Roman" panose="02020603050405020304" pitchFamily="18" charset="0"/>
              </a:rPr>
              <a:t>I</a:t>
            </a:r>
            <a:r>
              <a:rPr lang="en-US" altLang="en-US" sz="2400" dirty="0">
                <a:solidFill>
                  <a:srgbClr val="000000"/>
                </a:solidFill>
                <a:cs typeface="Times New Roman" panose="02020603050405020304" pitchFamily="18" charset="0"/>
              </a:rPr>
              <a:t> paling </a:t>
            </a:r>
            <a:r>
              <a:rPr lang="en-US" altLang="en-US" sz="2400" dirty="0" err="1">
                <a:solidFill>
                  <a:srgbClr val="000000"/>
                </a:solidFill>
                <a:cs typeface="Times New Roman" panose="02020603050405020304" pitchFamily="18" charset="0"/>
              </a:rPr>
              <a:t>sering</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muncul</a:t>
            </a:r>
            <a:r>
              <a:rPr lang="en-US" altLang="en-US" sz="2400" dirty="0">
                <a:solidFill>
                  <a:srgbClr val="000000"/>
                </a:solidFill>
                <a:cs typeface="Times New Roman" panose="02020603050405020304" pitchFamily="18" charset="0"/>
              </a:rPr>
              <a:t>, </a:t>
            </a:r>
          </a:p>
          <a:p>
            <a:pPr algn="just" eaLnBrk="1" hangingPunct="1">
              <a:lnSpc>
                <a:spcPct val="90000"/>
              </a:lnSpc>
              <a:buFont typeface="Wingdings" panose="05000000000000000000" pitchFamily="2" charset="2"/>
              <a:buNone/>
            </a:pPr>
            <a:r>
              <a:rPr lang="en-US" altLang="en-US" sz="2400" dirty="0">
                <a:solidFill>
                  <a:srgbClr val="000000"/>
                </a:solidFill>
                <a:latin typeface="Courier" pitchFamily="49" charset="0"/>
                <a:cs typeface="Times New Roman" panose="02020603050405020304" pitchFamily="18" charset="0"/>
              </a:rPr>
              <a:t>	- XL</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adalah</a:t>
            </a:r>
            <a:r>
              <a:rPr lang="en-US" altLang="en-US" sz="2400" dirty="0">
                <a:solidFill>
                  <a:srgbClr val="000000"/>
                </a:solidFill>
                <a:cs typeface="Times New Roman" panose="02020603050405020304" pitchFamily="18" charset="0"/>
              </a:rPr>
              <a:t> bigram yang paling </a:t>
            </a:r>
            <a:r>
              <a:rPr lang="en-US" altLang="en-US" sz="2400" dirty="0" err="1">
                <a:solidFill>
                  <a:srgbClr val="000000"/>
                </a:solidFill>
                <a:cs typeface="Times New Roman" panose="02020603050405020304" pitchFamily="18" charset="0"/>
              </a:rPr>
              <a:t>sering</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muncul</a:t>
            </a:r>
            <a:r>
              <a:rPr lang="en-US" altLang="en-US" sz="2400" dirty="0">
                <a:solidFill>
                  <a:srgbClr val="000000"/>
                </a:solidFill>
                <a:cs typeface="Times New Roman" panose="02020603050405020304" pitchFamily="18" charset="0"/>
              </a:rPr>
              <a:t>, </a:t>
            </a:r>
          </a:p>
          <a:p>
            <a:pPr algn="just" eaLnBrk="1" hangingPunct="1">
              <a:lnSpc>
                <a:spcPct val="90000"/>
              </a:lnSpc>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pitchFamily="49" charset="0"/>
                <a:cs typeface="Times New Roman" panose="02020603050405020304" pitchFamily="18" charset="0"/>
              </a:rPr>
              <a:t>-</a:t>
            </a: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pitchFamily="49" charset="0"/>
                <a:cs typeface="Times New Roman" panose="02020603050405020304" pitchFamily="18" charset="0"/>
              </a:rPr>
              <a:t>XLI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adalah</a:t>
            </a:r>
            <a:r>
              <a:rPr lang="en-US" altLang="en-US" sz="2400" dirty="0">
                <a:solidFill>
                  <a:srgbClr val="000000"/>
                </a:solidFill>
                <a:cs typeface="Times New Roman" panose="02020603050405020304" pitchFamily="18" charset="0"/>
              </a:rPr>
              <a:t> trigram yang paling </a:t>
            </a:r>
            <a:r>
              <a:rPr lang="en-US" altLang="en-US" sz="2400" dirty="0" err="1">
                <a:solidFill>
                  <a:srgbClr val="000000"/>
                </a:solidFill>
                <a:cs typeface="Times New Roman" panose="02020603050405020304" pitchFamily="18" charset="0"/>
              </a:rPr>
              <a:t>sering</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muncul</a:t>
            </a:r>
            <a:r>
              <a:rPr lang="en-US" altLang="en-US" sz="2400" dirty="0">
                <a:solidFill>
                  <a:srgbClr val="000000"/>
                </a:solidFill>
                <a:cs typeface="Times New Roman" panose="02020603050405020304" pitchFamily="18" charset="0"/>
              </a:rPr>
              <a:t>. </a:t>
            </a:r>
          </a:p>
          <a:p>
            <a:pPr algn="just" eaLnBrk="1" hangingPunct="1">
              <a:lnSpc>
                <a:spcPct val="90000"/>
              </a:lnSpc>
              <a:buFont typeface="Wingdings" panose="05000000000000000000" pitchFamily="2" charset="2"/>
              <a:buNone/>
            </a:pPr>
            <a:endParaRPr lang="en-US" altLang="en-US" sz="2400" dirty="0">
              <a:solidFill>
                <a:srgbClr val="000000"/>
              </a:solidFill>
              <a:cs typeface="Times New Roman" panose="02020603050405020304" pitchFamily="18" charset="0"/>
            </a:endParaRPr>
          </a:p>
          <a:p>
            <a:pPr algn="just" eaLnBrk="1" hangingPunct="1">
              <a:lnSpc>
                <a:spcPct val="90000"/>
              </a:lnSpc>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Ketiga</a:t>
            </a:r>
            <a:r>
              <a:rPr lang="en-US" altLang="en-US" sz="2400" dirty="0">
                <a:solidFill>
                  <a:srgbClr val="000000"/>
                </a:solidFill>
                <a:cs typeface="Times New Roman" panose="02020603050405020304" pitchFamily="18" charset="0"/>
              </a:rPr>
              <a:t> data </a:t>
            </a:r>
            <a:r>
              <a:rPr lang="en-US" altLang="en-US" sz="2400" dirty="0" err="1">
                <a:solidFill>
                  <a:srgbClr val="000000"/>
                </a:solidFill>
                <a:cs typeface="Times New Roman" panose="02020603050405020304" pitchFamily="18" charset="0"/>
              </a:rPr>
              <a:t>terbanyak</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ini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menghasilkan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dugaan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bahwa</a:t>
            </a:r>
            <a:endParaRPr lang="en-US" altLang="en-US" sz="2400" dirty="0">
              <a:solidFill>
                <a:srgbClr val="000000"/>
              </a:solidFill>
              <a:cs typeface="Times New Roman" panose="02020603050405020304" pitchFamily="18" charset="0"/>
            </a:endParaRPr>
          </a:p>
          <a:p>
            <a:pPr algn="just" eaLnBrk="1" hangingPunct="1">
              <a:lnSpc>
                <a:spcPct val="90000"/>
              </a:lnSpc>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pitchFamily="49" charset="0"/>
                <a:cs typeface="Times New Roman" panose="02020603050405020304" pitchFamily="18" charset="0"/>
              </a:rPr>
              <a:t>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berkoresponden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dengan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huruf</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plainteks</a:t>
            </a: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pitchFamily="49" charset="0"/>
                <a:cs typeface="Times New Roman" panose="02020603050405020304" pitchFamily="18" charset="0"/>
              </a:rPr>
              <a:t>e</a:t>
            </a:r>
            <a:r>
              <a:rPr lang="en-US" altLang="en-US" sz="2400" dirty="0">
                <a:solidFill>
                  <a:srgbClr val="000000"/>
                </a:solidFill>
                <a:cs typeface="Times New Roman" panose="02020603050405020304" pitchFamily="18" charset="0"/>
              </a:rPr>
              <a:t>, </a:t>
            </a:r>
          </a:p>
          <a:p>
            <a:pPr algn="just" eaLnBrk="1" hangingPunct="1">
              <a:lnSpc>
                <a:spcPct val="90000"/>
              </a:lnSpc>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pitchFamily="49" charset="0"/>
                <a:cs typeface="Times New Roman" panose="02020603050405020304" pitchFamily="18" charset="0"/>
              </a:rPr>
              <a:t>XLI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berkoresponden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dengan</a:t>
            </a: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pitchFamily="49" charset="0"/>
                <a:cs typeface="Times New Roman" panose="02020603050405020304" pitchFamily="18" charset="0"/>
              </a:rPr>
              <a:t>the</a:t>
            </a:r>
            <a:r>
              <a:rPr lang="en-US" altLang="en-US" sz="2400" dirty="0">
                <a:solidFill>
                  <a:srgbClr val="000000"/>
                </a:solidFill>
                <a:cs typeface="Times New Roman" panose="02020603050405020304" pitchFamily="18" charset="0"/>
              </a:rPr>
              <a:t>, </a:t>
            </a:r>
          </a:p>
          <a:p>
            <a:pPr algn="just" eaLnBrk="1" hangingPunct="1">
              <a:lnSpc>
                <a:spcPct val="90000"/>
              </a:lnSpc>
              <a:buFont typeface="Wingdings" panose="05000000000000000000" pitchFamily="2" charset="2"/>
              <a:buNone/>
            </a:pP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pitchFamily="49" charset="0"/>
                <a:cs typeface="Times New Roman" panose="02020603050405020304" pitchFamily="18" charset="0"/>
              </a:rPr>
              <a:t>XL</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berkoresponden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dengan</a:t>
            </a:r>
            <a:r>
              <a:rPr lang="en-US" altLang="en-US" sz="2400" dirty="0">
                <a:solidFill>
                  <a:srgbClr val="000000"/>
                </a:solidFill>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th</a:t>
            </a:r>
            <a:endParaRPr lang="en-US" altLang="en-US" sz="2400" dirty="0">
              <a:solidFill>
                <a:srgbClr val="000000"/>
              </a:solidFill>
              <a:latin typeface="Courier" pitchFamily="49" charset="0"/>
              <a:cs typeface="Times New Roman" panose="02020603050405020304" pitchFamily="18" charset="0"/>
            </a:endParaRPr>
          </a:p>
          <a:p>
            <a:pPr algn="just" eaLnBrk="1" hangingPunct="1">
              <a:lnSpc>
                <a:spcPct val="90000"/>
              </a:lnSpc>
              <a:buFont typeface="Wingdings" panose="05000000000000000000" pitchFamily="2" charset="2"/>
              <a:buNone/>
            </a:pPr>
            <a:r>
              <a:rPr lang="en-US" altLang="en-US" sz="2400" dirty="0" err="1">
                <a:solidFill>
                  <a:srgbClr val="000000"/>
                </a:solidFill>
                <a:cs typeface="Times New Roman" panose="02020603050405020304" pitchFamily="18" charset="0"/>
              </a:rPr>
              <a:t>Pemetaan</a:t>
            </a:r>
            <a:r>
              <a:rPr lang="en-US" altLang="en-US" sz="2400" dirty="0">
                <a:solidFill>
                  <a:srgbClr val="000000"/>
                </a:solidFill>
                <a:cs typeface="Times New Roman" panose="02020603050405020304" pitchFamily="18" charset="0"/>
              </a:rPr>
              <a:t>:</a:t>
            </a:r>
          </a:p>
          <a:p>
            <a:pPr algn="just" eaLnBrk="1" hangingPunct="1">
              <a:lnSpc>
                <a:spcPct val="90000"/>
              </a:lnSpc>
              <a:buFont typeface="Wingdings" panose="05000000000000000000" pitchFamily="2" charset="2"/>
              <a:buNone/>
            </a:pPr>
            <a:r>
              <a:rPr lang="en-US" altLang="en-US" sz="2400" dirty="0">
                <a:solidFill>
                  <a:srgbClr val="000000"/>
                </a:solidFill>
                <a:latin typeface="Courier" pitchFamily="49" charset="0"/>
                <a:cs typeface="Times New Roman" panose="02020603050405020304" pitchFamily="18" charset="0"/>
              </a:rPr>
              <a:t>	 I </a:t>
            </a:r>
            <a:r>
              <a:rPr lang="en-US" altLang="en-US" sz="2400" dirty="0">
                <a:solidFill>
                  <a:srgbClr val="000000"/>
                </a:solidFill>
                <a:latin typeface="Courier" pitchFamily="49" charset="0"/>
                <a:cs typeface="Times New Roman" panose="02020603050405020304" pitchFamily="18" charset="0"/>
                <a:sym typeface="Wingdings" panose="05000000000000000000" pitchFamily="2" charset="2"/>
              </a:rPr>
              <a:t></a:t>
            </a:r>
            <a:r>
              <a:rPr lang="en-US" altLang="en-US" sz="2400" dirty="0">
                <a:solidFill>
                  <a:srgbClr val="000000"/>
                </a:solidFill>
                <a:latin typeface="Courier" pitchFamily="49" charset="0"/>
                <a:cs typeface="Times New Roman" panose="02020603050405020304" pitchFamily="18" charset="0"/>
              </a:rPr>
              <a:t> e</a:t>
            </a:r>
          </a:p>
          <a:p>
            <a:pPr algn="just" eaLnBrk="1" hangingPunct="1">
              <a:lnSpc>
                <a:spcPct val="90000"/>
              </a:lnSpc>
              <a:buFont typeface="Wingdings" panose="05000000000000000000" pitchFamily="2" charset="2"/>
              <a:buNone/>
            </a:pPr>
            <a:r>
              <a:rPr lang="en-US" altLang="en-US" sz="2400" dirty="0">
                <a:solidFill>
                  <a:srgbClr val="000000"/>
                </a:solidFill>
                <a:latin typeface="Courier" pitchFamily="49" charset="0"/>
                <a:cs typeface="Times New Roman" panose="02020603050405020304" pitchFamily="18" charset="0"/>
              </a:rPr>
              <a:t>	 X </a:t>
            </a:r>
            <a:r>
              <a:rPr lang="en-US" altLang="en-US" sz="2400" dirty="0">
                <a:solidFill>
                  <a:srgbClr val="000000"/>
                </a:solidFill>
                <a:latin typeface="Courier" pitchFamily="49" charset="0"/>
                <a:cs typeface="Times New Roman" panose="02020603050405020304" pitchFamily="18" charset="0"/>
                <a:sym typeface="Wingdings" panose="05000000000000000000" pitchFamily="2" charset="2"/>
              </a:rPr>
              <a:t></a:t>
            </a:r>
            <a:r>
              <a:rPr lang="en-US" altLang="en-US" sz="2400" dirty="0">
                <a:solidFill>
                  <a:srgbClr val="000000"/>
                </a:solidFill>
                <a:latin typeface="Courier" pitchFamily="49" charset="0"/>
                <a:cs typeface="Times New Roman" panose="02020603050405020304" pitchFamily="18" charset="0"/>
              </a:rPr>
              <a:t> t</a:t>
            </a:r>
          </a:p>
          <a:p>
            <a:pPr algn="just" eaLnBrk="1" hangingPunct="1">
              <a:lnSpc>
                <a:spcPct val="90000"/>
              </a:lnSpc>
              <a:buFont typeface="Wingdings" panose="05000000000000000000" pitchFamily="2" charset="2"/>
              <a:buNone/>
            </a:pPr>
            <a:r>
              <a:rPr lang="en-US" altLang="en-US" sz="2400" dirty="0">
                <a:solidFill>
                  <a:srgbClr val="000000"/>
                </a:solidFill>
                <a:latin typeface="Courier" pitchFamily="49" charset="0"/>
                <a:cs typeface="Times New Roman" panose="02020603050405020304" pitchFamily="18" charset="0"/>
              </a:rPr>
              <a:t>	 L </a:t>
            </a:r>
            <a:r>
              <a:rPr lang="en-US" altLang="en-US" sz="2400" dirty="0">
                <a:solidFill>
                  <a:srgbClr val="000000"/>
                </a:solidFill>
                <a:latin typeface="Courier" pitchFamily="49" charset="0"/>
                <a:cs typeface="Times New Roman" panose="02020603050405020304" pitchFamily="18" charset="0"/>
                <a:sym typeface="Wingdings" panose="05000000000000000000" pitchFamily="2" charset="2"/>
              </a:rPr>
              <a:t></a:t>
            </a:r>
            <a:r>
              <a:rPr lang="en-US" altLang="en-US" sz="2400" dirty="0">
                <a:solidFill>
                  <a:srgbClr val="000000"/>
                </a:solidFill>
                <a:latin typeface="Courier" pitchFamily="49" charset="0"/>
                <a:cs typeface="Times New Roman" panose="02020603050405020304" pitchFamily="18" charset="0"/>
              </a:rPr>
              <a:t> h	</a:t>
            </a:r>
            <a:endParaRPr lang="en-US" altLang="en-US" sz="2400" dirty="0"/>
          </a:p>
        </p:txBody>
      </p:sp>
    </p:spTree>
    <p:extLst>
      <p:ext uri="{BB962C8B-B14F-4D97-AF65-F5344CB8AC3E}">
        <p14:creationId xmlns:p14="http://schemas.microsoft.com/office/powerpoint/2010/main" val="10699489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BC592804-FD3F-492D-AAF5-7FE82D20139A}" type="slidenum">
              <a:rPr lang="en-GB" altLang="en-US" sz="2400">
                <a:solidFill>
                  <a:schemeClr val="tx2"/>
                </a:solidFill>
              </a:rPr>
              <a:pPr>
                <a:spcBef>
                  <a:spcPct val="0"/>
                </a:spcBef>
                <a:buClrTx/>
                <a:buSzTx/>
                <a:buFontTx/>
                <a:buNone/>
              </a:pPr>
              <a:t>68</a:t>
            </a:fld>
            <a:endParaRPr lang="en-GB" altLang="en-US" sz="1400">
              <a:solidFill>
                <a:schemeClr val="tx2"/>
              </a:solidFill>
            </a:endParaRPr>
          </a:p>
        </p:txBody>
      </p:sp>
      <p:sp>
        <p:nvSpPr>
          <p:cNvPr id="34820" name="Rectangle 3"/>
          <p:cNvSpPr>
            <a:spLocks noGrp="1" noChangeArrowheads="1"/>
          </p:cNvSpPr>
          <p:nvPr>
            <p:ph type="body" idx="1"/>
          </p:nvPr>
        </p:nvSpPr>
        <p:spPr>
          <a:xfrm>
            <a:off x="947294" y="701675"/>
            <a:ext cx="10558670" cy="5454650"/>
          </a:xfrm>
        </p:spPr>
        <p:txBody>
          <a:bodyPr>
            <a:noAutofit/>
          </a:bodyPr>
          <a:lstStyle/>
          <a:p>
            <a:pPr algn="just" eaLnBrk="1" hangingPunct="1"/>
            <a:r>
              <a:rPr lang="en-US" altLang="en-US" sz="2400" dirty="0">
                <a:solidFill>
                  <a:srgbClr val="000000"/>
                </a:solidFill>
                <a:latin typeface="Courier" pitchFamily="49" charset="0"/>
                <a:cs typeface="Times New Roman" panose="02020603050405020304" pitchFamily="18" charset="0"/>
              </a:rPr>
              <a:t>XLEX</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dipetakan</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menjadi</a:t>
            </a:r>
            <a:r>
              <a:rPr lang="en-US" altLang="en-US" sz="2400" dirty="0">
                <a:solidFill>
                  <a:srgbClr val="000000"/>
                </a:solidFill>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th</a:t>
            </a:r>
            <a:r>
              <a:rPr lang="en-US" altLang="en-US" sz="2400" dirty="0">
                <a:solidFill>
                  <a:srgbClr val="000000"/>
                </a:solidFill>
                <a:latin typeface="Courier" pitchFamily="49" charset="0"/>
                <a:cs typeface="Times New Roman" panose="02020603050405020304" pitchFamily="18" charset="0"/>
              </a:rPr>
              <a:t>*t</a:t>
            </a:r>
            <a:r>
              <a:rPr lang="en-US" altLang="en-US" sz="2400" dirty="0">
                <a:solidFill>
                  <a:srgbClr val="000000"/>
                </a:solidFill>
                <a:cs typeface="Times New Roman" panose="02020603050405020304" pitchFamily="18" charset="0"/>
              </a:rPr>
              <a:t>. </a:t>
            </a:r>
          </a:p>
          <a:p>
            <a:pPr algn="just" eaLnBrk="1" hangingPunct="1"/>
            <a:r>
              <a:rPr lang="en-US" altLang="en-US" sz="2400" dirty="0">
                <a:solidFill>
                  <a:srgbClr val="000000"/>
                </a:solidFill>
                <a:cs typeface="Times New Roman" panose="02020603050405020304" pitchFamily="18" charset="0"/>
              </a:rPr>
              <a:t>Kata yang </a:t>
            </a:r>
            <a:r>
              <a:rPr lang="en-US" altLang="en-US" sz="2400" dirty="0" err="1">
                <a:solidFill>
                  <a:srgbClr val="000000"/>
                </a:solidFill>
                <a:cs typeface="Times New Roman" panose="02020603050405020304" pitchFamily="18" charset="0"/>
              </a:rPr>
              <a:t>cocok</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untuk</a:t>
            </a:r>
            <a:r>
              <a:rPr lang="en-US" altLang="en-US" sz="2400" dirty="0">
                <a:solidFill>
                  <a:srgbClr val="000000"/>
                </a:solidFill>
                <a:cs typeface="Times New Roman" panose="02020603050405020304" pitchFamily="18" charset="0"/>
              </a:rPr>
              <a:t> </a:t>
            </a:r>
            <a:r>
              <a:rPr lang="en-US" altLang="en-US" sz="2400" dirty="0" err="1">
                <a:solidFill>
                  <a:srgbClr val="000000"/>
                </a:solidFill>
                <a:latin typeface="Courier" pitchFamily="49" charset="0"/>
                <a:cs typeface="Times New Roman" panose="02020603050405020304" pitchFamily="18" charset="0"/>
              </a:rPr>
              <a:t>th</a:t>
            </a:r>
            <a:r>
              <a:rPr lang="en-US" altLang="en-US" sz="2400" dirty="0">
                <a:solidFill>
                  <a:srgbClr val="000000"/>
                </a:solidFill>
                <a:latin typeface="Courier" pitchFamily="49" charset="0"/>
                <a:cs typeface="Times New Roman" panose="02020603050405020304" pitchFamily="18" charset="0"/>
              </a:rPr>
              <a:t>*t</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adalah</a:t>
            </a: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pitchFamily="49" charset="0"/>
                <a:cs typeface="Times New Roman" panose="02020603050405020304" pitchFamily="18" charset="0"/>
              </a:rPr>
              <a:t>that</a:t>
            </a:r>
            <a:r>
              <a:rPr lang="en-US" altLang="en-US" sz="2400" dirty="0">
                <a:solidFill>
                  <a:srgbClr val="000000"/>
                </a:solidFill>
                <a:cs typeface="Times New Roman" panose="02020603050405020304" pitchFamily="18" charset="0"/>
              </a:rPr>
              <a:t>. </a:t>
            </a:r>
          </a:p>
          <a:p>
            <a:pPr algn="just" eaLnBrk="1" hangingPunct="1"/>
            <a:r>
              <a:rPr lang="en-US" altLang="en-US" sz="2400" dirty="0" err="1">
                <a:solidFill>
                  <a:srgbClr val="000000"/>
                </a:solidFill>
                <a:cs typeface="Times New Roman" panose="02020603050405020304" pitchFamily="18" charset="0"/>
              </a:rPr>
              <a:t>Jadi</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kita</a:t>
            </a:r>
            <a:r>
              <a:rPr lang="en-US" altLang="en-US" sz="2400" dirty="0">
                <a:solidFill>
                  <a:srgbClr val="000000"/>
                </a:solidFill>
                <a:cs typeface="Times New Roman" panose="02020603050405020304" pitchFamily="18" charset="0"/>
              </a:rPr>
              <a:t> </a:t>
            </a:r>
            <a:r>
              <a:rPr lang="en-US" altLang="en-US" sz="2400" dirty="0" err="1">
                <a:solidFill>
                  <a:srgbClr val="000000"/>
                </a:solidFill>
                <a:cs typeface="Times New Roman" panose="02020603050405020304" pitchFamily="18" charset="0"/>
              </a:rPr>
              <a:t>memperoleh</a:t>
            </a:r>
            <a:r>
              <a:rPr lang="en-US" altLang="en-US" sz="2400" dirty="0">
                <a:solidFill>
                  <a:srgbClr val="000000"/>
                </a:solidFill>
                <a:cs typeface="Times New Roman" panose="02020603050405020304" pitchFamily="18" charset="0"/>
              </a:rPr>
              <a:t>: </a:t>
            </a:r>
            <a:r>
              <a:rPr lang="en-US" altLang="en-US" sz="2400" dirty="0">
                <a:solidFill>
                  <a:srgbClr val="000000"/>
                </a:solidFill>
                <a:latin typeface="Courier" pitchFamily="49" charset="0"/>
                <a:cs typeface="Times New Roman" panose="02020603050405020304" pitchFamily="18" charset="0"/>
              </a:rPr>
              <a:t>E </a:t>
            </a:r>
            <a:r>
              <a:rPr lang="en-US" altLang="en-US" sz="2400" dirty="0">
                <a:solidFill>
                  <a:srgbClr val="000000"/>
                </a:solidFill>
                <a:latin typeface="Courier" pitchFamily="49" charset="0"/>
                <a:cs typeface="Times New Roman" panose="02020603050405020304" pitchFamily="18" charset="0"/>
                <a:sym typeface="Wingdings" panose="05000000000000000000" pitchFamily="2" charset="2"/>
              </a:rPr>
              <a:t></a:t>
            </a:r>
            <a:r>
              <a:rPr lang="en-US" altLang="en-US" sz="2400" dirty="0">
                <a:solidFill>
                  <a:srgbClr val="000000"/>
                </a:solidFill>
                <a:latin typeface="Courier" pitchFamily="49" charset="0"/>
                <a:cs typeface="Times New Roman" panose="02020603050405020304" pitchFamily="18" charset="0"/>
              </a:rPr>
              <a:t> a</a:t>
            </a:r>
            <a:endParaRPr lang="en-US" altLang="en-US" sz="2400" dirty="0">
              <a:solidFill>
                <a:srgbClr val="000000"/>
              </a:solidFill>
              <a:cs typeface="Times New Roman" panose="02020603050405020304" pitchFamily="18" charset="0"/>
            </a:endParaRPr>
          </a:p>
          <a:p>
            <a:pPr eaLnBrk="1" hangingPunct="1"/>
            <a:r>
              <a:rPr lang="en-US" altLang="en-US" sz="2400" dirty="0" err="1">
                <a:solidFill>
                  <a:srgbClr val="010000"/>
                </a:solidFill>
              </a:rPr>
              <a:t>Hasil</a:t>
            </a:r>
            <a:r>
              <a:rPr lang="en-US" altLang="en-US" sz="2400" dirty="0">
                <a:solidFill>
                  <a:srgbClr val="010000"/>
                </a:solidFill>
              </a:rPr>
              <a:t> </a:t>
            </a:r>
            <a:r>
              <a:rPr lang="en-US" altLang="en-US" sz="2400" dirty="0" err="1">
                <a:solidFill>
                  <a:srgbClr val="010000"/>
                </a:solidFill>
              </a:rPr>
              <a:t>iterasi</a:t>
            </a:r>
            <a:r>
              <a:rPr lang="en-US" altLang="en-US" sz="2400" dirty="0">
                <a:solidFill>
                  <a:srgbClr val="010000"/>
                </a:solidFill>
              </a:rPr>
              <a:t> </a:t>
            </a:r>
            <a:r>
              <a:rPr lang="en-US" altLang="en-US" sz="2400" dirty="0" err="1">
                <a:solidFill>
                  <a:srgbClr val="010000"/>
                </a:solidFill>
              </a:rPr>
              <a:t>pertama</a:t>
            </a:r>
            <a:r>
              <a:rPr lang="en-US" altLang="en-US" sz="2400" dirty="0">
                <a:solidFill>
                  <a:srgbClr val="010000"/>
                </a:solidFill>
              </a:rPr>
              <a:t>:</a:t>
            </a:r>
          </a:p>
          <a:p>
            <a:pPr algn="just" eaLnBrk="1" hangingPunct="1">
              <a:buFont typeface="Wingdings" panose="05000000000000000000" pitchFamily="2" charset="2"/>
              <a:buNone/>
            </a:pPr>
            <a:endParaRPr lang="en-US" altLang="en-US" dirty="0">
              <a:solidFill>
                <a:srgbClr val="000000"/>
              </a:solidFill>
              <a:latin typeface="Courier" pitchFamily="49" charset="0"/>
              <a:cs typeface="Times New Roman" panose="02020603050405020304" pitchFamily="18" charset="0"/>
            </a:endParaRPr>
          </a:p>
          <a:p>
            <a:pPr algn="just" eaLnBrk="1" hangingPunct="1">
              <a:buFont typeface="Wingdings" panose="05000000000000000000" pitchFamily="2" charset="2"/>
              <a:buNone/>
              <a:tabLst>
                <a:tab pos="1033463" algn="l"/>
              </a:tabLst>
            </a:pPr>
            <a:r>
              <a:rPr lang="en-US" altLang="en-US" dirty="0">
                <a:solidFill>
                  <a:srgbClr val="000000"/>
                </a:solidFill>
                <a:latin typeface="Courier" pitchFamily="49" charset="0"/>
                <a:cs typeface="Times New Roman" panose="02020603050405020304" pitchFamily="18" charset="0"/>
              </a:rPr>
              <a:t>	</a:t>
            </a:r>
            <a:r>
              <a:rPr lang="en-US" altLang="en-US" sz="2400" dirty="0">
                <a:solidFill>
                  <a:srgbClr val="000000"/>
                </a:solidFill>
                <a:latin typeface="Courier" pitchFamily="49" charset="0"/>
                <a:cs typeface="Times New Roman" panose="02020603050405020304" pitchFamily="18" charset="0"/>
              </a:rPr>
              <a:t>heVeTCSWPeYVaWHaVSReQMthaYVaOeaWHRtatePFaMVaWHKVSTYhtZetheKeetPeJVSZaYPaRRGaReMWQhMGhMtQaReWGPSReHMtQaRaKeaTtMJTPRGaVaKaeTRaWHatthattMZeTWAWSQWtSWatTVaPMRtRSJGSTVReaYVeatCVMUeMWaRGMeWtMJMGCSMWtSJOMeQtheVeQeVetQSVSTWHKPaGARCStRWeaVSWeeBtVeZMtFSJtheKaGAaWHaPSWYSWeWeaVtheStheVtheRGaPeRQeVeeBGeeHMWYPFhaVHaWHYPSRRFQMthaPPtheaCCeaVaWGeSJKTVWMRheHYSPHtheQeMYhtSJtheMWReGtQaROeVFVeZaVAaKPeaWHtaAMWYaPPthMWYRMWtSGSWRMHeVatMSWMGSTPHhaVHPFKPaZeNTCMteVJSVhMRSCMWMSWVeRCeGtMWYMt</a:t>
            </a:r>
            <a:endParaRPr lang="en-US" altLang="en-US" sz="2400" dirty="0">
              <a:solidFill>
                <a:srgbClr val="010000"/>
              </a:solidFill>
            </a:endParaRPr>
          </a:p>
        </p:txBody>
      </p:sp>
    </p:spTree>
    <p:extLst>
      <p:ext uri="{BB962C8B-B14F-4D97-AF65-F5344CB8AC3E}">
        <p14:creationId xmlns:p14="http://schemas.microsoft.com/office/powerpoint/2010/main" val="27677624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2EB4D21A-63F1-4889-B371-1C2117FAF292}" type="slidenum">
              <a:rPr lang="en-GB" altLang="en-US" sz="2400">
                <a:solidFill>
                  <a:schemeClr val="tx2"/>
                </a:solidFill>
              </a:rPr>
              <a:pPr>
                <a:spcBef>
                  <a:spcPct val="0"/>
                </a:spcBef>
                <a:buClrTx/>
                <a:buSzTx/>
                <a:buFontTx/>
                <a:buNone/>
              </a:pPr>
              <a:t>69</a:t>
            </a:fld>
            <a:endParaRPr lang="en-GB" altLang="en-US" sz="1400">
              <a:solidFill>
                <a:schemeClr val="tx2"/>
              </a:solidFill>
            </a:endParaRPr>
          </a:p>
        </p:txBody>
      </p:sp>
      <p:sp>
        <p:nvSpPr>
          <p:cNvPr id="35844" name="Rectangle 3"/>
          <p:cNvSpPr>
            <a:spLocks noGrp="1" noChangeArrowheads="1"/>
          </p:cNvSpPr>
          <p:nvPr>
            <p:ph type="body" idx="1"/>
          </p:nvPr>
        </p:nvSpPr>
        <p:spPr>
          <a:xfrm>
            <a:off x="1073426" y="838200"/>
            <a:ext cx="10535478" cy="5378450"/>
          </a:xfrm>
        </p:spPr>
        <p:txBody>
          <a:bodyPr>
            <a:normAutofit/>
          </a:bodyPr>
          <a:lstStyle/>
          <a:p>
            <a:pPr algn="just" eaLnBrk="1" hangingPunct="1"/>
            <a:r>
              <a:rPr lang="en-US" altLang="en-US" dirty="0" err="1">
                <a:solidFill>
                  <a:srgbClr val="000000"/>
                </a:solidFill>
                <a:cs typeface="Times New Roman" panose="02020603050405020304" pitchFamily="18" charset="0"/>
              </a:rPr>
              <a:t>Selanjutnya</a:t>
            </a:r>
            <a:r>
              <a:rPr lang="en-US" altLang="en-US" dirty="0">
                <a:solidFill>
                  <a:srgbClr val="000000"/>
                </a:solidFill>
                <a:cs typeface="Times New Roman" panose="02020603050405020304" pitchFamily="18" charset="0"/>
              </a:rPr>
              <a:t>, </a:t>
            </a:r>
          </a:p>
          <a:p>
            <a:pPr algn="just" eaLnBrk="1" hangingPunct="1">
              <a:buFont typeface="Wingdings" panose="05000000000000000000" pitchFamily="2" charset="2"/>
              <a:buNone/>
            </a:pPr>
            <a:r>
              <a:rPr lang="en-US" altLang="en-US" dirty="0">
                <a:solidFill>
                  <a:srgbClr val="000000"/>
                </a:solidFill>
                <a:latin typeface="Courier" pitchFamily="49" charset="0"/>
                <a:cs typeface="Times New Roman" panose="02020603050405020304" pitchFamily="18" charset="0"/>
              </a:rPr>
              <a:t>		</a:t>
            </a:r>
            <a:r>
              <a:rPr lang="en-US" altLang="en-US" dirty="0" err="1">
                <a:solidFill>
                  <a:srgbClr val="000000"/>
                </a:solidFill>
                <a:latin typeface="Courier" pitchFamily="49" charset="0"/>
                <a:cs typeface="Times New Roman" panose="02020603050405020304" pitchFamily="18" charset="0"/>
              </a:rPr>
              <a:t>Rtate</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mungkin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adalah</a:t>
            </a:r>
            <a:r>
              <a:rPr lang="en-US" altLang="en-US" dirty="0">
                <a:solidFill>
                  <a:srgbClr val="000000"/>
                </a:solidFill>
                <a:cs typeface="Times New Roman" panose="02020603050405020304" pitchFamily="18" charset="0"/>
              </a:rPr>
              <a:t> </a:t>
            </a:r>
            <a:r>
              <a:rPr lang="en-US" altLang="en-US" dirty="0">
                <a:solidFill>
                  <a:srgbClr val="000000"/>
                </a:solidFill>
                <a:latin typeface="Courier" pitchFamily="49" charset="0"/>
                <a:cs typeface="Times New Roman" panose="02020603050405020304" pitchFamily="18" charset="0"/>
              </a:rPr>
              <a:t>state</a:t>
            </a:r>
            <a:r>
              <a:rPr lang="en-US" altLang="en-US" dirty="0">
                <a:solidFill>
                  <a:srgbClr val="000000"/>
                </a:solidFill>
                <a:cs typeface="Times New Roman" panose="02020603050405020304" pitchFamily="18" charset="0"/>
              </a:rPr>
              <a:t>, </a:t>
            </a:r>
          </a:p>
          <a:p>
            <a:pPr algn="just" eaLnBrk="1" hangingPunct="1">
              <a:buFont typeface="Wingdings" panose="05000000000000000000" pitchFamily="2" charset="2"/>
              <a:buNone/>
            </a:pPr>
            <a:r>
              <a:rPr lang="en-US" altLang="en-US" dirty="0">
                <a:solidFill>
                  <a:srgbClr val="000000"/>
                </a:solidFill>
                <a:cs typeface="Times New Roman" panose="02020603050405020304" pitchFamily="18" charset="0"/>
              </a:rPr>
              <a:t>		</a:t>
            </a:r>
            <a:r>
              <a:rPr lang="en-US" altLang="en-US" dirty="0" err="1">
                <a:solidFill>
                  <a:srgbClr val="000000"/>
                </a:solidFill>
                <a:latin typeface="Courier" pitchFamily="49" charset="0"/>
                <a:cs typeface="Times New Roman" panose="02020603050405020304" pitchFamily="18" charset="0"/>
              </a:rPr>
              <a:t>atthattMZE</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mungkin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adalah</a:t>
            </a:r>
            <a:r>
              <a:rPr lang="en-US" altLang="en-US" dirty="0">
                <a:solidFill>
                  <a:srgbClr val="000000"/>
                </a:solidFill>
                <a:cs typeface="Times New Roman" panose="02020603050405020304" pitchFamily="18" charset="0"/>
              </a:rPr>
              <a:t> </a:t>
            </a:r>
            <a:r>
              <a:rPr lang="en-US" altLang="en-US" dirty="0" err="1">
                <a:solidFill>
                  <a:srgbClr val="000000"/>
                </a:solidFill>
                <a:latin typeface="Courier" pitchFamily="49" charset="0"/>
                <a:cs typeface="Times New Roman" panose="02020603050405020304" pitchFamily="18" charset="0"/>
              </a:rPr>
              <a:t>atthattime</a:t>
            </a:r>
            <a:r>
              <a:rPr lang="en-US" altLang="en-US" dirty="0">
                <a:solidFill>
                  <a:srgbClr val="000000"/>
                </a:solidFill>
                <a:cs typeface="Times New Roman" panose="02020603050405020304" pitchFamily="18" charset="0"/>
              </a:rPr>
              <a:t>, </a:t>
            </a:r>
          </a:p>
          <a:p>
            <a:pPr algn="just" eaLnBrk="1" hangingPunct="1">
              <a:buFont typeface="Wingdings" panose="05000000000000000000" pitchFamily="2" charset="2"/>
              <a:buNone/>
            </a:pPr>
            <a:r>
              <a:rPr lang="en-US" altLang="en-US" dirty="0">
                <a:solidFill>
                  <a:srgbClr val="000000"/>
                </a:solidFill>
                <a:cs typeface="Times New Roman" panose="02020603050405020304" pitchFamily="18" charset="0"/>
              </a:rPr>
              <a:t>		</a:t>
            </a:r>
            <a:r>
              <a:rPr lang="en-US" altLang="en-US" dirty="0" err="1">
                <a:solidFill>
                  <a:srgbClr val="000000"/>
                </a:solidFill>
                <a:latin typeface="Courier" pitchFamily="49" charset="0"/>
                <a:cs typeface="Times New Roman" panose="02020603050405020304" pitchFamily="18" charset="0"/>
              </a:rPr>
              <a:t>heVe</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mungkin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adalah</a:t>
            </a:r>
            <a:r>
              <a:rPr lang="en-US" altLang="en-US" dirty="0">
                <a:solidFill>
                  <a:srgbClr val="000000"/>
                </a:solidFill>
                <a:cs typeface="Times New Roman" panose="02020603050405020304" pitchFamily="18" charset="0"/>
              </a:rPr>
              <a:t> </a:t>
            </a:r>
            <a:r>
              <a:rPr lang="en-US" altLang="en-US" dirty="0">
                <a:solidFill>
                  <a:srgbClr val="000000"/>
                </a:solidFill>
                <a:latin typeface="Courier" pitchFamily="49" charset="0"/>
                <a:cs typeface="Times New Roman" panose="02020603050405020304" pitchFamily="18" charset="0"/>
              </a:rPr>
              <a:t>here</a:t>
            </a:r>
            <a:r>
              <a:rPr lang="en-US" altLang="en-US" dirty="0">
                <a:solidFill>
                  <a:srgbClr val="000000"/>
                </a:solidFill>
                <a:cs typeface="Times New Roman" panose="02020603050405020304" pitchFamily="18" charset="0"/>
              </a:rPr>
              <a:t>. </a:t>
            </a:r>
          </a:p>
          <a:p>
            <a:pPr algn="just" eaLnBrk="1" hangingPunct="1">
              <a:buFont typeface="Wingdings" panose="05000000000000000000" pitchFamily="2" charset="2"/>
              <a:buNone/>
            </a:pPr>
            <a:endParaRPr lang="en-US" altLang="en-US" dirty="0">
              <a:solidFill>
                <a:srgbClr val="000000"/>
              </a:solidFill>
              <a:cs typeface="Times New Roman" panose="02020603050405020304" pitchFamily="18" charset="0"/>
            </a:endParaRPr>
          </a:p>
          <a:p>
            <a:pPr algn="just" eaLnBrk="1" hangingPunct="1"/>
            <a:r>
              <a:rPr lang="en-US" altLang="en-US" dirty="0" err="1">
                <a:solidFill>
                  <a:srgbClr val="000000"/>
                </a:solidFill>
                <a:cs typeface="Times New Roman" panose="02020603050405020304" pitchFamily="18" charset="0"/>
              </a:rPr>
              <a:t>Jadi</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kita</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memperoleh</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pemetaan</a:t>
            </a:r>
            <a:r>
              <a:rPr lang="en-US" altLang="en-US" dirty="0">
                <a:solidFill>
                  <a:srgbClr val="000000"/>
                </a:solidFill>
                <a:cs typeface="Times New Roman" panose="02020603050405020304" pitchFamily="18" charset="0"/>
              </a:rPr>
              <a:t> </a:t>
            </a:r>
            <a:r>
              <a:rPr lang="en-US" altLang="en-US" dirty="0" err="1">
                <a:solidFill>
                  <a:srgbClr val="000000"/>
                </a:solidFill>
                <a:cs typeface="Times New Roman" panose="02020603050405020304" pitchFamily="18" charset="0"/>
              </a:rPr>
              <a:t>baru</a:t>
            </a:r>
            <a:r>
              <a:rPr lang="en-US" altLang="en-US" dirty="0">
                <a:solidFill>
                  <a:srgbClr val="000000"/>
                </a:solidFill>
                <a:cs typeface="Times New Roman" panose="02020603050405020304" pitchFamily="18" charset="0"/>
              </a:rPr>
              <a:t>:</a:t>
            </a:r>
          </a:p>
          <a:p>
            <a:pPr algn="just" eaLnBrk="1" hangingPunct="1">
              <a:buFont typeface="Wingdings" panose="05000000000000000000" pitchFamily="2" charset="2"/>
              <a:buNone/>
            </a:pPr>
            <a:r>
              <a:rPr lang="en-US" altLang="en-US" dirty="0">
                <a:solidFill>
                  <a:srgbClr val="000000"/>
                </a:solidFill>
                <a:cs typeface="Times New Roman" panose="02020603050405020304" pitchFamily="18" charset="0"/>
              </a:rPr>
              <a:t> 		</a:t>
            </a:r>
            <a:r>
              <a:rPr lang="en-US" altLang="en-US" dirty="0">
                <a:solidFill>
                  <a:srgbClr val="000000"/>
                </a:solidFill>
                <a:latin typeface="Courier" pitchFamily="49" charset="0"/>
                <a:cs typeface="Times New Roman" panose="02020603050405020304" pitchFamily="18" charset="0"/>
              </a:rPr>
              <a:t> R </a:t>
            </a:r>
            <a:r>
              <a:rPr lang="en-US" altLang="en-US" dirty="0">
                <a:solidFill>
                  <a:srgbClr val="000000"/>
                </a:solidFill>
                <a:latin typeface="Courier" pitchFamily="49" charset="0"/>
                <a:cs typeface="Times New Roman" panose="02020603050405020304" pitchFamily="18" charset="0"/>
                <a:sym typeface="Wingdings" panose="05000000000000000000" pitchFamily="2" charset="2"/>
              </a:rPr>
              <a:t></a:t>
            </a:r>
            <a:r>
              <a:rPr lang="en-US" altLang="en-US" dirty="0">
                <a:solidFill>
                  <a:srgbClr val="000000"/>
                </a:solidFill>
                <a:latin typeface="Courier" pitchFamily="49" charset="0"/>
                <a:cs typeface="Times New Roman" panose="02020603050405020304" pitchFamily="18" charset="0"/>
              </a:rPr>
              <a:t> s</a:t>
            </a:r>
            <a:endParaRPr lang="en-US" altLang="en-US" dirty="0">
              <a:solidFill>
                <a:srgbClr val="000000"/>
              </a:solidFill>
              <a:cs typeface="Times New Roman" panose="02020603050405020304" pitchFamily="18" charset="0"/>
            </a:endParaRPr>
          </a:p>
          <a:p>
            <a:pPr algn="just" eaLnBrk="1" hangingPunct="1">
              <a:buFont typeface="Wingdings" panose="05000000000000000000" pitchFamily="2" charset="2"/>
              <a:buNone/>
            </a:pPr>
            <a:r>
              <a:rPr lang="en-US" altLang="en-US" dirty="0">
                <a:solidFill>
                  <a:srgbClr val="000000"/>
                </a:solidFill>
                <a:latin typeface="Courier" pitchFamily="49" charset="0"/>
                <a:cs typeface="Times New Roman" panose="02020603050405020304" pitchFamily="18" charset="0"/>
              </a:rPr>
              <a:t>		 M </a:t>
            </a:r>
            <a:r>
              <a:rPr lang="en-US" altLang="en-US" dirty="0">
                <a:solidFill>
                  <a:srgbClr val="000000"/>
                </a:solidFill>
                <a:latin typeface="Courier" pitchFamily="49" charset="0"/>
                <a:cs typeface="Times New Roman" panose="02020603050405020304" pitchFamily="18" charset="0"/>
                <a:sym typeface="Wingdings" panose="05000000000000000000" pitchFamily="2" charset="2"/>
              </a:rPr>
              <a:t></a:t>
            </a:r>
            <a:r>
              <a:rPr lang="en-US" altLang="en-US" dirty="0">
                <a:solidFill>
                  <a:srgbClr val="000000"/>
                </a:solidFill>
                <a:latin typeface="Courier" pitchFamily="49" charset="0"/>
                <a:cs typeface="Times New Roman" panose="02020603050405020304" pitchFamily="18" charset="0"/>
              </a:rPr>
              <a:t> </a:t>
            </a:r>
            <a:r>
              <a:rPr lang="en-US" altLang="en-US" dirty="0" err="1">
                <a:solidFill>
                  <a:srgbClr val="000000"/>
                </a:solidFill>
                <a:latin typeface="Courier" pitchFamily="49" charset="0"/>
                <a:cs typeface="Times New Roman" panose="02020603050405020304" pitchFamily="18" charset="0"/>
              </a:rPr>
              <a:t>i</a:t>
            </a:r>
            <a:endParaRPr lang="en-US" altLang="en-US" dirty="0">
              <a:solidFill>
                <a:srgbClr val="000000"/>
              </a:solidFill>
              <a:cs typeface="Times New Roman" panose="02020603050405020304" pitchFamily="18" charset="0"/>
            </a:endParaRPr>
          </a:p>
          <a:p>
            <a:pPr algn="just" eaLnBrk="1" hangingPunct="1">
              <a:buFont typeface="Wingdings" panose="05000000000000000000" pitchFamily="2" charset="2"/>
              <a:buNone/>
            </a:pPr>
            <a:r>
              <a:rPr lang="en-US" altLang="en-US" dirty="0">
                <a:solidFill>
                  <a:srgbClr val="000000"/>
                </a:solidFill>
                <a:latin typeface="Courier" pitchFamily="49" charset="0"/>
                <a:cs typeface="Times New Roman" panose="02020603050405020304" pitchFamily="18" charset="0"/>
              </a:rPr>
              <a:t>		 Z </a:t>
            </a:r>
            <a:r>
              <a:rPr lang="en-US" altLang="en-US" dirty="0">
                <a:solidFill>
                  <a:srgbClr val="000000"/>
                </a:solidFill>
                <a:latin typeface="Courier" pitchFamily="49" charset="0"/>
                <a:cs typeface="Times New Roman" panose="02020603050405020304" pitchFamily="18" charset="0"/>
                <a:sym typeface="Wingdings" panose="05000000000000000000" pitchFamily="2" charset="2"/>
              </a:rPr>
              <a:t></a:t>
            </a:r>
            <a:r>
              <a:rPr lang="en-US" altLang="en-US" dirty="0">
                <a:solidFill>
                  <a:srgbClr val="000000"/>
                </a:solidFill>
                <a:latin typeface="Courier" pitchFamily="49" charset="0"/>
                <a:cs typeface="Times New Roman" panose="02020603050405020304" pitchFamily="18" charset="0"/>
              </a:rPr>
              <a:t> m</a:t>
            </a:r>
            <a:endParaRPr lang="en-US" altLang="en-US" dirty="0">
              <a:solidFill>
                <a:srgbClr val="000000"/>
              </a:solidFill>
              <a:cs typeface="Times New Roman" panose="02020603050405020304" pitchFamily="18" charset="0"/>
            </a:endParaRPr>
          </a:p>
          <a:p>
            <a:pPr algn="just" eaLnBrk="1" hangingPunct="1">
              <a:buFont typeface="Wingdings" panose="05000000000000000000" pitchFamily="2" charset="2"/>
              <a:buNone/>
            </a:pPr>
            <a:r>
              <a:rPr lang="en-US" altLang="en-US" dirty="0">
                <a:solidFill>
                  <a:srgbClr val="000000"/>
                </a:solidFill>
                <a:latin typeface="Courier" pitchFamily="49" charset="0"/>
                <a:cs typeface="Times New Roman" panose="02020603050405020304" pitchFamily="18" charset="0"/>
              </a:rPr>
              <a:t> 	 	 V </a:t>
            </a:r>
            <a:r>
              <a:rPr lang="en-US" altLang="en-US" dirty="0">
                <a:solidFill>
                  <a:srgbClr val="000000"/>
                </a:solidFill>
                <a:latin typeface="Courier" pitchFamily="49" charset="0"/>
                <a:cs typeface="Times New Roman" panose="02020603050405020304" pitchFamily="18" charset="0"/>
                <a:sym typeface="Wingdings" panose="05000000000000000000" pitchFamily="2" charset="2"/>
              </a:rPr>
              <a:t></a:t>
            </a:r>
            <a:r>
              <a:rPr lang="en-US" altLang="en-US" dirty="0">
                <a:solidFill>
                  <a:srgbClr val="000000"/>
                </a:solidFill>
                <a:latin typeface="Courier" pitchFamily="49" charset="0"/>
                <a:cs typeface="Times New Roman" panose="02020603050405020304" pitchFamily="18" charset="0"/>
              </a:rPr>
              <a:t> r</a:t>
            </a:r>
            <a:endParaRPr lang="en-US" altLang="en-US" dirty="0"/>
          </a:p>
        </p:txBody>
      </p:sp>
    </p:spTree>
    <p:extLst>
      <p:ext uri="{BB962C8B-B14F-4D97-AF65-F5344CB8AC3E}">
        <p14:creationId xmlns:p14="http://schemas.microsoft.com/office/powerpoint/2010/main" val="644953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coin&#10;&#10;Description automatically generated with medium confidence">
            <a:extLst>
              <a:ext uri="{FF2B5EF4-FFF2-40B4-BE49-F238E27FC236}">
                <a16:creationId xmlns:a16="http://schemas.microsoft.com/office/drawing/2014/main" id="{BBC1468A-C271-5579-1C94-C0A3CB3969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7666" y="222795"/>
            <a:ext cx="5157375" cy="4763585"/>
          </a:xfrm>
          <a:prstGeom prst="rect">
            <a:avLst/>
          </a:prstGeom>
        </p:spPr>
      </p:pic>
      <p:sp>
        <p:nvSpPr>
          <p:cNvPr id="4" name="TextBox 3">
            <a:extLst>
              <a:ext uri="{FF2B5EF4-FFF2-40B4-BE49-F238E27FC236}">
                <a16:creationId xmlns:a16="http://schemas.microsoft.com/office/drawing/2014/main" id="{3EC3057B-F685-7D24-88A9-F3432E9CBE8D}"/>
              </a:ext>
            </a:extLst>
          </p:cNvPr>
          <p:cNvSpPr txBox="1"/>
          <p:nvPr/>
        </p:nvSpPr>
        <p:spPr>
          <a:xfrm>
            <a:off x="2375038" y="5256013"/>
            <a:ext cx="7962693" cy="461665"/>
          </a:xfrm>
          <a:prstGeom prst="rect">
            <a:avLst/>
          </a:prstGeom>
          <a:noFill/>
        </p:spPr>
        <p:txBody>
          <a:bodyPr wrap="none" rtlCol="0">
            <a:spAutoFit/>
          </a:bodyPr>
          <a:lstStyle/>
          <a:p>
            <a:r>
              <a:rPr lang="en-US" sz="2400" i="1" dirty="0"/>
              <a:t>Caesar wheel </a:t>
            </a:r>
            <a:r>
              <a:rPr lang="en-US" sz="2400" dirty="0" err="1"/>
              <a:t>untuk</a:t>
            </a:r>
            <a:r>
              <a:rPr lang="en-US" sz="2400" dirty="0"/>
              <a:t>  </a:t>
            </a:r>
            <a:r>
              <a:rPr lang="en-US" sz="2400" dirty="0" err="1"/>
              <a:t>membentuk</a:t>
            </a:r>
            <a:r>
              <a:rPr lang="en-US" sz="2400" dirty="0"/>
              <a:t> </a:t>
            </a:r>
            <a:r>
              <a:rPr lang="en-US" sz="2400" dirty="0" err="1"/>
              <a:t>tabel</a:t>
            </a:r>
            <a:r>
              <a:rPr lang="en-US" sz="2400" dirty="0"/>
              <a:t> </a:t>
            </a:r>
            <a:r>
              <a:rPr lang="en-US" sz="2400" dirty="0" err="1"/>
              <a:t>substitusi</a:t>
            </a:r>
            <a:r>
              <a:rPr lang="en-US" sz="2400" dirty="0"/>
              <a:t> </a:t>
            </a:r>
            <a:r>
              <a:rPr lang="en-US" sz="2400" dirty="0" err="1"/>
              <a:t>huruf</a:t>
            </a:r>
            <a:r>
              <a:rPr lang="en-US" sz="2400" dirty="0"/>
              <a:t> </a:t>
            </a:r>
            <a:r>
              <a:rPr lang="en-US" sz="2400" dirty="0" err="1"/>
              <a:t>alfabet</a:t>
            </a:r>
            <a:endParaRPr lang="en-US" sz="2400" dirty="0"/>
          </a:p>
        </p:txBody>
      </p:sp>
      <p:sp>
        <p:nvSpPr>
          <p:cNvPr id="5" name="Slide Number Placeholder 4">
            <a:extLst>
              <a:ext uri="{FF2B5EF4-FFF2-40B4-BE49-F238E27FC236}">
                <a16:creationId xmlns:a16="http://schemas.microsoft.com/office/drawing/2014/main" id="{926F4923-25CA-14A2-EA7F-7C62E1BDB4A4}"/>
              </a:ext>
            </a:extLst>
          </p:cNvPr>
          <p:cNvSpPr>
            <a:spLocks noGrp="1"/>
          </p:cNvSpPr>
          <p:nvPr>
            <p:ph type="sldNum" sz="quarter" idx="12"/>
          </p:nvPr>
        </p:nvSpPr>
        <p:spPr/>
        <p:txBody>
          <a:bodyPr/>
          <a:lstStyle/>
          <a:p>
            <a:fld id="{764AFB3F-E5F3-49AD-8ECD-25D208877D1A}" type="slidenum">
              <a:rPr lang="en-US" smtClean="0"/>
              <a:t>7</a:t>
            </a:fld>
            <a:endParaRPr lang="en-US"/>
          </a:p>
        </p:txBody>
      </p:sp>
      <p:sp>
        <p:nvSpPr>
          <p:cNvPr id="6" name="TextBox 5">
            <a:extLst>
              <a:ext uri="{FF2B5EF4-FFF2-40B4-BE49-F238E27FC236}">
                <a16:creationId xmlns:a16="http://schemas.microsoft.com/office/drawing/2014/main" id="{C1E59A9B-5878-AA6F-D593-B74B7884C79D}"/>
              </a:ext>
            </a:extLst>
          </p:cNvPr>
          <p:cNvSpPr txBox="1"/>
          <p:nvPr/>
        </p:nvSpPr>
        <p:spPr>
          <a:xfrm>
            <a:off x="2316981" y="5987311"/>
            <a:ext cx="8200572" cy="369332"/>
          </a:xfrm>
          <a:prstGeom prst="rect">
            <a:avLst/>
          </a:prstGeom>
          <a:noFill/>
        </p:spPr>
        <p:txBody>
          <a:bodyPr wrap="square">
            <a:spAutoFit/>
          </a:bodyPr>
          <a:lstStyle/>
          <a:p>
            <a:r>
              <a:rPr lang="en-US" dirty="0" err="1"/>
              <a:t>Lihat</a:t>
            </a:r>
            <a:r>
              <a:rPr lang="en-US" dirty="0"/>
              <a:t> demo online: </a:t>
            </a:r>
            <a:r>
              <a:rPr lang="en-US" dirty="0">
                <a:hlinkClick r:id="rId3"/>
              </a:rPr>
              <a:t>https://www.101computing.net/cipher-wheel.html</a:t>
            </a:r>
            <a:r>
              <a:rPr lang="en-US" dirty="0"/>
              <a:t> </a:t>
            </a:r>
          </a:p>
        </p:txBody>
      </p:sp>
    </p:spTree>
    <p:extLst>
      <p:ext uri="{BB962C8B-B14F-4D97-AF65-F5344CB8AC3E}">
        <p14:creationId xmlns:p14="http://schemas.microsoft.com/office/powerpoint/2010/main" val="6170338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8EFA36C0-807F-4DE8-91F1-20CE0F73B344}" type="slidenum">
              <a:rPr lang="en-GB" altLang="en-US" sz="2400">
                <a:solidFill>
                  <a:schemeClr val="tx2"/>
                </a:solidFill>
              </a:rPr>
              <a:pPr>
                <a:spcBef>
                  <a:spcPct val="0"/>
                </a:spcBef>
                <a:buClrTx/>
                <a:buSzTx/>
                <a:buFontTx/>
                <a:buNone/>
              </a:pPr>
              <a:t>70</a:t>
            </a:fld>
            <a:endParaRPr lang="en-GB" altLang="en-US" sz="1400">
              <a:solidFill>
                <a:schemeClr val="tx2"/>
              </a:solidFill>
            </a:endParaRPr>
          </a:p>
        </p:txBody>
      </p:sp>
      <p:sp>
        <p:nvSpPr>
          <p:cNvPr id="36868" name="Rectangle 3"/>
          <p:cNvSpPr>
            <a:spLocks noGrp="1" noChangeArrowheads="1"/>
          </p:cNvSpPr>
          <p:nvPr>
            <p:ph type="body" idx="1"/>
          </p:nvPr>
        </p:nvSpPr>
        <p:spPr>
          <a:xfrm>
            <a:off x="675861" y="762000"/>
            <a:ext cx="10436087" cy="5454650"/>
          </a:xfrm>
        </p:spPr>
        <p:txBody>
          <a:bodyPr/>
          <a:lstStyle/>
          <a:p>
            <a:pPr eaLnBrk="1" hangingPunct="1">
              <a:lnSpc>
                <a:spcPct val="90000"/>
              </a:lnSpc>
            </a:pPr>
            <a:r>
              <a:rPr lang="en-US" altLang="en-US" dirty="0" err="1">
                <a:solidFill>
                  <a:srgbClr val="010000"/>
                </a:solidFill>
              </a:rPr>
              <a:t>Hasil</a:t>
            </a:r>
            <a:r>
              <a:rPr lang="en-US" altLang="en-US" dirty="0">
                <a:solidFill>
                  <a:srgbClr val="010000"/>
                </a:solidFill>
              </a:rPr>
              <a:t> </a:t>
            </a:r>
            <a:r>
              <a:rPr lang="en-US" altLang="en-US" dirty="0" err="1">
                <a:solidFill>
                  <a:srgbClr val="010000"/>
                </a:solidFill>
              </a:rPr>
              <a:t>iterasi</a:t>
            </a:r>
            <a:r>
              <a:rPr lang="en-US" altLang="en-US" dirty="0">
                <a:solidFill>
                  <a:srgbClr val="010000"/>
                </a:solidFill>
              </a:rPr>
              <a:t> ke-2:</a:t>
            </a:r>
          </a:p>
          <a:p>
            <a:pPr algn="just" eaLnBrk="1" hangingPunct="1">
              <a:lnSpc>
                <a:spcPct val="90000"/>
              </a:lnSpc>
              <a:buFont typeface="Wingdings" panose="05000000000000000000" pitchFamily="2" charset="2"/>
              <a:buNone/>
            </a:pPr>
            <a:endParaRPr lang="en-US" altLang="en-US" dirty="0">
              <a:solidFill>
                <a:srgbClr val="000000"/>
              </a:solidFill>
              <a:latin typeface="Courier" pitchFamily="49" charset="0"/>
              <a:cs typeface="Times New Roman" panose="02020603050405020304" pitchFamily="18" charset="0"/>
            </a:endParaRPr>
          </a:p>
          <a:p>
            <a:pPr algn="just" eaLnBrk="1" hangingPunct="1">
              <a:lnSpc>
                <a:spcPct val="90000"/>
              </a:lnSpc>
              <a:buFont typeface="Wingdings" panose="05000000000000000000" pitchFamily="2" charset="2"/>
              <a:buNone/>
            </a:pPr>
            <a:r>
              <a:rPr lang="en-US" altLang="en-US" dirty="0">
                <a:solidFill>
                  <a:srgbClr val="000000"/>
                </a:solidFill>
                <a:latin typeface="Courier" pitchFamily="49" charset="0"/>
                <a:cs typeface="Times New Roman" panose="02020603050405020304" pitchFamily="18" charset="0"/>
              </a:rPr>
              <a:t>	</a:t>
            </a:r>
            <a:r>
              <a:rPr lang="en-US" altLang="en-US" sz="2400" dirty="0">
                <a:solidFill>
                  <a:srgbClr val="000000"/>
                </a:solidFill>
                <a:latin typeface="Courier" pitchFamily="49" charset="0"/>
                <a:cs typeface="Times New Roman" panose="02020603050405020304" pitchFamily="18" charset="0"/>
              </a:rPr>
              <a:t>hereTCSWPeYraWHarSseQithaYraOeaWHstatePFairaWHKrSTYhtmetheKeetPeJrSmaYPassGaseiWQhiGhitQaseWGPSseHitQasaKeaTtiJTPsGaraKaeTsaWHatthattimeTWAWSQWtSWatTraPistsSJGSTrseaYreatCriUeiWasGieWtiJiGCSiWtSJOieQthereQeretQSrSTWHKPaGAsCStsWearSWeeBtremitFSJtheKaGAaWHaPSWYSWeWeartheStherthesGaPesQereeBGeeHiWYPFharHaWHYPSssFQithaPPtheaCCearaWGeSJKTrWisheHYSPHtheQeiYhtSJtheiWseGtQasOerFremarAaKPeaWHtaAiWYaPPthiWYsiWtSGSWsiHeratiSWiGSTPHharHPFKPameNTCiterJSrhisSCiWiSWresCeGtiWYit</a:t>
            </a:r>
          </a:p>
          <a:p>
            <a:pPr algn="just" eaLnBrk="1" hangingPunct="1">
              <a:lnSpc>
                <a:spcPct val="90000"/>
              </a:lnSpc>
            </a:pPr>
            <a:endParaRPr lang="en-US" altLang="en-US" sz="2000" dirty="0">
              <a:solidFill>
                <a:srgbClr val="010000"/>
              </a:solidFill>
            </a:endParaRPr>
          </a:p>
          <a:p>
            <a:pPr algn="just" eaLnBrk="1" hangingPunct="1">
              <a:lnSpc>
                <a:spcPct val="90000"/>
              </a:lnSpc>
            </a:pPr>
            <a:r>
              <a:rPr lang="en-US" altLang="en-US" dirty="0" err="1">
                <a:solidFill>
                  <a:srgbClr val="010000"/>
                </a:solidFill>
              </a:rPr>
              <a:t>Teruskan</a:t>
            </a:r>
            <a:r>
              <a:rPr lang="en-US" altLang="en-US" dirty="0">
                <a:solidFill>
                  <a:srgbClr val="010000"/>
                </a:solidFill>
              </a:rPr>
              <a:t>, </a:t>
            </a:r>
            <a:r>
              <a:rPr lang="en-GB" altLang="en-US" dirty="0" err="1">
                <a:solidFill>
                  <a:srgbClr val="010000"/>
                </a:solidFill>
                <a:cs typeface="Times New Roman" panose="02020603050405020304" pitchFamily="18" charset="0"/>
              </a:rPr>
              <a:t>dengan</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menerka</a:t>
            </a:r>
            <a:r>
              <a:rPr lang="en-GB" altLang="en-US" dirty="0">
                <a:solidFill>
                  <a:srgbClr val="010000"/>
                </a:solidFill>
                <a:cs typeface="Times New Roman" panose="02020603050405020304" pitchFamily="18" charset="0"/>
              </a:rPr>
              <a:t> kata-kata yang </a:t>
            </a:r>
            <a:r>
              <a:rPr lang="en-GB" altLang="en-US" dirty="0" err="1">
                <a:solidFill>
                  <a:srgbClr val="010000"/>
                </a:solidFill>
                <a:cs typeface="Times New Roman" panose="02020603050405020304" pitchFamily="18" charset="0"/>
              </a:rPr>
              <a:t>sudah</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dikenal</a:t>
            </a:r>
            <a:r>
              <a:rPr lang="en-GB" altLang="en-US" dirty="0">
                <a:solidFill>
                  <a:srgbClr val="010000"/>
                </a:solidFill>
                <a:cs typeface="Times New Roman" panose="02020603050405020304" pitchFamily="18" charset="0"/>
              </a:rPr>
              <a:t>, </a:t>
            </a:r>
            <a:r>
              <a:rPr lang="en-GB" altLang="en-US" dirty="0" err="1">
                <a:solidFill>
                  <a:srgbClr val="010000"/>
                </a:solidFill>
                <a:cs typeface="Times New Roman" panose="02020603050405020304" pitchFamily="18" charset="0"/>
              </a:rPr>
              <a:t>misalnya</a:t>
            </a:r>
            <a:r>
              <a:rPr lang="en-GB" altLang="en-US" dirty="0">
                <a:solidFill>
                  <a:srgbClr val="010000"/>
                </a:solidFill>
                <a:cs typeface="Times New Roman" panose="02020603050405020304" pitchFamily="18" charset="0"/>
              </a:rPr>
              <a:t> </a:t>
            </a:r>
            <a:r>
              <a:rPr lang="en-GB" altLang="en-US" dirty="0" err="1">
                <a:solidFill>
                  <a:srgbClr val="010000"/>
                </a:solidFill>
                <a:latin typeface="Courier" pitchFamily="49" charset="0"/>
                <a:cs typeface="Times New Roman" panose="02020603050405020304" pitchFamily="18" charset="0"/>
              </a:rPr>
              <a:t>remarA</a:t>
            </a:r>
            <a:r>
              <a:rPr lang="en-GB" altLang="en-US" dirty="0">
                <a:solidFill>
                  <a:srgbClr val="010000"/>
                </a:solidFill>
                <a:latin typeface="Courier" pitchFamily="49" charset="0"/>
                <a:cs typeface="Times New Roman" panose="02020603050405020304" pitchFamily="18" charset="0"/>
              </a:rPr>
              <a:t> </a:t>
            </a:r>
            <a:r>
              <a:rPr lang="en-GB" altLang="en-US" dirty="0" err="1">
                <a:solidFill>
                  <a:srgbClr val="010000"/>
                </a:solidFill>
                <a:cs typeface="Times New Roman" panose="02020603050405020304" pitchFamily="18" charset="0"/>
              </a:rPr>
              <a:t>mungkin</a:t>
            </a:r>
            <a:r>
              <a:rPr lang="en-GB" altLang="en-US" dirty="0">
                <a:solidFill>
                  <a:srgbClr val="010000"/>
                </a:solidFill>
                <a:cs typeface="Times New Roman" panose="02020603050405020304" pitchFamily="18" charset="0"/>
              </a:rPr>
              <a:t> </a:t>
            </a:r>
            <a:r>
              <a:rPr lang="en-GB" altLang="en-US" dirty="0">
                <a:solidFill>
                  <a:srgbClr val="010000"/>
                </a:solidFill>
                <a:latin typeface="Courier" pitchFamily="49" charset="0"/>
                <a:cs typeface="Times New Roman" panose="02020603050405020304" pitchFamily="18" charset="0"/>
              </a:rPr>
              <a:t>remark</a:t>
            </a:r>
            <a:r>
              <a:rPr lang="en-GB" altLang="en-US" dirty="0">
                <a:solidFill>
                  <a:srgbClr val="010000"/>
                </a:solidFill>
                <a:cs typeface="Times New Roman" panose="02020603050405020304" pitchFamily="18" charset="0"/>
              </a:rPr>
              <a:t> , </a:t>
            </a:r>
            <a:r>
              <a:rPr lang="en-GB" altLang="en-US" dirty="0" err="1">
                <a:solidFill>
                  <a:srgbClr val="010000"/>
                </a:solidFill>
                <a:cs typeface="Times New Roman" panose="02020603050405020304" pitchFamily="18" charset="0"/>
              </a:rPr>
              <a:t>dsb</a:t>
            </a:r>
            <a:endParaRPr lang="en-US" altLang="en-US" dirty="0">
              <a:solidFill>
                <a:srgbClr val="010000"/>
              </a:solidFill>
              <a:cs typeface="Times New Roman" panose="02020603050405020304" pitchFamily="18" charset="0"/>
            </a:endParaRPr>
          </a:p>
        </p:txBody>
      </p:sp>
    </p:spTree>
    <p:extLst>
      <p:ext uri="{BB962C8B-B14F-4D97-AF65-F5344CB8AC3E}">
        <p14:creationId xmlns:p14="http://schemas.microsoft.com/office/powerpoint/2010/main" val="23488746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2"/>
          <p:cNvSpPr>
            <a:spLocks noGrp="1"/>
          </p:cNvSpPr>
          <p:nvPr>
            <p:ph idx="1"/>
          </p:nvPr>
        </p:nvSpPr>
        <p:spPr>
          <a:xfrm>
            <a:off x="675861" y="838200"/>
            <a:ext cx="10677939" cy="5378450"/>
          </a:xfrm>
        </p:spPr>
        <p:txBody>
          <a:bodyPr/>
          <a:lstStyle/>
          <a:p>
            <a:r>
              <a:rPr lang="en-US" altLang="en-US" dirty="0" err="1">
                <a:solidFill>
                  <a:srgbClr val="000000"/>
                </a:solidFill>
              </a:rPr>
              <a:t>Hasil</a:t>
            </a:r>
            <a:r>
              <a:rPr lang="en-US" altLang="en-US" dirty="0">
                <a:solidFill>
                  <a:srgbClr val="000000"/>
                </a:solidFill>
              </a:rPr>
              <a:t> </a:t>
            </a:r>
            <a:r>
              <a:rPr lang="en-US" altLang="en-US" dirty="0" err="1">
                <a:solidFill>
                  <a:srgbClr val="000000"/>
                </a:solidFill>
              </a:rPr>
              <a:t>iterasi</a:t>
            </a:r>
            <a:r>
              <a:rPr lang="en-US" altLang="en-US" dirty="0">
                <a:solidFill>
                  <a:srgbClr val="000000"/>
                </a:solidFill>
              </a:rPr>
              <a:t> 3:</a:t>
            </a:r>
          </a:p>
          <a:p>
            <a:pPr>
              <a:buFont typeface="Wingdings" panose="05000000000000000000" pitchFamily="2" charset="2"/>
              <a:buNone/>
            </a:pPr>
            <a:endParaRPr lang="en-US" altLang="en-US" dirty="0"/>
          </a:p>
          <a:p>
            <a:pPr>
              <a:buFont typeface="Wingdings" panose="05000000000000000000" pitchFamily="2" charset="2"/>
              <a:buNone/>
            </a:pPr>
            <a:r>
              <a:rPr lang="en-US" altLang="en-US" sz="2000" dirty="0">
                <a:latin typeface="Courier New" panose="02070309020205020404" pitchFamily="49" charset="0"/>
                <a:cs typeface="Courier New" panose="02070309020205020404" pitchFamily="49" charset="0"/>
              </a:rPr>
              <a:t>	</a:t>
            </a:r>
            <a:r>
              <a:rPr lang="en-US" altLang="en-US" dirty="0">
                <a:solidFill>
                  <a:srgbClr val="000000"/>
                </a:solidFill>
                <a:latin typeface="Courier New" panose="02070309020205020404" pitchFamily="49" charset="0"/>
                <a:cs typeface="Courier New" panose="02070309020205020404" pitchFamily="49" charset="0"/>
              </a:rPr>
              <a:t>hereuponlegrandarosewithagraveandstatelyairandbroughtmethebeetlefromaglasscaseinwhichitwasencloseditwasabeautifulscarabaeusandatthattimeunknowntonaturalistsofcourseagreatprizeinascientificpointofviewthereweretworoundblackspotsnearoneextremityofthebackandalongoneneartheotherthescaleswereexceedinglyhardandglossywithalltheappearanceofburnishedgoldtheweightoftheinsectwasveryremarkableandtakingallthingsintoconsiderationicouldhardlyblamejupiterfor*</a:t>
            </a:r>
            <a:r>
              <a:rPr lang="en-US" altLang="en-US" dirty="0" err="1">
                <a:solidFill>
                  <a:srgbClr val="000000"/>
                </a:solidFill>
                <a:latin typeface="Courier New" panose="02070309020205020404" pitchFamily="49" charset="0"/>
                <a:cs typeface="Courier New" panose="02070309020205020404" pitchFamily="49" charset="0"/>
              </a:rPr>
              <a:t>hisopinionrespectingit</a:t>
            </a:r>
            <a:endParaRPr lang="en-US" altLang="en-US" dirty="0">
              <a:solidFill>
                <a:srgbClr val="000000"/>
              </a:solidFill>
              <a:latin typeface="Courier New" panose="02070309020205020404" pitchFamily="49" charset="0"/>
              <a:cs typeface="Courier New" panose="02070309020205020404" pitchFamily="49" charset="0"/>
            </a:endParaRPr>
          </a:p>
        </p:txBody>
      </p:sp>
      <p:sp>
        <p:nvSpPr>
          <p:cNvPr id="3789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646D6D5B-0C95-4A04-9A8A-9672A567C1A4}" type="slidenum">
              <a:rPr lang="en-GB" altLang="en-US" sz="2400">
                <a:solidFill>
                  <a:schemeClr val="tx2"/>
                </a:solidFill>
              </a:rPr>
              <a:pPr>
                <a:spcBef>
                  <a:spcPct val="0"/>
                </a:spcBef>
                <a:buClrTx/>
                <a:buSzTx/>
                <a:buFontTx/>
                <a:buNone/>
              </a:pPr>
              <a:t>71</a:t>
            </a:fld>
            <a:endParaRPr lang="en-GB" altLang="en-US" sz="1400">
              <a:solidFill>
                <a:schemeClr val="tx2"/>
              </a:solidFill>
            </a:endParaRPr>
          </a:p>
        </p:txBody>
      </p:sp>
    </p:spTree>
    <p:extLst>
      <p:ext uri="{BB962C8B-B14F-4D97-AF65-F5344CB8AC3E}">
        <p14:creationId xmlns:p14="http://schemas.microsoft.com/office/powerpoint/2010/main" val="36670420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616226" y="526774"/>
            <a:ext cx="10558670" cy="5530850"/>
          </a:xfrm>
        </p:spPr>
        <p:txBody>
          <a:bodyPr>
            <a:noAutofit/>
          </a:bodyPr>
          <a:lstStyle/>
          <a:p>
            <a:r>
              <a:rPr lang="en-US" altLang="en-US" dirty="0" err="1">
                <a:solidFill>
                  <a:srgbClr val="000000"/>
                </a:solidFill>
              </a:rPr>
              <a:t>Tambahkan</a:t>
            </a:r>
            <a:r>
              <a:rPr lang="en-US" altLang="en-US" dirty="0">
                <a:solidFill>
                  <a:srgbClr val="000000"/>
                </a:solidFill>
              </a:rPr>
              <a:t> </a:t>
            </a:r>
            <a:r>
              <a:rPr lang="en-US" altLang="en-US" dirty="0" err="1">
                <a:solidFill>
                  <a:srgbClr val="000000"/>
                </a:solidFill>
              </a:rPr>
              <a:t>spasi</a:t>
            </a:r>
            <a:r>
              <a:rPr lang="en-US" altLang="en-US" dirty="0">
                <a:solidFill>
                  <a:srgbClr val="000000"/>
                </a:solidFill>
              </a:rPr>
              <a:t>, </a:t>
            </a:r>
            <a:r>
              <a:rPr lang="en-US" altLang="en-US" dirty="0" err="1">
                <a:solidFill>
                  <a:srgbClr val="000000"/>
                </a:solidFill>
              </a:rPr>
              <a:t>tanda</a:t>
            </a:r>
            <a:r>
              <a:rPr lang="en-US" altLang="en-US" dirty="0">
                <a:solidFill>
                  <a:srgbClr val="000000"/>
                </a:solidFill>
              </a:rPr>
              <a:t> </a:t>
            </a:r>
            <a:r>
              <a:rPr lang="en-US" altLang="en-US" dirty="0" err="1">
                <a:solidFill>
                  <a:srgbClr val="000000"/>
                </a:solidFill>
              </a:rPr>
              <a:t>baca</a:t>
            </a:r>
            <a:r>
              <a:rPr lang="en-US" altLang="en-US" dirty="0">
                <a:solidFill>
                  <a:srgbClr val="000000"/>
                </a:solidFill>
              </a:rPr>
              <a:t>, </a:t>
            </a:r>
            <a:r>
              <a:rPr lang="en-US" altLang="en-US" dirty="0" err="1">
                <a:solidFill>
                  <a:srgbClr val="000000"/>
                </a:solidFill>
              </a:rPr>
              <a:t>dll</a:t>
            </a:r>
            <a:endParaRPr lang="en-US" altLang="en-US" dirty="0">
              <a:solidFill>
                <a:srgbClr val="000000"/>
              </a:solidFill>
            </a:endParaRPr>
          </a:p>
          <a:p>
            <a:pPr>
              <a:buFont typeface="Wingdings" panose="05000000000000000000" pitchFamily="2" charset="2"/>
              <a:buNone/>
            </a:pPr>
            <a:endParaRPr lang="en-US" altLang="en-US" dirty="0">
              <a:solidFill>
                <a:srgbClr val="000000"/>
              </a:solidFill>
            </a:endParaRPr>
          </a:p>
          <a:p>
            <a:pPr>
              <a:buFont typeface="Wingdings" panose="05000000000000000000" pitchFamily="2" charset="2"/>
              <a:buNone/>
            </a:pPr>
            <a:r>
              <a:rPr lang="en-US" altLang="en-US" dirty="0">
                <a:latin typeface="Courier New" panose="02070309020205020404" pitchFamily="49" charset="0"/>
                <a:cs typeface="Courier New" panose="02070309020205020404" pitchFamily="49" charset="0"/>
              </a:rPr>
              <a:t>	</a:t>
            </a:r>
            <a:r>
              <a:rPr lang="en-US" altLang="en-US" sz="2600" dirty="0">
                <a:solidFill>
                  <a:srgbClr val="000000"/>
                </a:solidFill>
                <a:latin typeface="Courier New" panose="02070309020205020404" pitchFamily="49" charset="0"/>
                <a:cs typeface="Courier New" panose="02070309020205020404" pitchFamily="49" charset="0"/>
              </a:rPr>
              <a:t>Here upon Legrand arose, with a grave and stately air, and brought me the beetle from a glass case in which it was enclosed. It was a beautiful </a:t>
            </a:r>
            <a:r>
              <a:rPr lang="en-US" altLang="en-US" sz="2600" dirty="0" err="1">
                <a:solidFill>
                  <a:srgbClr val="000000"/>
                </a:solidFill>
                <a:latin typeface="Courier New" panose="02070309020205020404" pitchFamily="49" charset="0"/>
                <a:cs typeface="Courier New" panose="02070309020205020404" pitchFamily="49" charset="0"/>
              </a:rPr>
              <a:t>scarabaeus</a:t>
            </a:r>
            <a:r>
              <a:rPr lang="en-US" altLang="en-US" sz="2600" dirty="0">
                <a:solidFill>
                  <a:srgbClr val="000000"/>
                </a:solidFill>
                <a:latin typeface="Courier New" panose="02070309020205020404" pitchFamily="49" charset="0"/>
                <a:cs typeface="Courier New" panose="02070309020205020404" pitchFamily="49" charset="0"/>
              </a:rPr>
              <a:t>, and, at that time, unknown to naturalists—of course a great prize in a scientific point of view. There were two round black spots near one extremity of the back, and a long one near the other. The scales were exceedingly hard and glossy, with all the appearance of burnished gold. The weight of the insect was very remarkable, and, taking all things into consideration, I could hardly blame Jupiter for his opinion respecting it.</a:t>
            </a:r>
          </a:p>
        </p:txBody>
      </p:sp>
      <p:sp>
        <p:nvSpPr>
          <p:cNvPr id="3891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A50021"/>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accent2"/>
              </a:buClr>
              <a:buSzPct val="75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Clr>
                <a:srgbClr val="666699"/>
              </a:buClr>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6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hlink"/>
              </a:buClr>
              <a:buSzPct val="55000"/>
              <a:buFont typeface="Wingdings" panose="05000000000000000000" pitchFamily="2" charset="2"/>
              <a:buChar char="n"/>
              <a:defRPr sz="2000">
                <a:solidFill>
                  <a:schemeClr val="tx1"/>
                </a:solidFill>
                <a:latin typeface="Times New Roman" panose="02020603050405020304" pitchFamily="18" charset="0"/>
              </a:defRPr>
            </a:lvl9pPr>
          </a:lstStyle>
          <a:p>
            <a:pPr>
              <a:spcBef>
                <a:spcPct val="0"/>
              </a:spcBef>
              <a:buClrTx/>
              <a:buSzTx/>
              <a:buFontTx/>
              <a:buNone/>
            </a:pPr>
            <a:fld id="{E9F3927D-9CE6-4977-B459-56D55AD91CF7}" type="slidenum">
              <a:rPr lang="en-GB" altLang="en-US" sz="2400">
                <a:solidFill>
                  <a:schemeClr val="tx2"/>
                </a:solidFill>
              </a:rPr>
              <a:pPr>
                <a:spcBef>
                  <a:spcPct val="0"/>
                </a:spcBef>
                <a:buClrTx/>
                <a:buSzTx/>
                <a:buFontTx/>
                <a:buNone/>
              </a:pPr>
              <a:t>72</a:t>
            </a:fld>
            <a:endParaRPr lang="en-GB" altLang="en-US" sz="1400">
              <a:solidFill>
                <a:schemeClr val="tx2"/>
              </a:solidFill>
            </a:endParaRPr>
          </a:p>
        </p:txBody>
      </p:sp>
    </p:spTree>
    <p:extLst>
      <p:ext uri="{BB962C8B-B14F-4D97-AF65-F5344CB8AC3E}">
        <p14:creationId xmlns:p14="http://schemas.microsoft.com/office/powerpoint/2010/main" val="40051627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3CB22-4D36-C59D-D611-AAAA5096C5A4}"/>
              </a:ext>
            </a:extLst>
          </p:cNvPr>
          <p:cNvSpPr>
            <a:spLocks noGrp="1"/>
          </p:cNvSpPr>
          <p:nvPr>
            <p:ph type="title"/>
          </p:nvPr>
        </p:nvSpPr>
        <p:spPr/>
        <p:txBody>
          <a:bodyPr/>
          <a:lstStyle/>
          <a:p>
            <a:pPr algn="r"/>
            <a:r>
              <a:rPr lang="en-US"/>
              <a:t>Bersambung</a:t>
            </a:r>
          </a:p>
        </p:txBody>
      </p:sp>
      <p:sp>
        <p:nvSpPr>
          <p:cNvPr id="3" name="Text Placeholder 2">
            <a:extLst>
              <a:ext uri="{FF2B5EF4-FFF2-40B4-BE49-F238E27FC236}">
                <a16:creationId xmlns:a16="http://schemas.microsoft.com/office/drawing/2014/main" id="{2EF0CC8B-77EB-2CBC-504D-5ACDA02794B2}"/>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85CA817C-18B4-A008-3569-04E8A4F16828}"/>
              </a:ext>
            </a:extLst>
          </p:cNvPr>
          <p:cNvSpPr>
            <a:spLocks noGrp="1"/>
          </p:cNvSpPr>
          <p:nvPr>
            <p:ph type="sldNum" sz="quarter" idx="12"/>
          </p:nvPr>
        </p:nvSpPr>
        <p:spPr/>
        <p:txBody>
          <a:bodyPr/>
          <a:lstStyle/>
          <a:p>
            <a:fld id="{764AFB3F-E5F3-49AD-8ECD-25D208877D1A}" type="slidenum">
              <a:rPr lang="en-US" smtClean="0"/>
              <a:t>73</a:t>
            </a:fld>
            <a:endParaRPr lang="en-US"/>
          </a:p>
        </p:txBody>
      </p:sp>
    </p:spTree>
    <p:extLst>
      <p:ext uri="{BB962C8B-B14F-4D97-AF65-F5344CB8AC3E}">
        <p14:creationId xmlns:p14="http://schemas.microsoft.com/office/powerpoint/2010/main" val="27634512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D619AFD-99E2-FBC1-E310-210125F581F9}"/>
              </a:ext>
            </a:extLst>
          </p:cNvPr>
          <p:cNvSpPr>
            <a:spLocks noGrp="1"/>
          </p:cNvSpPr>
          <p:nvPr>
            <p:ph type="sldNum" sz="quarter" idx="12"/>
          </p:nvPr>
        </p:nvSpPr>
        <p:spPr/>
        <p:txBody>
          <a:bodyPr/>
          <a:lstStyle/>
          <a:p>
            <a:fld id="{764AFB3F-E5F3-49AD-8ECD-25D208877D1A}" type="slidenum">
              <a:rPr lang="en-US" smtClean="0"/>
              <a:t>8</a:t>
            </a:fld>
            <a:endParaRPr lang="en-US"/>
          </a:p>
        </p:txBody>
      </p:sp>
      <p:pic>
        <p:nvPicPr>
          <p:cNvPr id="4" name="Picture 3">
            <a:extLst>
              <a:ext uri="{FF2B5EF4-FFF2-40B4-BE49-F238E27FC236}">
                <a16:creationId xmlns:a16="http://schemas.microsoft.com/office/drawing/2014/main" id="{89053EE5-5FA3-5D1C-E37A-27626FE97F42}"/>
              </a:ext>
            </a:extLst>
          </p:cNvPr>
          <p:cNvPicPr>
            <a:picLocks noChangeAspect="1"/>
          </p:cNvPicPr>
          <p:nvPr/>
        </p:nvPicPr>
        <p:blipFill>
          <a:blip r:embed="rId2"/>
          <a:stretch>
            <a:fillRect/>
          </a:stretch>
        </p:blipFill>
        <p:spPr>
          <a:xfrm>
            <a:off x="838200" y="495946"/>
            <a:ext cx="10871807" cy="6112407"/>
          </a:xfrm>
          <a:prstGeom prst="rect">
            <a:avLst/>
          </a:prstGeom>
        </p:spPr>
      </p:pic>
    </p:spTree>
    <p:extLst>
      <p:ext uri="{BB962C8B-B14F-4D97-AF65-F5344CB8AC3E}">
        <p14:creationId xmlns:p14="http://schemas.microsoft.com/office/powerpoint/2010/main" val="248991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718D85-75A6-A028-F820-0DAE814D12FD}"/>
              </a:ext>
            </a:extLst>
          </p:cNvPr>
          <p:cNvSpPr>
            <a:spLocks noGrp="1"/>
          </p:cNvSpPr>
          <p:nvPr>
            <p:ph idx="1"/>
          </p:nvPr>
        </p:nvSpPr>
        <p:spPr>
          <a:xfrm>
            <a:off x="838200" y="740229"/>
            <a:ext cx="10515600" cy="5436734"/>
          </a:xfrm>
        </p:spPr>
        <p:txBody>
          <a:bodyPr/>
          <a:lstStyle/>
          <a:p>
            <a:pPr marL="0" indent="0">
              <a:buNone/>
            </a:pPr>
            <a:r>
              <a:rPr lang="en-US" sz="3600" b="1" dirty="0"/>
              <a:t>Latihan</a:t>
            </a:r>
          </a:p>
          <a:p>
            <a:pPr marL="0" indent="0">
              <a:buNone/>
            </a:pPr>
            <a:r>
              <a:rPr lang="en-US" dirty="0" err="1"/>
              <a:t>Enkripsi</a:t>
            </a:r>
            <a:r>
              <a:rPr lang="en-US" dirty="0"/>
              <a:t> </a:t>
            </a:r>
            <a:r>
              <a:rPr lang="en-US" dirty="0" err="1"/>
              <a:t>kalimat</a:t>
            </a:r>
            <a:r>
              <a:rPr lang="en-US" dirty="0"/>
              <a:t> </a:t>
            </a:r>
            <a:r>
              <a:rPr lang="en-US" dirty="0" err="1"/>
              <a:t>berikut</a:t>
            </a:r>
            <a:r>
              <a:rPr lang="en-US" dirty="0"/>
              <a:t> </a:t>
            </a:r>
            <a:r>
              <a:rPr lang="en-US" dirty="0" err="1"/>
              <a:t>dengan</a:t>
            </a:r>
            <a:r>
              <a:rPr lang="en-US" dirty="0"/>
              <a:t> Caesar Cipher, k = 5</a:t>
            </a:r>
          </a:p>
          <a:p>
            <a:pPr marL="0" indent="0">
              <a:buNone/>
            </a:pPr>
            <a:r>
              <a:rPr lang="en-US" dirty="0"/>
              <a:t>	ADA  RENCANA PENYELUNDUPAN NARKOBA DI BANDARA</a:t>
            </a:r>
          </a:p>
        </p:txBody>
      </p:sp>
      <p:sp>
        <p:nvSpPr>
          <p:cNvPr id="4" name="Slide Number Placeholder 3">
            <a:extLst>
              <a:ext uri="{FF2B5EF4-FFF2-40B4-BE49-F238E27FC236}">
                <a16:creationId xmlns:a16="http://schemas.microsoft.com/office/drawing/2014/main" id="{A154B6E2-F672-4438-F803-BF36AD17F5DC}"/>
              </a:ext>
            </a:extLst>
          </p:cNvPr>
          <p:cNvSpPr>
            <a:spLocks noGrp="1"/>
          </p:cNvSpPr>
          <p:nvPr>
            <p:ph type="sldNum" sz="quarter" idx="12"/>
          </p:nvPr>
        </p:nvSpPr>
        <p:spPr/>
        <p:txBody>
          <a:bodyPr/>
          <a:lstStyle/>
          <a:p>
            <a:fld id="{764AFB3F-E5F3-49AD-8ECD-25D208877D1A}" type="slidenum">
              <a:rPr lang="en-US" smtClean="0"/>
              <a:t>9</a:t>
            </a:fld>
            <a:endParaRPr lang="en-US"/>
          </a:p>
        </p:txBody>
      </p:sp>
    </p:spTree>
    <p:extLst>
      <p:ext uri="{BB962C8B-B14F-4D97-AF65-F5344CB8AC3E}">
        <p14:creationId xmlns:p14="http://schemas.microsoft.com/office/powerpoint/2010/main" val="1885807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724</TotalTime>
  <Words>5160</Words>
  <Application>Microsoft Office PowerPoint</Application>
  <PresentationFormat>Widescreen</PresentationFormat>
  <Paragraphs>695</Paragraphs>
  <Slides>73</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3" baseType="lpstr">
      <vt:lpstr>Arial</vt:lpstr>
      <vt:lpstr>Calibri</vt:lpstr>
      <vt:lpstr>Calibri Light</vt:lpstr>
      <vt:lpstr>Courier</vt:lpstr>
      <vt:lpstr>Courier New</vt:lpstr>
      <vt:lpstr>Symbol</vt:lpstr>
      <vt:lpstr>Times New Roman</vt:lpstr>
      <vt:lpstr>Wingdings</vt:lpstr>
      <vt:lpstr>Office Theme</vt:lpstr>
      <vt:lpstr>Document</vt:lpstr>
      <vt:lpstr> 02 – Ragam Cipher Klasik (Bagian 1)</vt:lpstr>
      <vt:lpstr>Pendahuluan</vt:lpstr>
      <vt:lpstr>PowerPoint Presentation</vt:lpstr>
      <vt:lpstr>PowerPoint Presentation</vt:lpstr>
      <vt:lpstr>A. Cipher Substitusi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  Caesar Cipher Online: https://cryptii.com/pipes/caesar-cipher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Cipher abjad-tunggal  (monoalphabetic cipher)</vt:lpstr>
      <vt:lpstr>PowerPoint Presentation</vt:lpstr>
      <vt:lpstr>2. Cipher Substitusi Homofonik  (Homophonic substitution cipher)</vt:lpstr>
      <vt:lpstr>PowerPoint Presentation</vt:lpstr>
      <vt:lpstr>PowerPoint Presentation</vt:lpstr>
      <vt:lpstr>PowerPoint Presentation</vt:lpstr>
      <vt:lpstr>3. Cipher Abjad-Majemuk  (Polyalpabetic substitution cipher)</vt:lpstr>
      <vt:lpstr>PowerPoint Presentation</vt:lpstr>
      <vt:lpstr>PowerPoint Presentation</vt:lpstr>
      <vt:lpstr>4. Cipher substitusi poligram  (Polygram substitution cipher )</vt:lpstr>
      <vt:lpstr>2. Cipher Transposisi</vt:lpstr>
      <vt:lpstr>PowerPoint Presentation</vt:lpstr>
      <vt:lpstr>PowerPoint Presentation</vt:lpstr>
      <vt:lpstr>PowerPoint Presentation</vt:lpstr>
      <vt:lpstr>PowerPoint Presentation</vt:lpstr>
      <vt:lpstr>PowerPoint Presentation</vt:lpstr>
      <vt:lpstr>PowerPoint Presentation</vt:lpstr>
      <vt:lpstr>Super-enkripsi</vt:lpstr>
      <vt:lpstr>Kriptanalisis pada cipher abjad-tunggal</vt:lpstr>
      <vt:lpstr>PowerPoint Presentation</vt:lpstr>
      <vt:lpstr>PowerPoint Presentation</vt:lpstr>
      <vt:lpstr>PowerPoint Presentation</vt:lpstr>
      <vt:lpstr>Teknik Analisis Frekuensi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Bersambung</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rinaldi-irk</dc:creator>
  <cp:lastModifiedBy>Dr. Ir. Rinaldi, M.T.</cp:lastModifiedBy>
  <cp:revision>43</cp:revision>
  <dcterms:created xsi:type="dcterms:W3CDTF">2019-01-15T09:38:33Z</dcterms:created>
  <dcterms:modified xsi:type="dcterms:W3CDTF">2025-08-31T06:57:16Z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b525e5-f3da-4501-8f1e-526b6769fc56_Enabled">
    <vt:lpwstr>true</vt:lpwstr>
  </property>
  <property fmtid="{D5CDD505-2E9C-101B-9397-08002B2CF9AE}" pid="3" name="MSIP_Label_38b525e5-f3da-4501-8f1e-526b6769fc56_SetDate">
    <vt:lpwstr>2024-02-03T14:01:47Z</vt:lpwstr>
  </property>
  <property fmtid="{D5CDD505-2E9C-101B-9397-08002B2CF9AE}" pid="4" name="MSIP_Label_38b525e5-f3da-4501-8f1e-526b6769fc56_Method">
    <vt:lpwstr>Standard</vt:lpwstr>
  </property>
  <property fmtid="{D5CDD505-2E9C-101B-9397-08002B2CF9AE}" pid="5" name="MSIP_Label_38b525e5-f3da-4501-8f1e-526b6769fc56_Name">
    <vt:lpwstr>defa4170-0d19-0005-0004-bc88714345d2</vt:lpwstr>
  </property>
  <property fmtid="{D5CDD505-2E9C-101B-9397-08002B2CF9AE}" pid="6" name="MSIP_Label_38b525e5-f3da-4501-8f1e-526b6769fc56_SiteId">
    <vt:lpwstr>db6e1183-4c65-405c-82ce-7cd53fa6e9dc</vt:lpwstr>
  </property>
  <property fmtid="{D5CDD505-2E9C-101B-9397-08002B2CF9AE}" pid="7" name="MSIP_Label_38b525e5-f3da-4501-8f1e-526b6769fc56_ActionId">
    <vt:lpwstr>3fb5dc83-3eac-4131-95f9-35f9a29a5ae6</vt:lpwstr>
  </property>
  <property fmtid="{D5CDD505-2E9C-101B-9397-08002B2CF9AE}" pid="8" name="MSIP_Label_38b525e5-f3da-4501-8f1e-526b6769fc56_ContentBits">
    <vt:lpwstr>0</vt:lpwstr>
  </property>
</Properties>
</file>