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72" r:id="rId6"/>
    <p:sldId id="260" r:id="rId7"/>
    <p:sldId id="262" r:id="rId8"/>
    <p:sldId id="316" r:id="rId9"/>
    <p:sldId id="265" r:id="rId10"/>
    <p:sldId id="31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4B45E-F507-4FC5-8975-44C7045B324B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423B-927A-4593-80E7-5C746CADB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4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423B-927A-4593-80E7-5C746CADBF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25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E177-7CC5-41CC-B48F-919B12D8294B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4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FC6E-38D2-4D54-AF12-AD2D3342130E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6BFB-855E-4243-AC50-D28F09DBB326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9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45F5-CF26-4E57-A9DA-BCA466B50085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5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2BD72-3CF7-4A18-9EA4-0FA8BF1308C6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8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9033-00E9-4AD7-877F-67901F19C1C9}" type="datetime1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A987-1471-401B-9F26-DF4AD8F79718}" type="datetime1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2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811C-B877-4665-B4FE-F740BFE694D1}" type="datetime1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3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AA29-27CD-45D4-990E-BAF0F3862506}" type="datetime1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0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6A86-8926-46E8-863B-F737F492360E}" type="datetime1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3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B5E2-745E-4F16-81B1-253B8130E112}" type="datetime1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0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21303-7900-4138-8D01-37C4D4CE54F0}" type="datetime1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EB9F5-0D30-470F-9EF7-AF0567F51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3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>
                <a:solidFill>
                  <a:srgbClr val="FF0000"/>
                </a:solidFill>
              </a:rPr>
              <a:t> 02 - </a:t>
            </a:r>
            <a:r>
              <a:rPr lang="en-US" b="1" dirty="0" err="1">
                <a:solidFill>
                  <a:srgbClr val="FF0000"/>
                </a:solidFill>
              </a:rPr>
              <a:t>Landasan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Matematika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untuk</a:t>
            </a:r>
            <a:r>
              <a:rPr lang="en-US" b="1" dirty="0">
                <a:solidFill>
                  <a:srgbClr val="FF0000"/>
                </a:solidFill>
              </a:rPr>
              <a:t> Kriptografi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90296"/>
            <a:ext cx="9144000" cy="228572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Oleh: Dr. Ir. Rinaldi, M.T</a:t>
            </a:r>
          </a:p>
          <a:p>
            <a:endParaRPr lang="en-US" b="1" dirty="0"/>
          </a:p>
          <a:p>
            <a:r>
              <a:rPr lang="en-US" sz="2800" b="1" dirty="0"/>
              <a:t>Prodi Teknik </a:t>
            </a:r>
            <a:r>
              <a:rPr lang="en-US" sz="2800" b="1" dirty="0" err="1"/>
              <a:t>Informatika</a:t>
            </a:r>
            <a:endParaRPr lang="en-US" sz="2800" b="1" dirty="0"/>
          </a:p>
          <a:p>
            <a:r>
              <a:rPr lang="en-US" sz="2800" b="1" dirty="0" err="1"/>
              <a:t>Sekolah</a:t>
            </a:r>
            <a:r>
              <a:rPr lang="en-US" sz="2800" b="1" dirty="0"/>
              <a:t> Teknik Elektro dan </a:t>
            </a:r>
            <a:r>
              <a:rPr lang="en-US" sz="2800" b="1" dirty="0" err="1"/>
              <a:t>Informatika</a:t>
            </a:r>
            <a:endParaRPr lang="en-US" sz="2800" b="1" dirty="0"/>
          </a:p>
          <a:p>
            <a:r>
              <a:rPr lang="en-US" sz="2800" b="1" dirty="0" err="1"/>
              <a:t>Institut</a:t>
            </a:r>
            <a:r>
              <a:rPr lang="en-US" sz="2800" b="1" dirty="0"/>
              <a:t> </a:t>
            </a:r>
            <a:r>
              <a:rPr lang="en-US" sz="2800" b="1" dirty="0" err="1"/>
              <a:t>Teknologi</a:t>
            </a:r>
            <a:r>
              <a:rPr lang="en-US" sz="2800" b="1" dirty="0"/>
              <a:t> Bandung</a:t>
            </a:r>
          </a:p>
          <a:p>
            <a:r>
              <a:rPr lang="en-US" sz="2800" b="1" dirty="0"/>
              <a:t>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4A65C-618A-4F54-AB58-7DF4BCEF821F}"/>
              </a:ext>
            </a:extLst>
          </p:cNvPr>
          <p:cNvSpPr txBox="1"/>
          <p:nvPr/>
        </p:nvSpPr>
        <p:spPr>
          <a:xfrm flipH="1">
            <a:off x="4114800" y="599143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IF4020 </a:t>
            </a:r>
            <a:r>
              <a:rPr lang="en-US" sz="2800" b="1" dirty="0" err="1"/>
              <a:t>Kriptografi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4700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FC41F-9F78-9888-681F-38626270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522515"/>
            <a:ext cx="11088914" cy="5833836"/>
          </a:xfrm>
        </p:spPr>
        <p:txBody>
          <a:bodyPr>
            <a:normAutofit/>
          </a:bodyPr>
          <a:lstStyle/>
          <a:p>
            <a:r>
              <a:rPr lang="en-US" sz="2400" dirty="0"/>
              <a:t>Nilai </a:t>
            </a:r>
            <a:r>
              <a:rPr lang="en-US" sz="2400" dirty="0" err="1"/>
              <a:t>entropi</a:t>
            </a:r>
            <a:r>
              <a:rPr lang="en-US" sz="2400" dirty="0"/>
              <a:t> </a:t>
            </a:r>
            <a:r>
              <a:rPr lang="en-US" sz="2400" dirty="0" err="1"/>
              <a:t>berkisar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rentang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Entropi</a:t>
            </a:r>
            <a:r>
              <a:rPr lang="en-US" sz="2400" dirty="0"/>
              <a:t> minimum = 0 bit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Tidak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ketidakpastian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1 (</a:t>
            </a:r>
            <a:r>
              <a:rPr lang="en-US" sz="2400" dirty="0" err="1"/>
              <a:t>pasti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n = 1, </a:t>
            </a:r>
            <a:r>
              <a:rPr lang="en-US" sz="2400" dirty="0" err="1"/>
              <a:t>misalkan</a:t>
            </a:r>
            <a:r>
              <a:rPr lang="en-US" sz="2400" dirty="0"/>
              <a:t> A dan p(A) =1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/>
              <a:t>H(X) = −1⋅log⁡</a:t>
            </a:r>
            <a:r>
              <a:rPr lang="en-US" sz="2400" baseline="-25000" dirty="0"/>
              <a:t>2</a:t>
            </a:r>
            <a:r>
              <a:rPr lang="en-US" sz="2400" dirty="0"/>
              <a:t> 1=0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Entropi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r>
              <a:rPr lang="en-US" sz="2400" dirty="0"/>
              <a:t> = log⁡</a:t>
            </a:r>
            <a:r>
              <a:rPr lang="en-US" sz="2400" baseline="-25000" dirty="0"/>
              <a:t>2</a:t>
            </a:r>
            <a:r>
              <a:rPr lang="en-US" sz="2400" dirty="0"/>
              <a:t>(n) bit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1/n.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</a:t>
            </a:r>
            <a:r>
              <a:rPr lang="en-US" sz="2400" dirty="0"/>
              <a:t> </a:t>
            </a:r>
            <a:r>
              <a:rPr lang="en-US" sz="2400" dirty="0" err="1"/>
              <a:t>Ketidakpastian</a:t>
            </a:r>
            <a:r>
              <a:rPr lang="en-US" sz="2400" dirty="0"/>
              <a:t> paling </a:t>
            </a:r>
            <a:r>
              <a:rPr lang="en-US" sz="2400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membawa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4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(0.25)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C4635-0690-5331-5318-ED18F77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BD3B81-7CDC-2FFC-5E22-E0C9774DE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14" y="1085623"/>
            <a:ext cx="3102624" cy="5835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5F93B4B-3C9E-3178-2A17-71C3CAF87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387" y="5547862"/>
            <a:ext cx="3741956" cy="78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3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950FA-E82D-42B1-85C7-40F358C3051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47739" y="764041"/>
            <a:ext cx="8162925" cy="762000"/>
          </a:xfrm>
        </p:spPr>
        <p:txBody>
          <a:bodyPr/>
          <a:lstStyle/>
          <a:p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landasan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mempelajari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</a:p>
          <a:p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yang </a:t>
            </a:r>
            <a:r>
              <a:rPr lang="en-US" altLang="en-US" dirty="0" err="1"/>
              <a:t>utama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b="1" dirty="0" err="1"/>
              <a:t>matematika</a:t>
            </a:r>
            <a:r>
              <a:rPr lang="en-US" altLang="en-US" b="1" dirty="0"/>
              <a:t> </a:t>
            </a:r>
            <a:r>
              <a:rPr lang="en-US" altLang="en-US" b="1" dirty="0" err="1"/>
              <a:t>diskrit</a:t>
            </a:r>
            <a:r>
              <a:rPr lang="en-US" altLang="en-US" b="1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b="1" dirty="0" err="1"/>
              <a:t>probabilitas</a:t>
            </a:r>
            <a:r>
              <a:rPr lang="en-US" altLang="en-US" b="1" dirty="0"/>
              <a:t> </a:t>
            </a:r>
            <a:r>
              <a:rPr lang="en-US" altLang="en-US" b="1" dirty="0" err="1"/>
              <a:t>dan</a:t>
            </a:r>
            <a:r>
              <a:rPr lang="en-US" altLang="en-US" b="1" dirty="0"/>
              <a:t> </a:t>
            </a:r>
            <a:r>
              <a:rPr lang="en-US" altLang="en-US" b="1" dirty="0" err="1"/>
              <a:t>statistika</a:t>
            </a:r>
            <a:r>
              <a:rPr lang="en-US" altLang="en-US" dirty="0"/>
              <a:t>.		</a:t>
            </a:r>
          </a:p>
          <a:p>
            <a:endParaRPr lang="en-US" altLang="en-US" dirty="0"/>
          </a:p>
          <a:p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747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9493-EB95-4661-BDDE-98D65EE04CF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Kriptorafi</a:t>
            </a:r>
            <a:r>
              <a:rPr lang="en-US" altLang="en-US" dirty="0"/>
              <a:t>:</a:t>
            </a:r>
            <a:endParaRPr lang="en-GB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Integer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sifat-sifat</a:t>
            </a:r>
            <a:r>
              <a:rPr lang="en-US" altLang="en-US" dirty="0"/>
              <a:t> </a:t>
            </a:r>
            <a:r>
              <a:rPr lang="en-US" altLang="en-US" dirty="0" err="1"/>
              <a:t>pembagian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Algoritma</a:t>
            </a:r>
            <a:r>
              <a:rPr lang="en-US" altLang="en-US" dirty="0"/>
              <a:t> Euclidean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Kekongruenan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Relatif</a:t>
            </a:r>
            <a:r>
              <a:rPr lang="en-US" altLang="en-US" dirty="0"/>
              <a:t> prima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Balikan</a:t>
            </a:r>
            <a:r>
              <a:rPr lang="en-US" altLang="en-US" dirty="0"/>
              <a:t> (invers) modulo</a:t>
            </a:r>
          </a:p>
          <a:p>
            <a:pPr marL="609600" indent="-60960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Bilangan</a:t>
            </a:r>
            <a:r>
              <a:rPr lang="en-US" altLang="en-US" dirty="0"/>
              <a:t> prima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en-US" altLang="en-US" dirty="0" err="1"/>
              <a:t>Probabilitas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Statistik</a:t>
            </a: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1068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5E8D1-A02D-4E2D-800D-5F975D23A119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dirty="0" err="1"/>
              <a:t>Kompleksitas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dirty="0" err="1"/>
              <a:t>Aljabar</a:t>
            </a:r>
            <a:r>
              <a:rPr lang="en-US" altLang="en-US" dirty="0"/>
              <a:t> </a:t>
            </a:r>
            <a:r>
              <a:rPr lang="en-US" altLang="en-US" dirty="0" err="1"/>
              <a:t>abstrak</a:t>
            </a:r>
            <a:r>
              <a:rPr lang="en-US" altLang="en-US" dirty="0"/>
              <a:t> 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No. 1 s/d 3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dipelajari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Diskrit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Probabilitas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Statistik</a:t>
            </a: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	No 5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dibahas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i="1" dirty="0"/>
              <a:t>ECC</a:t>
            </a:r>
            <a:r>
              <a:rPr lang="en-US" altLang="en-US" dirty="0"/>
              <a:t> (</a:t>
            </a:r>
            <a:r>
              <a:rPr lang="en-US" altLang="en-US" i="1" dirty="0"/>
              <a:t>Elliptic Curve Cryptography</a:t>
            </a:r>
            <a:r>
              <a:rPr lang="en-US" altLang="en-US" dirty="0"/>
              <a:t>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1099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2371"/>
            <a:ext cx="10515600" cy="5164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marL="571500" indent="-571500">
              <a:buAutoNum type="romanLcParenBoth"/>
            </a:pPr>
            <a:r>
              <a:rPr lang="en-US" dirty="0"/>
              <a:t>23 </a:t>
            </a:r>
            <a:r>
              <a:rPr lang="en-US" b="1" dirty="0"/>
              <a:t>mod</a:t>
            </a:r>
            <a:r>
              <a:rPr lang="en-US" dirty="0"/>
              <a:t> 5 = 3 </a:t>
            </a:r>
          </a:p>
          <a:p>
            <a:pPr marL="571500" indent="-571500">
              <a:buAutoNum type="romanLcParenBoth"/>
            </a:pPr>
            <a:r>
              <a:rPr lang="en-US" dirty="0"/>
              <a:t>–41 </a:t>
            </a:r>
            <a:r>
              <a:rPr lang="en-US" b="1" dirty="0"/>
              <a:t>mod</a:t>
            </a:r>
            <a:r>
              <a:rPr lang="en-US" dirty="0"/>
              <a:t> 9 = 4</a:t>
            </a:r>
          </a:p>
          <a:p>
            <a:pPr marL="571500" indent="-571500">
              <a:buAutoNum type="romanLcParenBoth"/>
            </a:pPr>
            <a:r>
              <a:rPr lang="en-US" dirty="0"/>
              <a:t>17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2 (</a:t>
            </a:r>
            <a:r>
              <a:rPr lang="en-US" b="1" dirty="0"/>
              <a:t>mod</a:t>
            </a:r>
            <a:r>
              <a:rPr lang="en-US" dirty="0"/>
              <a:t> 3)</a:t>
            </a:r>
          </a:p>
          <a:p>
            <a:pPr marL="571500" indent="-571500">
              <a:buAutoNum type="romanLcParenBoth"/>
            </a:pPr>
            <a:r>
              <a:rPr lang="en-US" dirty="0"/>
              <a:t>–7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15 (</a:t>
            </a:r>
            <a:r>
              <a:rPr lang="en-US" b="1" dirty="0"/>
              <a:t>mod</a:t>
            </a:r>
            <a:r>
              <a:rPr lang="en-US" dirty="0"/>
              <a:t> 11)</a:t>
            </a:r>
          </a:p>
          <a:p>
            <a:pPr marL="571500" indent="-571500">
              <a:buAutoNum type="romanLcParenBoth"/>
            </a:pPr>
            <a:r>
              <a:rPr lang="en-US" dirty="0"/>
              <a:t>23 </a:t>
            </a:r>
            <a:r>
              <a:rPr lang="en-US" dirty="0" err="1"/>
              <a:t>dan</a:t>
            </a:r>
            <a:r>
              <a:rPr lang="en-US" dirty="0"/>
              <a:t> 40 </a:t>
            </a:r>
            <a:r>
              <a:rPr lang="en-US" dirty="0" err="1"/>
              <a:t>relatif</a:t>
            </a:r>
            <a:r>
              <a:rPr lang="en-US" dirty="0"/>
              <a:t> prima </a:t>
            </a:r>
            <a:r>
              <a:rPr lang="en-US" dirty="0" err="1"/>
              <a:t>sebab</a:t>
            </a:r>
            <a:r>
              <a:rPr lang="en-US" dirty="0"/>
              <a:t> PBB(23, 4) = 1</a:t>
            </a:r>
          </a:p>
          <a:p>
            <a:pPr marL="571500" indent="-571500">
              <a:buAutoNum type="romanLcParenBoth"/>
            </a:pPr>
            <a:r>
              <a:rPr lang="en-US" dirty="0"/>
              <a:t>4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9)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7 (mod 9) </a:t>
            </a:r>
            <a:r>
              <a:rPr lang="en-US" dirty="0" err="1"/>
              <a:t>karena</a:t>
            </a:r>
            <a:r>
              <a:rPr lang="en-US" dirty="0"/>
              <a:t> 4</a:t>
            </a:r>
            <a:r>
              <a:rPr lang="en-US" dirty="0">
                <a:sym typeface="Symbol" panose="05050102010706020507" pitchFamily="18" charset="2"/>
              </a:rPr>
              <a:t>7  1 (mod 9)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r>
              <a:rPr lang="en-US" dirty="0"/>
              <a:t>23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10) = -3 (mod 10) </a:t>
            </a:r>
            <a:r>
              <a:rPr lang="en-US" dirty="0" err="1"/>
              <a:t>karena</a:t>
            </a:r>
            <a:r>
              <a:rPr lang="en-US" dirty="0"/>
              <a:t> 23</a:t>
            </a:r>
            <a:r>
              <a:rPr lang="en-US" dirty="0">
                <a:sym typeface="Symbol" panose="05050102010706020507" pitchFamily="18" charset="2"/>
              </a:rPr>
              <a:t>(-3)  1 (mod 10)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Latihan: (a) </a:t>
            </a:r>
            <a:r>
              <a:rPr lang="en-US" dirty="0" err="1">
                <a:sym typeface="Symbol" panose="05050102010706020507" pitchFamily="18" charset="2"/>
              </a:rPr>
              <a:t>Hitung</a:t>
            </a:r>
            <a:r>
              <a:rPr lang="en-US" dirty="0">
                <a:sym typeface="Symbol" panose="05050102010706020507" pitchFamily="18" charset="2"/>
              </a:rPr>
              <a:t> -24 </a:t>
            </a:r>
            <a:r>
              <a:rPr lang="en-US" b="1" dirty="0">
                <a:sym typeface="Symbol" panose="05050102010706020507" pitchFamily="18" charset="2"/>
              </a:rPr>
              <a:t>mod</a:t>
            </a:r>
            <a:r>
              <a:rPr lang="en-US" dirty="0">
                <a:sym typeface="Symbol" panose="05050102010706020507" pitchFamily="18" charset="2"/>
              </a:rPr>
              <a:t> 11 = ?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    (b) 12</a:t>
            </a:r>
            <a:r>
              <a:rPr lang="en-US" baseline="30000" dirty="0"/>
              <a:t>–1</a:t>
            </a:r>
            <a:r>
              <a:rPr lang="en-US" dirty="0"/>
              <a:t> (</a:t>
            </a:r>
            <a:r>
              <a:rPr lang="en-US" b="1" dirty="0"/>
              <a:t>mod</a:t>
            </a:r>
            <a:r>
              <a:rPr lang="en-US" dirty="0"/>
              <a:t> 5) </a:t>
            </a:r>
            <a:r>
              <a:rPr lang="en-US" dirty="0">
                <a:sym typeface="Symbol" panose="05050102010706020507" pitchFamily="18" charset="2"/>
              </a:rPr>
              <a:t> 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1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7C99-4F13-48A8-8C3E-B8161120526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84238"/>
            <a:ext cx="8162925" cy="7620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+mn-lt"/>
              </a:rPr>
              <a:t>Teori </a:t>
            </a:r>
            <a:r>
              <a:rPr lang="en-US" altLang="en-US" b="1" dirty="0" err="1">
                <a:latin typeface="+mn-lt"/>
              </a:rPr>
              <a:t>Informasi</a:t>
            </a:r>
            <a:r>
              <a:rPr lang="en-US" altLang="en-US" b="1" dirty="0">
                <a:latin typeface="+mn-lt"/>
              </a:rPr>
              <a:t> (</a:t>
            </a:r>
            <a:r>
              <a:rPr lang="en-US" altLang="en-US" b="1" i="1" dirty="0">
                <a:latin typeface="+mn-lt"/>
              </a:rPr>
              <a:t>Information Theory</a:t>
            </a:r>
            <a:r>
              <a:rPr lang="en-US" altLang="en-US" b="1" dirty="0">
                <a:latin typeface="+mn-lt"/>
              </a:rPr>
              <a:t>)</a:t>
            </a:r>
            <a:endParaRPr lang="en-GB" altLang="en-US" b="1" dirty="0">
              <a:latin typeface="+mn-lt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932886" cy="4351338"/>
          </a:xfrm>
        </p:spPr>
        <p:txBody>
          <a:bodyPr>
            <a:normAutofit/>
          </a:bodyPr>
          <a:lstStyle/>
          <a:p>
            <a:r>
              <a:rPr lang="es-ES" i="1" dirty="0" err="1"/>
              <a:t>Information</a:t>
            </a:r>
            <a:r>
              <a:rPr lang="es-ES" i="1" dirty="0"/>
              <a:t> </a:t>
            </a:r>
            <a:r>
              <a:rPr lang="es-ES" i="1" dirty="0" err="1"/>
              <a:t>theory</a:t>
            </a:r>
            <a:r>
              <a:rPr lang="es-ES" dirty="0"/>
              <a:t>: </a:t>
            </a:r>
            <a:r>
              <a:rPr lang="es-ES" dirty="0" err="1"/>
              <a:t>cabang</a:t>
            </a:r>
            <a:r>
              <a:rPr lang="es-ES" dirty="0"/>
              <a:t> </a:t>
            </a:r>
            <a:r>
              <a:rPr lang="es-ES" dirty="0" err="1"/>
              <a:t>ilmu</a:t>
            </a:r>
            <a:r>
              <a:rPr lang="es-ES" dirty="0"/>
              <a:t> yang </a:t>
            </a:r>
            <a:r>
              <a:rPr lang="es-ES" dirty="0" err="1"/>
              <a:t>mempelajari</a:t>
            </a:r>
            <a:r>
              <a:rPr lang="es-ES" dirty="0"/>
              <a:t> </a:t>
            </a:r>
            <a:r>
              <a:rPr lang="es-ES" b="1" dirty="0" err="1"/>
              <a:t>kuantisasi</a:t>
            </a:r>
            <a:r>
              <a:rPr lang="es-ES" b="1" dirty="0"/>
              <a:t>, </a:t>
            </a:r>
            <a:r>
              <a:rPr lang="es-ES" b="1" dirty="0" err="1"/>
              <a:t>penyimpanan</a:t>
            </a:r>
            <a:r>
              <a:rPr lang="es-ES" b="1" dirty="0"/>
              <a:t>, </a:t>
            </a:r>
            <a:r>
              <a:rPr lang="es-ES" b="1" dirty="0" err="1"/>
              <a:t>transmisi</a:t>
            </a:r>
            <a:r>
              <a:rPr lang="es-ES" b="1" dirty="0"/>
              <a:t>, dan </a:t>
            </a:r>
            <a:r>
              <a:rPr lang="es-ES" b="1" dirty="0" err="1"/>
              <a:t>pengolahan</a:t>
            </a:r>
            <a:r>
              <a:rPr lang="es-ES" b="1" dirty="0"/>
              <a:t> </a:t>
            </a:r>
            <a:r>
              <a:rPr lang="es-ES" b="1" dirty="0" err="1"/>
              <a:t>informasi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kuantisasi</a:t>
            </a:r>
            <a:r>
              <a:rPr lang="en-US" altLang="en-US" sz="2400" dirty="0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- 1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kelamin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- 3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nama </a:t>
            </a:r>
            <a:r>
              <a:rPr lang="en-US" altLang="en-US" sz="2400" dirty="0" err="1"/>
              <a:t>hari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- 4 bit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mengkodekan</a:t>
            </a:r>
            <a:r>
              <a:rPr lang="en-US" altLang="en-US" sz="2400" dirty="0"/>
              <a:t>  0 s/d 9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penyimpanan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pemampatan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mengurangi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</a:t>
            </a:r>
            <a:r>
              <a:rPr lang="en-US" altLang="en-US" sz="2400" dirty="0"/>
              <a:t> </a:t>
            </a:r>
            <a:r>
              <a:rPr lang="en-US" altLang="en-US" sz="2400" i="1" dirty="0"/>
              <a:t>storage</a:t>
            </a:r>
            <a:endParaRPr lang="en-GB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612392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B3E66-D185-448A-9093-5E61E2818FEF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493486"/>
            <a:ext cx="10744200" cy="63645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Salah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metrik</a:t>
            </a:r>
            <a:r>
              <a:rPr lang="en-US" altLang="en-US" dirty="0"/>
              <a:t> </a:t>
            </a:r>
            <a:r>
              <a:rPr lang="en-US" altLang="en-US" dirty="0" err="1"/>
              <a:t>penting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b="1" dirty="0" err="1"/>
              <a:t>entropi</a:t>
            </a:r>
            <a:r>
              <a:rPr lang="en-US" alt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b="1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mengukur</a:t>
            </a:r>
            <a:r>
              <a:rPr lang="en-US" altLang="en-US" dirty="0"/>
              <a:t> </a:t>
            </a:r>
            <a:r>
              <a:rPr lang="en-US" altLang="en-US" i="1" dirty="0" err="1"/>
              <a:t>ketidakpastian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rata-rata </a:t>
            </a:r>
            <a:r>
              <a:rPr lang="en-US" altLang="en-US" dirty="0" err="1"/>
              <a:t>informasi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acak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data, </a:t>
            </a: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tinggi</a:t>
            </a:r>
            <a:r>
              <a:rPr lang="en-US" altLang="en-US" dirty="0"/>
              <a:t> </a:t>
            </a:r>
            <a:r>
              <a:rPr lang="en-US" altLang="en-US" dirty="0" err="1"/>
              <a:t>entropinya</a:t>
            </a:r>
            <a:r>
              <a:rPr lang="en-US" altLang="en-US" dirty="0"/>
              <a:t>.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 yang </a:t>
            </a:r>
            <a:r>
              <a:rPr lang="en-US" altLang="en-US" dirty="0" err="1"/>
              <a:t>tinggi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biasanya</a:t>
            </a:r>
            <a:r>
              <a:rPr lang="en-US" altLang="en-US" dirty="0"/>
              <a:t> </a:t>
            </a:r>
            <a:r>
              <a:rPr lang="en-US" altLang="en-US" dirty="0" err="1"/>
              <a:t>dinyatakan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satuan</a:t>
            </a:r>
            <a:r>
              <a:rPr lang="en-US" altLang="en-US" dirty="0"/>
              <a:t> bit.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, </a:t>
            </a:r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X </a:t>
            </a:r>
            <a:r>
              <a:rPr lang="en-US" altLang="en-US" dirty="0" err="1"/>
              <a:t>dihitung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rumus</a:t>
            </a:r>
            <a:r>
              <a:rPr lang="en-US" altLang="en-US" dirty="0"/>
              <a:t>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</a:t>
            </a:r>
            <a:r>
              <a:rPr lang="en-US" altLang="en-US" i="1" dirty="0"/>
              <a:t>X</a:t>
            </a:r>
            <a:r>
              <a:rPr lang="en-US" altLang="en-US" dirty="0"/>
              <a:t> =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acak</a:t>
            </a:r>
            <a:r>
              <a:rPr lang="en-US" altLang="en-US" dirty="0"/>
              <a:t> yang </a:t>
            </a:r>
            <a:r>
              <a:rPr lang="en-US" altLang="en-US" dirty="0" err="1"/>
              <a:t>menyatakan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/>
              <a:t>		x</a:t>
            </a:r>
            <a:r>
              <a:rPr lang="en-US" altLang="en-US" i="1" baseline="-25000" dirty="0"/>
              <a:t>i</a:t>
            </a:r>
            <a:r>
              <a:rPr lang="en-US" altLang="en-US" baseline="-25000" dirty="0"/>
              <a:t> </a:t>
            </a:r>
            <a:r>
              <a:rPr lang="en-US" altLang="en-US" dirty="0"/>
              <a:t>= </a:t>
            </a:r>
            <a:r>
              <a:rPr lang="en-US" altLang="en-US" dirty="0" err="1"/>
              <a:t>simbol</a:t>
            </a:r>
            <a:r>
              <a:rPr lang="en-US" altLang="en-US" dirty="0"/>
              <a:t> </a:t>
            </a:r>
            <a:r>
              <a:rPr lang="en-US" altLang="en-US" dirty="0" err="1"/>
              <a:t>ke-</a:t>
            </a:r>
            <a:r>
              <a:rPr lang="en-US" altLang="en-US" i="1" dirty="0" err="1"/>
              <a:t>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           n =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simbol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/>
              <a:t>  		p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</a:t>
            </a:r>
            <a:r>
              <a:rPr lang="en-US" altLang="en-US" dirty="0"/>
              <a:t>) = </a:t>
            </a:r>
            <a:r>
              <a:rPr lang="en-US" altLang="en-US" dirty="0" err="1"/>
              <a:t>peluang</a:t>
            </a:r>
            <a:r>
              <a:rPr lang="en-US" altLang="en-US" dirty="0"/>
              <a:t> </a:t>
            </a:r>
            <a:r>
              <a:rPr lang="en-US" altLang="en-US" dirty="0" err="1"/>
              <a:t>kemunculan</a:t>
            </a:r>
            <a:r>
              <a:rPr lang="en-US" altLang="en-US" dirty="0"/>
              <a:t> 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 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 		</a:t>
            </a:r>
            <a:endParaRPr lang="en-GB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6FAD4-3D42-06ED-E950-9C00B833F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338" y="3555092"/>
            <a:ext cx="3623317" cy="88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83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17E5-C012-4E51-A56C-CF3F46EA514A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45167"/>
            <a:ext cx="10515600" cy="556486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X = ‘AABBCBDB’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n</a:t>
            </a:r>
            <a:r>
              <a:rPr lang="en-US" altLang="en-US" dirty="0"/>
              <a:t> = 4  (</a:t>
            </a:r>
            <a:r>
              <a:rPr lang="en-US" altLang="en-US" dirty="0" err="1"/>
              <a:t>yaitu</a:t>
            </a:r>
            <a:r>
              <a:rPr lang="en-US" altLang="en-US" dirty="0"/>
              <a:t> </a:t>
            </a:r>
            <a:r>
              <a:rPr lang="en-US" altLang="en-US" dirty="0" err="1"/>
              <a:t>huruf</a:t>
            </a:r>
            <a:r>
              <a:rPr lang="en-US" altLang="en-US" dirty="0"/>
              <a:t> A, B, C, D)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p</a:t>
            </a:r>
            <a:r>
              <a:rPr lang="en-US" altLang="en-US" dirty="0"/>
              <a:t>(A) = 2/8, p(B) = 4/8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	   </a:t>
            </a:r>
            <a:r>
              <a:rPr lang="en-US" altLang="en-US" i="1" dirty="0"/>
              <a:t>p</a:t>
            </a:r>
            <a:r>
              <a:rPr lang="en-US" altLang="en-US" dirty="0"/>
              <a:t>(C) = 1/8, p(D) = 1/8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  </a:t>
            </a:r>
            <a:r>
              <a:rPr lang="en-US" altLang="en-US" sz="2400" i="1" dirty="0"/>
              <a:t>H</a:t>
            </a:r>
            <a:r>
              <a:rPr lang="en-US" altLang="en-US" sz="2400" dirty="0"/>
              <a:t>(</a:t>
            </a:r>
            <a:r>
              <a:rPr lang="en-US" altLang="en-US" sz="2400" i="1" dirty="0"/>
              <a:t>x</a:t>
            </a:r>
            <a:r>
              <a:rPr lang="en-US" altLang="en-US" sz="2400" dirty="0"/>
              <a:t>) = -{2/8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log(2/8) + 4/8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log(4/8)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}</a:t>
            </a:r>
          </a:p>
          <a:p>
            <a:pPr>
              <a:buNone/>
            </a:pPr>
            <a:r>
              <a:rPr lang="en-US" altLang="en-US" sz="2400" dirty="0"/>
              <a:t>            = -{1/4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log(1/4) + 1/2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log(1/2)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+ 1/8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log(1/8) }</a:t>
            </a:r>
          </a:p>
          <a:p>
            <a:pPr>
              <a:buNone/>
            </a:pPr>
            <a:r>
              <a:rPr lang="en-US" altLang="en-US" sz="2400" dirty="0"/>
              <a:t>            = -{(1/4)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log(4) + (1/2)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log(2) + (1/8)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log(8)  + (/8) (-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log(8) }</a:t>
            </a:r>
          </a:p>
          <a:p>
            <a:pPr>
              <a:buNone/>
            </a:pPr>
            <a:r>
              <a:rPr lang="en-US" altLang="en-US" sz="2400" dirty="0"/>
              <a:t>            = -{(1/4) (- 2) + (1/2) (-1) + (1/8) (-3) + (1/8)(-3) }</a:t>
            </a:r>
          </a:p>
          <a:p>
            <a:pPr>
              <a:buNone/>
            </a:pPr>
            <a:r>
              <a:rPr lang="en-US" altLang="en-US" sz="2400" dirty="0"/>
              <a:t>            = - {-1/2 – 1/2 – 3/8 – 3/8)</a:t>
            </a:r>
          </a:p>
          <a:p>
            <a:pPr>
              <a:buNone/>
            </a:pPr>
            <a:r>
              <a:rPr lang="en-US" altLang="en-US" sz="2400" dirty="0"/>
              <a:t>            = - (-1.75)</a:t>
            </a:r>
          </a:p>
          <a:p>
            <a:pPr>
              <a:buNone/>
            </a:pPr>
            <a:r>
              <a:rPr lang="en-US" altLang="en-US" sz="2400" dirty="0"/>
              <a:t>            = 1.75</a:t>
            </a:r>
            <a:endParaRPr lang="en-US" altLang="en-US" sz="2400" baseline="30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aseline="30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Entropi</a:t>
            </a:r>
            <a:r>
              <a:rPr lang="en-US" altLang="en-US" sz="2400" dirty="0"/>
              <a:t> = 1,75 bit per </a:t>
            </a:r>
            <a:r>
              <a:rPr lang="en-US" altLang="en-US" sz="2400" dirty="0" err="1"/>
              <a:t>simbol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6490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E5E4-2CD3-4D6D-B186-4A19BFAB8F2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221" y="1227908"/>
            <a:ext cx="10767558" cy="41910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 err="1"/>
              <a:t>Entropi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kriptografi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, </a:t>
            </a:r>
            <a:r>
              <a:rPr lang="en-US" altLang="en-US" i="1" dirty="0"/>
              <a:t>K</a:t>
            </a:r>
            <a:r>
              <a:rPr lang="en-US" altLang="en-US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 err="1"/>
              <a:t>Misal</a:t>
            </a:r>
            <a:r>
              <a:rPr lang="en-US" altLang="en-US" dirty="0"/>
              <a:t>,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64-bit </a:t>
            </a:r>
            <a:r>
              <a:rPr lang="en-US" altLang="en-US" dirty="0" err="1"/>
              <a:t>mempunyai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 64 bit.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Makin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entropi</a:t>
            </a:r>
            <a:r>
              <a:rPr lang="en-US" altLang="en-US" dirty="0"/>
              <a:t>, </a:t>
            </a:r>
            <a:r>
              <a:rPr lang="en-US" altLang="en-US" dirty="0" err="1"/>
              <a:t>makin</a:t>
            </a:r>
            <a:r>
              <a:rPr lang="en-US" altLang="en-US" dirty="0"/>
              <a:t> </a:t>
            </a:r>
            <a:r>
              <a:rPr lang="en-US" altLang="en-US" dirty="0" err="1"/>
              <a:t>sulit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44869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770</Words>
  <Application>Microsoft Office PowerPoint</Application>
  <PresentationFormat>Widescreen</PresentationFormat>
  <Paragraphs>110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 02 - Landasan Matematika untuk Kriptografi</vt:lpstr>
      <vt:lpstr>Pendahuluan</vt:lpstr>
      <vt:lpstr>Materi Matematika untuk Kriptorafi:</vt:lpstr>
      <vt:lpstr>PowerPoint Presentation</vt:lpstr>
      <vt:lpstr>PowerPoint Presentation</vt:lpstr>
      <vt:lpstr>Teori Informasi (Information Theory)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Dr. Ir. Rinaldi, M.T.</cp:lastModifiedBy>
  <cp:revision>131</cp:revision>
  <dcterms:created xsi:type="dcterms:W3CDTF">2017-09-05T00:38:25Z</dcterms:created>
  <dcterms:modified xsi:type="dcterms:W3CDTF">2025-08-31T06:54:40Z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2025-08-31T06:54:00Z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86833aed-b015-4b9c-90e0-69565be19f26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