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79" r:id="rId3"/>
    <p:sldId id="289" r:id="rId4"/>
    <p:sldId id="348" r:id="rId5"/>
    <p:sldId id="350" r:id="rId6"/>
    <p:sldId id="361" r:id="rId7"/>
    <p:sldId id="351" r:id="rId8"/>
    <p:sldId id="352" r:id="rId9"/>
    <p:sldId id="353" r:id="rId10"/>
    <p:sldId id="354" r:id="rId11"/>
    <p:sldId id="362" r:id="rId12"/>
    <p:sldId id="363" r:id="rId13"/>
    <p:sldId id="364" r:id="rId14"/>
    <p:sldId id="36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7A41C-17B7-4882-8356-CD6A6201F359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3EC18-49FC-4894-A9BE-1C8556A67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300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C1764BF1-57C0-4F75-BBE0-4D44E406E0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CB0B2F05-A21A-4CCE-BC27-022FB1891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0814635E-9874-4612-A448-93924C179C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49C7E40-756C-4B30-96DE-A02A9B76A9DD}" type="slidenum">
              <a:rPr lang="en-GB" altLang="en-US" sz="1200" smtClean="0"/>
              <a:pPr/>
              <a:t>1</a:t>
            </a:fld>
            <a:endParaRPr lang="en-GB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80151-4BC2-4E31-8A9D-EE57503341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0320BE-A837-4E50-81D0-DB44FDA41C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DA7C7-F25F-4C7C-B120-FD99454C1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1E76C-7DE0-4DB9-A0CD-75EEE40A9ADE}" type="datetime1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4CF5F-EB5C-4ECA-8B38-C630EFF16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F34C3C-6A31-4BFF-A46A-FF4C675AF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527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7F1D9-70E5-48F4-AAFC-1F55AB5D4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85D5A6-5F53-4904-BD7A-65DB418F89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46499-B7BF-48CC-B6C0-9A1E03BDB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0EBC-0189-423B-A641-9C95D2720FA5}" type="datetime1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0EF560-F0D5-48B7-94AD-B55905CD2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4FD08-3CF0-4338-87F3-CF23E8B00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48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BB5B0F-AD6E-48C2-82F5-C44DAEDD29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598ADA-E9E2-4C48-9C7D-3D15A2505F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62E64-A9E5-4592-A3D8-4FD1A79F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12F7-0036-4C95-B4F2-2C3DDC499322}" type="datetime1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C65F8-006C-44F5-8389-6AE9997B9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16A53-EDA4-4B10-B10F-05CF4D475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552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66B02-FD34-46C4-B70C-08E8A9A91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E2FCE-F0B4-45A0-AD41-BDA530627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76FE4-068E-4C1F-A551-BD5F3502D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9B826-2BC7-435B-ACD5-D1FBBBA2BE7B}" type="datetime1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78794-0D52-4018-A784-741D829D8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EFC60-7261-450E-BC81-357AAE4A9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011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6412A-DD4E-434E-AE99-848436113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031237-822F-48BC-8316-462101135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5C23A-C6CE-4B5F-A25E-64BB1BE51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7F30-9E89-41A7-8098-2B1377DB6CE1}" type="datetime1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C9576-82B7-4298-A142-8315328B9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048A4-EE10-4FF4-9DEE-A7705FB1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07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E67E9-2F79-43A7-8A08-CE0F81B90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1DB92-1A37-4106-B003-F7FF7EC6E8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558DEC-DA1F-4DEA-9506-0F41CA16A7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98D2EF-2DCF-4FBB-A32D-0814DF260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F8168-6866-4F39-AC45-712B84B2C69B}" type="datetime1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8F5B41-2604-4B18-8DE5-348ADA3B3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1F2141-6732-4472-BCD8-B2707EC53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6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EAC61-3C5C-441E-84F8-8A72F98FA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F1CEEC-7A06-44A5-97B0-8FBACBE27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FFE126-EA8D-4FD5-AC13-470E848C7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D1143E-C142-4FE6-B5F4-08901AB44D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464D2C-C335-4316-A18D-D9C3B37309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F08955-26AD-4015-96AF-5AD874B03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B57A8-EDDA-4832-ACAF-49FD59DEB373}" type="datetime1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D2F82C-DF0E-40EC-A3F0-6A4A449A3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FFC4A0-9AC2-4ECD-831A-69F0BCDA1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86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004FC-044D-4C35-A665-421963B44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789DF5-04FF-49C5-9272-B11BC8B91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745C5-5E42-4967-A87A-432356279B4A}" type="datetime1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9DD9E1-39E4-4842-A0CA-FBA85CFCC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CF3A64-0888-471C-8198-809338DCC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96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2D13F3-AA0C-48A5-A438-19CB46A38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7187-9CE6-4153-989E-14F4A2FE3D0F}" type="datetime1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CFFF3E-ED57-460B-BBFB-5ED88AF22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935E32-FD8A-4D3A-8AA1-EFD9B17EA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09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7A075-B7C0-4496-896E-EB520084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6A396-5853-4CD3-AFAD-FDA661AAF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ADA443-E484-4E42-B49D-A8A1A2123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A74444-A658-4151-9BB3-CE798B81F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6878-9892-4863-B8BC-B9D82F8914A9}" type="datetime1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74FEE5-DB2F-4713-AB5E-20DBE17BA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ADE8F3-7D92-42AE-8D15-4578BF6AE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63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FCC6E-DEE7-4F3A-962D-604EB218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1B8683-CBA3-4AB1-BA84-DDF0DBA7E5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E1E3EA-0C75-4DB3-8D55-CA1187EB47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2599D-EDE2-436E-95CF-03C073B55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B9C2-6A54-4F4E-B818-3777536A5625}" type="datetime1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C421ED-DF5E-468C-AC3E-54F345B00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36841B-DCAE-4BAB-A0B0-59C331059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8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9703F3-6F0D-4E43-8DCE-BC7E0FB7C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DBA87E-197D-4472-9BE1-6757BFF22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3F675-764E-49DA-9823-5ED65985E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62357-84AE-422B-9F3D-374CF198ED71}" type="datetime1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D5380-7254-408A-9CF5-1E7A056103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1CF7F-15D9-4961-A69F-B23C80F7DE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5AC5C-C213-47C9-B7CB-4CED187A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720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earchenterprisewan.techtarget.com/definition/extrane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2163A8E-C67C-4A3E-9EE7-312F841923A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cs typeface="Times New Roman" panose="02020603050405020304" pitchFamily="18" charset="0"/>
              </a:rPr>
              <a:t>Public Key Infrastructure (PKI)</a:t>
            </a:r>
            <a:endParaRPr lang="en-GB" altLang="en-US" b="1" dirty="0">
              <a:cs typeface="Times New Roman" panose="02020603050405020304" pitchFamily="18" charset="0"/>
            </a:endParaRPr>
          </a:p>
        </p:txBody>
      </p:sp>
      <p:sp>
        <p:nvSpPr>
          <p:cNvPr id="3077" name="Rectangle 33">
            <a:extLst>
              <a:ext uri="{FF2B5EF4-FFF2-40B4-BE49-F238E27FC236}">
                <a16:creationId xmlns:a16="http://schemas.microsoft.com/office/drawing/2014/main" id="{BEB9CA81-6861-44D7-8D84-F863666107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ECED49-58D8-4A88-A900-96F4E89ED48E}" type="slidenum">
              <a:rPr lang="en-GB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BCB8B64-2B33-4A5F-B6EF-B5394692B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4669" y="3881645"/>
            <a:ext cx="9144000" cy="2474705"/>
          </a:xfrm>
        </p:spPr>
        <p:txBody>
          <a:bodyPr>
            <a:normAutofit lnSpcReduction="10000"/>
          </a:bodyPr>
          <a:lstStyle/>
          <a:p>
            <a:r>
              <a:rPr lang="en-US" sz="2600" b="1" dirty="0"/>
              <a:t>Oleh: Rinaldi Munir</a:t>
            </a:r>
          </a:p>
          <a:p>
            <a:endParaRPr lang="en-US" sz="2800" dirty="0"/>
          </a:p>
          <a:p>
            <a:r>
              <a:rPr lang="en-US" sz="2800" dirty="0"/>
              <a:t>Program </a:t>
            </a:r>
            <a:r>
              <a:rPr lang="en-US" sz="2800" dirty="0" err="1"/>
              <a:t>Studi</a:t>
            </a:r>
            <a:r>
              <a:rPr lang="en-US" sz="2800" dirty="0"/>
              <a:t> Teknik </a:t>
            </a:r>
            <a:r>
              <a:rPr lang="en-US" sz="2800" dirty="0" err="1"/>
              <a:t>Informatika</a:t>
            </a:r>
            <a:endParaRPr lang="en-US" sz="2800" dirty="0"/>
          </a:p>
          <a:p>
            <a:r>
              <a:rPr lang="en-US" sz="2800" dirty="0"/>
              <a:t>STEI-ITB</a:t>
            </a:r>
          </a:p>
          <a:p>
            <a:r>
              <a:rPr lang="en-US" sz="2800" dirty="0"/>
              <a:t>2024</a:t>
            </a:r>
          </a:p>
          <a:p>
            <a:endParaRPr lang="en-US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6916AACD-86DD-4D6F-90B4-FDD499C09B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217" y="0"/>
            <a:ext cx="2683565" cy="268356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F3468EC-A565-3774-F3C8-7D3E0BA5229B}"/>
              </a:ext>
            </a:extLst>
          </p:cNvPr>
          <p:cNvSpPr txBox="1"/>
          <p:nvPr/>
        </p:nvSpPr>
        <p:spPr>
          <a:xfrm>
            <a:off x="4133407" y="1675921"/>
            <a:ext cx="60977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Kuliah</a:t>
            </a:r>
            <a:r>
              <a:rPr lang="en-US" sz="2400" dirty="0"/>
              <a:t> IF4020 </a:t>
            </a:r>
            <a:r>
              <a:rPr lang="en-US" sz="2400" dirty="0" err="1"/>
              <a:t>Kriptografi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1A95F-59F6-4F24-A8A7-22DFACB4D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6957"/>
            <a:ext cx="10515600" cy="5680006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rantai</a:t>
            </a:r>
            <a:r>
              <a:rPr lang="en-US" dirty="0"/>
              <a:t> </a:t>
            </a:r>
            <a:r>
              <a:rPr lang="en-US" dirty="0" err="1"/>
              <a:t>sertifikat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CA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sertifikat</a:t>
            </a:r>
            <a:r>
              <a:rPr lang="en-US" dirty="0"/>
              <a:t> </a:t>
            </a:r>
            <a:r>
              <a:rPr lang="en-US" dirty="0" err="1"/>
              <a:t>kartu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Visa dan Mastercard: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3B8287-5392-4296-84B5-E9307FF62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E6E123-30AF-4796-ABBE-92959A7D4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10</a:t>
            </a:fld>
            <a:endParaRPr lang="en-US"/>
          </a:p>
        </p:txBody>
      </p:sp>
      <p:pic>
        <p:nvPicPr>
          <p:cNvPr id="14338" name="Picture 2">
            <a:extLst>
              <a:ext uri="{FF2B5EF4-FFF2-40B4-BE49-F238E27FC236}">
                <a16:creationId xmlns:a16="http://schemas.microsoft.com/office/drawing/2014/main" id="{01C593C0-ACC6-4B06-A6FD-3B8F2E3A76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271" y="1563617"/>
            <a:ext cx="8272946" cy="4701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7640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9AEB6-2807-F373-A049-FEB2BEF64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Organisasi</a:t>
            </a:r>
            <a:r>
              <a:rPr lang="en-US" dirty="0"/>
              <a:t> CA di </a:t>
            </a:r>
            <a:r>
              <a:rPr lang="en-US" dirty="0" err="1"/>
              <a:t>dalam</a:t>
            </a:r>
            <a:r>
              <a:rPr lang="en-US" dirty="0"/>
              <a:t> Web Browser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6181B-44A9-7A6E-1070-D57E83480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08323" cy="4351338"/>
          </a:xfrm>
        </p:spPr>
        <p:txBody>
          <a:bodyPr>
            <a:normAutofit/>
          </a:bodyPr>
          <a:lstStyle/>
          <a:p>
            <a:r>
              <a:rPr lang="en-US" sz="2400" dirty="0"/>
              <a:t>Web b</a:t>
            </a:r>
            <a:r>
              <a:rPr lang="id-ID" sz="2400" dirty="0"/>
              <a:t>rowser menyimpan daftar Root CA yang tepercaya </a:t>
            </a:r>
            <a:endParaRPr lang="en-US" sz="2400" dirty="0"/>
          </a:p>
          <a:p>
            <a:r>
              <a:rPr lang="en-US" sz="2400" dirty="0"/>
              <a:t>S</a:t>
            </a:r>
            <a:r>
              <a:rPr lang="id-ID" sz="2400" dirty="0"/>
              <a:t>ertifikat apa pun yang ditandatangani oleh salah satu Root CA ini dapat dipercaya </a:t>
            </a:r>
            <a:endParaRPr lang="en-US" sz="2400" dirty="0"/>
          </a:p>
          <a:p>
            <a:r>
              <a:rPr lang="id-ID" sz="2400" dirty="0"/>
              <a:t>Pada dasarnya </a:t>
            </a:r>
            <a:r>
              <a:rPr lang="en-US" sz="2400" dirty="0" err="1"/>
              <a:t>organisasi</a:t>
            </a:r>
            <a:r>
              <a:rPr lang="en-US" sz="2400" dirty="0"/>
              <a:t> CA di </a:t>
            </a:r>
            <a:r>
              <a:rPr lang="en-US" sz="2400" dirty="0" err="1"/>
              <a:t>dalam</a:t>
            </a:r>
            <a:r>
              <a:rPr lang="en-US" sz="2400" dirty="0"/>
              <a:t> web browser </a:t>
            </a:r>
            <a:r>
              <a:rPr lang="en-US" sz="2400" dirty="0" err="1"/>
              <a:t>disusun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model </a:t>
            </a:r>
            <a:r>
              <a:rPr lang="en-US" sz="2400" dirty="0" err="1"/>
              <a:t>hirakhi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E93B00-4140-586A-8599-658CDBC67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189D98-8A19-901C-B5C1-0FB312F95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11</a:t>
            </a:fld>
            <a:endParaRPr lang="en-US"/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BFCC52EA-DCE6-A690-D420-7042ABE5A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5613" y="5643563"/>
            <a:ext cx="1066800" cy="533400"/>
          </a:xfrm>
          <a:prstGeom prst="flowChartAlternateProcess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alice.com</a:t>
            </a:r>
          </a:p>
        </p:txBody>
      </p:sp>
      <p:cxnSp>
        <p:nvCxnSpPr>
          <p:cNvPr id="7" name="AutoShape 8">
            <a:extLst>
              <a:ext uri="{FF2B5EF4-FFF2-40B4-BE49-F238E27FC236}">
                <a16:creationId xmlns:a16="http://schemas.microsoft.com/office/drawing/2014/main" id="{F7A93C94-968E-6FA6-4AD6-24CF87CCC955}"/>
              </a:ext>
            </a:extLst>
          </p:cNvPr>
          <p:cNvCxnSpPr>
            <a:cxnSpLocks noChangeShapeType="1"/>
            <a:stCxn id="6" idx="0"/>
            <a:endCxn id="21" idx="2"/>
          </p:cNvCxnSpPr>
          <p:nvPr/>
        </p:nvCxnSpPr>
        <p:spPr bwMode="auto">
          <a:xfrm flipV="1">
            <a:off x="1769013" y="3814763"/>
            <a:ext cx="533400" cy="1828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AutoShape 9">
            <a:extLst>
              <a:ext uri="{FF2B5EF4-FFF2-40B4-BE49-F238E27FC236}">
                <a16:creationId xmlns:a16="http://schemas.microsoft.com/office/drawing/2014/main" id="{A802F74D-8BDE-AD69-35E2-767E28197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4813" y="5643563"/>
            <a:ext cx="1066800" cy="533400"/>
          </a:xfrm>
          <a:prstGeom prst="flowChartAlternateProcess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bob.com</a:t>
            </a:r>
          </a:p>
        </p:txBody>
      </p:sp>
      <p:cxnSp>
        <p:nvCxnSpPr>
          <p:cNvPr id="9" name="AutoShape 10">
            <a:extLst>
              <a:ext uri="{FF2B5EF4-FFF2-40B4-BE49-F238E27FC236}">
                <a16:creationId xmlns:a16="http://schemas.microsoft.com/office/drawing/2014/main" id="{9E3D75E4-2AFC-D46A-4005-30F68C82CD0B}"/>
              </a:ext>
            </a:extLst>
          </p:cNvPr>
          <p:cNvCxnSpPr>
            <a:cxnSpLocks noChangeShapeType="1"/>
            <a:stCxn id="21" idx="2"/>
            <a:endCxn id="8" idx="0"/>
          </p:cNvCxnSpPr>
          <p:nvPr/>
        </p:nvCxnSpPr>
        <p:spPr bwMode="auto">
          <a:xfrm>
            <a:off x="2302413" y="3814763"/>
            <a:ext cx="685800" cy="1828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AutoShape 11">
            <a:extLst>
              <a:ext uri="{FF2B5EF4-FFF2-40B4-BE49-F238E27FC236}">
                <a16:creationId xmlns:a16="http://schemas.microsoft.com/office/drawing/2014/main" id="{CECDD500-9B0D-E3A4-3CC9-8727C0702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4013" y="5643563"/>
            <a:ext cx="1066800" cy="533400"/>
          </a:xfrm>
          <a:prstGeom prst="flowChartAlternateProcess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chad.com</a:t>
            </a:r>
          </a:p>
        </p:txBody>
      </p:sp>
      <p:cxnSp>
        <p:nvCxnSpPr>
          <p:cNvPr id="11" name="AutoShape 12">
            <a:extLst>
              <a:ext uri="{FF2B5EF4-FFF2-40B4-BE49-F238E27FC236}">
                <a16:creationId xmlns:a16="http://schemas.microsoft.com/office/drawing/2014/main" id="{B5361BCA-96E3-691B-64CC-03BA90249D76}"/>
              </a:ext>
            </a:extLst>
          </p:cNvPr>
          <p:cNvCxnSpPr>
            <a:cxnSpLocks noChangeShapeType="1"/>
            <a:stCxn id="22" idx="2"/>
            <a:endCxn id="10" idx="0"/>
          </p:cNvCxnSpPr>
          <p:nvPr/>
        </p:nvCxnSpPr>
        <p:spPr bwMode="auto">
          <a:xfrm>
            <a:off x="4207413" y="3814763"/>
            <a:ext cx="0" cy="1828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AutoShape 13">
            <a:extLst>
              <a:ext uri="{FF2B5EF4-FFF2-40B4-BE49-F238E27FC236}">
                <a16:creationId xmlns:a16="http://schemas.microsoft.com/office/drawing/2014/main" id="{9570AA59-7BD9-3C55-C132-577CEBDFF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3213" y="5643563"/>
            <a:ext cx="1066800" cy="533400"/>
          </a:xfrm>
          <a:prstGeom prst="flowChartAlternateProcess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dan.com</a:t>
            </a:r>
          </a:p>
        </p:txBody>
      </p:sp>
      <p:cxnSp>
        <p:nvCxnSpPr>
          <p:cNvPr id="13" name="AutoShape 14">
            <a:extLst>
              <a:ext uri="{FF2B5EF4-FFF2-40B4-BE49-F238E27FC236}">
                <a16:creationId xmlns:a16="http://schemas.microsoft.com/office/drawing/2014/main" id="{F305808C-746F-402C-12CF-75813A96D52F}"/>
              </a:ext>
            </a:extLst>
          </p:cNvPr>
          <p:cNvCxnSpPr>
            <a:cxnSpLocks noChangeShapeType="1"/>
            <a:stCxn id="20" idx="2"/>
            <a:endCxn id="12" idx="0"/>
          </p:cNvCxnSpPr>
          <p:nvPr/>
        </p:nvCxnSpPr>
        <p:spPr bwMode="auto">
          <a:xfrm flipH="1">
            <a:off x="5426613" y="3814763"/>
            <a:ext cx="1143000" cy="1828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AutoShape 15">
            <a:extLst>
              <a:ext uri="{FF2B5EF4-FFF2-40B4-BE49-F238E27FC236}">
                <a16:creationId xmlns:a16="http://schemas.microsoft.com/office/drawing/2014/main" id="{99A184FF-C284-9D7F-6BC0-66AF3109B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3413" y="4729163"/>
            <a:ext cx="1447800" cy="533400"/>
          </a:xfrm>
          <a:prstGeom prst="flowChartAlternateProcess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/>
              <a:t>Smaller CA</a:t>
            </a:r>
          </a:p>
        </p:txBody>
      </p:sp>
      <p:sp>
        <p:nvSpPr>
          <p:cNvPr id="15" name="AutoShape 16">
            <a:extLst>
              <a:ext uri="{FF2B5EF4-FFF2-40B4-BE49-F238E27FC236}">
                <a16:creationId xmlns:a16="http://schemas.microsoft.com/office/drawing/2014/main" id="{547F3F4F-74D7-557A-1571-042764851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2413" y="5643563"/>
            <a:ext cx="1066800" cy="533400"/>
          </a:xfrm>
          <a:prstGeom prst="flowChartAlternateProcess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emily.com</a:t>
            </a:r>
          </a:p>
        </p:txBody>
      </p:sp>
      <p:cxnSp>
        <p:nvCxnSpPr>
          <p:cNvPr id="16" name="AutoShape 17">
            <a:extLst>
              <a:ext uri="{FF2B5EF4-FFF2-40B4-BE49-F238E27FC236}">
                <a16:creationId xmlns:a16="http://schemas.microsoft.com/office/drawing/2014/main" id="{A7054FB1-9B87-ABA5-97F2-776BB09C8407}"/>
              </a:ext>
            </a:extLst>
          </p:cNvPr>
          <p:cNvCxnSpPr>
            <a:cxnSpLocks noChangeShapeType="1"/>
            <a:stCxn id="14" idx="2"/>
            <a:endCxn id="15" idx="0"/>
          </p:cNvCxnSpPr>
          <p:nvPr/>
        </p:nvCxnSpPr>
        <p:spPr bwMode="auto">
          <a:xfrm flipH="1">
            <a:off x="6645813" y="5262563"/>
            <a:ext cx="571500" cy="381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AutoShape 18">
            <a:extLst>
              <a:ext uri="{FF2B5EF4-FFF2-40B4-BE49-F238E27FC236}">
                <a16:creationId xmlns:a16="http://schemas.microsoft.com/office/drawing/2014/main" id="{64355472-2225-4AFB-DCCF-D54DEB95D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1613" y="5643563"/>
            <a:ext cx="1066800" cy="533400"/>
          </a:xfrm>
          <a:prstGeom prst="flowChartAlternateProcess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fred.com</a:t>
            </a:r>
          </a:p>
        </p:txBody>
      </p:sp>
      <p:cxnSp>
        <p:nvCxnSpPr>
          <p:cNvPr id="18" name="AutoShape 19">
            <a:extLst>
              <a:ext uri="{FF2B5EF4-FFF2-40B4-BE49-F238E27FC236}">
                <a16:creationId xmlns:a16="http://schemas.microsoft.com/office/drawing/2014/main" id="{3D564180-DEF4-1329-6595-A64161B374C6}"/>
              </a:ext>
            </a:extLst>
          </p:cNvPr>
          <p:cNvCxnSpPr>
            <a:cxnSpLocks noChangeShapeType="1"/>
            <a:stCxn id="14" idx="2"/>
            <a:endCxn id="17" idx="0"/>
          </p:cNvCxnSpPr>
          <p:nvPr/>
        </p:nvCxnSpPr>
        <p:spPr bwMode="auto">
          <a:xfrm>
            <a:off x="7217313" y="5262563"/>
            <a:ext cx="647700" cy="381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AutoShape 20">
            <a:extLst>
              <a:ext uri="{FF2B5EF4-FFF2-40B4-BE49-F238E27FC236}">
                <a16:creationId xmlns:a16="http://schemas.microsoft.com/office/drawing/2014/main" id="{AB3B2B16-D246-13EF-BBDE-6544DA2BBA09}"/>
              </a:ext>
            </a:extLst>
          </p:cNvPr>
          <p:cNvCxnSpPr>
            <a:cxnSpLocks noChangeShapeType="1"/>
            <a:stCxn id="20" idx="2"/>
            <a:endCxn id="14" idx="0"/>
          </p:cNvCxnSpPr>
          <p:nvPr/>
        </p:nvCxnSpPr>
        <p:spPr bwMode="auto">
          <a:xfrm>
            <a:off x="6569613" y="3814763"/>
            <a:ext cx="647700" cy="914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AutoShape 21">
            <a:extLst>
              <a:ext uri="{FF2B5EF4-FFF2-40B4-BE49-F238E27FC236}">
                <a16:creationId xmlns:a16="http://schemas.microsoft.com/office/drawing/2014/main" id="{698C6134-BE43-4776-BD06-C3AC578A1A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3813" y="3281363"/>
            <a:ext cx="1371600" cy="533400"/>
          </a:xfrm>
          <a:prstGeom prst="flowChartAlternateProcess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/>
              <a:t>Root CA</a:t>
            </a:r>
            <a:r>
              <a:rPr lang="en-US" altLang="en-US" b="1" baseline="-25000"/>
              <a:t>3</a:t>
            </a:r>
            <a:endParaRPr lang="en-US" altLang="en-US" b="1"/>
          </a:p>
        </p:txBody>
      </p:sp>
      <p:sp>
        <p:nvSpPr>
          <p:cNvPr id="21" name="AutoShape 22">
            <a:extLst>
              <a:ext uri="{FF2B5EF4-FFF2-40B4-BE49-F238E27FC236}">
                <a16:creationId xmlns:a16="http://schemas.microsoft.com/office/drawing/2014/main" id="{A95CE7E1-DD8A-F6C8-CF6F-77B4C7782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613" y="3281363"/>
            <a:ext cx="1371600" cy="533400"/>
          </a:xfrm>
          <a:prstGeom prst="flowChartAlternateProcess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dirty="0"/>
              <a:t>Root CA</a:t>
            </a:r>
            <a:r>
              <a:rPr lang="en-US" altLang="en-US" b="1" baseline="-25000" dirty="0"/>
              <a:t>1</a:t>
            </a:r>
            <a:endParaRPr lang="en-US" altLang="en-US" b="1" dirty="0"/>
          </a:p>
        </p:txBody>
      </p:sp>
      <p:sp>
        <p:nvSpPr>
          <p:cNvPr id="22" name="AutoShape 23">
            <a:extLst>
              <a:ext uri="{FF2B5EF4-FFF2-40B4-BE49-F238E27FC236}">
                <a16:creationId xmlns:a16="http://schemas.microsoft.com/office/drawing/2014/main" id="{DF9E72B9-0F87-0B1F-AFC7-E43CFAEC5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1613" y="3281363"/>
            <a:ext cx="1371600" cy="533400"/>
          </a:xfrm>
          <a:prstGeom prst="flowChartAlternateProcess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dirty="0"/>
              <a:t>Root CA</a:t>
            </a:r>
            <a:r>
              <a:rPr lang="en-US" altLang="en-US" b="1" baseline="-25000" dirty="0"/>
              <a:t>2</a:t>
            </a:r>
            <a:endParaRPr lang="en-US" altLang="en-US" b="1" dirty="0"/>
          </a:p>
        </p:txBody>
      </p:sp>
      <p:sp>
        <p:nvSpPr>
          <p:cNvPr id="23" name="AutoShape 26">
            <a:extLst>
              <a:ext uri="{FF2B5EF4-FFF2-40B4-BE49-F238E27FC236}">
                <a16:creationId xmlns:a16="http://schemas.microsoft.com/office/drawing/2014/main" id="{43C610F5-D9E4-91D3-7DA2-2B94AAA1E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7013" y="3281363"/>
            <a:ext cx="1371600" cy="533400"/>
          </a:xfrm>
          <a:prstGeom prst="flowChartAlternateProcess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dirty="0"/>
              <a:t>Root </a:t>
            </a:r>
            <a:r>
              <a:rPr lang="en-US" altLang="en-US" b="1" dirty="0" err="1"/>
              <a:t>CA</a:t>
            </a:r>
            <a:r>
              <a:rPr lang="en-US" altLang="en-US" b="1" baseline="-25000" dirty="0" err="1"/>
              <a:t>n</a:t>
            </a:r>
            <a:endParaRPr lang="en-US" altLang="en-US" b="1" dirty="0"/>
          </a:p>
        </p:txBody>
      </p:sp>
      <p:sp>
        <p:nvSpPr>
          <p:cNvPr id="24" name="Text Box 27">
            <a:extLst>
              <a:ext uri="{FF2B5EF4-FFF2-40B4-BE49-F238E27FC236}">
                <a16:creationId xmlns:a16="http://schemas.microsoft.com/office/drawing/2014/main" id="{6017A0D6-A43C-830C-A61E-0F9086C81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8813" y="3181351"/>
            <a:ext cx="5159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/>
              <a:t>…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C76D7C7-E7BE-2E58-BEB1-C23D49F2904E}"/>
              </a:ext>
            </a:extLst>
          </p:cNvPr>
          <p:cNvSpPr txBox="1"/>
          <p:nvPr/>
        </p:nvSpPr>
        <p:spPr>
          <a:xfrm>
            <a:off x="9191087" y="5343327"/>
            <a:ext cx="246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: Jerad Bates</a:t>
            </a:r>
          </a:p>
          <a:p>
            <a:r>
              <a:rPr lang="en-US" dirty="0">
                <a:solidFill>
                  <a:srgbClr val="FF0000"/>
                </a:solidFill>
              </a:rPr>
              <a:t>University of Maryland, Baltimore County, PKI</a:t>
            </a:r>
          </a:p>
        </p:txBody>
      </p:sp>
    </p:spTree>
    <p:extLst>
      <p:ext uri="{BB962C8B-B14F-4D97-AF65-F5344CB8AC3E}">
        <p14:creationId xmlns:p14="http://schemas.microsoft.com/office/powerpoint/2010/main" val="1965286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F6AD0B5-95BF-C379-21A0-EDA7D9CC2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99803F-A8EA-8500-1014-953E37EBC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E56EE4-6903-DF26-C04E-97FF2D0E36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5275" y="588538"/>
            <a:ext cx="6091011" cy="568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924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569D0-E39D-09A1-F64F-5B1A88BBD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3143"/>
            <a:ext cx="10515600" cy="5117420"/>
          </a:xfrm>
        </p:spPr>
        <p:txBody>
          <a:bodyPr>
            <a:normAutofit/>
          </a:bodyPr>
          <a:lstStyle/>
          <a:p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i="1" dirty="0"/>
              <a:t>Root CA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i="1" dirty="0" err="1"/>
              <a:t>Digicert</a:t>
            </a:r>
            <a:r>
              <a:rPr lang="en-US" sz="2400" i="1" dirty="0"/>
              <a:t> Global Root C2</a:t>
            </a:r>
          </a:p>
          <a:p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i="1" dirty="0"/>
              <a:t>intermediate CA </a:t>
            </a:r>
            <a:r>
              <a:rPr lang="en-US" sz="2400" dirty="0"/>
              <a:t>(</a:t>
            </a:r>
            <a:r>
              <a:rPr lang="en-US" sz="2400" dirty="0" err="1"/>
              <a:t>aras</a:t>
            </a:r>
            <a:r>
              <a:rPr lang="en-US" sz="2400" dirty="0"/>
              <a:t> 1)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i="1" dirty="0" err="1"/>
              <a:t>Digicert</a:t>
            </a:r>
            <a:r>
              <a:rPr lang="en-US" sz="2400" i="1" dirty="0"/>
              <a:t> EV RSA CA G2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347DCD-9762-DEB3-9453-3836376BF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B59438-48C7-E6C7-CCEB-649C4BD00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13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6C840F-AB3C-2A0B-5AE1-454DFCBB1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75" y="1870075"/>
            <a:ext cx="4810125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692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551C-0481-4A0A-BEEB-159CC7FC9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SELAMAT BELAJAR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BBFE9E-40D2-4973-848D-9F3FEA5A10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A69CB-CD8B-4257-B35B-CED97F508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89AD5C-5E52-465F-B40B-3C9C55047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448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37F76A7E-8E5A-4E9F-8AE1-FAC6CCEE97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8930" y="508000"/>
            <a:ext cx="7772400" cy="8318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i="1" dirty="0">
                <a:cs typeface="Times New Roman" panose="02020603050405020304" pitchFamily="18" charset="0"/>
              </a:rPr>
              <a:t>Public Key Infrastructure</a:t>
            </a:r>
            <a:r>
              <a:rPr lang="en-US" altLang="en-US" b="1" dirty="0">
                <a:cs typeface="Times New Roman" panose="02020603050405020304" pitchFamily="18" charset="0"/>
              </a:rPr>
              <a:t> (</a:t>
            </a:r>
            <a:r>
              <a:rPr lang="en-US" altLang="en-US" b="1" i="1" dirty="0">
                <a:cs typeface="Times New Roman" panose="02020603050405020304" pitchFamily="18" charset="0"/>
              </a:rPr>
              <a:t>PKI</a:t>
            </a:r>
            <a:r>
              <a:rPr lang="en-US" altLang="en-US" b="1" dirty="0">
                <a:cs typeface="Times New Roman" panose="02020603050405020304" pitchFamily="18" charset="0"/>
              </a:rPr>
              <a:t>)</a:t>
            </a:r>
            <a:r>
              <a:rPr lang="en-GB" altLang="en-US" dirty="0"/>
              <a:t> 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398AD0BD-D661-4ADE-889D-072496FD3E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85191" y="1600200"/>
            <a:ext cx="10366513" cy="4495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Luasnya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penggunaan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sistem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kunci-publik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di Internet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membutuhkan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sebuah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infrastruktur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menyediakan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layanan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terintegrasi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	-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membuat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,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	-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menyimpan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,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	-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memverifikasi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,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	- dan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membuang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 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sertifikat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digital.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dirty="0">
              <a:solidFill>
                <a:srgbClr val="040406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Infrastruktur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tersebut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juga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mengatur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CA dan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membuat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kebijakan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600" i="1" dirty="0">
                <a:solidFill>
                  <a:srgbClr val="040406"/>
                </a:solidFill>
                <a:cs typeface="Times New Roman" panose="02020603050405020304" pitchFamily="18" charset="0"/>
              </a:rPr>
              <a:t>policy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dirty="0">
              <a:solidFill>
                <a:srgbClr val="040406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Infrastuktur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tersebut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dinamakan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solidFill>
                  <a:srgbClr val="040406"/>
                </a:solidFill>
                <a:cs typeface="Times New Roman" panose="02020603050405020304" pitchFamily="18" charset="0"/>
              </a:rPr>
              <a:t>Public-Key Infrastructure 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(PKI)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solidFill>
                <a:srgbClr val="040406"/>
              </a:solidFill>
              <a:cs typeface="Times New Roman" panose="02020603050405020304" pitchFamily="18" charset="0"/>
            </a:endParaRPr>
          </a:p>
        </p:txBody>
      </p:sp>
      <p:sp>
        <p:nvSpPr>
          <p:cNvPr id="28674" name="Footer Placeholder 4">
            <a:extLst>
              <a:ext uri="{FF2B5EF4-FFF2-40B4-BE49-F238E27FC236}">
                <a16:creationId xmlns:a16="http://schemas.microsoft.com/office/drawing/2014/main" id="{E4FD8114-2A2D-4274-A07C-69982404F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Rinaldi M/IF4020 Kriptografi/Prodi Informatika STEI-ITB</a:t>
            </a:r>
            <a:endParaRPr lang="en-GB"/>
          </a:p>
        </p:txBody>
      </p:sp>
      <p:sp>
        <p:nvSpPr>
          <p:cNvPr id="43013" name="Slide Number Placeholder 5">
            <a:extLst>
              <a:ext uri="{FF2B5EF4-FFF2-40B4-BE49-F238E27FC236}">
                <a16:creationId xmlns:a16="http://schemas.microsoft.com/office/drawing/2014/main" id="{771D189A-B24A-40DC-8129-10FD2D09D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5B1BC3-6F0E-4449-8DDC-656224963F2D}" type="slidenum">
              <a:rPr lang="en-GB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>
            <a:extLst>
              <a:ext uri="{FF2B5EF4-FFF2-40B4-BE49-F238E27FC236}">
                <a16:creationId xmlns:a16="http://schemas.microsoft.com/office/drawing/2014/main" id="{67876A14-D4FE-48E3-935A-4C6F91A2AF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4826" y="914400"/>
            <a:ext cx="10508974" cy="5441950"/>
          </a:xfrm>
        </p:spPr>
        <p:txBody>
          <a:bodyPr>
            <a:normAutofit/>
          </a:bodyPr>
          <a:lstStyle/>
          <a:p>
            <a:r>
              <a:rPr lang="en-US" sz="2400" i="1" dirty="0"/>
              <a:t>PKI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yang </a:t>
            </a:r>
            <a:r>
              <a:rPr lang="en-US" sz="2400" dirty="0" err="1"/>
              <a:t>terduri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i="1" dirty="0"/>
              <a:t>hardware</a:t>
            </a:r>
            <a:r>
              <a:rPr lang="en-US" sz="2400" dirty="0"/>
              <a:t>, </a:t>
            </a:r>
            <a:r>
              <a:rPr lang="en-US" sz="2400" i="1" dirty="0"/>
              <a:t>software, </a:t>
            </a:r>
            <a:r>
              <a:rPr lang="en-US" sz="2400" dirty="0" err="1"/>
              <a:t>aturan</a:t>
            </a:r>
            <a:r>
              <a:rPr lang="en-US" sz="2400" dirty="0"/>
              <a:t>, </a:t>
            </a:r>
            <a:r>
              <a:rPr lang="en-US" sz="2400" dirty="0" err="1"/>
              <a:t>kebijakan</a:t>
            </a:r>
            <a:r>
              <a:rPr lang="en-US" sz="2400" dirty="0"/>
              <a:t>, dan </a:t>
            </a:r>
            <a:r>
              <a:rPr lang="en-US" sz="2400" dirty="0" err="1"/>
              <a:t>prosedur</a:t>
            </a:r>
            <a:r>
              <a:rPr lang="en-US" sz="2400" dirty="0"/>
              <a:t>, yang </a:t>
            </a:r>
            <a:r>
              <a:rPr lang="en-US" sz="2400" dirty="0" err="1"/>
              <a:t>dibutuhkan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, </a:t>
            </a:r>
            <a:r>
              <a:rPr lang="en-US" sz="2400" dirty="0" err="1"/>
              <a:t>mendistribusikan</a:t>
            </a:r>
            <a:r>
              <a:rPr lang="en-US" sz="2400" dirty="0"/>
              <a:t>, </a:t>
            </a:r>
            <a:r>
              <a:rPr lang="en-US" sz="2400" dirty="0" err="1"/>
              <a:t>menggunakan</a:t>
            </a:r>
            <a:r>
              <a:rPr lang="en-US" sz="2400" dirty="0"/>
              <a:t>, </a:t>
            </a:r>
            <a:r>
              <a:rPr lang="en-US" sz="2400" dirty="0" err="1"/>
              <a:t>menyimpan</a:t>
            </a:r>
            <a:r>
              <a:rPr lang="en-US" sz="2400" dirty="0"/>
              <a:t>, </a:t>
            </a:r>
            <a:r>
              <a:rPr lang="en-US" sz="2400" dirty="0" err="1"/>
              <a:t>mengelola</a:t>
            </a:r>
            <a:r>
              <a:rPr lang="en-US" sz="2400" dirty="0"/>
              <a:t>, dan </a:t>
            </a:r>
            <a:r>
              <a:rPr lang="en-US" sz="2400" dirty="0" err="1"/>
              <a:t>membuang</a:t>
            </a:r>
            <a:r>
              <a:rPr lang="en-US" sz="2400" dirty="0"/>
              <a:t> </a:t>
            </a:r>
            <a:r>
              <a:rPr lang="en-US" sz="2400" dirty="0" err="1"/>
              <a:t>sertifikat</a:t>
            </a:r>
            <a:r>
              <a:rPr lang="en-US" sz="2400" dirty="0"/>
              <a:t> digital. </a:t>
            </a:r>
          </a:p>
          <a:p>
            <a:endParaRPr lang="en-US" sz="2400" dirty="0"/>
          </a:p>
          <a:p>
            <a:r>
              <a:rPr lang="en-US" sz="2400" dirty="0"/>
              <a:t>PKI </a:t>
            </a:r>
            <a:r>
              <a:rPr lang="en-US" sz="2400" dirty="0" err="1"/>
              <a:t>mengintegrasikan</a:t>
            </a:r>
            <a:r>
              <a:rPr lang="en-US" sz="2400" dirty="0"/>
              <a:t> </a:t>
            </a:r>
            <a:r>
              <a:rPr lang="en-US" sz="2400" dirty="0" err="1"/>
              <a:t>kriptografi</a:t>
            </a:r>
            <a:r>
              <a:rPr lang="en-US" sz="2400" dirty="0"/>
              <a:t> </a:t>
            </a:r>
            <a:r>
              <a:rPr lang="en-US" sz="2400" dirty="0" err="1"/>
              <a:t>kunci-publik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sertifikat</a:t>
            </a:r>
            <a:r>
              <a:rPr lang="en-US" sz="2400" dirty="0"/>
              <a:t> digital dan </a:t>
            </a:r>
            <a:r>
              <a:rPr lang="en-US" sz="2400" i="1" dirty="0"/>
              <a:t>CA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mengotentikasi</a:t>
            </a:r>
            <a:r>
              <a:rPr lang="en-US" sz="2400" dirty="0"/>
              <a:t> </a:t>
            </a:r>
            <a:r>
              <a:rPr lang="en-US" sz="2400" dirty="0" err="1"/>
              <a:t>pihak-pihak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transaksi</a:t>
            </a:r>
            <a:r>
              <a:rPr lang="en-US" sz="2400" dirty="0"/>
              <a:t> </a:t>
            </a:r>
            <a:r>
              <a:rPr lang="en-US" sz="2400" dirty="0" err="1"/>
              <a:t>elektronik</a:t>
            </a:r>
            <a:r>
              <a:rPr lang="en-US" sz="2400" dirty="0"/>
              <a:t>. </a:t>
            </a:r>
          </a:p>
          <a:p>
            <a:endParaRPr lang="en-US" sz="2400" dirty="0"/>
          </a:p>
          <a:p>
            <a:r>
              <a:rPr lang="en-US" sz="2400" dirty="0" err="1"/>
              <a:t>Tujuan</a:t>
            </a:r>
            <a:r>
              <a:rPr lang="en-US" sz="2400" dirty="0"/>
              <a:t> PKI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memfasilitasi</a:t>
            </a:r>
            <a:r>
              <a:rPr lang="en-US" sz="2400" dirty="0"/>
              <a:t> </a:t>
            </a:r>
            <a:r>
              <a:rPr lang="en-US" sz="2400" dirty="0" err="1"/>
              <a:t>transaksi</a:t>
            </a:r>
            <a:r>
              <a:rPr lang="en-US" sz="2400" dirty="0"/>
              <a:t> </a:t>
            </a:r>
            <a:r>
              <a:rPr lang="en-US" sz="2400" dirty="0" err="1"/>
              <a:t>elektronik</a:t>
            </a:r>
            <a:r>
              <a:rPr lang="en-US" sz="2400" dirty="0"/>
              <a:t> yang </a:t>
            </a:r>
            <a:r>
              <a:rPr lang="en-US" sz="2400" dirty="0" err="1"/>
              <a:t>aman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en-US" sz="2400" dirty="0" err="1"/>
              <a:t>perbankan</a:t>
            </a:r>
            <a:r>
              <a:rPr lang="en-US" sz="2400" dirty="0"/>
              <a:t>, </a:t>
            </a:r>
            <a:r>
              <a:rPr lang="en-US" sz="2400" i="1" dirty="0"/>
              <a:t>e-commerce, </a:t>
            </a:r>
            <a:r>
              <a:rPr lang="en-US" sz="2400" dirty="0"/>
              <a:t>dan </a:t>
            </a:r>
            <a:r>
              <a:rPr lang="en-US" sz="2400" dirty="0" err="1"/>
              <a:t>surat-surat</a:t>
            </a:r>
            <a:r>
              <a:rPr lang="en-US" sz="2400" dirty="0"/>
              <a:t> </a:t>
            </a:r>
            <a:r>
              <a:rPr lang="en-US" sz="2400" dirty="0" err="1"/>
              <a:t>elektronik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kriptografi</a:t>
            </a:r>
            <a:r>
              <a:rPr lang="en-US" sz="2400" dirty="0"/>
              <a:t> </a:t>
            </a:r>
            <a:r>
              <a:rPr lang="en-US" sz="2400" dirty="0" err="1"/>
              <a:t>kunci-publik</a:t>
            </a:r>
            <a:r>
              <a:rPr lang="en-US" sz="2400" dirty="0"/>
              <a:t>. </a:t>
            </a:r>
          </a:p>
          <a:p>
            <a:endParaRPr lang="en-US" sz="2400" dirty="0"/>
          </a:p>
          <a:p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pengguna</a:t>
            </a:r>
            <a:r>
              <a:rPr lang="en-US" sz="2400" dirty="0"/>
              <a:t> </a:t>
            </a:r>
            <a:r>
              <a:rPr lang="en-US" sz="2400" dirty="0" err="1"/>
              <a:t>merasa</a:t>
            </a:r>
            <a:r>
              <a:rPr lang="en-US" sz="2400" dirty="0"/>
              <a:t> </a:t>
            </a:r>
            <a:r>
              <a:rPr lang="en-US" sz="2400" dirty="0" err="1"/>
              <a:t>aman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pertukaran</a:t>
            </a:r>
            <a:r>
              <a:rPr lang="en-US" sz="2400" dirty="0"/>
              <a:t> data dan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saluran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aman</a:t>
            </a:r>
            <a:r>
              <a:rPr lang="en-US" sz="2400" dirty="0"/>
              <a:t> (internet).</a:t>
            </a:r>
          </a:p>
          <a:p>
            <a:endParaRPr lang="en-US" sz="3000" dirty="0"/>
          </a:p>
          <a:p>
            <a:endParaRPr lang="en-US" sz="3000" dirty="0"/>
          </a:p>
          <a:p>
            <a:endParaRPr lang="en-US" sz="3000" dirty="0"/>
          </a:p>
          <a:p>
            <a:pPr eaLnBrk="1" hangingPunct="1"/>
            <a:endParaRPr lang="en-US" altLang="en-US" sz="3000" i="1" dirty="0"/>
          </a:p>
          <a:p>
            <a:pPr eaLnBrk="1" hangingPunct="1"/>
            <a:endParaRPr lang="en-US" altLang="en-US" sz="2400" dirty="0">
              <a:solidFill>
                <a:srgbClr val="040406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47EBE818-7E89-4543-8520-92E47544E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Rinaldi M/IF4020 Kriptografi/Prodi Informatika STEI-ITB</a:t>
            </a:r>
            <a:endParaRPr lang="en-GB"/>
          </a:p>
        </p:txBody>
      </p:sp>
      <p:sp>
        <p:nvSpPr>
          <p:cNvPr id="44036" name="Slide Number Placeholder 5">
            <a:extLst>
              <a:ext uri="{FF2B5EF4-FFF2-40B4-BE49-F238E27FC236}">
                <a16:creationId xmlns:a16="http://schemas.microsoft.com/office/drawing/2014/main" id="{23D25925-E806-41BA-B76B-A1CA445A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9E0AE3-4BC2-4502-9534-EBB2ED902D15}" type="slidenum">
              <a:rPr lang="en-GB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187899F1-315A-48D7-BE42-006300A28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495801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i="1">
              <a:solidFill>
                <a:srgbClr val="0404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40406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EF7C4-8F67-4B74-859B-C9397A392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6226"/>
            <a:ext cx="10515600" cy="5740123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dirty="0" err="1"/>
              <a:t>Komponen-komponen</a:t>
            </a:r>
            <a:r>
              <a:rPr lang="en-US" altLang="en-US" sz="2400" dirty="0"/>
              <a:t> </a:t>
            </a:r>
            <a:r>
              <a:rPr lang="en-US" altLang="en-US" sz="2400" i="1" dirty="0"/>
              <a:t>PKI: </a:t>
            </a:r>
            <a:endParaRPr lang="en-US" altLang="en-US" sz="2400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en-US" dirty="0" err="1">
                <a:solidFill>
                  <a:srgbClr val="FF0000"/>
                </a:solidFill>
              </a:rPr>
              <a:t>Sertifikat</a:t>
            </a:r>
            <a:r>
              <a:rPr lang="en-US" altLang="en-US" dirty="0">
                <a:solidFill>
                  <a:srgbClr val="FF0000"/>
                </a:solidFill>
              </a:rPr>
              <a:t> digital</a:t>
            </a:r>
          </a:p>
          <a:p>
            <a:pPr marL="457200" lvl="1" indent="0"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publik</a:t>
            </a:r>
            <a:r>
              <a:rPr lang="en-US" altLang="en-US" dirty="0"/>
              <a:t>, </a:t>
            </a:r>
            <a:r>
              <a:rPr lang="en-US" altLang="en-US" dirty="0" err="1"/>
              <a:t>identitas</a:t>
            </a:r>
            <a:r>
              <a:rPr lang="en-US" altLang="en-US" dirty="0"/>
              <a:t> </a:t>
            </a:r>
            <a:r>
              <a:rPr lang="en-US" altLang="en-US" dirty="0" err="1"/>
              <a:t>pemilik</a:t>
            </a:r>
            <a:r>
              <a:rPr lang="en-US" altLang="en-US" dirty="0"/>
              <a:t>, </a:t>
            </a:r>
            <a:r>
              <a:rPr lang="en-US" altLang="en-US" dirty="0" err="1"/>
              <a:t>tanda-tangan</a:t>
            </a:r>
            <a:r>
              <a:rPr lang="en-US" altLang="en-US" dirty="0"/>
              <a:t> digital, </a:t>
            </a:r>
            <a:r>
              <a:rPr lang="en-US" altLang="en-US" dirty="0" err="1"/>
              <a:t>dll</a:t>
            </a:r>
            <a:endParaRPr lang="en-US" altLang="en-US" dirty="0"/>
          </a:p>
          <a:p>
            <a:pPr marL="914400" lvl="1" indent="-457200">
              <a:buFont typeface="+mj-lt"/>
              <a:buAutoNum type="arabicPeriod" startAt="2"/>
            </a:pPr>
            <a:r>
              <a:rPr lang="en-US" altLang="en-US" dirty="0">
                <a:solidFill>
                  <a:srgbClr val="FF0000"/>
                </a:solidFill>
              </a:rPr>
              <a:t>CA (</a:t>
            </a:r>
            <a:r>
              <a:rPr lang="en-US" altLang="en-US" i="1" dirty="0">
                <a:solidFill>
                  <a:srgbClr val="FF0000"/>
                </a:solidFill>
              </a:rPr>
              <a:t>Certification Authority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</a:p>
          <a:p>
            <a:pPr marL="457200" lvl="1" indent="0"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otoritas</a:t>
            </a:r>
            <a:r>
              <a:rPr lang="en-US" altLang="en-US" dirty="0"/>
              <a:t> yang </a:t>
            </a:r>
            <a:r>
              <a:rPr lang="en-US" altLang="en-US" dirty="0" err="1"/>
              <a:t>menerbitkan</a:t>
            </a:r>
            <a:r>
              <a:rPr lang="en-US" altLang="en-US" dirty="0"/>
              <a:t> </a:t>
            </a:r>
            <a:r>
              <a:rPr lang="en-US" altLang="en-US" dirty="0" err="1"/>
              <a:t>sertifikat</a:t>
            </a:r>
            <a:r>
              <a:rPr lang="en-US" altLang="en-US" dirty="0"/>
              <a:t> digital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altLang="en-US" dirty="0">
                <a:solidFill>
                  <a:srgbClr val="FF0000"/>
                </a:solidFill>
              </a:rPr>
              <a:t>RA (</a:t>
            </a:r>
            <a:r>
              <a:rPr lang="en-US" altLang="en-US" i="1" dirty="0">
                <a:solidFill>
                  <a:srgbClr val="FF0000"/>
                </a:solidFill>
              </a:rPr>
              <a:t>Registration Authority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</a:p>
          <a:p>
            <a:pPr marL="457200" lvl="1" indent="0"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otoritas</a:t>
            </a:r>
            <a:r>
              <a:rPr lang="en-US" altLang="en-US" dirty="0"/>
              <a:t>  yang </a:t>
            </a:r>
            <a:r>
              <a:rPr lang="en-US" altLang="en-US" dirty="0" err="1"/>
              <a:t>memverifikasi</a:t>
            </a:r>
            <a:r>
              <a:rPr lang="en-US" altLang="en-US" dirty="0"/>
              <a:t> </a:t>
            </a:r>
            <a:r>
              <a:rPr lang="en-US" altLang="en-US" dirty="0" err="1"/>
              <a:t>identitas</a:t>
            </a:r>
            <a:r>
              <a:rPr lang="en-US" altLang="en-US" dirty="0"/>
              <a:t> </a:t>
            </a:r>
            <a:r>
              <a:rPr lang="en-US" altLang="en-US" dirty="0" err="1"/>
              <a:t>pengguna</a:t>
            </a:r>
            <a:r>
              <a:rPr lang="en-US" altLang="en-US" dirty="0"/>
              <a:t> yang </a:t>
            </a:r>
            <a:r>
              <a:rPr lang="en-US" altLang="en-US" dirty="0" err="1"/>
              <a:t>meminta</a:t>
            </a:r>
            <a:r>
              <a:rPr lang="en-US" altLang="en-US" dirty="0"/>
              <a:t> </a:t>
            </a:r>
            <a:r>
              <a:rPr lang="en-US" altLang="en-US" dirty="0" err="1"/>
              <a:t>sertifikat</a:t>
            </a:r>
            <a:r>
              <a:rPr lang="en-US" altLang="en-US" dirty="0"/>
              <a:t> </a:t>
            </a:r>
          </a:p>
          <a:p>
            <a:pPr marL="914400" lvl="1" indent="-457200">
              <a:buFont typeface="+mj-lt"/>
              <a:buAutoNum type="arabicPeriod" startAt="4"/>
            </a:pPr>
            <a:r>
              <a:rPr lang="en-US" altLang="en-US" dirty="0" err="1">
                <a:solidFill>
                  <a:srgbClr val="FF0000"/>
                </a:solidFill>
              </a:rPr>
              <a:t>Repositori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en-US" altLang="en-US" dirty="0"/>
              <a:t>	- hardware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menyimpan</a:t>
            </a:r>
            <a:r>
              <a:rPr lang="en-US" altLang="en-US" dirty="0"/>
              <a:t> </a:t>
            </a:r>
            <a:r>
              <a:rPr lang="en-US" altLang="en-US" dirty="0" err="1"/>
              <a:t>sertifikat</a:t>
            </a:r>
            <a:r>
              <a:rPr lang="en-US" altLang="en-US" dirty="0"/>
              <a:t> digital dan </a:t>
            </a:r>
            <a:r>
              <a:rPr lang="en-US" altLang="en-US" i="1" dirty="0"/>
              <a:t>CRL</a:t>
            </a:r>
            <a:r>
              <a:rPr lang="en-US" altLang="en-US" dirty="0"/>
              <a:t> </a:t>
            </a:r>
          </a:p>
          <a:p>
            <a:pPr marL="914400" lvl="1" indent="-457200">
              <a:buFont typeface="+mj-lt"/>
              <a:buAutoNum type="arabicPeriod" startAt="5"/>
            </a:pPr>
            <a:r>
              <a:rPr lang="en-US" altLang="en-US" dirty="0" err="1">
                <a:solidFill>
                  <a:srgbClr val="FF0000"/>
                </a:solidFill>
              </a:rPr>
              <a:t>Aturan</a:t>
            </a:r>
            <a:r>
              <a:rPr lang="en-US" altLang="en-US" dirty="0">
                <a:solidFill>
                  <a:srgbClr val="FF0000"/>
                </a:solidFill>
              </a:rPr>
              <a:t>/</a:t>
            </a:r>
            <a:r>
              <a:rPr lang="en-US" altLang="en-US" dirty="0" err="1">
                <a:solidFill>
                  <a:srgbClr val="FF0000"/>
                </a:solidFill>
              </a:rPr>
              <a:t>kebijakan</a:t>
            </a:r>
            <a:r>
              <a:rPr lang="en-US" altLang="en-US" dirty="0">
                <a:solidFill>
                  <a:srgbClr val="FF0000"/>
                </a:solidFill>
              </a:rPr>
              <a:t> (</a:t>
            </a:r>
            <a:r>
              <a:rPr lang="en-US" altLang="en-US" i="1" dirty="0">
                <a:solidFill>
                  <a:srgbClr val="FF0000"/>
                </a:solidFill>
              </a:rPr>
              <a:t>policy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</a:p>
          <a:p>
            <a:pPr marL="457200" lvl="1" indent="0">
              <a:buNone/>
            </a:pPr>
            <a:r>
              <a:rPr lang="en-US" altLang="en-US" dirty="0"/>
              <a:t>	-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sekumpulan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dan </a:t>
            </a:r>
            <a:r>
              <a:rPr lang="en-US" dirty="0" err="1"/>
              <a:t>aturan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PKI </a:t>
            </a:r>
          </a:p>
          <a:p>
            <a:pPr marL="914400" lvl="1" indent="-457200">
              <a:buAutoNum type="arabicPeriod" startAt="6"/>
            </a:pPr>
            <a:r>
              <a:rPr lang="en-US" altLang="en-US" dirty="0">
                <a:solidFill>
                  <a:srgbClr val="FF0000"/>
                </a:solidFill>
              </a:rPr>
              <a:t>PKI client</a:t>
            </a:r>
          </a:p>
          <a:p>
            <a:pPr marL="457200" lvl="1" indent="0">
              <a:buNone/>
            </a:pPr>
            <a:r>
              <a:rPr lang="en-US" altLang="en-US" dirty="0"/>
              <a:t>      - :</a:t>
            </a:r>
            <a:r>
              <a:rPr lang="en-US" altLang="en-US" dirty="0" err="1"/>
              <a:t>Pihak</a:t>
            </a:r>
            <a:r>
              <a:rPr lang="en-US" altLang="en-US" dirty="0"/>
              <a:t> yang </a:t>
            </a:r>
            <a:r>
              <a:rPr lang="en-US" altLang="en-US" dirty="0" err="1"/>
              <a:t>bergantung</a:t>
            </a:r>
            <a:r>
              <a:rPr lang="en-US" altLang="en-US" dirty="0"/>
              <a:t> pada PKI (bank, webserver, </a:t>
            </a:r>
            <a:r>
              <a:rPr lang="en-US" altLang="en-US" dirty="0" err="1"/>
              <a:t>dll</a:t>
            </a:r>
            <a:r>
              <a:rPr lang="en-US" altLang="en-US" dirty="0"/>
              <a:t>)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DCC7B2-A52E-43A1-BD69-BD669ED0F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49FE0F-C60E-482F-A5F0-9B5E1EB77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8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1111B53-4372-4009-A4B5-2B5195BBE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368CD6B-DC03-4127-9C7C-22F157F90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5</a:t>
            </a:fld>
            <a:endParaRPr lang="en-US"/>
          </a:p>
        </p:txBody>
      </p:sp>
      <p:pic>
        <p:nvPicPr>
          <p:cNvPr id="10242" name="Picture 2">
            <a:extLst>
              <a:ext uri="{FF2B5EF4-FFF2-40B4-BE49-F238E27FC236}">
                <a16:creationId xmlns:a16="http://schemas.microsoft.com/office/drawing/2014/main" id="{094672E4-023F-4FAB-A447-99E5829C0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636" y="1048796"/>
            <a:ext cx="6825007" cy="5490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7AF63A6-5A85-42F2-955A-A241D51B9EFA}"/>
              </a:ext>
            </a:extLst>
          </p:cNvPr>
          <p:cNvSpPr/>
          <p:nvPr/>
        </p:nvSpPr>
        <p:spPr>
          <a:xfrm>
            <a:off x="785192" y="332818"/>
            <a:ext cx="110821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sz="2400" dirty="0">
                <a:latin typeface="Swis721 Blk BT" panose="020B09040305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Alur </a:t>
            </a:r>
            <a:r>
              <a:rPr lang="en-US" sz="2400" dirty="0" err="1">
                <a:latin typeface="Swis721 Blk BT" panose="020B09040305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pembuatan</a:t>
            </a:r>
            <a:r>
              <a:rPr lang="en-US" sz="2400" dirty="0">
                <a:latin typeface="Swis721 Blk BT" panose="020B09040305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Swis721 Blk BT" panose="020B09040305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penggunaan</a:t>
            </a:r>
            <a:r>
              <a:rPr lang="en-US" sz="2400" dirty="0">
                <a:latin typeface="Swis721 Blk BT" panose="020B09040305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Swis721 Blk BT" panose="020B09040305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sertifikat</a:t>
            </a:r>
            <a:r>
              <a:rPr lang="en-US" sz="2400" dirty="0">
                <a:latin typeface="Swis721 Blk BT" panose="020B09040305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digital di </a:t>
            </a:r>
            <a:r>
              <a:rPr lang="en-US" sz="2400" dirty="0" err="1">
                <a:latin typeface="Swis721 Blk BT" panose="020B09040305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latin typeface="Swis721 Blk BT" panose="020B09040305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PKI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BEEFAA-9EFC-4F08-85EF-2E6C35B81B71}"/>
              </a:ext>
            </a:extLst>
          </p:cNvPr>
          <p:cNvSpPr txBox="1"/>
          <p:nvPr/>
        </p:nvSpPr>
        <p:spPr>
          <a:xfrm>
            <a:off x="8942720" y="1048796"/>
            <a:ext cx="2499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*) VA </a:t>
            </a:r>
            <a:r>
              <a:rPr lang="en-US" dirty="0" err="1">
                <a:solidFill>
                  <a:srgbClr val="FF0000"/>
                </a:solidFill>
              </a:rPr>
              <a:t>khusus</a:t>
            </a:r>
            <a:r>
              <a:rPr lang="en-US" dirty="0">
                <a:solidFill>
                  <a:srgbClr val="FF0000"/>
                </a:solidFill>
              </a:rPr>
              <a:t> di Amerika</a:t>
            </a:r>
          </a:p>
        </p:txBody>
      </p:sp>
    </p:spTree>
    <p:extLst>
      <p:ext uri="{BB962C8B-B14F-4D97-AF65-F5344CB8AC3E}">
        <p14:creationId xmlns:p14="http://schemas.microsoft.com/office/powerpoint/2010/main" val="4166258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>
            <a:extLst>
              <a:ext uri="{FF2B5EF4-FFF2-40B4-BE49-F238E27FC236}">
                <a16:creationId xmlns:a16="http://schemas.microsoft.com/office/drawing/2014/main" id="{732385D0-B9E3-4E84-BB6C-A19306C04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 dirty="0" err="1"/>
              <a:t>Beberapa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Penyedia</a:t>
            </a:r>
            <a:r>
              <a:rPr lang="en-US" altLang="en-US" b="1" i="1" dirty="0"/>
              <a:t> PKI</a:t>
            </a:r>
          </a:p>
        </p:txBody>
      </p:sp>
      <p:sp>
        <p:nvSpPr>
          <p:cNvPr id="52227" name="Content Placeholder 2">
            <a:extLst>
              <a:ext uri="{FF2B5EF4-FFF2-40B4-BE49-F238E27FC236}">
                <a16:creationId xmlns:a16="http://schemas.microsoft.com/office/drawing/2014/main" id="{121DAE13-1725-4021-891A-7156EE65A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840278" cy="4667251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en-US" i="1" dirty="0">
                <a:solidFill>
                  <a:srgbClr val="FF0000"/>
                </a:solidFill>
              </a:rPr>
              <a:t>RSA</a:t>
            </a:r>
            <a:r>
              <a:rPr lang="en-US" altLang="en-US" dirty="0"/>
              <a:t>, which has developed the main algorithms used by PKI vendors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i="1" dirty="0">
                <a:solidFill>
                  <a:srgbClr val="FF0000"/>
                </a:solidFill>
              </a:rPr>
              <a:t>Verisign</a:t>
            </a:r>
            <a:r>
              <a:rPr lang="en-US" altLang="en-US" dirty="0"/>
              <a:t>, which acts as a certificate authority and sells software that allows a company to create its own certificate authorities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i="1" dirty="0">
                <a:solidFill>
                  <a:srgbClr val="FF0000"/>
                </a:solidFill>
              </a:rPr>
              <a:t>GTE</a:t>
            </a:r>
            <a:r>
              <a:rPr lang="en-US" altLang="en-US" i="1" dirty="0"/>
              <a:t> </a:t>
            </a:r>
            <a:r>
              <a:rPr lang="en-US" altLang="en-US" i="1" dirty="0" err="1">
                <a:solidFill>
                  <a:srgbClr val="FF0000"/>
                </a:solidFill>
              </a:rPr>
              <a:t>CyberTrust</a:t>
            </a:r>
            <a:r>
              <a:rPr lang="en-US" altLang="en-US" dirty="0"/>
              <a:t>, which provides a PKI implementation methodology and consultation service that it plans to vend to other companies for a fixed price.</a:t>
            </a:r>
          </a:p>
          <a:p>
            <a:endParaRPr lang="en-US" altLang="en-US" i="1" dirty="0"/>
          </a:p>
          <a:p>
            <a:r>
              <a:rPr lang="en-US" altLang="en-US" i="1" dirty="0" err="1">
                <a:solidFill>
                  <a:srgbClr val="FF0000"/>
                </a:solidFill>
              </a:rPr>
              <a:t>Xcert</a:t>
            </a:r>
            <a:r>
              <a:rPr lang="en-US" altLang="en-US" dirty="0"/>
              <a:t>, whose Web Sentry product that checks the revocation status of certificates on a server, using the Online Certificate Status Protocol (OCSP)</a:t>
            </a:r>
          </a:p>
          <a:p>
            <a:endParaRPr lang="en-US" altLang="en-US" dirty="0"/>
          </a:p>
          <a:p>
            <a:r>
              <a:rPr lang="en-US" altLang="en-US" i="1" dirty="0">
                <a:solidFill>
                  <a:srgbClr val="FF0000"/>
                </a:solidFill>
              </a:rPr>
              <a:t>Netscape</a:t>
            </a:r>
            <a:r>
              <a:rPr lang="en-US" altLang="en-US" dirty="0"/>
              <a:t>, whose Secure E-Commerce, which allows a company or </a:t>
            </a:r>
            <a:r>
              <a:rPr lang="en-US" altLang="en-US" dirty="0">
                <a:hlinkClick r:id="rId2"/>
              </a:rPr>
              <a:t>extranet</a:t>
            </a:r>
            <a:r>
              <a:rPr lang="en-US" altLang="en-US" dirty="0"/>
              <a:t> manager to manage digital certificates;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1526FA-000A-48FA-B3B8-6A9AEEA98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Rinaldi M/IF4020 Kriptografi/Prodi Informatika STEI-ITB</a:t>
            </a:r>
            <a:endParaRPr lang="en-GB"/>
          </a:p>
        </p:txBody>
      </p:sp>
      <p:sp>
        <p:nvSpPr>
          <p:cNvPr id="52229" name="Slide Number Placeholder 4">
            <a:extLst>
              <a:ext uri="{FF2B5EF4-FFF2-40B4-BE49-F238E27FC236}">
                <a16:creationId xmlns:a16="http://schemas.microsoft.com/office/drawing/2014/main" id="{8CA8CA90-F8ED-4B2C-BC95-D19CDC6C4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77D3F7-50EC-4A02-BF74-7CA2A9828F9B}" type="slidenum">
              <a:rPr lang="en-GB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0E93C-1F79-4ECD-AEE4-BCC442372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6958"/>
            <a:ext cx="10515600" cy="5680005"/>
          </a:xfrm>
        </p:spPr>
        <p:txBody>
          <a:bodyPr>
            <a:normAutofit/>
          </a:bodyPr>
          <a:lstStyle/>
          <a:p>
            <a:r>
              <a:rPr lang="en-US" sz="2400" i="1" dirty="0"/>
              <a:t>PKI</a:t>
            </a:r>
            <a:r>
              <a:rPr lang="en-US" sz="2400" dirty="0"/>
              <a:t> </a:t>
            </a:r>
            <a:r>
              <a:rPr lang="en-US" sz="2400" dirty="0" err="1"/>
              <a:t>menyediakan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penstrukturan</a:t>
            </a:r>
            <a:r>
              <a:rPr lang="en-US" sz="2400" dirty="0"/>
              <a:t> </a:t>
            </a:r>
            <a:r>
              <a:rPr lang="en-US" sz="2400" dirty="0" err="1"/>
              <a:t>komponen-komponennya</a:t>
            </a:r>
            <a:r>
              <a:rPr lang="en-US" sz="2400" dirty="0"/>
              <a:t> dan </a:t>
            </a:r>
            <a:r>
              <a:rPr lang="en-US" sz="2400" dirty="0" err="1"/>
              <a:t>mendefinisikan</a:t>
            </a:r>
            <a:r>
              <a:rPr lang="en-US" sz="2400" dirty="0"/>
              <a:t> standard </a:t>
            </a:r>
            <a:r>
              <a:rPr lang="en-US" sz="2400" dirty="0" err="1"/>
              <a:t>bermacam-macam</a:t>
            </a:r>
            <a:r>
              <a:rPr lang="en-US" sz="2400" dirty="0"/>
              <a:t> </a:t>
            </a:r>
            <a:r>
              <a:rPr lang="en-US" sz="2400" dirty="0" err="1"/>
              <a:t>dokumen</a:t>
            </a:r>
            <a:r>
              <a:rPr lang="en-US" sz="2400" dirty="0"/>
              <a:t> dan </a:t>
            </a:r>
            <a:r>
              <a:rPr lang="en-US" sz="2400" dirty="0" err="1"/>
              <a:t>protokol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i="1" dirty="0"/>
              <a:t>PKI</a:t>
            </a:r>
            <a:r>
              <a:rPr lang="en-US" sz="2400" dirty="0"/>
              <a:t> yang </a:t>
            </a:r>
            <a:r>
              <a:rPr lang="en-US" sz="2400" dirty="0" err="1"/>
              <a:t>sederhana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hirarkhi</a:t>
            </a:r>
            <a:r>
              <a:rPr lang="en-US" sz="2400" dirty="0"/>
              <a:t> </a:t>
            </a:r>
            <a:r>
              <a:rPr lang="en-US" sz="2400" i="1" dirty="0"/>
              <a:t>CA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struktur</a:t>
            </a:r>
            <a:r>
              <a:rPr lang="en-US" sz="2400" dirty="0"/>
              <a:t> </a:t>
            </a:r>
            <a:r>
              <a:rPr lang="en-US" sz="2400" dirty="0" err="1"/>
              <a:t>pohon</a:t>
            </a:r>
            <a:r>
              <a:rPr lang="en-US" sz="2400" dirty="0"/>
              <a:t>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ABEE94-7B2E-4FBA-BE10-1E3ECFA91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93BA58-B5D9-430D-BB39-22DDA5842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7</a:t>
            </a:fld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07E3E451-E1AD-448E-826A-A8B0DFCD0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AutoShape 5">
            <a:extLst>
              <a:ext uri="{FF2B5EF4-FFF2-40B4-BE49-F238E27FC236}">
                <a16:creationId xmlns:a16="http://schemas.microsoft.com/office/drawing/2014/main" id="{4FEC59E1-91A9-B211-CABE-D5692B580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0773" y="2378075"/>
            <a:ext cx="1371600" cy="533400"/>
          </a:xfrm>
          <a:prstGeom prst="flowChartAlternateProcess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dirty="0"/>
              <a:t>Root CA</a:t>
            </a:r>
          </a:p>
        </p:txBody>
      </p:sp>
      <p:sp>
        <p:nvSpPr>
          <p:cNvPr id="10" name="AutoShape 6">
            <a:extLst>
              <a:ext uri="{FF2B5EF4-FFF2-40B4-BE49-F238E27FC236}">
                <a16:creationId xmlns:a16="http://schemas.microsoft.com/office/drawing/2014/main" id="{2E1080AE-556B-C167-D255-E8FFB187F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4314" y="3336960"/>
            <a:ext cx="1219200" cy="533400"/>
          </a:xfrm>
          <a:prstGeom prst="flowChartAlternateProcess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dirty="0"/>
              <a:t>Small CA 1</a:t>
            </a:r>
          </a:p>
        </p:txBody>
      </p:sp>
      <p:sp>
        <p:nvSpPr>
          <p:cNvPr id="11" name="AutoShape 6">
            <a:extLst>
              <a:ext uri="{FF2B5EF4-FFF2-40B4-BE49-F238E27FC236}">
                <a16:creationId xmlns:a16="http://schemas.microsoft.com/office/drawing/2014/main" id="{1B15E561-F7B9-FE34-3716-2ECB6E485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0314" y="3297046"/>
            <a:ext cx="1219200" cy="533400"/>
          </a:xfrm>
          <a:prstGeom prst="flowChartAlternateProcess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dirty="0"/>
              <a:t>Small CA 2</a:t>
            </a:r>
          </a:p>
        </p:txBody>
      </p:sp>
      <p:sp>
        <p:nvSpPr>
          <p:cNvPr id="12" name="AutoShape 6">
            <a:extLst>
              <a:ext uri="{FF2B5EF4-FFF2-40B4-BE49-F238E27FC236}">
                <a16:creationId xmlns:a16="http://schemas.microsoft.com/office/drawing/2014/main" id="{ADAFF037-98A4-D07F-DF2F-9964E2331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27771" y="4171530"/>
            <a:ext cx="1219200" cy="533400"/>
          </a:xfrm>
          <a:prstGeom prst="flowChartAlternateProcess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dirty="0"/>
              <a:t>Smaller CA </a:t>
            </a:r>
          </a:p>
        </p:txBody>
      </p:sp>
      <p:sp>
        <p:nvSpPr>
          <p:cNvPr id="13" name="AutoShape 6">
            <a:extLst>
              <a:ext uri="{FF2B5EF4-FFF2-40B4-BE49-F238E27FC236}">
                <a16:creationId xmlns:a16="http://schemas.microsoft.com/office/drawing/2014/main" id="{F6C851FA-6B74-B472-8528-DD9C522CD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228" y="5463904"/>
            <a:ext cx="1219200" cy="533400"/>
          </a:xfrm>
          <a:prstGeom prst="flowChartAlternateProcess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dirty="0"/>
              <a:t>Alice </a:t>
            </a:r>
          </a:p>
        </p:txBody>
      </p:sp>
      <p:sp>
        <p:nvSpPr>
          <p:cNvPr id="14" name="AutoShape 6">
            <a:extLst>
              <a:ext uri="{FF2B5EF4-FFF2-40B4-BE49-F238E27FC236}">
                <a16:creationId xmlns:a16="http://schemas.microsoft.com/office/drawing/2014/main" id="{17B5AE58-424F-87D8-DF06-920CFFAB4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3042" y="5463904"/>
            <a:ext cx="1219200" cy="533400"/>
          </a:xfrm>
          <a:prstGeom prst="flowChartAlternateProcess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dirty="0"/>
              <a:t>Bob </a:t>
            </a:r>
          </a:p>
        </p:txBody>
      </p:sp>
      <p:sp>
        <p:nvSpPr>
          <p:cNvPr id="15" name="AutoShape 6">
            <a:extLst>
              <a:ext uri="{FF2B5EF4-FFF2-40B4-BE49-F238E27FC236}">
                <a16:creationId xmlns:a16="http://schemas.microsoft.com/office/drawing/2014/main" id="{72050A94-9D15-DC37-82B9-280BAB6A9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6807" y="5464234"/>
            <a:ext cx="1219200" cy="533400"/>
          </a:xfrm>
          <a:prstGeom prst="flowChartAlternateProcess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dirty="0"/>
              <a:t>Carol</a:t>
            </a:r>
          </a:p>
        </p:txBody>
      </p:sp>
      <p:sp>
        <p:nvSpPr>
          <p:cNvPr id="16" name="AutoShape 6">
            <a:extLst>
              <a:ext uri="{FF2B5EF4-FFF2-40B4-BE49-F238E27FC236}">
                <a16:creationId xmlns:a16="http://schemas.microsoft.com/office/drawing/2014/main" id="{A7A1B9D7-9FF6-0EE9-8AA5-2E84E3B45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8820" y="5390903"/>
            <a:ext cx="1219200" cy="533400"/>
          </a:xfrm>
          <a:prstGeom prst="flowChartAlternateProcess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dirty="0"/>
              <a:t>Dave</a:t>
            </a:r>
          </a:p>
        </p:txBody>
      </p:sp>
      <p:sp>
        <p:nvSpPr>
          <p:cNvPr id="17" name="AutoShape 6">
            <a:extLst>
              <a:ext uri="{FF2B5EF4-FFF2-40B4-BE49-F238E27FC236}">
                <a16:creationId xmlns:a16="http://schemas.microsoft.com/office/drawing/2014/main" id="{35ECE04A-DCF0-1138-66AC-2704209CB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1590" y="5362205"/>
            <a:ext cx="1219200" cy="533400"/>
          </a:xfrm>
          <a:prstGeom prst="flowChartAlternateProcess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dirty="0"/>
              <a:t>Eva</a:t>
            </a:r>
          </a:p>
        </p:txBody>
      </p:sp>
      <p:sp>
        <p:nvSpPr>
          <p:cNvPr id="18" name="AutoShape 6">
            <a:extLst>
              <a:ext uri="{FF2B5EF4-FFF2-40B4-BE49-F238E27FC236}">
                <a16:creationId xmlns:a16="http://schemas.microsoft.com/office/drawing/2014/main" id="{F9FBD977-A2BF-1108-0A2F-7CD454579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8095" y="5362205"/>
            <a:ext cx="1219200" cy="533400"/>
          </a:xfrm>
          <a:prstGeom prst="flowChartAlternateProcess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dirty="0"/>
              <a:t>Freddy</a:t>
            </a:r>
          </a:p>
        </p:txBody>
      </p:sp>
      <p:sp>
        <p:nvSpPr>
          <p:cNvPr id="19" name="AutoShape 6">
            <a:extLst>
              <a:ext uri="{FF2B5EF4-FFF2-40B4-BE49-F238E27FC236}">
                <a16:creationId xmlns:a16="http://schemas.microsoft.com/office/drawing/2014/main" id="{006DCC78-A9EB-E041-5369-E3BBDE51F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9440" y="5362205"/>
            <a:ext cx="1219200" cy="533400"/>
          </a:xfrm>
          <a:prstGeom prst="flowChartAlternateProcess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en-US" b="1" dirty="0"/>
              <a:t>George</a:t>
            </a:r>
          </a:p>
        </p:txBody>
      </p:sp>
      <p:cxnSp>
        <p:nvCxnSpPr>
          <p:cNvPr id="20" name="AutoShape 8">
            <a:extLst>
              <a:ext uri="{FF2B5EF4-FFF2-40B4-BE49-F238E27FC236}">
                <a16:creationId xmlns:a16="http://schemas.microsoft.com/office/drawing/2014/main" id="{08B88616-6F23-CD12-CB67-5FACAF3E1182}"/>
              </a:ext>
            </a:extLst>
          </p:cNvPr>
          <p:cNvCxnSpPr>
            <a:cxnSpLocks noChangeShapeType="1"/>
            <a:stCxn id="10" idx="0"/>
            <a:endCxn id="2" idx="2"/>
          </p:cNvCxnSpPr>
          <p:nvPr/>
        </p:nvCxnSpPr>
        <p:spPr bwMode="auto">
          <a:xfrm flipV="1">
            <a:off x="2833914" y="2911475"/>
            <a:ext cx="2272659" cy="42548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AutoShape 8">
            <a:extLst>
              <a:ext uri="{FF2B5EF4-FFF2-40B4-BE49-F238E27FC236}">
                <a16:creationId xmlns:a16="http://schemas.microsoft.com/office/drawing/2014/main" id="{5F0602FF-2666-4189-77F4-91F7736658E2}"/>
              </a:ext>
            </a:extLst>
          </p:cNvPr>
          <p:cNvCxnSpPr>
            <a:cxnSpLocks noChangeShapeType="1"/>
            <a:endCxn id="10" idx="2"/>
          </p:cNvCxnSpPr>
          <p:nvPr/>
        </p:nvCxnSpPr>
        <p:spPr bwMode="auto">
          <a:xfrm flipV="1">
            <a:off x="1110663" y="3870360"/>
            <a:ext cx="1723251" cy="1593544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AutoShape 8">
            <a:extLst>
              <a:ext uri="{FF2B5EF4-FFF2-40B4-BE49-F238E27FC236}">
                <a16:creationId xmlns:a16="http://schemas.microsoft.com/office/drawing/2014/main" id="{3D5CCB18-1FD2-A1A4-0178-A14F48F2173B}"/>
              </a:ext>
            </a:extLst>
          </p:cNvPr>
          <p:cNvCxnSpPr>
            <a:cxnSpLocks noChangeShapeType="1"/>
            <a:endCxn id="14" idx="0"/>
          </p:cNvCxnSpPr>
          <p:nvPr/>
        </p:nvCxnSpPr>
        <p:spPr bwMode="auto">
          <a:xfrm>
            <a:off x="2795092" y="3872663"/>
            <a:ext cx="207550" cy="1591241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AutoShape 8">
            <a:extLst>
              <a:ext uri="{FF2B5EF4-FFF2-40B4-BE49-F238E27FC236}">
                <a16:creationId xmlns:a16="http://schemas.microsoft.com/office/drawing/2014/main" id="{14516EA8-73CE-DA78-09A3-2FD3924269F3}"/>
              </a:ext>
            </a:extLst>
          </p:cNvPr>
          <p:cNvCxnSpPr>
            <a:cxnSpLocks noChangeShapeType="1"/>
            <a:endCxn id="15" idx="0"/>
          </p:cNvCxnSpPr>
          <p:nvPr/>
        </p:nvCxnSpPr>
        <p:spPr bwMode="auto">
          <a:xfrm>
            <a:off x="2793277" y="3902603"/>
            <a:ext cx="1843130" cy="1561631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AutoShape 8">
            <a:extLst>
              <a:ext uri="{FF2B5EF4-FFF2-40B4-BE49-F238E27FC236}">
                <a16:creationId xmlns:a16="http://schemas.microsoft.com/office/drawing/2014/main" id="{3F15AC67-69BB-2FB6-400D-43AD3336818B}"/>
              </a:ext>
            </a:extLst>
          </p:cNvPr>
          <p:cNvCxnSpPr>
            <a:cxnSpLocks noChangeShapeType="1"/>
            <a:endCxn id="11" idx="0"/>
          </p:cNvCxnSpPr>
          <p:nvPr/>
        </p:nvCxnSpPr>
        <p:spPr bwMode="auto">
          <a:xfrm>
            <a:off x="5016818" y="2944695"/>
            <a:ext cx="2643096" cy="352351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AutoShape 8">
            <a:extLst>
              <a:ext uri="{FF2B5EF4-FFF2-40B4-BE49-F238E27FC236}">
                <a16:creationId xmlns:a16="http://schemas.microsoft.com/office/drawing/2014/main" id="{EF23B68C-FE74-49B2-E41A-4E47A6984D8B}"/>
              </a:ext>
            </a:extLst>
          </p:cNvPr>
          <p:cNvCxnSpPr>
            <a:cxnSpLocks noChangeShapeType="1"/>
            <a:stCxn id="16" idx="0"/>
          </p:cNvCxnSpPr>
          <p:nvPr/>
        </p:nvCxnSpPr>
        <p:spPr bwMode="auto">
          <a:xfrm flipV="1">
            <a:off x="6238420" y="3856408"/>
            <a:ext cx="1443586" cy="153449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AutoShape 8">
            <a:extLst>
              <a:ext uri="{FF2B5EF4-FFF2-40B4-BE49-F238E27FC236}">
                <a16:creationId xmlns:a16="http://schemas.microsoft.com/office/drawing/2014/main" id="{7DB5D9AF-A154-79FD-AB37-4A21342E8342}"/>
              </a:ext>
            </a:extLst>
          </p:cNvPr>
          <p:cNvCxnSpPr>
            <a:cxnSpLocks noChangeShapeType="1"/>
            <a:stCxn id="17" idx="0"/>
          </p:cNvCxnSpPr>
          <p:nvPr/>
        </p:nvCxnSpPr>
        <p:spPr bwMode="auto">
          <a:xfrm flipH="1" flipV="1">
            <a:off x="7682006" y="3864600"/>
            <a:ext cx="229184" cy="149760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AutoShape 8">
            <a:extLst>
              <a:ext uri="{FF2B5EF4-FFF2-40B4-BE49-F238E27FC236}">
                <a16:creationId xmlns:a16="http://schemas.microsoft.com/office/drawing/2014/main" id="{F921749C-AA07-CF4C-D967-E06ADC9335CB}"/>
              </a:ext>
            </a:extLst>
          </p:cNvPr>
          <p:cNvCxnSpPr>
            <a:cxnSpLocks noChangeShapeType="1"/>
            <a:endCxn id="12" idx="0"/>
          </p:cNvCxnSpPr>
          <p:nvPr/>
        </p:nvCxnSpPr>
        <p:spPr bwMode="auto">
          <a:xfrm>
            <a:off x="7655112" y="3850872"/>
            <a:ext cx="2882259" cy="32065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AutoShape 8">
            <a:extLst>
              <a:ext uri="{FF2B5EF4-FFF2-40B4-BE49-F238E27FC236}">
                <a16:creationId xmlns:a16="http://schemas.microsoft.com/office/drawing/2014/main" id="{FAFE1BA4-7D3D-B53E-19FB-C3E0FE6443CE}"/>
              </a:ext>
            </a:extLst>
          </p:cNvPr>
          <p:cNvCxnSpPr>
            <a:cxnSpLocks noChangeShapeType="1"/>
            <a:stCxn id="18" idx="0"/>
          </p:cNvCxnSpPr>
          <p:nvPr/>
        </p:nvCxnSpPr>
        <p:spPr bwMode="auto">
          <a:xfrm flipV="1">
            <a:off x="9327695" y="4704930"/>
            <a:ext cx="1110212" cy="6572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AutoShape 8">
            <a:extLst>
              <a:ext uri="{FF2B5EF4-FFF2-40B4-BE49-F238E27FC236}">
                <a16:creationId xmlns:a16="http://schemas.microsoft.com/office/drawing/2014/main" id="{E064FC4C-EAB3-BA83-B3B3-640790B1BE88}"/>
              </a:ext>
            </a:extLst>
          </p:cNvPr>
          <p:cNvCxnSpPr>
            <a:cxnSpLocks noChangeShapeType="1"/>
            <a:endCxn id="19" idx="0"/>
          </p:cNvCxnSpPr>
          <p:nvPr/>
        </p:nvCxnSpPr>
        <p:spPr bwMode="auto">
          <a:xfrm>
            <a:off x="10394512" y="4705763"/>
            <a:ext cx="634528" cy="65644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43291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AF14470-0BE4-4C7E-A9CE-610FCC40F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C4EF432-1032-4104-B652-66B907095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BF36A2-8A3A-422F-A6B5-9131B8C3D733}"/>
              </a:ext>
            </a:extLst>
          </p:cNvPr>
          <p:cNvSpPr/>
          <p:nvPr/>
        </p:nvSpPr>
        <p:spPr>
          <a:xfrm>
            <a:off x="682486" y="865227"/>
            <a:ext cx="10518913" cy="916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Root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CA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root certificate authority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yaitu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pembuat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kebijakan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mengenai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manajemen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sertifikat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digital.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Semua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pengguna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mempercayai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(trust) root  CA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C16D26-4C68-45FA-8692-16F9285EAED0}"/>
              </a:ext>
            </a:extLst>
          </p:cNvPr>
          <p:cNvSpPr/>
          <p:nvPr/>
        </p:nvSpPr>
        <p:spPr>
          <a:xfrm>
            <a:off x="682487" y="2388828"/>
            <a:ext cx="1051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Root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mensertifikasi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CA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aras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satu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menggunakan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privat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root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disebut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root key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A87C35-83AD-4AB3-BD47-EF83897ADFC4}"/>
              </a:ext>
            </a:extLst>
          </p:cNvPr>
          <p:cNvSpPr/>
          <p:nvPr/>
        </p:nvSpPr>
        <p:spPr>
          <a:xfrm>
            <a:off x="682486" y="3516466"/>
            <a:ext cx="108999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CA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aras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satu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, dua,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dst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CA yang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lebih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kecil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atau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lebih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spesifik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sz="2400" dirty="0"/>
              <a:t>Dengan cara ini PKI dapat berkembang tanpa seluruh beban dibebankan pada Root CA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6773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98641-79E1-4BB6-B8F6-3AB091D9C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504" y="437321"/>
            <a:ext cx="10959548" cy="5282441"/>
          </a:xfrm>
        </p:spPr>
        <p:txBody>
          <a:bodyPr>
            <a:normAutofit/>
          </a:bodyPr>
          <a:lstStyle/>
          <a:p>
            <a:r>
              <a:rPr lang="en-US" sz="2400" dirty="0" err="1"/>
              <a:t>Penstrukturan</a:t>
            </a:r>
            <a:r>
              <a:rPr lang="en-US" sz="2400" dirty="0"/>
              <a:t> </a:t>
            </a:r>
            <a:r>
              <a:rPr lang="en-US" sz="2400" i="1" dirty="0"/>
              <a:t>PKI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pohon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lintasan</a:t>
            </a:r>
            <a:r>
              <a:rPr lang="en-US" sz="2400" dirty="0"/>
              <a:t> yang </a:t>
            </a:r>
            <a:r>
              <a:rPr lang="en-US" sz="2400" dirty="0" err="1"/>
              <a:t>dinamakan</a:t>
            </a:r>
            <a:r>
              <a:rPr lang="en-US" sz="2400" dirty="0"/>
              <a:t> </a:t>
            </a:r>
            <a:r>
              <a:rPr lang="en-US" sz="2400" i="1" dirty="0"/>
              <a:t>certificate path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i="1" dirty="0"/>
              <a:t>certificate chain.</a:t>
            </a:r>
          </a:p>
          <a:p>
            <a:r>
              <a:rPr lang="en-US" sz="2400" i="1" dirty="0"/>
              <a:t>Certificate path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alur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memverifikasi</a:t>
            </a:r>
            <a:r>
              <a:rPr lang="en-US" sz="2400" dirty="0"/>
              <a:t> </a:t>
            </a:r>
            <a:r>
              <a:rPr lang="en-US" sz="2400" dirty="0" err="1"/>
              <a:t>tanda-tangan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sertifikat</a:t>
            </a:r>
            <a:r>
              <a:rPr lang="en-US" sz="2400" dirty="0"/>
              <a:t>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aras</a:t>
            </a:r>
            <a:r>
              <a:rPr lang="en-US" sz="2400" dirty="0"/>
              <a:t> </a:t>
            </a:r>
            <a:r>
              <a:rPr lang="en-US" sz="2400" dirty="0" err="1"/>
              <a:t>daun</a:t>
            </a:r>
            <a:r>
              <a:rPr lang="en-US" sz="2400" dirty="0"/>
              <a:t> </a:t>
            </a:r>
            <a:r>
              <a:rPr lang="en-US" sz="2400" dirty="0" err="1"/>
              <a:t>hingga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i="1" dirty="0"/>
              <a:t>root.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965517-307E-47FB-A255-FB5531D1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FDF106-D789-488F-B92A-D92FA2732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9</a:t>
            </a:fld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05EC915-3649-41EA-94AC-A85FAC706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0678" y="164989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C961FA3-3273-4C2C-8C64-EEEB7FC9FB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6532450"/>
              </p:ext>
            </p:extLst>
          </p:nvPr>
        </p:nvGraphicFramePr>
        <p:xfrm>
          <a:off x="1916992" y="1938128"/>
          <a:ext cx="8091712" cy="482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5955480" imgH="3529440" progId="Visio.Drawing.5">
                  <p:embed/>
                </p:oleObj>
              </mc:Choice>
              <mc:Fallback>
                <p:oleObj r:id="rId2" imgW="5955480" imgH="3529440" progId="Visio.Drawing.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6992" y="1938128"/>
                        <a:ext cx="8091712" cy="4820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AC9074C9-93DB-C5ED-FCC3-E3A7527F9007}"/>
              </a:ext>
            </a:extLst>
          </p:cNvPr>
          <p:cNvSpPr/>
          <p:nvPr/>
        </p:nvSpPr>
        <p:spPr>
          <a:xfrm>
            <a:off x="2873828" y="3283857"/>
            <a:ext cx="595086" cy="2902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CA-1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087A08-677F-6E10-63F8-F1D146559D17}"/>
              </a:ext>
            </a:extLst>
          </p:cNvPr>
          <p:cNvSpPr/>
          <p:nvPr/>
        </p:nvSpPr>
        <p:spPr>
          <a:xfrm>
            <a:off x="5962848" y="3249400"/>
            <a:ext cx="595086" cy="2902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CA-2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869551-7BEA-5641-1192-06E5F4024A0B}"/>
              </a:ext>
            </a:extLst>
          </p:cNvPr>
          <p:cNvSpPr/>
          <p:nvPr/>
        </p:nvSpPr>
        <p:spPr>
          <a:xfrm>
            <a:off x="1916992" y="4524828"/>
            <a:ext cx="595086" cy="2902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CA-3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29CD36-A2AB-BBA7-4A4A-14424A112057}"/>
              </a:ext>
            </a:extLst>
          </p:cNvPr>
          <p:cNvSpPr/>
          <p:nvPr/>
        </p:nvSpPr>
        <p:spPr>
          <a:xfrm>
            <a:off x="2873828" y="4501185"/>
            <a:ext cx="581831" cy="3133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CA-4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72FE89-E486-71FA-ED33-0DFFAA605B6B}"/>
              </a:ext>
            </a:extLst>
          </p:cNvPr>
          <p:cNvSpPr/>
          <p:nvPr/>
        </p:nvSpPr>
        <p:spPr>
          <a:xfrm>
            <a:off x="3817409" y="4513318"/>
            <a:ext cx="581831" cy="3133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CA-6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1A22C1E-831B-BE66-44E8-1BA744B58B17}"/>
              </a:ext>
            </a:extLst>
          </p:cNvPr>
          <p:cNvSpPr/>
          <p:nvPr/>
        </p:nvSpPr>
        <p:spPr>
          <a:xfrm>
            <a:off x="5356076" y="4500560"/>
            <a:ext cx="581831" cy="3133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CA-7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11CC98D-72BF-45BE-41D8-4B40F81DB17C}"/>
              </a:ext>
            </a:extLst>
          </p:cNvPr>
          <p:cNvSpPr/>
          <p:nvPr/>
        </p:nvSpPr>
        <p:spPr>
          <a:xfrm>
            <a:off x="6622140" y="4528964"/>
            <a:ext cx="581831" cy="3133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CA-8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23FFE5-820F-02D7-330A-45022AD7FB18}"/>
              </a:ext>
            </a:extLst>
          </p:cNvPr>
          <p:cNvSpPr/>
          <p:nvPr/>
        </p:nvSpPr>
        <p:spPr>
          <a:xfrm>
            <a:off x="7866742" y="2036681"/>
            <a:ext cx="1262743" cy="2498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CA-2 </a:t>
            </a:r>
            <a:r>
              <a:rPr lang="en-US" sz="1200" dirty="0" err="1">
                <a:solidFill>
                  <a:schemeClr val="tx1"/>
                </a:solidFill>
              </a:rPr>
              <a:t>disetujui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ED965C1-C397-3164-F59A-7DD79B58A778}"/>
              </a:ext>
            </a:extLst>
          </p:cNvPr>
          <p:cNvSpPr/>
          <p:nvPr/>
        </p:nvSpPr>
        <p:spPr>
          <a:xfrm>
            <a:off x="7830455" y="3616702"/>
            <a:ext cx="1262743" cy="2498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CA-8 </a:t>
            </a:r>
            <a:r>
              <a:rPr lang="en-US" sz="1200" dirty="0" err="1">
                <a:solidFill>
                  <a:schemeClr val="tx1"/>
                </a:solidFill>
              </a:rPr>
              <a:t>disetujui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4FAD6A0-AFA4-2188-6598-71DE6DA60307}"/>
              </a:ext>
            </a:extLst>
          </p:cNvPr>
          <p:cNvSpPr/>
          <p:nvPr/>
        </p:nvSpPr>
        <p:spPr>
          <a:xfrm>
            <a:off x="8418283" y="6271883"/>
            <a:ext cx="1422403" cy="148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Tanda-</a:t>
            </a:r>
            <a:r>
              <a:rPr lang="en-US" sz="1100" dirty="0" err="1">
                <a:solidFill>
                  <a:schemeClr val="tx1"/>
                </a:solidFill>
              </a:rPr>
              <a:t>tangan</a:t>
            </a:r>
            <a:r>
              <a:rPr lang="en-US" sz="1100" dirty="0">
                <a:solidFill>
                  <a:schemeClr val="tx1"/>
                </a:solidFill>
              </a:rPr>
              <a:t> CA-8</a:t>
            </a:r>
          </a:p>
        </p:txBody>
      </p:sp>
    </p:spTree>
    <p:extLst>
      <p:ext uri="{BB962C8B-B14F-4D97-AF65-F5344CB8AC3E}">
        <p14:creationId xmlns:p14="http://schemas.microsoft.com/office/powerpoint/2010/main" val="1784915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1256</TotalTime>
  <Words>785</Words>
  <Application>Microsoft Office PowerPoint</Application>
  <PresentationFormat>Widescreen</PresentationFormat>
  <Paragraphs>134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MS Mincho</vt:lpstr>
      <vt:lpstr>Arial</vt:lpstr>
      <vt:lpstr>Calibri</vt:lpstr>
      <vt:lpstr>Calibri Light</vt:lpstr>
      <vt:lpstr>Swis721 Blk BT</vt:lpstr>
      <vt:lpstr>Times New Roman</vt:lpstr>
      <vt:lpstr>Office Theme</vt:lpstr>
      <vt:lpstr>Visio.Drawing.5</vt:lpstr>
      <vt:lpstr>Public Key Infrastructure (PKI)</vt:lpstr>
      <vt:lpstr>Public Key Infrastructure (PKI) </vt:lpstr>
      <vt:lpstr>PowerPoint Presentation</vt:lpstr>
      <vt:lpstr>PowerPoint Presentation</vt:lpstr>
      <vt:lpstr>PowerPoint Presentation</vt:lpstr>
      <vt:lpstr>Beberapa Penyedia PKI</vt:lpstr>
      <vt:lpstr>PowerPoint Presentation</vt:lpstr>
      <vt:lpstr>PowerPoint Presentation</vt:lpstr>
      <vt:lpstr>PowerPoint Presentation</vt:lpstr>
      <vt:lpstr>PowerPoint Presentation</vt:lpstr>
      <vt:lpstr>Organisasi CA di dalam Web Browser</vt:lpstr>
      <vt:lpstr>PowerPoint Presentation</vt:lpstr>
      <vt:lpstr>PowerPoint Presentation</vt:lpstr>
      <vt:lpstr>SELAMAT BELAJAR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Dr.Ir. Rinaldi Munir, MT</dc:creator>
  <cp:lastModifiedBy>Dr. Ir. Rinaldi, M.T.</cp:lastModifiedBy>
  <cp:revision>47</cp:revision>
  <dcterms:created xsi:type="dcterms:W3CDTF">2020-04-02T09:06:24Z</dcterms:created>
  <dcterms:modified xsi:type="dcterms:W3CDTF">2024-05-01T12:23:37Z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2023-04-01T05:02:01Z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90e857a1-c9ed-4154-9815-fe98c2a53e20</vt:lpwstr>
  </property>
  <property fmtid="{D5CDD505-2E9C-101B-9397-08002B2CF9AE}" pid="8" name="MSIP_Label_38b525e5-f3da-4501-8f1e-526b6769fc56_ContentBits">
    <vt:lpwstr>0</vt:lpwstr>
  </property>
</Properties>
</file>