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  <p:sldId id="263" r:id="rId9"/>
    <p:sldId id="264" r:id="rId10"/>
    <p:sldId id="272" r:id="rId11"/>
    <p:sldId id="271" r:id="rId12"/>
    <p:sldId id="273" r:id="rId13"/>
    <p:sldId id="265" r:id="rId14"/>
    <p:sldId id="266" r:id="rId15"/>
    <p:sldId id="267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980F-E9C5-4D74-B5D7-4E1789E100A6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0B20F-C4F0-4556-BA43-17AE37B15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0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78321-CD58-4F47-8EA0-A91D872A9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8998B-97FE-426A-ACE0-DFCD90D23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76F7-349C-4F59-80E3-BA7E2657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735D-0D10-425F-AF6C-677B0A253BA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04D8E-36A8-42E7-8BE4-72B1D1DE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8415B-B664-432F-AB4F-52E42A95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26E3-57D3-4FB3-BB2A-A7362D94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6E22C-26F2-4FDD-B309-68C66703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B9D0-CF02-42EE-89DA-F09D9FCE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1997-5D57-4C29-A19D-BF31D08557A3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7999-D9CF-4010-BCC0-929C408B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25CA2-ED7E-45C7-BAA0-CE031DE3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F59F0-06DB-40B6-AF91-55C27BE07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602EC-6347-4336-8202-638402FB9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A5087-0B64-4368-A957-5CC02CF4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B82D-2D2C-4094-BAE7-565108C060E3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DC5F2-79EA-4920-8A25-D27B4285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58A48-A943-4A3F-B8B5-5D26160C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5E49-A757-4BC6-9ABC-B4074952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66EB8-AFBB-4B2C-AFF7-B26F669A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663B0-89E1-4FB7-B92D-E04F512E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4ADC-213E-4237-9CFD-6DE52A0B9FA8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10D9E-E9E6-4E8C-8CCE-513BDA78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25E62-0186-41D8-8C6E-4E600B33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36E3-1678-400C-BAC8-82C4D7931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C7238-A235-4A14-B016-5FEDBE119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53287-D361-44C0-BD2D-8A258B95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93-047D-4A23-8433-AAF35D0C844F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0D736-308C-4A60-B24D-1878DC0F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2921-26F7-4DFB-85E5-71372DB7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5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3B3A-4E7A-42C4-9B97-24F5B0BC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8A62-764B-46C2-8E41-954A61388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D8C64-6B1D-46FC-A0B1-672BCC35B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C053B-3977-4FC9-A75C-A6241E0A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5C65-078F-40C9-A6C9-3239D2972585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EF5E9-B18B-40DD-85F2-74C796E7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D4079-0F5E-497C-A69A-D35950B9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C34F-369B-416D-B9D5-A5373EFB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180BF-EE84-4DFC-888E-3A4A147F0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254DA-B031-40B2-875B-20B3432C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AEA3D-7294-4433-9771-4DB003657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903B5-7312-4D35-9017-A4BD0942C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9535B-73AB-489B-8FD2-D7A10DC0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969F-64C6-4FAB-984A-EACCC52452FA}" type="datetime1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4BC3C0-A35C-4E77-86DC-636A8232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403B8-8B9C-4364-B7EA-DFF83C71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6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4693-2FD9-4794-8C9C-7965AB01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F9EA3-D277-43B4-A5C7-1BCF1441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B14F-EBE5-4AB5-A5F4-B83F2330D75C}" type="datetime1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BD37C-89EA-42BA-8B4C-C51C8346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FEFFC-F749-4B08-B345-F8015297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66B90-2493-45CE-92A2-8E0E278F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BBC9-36A0-482B-B808-639515FA474D}" type="datetime1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CAE4F-C791-4F82-8E17-F6743E90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91329-4A8C-4155-915A-B2FB5D00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7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A3F1-3A01-4839-8962-63E1646F9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1C6FB-A7B2-4A81-8C5D-FEF21E58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D3EE2-9987-435F-90B0-DAF3DEC0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43E11-B981-4207-8E7C-79E50C7B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BCA-3EA1-42BD-92D3-BD9E917263EB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3CAB5-9CE2-4C68-913B-85C89C91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369E3-0DB7-456C-9366-E61AF242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B76D-A43C-4A91-A29C-63C56BF2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E9FCD-5993-4FE0-A9FD-DB898CA46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F93D3-0554-48FA-8C66-162FFF6B2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AB60A-2555-4C10-9B07-96747890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4313-C321-411B-9674-3D345994D425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FF367-7EE1-48E1-BA83-CD114F2A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7C63D-7160-49D3-BD49-72E4E851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7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1D9EC-AC95-46FC-92FA-80FD162B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B3837-9E0A-434F-A89A-E63FE0F6C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2517-2D10-459E-BF90-3F1B36A51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CF902-382A-4951-9173-0D18D0B76E71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50F5C-F0F7-48CF-9970-4020DDB8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Kriptografi/Informatika-ITB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20BF-8173-44DA-8AD2-2BFBEF35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1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8gwifi.org/DSAFunctionality?keysize=51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gnx.wondershare.com/knowledge/digital-signature-algorithm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2DBA8F9A-AF0C-451F-B8F2-D9A3948AA3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8456" y="1122363"/>
            <a:ext cx="10055087" cy="2387600"/>
          </a:xfrm>
          <a:ln w="9525" cmpd="sng"/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Digital Signature Standard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DSS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B66E5F-560D-4A03-896A-7FB7283FE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669" y="3716476"/>
            <a:ext cx="9144000" cy="2552769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28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2024</a:t>
            </a:r>
          </a:p>
          <a:p>
            <a:endParaRPr lang="en-US" dirty="0"/>
          </a:p>
        </p:txBody>
      </p:sp>
      <p:pic>
        <p:nvPicPr>
          <p:cNvPr id="3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0A8684DA-3B8A-46DC-8432-15A2E6499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054" y="0"/>
            <a:ext cx="4322448" cy="2594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027832-6941-67E9-1A88-18AF1DACFAE8}"/>
              </a:ext>
            </a:extLst>
          </p:cNvPr>
          <p:cNvSpPr txBox="1"/>
          <p:nvPr/>
        </p:nvSpPr>
        <p:spPr>
          <a:xfrm>
            <a:off x="3336532" y="1644133"/>
            <a:ext cx="6097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FF97E7-0A96-CF39-08AB-09194653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94B3D-8D26-0768-7089-B17766D7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440"/>
          </a:xfrm>
        </p:spPr>
        <p:txBody>
          <a:bodyPr/>
          <a:lstStyle/>
          <a:p>
            <a:r>
              <a:rPr lang="en-US" dirty="0" err="1"/>
              <a:t>Ringkasan</a:t>
            </a:r>
            <a:r>
              <a:rPr lang="en-US" dirty="0"/>
              <a:t> DSA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23141-854E-4F85-84D0-3FEE12FDA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AACAD8-32AD-C6BC-1A64-8CFAB929E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20" y="1138463"/>
            <a:ext cx="7606672" cy="544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11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C1A496-6649-78D5-FA15-DCCAFC36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37F463-1396-622A-C926-0D2961FD7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963" y="814534"/>
            <a:ext cx="8598232" cy="478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96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CDD7F-F32E-6369-47CC-BF63EE317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Perbandingan</a:t>
            </a:r>
            <a:r>
              <a:rPr lang="en-US" dirty="0"/>
              <a:t> DSA </a:t>
            </a:r>
            <a:r>
              <a:rPr lang="en-US" dirty="0" err="1"/>
              <a:t>dengan</a:t>
            </a:r>
            <a:r>
              <a:rPr lang="en-US" dirty="0"/>
              <a:t> RSA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digital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E0A40-528C-BDFE-612A-F5069EA9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B075ABA-872E-D3E7-88C5-A3A3C8F63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751" y="1309756"/>
            <a:ext cx="8101568" cy="457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87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416C7F6E-8B9B-443D-A401-41FB0091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448A531-FCA4-4C5C-A0D3-6DCE0838B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Perhitungan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A11F7C-3E6C-453B-B5E3-2640F3BAE282}"/>
              </a:ext>
            </a:extLst>
          </p:cNvPr>
          <p:cNvSpPr/>
          <p:nvPr/>
        </p:nvSpPr>
        <p:spPr>
          <a:xfrm>
            <a:off x="838200" y="1690687"/>
            <a:ext cx="1061167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indent="-457200">
              <a:spcBef>
                <a:spcPts val="1200"/>
              </a:spcBef>
              <a:spcAft>
                <a:spcPts val="0"/>
              </a:spcAft>
            </a:pPr>
            <a:r>
              <a:rPr lang="en-US" sz="2800" b="1" i="1" dirty="0">
                <a:effectLst/>
                <a:ea typeface="Times New Roman" panose="02020603050405020304" pitchFamily="18" charset="0"/>
              </a:rPr>
              <a:t>A.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Sepasang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Kunci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Pilih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1)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0.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59419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3301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(59419 – 1) mod 3301 = 0 ) </a:t>
            </a: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&gt; 1.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100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(59419 – 1)/3301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(59419) = 18870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100)</a:t>
            </a:r>
          </a:p>
          <a:p>
            <a:pPr marL="514350" marR="0" lvl="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1600200" marR="0" indent="-68580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3223</a:t>
            </a:r>
          </a:p>
          <a:p>
            <a:pPr marL="457200" marR="0" lvl="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Times New Roman" panose="02020603050405020304" pitchFamily="18" charset="0"/>
              </a:rPr>
              <a:t>x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 	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18870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3223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59419 = 29245 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cek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Wolframalpha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 )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60B1310D-9539-42A0-B1EE-5A97016C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3B6222-9F10-45E0-8EFD-5C2899E4C05C}"/>
              </a:ext>
            </a:extLst>
          </p:cNvPr>
          <p:cNvSpPr/>
          <p:nvPr/>
        </p:nvSpPr>
        <p:spPr>
          <a:xfrm>
            <a:off x="1013791" y="821841"/>
            <a:ext cx="109727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marR="0" indent="-1600200">
              <a:spcBef>
                <a:spcPts val="600"/>
              </a:spcBef>
              <a:spcAft>
                <a:spcPts val="0"/>
              </a:spcAft>
            </a:pPr>
            <a:r>
              <a:rPr lang="en-US" sz="2800" b="1" i="1" dirty="0">
                <a:ea typeface="Times New Roman" panose="02020603050405020304" pitchFamily="18" charset="0"/>
              </a:rPr>
              <a:t>B. </a:t>
            </a:r>
            <a:r>
              <a:rPr lang="en-US" sz="2800" b="1" i="1" dirty="0" err="1"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Tanda-tangan</a:t>
            </a:r>
            <a:r>
              <a:rPr lang="en-US" sz="2800" b="1" i="1" dirty="0">
                <a:ea typeface="Times New Roman" panose="02020603050405020304" pitchFamily="18" charset="0"/>
              </a:rPr>
              <a:t> (Signing)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acak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k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997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2907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digital,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997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3301) = 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(2907 (4321 + 3223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848)) mod 3301 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  = 7957694475 mod 3301 = 183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Kirim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s) = (848, 183)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E67DFC-E699-4A97-BE3A-C191C114E9F7}"/>
              </a:ext>
            </a:extLst>
          </p:cNvPr>
          <p:cNvSpPr/>
          <p:nvPr/>
        </p:nvSpPr>
        <p:spPr>
          <a:xfrm>
            <a:off x="5555974" y="2280887"/>
            <a:ext cx="6281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g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privat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x = 3223</a:t>
            </a:r>
            <a:endParaRPr lang="en-US" b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AA7E8-D8AC-44A4-8A7B-43C169BFAD8D}"/>
              </a:ext>
            </a:extLst>
          </p:cNvPr>
          <p:cNvSpPr/>
          <p:nvPr/>
        </p:nvSpPr>
        <p:spPr>
          <a:xfrm>
            <a:off x="6470374" y="2280887"/>
            <a:ext cx="5098774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3B47B109-4385-4B08-AA34-FBDC958A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A3F28D-DD64-486D-91AB-9488D25DF8C7}"/>
              </a:ext>
            </a:extLst>
          </p:cNvPr>
          <p:cNvSpPr/>
          <p:nvPr/>
        </p:nvSpPr>
        <p:spPr>
          <a:xfrm>
            <a:off x="977232" y="639552"/>
            <a:ext cx="1103609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i="1" kern="0" dirty="0"/>
              <a:t>C. </a:t>
            </a:r>
            <a:r>
              <a:rPr lang="en-US" sz="2800" b="1" i="1" kern="0" dirty="0" err="1"/>
              <a:t>Prosedur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Verifikasi</a:t>
            </a:r>
            <a:r>
              <a:rPr lang="en-US" sz="2800" b="1" i="1" kern="0" dirty="0"/>
              <a:t> Tanda-</a:t>
            </a:r>
            <a:r>
              <a:rPr lang="en-US" sz="2800" b="1" i="1" kern="0" dirty="0" err="1"/>
              <a:t>tangan</a:t>
            </a:r>
            <a:endParaRPr lang="en-US" sz="2800" b="1" kern="0" dirty="0">
              <a:effectLst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Verifikasi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) = </a:t>
            </a:r>
            <a:r>
              <a:rPr lang="en-US" sz="2600" dirty="0">
                <a:ea typeface="Times New Roman" panose="02020603050405020304" pitchFamily="18" charset="0"/>
              </a:rPr>
              <a:t>(848, 183),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469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mod q = 469 mod 3301 = 469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(4321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2026549 mod 3301 = 3036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(848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=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397712 mod 3301 = 1592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3086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29245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1592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) mod 3301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              =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3036 848 mod 3301 =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>
                <a:ea typeface="Times New Roman" panose="02020603050405020304" pitchFamily="18" charset="0"/>
              </a:rPr>
              <a:t>Karena </a:t>
            </a:r>
            <a:r>
              <a:rPr lang="en-US" sz="2800" i="1" dirty="0">
                <a:ea typeface="Times New Roman" panose="02020603050405020304" pitchFamily="18" charset="0"/>
              </a:rPr>
              <a:t>v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maka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sah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050BCD-DEA7-4CB4-9933-5203D5CBF3F4}"/>
              </a:ext>
            </a:extLst>
          </p:cNvPr>
          <p:cNvSpPr/>
          <p:nvPr/>
        </p:nvSpPr>
        <p:spPr>
          <a:xfrm>
            <a:off x="6758150" y="2699762"/>
            <a:ext cx="569660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000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</a:p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                  g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, y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29245)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F903E6-E4E8-478D-8714-88E4DDF17E01}"/>
              </a:ext>
            </a:extLst>
          </p:cNvPr>
          <p:cNvSpPr/>
          <p:nvPr/>
        </p:nvSpPr>
        <p:spPr>
          <a:xfrm>
            <a:off x="7302233" y="2699762"/>
            <a:ext cx="4608443" cy="677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AC598-B4FB-CF70-226B-BF254B879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610"/>
            <a:ext cx="10515600" cy="567052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Kalkulator</a:t>
            </a:r>
            <a:r>
              <a:rPr lang="en-US" dirty="0"/>
              <a:t> DSA online: </a:t>
            </a:r>
            <a:r>
              <a:rPr lang="en-US" dirty="0">
                <a:hlinkClick r:id="rId2"/>
              </a:rPr>
              <a:t>https://8gwifi.org/DSAFunctionality?keysize=512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CA7A7-F23B-00D2-DBD7-3E964F2F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00E0AB-8B2E-BC17-49C5-A7A5D53AF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26621"/>
            <a:ext cx="9937703" cy="579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92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4594-DB9B-401D-B0F6-ED4F3B82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 BELAJAR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14746-AE86-4B65-BE8C-D5E85DE5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</p:spTree>
    <p:extLst>
      <p:ext uri="{BB962C8B-B14F-4D97-AF65-F5344CB8AC3E}">
        <p14:creationId xmlns:p14="http://schemas.microsoft.com/office/powerpoint/2010/main" val="355059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0BE1EE27-AB08-45B0-B8E8-4F988FBB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C53EE65-95A6-4EEE-9B65-5B09BBEC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Pendahuluan</a:t>
            </a:r>
            <a:endParaRPr lang="en-GB" alt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EF23891-585F-4AF8-B9C4-5826281E4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DSS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bakuan</a:t>
            </a:r>
            <a:r>
              <a:rPr lang="en-US" altLang="en-US" dirty="0"/>
              <a:t> (standard)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tanda-tangan</a:t>
            </a:r>
            <a:r>
              <a:rPr lang="en-US" altLang="en-US" dirty="0"/>
              <a:t> digital.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Diresmikan</a:t>
            </a:r>
            <a:r>
              <a:rPr lang="en-US" altLang="en-US" dirty="0"/>
              <a:t> p</a:t>
            </a: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Agustus</a:t>
            </a:r>
            <a:r>
              <a:rPr lang="en-US" altLang="en-US" dirty="0">
                <a:cs typeface="Times New Roman" panose="02020603050405020304" pitchFamily="18" charset="0"/>
              </a:rPr>
              <a:t> 1991 oleh NIST (</a:t>
            </a:r>
            <a:r>
              <a:rPr lang="en-US" altLang="en-US" i="1" dirty="0">
                <a:cs typeface="Times New Roman" panose="02020603050405020304" pitchFamily="18" charset="0"/>
              </a:rPr>
              <a:t>The National Institute of Standard and Technology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komponen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digital: </a:t>
            </a:r>
            <a:r>
              <a:rPr lang="en-US" altLang="en-US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standard: 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F71DC898-7F8F-4F1E-A38C-3DC7F7E4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DF564AC-0A67-4826-A3BD-C90C9F952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sz="3600" b="1" dirty="0"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cs typeface="Times New Roman" panose="02020603050405020304" pitchFamily="18" charset="0"/>
              </a:rPr>
              <a:t>DSA</a:t>
            </a:r>
            <a:r>
              <a:rPr lang="en-US" altLang="en-US" sz="3600" b="1" dirty="0">
                <a:cs typeface="Times New Roman" panose="02020603050405020304" pitchFamily="18" charset="0"/>
              </a:rPr>
              <a:t>)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76695CF-16CD-4E38-85A6-19AC01F0F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; 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dispesifikasikan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khusus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utama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signature generation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Pemeriksaan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keabsahan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signature verification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AC50416C-65D4-43C4-99C1-23A5E3FD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20C014E-9F8E-49E0-AB0D-986191A82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735496"/>
            <a:ext cx="10880035" cy="544146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ElGamal</a:t>
            </a:r>
            <a:r>
              <a:rPr lang="en-US" altLang="en-US" i="1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Pembentukan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verifikasi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160 bit (SHA-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materi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AA0BBA-ED4F-41B3-B03C-E7085D359318}"/>
              </a:ext>
            </a:extLst>
          </p:cNvPr>
          <p:cNvSpPr/>
          <p:nvPr/>
        </p:nvSpPr>
        <p:spPr>
          <a:xfrm>
            <a:off x="2143538" y="6031468"/>
            <a:ext cx="8501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https://signx.wondershare.com/knowledge/digital-signature-algorithm.html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B3604-F7A2-4B46-8BA4-4ED6E3C5F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38" y="527259"/>
            <a:ext cx="8003795" cy="536506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DA6633-AE39-4E12-9B36-8B1C3FDD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Kriptografi/Informatika-ITB</a:t>
            </a:r>
          </a:p>
        </p:txBody>
      </p:sp>
    </p:spTree>
    <p:extLst>
      <p:ext uri="{BB962C8B-B14F-4D97-AF65-F5344CB8AC3E}">
        <p14:creationId xmlns:p14="http://schemas.microsoft.com/office/powerpoint/2010/main" val="301961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4B23908A-DCE1-4EE5-AC0E-F03B0C23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B40ACA-4EF5-428D-BBBB-4E818F7AE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Parameter 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7547-2995-4D15-A23C-E7B21D88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p,</a:t>
            </a:r>
            <a:r>
              <a:rPr lang="en-US" dirty="0"/>
              <a:t>  </a:t>
            </a:r>
            <a:r>
              <a:rPr lang="en-US" dirty="0" err="1"/>
              <a:t>bilangan</a:t>
            </a:r>
            <a:r>
              <a:rPr lang="en-US" dirty="0"/>
              <a:t> prima,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bit, 512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1024 dan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kelipatan</a:t>
            </a:r>
            <a:r>
              <a:rPr lang="en-US" dirty="0"/>
              <a:t> 64.   Parameter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q,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160 bit,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– 1. </a:t>
            </a:r>
            <a:r>
              <a:rPr lang="en-US" dirty="0" err="1"/>
              <a:t>Dengan</a:t>
            </a:r>
            <a:r>
              <a:rPr lang="en-US" dirty="0"/>
              <a:t> kata lain, (</a:t>
            </a:r>
            <a:r>
              <a:rPr lang="en-US" i="1" dirty="0"/>
              <a:t>p</a:t>
            </a:r>
            <a:r>
              <a:rPr lang="en-US" dirty="0"/>
              <a:t> – 1) mod </a:t>
            </a:r>
            <a:r>
              <a:rPr lang="en-US" i="1" dirty="0"/>
              <a:t>q</a:t>
            </a:r>
            <a:r>
              <a:rPr lang="en-US" dirty="0"/>
              <a:t> = 0. Parameter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g</a:t>
            </a:r>
            <a:r>
              <a:rPr lang="en-US" dirty="0"/>
              <a:t> =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,  </a:t>
            </a:r>
            <a:r>
              <a:rPr lang="en-US" i="1" dirty="0"/>
              <a:t>h</a:t>
            </a:r>
            <a:r>
              <a:rPr lang="en-US" dirty="0"/>
              <a:t> &lt; </a:t>
            </a:r>
            <a:r>
              <a:rPr lang="en-US" i="1" dirty="0"/>
              <a:t>p</a:t>
            </a:r>
            <a:r>
              <a:rPr lang="en-US" dirty="0"/>
              <a:t> – 1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 &gt; 1. Parameter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m,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tanda-tangan</a:t>
            </a:r>
            <a:r>
              <a:rPr lang="en-US" i="1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BBBF08FB-8E49-4410-8DBB-9DAC6F07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8C829B5-9906-4AF0-827F-2E2F20214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Sepasang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04EAEF-7A54-42A4-9C6A-1020C0C2984F}"/>
              </a:ext>
            </a:extLst>
          </p:cNvPr>
          <p:cNvSpPr/>
          <p:nvPr/>
        </p:nvSpPr>
        <p:spPr>
          <a:xfrm>
            <a:off x="960782" y="1724313"/>
            <a:ext cx="10608365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Pilih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prima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 (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1) mod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= 0.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g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1 &lt;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 dan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&gt; 1.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privat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 0 &lt; </a:t>
            </a:r>
            <a:r>
              <a:rPr lang="en-US" sz="2800" i="1" dirty="0">
                <a:ea typeface="Times New Roman" panose="02020603050405020304" pitchFamily="18" charset="0"/>
              </a:rPr>
              <a:t>x </a:t>
            </a:r>
            <a:r>
              <a:rPr lang="en-US" sz="2800" dirty="0">
                <a:ea typeface="Times New Roman" panose="02020603050405020304" pitchFamily="18" charset="0"/>
              </a:rPr>
              <a:t>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publik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y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 err="1"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ea typeface="Times New Roman" panose="02020603050405020304" pitchFamily="18" charset="0"/>
              </a:rPr>
              <a:t>x</a:t>
            </a:r>
            <a:r>
              <a:rPr lang="en-US" sz="2800" i="1" dirty="0">
                <a:ea typeface="Times New Roman" panose="02020603050405020304" pitchFamily="18" charset="0"/>
              </a:rPr>
              <a:t> </a:t>
            </a:r>
            <a:r>
              <a:rPr lang="en-US" sz="2800" dirty="0">
                <a:ea typeface="Times New Roman" panose="02020603050405020304" pitchFamily="18" charset="0"/>
              </a:rPr>
              <a:t>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a typeface="Times New Roman" panose="02020603050405020304" pitchFamily="18" charset="0"/>
              </a:rPr>
              <a:t>Prosedur</a:t>
            </a:r>
            <a:r>
              <a:rPr lang="en-US" sz="2800" dirty="0"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a typeface="Times New Roman" panose="02020603050405020304" pitchFamily="18" charset="0"/>
              </a:rPr>
              <a:t>atas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menghasilkan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publik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privat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79949940-150B-4B42-9ADE-012C79C5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79CDF49-9656-4E9C-AE8F-BFE4C278B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Pembangkitan Tanda-tangan (</a:t>
            </a:r>
            <a:r>
              <a:rPr lang="en-US" altLang="en-US" b="1" i="1">
                <a:cs typeface="Times New Roman" panose="02020603050405020304" pitchFamily="18" charset="0"/>
              </a:rPr>
              <a:t>Signing</a:t>
            </a:r>
            <a:r>
              <a:rPr lang="en-US" altLang="en-US" b="1">
                <a:cs typeface="Times New Roman" panose="02020603050405020304" pitchFamily="18" charset="0"/>
              </a:rPr>
              <a:t>)</a:t>
            </a:r>
            <a:r>
              <a:rPr lang="en-GB" altLang="en-US"/>
              <a:t> 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ED378-B4E7-42DC-8229-635B8622D4F3}"/>
              </a:ext>
            </a:extLst>
          </p:cNvPr>
          <p:cNvSpPr/>
          <p:nvPr/>
        </p:nvSpPr>
        <p:spPr>
          <a:xfrm>
            <a:off x="930963" y="1690688"/>
            <a:ext cx="73406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message digest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dengan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fungsi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hash</a:t>
            </a:r>
            <a:r>
              <a:rPr lang="en-US" sz="2500" dirty="0">
                <a:ea typeface="Times New Roman" panose="02020603050405020304" pitchFamily="18" charset="0"/>
              </a:rPr>
              <a:t> SHA-1, </a:t>
            </a:r>
            <a:r>
              <a:rPr lang="en-US" sz="2500" i="1" dirty="0">
                <a:ea typeface="Times New Roman" panose="02020603050405020304" pitchFamily="18" charset="0"/>
              </a:rPr>
              <a:t>H</a:t>
            </a:r>
            <a:r>
              <a:rPr lang="en-US" sz="2500" dirty="0">
                <a:ea typeface="Times New Roman" panose="02020603050405020304" pitchFamily="18" charset="0"/>
              </a:rPr>
              <a:t>(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Tentukan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acak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k</a:t>
            </a:r>
            <a:r>
              <a:rPr lang="en-US" sz="2500" dirty="0">
                <a:ea typeface="Times New Roman" panose="02020603050405020304" pitchFamily="18" charset="0"/>
              </a:rPr>
              <a:t>,    0 &lt; </a:t>
            </a:r>
            <a:r>
              <a:rPr lang="en-US" sz="2500" i="1" dirty="0">
                <a:ea typeface="Times New Roman" panose="02020603050405020304" pitchFamily="18" charset="0"/>
              </a:rPr>
              <a:t>k</a:t>
            </a:r>
            <a:r>
              <a:rPr lang="en-US" sz="2500" dirty="0">
                <a:ea typeface="Times New Roman" panose="02020603050405020304" pitchFamily="18" charset="0"/>
              </a:rPr>
              <a:t> &lt; </a:t>
            </a:r>
            <a:r>
              <a:rPr lang="en-US" sz="2500" i="1" dirty="0">
                <a:ea typeface="Times New Roman" panose="02020603050405020304" pitchFamily="18" charset="0"/>
              </a:rPr>
              <a:t>q</a:t>
            </a:r>
            <a:r>
              <a:rPr lang="en-US" sz="2500" dirty="0"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dari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adalah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. </a:t>
            </a: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sebagai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berikut</a:t>
            </a:r>
            <a:r>
              <a:rPr lang="en-US" sz="2500" dirty="0">
                <a:ea typeface="Times New Roman" panose="02020603050405020304" pitchFamily="18" charset="0"/>
              </a:rPr>
              <a:t> (</a:t>
            </a:r>
            <a:r>
              <a:rPr lang="en-US" sz="2500" dirty="0" err="1">
                <a:ea typeface="Times New Roman" panose="02020603050405020304" pitchFamily="18" charset="0"/>
              </a:rPr>
              <a:t>kunci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privat</a:t>
            </a:r>
            <a:r>
              <a:rPr lang="en-US" sz="2500" dirty="0">
                <a:ea typeface="Times New Roman" panose="02020603050405020304" pitchFamily="18" charset="0"/>
              </a:rPr>
              <a:t> = </a:t>
            </a:r>
            <a:r>
              <a:rPr lang="en-US" sz="2500" i="1" dirty="0">
                <a:ea typeface="Times New Roman" panose="02020603050405020304" pitchFamily="18" charset="0"/>
              </a:rPr>
              <a:t>x</a:t>
            </a:r>
            <a:r>
              <a:rPr lang="en-US" sz="2500" dirty="0">
                <a:ea typeface="Times New Roman" panose="02020603050405020304" pitchFamily="18" charset="0"/>
              </a:rPr>
              <a:t>):</a:t>
            </a: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5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k </a:t>
            </a:r>
            <a:r>
              <a:rPr lang="en-US" sz="25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–1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Kirim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beserta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(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,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)</a:t>
            </a:r>
            <a:endParaRPr lang="en-US" sz="25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BFA973-61E5-47A3-BB83-B0B329D81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4790" y="1690688"/>
            <a:ext cx="3491899" cy="44790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9D4CE9BC-B1AF-42BA-B9FA-ADFE856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Kriptografi/Informatika-ITB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9EF4C94-1261-4906-9549-898D4C6C9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Verifikasi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Keabsahan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Tanda-tangan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Verifying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B151CC-EC7B-44F0-9B5D-01648FCB2D22}"/>
              </a:ext>
            </a:extLst>
          </p:cNvPr>
          <p:cNvSpPr/>
          <p:nvPr/>
        </p:nvSpPr>
        <p:spPr>
          <a:xfrm>
            <a:off x="934049" y="1555036"/>
            <a:ext cx="70932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Hitung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message digest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pesan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dengan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fungsi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hash</a:t>
            </a:r>
            <a:r>
              <a:rPr lang="en-US" sz="2600" dirty="0">
                <a:ea typeface="Times New Roman" panose="02020603050405020304" pitchFamily="18" charset="0"/>
              </a:rPr>
              <a:t> SHA-1, </a:t>
            </a:r>
            <a:r>
              <a:rPr lang="en-US" sz="2600" i="1" dirty="0">
                <a:ea typeface="Times New Roman" panose="02020603050405020304" pitchFamily="18" charset="0"/>
              </a:rPr>
              <a:t>H</a:t>
            </a:r>
            <a:r>
              <a:rPr lang="en-US" sz="2600" dirty="0">
                <a:ea typeface="Times New Roman" panose="02020603050405020304" pitchFamily="18" charset="0"/>
              </a:rPr>
              <a:t>(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endParaRPr lang="en-US" sz="2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Verifikasi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 dan </a:t>
            </a:r>
            <a:r>
              <a:rPr lang="en-US" sz="2600" i="1" dirty="0">
                <a:ea typeface="Times New Roman" panose="02020603050405020304" pitchFamily="18" charset="0"/>
              </a:rPr>
              <a:t>s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sebagai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berikut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a typeface="Times New Roman" panose="02020603050405020304" pitchFamily="18" charset="0"/>
              </a:rPr>
              <a:t>kunci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publik</a:t>
            </a:r>
            <a:r>
              <a:rPr lang="en-US" sz="2400" dirty="0"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a typeface="Times New Roman" panose="02020603050405020304" pitchFamily="18" charset="0"/>
              </a:rPr>
              <a:t>y</a:t>
            </a:r>
            <a:r>
              <a:rPr lang="en-US" sz="2400" dirty="0">
                <a:ea typeface="Times New Roman" panose="02020603050405020304" pitchFamily="18" charset="0"/>
              </a:rPr>
              <a:t>): </a:t>
            </a:r>
            <a:r>
              <a:rPr lang="en-US" sz="2600" dirty="0">
                <a:ea typeface="Times New Roman" panose="02020603050405020304" pitchFamily="18" charset="0"/>
              </a:rPr>
              <a:t>: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Jika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v</a:t>
            </a:r>
            <a:r>
              <a:rPr lang="en-US" sz="2600" dirty="0"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maka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 digital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 (</a:t>
            </a:r>
            <a:r>
              <a:rPr lang="en-US" sz="2600" dirty="0" err="1">
                <a:ea typeface="Times New Roman" panose="02020603050405020304" pitchFamily="18" charset="0"/>
              </a:rPr>
              <a:t>terverifikasi</a:t>
            </a:r>
            <a:r>
              <a:rPr lang="en-US" sz="2600" dirty="0">
                <a:ea typeface="Times New Roman" panose="02020603050405020304" pitchFamily="18" charset="0"/>
              </a:rPr>
              <a:t>), </a:t>
            </a:r>
            <a:r>
              <a:rPr lang="en-US" sz="2600" dirty="0" err="1">
                <a:ea typeface="Times New Roman" panose="02020603050405020304" pitchFamily="18" charset="0"/>
              </a:rPr>
              <a:t>sebaliknya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tidak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.</a:t>
            </a:r>
            <a:endParaRPr lang="en-US" sz="2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2286A-D7D5-4E4B-9A83-69EAED339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6222" y="1690688"/>
            <a:ext cx="3494853" cy="45672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1229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Office Theme</vt:lpstr>
      <vt:lpstr>Digital Signature Standard (DSS)</vt:lpstr>
      <vt:lpstr>Pendahuluan</vt:lpstr>
      <vt:lpstr>Digital Signature Algorithm (DSA)</vt:lpstr>
      <vt:lpstr>PowerPoint Presentation</vt:lpstr>
      <vt:lpstr>PowerPoint Presentation</vt:lpstr>
      <vt:lpstr>Parameter DSA</vt:lpstr>
      <vt:lpstr>Pembangkitan Sepasang Kunci</vt:lpstr>
      <vt:lpstr>Pembangkitan Tanda-tangan (Signing) </vt:lpstr>
      <vt:lpstr>Verifikasi Keabsahan Tanda-tangan (Verifying)</vt:lpstr>
      <vt:lpstr>Ringkasan DSA</vt:lpstr>
      <vt:lpstr>PowerPoint Presentation</vt:lpstr>
      <vt:lpstr>PowerPoint Presentation</vt:lpstr>
      <vt:lpstr>Contoh Perhitungan DSA</vt:lpstr>
      <vt:lpstr>PowerPoint Presentation</vt:lpstr>
      <vt:lpstr>PowerPoint Presentation</vt:lpstr>
      <vt:lpstr>PowerPoint Presentation</vt:lpstr>
      <vt:lpstr>SELAMAT 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Signature Standard (DSS)</dc:title>
  <dc:creator>Dr.Ir. Rinaldi Munir, MT</dc:creator>
  <cp:lastModifiedBy>Dr. Ir. Rinaldi, M.T.</cp:lastModifiedBy>
  <cp:revision>29</cp:revision>
  <dcterms:created xsi:type="dcterms:W3CDTF">2020-03-27T08:48:55Z</dcterms:created>
  <dcterms:modified xsi:type="dcterms:W3CDTF">2024-04-22T08:56:34Z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2024-04-22T05:59:15Z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1fcbec4e-c63f-4b95-aa25-7391f71ac5a3</vt:lpwstr>
  </property>
  <property fmtid="{D5CDD505-2E9C-101B-9397-08002B2CF9AE}" pid="8" name="MSIP_Label_38b525e5-f3da-4501-8f1e-526b6769fc56_ContentBits">
    <vt:lpwstr>0</vt:lpwstr>
  </property>
</Properties>
</file>