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av" ContentType="audio/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tags/tag4.xml" ContentType="application/vnd.openxmlformats-officedocument.presentationml.tags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5"/>
  </p:notesMasterIdLst>
  <p:sldIdLst>
    <p:sldId id="405" r:id="rId2"/>
    <p:sldId id="315" r:id="rId3"/>
    <p:sldId id="381" r:id="rId4"/>
    <p:sldId id="336" r:id="rId5"/>
    <p:sldId id="337" r:id="rId6"/>
    <p:sldId id="338" r:id="rId7"/>
    <p:sldId id="339" r:id="rId8"/>
    <p:sldId id="349" r:id="rId9"/>
    <p:sldId id="346" r:id="rId10"/>
    <p:sldId id="348" r:id="rId11"/>
    <p:sldId id="352" r:id="rId12"/>
    <p:sldId id="363" r:id="rId13"/>
    <p:sldId id="366" r:id="rId14"/>
    <p:sldId id="406" r:id="rId15"/>
    <p:sldId id="350" r:id="rId16"/>
    <p:sldId id="353" r:id="rId17"/>
    <p:sldId id="355" r:id="rId18"/>
    <p:sldId id="359" r:id="rId19"/>
    <p:sldId id="367" r:id="rId20"/>
    <p:sldId id="356" r:id="rId21"/>
    <p:sldId id="360" r:id="rId22"/>
    <p:sldId id="361" r:id="rId23"/>
    <p:sldId id="362" r:id="rId24"/>
    <p:sldId id="364" r:id="rId25"/>
    <p:sldId id="365" r:id="rId26"/>
    <p:sldId id="369" r:id="rId27"/>
    <p:sldId id="370" r:id="rId28"/>
    <p:sldId id="371" r:id="rId29"/>
    <p:sldId id="400" r:id="rId30"/>
    <p:sldId id="372" r:id="rId31"/>
    <p:sldId id="374" r:id="rId32"/>
    <p:sldId id="376" r:id="rId33"/>
    <p:sldId id="377" r:id="rId34"/>
    <p:sldId id="378" r:id="rId35"/>
    <p:sldId id="408" r:id="rId36"/>
    <p:sldId id="379" r:id="rId37"/>
    <p:sldId id="380" r:id="rId38"/>
    <p:sldId id="384" r:id="rId39"/>
    <p:sldId id="385" r:id="rId40"/>
    <p:sldId id="389" r:id="rId41"/>
    <p:sldId id="390" r:id="rId42"/>
    <p:sldId id="391" r:id="rId43"/>
    <p:sldId id="392" r:id="rId44"/>
    <p:sldId id="383" r:id="rId45"/>
    <p:sldId id="386" r:id="rId46"/>
    <p:sldId id="388" r:id="rId47"/>
    <p:sldId id="402" r:id="rId48"/>
    <p:sldId id="403" r:id="rId49"/>
    <p:sldId id="404" r:id="rId50"/>
    <p:sldId id="394" r:id="rId51"/>
    <p:sldId id="395" r:id="rId52"/>
    <p:sldId id="396" r:id="rId53"/>
    <p:sldId id="401" r:id="rId5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8" d="100"/>
          <a:sy n="68" d="100"/>
        </p:scale>
        <p:origin x="73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theme" Target="theme/theme1.xml"/><Relationship Id="rId5" Type="http://schemas.openxmlformats.org/officeDocument/2006/relationships/slide" Target="slides/slide4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tableStyles" Target="tableStyle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viewProps" Target="viewProps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4C691A4-BDDA-4E0C-9EAC-87384FA968B5}" type="datetimeFigureOut">
              <a:rPr lang="en-US" smtClean="0"/>
              <a:t>3/30/2024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08BF92-96D4-422A-81EE-05B34A1177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29599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5E62D3-89B4-4182-9370-57FA698A536E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Bahan kuliah IF3058 Kriptografi</a:t>
            </a:r>
          </a:p>
        </p:txBody>
      </p:sp>
    </p:spTree>
    <p:extLst>
      <p:ext uri="{BB962C8B-B14F-4D97-AF65-F5344CB8AC3E}">
        <p14:creationId xmlns:p14="http://schemas.microsoft.com/office/powerpoint/2010/main" val="253135363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8835F21-AF52-424B-B10B-DA1203165A83}" type="slidenum">
              <a:rPr lang="en-US"/>
              <a:pPr/>
              <a:t>42</a:t>
            </a:fld>
            <a:endParaRPr lang="en-US"/>
          </a:p>
        </p:txBody>
      </p:sp>
      <p:sp>
        <p:nvSpPr>
          <p:cNvPr id="1085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85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454154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50F4808-6DF8-40EB-995D-F43E8C074AE7}" type="slidenum">
              <a:rPr lang="en-US"/>
              <a:pPr/>
              <a:t>46</a:t>
            </a:fld>
            <a:endParaRPr lang="en-US"/>
          </a:p>
        </p:txBody>
      </p:sp>
      <p:sp>
        <p:nvSpPr>
          <p:cNvPr id="1075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75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594302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4B3C61E-04FD-4EFA-A78A-17DD529C57EB}" type="slidenum">
              <a:rPr lang="en-US"/>
              <a:pPr/>
              <a:t>50</a:t>
            </a:fld>
            <a:endParaRPr lang="en-US"/>
          </a:p>
        </p:txBody>
      </p:sp>
      <p:sp>
        <p:nvSpPr>
          <p:cNvPr id="1105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05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883779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A357382-8188-4B1F-968E-9CF6F5FBC04D}" type="slidenum">
              <a:rPr lang="en-US"/>
              <a:pPr/>
              <a:t>51</a:t>
            </a:fld>
            <a:endParaRPr lang="en-US"/>
          </a:p>
        </p:txBody>
      </p:sp>
      <p:sp>
        <p:nvSpPr>
          <p:cNvPr id="1116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16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968938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E754312-383B-4497-BD57-0F9D69715A76}" type="slidenum">
              <a:rPr lang="en-US"/>
              <a:pPr/>
              <a:t>52</a:t>
            </a:fld>
            <a:endParaRPr lang="en-US"/>
          </a:p>
        </p:txBody>
      </p:sp>
      <p:sp>
        <p:nvSpPr>
          <p:cNvPr id="1126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8802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B2BB7F-02FA-4DD2-B593-DE594EB5FDB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89C2EB1-927B-44EB-BB6E-01B24C90D07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5D136DA-7A3C-49FF-8C26-D013AB522C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1EDB02-C0CA-4748-97A0-46D9A94D9B94}" type="datetime1">
              <a:rPr lang="en-US" smtClean="0"/>
              <a:t>3/30/2024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2BD9488-2541-4AD4-B643-71062DC07A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Munir/IF4020 Kriptografi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0FEF1F-49C5-4104-B6E6-0CD237CA92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1CEE93-FA6F-4740-8CA5-FDA2A95C74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03692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4E3DEA-5A0B-49E8-88EC-4474BB78D9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E13B833-81ED-4EFD-AE52-94280B77DB2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B39D65C-2E4B-43C7-AA96-866C1E0406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19DD97-1DB8-4882-8D9F-DC3FBCD97D9D}" type="datetime1">
              <a:rPr lang="en-US" smtClean="0"/>
              <a:t>3/30/2024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8C8D5D8-3698-40C1-B86E-C50408A97E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Munir/IF4020 Kriptografi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9E34252-1E64-4342-B179-54F521CD1B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1CEE93-FA6F-4740-8CA5-FDA2A95C74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48702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B81DAF7-2E8C-4D79-9B75-EADD9789564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E998B47-ECE0-46C9-9F83-9BE84C43256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D2A79F4-0A71-41A4-BE6F-DB926D8F56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1DC217-81A8-4C95-A56A-A513E67B8C86}" type="datetime1">
              <a:rPr lang="en-US" smtClean="0"/>
              <a:t>3/30/2024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8D5E2F-9DE4-4577-9E18-AF8191F854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Munir/IF4020 Kriptografi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F9D431-CBA6-4FC8-8CB1-E81FC36924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1CEE93-FA6F-4740-8CA5-FDA2A95C74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516402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5A72B9-915A-49EC-9057-259333881039}" type="datetime1">
              <a:rPr lang="en-US" smtClean="0"/>
              <a:t>3/30/2024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Rinaldi Munir/IF4020 Kriptografi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CD2691-EBC2-4D13-BBE3-5DAE01B455F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10652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F39173-9372-4E18-BDA8-F10CC3E1F0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C88D9E-A96F-4A0C-8433-FB22FD16F3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CB0DEB7-7463-496B-BF2D-3338B0DCB3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A88F0E-FA14-440A-9104-C146454204A6}" type="datetime1">
              <a:rPr lang="en-US" smtClean="0"/>
              <a:t>3/30/2024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6AF92C2-5188-4E37-B528-5132B4454A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Munir/IF4020 Kriptografi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0E02D52-BA43-445D-A3AF-450386AB42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1CEE93-FA6F-4740-8CA5-FDA2A95C74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27916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6036DF-EF15-4886-A3B7-254C579625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3C3284A-ED42-476F-BD3D-AFF8CABC1A5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69E3A64-5C69-4B61-9DD7-1E4DE536C7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D3D127-2FDE-498C-9C4C-8A19EE95DB8E}" type="datetime1">
              <a:rPr lang="en-US" smtClean="0"/>
              <a:t>3/30/2024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6D0F838-85AB-46D0-B2D6-AF57227BF8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Munir/IF4020 Kriptografi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CF415E4-D80E-420B-8624-340104D1FE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1CEE93-FA6F-4740-8CA5-FDA2A95C74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39229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F5C027-68FD-46C3-9BEE-38A20721C5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50918C-EC03-4513-A68A-6F915A8FEFC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51A1055-F6AA-4815-A0E0-63BCDD9FFF3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8364A90-9702-4030-9996-C7A964D5FF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5CC822-4569-44CF-B30A-7D5D46775E6B}" type="datetime1">
              <a:rPr lang="en-US" smtClean="0"/>
              <a:t>3/30/2024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EAF6736-4819-4EED-86AF-AA1D87CC99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Munir/IF4020 Kriptografi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B0D1934-2EF8-48C1-A95B-F036B6F9FF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1CEE93-FA6F-4740-8CA5-FDA2A95C74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21193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906DE1-46B7-4905-A891-A3F8309B20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A54FDE3-10D3-4308-B962-3C5D7821633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4C9958D-5677-4B41-8BA5-5DD5EA65C99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77B3FAD-8A10-4C80-A423-4B0F2A3268D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63A392E-2794-4053-B459-578D7B5A8B9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75B2896-C52A-4C17-AD69-451D719E3F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68CFFA-EF20-4186-B3FC-E86E19E97F9A}" type="datetime1">
              <a:rPr lang="en-US" smtClean="0"/>
              <a:t>3/30/2024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B28FB20-B078-4607-BA38-4A63B75A10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Munir/IF4020 Kriptografi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9430A6E-B253-4A14-8D53-FD4C12E4C2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1CEE93-FA6F-4740-8CA5-FDA2A95C74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08072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D27E05-64B1-4F9F-B9C9-7F3E9ABFC4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3A19CA3-B49F-4CD4-822C-5B04F943D9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AADA7B-4E92-461D-B8EF-42D4CCBA2AF6}" type="datetime1">
              <a:rPr lang="en-US" smtClean="0"/>
              <a:t>3/30/2024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C993B99-A6D2-481A-ACC5-521E25B1D3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Munir/IF4020 Kriptografi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745EB17-F2F3-420F-8AF0-13225CB3D0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1CEE93-FA6F-4740-8CA5-FDA2A95C74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91365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46F7B18-D600-44E1-A191-F314D56CA2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8174AB-AB51-484C-9623-1D5CEF102547}" type="datetime1">
              <a:rPr lang="en-US" smtClean="0"/>
              <a:t>3/30/2024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8E3A611-B86A-4B17-AC32-4EDB3A6F79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Munir/IF4020 Kriptografi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AF304FA-E5EC-4B08-95B1-50979C8F50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1CEE93-FA6F-4740-8CA5-FDA2A95C74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60714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16144D-8655-406F-A4B7-D0C0C8376D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D389DC-DC07-4EB8-B3EF-E0DE5C4719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137DE55-72B4-4E78-81DF-2615B00B42F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1D0D300-4030-4F3C-BAB7-0F9FD1589D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EBA23C-5D24-416E-94F8-C74628C9A95F}" type="datetime1">
              <a:rPr lang="en-US" smtClean="0"/>
              <a:t>3/30/2024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9E9FE06-3497-4E3C-9600-47D7935C62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Munir/IF4020 Kriptografi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2AB41CF-0A89-4381-8815-E690088C76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1CEE93-FA6F-4740-8CA5-FDA2A95C74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74436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5D0523-01D5-4887-A881-48CAA289AD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0FEACF2-33D3-4927-BC48-37FC170048D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DC7D175-1080-450A-BC19-4D836E4BA91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99B8082-8B4B-4B06-9CA5-755A3714AE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96CE20-812A-4CF3-B386-7868E6EDFDA9}" type="datetime1">
              <a:rPr lang="en-US" smtClean="0"/>
              <a:t>3/30/2024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93E07C1-C1F0-4826-BF64-85CCA4D4F7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Munir/IF4020 Kriptografi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A79E62-68D6-4AF4-BD4F-4CB235BBE7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1CEE93-FA6F-4740-8CA5-FDA2A95C74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79768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1A69E19-4AFB-4D21-97C4-22684B624F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4027293-4621-41ED-8F47-2ACDA95AEF6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A5E393C-4A16-4B98-ABC2-1D2D7DF836E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880CE4-46D0-411F-B95A-6DF7D1A2CD18}" type="datetime1">
              <a:rPr lang="en-US" smtClean="0"/>
              <a:t>3/30/2024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FC84D1-104E-4967-8F76-CF62A3F3E7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Rinaldi Munir/IF4020 Kriptografi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8BC37D-17E4-4391-8DA0-1106F6F2236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1CEE93-FA6F-4740-8CA5-FDA2A95C74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60309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0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hyperlink" Target="https://andrea.corbellini.name/ecc/interactive/reals-add.html" TargetMode="Externa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4.png"/><Relationship Id="rId4" Type="http://schemas.openxmlformats.org/officeDocument/2006/relationships/image" Target="../media/image130.png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6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0.png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hyperlink" Target="https://andrea.corbellini.name/ecc/interactive/reals-add.html" TargetMode="External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Relationship Id="rId6" Type="http://schemas.openxmlformats.org/officeDocument/2006/relationships/image" Target="../media/image27.png"/><Relationship Id="rId5" Type="http://schemas.openxmlformats.org/officeDocument/2006/relationships/image" Target="../media/image26.png"/><Relationship Id="rId4" Type="http://schemas.openxmlformats.org/officeDocument/2006/relationships/audio" Target="../media/audio2.wav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53440" y="1139825"/>
            <a:ext cx="10322560" cy="1598436"/>
          </a:xfrm>
        </p:spPr>
        <p:txBody>
          <a:bodyPr>
            <a:normAutofit/>
          </a:bodyPr>
          <a:lstStyle/>
          <a:p>
            <a:r>
              <a:rPr lang="en-US" b="1" dirty="0"/>
              <a:t>Elliptic Curve Cryptography (ECC</a:t>
            </a:r>
            <a:r>
              <a:rPr lang="en-US" dirty="0"/>
              <a:t>)</a:t>
            </a:r>
            <a:br>
              <a:rPr lang="en-US" dirty="0"/>
            </a:br>
            <a:r>
              <a:rPr lang="en-US" sz="4000" dirty="0"/>
              <a:t>(Bagian 2)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F70A9-CF17-4CCF-9456-28B8BD5CF6EE}" type="slidenum">
              <a:rPr lang="en-US" smtClean="0"/>
              <a:pPr/>
              <a:t>1</a:t>
            </a:fld>
            <a:endParaRPr lang="en-US"/>
          </a:p>
        </p:txBody>
      </p:sp>
      <p:pic>
        <p:nvPicPr>
          <p:cNvPr id="7" name="Picture 4" descr="weierstrass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870950" y="2204762"/>
            <a:ext cx="2743200" cy="24484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9D22C3E6-1D4F-9A42-BA04-F71DDA8ED9A0}"/>
              </a:ext>
            </a:extLst>
          </p:cNvPr>
          <p:cNvSpPr txBox="1">
            <a:spLocks noChangeArrowheads="1"/>
          </p:cNvSpPr>
          <p:nvPr/>
        </p:nvSpPr>
        <p:spPr>
          <a:xfrm>
            <a:off x="1514475" y="706437"/>
            <a:ext cx="8001000" cy="6445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en-US">
                <a:solidFill>
                  <a:srgbClr val="000000"/>
                </a:solidFill>
              </a:rPr>
              <a:t>Bahan kuliah IF4020 Kriptografi</a:t>
            </a:r>
            <a:endParaRPr lang="en-GB" altLang="en-US" dirty="0">
              <a:solidFill>
                <a:srgbClr val="000000"/>
              </a:solidFill>
            </a:endParaRPr>
          </a:p>
        </p:txBody>
      </p:sp>
      <p:sp>
        <p:nvSpPr>
          <p:cNvPr id="9" name="Subtitle 2">
            <a:extLst>
              <a:ext uri="{FF2B5EF4-FFF2-40B4-BE49-F238E27FC236}">
                <a16:creationId xmlns:a16="http://schemas.microsoft.com/office/drawing/2014/main" id="{2863AB70-B842-094C-D6A4-ACC3E512DF1B}"/>
              </a:ext>
            </a:extLst>
          </p:cNvPr>
          <p:cNvSpPr txBox="1">
            <a:spLocks/>
          </p:cNvSpPr>
          <p:nvPr/>
        </p:nvSpPr>
        <p:spPr bwMode="auto">
          <a:xfrm>
            <a:off x="1752600" y="4598987"/>
            <a:ext cx="7924800" cy="2106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normAutofit fontScale="62500" lnSpcReduction="20000"/>
          </a:bodyPr>
          <a:lstStyle>
            <a:lvl1pPr marL="0" indent="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5000"/>
              <a:buFont typeface="Wingdings" panose="05000000000000000000" pitchFamily="2" charset="2"/>
              <a:buNone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algn="ctr">
              <a:defRPr/>
            </a:pPr>
            <a:r>
              <a:rPr lang="en-US" sz="4500" kern="0" dirty="0"/>
              <a:t>Oleh: Rinaldi Munir</a:t>
            </a:r>
          </a:p>
          <a:p>
            <a:pPr algn="ctr">
              <a:defRPr/>
            </a:pPr>
            <a:endParaRPr lang="en-US" sz="4500" kern="0" dirty="0"/>
          </a:p>
          <a:p>
            <a:pPr algn="ctr">
              <a:defRPr/>
            </a:pPr>
            <a:r>
              <a:rPr lang="en-US" kern="0" dirty="0"/>
              <a:t>Program </a:t>
            </a:r>
            <a:r>
              <a:rPr lang="en-US" kern="0" dirty="0" err="1"/>
              <a:t>Studi</a:t>
            </a:r>
            <a:r>
              <a:rPr lang="en-US" kern="0" dirty="0"/>
              <a:t> </a:t>
            </a:r>
            <a:r>
              <a:rPr lang="en-US" kern="0" dirty="0" err="1"/>
              <a:t>Informatika</a:t>
            </a:r>
            <a:endParaRPr lang="en-US" kern="0" dirty="0"/>
          </a:p>
          <a:p>
            <a:pPr algn="ctr">
              <a:defRPr/>
            </a:pPr>
            <a:r>
              <a:rPr lang="en-US" kern="0" dirty="0" err="1"/>
              <a:t>Sekolah</a:t>
            </a:r>
            <a:r>
              <a:rPr lang="en-US" kern="0" dirty="0"/>
              <a:t> Teknik </a:t>
            </a:r>
            <a:r>
              <a:rPr lang="en-US" kern="0" dirty="0" err="1"/>
              <a:t>Elektro</a:t>
            </a:r>
            <a:r>
              <a:rPr lang="en-US" kern="0" dirty="0"/>
              <a:t> dan </a:t>
            </a:r>
            <a:r>
              <a:rPr lang="en-US" kern="0" dirty="0" err="1"/>
              <a:t>Informatika</a:t>
            </a:r>
            <a:endParaRPr lang="en-US" kern="0" dirty="0"/>
          </a:p>
          <a:p>
            <a:pPr algn="ctr">
              <a:defRPr/>
            </a:pPr>
            <a:r>
              <a:rPr lang="en-US" kern="0" dirty="0" err="1"/>
              <a:t>Institut</a:t>
            </a:r>
            <a:r>
              <a:rPr lang="en-US" kern="0" dirty="0"/>
              <a:t> </a:t>
            </a:r>
            <a:r>
              <a:rPr lang="en-US" kern="0" dirty="0" err="1"/>
              <a:t>Teknologi</a:t>
            </a:r>
            <a:r>
              <a:rPr lang="en-US" kern="0" dirty="0"/>
              <a:t> Bandung</a:t>
            </a:r>
          </a:p>
          <a:p>
            <a:pPr algn="ctr">
              <a:defRPr/>
            </a:pPr>
            <a:r>
              <a:rPr lang="en-US" kern="0" dirty="0"/>
              <a:t>2024</a:t>
            </a:r>
          </a:p>
          <a:p>
            <a:pPr algn="ctr">
              <a:defRPr/>
            </a:pPr>
            <a:endParaRPr lang="en-US" kern="0" dirty="0"/>
          </a:p>
        </p:txBody>
      </p:sp>
      <p:pic>
        <p:nvPicPr>
          <p:cNvPr id="10" name="Picture 9" descr="Download Logo ITB - Direktorat Sistem dan Teknologi Informasi Institut  Teknologi Bandung">
            <a:extLst>
              <a:ext uri="{FF2B5EF4-FFF2-40B4-BE49-F238E27FC236}">
                <a16:creationId xmlns:a16="http://schemas.microsoft.com/office/drawing/2014/main" id="{42E07F5A-7214-01CB-AB1A-853F9C04050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19889" y="2873513"/>
            <a:ext cx="1590222" cy="15902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Penjumlahan</a:t>
            </a:r>
            <a:r>
              <a:rPr lang="en-US" dirty="0"/>
              <a:t> </a:t>
            </a:r>
            <a:r>
              <a:rPr lang="en-US" dirty="0" err="1"/>
              <a:t>Titik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Kurva</a:t>
            </a:r>
            <a:r>
              <a:rPr lang="en-US" dirty="0"/>
              <a:t> </a:t>
            </a:r>
            <a:r>
              <a:rPr lang="en-US" dirty="0" err="1"/>
              <a:t>Eliptik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88000" y="1601787"/>
            <a:ext cx="8229600" cy="4754563"/>
          </a:xfrm>
        </p:spPr>
        <p:txBody>
          <a:bodyPr/>
          <a:lstStyle/>
          <a:p>
            <a:pPr>
              <a:buNone/>
            </a:pPr>
            <a:r>
              <a:rPr lang="en-US" dirty="0"/>
              <a:t>(a) P + Q = R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Munir/IF4020 Kriptografi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F70A9-CF17-4CCF-9456-28B8BD5CF6EE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1033900" y="2176800"/>
            <a:ext cx="3880999" cy="34778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/>
              <a:t>Penjelasan</a:t>
            </a:r>
            <a:r>
              <a:rPr lang="en-US" sz="2000" dirty="0"/>
              <a:t> </a:t>
            </a:r>
            <a:r>
              <a:rPr lang="en-US" sz="2000" dirty="0" err="1"/>
              <a:t>geometri</a:t>
            </a:r>
            <a:r>
              <a:rPr lang="en-US" sz="2000" dirty="0"/>
              <a:t>:</a:t>
            </a:r>
          </a:p>
          <a:p>
            <a:pPr marL="457200" indent="-457200">
              <a:buAutoNum type="arabicPeriod"/>
            </a:pPr>
            <a:r>
              <a:rPr lang="en-US" sz="2000" dirty="0" err="1"/>
              <a:t>Tarik</a:t>
            </a:r>
            <a:r>
              <a:rPr lang="en-US" sz="2000" dirty="0"/>
              <a:t> </a:t>
            </a:r>
            <a:r>
              <a:rPr lang="en-US" sz="2000" dirty="0" err="1"/>
              <a:t>garis</a:t>
            </a:r>
            <a:r>
              <a:rPr lang="en-US" sz="2000" dirty="0"/>
              <a:t> </a:t>
            </a:r>
            <a:r>
              <a:rPr lang="en-US" sz="2000" dirty="0" err="1"/>
              <a:t>melalui</a:t>
            </a:r>
            <a:r>
              <a:rPr lang="en-US" sz="2000" dirty="0"/>
              <a:t> P </a:t>
            </a:r>
            <a:r>
              <a:rPr lang="en-US" sz="2000" dirty="0" err="1"/>
              <a:t>dan</a:t>
            </a:r>
            <a:r>
              <a:rPr lang="en-US" sz="2000" dirty="0"/>
              <a:t> Q</a:t>
            </a:r>
          </a:p>
          <a:p>
            <a:pPr marL="457200" indent="-457200">
              <a:buAutoNum type="arabicPeriod"/>
            </a:pPr>
            <a:r>
              <a:rPr lang="en-US" sz="2000" dirty="0" err="1"/>
              <a:t>Jika</a:t>
            </a:r>
            <a:r>
              <a:rPr lang="en-US" sz="2000" dirty="0"/>
              <a:t> P </a:t>
            </a:r>
            <a:r>
              <a:rPr lang="en-US" sz="2000" dirty="0">
                <a:sym typeface="Symbol"/>
              </a:rPr>
              <a:t> Q, </a:t>
            </a:r>
            <a:r>
              <a:rPr lang="en-US" sz="2000" dirty="0" err="1">
                <a:sym typeface="Symbol"/>
              </a:rPr>
              <a:t>garis</a:t>
            </a:r>
            <a:r>
              <a:rPr lang="en-US" sz="2000" dirty="0">
                <a:sym typeface="Symbol"/>
              </a:rPr>
              <a:t> </a:t>
            </a:r>
            <a:r>
              <a:rPr lang="en-US" sz="2000" dirty="0" err="1">
                <a:sym typeface="Symbol"/>
              </a:rPr>
              <a:t>tersebut</a:t>
            </a:r>
            <a:r>
              <a:rPr lang="en-US" sz="2000" dirty="0">
                <a:sym typeface="Symbol"/>
              </a:rPr>
              <a:t> </a:t>
            </a:r>
          </a:p>
          <a:p>
            <a:pPr marL="457200" indent="-457200"/>
            <a:r>
              <a:rPr lang="en-US" sz="2000" dirty="0">
                <a:sym typeface="Symbol"/>
              </a:rPr>
              <a:t>	</a:t>
            </a:r>
            <a:r>
              <a:rPr lang="en-US" sz="2000" dirty="0" err="1">
                <a:sym typeface="Symbol"/>
              </a:rPr>
              <a:t>memotong</a:t>
            </a:r>
            <a:r>
              <a:rPr lang="en-US" sz="2000" dirty="0">
                <a:sym typeface="Symbol"/>
              </a:rPr>
              <a:t> </a:t>
            </a:r>
            <a:r>
              <a:rPr lang="en-US" sz="2000" dirty="0" err="1">
                <a:sym typeface="Symbol"/>
              </a:rPr>
              <a:t>kurva</a:t>
            </a:r>
            <a:r>
              <a:rPr lang="en-US" sz="2000" dirty="0">
                <a:sym typeface="Symbol"/>
              </a:rPr>
              <a:t> </a:t>
            </a:r>
            <a:r>
              <a:rPr lang="en-US" sz="2000" dirty="0" err="1">
                <a:sym typeface="Symbol"/>
              </a:rPr>
              <a:t>pada</a:t>
            </a:r>
            <a:r>
              <a:rPr lang="en-US" sz="2000" dirty="0">
                <a:sym typeface="Symbol"/>
              </a:rPr>
              <a:t> </a:t>
            </a:r>
            <a:r>
              <a:rPr lang="en-US" sz="2000" dirty="0" err="1">
                <a:sym typeface="Symbol"/>
              </a:rPr>
              <a:t>t</a:t>
            </a:r>
            <a:r>
              <a:rPr lang="en-US" sz="2000" dirty="0" err="1"/>
              <a:t>itik</a:t>
            </a:r>
            <a:r>
              <a:rPr lang="en-US" sz="2000" dirty="0"/>
              <a:t>  -R</a:t>
            </a:r>
          </a:p>
          <a:p>
            <a:pPr marL="457200" indent="-457200"/>
            <a:r>
              <a:rPr lang="en-US" sz="2000" dirty="0"/>
              <a:t>3.     </a:t>
            </a:r>
            <a:r>
              <a:rPr lang="en-US" sz="2000" dirty="0" err="1"/>
              <a:t>Pencerminan</a:t>
            </a:r>
            <a:r>
              <a:rPr lang="en-US" sz="2000" dirty="0"/>
              <a:t> </a:t>
            </a:r>
            <a:r>
              <a:rPr lang="en-US" sz="2000" dirty="0" err="1"/>
              <a:t>titik</a:t>
            </a:r>
            <a:r>
              <a:rPr lang="en-US" sz="2000" dirty="0"/>
              <a:t> -R </a:t>
            </a:r>
            <a:r>
              <a:rPr lang="en-US" sz="2000" dirty="0" err="1"/>
              <a:t>terhadap</a:t>
            </a:r>
            <a:endParaRPr lang="en-US" sz="2000" dirty="0"/>
          </a:p>
          <a:p>
            <a:pPr marL="457200" indent="-457200"/>
            <a:r>
              <a:rPr lang="en-US" sz="2000" dirty="0"/>
              <a:t>	</a:t>
            </a:r>
            <a:r>
              <a:rPr lang="en-US" sz="2000" dirty="0" err="1"/>
              <a:t>sumbu</a:t>
            </a:r>
            <a:r>
              <a:rPr lang="en-US" sz="2000" dirty="0"/>
              <a:t>-x </a:t>
            </a:r>
            <a:r>
              <a:rPr lang="en-US" sz="2000" dirty="0" err="1"/>
              <a:t>adalah</a:t>
            </a:r>
            <a:r>
              <a:rPr lang="en-US" sz="2000" dirty="0"/>
              <a:t> </a:t>
            </a:r>
            <a:r>
              <a:rPr lang="en-US" sz="2000" dirty="0" err="1"/>
              <a:t>titik</a:t>
            </a:r>
            <a:r>
              <a:rPr lang="en-US" sz="2000" dirty="0"/>
              <a:t> R</a:t>
            </a:r>
          </a:p>
          <a:p>
            <a:pPr marL="457200" indent="-457200">
              <a:buAutoNum type="arabicPeriod" startAt="4"/>
            </a:pPr>
            <a:r>
              <a:rPr lang="en-US" sz="2000" dirty="0" err="1"/>
              <a:t>Titik</a:t>
            </a:r>
            <a:r>
              <a:rPr lang="en-US" sz="2000" dirty="0"/>
              <a:t> R </a:t>
            </a:r>
            <a:r>
              <a:rPr lang="en-US" sz="2000" dirty="0" err="1"/>
              <a:t>adalah</a:t>
            </a:r>
            <a:r>
              <a:rPr lang="en-US" sz="2000" dirty="0"/>
              <a:t> </a:t>
            </a:r>
            <a:r>
              <a:rPr lang="en-US" sz="2000" dirty="0" err="1"/>
              <a:t>hasil</a:t>
            </a:r>
            <a:r>
              <a:rPr lang="en-US" sz="2000" dirty="0"/>
              <a:t> </a:t>
            </a:r>
          </a:p>
          <a:p>
            <a:pPr marL="457200" indent="-457200"/>
            <a:r>
              <a:rPr lang="en-US" sz="2000" dirty="0"/>
              <a:t>	</a:t>
            </a:r>
            <a:r>
              <a:rPr lang="en-US" sz="2000" dirty="0" err="1"/>
              <a:t>penjumlahan</a:t>
            </a:r>
            <a:r>
              <a:rPr lang="en-US" sz="2000" dirty="0"/>
              <a:t> </a:t>
            </a:r>
            <a:r>
              <a:rPr lang="en-US" sz="2000" dirty="0" err="1"/>
              <a:t>titik</a:t>
            </a:r>
            <a:r>
              <a:rPr lang="en-US" sz="2000" dirty="0"/>
              <a:t> P </a:t>
            </a:r>
            <a:r>
              <a:rPr lang="en-US" sz="2000" dirty="0" err="1"/>
              <a:t>dan</a:t>
            </a:r>
            <a:r>
              <a:rPr lang="en-US" sz="2000" dirty="0"/>
              <a:t> Q</a:t>
            </a:r>
          </a:p>
          <a:p>
            <a:pPr marL="457200" indent="-457200"/>
            <a:r>
              <a:rPr lang="en-US" sz="2000" dirty="0"/>
              <a:t> </a:t>
            </a:r>
          </a:p>
          <a:p>
            <a:pPr marL="457200" indent="-457200"/>
            <a:r>
              <a:rPr lang="en-US" sz="2000" dirty="0" err="1"/>
              <a:t>Keterangan</a:t>
            </a:r>
            <a:r>
              <a:rPr lang="en-US" sz="2000" dirty="0"/>
              <a:t>:  </a:t>
            </a:r>
            <a:r>
              <a:rPr lang="en-US" sz="2000" dirty="0" err="1"/>
              <a:t>Jika</a:t>
            </a:r>
            <a:r>
              <a:rPr lang="en-US" sz="2000" dirty="0"/>
              <a:t> R =(x, y) </a:t>
            </a:r>
            <a:r>
              <a:rPr lang="en-US" sz="2000" dirty="0" err="1"/>
              <a:t>maka</a:t>
            </a:r>
            <a:r>
              <a:rPr lang="en-US" sz="2000" dirty="0"/>
              <a:t> –R </a:t>
            </a:r>
          </a:p>
          <a:p>
            <a:pPr marL="457200" indent="-457200"/>
            <a:r>
              <a:rPr lang="en-US" sz="2000" dirty="0"/>
              <a:t>		        </a:t>
            </a:r>
            <a:r>
              <a:rPr lang="en-US" sz="2000" dirty="0" err="1"/>
              <a:t>adalah</a:t>
            </a:r>
            <a:r>
              <a:rPr lang="en-US" sz="2000" dirty="0"/>
              <a:t> </a:t>
            </a:r>
            <a:r>
              <a:rPr lang="en-US" sz="2000" dirty="0" err="1"/>
              <a:t>titik</a:t>
            </a:r>
            <a:r>
              <a:rPr lang="en-US" sz="2000" dirty="0"/>
              <a:t> (x, -y)</a:t>
            </a:r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15000" y="1447801"/>
            <a:ext cx="4953000" cy="43824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1" name="TextBox 10"/>
          <p:cNvSpPr txBox="1"/>
          <p:nvPr/>
        </p:nvSpPr>
        <p:spPr>
          <a:xfrm>
            <a:off x="4741506" y="6019800"/>
            <a:ext cx="59264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rgbClr val="FF0000"/>
                </a:solidFill>
              </a:rPr>
              <a:t>Sumber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gambar</a:t>
            </a:r>
            <a:r>
              <a:rPr lang="en-US" dirty="0">
                <a:solidFill>
                  <a:srgbClr val="FF0000"/>
                </a:solidFill>
              </a:rPr>
              <a:t>: Andreas Steffen, Elliptic Curve Cryptography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0320" y="609601"/>
            <a:ext cx="8920480" cy="5516563"/>
          </a:xfrm>
        </p:spPr>
        <p:txBody>
          <a:bodyPr/>
          <a:lstStyle/>
          <a:p>
            <a:pPr>
              <a:buNone/>
            </a:pPr>
            <a:r>
              <a:rPr lang="en-US" b="1" dirty="0" err="1"/>
              <a:t>Penjelasan</a:t>
            </a:r>
            <a:r>
              <a:rPr lang="en-US" b="1" dirty="0"/>
              <a:t> </a:t>
            </a:r>
            <a:r>
              <a:rPr lang="en-US" b="1" dirty="0" err="1"/>
              <a:t>Analitik</a:t>
            </a:r>
            <a:r>
              <a:rPr lang="en-US" b="1" dirty="0"/>
              <a:t>  P + Q = R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Munir/IF4020 Kriptografi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F70A9-CF17-4CCF-9456-28B8BD5CF6EE}" type="slidenum">
              <a:rPr lang="en-US" smtClean="0"/>
              <a:pPr/>
              <a:t>11</a:t>
            </a:fld>
            <a:endParaRPr lang="en-US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96001" y="1600200"/>
            <a:ext cx="4327115" cy="388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Rectangle 6"/>
          <p:cNvSpPr/>
          <p:nvPr/>
        </p:nvSpPr>
        <p:spPr>
          <a:xfrm>
            <a:off x="1437641" y="1521768"/>
            <a:ext cx="401507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err="1"/>
              <a:t>Persamaan</a:t>
            </a:r>
            <a:r>
              <a:rPr lang="en-US" sz="2400" dirty="0"/>
              <a:t> </a:t>
            </a:r>
            <a:r>
              <a:rPr lang="en-US" sz="2400" dirty="0" err="1"/>
              <a:t>garis</a:t>
            </a:r>
            <a:r>
              <a:rPr lang="en-US" sz="2400" dirty="0"/>
              <a:t> g:    </a:t>
            </a:r>
            <a:r>
              <a:rPr lang="en-US" sz="2400" i="1" dirty="0"/>
              <a:t>y</a:t>
            </a:r>
            <a:r>
              <a:rPr lang="en-US" sz="2400" dirty="0"/>
              <a:t> = </a:t>
            </a:r>
            <a:r>
              <a:rPr lang="en-US" sz="2400" i="1" dirty="0"/>
              <a:t>m</a:t>
            </a:r>
            <a:r>
              <a:rPr lang="en-US" sz="2400" i="1" dirty="0">
                <a:sym typeface="Symbol"/>
              </a:rPr>
              <a:t>x</a:t>
            </a:r>
            <a:r>
              <a:rPr lang="en-US" sz="2400" dirty="0">
                <a:sym typeface="Symbol"/>
              </a:rPr>
              <a:t> + </a:t>
            </a:r>
            <a:r>
              <a:rPr lang="en-US" sz="2400" i="1" dirty="0">
                <a:sym typeface="Symbol"/>
              </a:rPr>
              <a:t>c</a:t>
            </a:r>
            <a:endParaRPr lang="en-US" sz="2400" i="1" dirty="0"/>
          </a:p>
        </p:txBody>
      </p:sp>
      <p:sp>
        <p:nvSpPr>
          <p:cNvPr id="8" name="TextBox 7"/>
          <p:cNvSpPr txBox="1"/>
          <p:nvPr/>
        </p:nvSpPr>
        <p:spPr>
          <a:xfrm>
            <a:off x="1437641" y="2399184"/>
            <a:ext cx="212353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/>
              <a:t>Gradien</a:t>
            </a:r>
            <a:r>
              <a:rPr lang="en-US" sz="2400" dirty="0"/>
              <a:t> </a:t>
            </a:r>
            <a:r>
              <a:rPr lang="en-US" sz="2400" dirty="0" err="1"/>
              <a:t>garis</a:t>
            </a:r>
            <a:r>
              <a:rPr lang="en-US" sz="2400" dirty="0"/>
              <a:t> g: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099" name="Object 3"/>
              <p:cNvSpPr txBox="1"/>
              <p:nvPr/>
            </p:nvSpPr>
            <p:spPr bwMode="auto">
              <a:xfrm>
                <a:off x="3639153" y="2330451"/>
                <a:ext cx="1879601" cy="984250"/>
              </a:xfrm>
              <a:prstGeom prst="rect">
                <a:avLst/>
              </a:prstGeom>
              <a:noFill/>
            </p:spPr>
            <p:txBody>
              <a:bodyPr>
                <a:norm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000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𝑚</m:t>
                      </m:r>
                      <m:r>
                        <a:rPr lang="en-US" sz="20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e>
                            <m:sub>
                              <m:r>
                                <a:rPr lang="en-US" sz="2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𝑝</m:t>
                              </m:r>
                            </m:sub>
                          </m:sSub>
                          <m:r>
                            <a:rPr lang="en-US"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en-US" sz="2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e>
                            <m:sub>
                              <m:r>
                                <a:rPr lang="en-US" sz="2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𝑞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sz="2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sz="2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𝑝</m:t>
                              </m:r>
                            </m:sub>
                          </m:sSub>
                          <m:r>
                            <a:rPr lang="en-US"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en-US" sz="2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sz="2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𝑞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n-US" sz="2000" dirty="0"/>
              </a:p>
            </p:txBody>
          </p:sp>
        </mc:Choice>
        <mc:Fallback xmlns="">
          <p:sp>
            <p:nvSpPr>
              <p:cNvPr id="4099" name="Object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639153" y="2330451"/>
                <a:ext cx="1879601" cy="984250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TextBox 9"/>
          <p:cNvSpPr txBox="1"/>
          <p:nvPr/>
        </p:nvSpPr>
        <p:spPr>
          <a:xfrm>
            <a:off x="1524000" y="3261360"/>
            <a:ext cx="3864776" cy="30469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/>
              <a:t>Perpotongan</a:t>
            </a:r>
            <a:r>
              <a:rPr lang="en-US" sz="2400" dirty="0"/>
              <a:t> </a:t>
            </a:r>
            <a:r>
              <a:rPr lang="en-US" sz="2400" dirty="0" err="1"/>
              <a:t>garis</a:t>
            </a:r>
            <a:r>
              <a:rPr lang="en-US" sz="2400" dirty="0"/>
              <a:t> g </a:t>
            </a:r>
            <a:r>
              <a:rPr lang="en-US" sz="2400" dirty="0" err="1"/>
              <a:t>dengan</a:t>
            </a:r>
            <a:endParaRPr lang="en-US" sz="2400" dirty="0"/>
          </a:p>
          <a:p>
            <a:r>
              <a:rPr lang="en-US" sz="2400" dirty="0" err="1"/>
              <a:t>kurva</a:t>
            </a:r>
            <a:r>
              <a:rPr lang="en-US" sz="2400" dirty="0"/>
              <a:t> y</a:t>
            </a:r>
            <a:r>
              <a:rPr lang="en-US" sz="2400" baseline="30000" dirty="0"/>
              <a:t>2</a:t>
            </a:r>
            <a:r>
              <a:rPr lang="en-US" sz="2400" dirty="0"/>
              <a:t> = x</a:t>
            </a:r>
            <a:r>
              <a:rPr lang="en-US" sz="2400" baseline="30000" dirty="0"/>
              <a:t>3</a:t>
            </a:r>
            <a:r>
              <a:rPr lang="en-US" sz="2400" dirty="0"/>
              <a:t> + ax + b </a:t>
            </a:r>
            <a:r>
              <a:rPr lang="en-US" sz="2400" dirty="0" err="1"/>
              <a:t>adalah</a:t>
            </a:r>
            <a:r>
              <a:rPr lang="en-US" sz="2400" dirty="0"/>
              <a:t>: </a:t>
            </a:r>
            <a:r>
              <a:rPr lang="en-US" sz="2400" dirty="0">
                <a:sym typeface="Symbol"/>
              </a:rPr>
              <a:t> </a:t>
            </a:r>
          </a:p>
          <a:p>
            <a:r>
              <a:rPr lang="en-US" sz="2400" dirty="0">
                <a:sym typeface="Symbol"/>
              </a:rPr>
              <a:t>     (mx + c)</a:t>
            </a:r>
            <a:r>
              <a:rPr lang="en-US" sz="2400" baseline="30000" dirty="0">
                <a:sym typeface="Symbol"/>
              </a:rPr>
              <a:t>2 </a:t>
            </a:r>
            <a:r>
              <a:rPr lang="en-US" sz="2400" dirty="0">
                <a:sym typeface="Symbol"/>
              </a:rPr>
              <a:t>= x</a:t>
            </a:r>
            <a:r>
              <a:rPr lang="en-US" sz="2400" baseline="30000" dirty="0">
                <a:sym typeface="Symbol"/>
              </a:rPr>
              <a:t>3</a:t>
            </a:r>
            <a:r>
              <a:rPr lang="en-US" sz="2400" dirty="0">
                <a:sym typeface="Symbol"/>
              </a:rPr>
              <a:t> + ax + b</a:t>
            </a:r>
          </a:p>
          <a:p>
            <a:endParaRPr lang="en-US" sz="2400" dirty="0">
              <a:sym typeface="Symbol"/>
            </a:endParaRPr>
          </a:p>
          <a:p>
            <a:r>
              <a:rPr lang="en-US" sz="2400" dirty="0" err="1">
                <a:sym typeface="Symbol"/>
              </a:rPr>
              <a:t>Koordinat</a:t>
            </a:r>
            <a:r>
              <a:rPr lang="en-US" sz="2400" dirty="0">
                <a:sym typeface="Symbol"/>
              </a:rPr>
              <a:t> </a:t>
            </a:r>
            <a:r>
              <a:rPr lang="en-US" sz="2400" dirty="0" err="1">
                <a:sym typeface="Symbol"/>
              </a:rPr>
              <a:t>Titik</a:t>
            </a:r>
            <a:r>
              <a:rPr lang="en-US" sz="2400" dirty="0">
                <a:sym typeface="Symbol"/>
              </a:rPr>
              <a:t> R: </a:t>
            </a:r>
          </a:p>
          <a:p>
            <a:r>
              <a:rPr lang="en-US" sz="2400" dirty="0">
                <a:sym typeface="Symbol"/>
              </a:rPr>
              <a:t>     </a:t>
            </a:r>
            <a:r>
              <a:rPr lang="en-US" sz="2400" dirty="0" err="1">
                <a:sym typeface="Symbol"/>
              </a:rPr>
              <a:t>x</a:t>
            </a:r>
            <a:r>
              <a:rPr lang="en-US" sz="2400" baseline="-25000" dirty="0" err="1">
                <a:sym typeface="Symbol"/>
              </a:rPr>
              <a:t>r</a:t>
            </a:r>
            <a:r>
              <a:rPr lang="en-US" sz="2400" dirty="0">
                <a:sym typeface="Symbol"/>
              </a:rPr>
              <a:t> = m</a:t>
            </a:r>
            <a:r>
              <a:rPr lang="en-US" sz="2400" baseline="30000" dirty="0">
                <a:sym typeface="Symbol"/>
              </a:rPr>
              <a:t>2 </a:t>
            </a:r>
            <a:r>
              <a:rPr lang="en-US" sz="2400" dirty="0">
                <a:sym typeface="Symbol"/>
              </a:rPr>
              <a:t>– </a:t>
            </a:r>
            <a:r>
              <a:rPr lang="en-US" sz="2400" dirty="0" err="1">
                <a:sym typeface="Symbol"/>
              </a:rPr>
              <a:t>x</a:t>
            </a:r>
            <a:r>
              <a:rPr lang="en-US" sz="2400" baseline="-25000" dirty="0" err="1">
                <a:sym typeface="Symbol"/>
              </a:rPr>
              <a:t>p</a:t>
            </a:r>
            <a:r>
              <a:rPr lang="en-US" sz="2400" dirty="0">
                <a:sym typeface="Symbol"/>
              </a:rPr>
              <a:t> – </a:t>
            </a:r>
            <a:r>
              <a:rPr lang="en-US" sz="2400" dirty="0" err="1">
                <a:sym typeface="Symbol"/>
              </a:rPr>
              <a:t>x</a:t>
            </a:r>
            <a:r>
              <a:rPr lang="en-US" sz="2400" baseline="-25000" dirty="0" err="1">
                <a:sym typeface="Symbol"/>
              </a:rPr>
              <a:t>q</a:t>
            </a:r>
            <a:endParaRPr lang="en-US" sz="2400" baseline="-25000" dirty="0">
              <a:sym typeface="Symbol"/>
            </a:endParaRPr>
          </a:p>
          <a:p>
            <a:r>
              <a:rPr lang="en-US" sz="2400" dirty="0">
                <a:sym typeface="Symbol"/>
              </a:rPr>
              <a:t>     y</a:t>
            </a:r>
            <a:r>
              <a:rPr lang="en-US" sz="2400" baseline="-25000" dirty="0">
                <a:sym typeface="Symbol"/>
              </a:rPr>
              <a:t>r </a:t>
            </a:r>
            <a:r>
              <a:rPr lang="en-US" sz="2400" dirty="0">
                <a:sym typeface="Symbol"/>
              </a:rPr>
              <a:t>= m(</a:t>
            </a:r>
            <a:r>
              <a:rPr lang="en-US" sz="2400" dirty="0" err="1">
                <a:sym typeface="Symbol"/>
              </a:rPr>
              <a:t>x</a:t>
            </a:r>
            <a:r>
              <a:rPr lang="en-US" sz="2400" baseline="-25000" dirty="0" err="1">
                <a:sym typeface="Symbol"/>
              </a:rPr>
              <a:t>p</a:t>
            </a:r>
            <a:r>
              <a:rPr lang="en-US" sz="2400" dirty="0">
                <a:sym typeface="Symbol"/>
              </a:rPr>
              <a:t> – </a:t>
            </a:r>
            <a:r>
              <a:rPr lang="en-US" sz="2400" dirty="0" err="1">
                <a:sym typeface="Symbol"/>
              </a:rPr>
              <a:t>x</a:t>
            </a:r>
            <a:r>
              <a:rPr lang="en-US" sz="2400" baseline="-25000" dirty="0" err="1">
                <a:sym typeface="Symbol"/>
              </a:rPr>
              <a:t>r</a:t>
            </a:r>
            <a:r>
              <a:rPr lang="en-US" sz="2400" dirty="0">
                <a:sym typeface="Symbol"/>
              </a:rPr>
              <a:t>) – </a:t>
            </a:r>
            <a:r>
              <a:rPr lang="en-US" sz="2400" dirty="0" err="1">
                <a:sym typeface="Symbol"/>
              </a:rPr>
              <a:t>y</a:t>
            </a:r>
            <a:r>
              <a:rPr lang="en-US" sz="2400" baseline="-25000" dirty="0" err="1">
                <a:sym typeface="Symbol"/>
              </a:rPr>
              <a:t>p</a:t>
            </a:r>
            <a:r>
              <a:rPr lang="en-US" sz="2400" dirty="0"/>
              <a:t>  </a:t>
            </a:r>
          </a:p>
          <a:p>
            <a:endParaRPr lang="en-US" sz="2400" dirty="0"/>
          </a:p>
        </p:txBody>
      </p:sp>
      <p:sp>
        <p:nvSpPr>
          <p:cNvPr id="11" name="TextBox 10"/>
          <p:cNvSpPr txBox="1"/>
          <p:nvPr/>
        </p:nvSpPr>
        <p:spPr>
          <a:xfrm>
            <a:off x="4741506" y="6019800"/>
            <a:ext cx="59264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rgbClr val="FF0000"/>
                </a:solidFill>
              </a:rPr>
              <a:t>Sumber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gambar</a:t>
            </a:r>
            <a:r>
              <a:rPr lang="en-US" dirty="0">
                <a:solidFill>
                  <a:srgbClr val="FF0000"/>
                </a:solidFill>
              </a:rPr>
              <a:t>: Andreas Steffen, Elliptic Curve Cryptography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37920" y="680721"/>
            <a:ext cx="9733280" cy="5675630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sz="2400" dirty="0" err="1"/>
              <a:t>Contoh</a:t>
            </a:r>
            <a:r>
              <a:rPr lang="en-US" sz="2400" dirty="0"/>
              <a:t>: </a:t>
            </a:r>
            <a:r>
              <a:rPr lang="en-US" sz="2400" dirty="0" err="1"/>
              <a:t>Kurva</a:t>
            </a:r>
            <a:r>
              <a:rPr lang="en-US" sz="2400" dirty="0"/>
              <a:t> </a:t>
            </a:r>
            <a:r>
              <a:rPr lang="en-US" sz="2400" dirty="0" err="1"/>
              <a:t>eliptik</a:t>
            </a:r>
            <a:r>
              <a:rPr lang="en-US" sz="2400" dirty="0"/>
              <a:t> </a:t>
            </a:r>
            <a:r>
              <a:rPr lang="en-US" sz="2400" dirty="0">
                <a:solidFill>
                  <a:srgbClr val="FF3300"/>
                </a:solidFill>
                <a:latin typeface="Calibri" pitchFamily="34" charset="0"/>
              </a:rPr>
              <a:t>y</a:t>
            </a:r>
            <a:r>
              <a:rPr lang="en-US" sz="2400" baseline="30000" dirty="0">
                <a:solidFill>
                  <a:srgbClr val="FF3300"/>
                </a:solidFill>
                <a:latin typeface="Calibri" pitchFamily="34" charset="0"/>
              </a:rPr>
              <a:t>2</a:t>
            </a:r>
            <a:r>
              <a:rPr lang="en-US" sz="2400" dirty="0">
                <a:solidFill>
                  <a:srgbClr val="FF3300"/>
                </a:solidFill>
                <a:latin typeface="Calibri" pitchFamily="34" charset="0"/>
              </a:rPr>
              <a:t> = x</a:t>
            </a:r>
            <a:r>
              <a:rPr lang="en-US" sz="2400" baseline="30000" dirty="0">
                <a:solidFill>
                  <a:srgbClr val="FF3300"/>
                </a:solidFill>
                <a:latin typeface="Calibri" pitchFamily="34" charset="0"/>
              </a:rPr>
              <a:t>3</a:t>
            </a:r>
            <a:r>
              <a:rPr lang="en-US" sz="2400" dirty="0">
                <a:solidFill>
                  <a:srgbClr val="FF3300"/>
                </a:solidFill>
                <a:latin typeface="Calibri" pitchFamily="34" charset="0"/>
              </a:rPr>
              <a:t> + 2x + 4</a:t>
            </a:r>
            <a:r>
              <a:rPr lang="en-US" sz="2400" dirty="0">
                <a:latin typeface="Calibri" pitchFamily="34" charset="0"/>
              </a:rPr>
              <a:t> </a:t>
            </a:r>
          </a:p>
          <a:p>
            <a:pPr>
              <a:buNone/>
            </a:pPr>
            <a:r>
              <a:rPr lang="en-US" sz="2400" dirty="0">
                <a:latin typeface="Calibri" pitchFamily="34" charset="0"/>
              </a:rPr>
              <a:t>	  </a:t>
            </a:r>
            <a:r>
              <a:rPr lang="en-US" sz="2400" dirty="0" err="1">
                <a:latin typeface="Calibri" pitchFamily="34" charset="0"/>
              </a:rPr>
              <a:t>Misalkan</a:t>
            </a:r>
            <a:r>
              <a:rPr lang="en-US" sz="2400" dirty="0">
                <a:latin typeface="Calibri" pitchFamily="34" charset="0"/>
              </a:rPr>
              <a:t> P(2, 4) </a:t>
            </a:r>
            <a:r>
              <a:rPr lang="en-US" sz="2400" dirty="0" err="1">
                <a:latin typeface="Calibri" pitchFamily="34" charset="0"/>
              </a:rPr>
              <a:t>dan</a:t>
            </a:r>
            <a:r>
              <a:rPr lang="en-US" sz="2400" dirty="0">
                <a:latin typeface="Calibri" pitchFamily="34" charset="0"/>
              </a:rPr>
              <a:t> Q(0, 2) </a:t>
            </a:r>
            <a:r>
              <a:rPr lang="en-US" sz="2400" dirty="0" err="1">
                <a:latin typeface="Calibri" pitchFamily="34" charset="0"/>
              </a:rPr>
              <a:t>dua</a:t>
            </a:r>
            <a:r>
              <a:rPr lang="en-US" sz="2400" dirty="0">
                <a:latin typeface="Calibri" pitchFamily="34" charset="0"/>
              </a:rPr>
              <a:t> </a:t>
            </a:r>
            <a:r>
              <a:rPr lang="en-US" sz="2400" dirty="0" err="1">
                <a:latin typeface="Calibri" pitchFamily="34" charset="0"/>
              </a:rPr>
              <a:t>titik</a:t>
            </a:r>
            <a:r>
              <a:rPr lang="en-US" sz="2400" dirty="0">
                <a:latin typeface="Calibri" pitchFamily="34" charset="0"/>
              </a:rPr>
              <a:t> </a:t>
            </a:r>
            <a:r>
              <a:rPr lang="en-US" sz="2400" dirty="0" err="1">
                <a:latin typeface="Calibri" pitchFamily="34" charset="0"/>
              </a:rPr>
              <a:t>pada</a:t>
            </a:r>
            <a:r>
              <a:rPr lang="en-US" sz="2400" dirty="0">
                <a:latin typeface="Calibri" pitchFamily="34" charset="0"/>
              </a:rPr>
              <a:t> </a:t>
            </a:r>
            <a:r>
              <a:rPr lang="en-US" sz="2400" dirty="0" err="1">
                <a:latin typeface="Calibri" pitchFamily="34" charset="0"/>
              </a:rPr>
              <a:t>kurva</a:t>
            </a:r>
            <a:endParaRPr lang="en-US" sz="2400" dirty="0">
              <a:latin typeface="Calibri" pitchFamily="34" charset="0"/>
            </a:endParaRPr>
          </a:p>
          <a:p>
            <a:pPr>
              <a:buNone/>
            </a:pPr>
            <a:r>
              <a:rPr lang="en-US" sz="2400" dirty="0">
                <a:latin typeface="Calibri" pitchFamily="34" charset="0"/>
              </a:rPr>
              <a:t>	  </a:t>
            </a:r>
            <a:r>
              <a:rPr lang="en-US" sz="2400" dirty="0" err="1">
                <a:latin typeface="Calibri" pitchFamily="34" charset="0"/>
              </a:rPr>
              <a:t>Penjumlahan</a:t>
            </a:r>
            <a:r>
              <a:rPr lang="en-US" sz="2400" dirty="0">
                <a:latin typeface="Calibri" pitchFamily="34" charset="0"/>
              </a:rPr>
              <a:t> </a:t>
            </a:r>
            <a:r>
              <a:rPr lang="en-US" sz="2400" dirty="0" err="1">
                <a:latin typeface="Calibri" pitchFamily="34" charset="0"/>
              </a:rPr>
              <a:t>titik</a:t>
            </a:r>
            <a:r>
              <a:rPr lang="en-US" sz="2400" dirty="0">
                <a:latin typeface="Calibri" pitchFamily="34" charset="0"/>
              </a:rPr>
              <a:t>: P + Q = R. </a:t>
            </a:r>
            <a:r>
              <a:rPr lang="en-US" sz="2400" dirty="0" err="1">
                <a:latin typeface="Calibri" pitchFamily="34" charset="0"/>
              </a:rPr>
              <a:t>Tentukan</a:t>
            </a:r>
            <a:r>
              <a:rPr lang="en-US" sz="2400" dirty="0">
                <a:latin typeface="Calibri" pitchFamily="34" charset="0"/>
              </a:rPr>
              <a:t> R!</a:t>
            </a:r>
          </a:p>
          <a:p>
            <a:pPr>
              <a:buNone/>
            </a:pPr>
            <a:r>
              <a:rPr lang="en-US" sz="2400" dirty="0">
                <a:latin typeface="Calibri" pitchFamily="34" charset="0"/>
              </a:rPr>
              <a:t> 	  </a:t>
            </a:r>
            <a:r>
              <a:rPr lang="en-US" sz="2400" dirty="0" err="1">
                <a:latin typeface="Calibri" pitchFamily="34" charset="0"/>
              </a:rPr>
              <a:t>Langkah-langkah</a:t>
            </a:r>
            <a:r>
              <a:rPr lang="en-US" sz="2400" dirty="0">
                <a:latin typeface="Calibri" pitchFamily="34" charset="0"/>
              </a:rPr>
              <a:t> </a:t>
            </a:r>
            <a:r>
              <a:rPr lang="en-US" sz="2400" dirty="0" err="1">
                <a:latin typeface="Calibri" pitchFamily="34" charset="0"/>
              </a:rPr>
              <a:t>menghitung</a:t>
            </a:r>
            <a:r>
              <a:rPr lang="en-US" sz="2400" dirty="0">
                <a:latin typeface="Calibri" pitchFamily="34" charset="0"/>
              </a:rPr>
              <a:t> </a:t>
            </a:r>
            <a:r>
              <a:rPr lang="en-US" sz="2400" dirty="0" err="1">
                <a:latin typeface="Calibri" pitchFamily="34" charset="0"/>
              </a:rPr>
              <a:t>koordinat</a:t>
            </a:r>
            <a:r>
              <a:rPr lang="en-US" sz="2400" dirty="0">
                <a:latin typeface="Calibri" pitchFamily="34" charset="0"/>
              </a:rPr>
              <a:t> R:</a:t>
            </a:r>
          </a:p>
          <a:p>
            <a:pPr marL="738188" indent="-273050"/>
            <a:r>
              <a:rPr lang="en-US" sz="2400" dirty="0" err="1">
                <a:latin typeface="Calibri" pitchFamily="34" charset="0"/>
              </a:rPr>
              <a:t>Gradien</a:t>
            </a:r>
            <a:r>
              <a:rPr lang="en-US" sz="2400" dirty="0">
                <a:latin typeface="Calibri" pitchFamily="34" charset="0"/>
              </a:rPr>
              <a:t> </a:t>
            </a:r>
            <a:r>
              <a:rPr lang="en-US" sz="2400" dirty="0" err="1">
                <a:latin typeface="Calibri" pitchFamily="34" charset="0"/>
              </a:rPr>
              <a:t>garis</a:t>
            </a:r>
            <a:r>
              <a:rPr lang="en-US" sz="2400" dirty="0">
                <a:latin typeface="Calibri" pitchFamily="34" charset="0"/>
              </a:rPr>
              <a:t> g: </a:t>
            </a:r>
            <a:r>
              <a:rPr lang="en-US" sz="2400" dirty="0">
                <a:latin typeface="Calibri" pitchFamily="34" charset="0"/>
                <a:sym typeface="Symbol"/>
              </a:rPr>
              <a:t>m = (</a:t>
            </a:r>
            <a:r>
              <a:rPr lang="en-US" sz="2400" dirty="0" err="1">
                <a:latin typeface="Calibri" pitchFamily="34" charset="0"/>
                <a:sym typeface="Symbol"/>
              </a:rPr>
              <a:t>y</a:t>
            </a:r>
            <a:r>
              <a:rPr lang="en-US" sz="2400" baseline="-25000" dirty="0" err="1">
                <a:latin typeface="Calibri" pitchFamily="34" charset="0"/>
                <a:sym typeface="Symbol"/>
              </a:rPr>
              <a:t>p</a:t>
            </a:r>
            <a:r>
              <a:rPr lang="en-US" sz="2400" dirty="0">
                <a:latin typeface="Calibri" pitchFamily="34" charset="0"/>
                <a:sym typeface="Symbol"/>
              </a:rPr>
              <a:t> – </a:t>
            </a:r>
            <a:r>
              <a:rPr lang="en-US" sz="2400" dirty="0" err="1">
                <a:latin typeface="Calibri" pitchFamily="34" charset="0"/>
                <a:sym typeface="Symbol"/>
              </a:rPr>
              <a:t>y</a:t>
            </a:r>
            <a:r>
              <a:rPr lang="en-US" sz="2400" baseline="-25000" dirty="0" err="1">
                <a:latin typeface="Calibri" pitchFamily="34" charset="0"/>
                <a:sym typeface="Symbol"/>
              </a:rPr>
              <a:t>q</a:t>
            </a:r>
            <a:r>
              <a:rPr lang="en-US" sz="2400" dirty="0">
                <a:latin typeface="Calibri" pitchFamily="34" charset="0"/>
                <a:sym typeface="Symbol"/>
              </a:rPr>
              <a:t>)/(</a:t>
            </a:r>
            <a:r>
              <a:rPr lang="en-US" sz="2400" dirty="0" err="1">
                <a:latin typeface="Calibri" pitchFamily="34" charset="0"/>
                <a:sym typeface="Symbol"/>
              </a:rPr>
              <a:t>x</a:t>
            </a:r>
            <a:r>
              <a:rPr lang="en-US" sz="2400" baseline="-25000" dirty="0" err="1">
                <a:latin typeface="Calibri" pitchFamily="34" charset="0"/>
                <a:sym typeface="Symbol"/>
              </a:rPr>
              <a:t>p</a:t>
            </a:r>
            <a:r>
              <a:rPr lang="en-US" sz="2400" dirty="0">
                <a:latin typeface="Calibri" pitchFamily="34" charset="0"/>
                <a:sym typeface="Symbol"/>
              </a:rPr>
              <a:t> – </a:t>
            </a:r>
            <a:r>
              <a:rPr lang="en-US" sz="2400" dirty="0" err="1">
                <a:latin typeface="Calibri" pitchFamily="34" charset="0"/>
                <a:sym typeface="Symbol"/>
              </a:rPr>
              <a:t>x</a:t>
            </a:r>
            <a:r>
              <a:rPr lang="en-US" sz="2400" baseline="-25000" dirty="0" err="1">
                <a:latin typeface="Calibri" pitchFamily="34" charset="0"/>
                <a:sym typeface="Symbol"/>
              </a:rPr>
              <a:t>q</a:t>
            </a:r>
            <a:r>
              <a:rPr lang="en-US" sz="2400" dirty="0">
                <a:latin typeface="Calibri" pitchFamily="34" charset="0"/>
                <a:sym typeface="Symbol"/>
              </a:rPr>
              <a:t>) =(4 – 2)/(2 – 0) = 1</a:t>
            </a:r>
          </a:p>
          <a:p>
            <a:pPr marL="738188" indent="-273050"/>
            <a:r>
              <a:rPr lang="en-US" sz="2400" dirty="0" err="1">
                <a:sym typeface="Symbol"/>
              </a:rPr>
              <a:t>x</a:t>
            </a:r>
            <a:r>
              <a:rPr lang="en-US" sz="2400" baseline="-25000" dirty="0" err="1">
                <a:sym typeface="Symbol"/>
              </a:rPr>
              <a:t>r</a:t>
            </a:r>
            <a:r>
              <a:rPr lang="en-US" sz="2400" dirty="0">
                <a:sym typeface="Symbol"/>
              </a:rPr>
              <a:t> = m</a:t>
            </a:r>
            <a:r>
              <a:rPr lang="en-US" sz="2400" baseline="30000" dirty="0">
                <a:sym typeface="Symbol"/>
              </a:rPr>
              <a:t>2 </a:t>
            </a:r>
            <a:r>
              <a:rPr lang="en-US" sz="2400" dirty="0">
                <a:sym typeface="Symbol"/>
              </a:rPr>
              <a:t>– </a:t>
            </a:r>
            <a:r>
              <a:rPr lang="en-US" sz="2400" dirty="0" err="1">
                <a:sym typeface="Symbol"/>
              </a:rPr>
              <a:t>x</a:t>
            </a:r>
            <a:r>
              <a:rPr lang="en-US" sz="2400" baseline="-25000" dirty="0" err="1">
                <a:sym typeface="Symbol"/>
              </a:rPr>
              <a:t>p</a:t>
            </a:r>
            <a:r>
              <a:rPr lang="en-US" sz="2400" dirty="0">
                <a:sym typeface="Symbol"/>
              </a:rPr>
              <a:t> – </a:t>
            </a:r>
            <a:r>
              <a:rPr lang="en-US" sz="2400" dirty="0" err="1">
                <a:sym typeface="Symbol"/>
              </a:rPr>
              <a:t>x</a:t>
            </a:r>
            <a:r>
              <a:rPr lang="en-US" sz="2400" baseline="-25000" dirty="0" err="1">
                <a:sym typeface="Symbol"/>
              </a:rPr>
              <a:t>q</a:t>
            </a:r>
            <a:r>
              <a:rPr lang="en-US" sz="2400" baseline="-25000" dirty="0">
                <a:sym typeface="Symbol"/>
              </a:rPr>
              <a:t>  </a:t>
            </a:r>
            <a:r>
              <a:rPr lang="en-US" sz="2400" dirty="0">
                <a:latin typeface="Calibri" pitchFamily="34" charset="0"/>
              </a:rPr>
              <a:t>= 1</a:t>
            </a:r>
            <a:r>
              <a:rPr lang="en-US" sz="2400" baseline="30000" dirty="0">
                <a:latin typeface="Calibri" pitchFamily="34" charset="0"/>
              </a:rPr>
              <a:t>2</a:t>
            </a:r>
            <a:r>
              <a:rPr lang="en-US" sz="2400" dirty="0">
                <a:latin typeface="Calibri" pitchFamily="34" charset="0"/>
              </a:rPr>
              <a:t> – 2  – 0 = –1   	</a:t>
            </a:r>
          </a:p>
          <a:p>
            <a:pPr marL="738188" indent="-273050"/>
            <a:r>
              <a:rPr lang="en-US" sz="2400" dirty="0">
                <a:sym typeface="Symbol"/>
              </a:rPr>
              <a:t>y</a:t>
            </a:r>
            <a:r>
              <a:rPr lang="en-US" sz="2400" baseline="-25000" dirty="0">
                <a:sym typeface="Symbol"/>
              </a:rPr>
              <a:t>r </a:t>
            </a:r>
            <a:r>
              <a:rPr lang="en-US" sz="2400" dirty="0">
                <a:sym typeface="Symbol"/>
              </a:rPr>
              <a:t>= m(</a:t>
            </a:r>
            <a:r>
              <a:rPr lang="en-US" sz="2400" dirty="0" err="1">
                <a:sym typeface="Symbol"/>
              </a:rPr>
              <a:t>x</a:t>
            </a:r>
            <a:r>
              <a:rPr lang="en-US" sz="2400" baseline="-25000" dirty="0" err="1">
                <a:sym typeface="Symbol"/>
              </a:rPr>
              <a:t>p</a:t>
            </a:r>
            <a:r>
              <a:rPr lang="en-US" sz="2400" dirty="0">
                <a:sym typeface="Symbol"/>
              </a:rPr>
              <a:t> – </a:t>
            </a:r>
            <a:r>
              <a:rPr lang="en-US" sz="2400" dirty="0" err="1">
                <a:sym typeface="Symbol"/>
              </a:rPr>
              <a:t>x</a:t>
            </a:r>
            <a:r>
              <a:rPr lang="en-US" sz="2400" baseline="-25000" dirty="0" err="1">
                <a:sym typeface="Symbol"/>
              </a:rPr>
              <a:t>r</a:t>
            </a:r>
            <a:r>
              <a:rPr lang="en-US" sz="2400" dirty="0">
                <a:sym typeface="Symbol"/>
              </a:rPr>
              <a:t>) – </a:t>
            </a:r>
            <a:r>
              <a:rPr lang="en-US" sz="2400" dirty="0" err="1">
                <a:sym typeface="Symbol"/>
              </a:rPr>
              <a:t>y</a:t>
            </a:r>
            <a:r>
              <a:rPr lang="en-US" sz="2400" baseline="-25000" dirty="0" err="1">
                <a:sym typeface="Symbol"/>
              </a:rPr>
              <a:t>p</a:t>
            </a:r>
            <a:r>
              <a:rPr lang="en-US" sz="2400" dirty="0"/>
              <a:t> </a:t>
            </a:r>
            <a:r>
              <a:rPr lang="en-US" sz="2400" dirty="0">
                <a:latin typeface="Calibri" pitchFamily="34" charset="0"/>
              </a:rPr>
              <a:t>= 1(2 – (-1)) – 4 = –1</a:t>
            </a:r>
          </a:p>
          <a:p>
            <a:pPr marL="738188" indent="-273050"/>
            <a:r>
              <a:rPr lang="en-US" sz="2400" dirty="0" err="1">
                <a:latin typeface="Calibri" pitchFamily="34" charset="0"/>
              </a:rPr>
              <a:t>Jadi</a:t>
            </a:r>
            <a:r>
              <a:rPr lang="en-US" sz="2400" dirty="0">
                <a:latin typeface="Calibri" pitchFamily="34" charset="0"/>
              </a:rPr>
              <a:t> </a:t>
            </a:r>
            <a:r>
              <a:rPr lang="en-US" sz="2400" dirty="0" err="1">
                <a:latin typeface="Calibri" pitchFamily="34" charset="0"/>
              </a:rPr>
              <a:t>koordinat</a:t>
            </a:r>
            <a:r>
              <a:rPr lang="en-US" sz="2400" dirty="0">
                <a:latin typeface="Calibri" pitchFamily="34" charset="0"/>
              </a:rPr>
              <a:t> R(-1, -1) </a:t>
            </a:r>
          </a:p>
          <a:p>
            <a:pPr marL="738188" indent="-273050"/>
            <a:r>
              <a:rPr lang="en-US" sz="2400" dirty="0" err="1">
                <a:latin typeface="Calibri" pitchFamily="34" charset="0"/>
              </a:rPr>
              <a:t>Periksa</a:t>
            </a:r>
            <a:r>
              <a:rPr lang="en-US" sz="2400" dirty="0">
                <a:latin typeface="Calibri" pitchFamily="34" charset="0"/>
              </a:rPr>
              <a:t> </a:t>
            </a:r>
            <a:r>
              <a:rPr lang="en-US" sz="2400" dirty="0" err="1">
                <a:latin typeface="Calibri" pitchFamily="34" charset="0"/>
              </a:rPr>
              <a:t>apakah</a:t>
            </a:r>
            <a:r>
              <a:rPr lang="en-US" sz="2400" dirty="0">
                <a:latin typeface="Calibri" pitchFamily="34" charset="0"/>
              </a:rPr>
              <a:t> R(-1, -1) </a:t>
            </a:r>
            <a:r>
              <a:rPr lang="en-US" sz="2400" dirty="0" err="1">
                <a:latin typeface="Calibri" pitchFamily="34" charset="0"/>
              </a:rPr>
              <a:t>sebuah</a:t>
            </a:r>
            <a:r>
              <a:rPr lang="en-US" sz="2400" dirty="0">
                <a:latin typeface="Calibri" pitchFamily="34" charset="0"/>
              </a:rPr>
              <a:t> </a:t>
            </a:r>
            <a:r>
              <a:rPr lang="en-US" sz="2400" dirty="0" err="1">
                <a:latin typeface="Calibri" pitchFamily="34" charset="0"/>
              </a:rPr>
              <a:t>titik</a:t>
            </a:r>
            <a:r>
              <a:rPr lang="en-US" sz="2400" dirty="0">
                <a:latin typeface="Calibri" pitchFamily="34" charset="0"/>
              </a:rPr>
              <a:t> </a:t>
            </a:r>
            <a:r>
              <a:rPr lang="en-US" sz="2400" dirty="0" err="1">
                <a:latin typeface="Calibri" pitchFamily="34" charset="0"/>
              </a:rPr>
              <a:t>pada</a:t>
            </a:r>
            <a:r>
              <a:rPr lang="en-US" sz="2400" dirty="0">
                <a:latin typeface="Calibri" pitchFamily="34" charset="0"/>
              </a:rPr>
              <a:t> </a:t>
            </a:r>
            <a:r>
              <a:rPr lang="en-US" sz="2400" dirty="0" err="1">
                <a:latin typeface="Calibri" pitchFamily="34" charset="0"/>
              </a:rPr>
              <a:t>kurva</a:t>
            </a:r>
            <a:r>
              <a:rPr lang="en-US" sz="2400" dirty="0">
                <a:latin typeface="Calibri" pitchFamily="34" charset="0"/>
              </a:rPr>
              <a:t> </a:t>
            </a:r>
            <a:r>
              <a:rPr lang="en-US" sz="2400" dirty="0" err="1">
                <a:latin typeface="Calibri" pitchFamily="34" charset="0"/>
              </a:rPr>
              <a:t>eliptik</a:t>
            </a:r>
            <a:r>
              <a:rPr lang="en-US" sz="2400" dirty="0">
                <a:latin typeface="Calibri" pitchFamily="34" charset="0"/>
              </a:rPr>
              <a:t>:</a:t>
            </a:r>
          </a:p>
          <a:p>
            <a:pPr marL="738188" indent="-273050">
              <a:buNone/>
            </a:pPr>
            <a:r>
              <a:rPr lang="en-US" sz="2400" dirty="0">
                <a:latin typeface="Calibri" pitchFamily="34" charset="0"/>
              </a:rPr>
              <a:t>   		</a:t>
            </a:r>
            <a:r>
              <a:rPr lang="en-US" sz="2400" dirty="0">
                <a:solidFill>
                  <a:srgbClr val="FF3300"/>
                </a:solidFill>
                <a:latin typeface="Calibri" pitchFamily="34" charset="0"/>
              </a:rPr>
              <a:t> y</a:t>
            </a:r>
            <a:r>
              <a:rPr lang="en-US" sz="2400" baseline="30000" dirty="0">
                <a:solidFill>
                  <a:srgbClr val="FF3300"/>
                </a:solidFill>
                <a:latin typeface="Calibri" pitchFamily="34" charset="0"/>
              </a:rPr>
              <a:t>2</a:t>
            </a:r>
            <a:r>
              <a:rPr lang="en-US" sz="2400" dirty="0">
                <a:solidFill>
                  <a:srgbClr val="FF3300"/>
                </a:solidFill>
                <a:latin typeface="Calibri" pitchFamily="34" charset="0"/>
              </a:rPr>
              <a:t> = x</a:t>
            </a:r>
            <a:r>
              <a:rPr lang="en-US" sz="2400" baseline="30000" dirty="0">
                <a:solidFill>
                  <a:srgbClr val="FF3300"/>
                </a:solidFill>
                <a:latin typeface="Calibri" pitchFamily="34" charset="0"/>
              </a:rPr>
              <a:t>3</a:t>
            </a:r>
            <a:r>
              <a:rPr lang="en-US" sz="2400" dirty="0">
                <a:solidFill>
                  <a:srgbClr val="FF3300"/>
                </a:solidFill>
                <a:latin typeface="Calibri" pitchFamily="34" charset="0"/>
              </a:rPr>
              <a:t> + 2x + 4</a:t>
            </a:r>
            <a:r>
              <a:rPr lang="en-US" sz="2400" dirty="0">
                <a:latin typeface="Calibri" pitchFamily="34" charset="0"/>
              </a:rPr>
              <a:t>   </a:t>
            </a:r>
            <a:r>
              <a:rPr lang="en-US" sz="2400" dirty="0">
                <a:latin typeface="Calibri" pitchFamily="34" charset="0"/>
                <a:sym typeface="Symbol"/>
              </a:rPr>
              <a:t> (-1)</a:t>
            </a:r>
            <a:r>
              <a:rPr lang="en-US" sz="2400" baseline="30000" dirty="0">
                <a:latin typeface="Calibri" pitchFamily="34" charset="0"/>
                <a:sym typeface="Symbol"/>
              </a:rPr>
              <a:t>2</a:t>
            </a:r>
            <a:r>
              <a:rPr lang="en-US" sz="2400" dirty="0">
                <a:latin typeface="Calibri" pitchFamily="34" charset="0"/>
                <a:sym typeface="Symbol"/>
              </a:rPr>
              <a:t> = (-1)</a:t>
            </a:r>
            <a:r>
              <a:rPr lang="en-US" sz="2400" baseline="30000" dirty="0">
                <a:latin typeface="Calibri" pitchFamily="34" charset="0"/>
                <a:sym typeface="Symbol"/>
              </a:rPr>
              <a:t>3 </a:t>
            </a:r>
            <a:r>
              <a:rPr lang="en-US" sz="2400" dirty="0">
                <a:latin typeface="Calibri" pitchFamily="34" charset="0"/>
                <a:sym typeface="Symbol"/>
              </a:rPr>
              <a:t>+ 2(-1) + 4</a:t>
            </a:r>
          </a:p>
          <a:p>
            <a:pPr marL="738188" indent="-273050">
              <a:buNone/>
            </a:pPr>
            <a:r>
              <a:rPr lang="en-US" sz="2400" dirty="0">
                <a:latin typeface="Calibri" pitchFamily="34" charset="0"/>
                <a:sym typeface="Symbol"/>
              </a:rPr>
              <a:t>				    1 = -1 – 2 + 4 </a:t>
            </a:r>
          </a:p>
          <a:p>
            <a:pPr marL="738188" indent="-273050">
              <a:buNone/>
            </a:pPr>
            <a:r>
              <a:rPr lang="en-US" sz="2400" dirty="0">
                <a:latin typeface="Calibri" pitchFamily="34" charset="0"/>
                <a:sym typeface="Symbol"/>
              </a:rPr>
              <a:t>				    1 = 1   (</a:t>
            </a:r>
            <a:r>
              <a:rPr lang="en-US" sz="2400" dirty="0" err="1">
                <a:latin typeface="Calibri" pitchFamily="34" charset="0"/>
                <a:sym typeface="Symbol"/>
              </a:rPr>
              <a:t>terbukti</a:t>
            </a:r>
            <a:r>
              <a:rPr lang="en-US" sz="2400" dirty="0">
                <a:latin typeface="Calibri" pitchFamily="34" charset="0"/>
                <a:sym typeface="Symbol"/>
              </a:rPr>
              <a:t> R(-1,-1) </a:t>
            </a:r>
            <a:r>
              <a:rPr lang="en-US" sz="2400" dirty="0" err="1">
                <a:latin typeface="Calibri" pitchFamily="34" charset="0"/>
                <a:sym typeface="Symbol"/>
              </a:rPr>
              <a:t>titik</a:t>
            </a:r>
            <a:r>
              <a:rPr lang="en-US" sz="2400" dirty="0">
                <a:latin typeface="Calibri" pitchFamily="34" charset="0"/>
                <a:sym typeface="Symbol"/>
              </a:rPr>
              <a:t> yang </a:t>
            </a:r>
            <a:r>
              <a:rPr lang="en-US" sz="2400" dirty="0" err="1">
                <a:latin typeface="Calibri" pitchFamily="34" charset="0"/>
                <a:sym typeface="Symbol"/>
              </a:rPr>
              <a:t>terletak</a:t>
            </a:r>
            <a:r>
              <a:rPr lang="en-US" sz="2400" dirty="0">
                <a:latin typeface="Calibri" pitchFamily="34" charset="0"/>
                <a:sym typeface="Symbol"/>
              </a:rPr>
              <a:t> pada </a:t>
            </a:r>
          </a:p>
          <a:p>
            <a:pPr marL="738188" indent="-273050">
              <a:buNone/>
            </a:pPr>
            <a:r>
              <a:rPr lang="en-US" sz="2400" dirty="0">
                <a:latin typeface="Calibri" pitchFamily="34" charset="0"/>
                <a:sym typeface="Symbol"/>
              </a:rPr>
              <a:t>					         </a:t>
            </a:r>
            <a:r>
              <a:rPr lang="en-US" sz="2400" dirty="0" err="1">
                <a:latin typeface="Calibri" pitchFamily="34" charset="0"/>
                <a:sym typeface="Symbol"/>
              </a:rPr>
              <a:t>kurva</a:t>
            </a:r>
            <a:r>
              <a:rPr lang="en-US" sz="2400" dirty="0">
                <a:latin typeface="Calibri" pitchFamily="34" charset="0"/>
                <a:sym typeface="Symbol"/>
              </a:rPr>
              <a:t> </a:t>
            </a:r>
            <a:r>
              <a:rPr lang="en-US" sz="2400" dirty="0">
                <a:solidFill>
                  <a:srgbClr val="FF3300"/>
                </a:solidFill>
                <a:latin typeface="Calibri" pitchFamily="34" charset="0"/>
              </a:rPr>
              <a:t>y</a:t>
            </a:r>
            <a:r>
              <a:rPr lang="en-US" sz="2400" baseline="30000" dirty="0">
                <a:solidFill>
                  <a:srgbClr val="FF3300"/>
                </a:solidFill>
                <a:latin typeface="Calibri" pitchFamily="34" charset="0"/>
              </a:rPr>
              <a:t>2</a:t>
            </a:r>
            <a:r>
              <a:rPr lang="en-US" sz="2400" dirty="0">
                <a:solidFill>
                  <a:srgbClr val="FF3300"/>
                </a:solidFill>
                <a:latin typeface="Calibri" pitchFamily="34" charset="0"/>
              </a:rPr>
              <a:t> = x</a:t>
            </a:r>
            <a:r>
              <a:rPr lang="en-US" sz="2400" baseline="30000" dirty="0">
                <a:solidFill>
                  <a:srgbClr val="FF3300"/>
                </a:solidFill>
                <a:latin typeface="Calibri" pitchFamily="34" charset="0"/>
              </a:rPr>
              <a:t>3</a:t>
            </a:r>
            <a:r>
              <a:rPr lang="en-US" sz="2400" dirty="0">
                <a:solidFill>
                  <a:srgbClr val="FF3300"/>
                </a:solidFill>
                <a:latin typeface="Calibri" pitchFamily="34" charset="0"/>
              </a:rPr>
              <a:t> + 2x + 4</a:t>
            </a:r>
            <a:r>
              <a:rPr lang="en-US" sz="2400" dirty="0">
                <a:latin typeface="Calibri" pitchFamily="34" charset="0"/>
              </a:rPr>
              <a:t> </a:t>
            </a:r>
            <a:r>
              <a:rPr lang="en-US" sz="2400" dirty="0">
                <a:latin typeface="Calibri" pitchFamily="34" charset="0"/>
                <a:sym typeface="Symbol"/>
              </a:rPr>
              <a:t>)</a:t>
            </a:r>
            <a:r>
              <a:rPr lang="en-US" sz="2400" dirty="0">
                <a:latin typeface="Calibri" pitchFamily="34" charset="0"/>
              </a:rPr>
              <a:t>	 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Munir/IF4020 Kriptografi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F70A9-CF17-4CCF-9456-28B8BD5CF6EE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27760" y="685801"/>
            <a:ext cx="9083040" cy="5440363"/>
          </a:xfrm>
        </p:spPr>
        <p:txBody>
          <a:bodyPr>
            <a:normAutofit/>
          </a:bodyPr>
          <a:lstStyle/>
          <a:p>
            <a:r>
              <a:rPr lang="en-US" dirty="0" err="1"/>
              <a:t>Contoh</a:t>
            </a:r>
            <a:r>
              <a:rPr lang="en-US" dirty="0"/>
              <a:t> lain: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Munir/IF4020 Kriptografi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F70A9-CF17-4CCF-9456-28B8BD5CF6EE}" type="slidenum">
              <a:rPr lang="en-US" smtClean="0"/>
              <a:pPr/>
              <a:t>13</a:t>
            </a:fld>
            <a:endParaRPr lang="en-US"/>
          </a:p>
        </p:txBody>
      </p:sp>
      <p:pic>
        <p:nvPicPr>
          <p:cNvPr id="6" name="Picture 4" descr="ec2_1_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900737" y="863600"/>
            <a:ext cx="5436659" cy="4744720"/>
          </a:xfrm>
          <a:prstGeom prst="rect">
            <a:avLst/>
          </a:prstGeom>
          <a:solidFill>
            <a:schemeClr val="tx1">
              <a:alpha val="0"/>
            </a:schemeClr>
          </a:solidFill>
          <a:ln w="9525">
            <a:noFill/>
            <a:miter lim="800000"/>
            <a:headEnd/>
            <a:tailEnd/>
          </a:ln>
        </p:spPr>
      </p:pic>
      <p:sp>
        <p:nvSpPr>
          <p:cNvPr id="7" name="TextBox 6"/>
          <p:cNvSpPr txBox="1"/>
          <p:nvPr/>
        </p:nvSpPr>
        <p:spPr>
          <a:xfrm>
            <a:off x="3124200" y="5715001"/>
            <a:ext cx="698870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rgbClr val="FF0000"/>
                </a:solidFill>
              </a:rPr>
              <a:t>Sumber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gambar</a:t>
            </a:r>
            <a:r>
              <a:rPr lang="en-US" dirty="0">
                <a:solidFill>
                  <a:srgbClr val="FF0000"/>
                </a:solidFill>
              </a:rPr>
              <a:t>: </a:t>
            </a:r>
            <a:r>
              <a:rPr lang="en-US" b="1" dirty="0" err="1">
                <a:solidFill>
                  <a:srgbClr val="FF0000"/>
                </a:solidFill>
              </a:rPr>
              <a:t>Debdeep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Mukhopadhyay</a:t>
            </a:r>
            <a:r>
              <a:rPr lang="en-US" b="1" dirty="0"/>
              <a:t>, </a:t>
            </a:r>
            <a:r>
              <a:rPr lang="en-US" b="1" dirty="0">
                <a:solidFill>
                  <a:srgbClr val="FF3300"/>
                </a:solidFill>
              </a:rPr>
              <a:t>Elliptic Curve Cryptography</a:t>
            </a:r>
            <a:r>
              <a:rPr lang="en-US" b="1" dirty="0"/>
              <a:t> ,</a:t>
            </a:r>
          </a:p>
          <a:p>
            <a:r>
              <a:rPr lang="en-US" dirty="0">
                <a:solidFill>
                  <a:srgbClr val="FF0000"/>
                </a:solidFill>
              </a:rPr>
              <a:t> Dept of Computer Sc and </a:t>
            </a:r>
            <a:r>
              <a:rPr lang="en-US" dirty="0" err="1">
                <a:solidFill>
                  <a:srgbClr val="FF0000"/>
                </a:solidFill>
              </a:rPr>
              <a:t>Engg</a:t>
            </a:r>
            <a:r>
              <a:rPr lang="en-US" dirty="0">
                <a:solidFill>
                  <a:srgbClr val="FF0000"/>
                </a:solidFill>
              </a:rPr>
              <a:t> IIT Madras</a:t>
            </a:r>
          </a:p>
        </p:txBody>
      </p:sp>
      <p:sp>
        <p:nvSpPr>
          <p:cNvPr id="8" name="Rectangle 7"/>
          <p:cNvSpPr/>
          <p:nvPr/>
        </p:nvSpPr>
        <p:spPr>
          <a:xfrm>
            <a:off x="1351281" y="1610362"/>
            <a:ext cx="454945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>
                <a:latin typeface="Calibri" pitchFamily="34" charset="0"/>
                <a:sym typeface="Symbol"/>
              </a:rPr>
              <a:t>m = (</a:t>
            </a:r>
            <a:r>
              <a:rPr lang="en-US" sz="2400" dirty="0" err="1">
                <a:latin typeface="Calibri" pitchFamily="34" charset="0"/>
                <a:sym typeface="Symbol"/>
              </a:rPr>
              <a:t>y</a:t>
            </a:r>
            <a:r>
              <a:rPr lang="en-US" sz="2400" baseline="-25000" dirty="0" err="1">
                <a:latin typeface="Calibri" pitchFamily="34" charset="0"/>
                <a:sym typeface="Symbol"/>
              </a:rPr>
              <a:t>p</a:t>
            </a:r>
            <a:r>
              <a:rPr lang="en-US" sz="2400" dirty="0">
                <a:latin typeface="Calibri" pitchFamily="34" charset="0"/>
                <a:sym typeface="Symbol"/>
              </a:rPr>
              <a:t> – </a:t>
            </a:r>
            <a:r>
              <a:rPr lang="en-US" sz="2400" dirty="0" err="1">
                <a:latin typeface="Calibri" pitchFamily="34" charset="0"/>
                <a:sym typeface="Symbol"/>
              </a:rPr>
              <a:t>y</a:t>
            </a:r>
            <a:r>
              <a:rPr lang="en-US" sz="2400" baseline="-25000" dirty="0" err="1">
                <a:latin typeface="Calibri" pitchFamily="34" charset="0"/>
                <a:sym typeface="Symbol"/>
              </a:rPr>
              <a:t>q</a:t>
            </a:r>
            <a:r>
              <a:rPr lang="en-US" sz="2400" dirty="0">
                <a:latin typeface="Calibri" pitchFamily="34" charset="0"/>
                <a:sym typeface="Symbol"/>
              </a:rPr>
              <a:t>)/(</a:t>
            </a:r>
            <a:r>
              <a:rPr lang="en-US" sz="2400" dirty="0" err="1">
                <a:latin typeface="Calibri" pitchFamily="34" charset="0"/>
                <a:sym typeface="Symbol"/>
              </a:rPr>
              <a:t>x</a:t>
            </a:r>
            <a:r>
              <a:rPr lang="en-US" sz="2400" baseline="-25000" dirty="0" err="1">
                <a:latin typeface="Calibri" pitchFamily="34" charset="0"/>
                <a:sym typeface="Symbol"/>
              </a:rPr>
              <a:t>p</a:t>
            </a:r>
            <a:r>
              <a:rPr lang="en-US" sz="2400" dirty="0">
                <a:latin typeface="Calibri" pitchFamily="34" charset="0"/>
                <a:sym typeface="Symbol"/>
              </a:rPr>
              <a:t> – </a:t>
            </a:r>
            <a:r>
              <a:rPr lang="en-US" sz="2400" dirty="0" err="1">
                <a:latin typeface="Calibri" pitchFamily="34" charset="0"/>
                <a:sym typeface="Symbol"/>
              </a:rPr>
              <a:t>x</a:t>
            </a:r>
            <a:r>
              <a:rPr lang="en-US" sz="2400" baseline="-25000" dirty="0" err="1">
                <a:latin typeface="Calibri" pitchFamily="34" charset="0"/>
                <a:sym typeface="Symbol"/>
              </a:rPr>
              <a:t>q</a:t>
            </a:r>
            <a:r>
              <a:rPr lang="en-US" sz="2400" dirty="0">
                <a:latin typeface="Calibri" pitchFamily="34" charset="0"/>
                <a:sym typeface="Symbol"/>
              </a:rPr>
              <a:t>) </a:t>
            </a:r>
          </a:p>
          <a:p>
            <a:r>
              <a:rPr lang="en-US" sz="2400" dirty="0">
                <a:latin typeface="Calibri" pitchFamily="34" charset="0"/>
                <a:sym typeface="Symbol"/>
              </a:rPr>
              <a:t>    =(-1.86-0.836)/(-2.35-(-0.1))</a:t>
            </a:r>
          </a:p>
          <a:p>
            <a:r>
              <a:rPr lang="en-US" sz="2400" dirty="0">
                <a:latin typeface="Calibri" pitchFamily="34" charset="0"/>
                <a:sym typeface="Symbol"/>
              </a:rPr>
              <a:t>    = -2.696 / -2.25 = 1.198</a:t>
            </a:r>
            <a:endParaRPr lang="en-US" sz="2400" dirty="0"/>
          </a:p>
        </p:txBody>
      </p:sp>
      <p:sp>
        <p:nvSpPr>
          <p:cNvPr id="9" name="Rectangle 8"/>
          <p:cNvSpPr/>
          <p:nvPr/>
        </p:nvSpPr>
        <p:spPr>
          <a:xfrm>
            <a:off x="1346200" y="2948943"/>
            <a:ext cx="3876039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err="1">
                <a:sym typeface="Symbol"/>
              </a:rPr>
              <a:t>x</a:t>
            </a:r>
            <a:r>
              <a:rPr lang="en-US" sz="2400" baseline="-25000" dirty="0" err="1">
                <a:sym typeface="Symbol"/>
              </a:rPr>
              <a:t>r</a:t>
            </a:r>
            <a:r>
              <a:rPr lang="en-US" sz="2400" dirty="0">
                <a:sym typeface="Symbol"/>
              </a:rPr>
              <a:t> = m</a:t>
            </a:r>
            <a:r>
              <a:rPr lang="en-US" sz="2400" baseline="30000" dirty="0">
                <a:sym typeface="Symbol"/>
              </a:rPr>
              <a:t>2 </a:t>
            </a:r>
            <a:r>
              <a:rPr lang="en-US" sz="2400" dirty="0">
                <a:sym typeface="Symbol"/>
              </a:rPr>
              <a:t>– </a:t>
            </a:r>
            <a:r>
              <a:rPr lang="en-US" sz="2400" dirty="0" err="1">
                <a:sym typeface="Symbol"/>
              </a:rPr>
              <a:t>x</a:t>
            </a:r>
            <a:r>
              <a:rPr lang="en-US" sz="2400" baseline="-25000" dirty="0" err="1">
                <a:sym typeface="Symbol"/>
              </a:rPr>
              <a:t>p</a:t>
            </a:r>
            <a:r>
              <a:rPr lang="en-US" sz="2400" dirty="0">
                <a:sym typeface="Symbol"/>
              </a:rPr>
              <a:t> – </a:t>
            </a:r>
            <a:r>
              <a:rPr lang="en-US" sz="2400" dirty="0" err="1">
                <a:sym typeface="Symbol"/>
              </a:rPr>
              <a:t>x</a:t>
            </a:r>
            <a:r>
              <a:rPr lang="en-US" sz="2400" baseline="-25000" dirty="0" err="1">
                <a:sym typeface="Symbol"/>
              </a:rPr>
              <a:t>q</a:t>
            </a:r>
            <a:r>
              <a:rPr lang="en-US" sz="2400" baseline="-25000" dirty="0">
                <a:sym typeface="Symbol"/>
              </a:rPr>
              <a:t>  </a:t>
            </a:r>
          </a:p>
          <a:p>
            <a:r>
              <a:rPr lang="en-US" sz="2400" baseline="-25000" dirty="0">
                <a:latin typeface="Calibri" pitchFamily="34" charset="0"/>
                <a:sym typeface="Symbol"/>
              </a:rPr>
              <a:t>     </a:t>
            </a:r>
            <a:r>
              <a:rPr lang="en-US" sz="2400" dirty="0">
                <a:latin typeface="Calibri" pitchFamily="34" charset="0"/>
              </a:rPr>
              <a:t>= (1.198)</a:t>
            </a:r>
            <a:r>
              <a:rPr lang="en-US" sz="2400" baseline="30000" dirty="0">
                <a:latin typeface="Calibri" pitchFamily="34" charset="0"/>
              </a:rPr>
              <a:t>2</a:t>
            </a:r>
            <a:r>
              <a:rPr lang="en-US" sz="2400" dirty="0">
                <a:latin typeface="Calibri" pitchFamily="34" charset="0"/>
              </a:rPr>
              <a:t> – (-2.35) – (-0.1)</a:t>
            </a:r>
          </a:p>
          <a:p>
            <a:r>
              <a:rPr lang="en-US" sz="2400" dirty="0">
                <a:latin typeface="Calibri" pitchFamily="34" charset="0"/>
              </a:rPr>
              <a:t>    = 3.89 </a:t>
            </a:r>
            <a:endParaRPr lang="en-US" sz="2400" dirty="0"/>
          </a:p>
        </p:txBody>
      </p:sp>
      <p:sp>
        <p:nvSpPr>
          <p:cNvPr id="10" name="Rectangle 9"/>
          <p:cNvSpPr/>
          <p:nvPr/>
        </p:nvSpPr>
        <p:spPr>
          <a:xfrm>
            <a:off x="996055" y="4287524"/>
            <a:ext cx="4626908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738188" indent="-273050"/>
            <a:r>
              <a:rPr lang="en-US" sz="2400" dirty="0">
                <a:sym typeface="Symbol"/>
              </a:rPr>
              <a:t>y</a:t>
            </a:r>
            <a:r>
              <a:rPr lang="en-US" sz="2400" baseline="-25000" dirty="0">
                <a:sym typeface="Symbol"/>
              </a:rPr>
              <a:t>r </a:t>
            </a:r>
            <a:r>
              <a:rPr lang="en-US" sz="2400" dirty="0">
                <a:sym typeface="Symbol"/>
              </a:rPr>
              <a:t>= m(</a:t>
            </a:r>
            <a:r>
              <a:rPr lang="en-US" sz="2400" dirty="0" err="1">
                <a:sym typeface="Symbol"/>
              </a:rPr>
              <a:t>x</a:t>
            </a:r>
            <a:r>
              <a:rPr lang="en-US" sz="2400" baseline="-25000" dirty="0" err="1">
                <a:sym typeface="Symbol"/>
              </a:rPr>
              <a:t>p</a:t>
            </a:r>
            <a:r>
              <a:rPr lang="en-US" sz="2400" dirty="0">
                <a:sym typeface="Symbol"/>
              </a:rPr>
              <a:t> – </a:t>
            </a:r>
            <a:r>
              <a:rPr lang="en-US" sz="2400" dirty="0" err="1">
                <a:sym typeface="Symbol"/>
              </a:rPr>
              <a:t>x</a:t>
            </a:r>
            <a:r>
              <a:rPr lang="en-US" sz="2400" baseline="-25000" dirty="0" err="1">
                <a:sym typeface="Symbol"/>
              </a:rPr>
              <a:t>r</a:t>
            </a:r>
            <a:r>
              <a:rPr lang="en-US" sz="2400" dirty="0">
                <a:sym typeface="Symbol"/>
              </a:rPr>
              <a:t>) – </a:t>
            </a:r>
            <a:r>
              <a:rPr lang="en-US" sz="2400" dirty="0" err="1">
                <a:sym typeface="Symbol"/>
              </a:rPr>
              <a:t>y</a:t>
            </a:r>
            <a:r>
              <a:rPr lang="en-US" sz="2400" baseline="-25000" dirty="0" err="1">
                <a:sym typeface="Symbol"/>
              </a:rPr>
              <a:t>p</a:t>
            </a:r>
            <a:r>
              <a:rPr lang="en-US" sz="2400" dirty="0"/>
              <a:t> </a:t>
            </a:r>
          </a:p>
          <a:p>
            <a:pPr marL="738188" indent="-273050"/>
            <a:r>
              <a:rPr lang="en-US" sz="2400" dirty="0">
                <a:latin typeface="Calibri" pitchFamily="34" charset="0"/>
              </a:rPr>
              <a:t>    = 1.198(-2.35 – 3.89) – (-1.86)</a:t>
            </a:r>
          </a:p>
          <a:p>
            <a:pPr marL="738188" indent="-273050"/>
            <a:r>
              <a:rPr lang="en-US" sz="2400" dirty="0">
                <a:latin typeface="Calibri" pitchFamily="34" charset="0"/>
              </a:rPr>
              <a:t>    = –5.62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ACE50CE9-8A2F-1DD9-2350-392F806219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Munir/IF4020 Kriptografi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9F996362-A2E2-AEBD-766D-A5E6DC8C23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1CEE93-FA6F-4740-8CA5-FDA2A95C74F2}" type="slidenum">
              <a:rPr lang="en-US" smtClean="0"/>
              <a:t>14</a:t>
            </a:fld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80969D8-7E2E-D0EA-399D-73AE090E81A8}"/>
              </a:ext>
            </a:extLst>
          </p:cNvPr>
          <p:cNvSpPr txBox="1"/>
          <p:nvPr/>
        </p:nvSpPr>
        <p:spPr>
          <a:xfrm>
            <a:off x="334766" y="281355"/>
            <a:ext cx="1174206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Demo </a:t>
            </a:r>
            <a:r>
              <a:rPr lang="en-US" sz="2400" dirty="0" err="1"/>
              <a:t>kallkulator</a:t>
            </a:r>
            <a:r>
              <a:rPr lang="en-US" sz="2400" dirty="0"/>
              <a:t> ECC online: </a:t>
            </a:r>
            <a:r>
              <a:rPr lang="en-US" sz="2400" dirty="0">
                <a:hlinkClick r:id="rId2"/>
              </a:rPr>
              <a:t>https://andrea.corbellini.name/ecc/interactive/reals-add.html</a:t>
            </a:r>
            <a:r>
              <a:rPr lang="en-US" sz="2400" dirty="0"/>
              <a:t>  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A14186AC-72FF-BEF0-628A-D765EDC0372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5087" y="946946"/>
            <a:ext cx="10761418" cy="56296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825822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8080" y="609601"/>
            <a:ext cx="10088880" cy="5135563"/>
          </a:xfrm>
        </p:spPr>
        <p:txBody>
          <a:bodyPr/>
          <a:lstStyle/>
          <a:p>
            <a:pPr>
              <a:buNone/>
            </a:pPr>
            <a:r>
              <a:rPr lang="en-US" dirty="0"/>
              <a:t>(b) P + (-P) = O, </a:t>
            </a:r>
            <a:r>
              <a:rPr lang="en-US" dirty="0" err="1"/>
              <a:t>di</a:t>
            </a:r>
            <a:r>
              <a:rPr lang="en-US" dirty="0"/>
              <a:t> </a:t>
            </a:r>
            <a:r>
              <a:rPr lang="en-US" dirty="0" err="1"/>
              <a:t>sini</a:t>
            </a:r>
            <a:r>
              <a:rPr lang="en-US" dirty="0"/>
              <a:t> O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titik</a:t>
            </a:r>
            <a:r>
              <a:rPr lang="en-US" dirty="0"/>
              <a:t> </a:t>
            </a:r>
            <a:r>
              <a:rPr lang="en-US" dirty="0" err="1"/>
              <a:t>di</a:t>
            </a:r>
            <a:r>
              <a:rPr lang="en-US" dirty="0"/>
              <a:t> </a:t>
            </a:r>
            <a:r>
              <a:rPr lang="en-US" i="1" dirty="0"/>
              <a:t>infinity 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Munir/IF4020 Kriptografi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F70A9-CF17-4CCF-9456-28B8BD5CF6EE}" type="slidenum">
              <a:rPr lang="en-US" smtClean="0"/>
              <a:pPr/>
              <a:t>15</a:t>
            </a:fld>
            <a:endParaRPr lang="en-US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943600" y="1447800"/>
            <a:ext cx="4419600" cy="41357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TextBox 6"/>
          <p:cNvSpPr txBox="1"/>
          <p:nvPr/>
        </p:nvSpPr>
        <p:spPr>
          <a:xfrm>
            <a:off x="1483361" y="1447800"/>
            <a:ext cx="3708323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P’= -P </a:t>
            </a:r>
            <a:r>
              <a:rPr lang="en-US" sz="2400" dirty="0" err="1"/>
              <a:t>adalah</a:t>
            </a:r>
            <a:r>
              <a:rPr lang="en-US" sz="2400" dirty="0"/>
              <a:t> </a:t>
            </a:r>
            <a:r>
              <a:rPr lang="en-US" sz="2400" dirty="0" err="1"/>
              <a:t>elemen</a:t>
            </a:r>
            <a:r>
              <a:rPr lang="en-US" sz="2400" dirty="0"/>
              <a:t> </a:t>
            </a:r>
            <a:r>
              <a:rPr lang="en-US" sz="2400" dirty="0" err="1"/>
              <a:t>invers</a:t>
            </a:r>
            <a:r>
              <a:rPr lang="en-US" sz="2400" dirty="0"/>
              <a:t>:</a:t>
            </a:r>
          </a:p>
          <a:p>
            <a:r>
              <a:rPr lang="en-US" sz="2400" dirty="0"/>
              <a:t>   P + P’ = P + (-P) = O 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483361" y="2750729"/>
            <a:ext cx="318875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O </a:t>
            </a:r>
            <a:r>
              <a:rPr lang="en-US" sz="2400" dirty="0" err="1"/>
              <a:t>adalah</a:t>
            </a:r>
            <a:r>
              <a:rPr lang="en-US" sz="2400" dirty="0"/>
              <a:t> </a:t>
            </a:r>
            <a:r>
              <a:rPr lang="en-US" sz="2400" dirty="0" err="1"/>
              <a:t>elemen</a:t>
            </a:r>
            <a:r>
              <a:rPr lang="en-US" sz="2400" dirty="0"/>
              <a:t> </a:t>
            </a:r>
            <a:r>
              <a:rPr lang="en-US" sz="2400" dirty="0" err="1"/>
              <a:t>netral</a:t>
            </a:r>
            <a:r>
              <a:rPr lang="en-US" sz="2400" dirty="0"/>
              <a:t>:</a:t>
            </a:r>
          </a:p>
          <a:p>
            <a:r>
              <a:rPr lang="en-US" sz="2400" dirty="0"/>
              <a:t>   P + O = O + P = P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810000" y="5715000"/>
            <a:ext cx="59264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rgbClr val="FF0000"/>
                </a:solidFill>
              </a:rPr>
              <a:t>Sumber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gambar</a:t>
            </a:r>
            <a:r>
              <a:rPr lang="en-US" dirty="0">
                <a:solidFill>
                  <a:srgbClr val="FF0000"/>
                </a:solidFill>
              </a:rPr>
              <a:t>: Andreas Steffen, Elliptic Curve Cryptography</a:t>
            </a:r>
          </a:p>
        </p:txBody>
      </p:sp>
    </p:spTree>
    <p:extLst>
      <p:ext uri="{BB962C8B-B14F-4D97-AF65-F5344CB8AC3E}">
        <p14:creationId xmlns:p14="http://schemas.microsoft.com/office/powerpoint/2010/main" val="16924393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latin typeface="+mn-lt"/>
              </a:rPr>
              <a:t>Penggandaan</a:t>
            </a:r>
            <a:r>
              <a:rPr lang="en-US" dirty="0">
                <a:latin typeface="+mn-lt"/>
              </a:rPr>
              <a:t> </a:t>
            </a:r>
            <a:r>
              <a:rPr lang="en-US" dirty="0" err="1">
                <a:latin typeface="+mn-lt"/>
              </a:rPr>
              <a:t>Titik</a:t>
            </a:r>
            <a:endParaRPr lang="en-US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err="1"/>
              <a:t>Penggandaan</a:t>
            </a:r>
            <a:r>
              <a:rPr lang="en-US" sz="2400" dirty="0"/>
              <a:t> </a:t>
            </a:r>
            <a:r>
              <a:rPr lang="en-US" sz="2400" dirty="0" err="1"/>
              <a:t>titik</a:t>
            </a:r>
            <a:r>
              <a:rPr lang="en-US" sz="2400" dirty="0"/>
              <a:t> (</a:t>
            </a:r>
            <a:r>
              <a:rPr lang="en-US" sz="2400" i="1" dirty="0"/>
              <a:t>point doubling</a:t>
            </a:r>
            <a:r>
              <a:rPr lang="en-US" sz="2400" dirty="0"/>
              <a:t>): </a:t>
            </a:r>
            <a:r>
              <a:rPr lang="en-US" sz="2400" dirty="0" err="1"/>
              <a:t>menjumlahkan</a:t>
            </a:r>
            <a:r>
              <a:rPr lang="en-US" sz="2400" dirty="0"/>
              <a:t> </a:t>
            </a:r>
            <a:r>
              <a:rPr lang="en-US" sz="2400" dirty="0" err="1"/>
              <a:t>sebuah</a:t>
            </a:r>
            <a:r>
              <a:rPr lang="en-US" sz="2400" dirty="0"/>
              <a:t> </a:t>
            </a:r>
            <a:r>
              <a:rPr lang="en-US" sz="2400" dirty="0" err="1"/>
              <a:t>titik</a:t>
            </a:r>
            <a:r>
              <a:rPr lang="en-US" sz="2400" dirty="0"/>
              <a:t> </a:t>
            </a:r>
            <a:r>
              <a:rPr lang="en-US" sz="2400" dirty="0" err="1"/>
              <a:t>pada</a:t>
            </a:r>
            <a:r>
              <a:rPr lang="en-US" sz="2400" dirty="0"/>
              <a:t> </a:t>
            </a:r>
            <a:r>
              <a:rPr lang="en-US" sz="2400" dirty="0" err="1"/>
              <a:t>dirinya</a:t>
            </a:r>
            <a:r>
              <a:rPr lang="en-US" sz="2400" dirty="0"/>
              <a:t> </a:t>
            </a:r>
            <a:r>
              <a:rPr lang="en-US" sz="2400" dirty="0" err="1"/>
              <a:t>sendiri</a:t>
            </a:r>
            <a:endParaRPr lang="en-US" sz="2400" dirty="0"/>
          </a:p>
          <a:p>
            <a:endParaRPr lang="en-US" sz="2400" dirty="0"/>
          </a:p>
          <a:p>
            <a:r>
              <a:rPr lang="en-US" sz="2400" dirty="0" err="1"/>
              <a:t>Penggandaan</a:t>
            </a:r>
            <a:r>
              <a:rPr lang="en-US" sz="2400" dirty="0"/>
              <a:t> </a:t>
            </a:r>
            <a:r>
              <a:rPr lang="en-US" sz="2400" dirty="0" err="1"/>
              <a:t>titik</a:t>
            </a:r>
            <a:r>
              <a:rPr lang="en-US" sz="2400" dirty="0"/>
              <a:t> </a:t>
            </a:r>
            <a:r>
              <a:rPr lang="en-US" sz="2400" dirty="0" err="1"/>
              <a:t>membentuk</a:t>
            </a:r>
            <a:endParaRPr lang="en-US" sz="2400" dirty="0"/>
          </a:p>
          <a:p>
            <a:pPr>
              <a:buNone/>
            </a:pPr>
            <a:r>
              <a:rPr lang="en-US" sz="2400" dirty="0"/>
              <a:t>	 </a:t>
            </a:r>
            <a:r>
              <a:rPr lang="en-US" sz="2400" dirty="0" err="1"/>
              <a:t>tangen</a:t>
            </a:r>
            <a:r>
              <a:rPr lang="en-US" sz="2400" dirty="0"/>
              <a:t> </a:t>
            </a:r>
            <a:r>
              <a:rPr lang="en-US" sz="2400" dirty="0" err="1"/>
              <a:t>pada</a:t>
            </a:r>
            <a:r>
              <a:rPr lang="en-US" sz="2400" dirty="0"/>
              <a:t> </a:t>
            </a:r>
            <a:r>
              <a:rPr lang="en-US" sz="2400" dirty="0" err="1"/>
              <a:t>titik</a:t>
            </a:r>
            <a:r>
              <a:rPr lang="en-US" sz="2400" dirty="0"/>
              <a:t> P(x, y)</a:t>
            </a:r>
          </a:p>
          <a:p>
            <a:endParaRPr lang="en-US" dirty="0"/>
          </a:p>
          <a:p>
            <a:r>
              <a:rPr lang="en-US" dirty="0"/>
              <a:t>P + P = 2P = R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Munir/IF4020 Kriptografi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F70A9-CF17-4CCF-9456-28B8BD5CF6EE}" type="slidenum">
              <a:rPr lang="en-US" smtClean="0"/>
              <a:pPr/>
              <a:t>16</a:t>
            </a:fld>
            <a:endParaRPr lang="en-US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62726" y="2209800"/>
            <a:ext cx="4105275" cy="3600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8" name="TextBox 7"/>
          <p:cNvSpPr txBox="1"/>
          <p:nvPr/>
        </p:nvSpPr>
        <p:spPr>
          <a:xfrm>
            <a:off x="4419600" y="5943600"/>
            <a:ext cx="59264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rgbClr val="FF0000"/>
                </a:solidFill>
              </a:rPr>
              <a:t>Sumber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gambar</a:t>
            </a:r>
            <a:r>
              <a:rPr lang="en-US" dirty="0">
                <a:solidFill>
                  <a:srgbClr val="FF0000"/>
                </a:solidFill>
              </a:rPr>
              <a:t>: Andreas Steffen, Elliptic Curve Cryptography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87120" y="838201"/>
            <a:ext cx="10266680" cy="5287963"/>
          </a:xfrm>
        </p:spPr>
        <p:txBody>
          <a:bodyPr>
            <a:normAutofit/>
          </a:bodyPr>
          <a:lstStyle/>
          <a:p>
            <a:r>
              <a:rPr lang="en-US" dirty="0" err="1"/>
              <a:t>Jika</a:t>
            </a:r>
            <a:r>
              <a:rPr lang="en-US" dirty="0"/>
              <a:t> </a:t>
            </a:r>
            <a:r>
              <a:rPr lang="en-US" dirty="0" err="1"/>
              <a:t>ordinat</a:t>
            </a:r>
            <a:r>
              <a:rPr lang="en-US" dirty="0"/>
              <a:t> </a:t>
            </a:r>
            <a:r>
              <a:rPr lang="en-US" dirty="0" err="1"/>
              <a:t>titik</a:t>
            </a:r>
            <a:r>
              <a:rPr lang="en-US" dirty="0"/>
              <a:t> P </a:t>
            </a:r>
            <a:r>
              <a:rPr lang="en-US" dirty="0" err="1"/>
              <a:t>nol</a:t>
            </a:r>
            <a:r>
              <a:rPr lang="en-US" dirty="0"/>
              <a:t>, </a:t>
            </a:r>
            <a:r>
              <a:rPr lang="en-US" dirty="0" err="1"/>
              <a:t>yaitu</a:t>
            </a:r>
            <a:r>
              <a:rPr lang="en-US" dirty="0"/>
              <a:t> </a:t>
            </a:r>
            <a:r>
              <a:rPr lang="en-US" dirty="0" err="1"/>
              <a:t>y</a:t>
            </a:r>
            <a:r>
              <a:rPr lang="en-US" baseline="-25000" dirty="0" err="1"/>
              <a:t>p</a:t>
            </a:r>
            <a:r>
              <a:rPr lang="en-US" dirty="0"/>
              <a:t> = </a:t>
            </a:r>
            <a:r>
              <a:rPr lang="en-US" dirty="0" err="1"/>
              <a:t>nol</a:t>
            </a:r>
            <a:r>
              <a:rPr lang="en-US" dirty="0"/>
              <a:t>, </a:t>
            </a:r>
            <a:r>
              <a:rPr lang="en-US" dirty="0" err="1"/>
              <a:t>maka</a:t>
            </a:r>
            <a:r>
              <a:rPr lang="en-US" dirty="0"/>
              <a:t> </a:t>
            </a:r>
            <a:r>
              <a:rPr lang="en-US" dirty="0" err="1"/>
              <a:t>tangen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titik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 dirty="0"/>
              <a:t> </a:t>
            </a:r>
            <a:r>
              <a:rPr lang="en-US" dirty="0" err="1"/>
              <a:t>berpotongan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sebuah</a:t>
            </a:r>
            <a:r>
              <a:rPr lang="en-US" dirty="0"/>
              <a:t> </a:t>
            </a:r>
            <a:r>
              <a:rPr lang="en-US" dirty="0" err="1"/>
              <a:t>titik</a:t>
            </a:r>
            <a:r>
              <a:rPr lang="en-US" dirty="0"/>
              <a:t> </a:t>
            </a:r>
            <a:r>
              <a:rPr lang="en-US" dirty="0" err="1"/>
              <a:t>di</a:t>
            </a:r>
            <a:r>
              <a:rPr lang="en-US" dirty="0"/>
              <a:t> </a:t>
            </a:r>
            <a:r>
              <a:rPr lang="en-US" i="1" dirty="0"/>
              <a:t>infinity</a:t>
            </a:r>
            <a:r>
              <a:rPr lang="en-US" dirty="0"/>
              <a:t>.</a:t>
            </a:r>
          </a:p>
          <a:p>
            <a:endParaRPr lang="en-US" dirty="0"/>
          </a:p>
          <a:p>
            <a:r>
              <a:rPr lang="en-US" dirty="0"/>
              <a:t>Di </a:t>
            </a:r>
            <a:r>
              <a:rPr lang="en-US" dirty="0" err="1"/>
              <a:t>sini</a:t>
            </a:r>
            <a:r>
              <a:rPr lang="en-US" dirty="0"/>
              <a:t>, P + P = 2P = O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Munir/IF4020 Kriptografi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F70A9-CF17-4CCF-9456-28B8BD5CF6EE}" type="slidenum">
              <a:rPr lang="en-US" smtClean="0"/>
              <a:pPr/>
              <a:t>17</a:t>
            </a:fld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2971801" y="5105400"/>
            <a:ext cx="2934329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rgbClr val="FF0000"/>
                </a:solidFill>
              </a:rPr>
              <a:t>Sumber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gambar</a:t>
            </a:r>
            <a:r>
              <a:rPr lang="en-US" dirty="0">
                <a:solidFill>
                  <a:srgbClr val="FF0000"/>
                </a:solidFill>
              </a:rPr>
              <a:t>: </a:t>
            </a:r>
            <a:r>
              <a:rPr lang="en-US" dirty="0" err="1">
                <a:solidFill>
                  <a:srgbClr val="FF0000"/>
                </a:solidFill>
              </a:rPr>
              <a:t>Anoop</a:t>
            </a:r>
            <a:r>
              <a:rPr lang="en-US" dirty="0">
                <a:solidFill>
                  <a:srgbClr val="FF0000"/>
                </a:solidFill>
              </a:rPr>
              <a:t> MS , </a:t>
            </a:r>
          </a:p>
          <a:p>
            <a:r>
              <a:rPr lang="en-US" dirty="0">
                <a:solidFill>
                  <a:srgbClr val="FF0000"/>
                </a:solidFill>
              </a:rPr>
              <a:t>Elliptic Curve Cryptography,</a:t>
            </a:r>
          </a:p>
          <a:p>
            <a:r>
              <a:rPr lang="en-US" dirty="0">
                <a:solidFill>
                  <a:srgbClr val="FF0000"/>
                </a:solidFill>
              </a:rPr>
              <a:t> an Implementation Guide</a:t>
            </a:r>
          </a:p>
        </p:txBody>
      </p:sp>
      <p:pic>
        <p:nvPicPr>
          <p:cNvPr id="8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19801" y="1981201"/>
            <a:ext cx="4410075" cy="431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87120" y="609601"/>
            <a:ext cx="9123680" cy="5516563"/>
          </a:xfrm>
        </p:spPr>
        <p:txBody>
          <a:bodyPr/>
          <a:lstStyle/>
          <a:p>
            <a:pPr>
              <a:buNone/>
            </a:pPr>
            <a:r>
              <a:rPr lang="en-US" b="1" dirty="0" err="1"/>
              <a:t>Penjelasan</a:t>
            </a:r>
            <a:r>
              <a:rPr lang="en-US" b="1" dirty="0"/>
              <a:t> </a:t>
            </a:r>
            <a:r>
              <a:rPr lang="en-US" b="1" dirty="0" err="1"/>
              <a:t>Analitik</a:t>
            </a:r>
            <a:r>
              <a:rPr lang="en-US" b="1" dirty="0"/>
              <a:t> </a:t>
            </a:r>
            <a:r>
              <a:rPr lang="en-US" dirty="0"/>
              <a:t>P + P = 2P = R</a:t>
            </a:r>
            <a:endParaRPr lang="en-US" b="1" dirty="0"/>
          </a:p>
          <a:p>
            <a:pPr>
              <a:buNone/>
            </a:pPr>
            <a:endParaRPr lang="en-US" dirty="0"/>
          </a:p>
          <a:p>
            <a:pPr>
              <a:buNone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Munir/IF4020 Kriptografi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F70A9-CF17-4CCF-9456-28B8BD5CF6EE}" type="slidenum">
              <a:rPr lang="en-US" smtClean="0"/>
              <a:pPr/>
              <a:t>18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1087120" y="1379309"/>
            <a:ext cx="429656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err="1"/>
              <a:t>Persamaan</a:t>
            </a:r>
            <a:r>
              <a:rPr lang="en-US" sz="2400" dirty="0"/>
              <a:t> </a:t>
            </a:r>
            <a:r>
              <a:rPr lang="en-US" sz="2400" dirty="0" err="1"/>
              <a:t>tangen</a:t>
            </a:r>
            <a:r>
              <a:rPr lang="en-US" sz="2400" dirty="0"/>
              <a:t> g:    y = m</a:t>
            </a:r>
            <a:r>
              <a:rPr lang="en-US" sz="2400" dirty="0">
                <a:sym typeface="Symbol"/>
              </a:rPr>
              <a:t>x + c</a:t>
            </a:r>
            <a:endParaRPr lang="en-US" sz="2400" dirty="0"/>
          </a:p>
        </p:txBody>
      </p:sp>
      <p:sp>
        <p:nvSpPr>
          <p:cNvPr id="8" name="TextBox 7"/>
          <p:cNvSpPr txBox="1"/>
          <p:nvPr/>
        </p:nvSpPr>
        <p:spPr>
          <a:xfrm>
            <a:off x="1154189" y="2283521"/>
            <a:ext cx="212353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/>
              <a:t>Gradien</a:t>
            </a:r>
            <a:r>
              <a:rPr lang="en-US" sz="2400" dirty="0"/>
              <a:t> </a:t>
            </a:r>
            <a:r>
              <a:rPr lang="en-US" sz="2400" dirty="0" err="1"/>
              <a:t>garis</a:t>
            </a:r>
            <a:r>
              <a:rPr lang="en-US" sz="2400" dirty="0"/>
              <a:t> g: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099" name="Object 3"/>
              <p:cNvSpPr txBox="1"/>
              <p:nvPr/>
            </p:nvSpPr>
            <p:spPr bwMode="auto">
              <a:xfrm>
                <a:off x="3277719" y="2081251"/>
                <a:ext cx="2459006" cy="1058862"/>
              </a:xfrm>
              <a:prstGeom prst="rect">
                <a:avLst/>
              </a:prstGeom>
              <a:noFill/>
            </p:spPr>
            <p:txBody>
              <a:bodyPr>
                <a:no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000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𝑚</m:t>
                      </m:r>
                      <m:r>
                        <a:rPr lang="en-US" sz="20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𝑑𝑦</m:t>
                          </m:r>
                        </m:num>
                        <m:den>
                          <m:r>
                            <a:rPr lang="en-US"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𝑑𝑥</m:t>
                          </m:r>
                        </m:den>
                      </m:f>
                      <m:r>
                        <a:rPr lang="en-US" sz="20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  <m:sSubSup>
                            <m:sSubSupPr>
                              <m:ctrlPr>
                                <a:rPr lang="en-US" sz="2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sz="2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sz="2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𝑝</m:t>
                              </m:r>
                            </m:sub>
                            <m:sup>
                              <m:r>
                                <a:rPr lang="en-US" sz="2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bSup>
                          <m:r>
                            <a:rPr lang="en-US"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𝑎</m:t>
                          </m:r>
                        </m:num>
                        <m:den>
                          <m:r>
                            <a:rPr lang="en-US"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  <m:sSub>
                            <m:sSubPr>
                              <m:ctrlPr>
                                <a:rPr lang="en-US" sz="2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e>
                            <m:sub>
                              <m:r>
                                <a:rPr lang="en-US" sz="2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𝑝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n-US" sz="2000" dirty="0"/>
              </a:p>
            </p:txBody>
          </p:sp>
        </mc:Choice>
        <mc:Fallback xmlns="">
          <p:sp>
            <p:nvSpPr>
              <p:cNvPr id="4099" name="Object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277719" y="2081251"/>
                <a:ext cx="2459006" cy="1058862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TextBox 9"/>
          <p:cNvSpPr txBox="1"/>
          <p:nvPr/>
        </p:nvSpPr>
        <p:spPr>
          <a:xfrm>
            <a:off x="1253141" y="3122592"/>
            <a:ext cx="4641079" cy="34163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/>
              <a:t>Perpotongan</a:t>
            </a:r>
            <a:r>
              <a:rPr lang="en-US" sz="2400" dirty="0"/>
              <a:t> </a:t>
            </a:r>
            <a:r>
              <a:rPr lang="en-US" sz="2400" dirty="0" err="1"/>
              <a:t>garis</a:t>
            </a:r>
            <a:r>
              <a:rPr lang="en-US" sz="2400" dirty="0"/>
              <a:t> g </a:t>
            </a:r>
            <a:r>
              <a:rPr lang="en-US" sz="2400" dirty="0" err="1"/>
              <a:t>dengan</a:t>
            </a:r>
            <a:endParaRPr lang="en-US" sz="2400" dirty="0"/>
          </a:p>
          <a:p>
            <a:r>
              <a:rPr lang="en-US" sz="2400" dirty="0"/>
              <a:t> </a:t>
            </a:r>
            <a:r>
              <a:rPr lang="en-US" sz="2400" dirty="0" err="1"/>
              <a:t>kurva</a:t>
            </a:r>
            <a:r>
              <a:rPr lang="en-US" sz="2400" dirty="0"/>
              <a:t>: </a:t>
            </a:r>
            <a:r>
              <a:rPr lang="en-US" sz="2400" dirty="0">
                <a:sym typeface="Symbol"/>
              </a:rPr>
              <a:t>  (mx + c)</a:t>
            </a:r>
            <a:r>
              <a:rPr lang="en-US" sz="2400" baseline="30000" dirty="0">
                <a:sym typeface="Symbol"/>
              </a:rPr>
              <a:t>2 </a:t>
            </a:r>
            <a:r>
              <a:rPr lang="en-US" sz="2400" dirty="0">
                <a:sym typeface="Symbol"/>
              </a:rPr>
              <a:t>= x</a:t>
            </a:r>
            <a:r>
              <a:rPr lang="en-US" sz="2400" baseline="30000" dirty="0">
                <a:sym typeface="Symbol"/>
              </a:rPr>
              <a:t>3</a:t>
            </a:r>
            <a:r>
              <a:rPr lang="en-US" sz="2400" dirty="0">
                <a:sym typeface="Symbol"/>
              </a:rPr>
              <a:t> + ax + b</a:t>
            </a:r>
          </a:p>
          <a:p>
            <a:endParaRPr lang="en-US" sz="2400" dirty="0">
              <a:sym typeface="Symbol"/>
            </a:endParaRPr>
          </a:p>
          <a:p>
            <a:r>
              <a:rPr lang="en-US" sz="2400" dirty="0" err="1">
                <a:sym typeface="Symbol"/>
              </a:rPr>
              <a:t>Koordinat</a:t>
            </a:r>
            <a:r>
              <a:rPr lang="en-US" sz="2400" dirty="0">
                <a:sym typeface="Symbol"/>
              </a:rPr>
              <a:t> </a:t>
            </a:r>
            <a:r>
              <a:rPr lang="en-US" sz="2400" dirty="0" err="1">
                <a:sym typeface="Symbol"/>
              </a:rPr>
              <a:t>Titik</a:t>
            </a:r>
            <a:r>
              <a:rPr lang="en-US" sz="2400" dirty="0">
                <a:sym typeface="Symbol"/>
              </a:rPr>
              <a:t> R: </a:t>
            </a:r>
          </a:p>
          <a:p>
            <a:r>
              <a:rPr lang="en-US" sz="2400" dirty="0">
                <a:sym typeface="Symbol"/>
              </a:rPr>
              <a:t>     </a:t>
            </a:r>
            <a:r>
              <a:rPr lang="en-US" sz="2400" dirty="0" err="1">
                <a:sym typeface="Symbol"/>
              </a:rPr>
              <a:t>x</a:t>
            </a:r>
            <a:r>
              <a:rPr lang="en-US" sz="2400" baseline="-25000" dirty="0" err="1">
                <a:sym typeface="Symbol"/>
              </a:rPr>
              <a:t>r</a:t>
            </a:r>
            <a:r>
              <a:rPr lang="en-US" sz="2400" dirty="0">
                <a:sym typeface="Symbol"/>
              </a:rPr>
              <a:t> = m</a:t>
            </a:r>
            <a:r>
              <a:rPr lang="en-US" sz="2400" baseline="30000" dirty="0">
                <a:sym typeface="Symbol"/>
              </a:rPr>
              <a:t>2 </a:t>
            </a:r>
            <a:r>
              <a:rPr lang="en-US" sz="2400" dirty="0">
                <a:sym typeface="Symbol"/>
              </a:rPr>
              <a:t>– 2x</a:t>
            </a:r>
            <a:r>
              <a:rPr lang="en-US" sz="2400" baseline="-25000" dirty="0">
                <a:sym typeface="Symbol"/>
              </a:rPr>
              <a:t>p</a:t>
            </a:r>
          </a:p>
          <a:p>
            <a:r>
              <a:rPr lang="en-US" sz="2400" dirty="0">
                <a:sym typeface="Symbol"/>
              </a:rPr>
              <a:t>     y</a:t>
            </a:r>
            <a:r>
              <a:rPr lang="en-US" sz="2400" baseline="-25000" dirty="0">
                <a:sym typeface="Symbol"/>
              </a:rPr>
              <a:t>r </a:t>
            </a:r>
            <a:r>
              <a:rPr lang="en-US" sz="2400" dirty="0">
                <a:sym typeface="Symbol"/>
              </a:rPr>
              <a:t>= m(</a:t>
            </a:r>
            <a:r>
              <a:rPr lang="en-US" sz="2400" dirty="0" err="1">
                <a:sym typeface="Symbol"/>
              </a:rPr>
              <a:t>x</a:t>
            </a:r>
            <a:r>
              <a:rPr lang="en-US" sz="2400" baseline="-25000" dirty="0" err="1">
                <a:sym typeface="Symbol"/>
              </a:rPr>
              <a:t>p</a:t>
            </a:r>
            <a:r>
              <a:rPr lang="en-US" sz="2400" dirty="0">
                <a:sym typeface="Symbol"/>
              </a:rPr>
              <a:t> – </a:t>
            </a:r>
            <a:r>
              <a:rPr lang="en-US" sz="2400" dirty="0" err="1">
                <a:sym typeface="Symbol"/>
              </a:rPr>
              <a:t>x</a:t>
            </a:r>
            <a:r>
              <a:rPr lang="en-US" sz="2400" baseline="-25000" dirty="0" err="1">
                <a:sym typeface="Symbol"/>
              </a:rPr>
              <a:t>r</a:t>
            </a:r>
            <a:r>
              <a:rPr lang="en-US" sz="2400" dirty="0">
                <a:sym typeface="Symbol"/>
              </a:rPr>
              <a:t>) – </a:t>
            </a:r>
            <a:r>
              <a:rPr lang="en-US" sz="2400" dirty="0" err="1">
                <a:sym typeface="Symbol"/>
              </a:rPr>
              <a:t>y</a:t>
            </a:r>
            <a:r>
              <a:rPr lang="en-US" sz="2400" baseline="-25000" dirty="0" err="1">
                <a:sym typeface="Symbol"/>
              </a:rPr>
              <a:t>p</a:t>
            </a:r>
            <a:r>
              <a:rPr lang="en-US" sz="2400" dirty="0"/>
              <a:t>  </a:t>
            </a:r>
          </a:p>
          <a:p>
            <a:endParaRPr lang="en-US" sz="2400" dirty="0"/>
          </a:p>
          <a:p>
            <a:r>
              <a:rPr lang="en-US" sz="2400" dirty="0" err="1"/>
              <a:t>Jika</a:t>
            </a:r>
            <a:r>
              <a:rPr lang="en-US" sz="2400" dirty="0"/>
              <a:t> </a:t>
            </a:r>
            <a:r>
              <a:rPr lang="en-US" sz="2400" dirty="0" err="1"/>
              <a:t>y</a:t>
            </a:r>
            <a:r>
              <a:rPr lang="en-US" sz="2400" baseline="-25000" dirty="0" err="1"/>
              <a:t>p</a:t>
            </a:r>
            <a:r>
              <a:rPr lang="en-US" sz="2400" dirty="0"/>
              <a:t> = 0 </a:t>
            </a:r>
            <a:r>
              <a:rPr lang="en-US" sz="2400" dirty="0" err="1"/>
              <a:t>maka</a:t>
            </a:r>
            <a:r>
              <a:rPr lang="en-US" sz="2400" dirty="0"/>
              <a:t> m</a:t>
            </a:r>
            <a:r>
              <a:rPr lang="en-US" sz="2400" dirty="0">
                <a:sym typeface="Symbol"/>
              </a:rPr>
              <a:t> </a:t>
            </a:r>
            <a:r>
              <a:rPr lang="en-US" sz="2400" dirty="0" err="1">
                <a:sym typeface="Symbol"/>
              </a:rPr>
              <a:t>tidak</a:t>
            </a:r>
            <a:r>
              <a:rPr lang="en-US" sz="2400" dirty="0">
                <a:sym typeface="Symbol"/>
              </a:rPr>
              <a:t> </a:t>
            </a:r>
            <a:r>
              <a:rPr lang="en-US" sz="2400" dirty="0" err="1">
                <a:sym typeface="Symbol"/>
              </a:rPr>
              <a:t>terdefinisi</a:t>
            </a:r>
            <a:endParaRPr lang="en-US" sz="2400" dirty="0">
              <a:sym typeface="Symbol"/>
            </a:endParaRPr>
          </a:p>
          <a:p>
            <a:r>
              <a:rPr lang="en-US" sz="2400" dirty="0" err="1">
                <a:sym typeface="Symbol"/>
              </a:rPr>
              <a:t>sehingga</a:t>
            </a:r>
            <a:r>
              <a:rPr lang="en-US" sz="2400" dirty="0">
                <a:sym typeface="Symbol"/>
              </a:rPr>
              <a:t> 2P = O</a:t>
            </a:r>
            <a:endParaRPr lang="en-US" sz="2400" dirty="0"/>
          </a:p>
        </p:txBody>
      </p:sp>
      <p:sp>
        <p:nvSpPr>
          <p:cNvPr id="11" name="TextBox 10"/>
          <p:cNvSpPr txBox="1"/>
          <p:nvPr/>
        </p:nvSpPr>
        <p:spPr>
          <a:xfrm>
            <a:off x="6934200" y="5410201"/>
            <a:ext cx="339163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rgbClr val="FF0000"/>
                </a:solidFill>
              </a:rPr>
              <a:t>Sumber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gambar</a:t>
            </a:r>
            <a:r>
              <a:rPr lang="en-US" dirty="0">
                <a:solidFill>
                  <a:srgbClr val="FF0000"/>
                </a:solidFill>
              </a:rPr>
              <a:t>: Andreas Steffen, </a:t>
            </a:r>
          </a:p>
          <a:p>
            <a:r>
              <a:rPr lang="en-US" dirty="0">
                <a:solidFill>
                  <a:srgbClr val="FF0000"/>
                </a:solidFill>
              </a:rPr>
              <a:t>Elliptic Curve Cryptography</a:t>
            </a:r>
          </a:p>
        </p:txBody>
      </p:sp>
      <p:pic>
        <p:nvPicPr>
          <p:cNvPr id="8195" name="Picture 3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400800" y="1676400"/>
            <a:ext cx="4076700" cy="3581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10920" y="589281"/>
            <a:ext cx="10170160" cy="5364163"/>
          </a:xfrm>
        </p:spPr>
        <p:txBody>
          <a:bodyPr>
            <a:normAutofit/>
          </a:bodyPr>
          <a:lstStyle/>
          <a:p>
            <a:r>
              <a:rPr lang="en-US" dirty="0" err="1"/>
              <a:t>Contoh</a:t>
            </a:r>
            <a:r>
              <a:rPr lang="en-US" dirty="0"/>
              <a:t>: 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Munir/IF4020 Kriptografi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F70A9-CF17-4CCF-9456-28B8BD5CF6EE}" type="slidenum">
              <a:rPr lang="en-US" smtClean="0"/>
              <a:pPr/>
              <a:t>19</a:t>
            </a:fld>
            <a:endParaRPr lang="en-US"/>
          </a:p>
        </p:txBody>
      </p:sp>
      <p:grpSp>
        <p:nvGrpSpPr>
          <p:cNvPr id="6" name="Group 2"/>
          <p:cNvGrpSpPr>
            <a:grpSpLocks/>
          </p:cNvGrpSpPr>
          <p:nvPr/>
        </p:nvGrpSpPr>
        <p:grpSpPr bwMode="auto">
          <a:xfrm>
            <a:off x="4698969" y="718105"/>
            <a:ext cx="4225188" cy="4944272"/>
            <a:chOff x="480" y="1056"/>
            <a:chExt cx="2346" cy="2562"/>
          </a:xfrm>
        </p:grpSpPr>
        <p:pic>
          <p:nvPicPr>
            <p:cNvPr id="7" name="Picture 3" descr="ec2_1_3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480" y="1536"/>
              <a:ext cx="2346" cy="2082"/>
            </a:xfrm>
            <a:prstGeom prst="rect">
              <a:avLst/>
            </a:prstGeom>
            <a:solidFill>
              <a:schemeClr val="tx1">
                <a:alpha val="0"/>
              </a:schemeClr>
            </a:solidFill>
            <a:ln w="9525">
              <a:noFill/>
              <a:miter lim="800000"/>
              <a:headEnd/>
              <a:tailEnd/>
            </a:ln>
          </p:spPr>
        </p:pic>
        <p:sp>
          <p:nvSpPr>
            <p:cNvPr id="8" name="Text Box 4"/>
            <p:cNvSpPr txBox="1">
              <a:spLocks noChangeArrowheads="1"/>
            </p:cNvSpPr>
            <p:nvPr/>
          </p:nvSpPr>
          <p:spPr bwMode="auto">
            <a:xfrm>
              <a:off x="864" y="1056"/>
              <a:ext cx="816" cy="20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n-US" b="1" i="1"/>
                <a:t>P+P = 2P</a:t>
              </a:r>
            </a:p>
          </p:txBody>
        </p:sp>
      </p:grpSp>
      <p:sp>
        <p:nvSpPr>
          <p:cNvPr id="9" name="TextBox 8"/>
          <p:cNvSpPr txBox="1"/>
          <p:nvPr/>
        </p:nvSpPr>
        <p:spPr>
          <a:xfrm>
            <a:off x="3679292" y="5791201"/>
            <a:ext cx="698870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rgbClr val="FF0000"/>
                </a:solidFill>
              </a:rPr>
              <a:t>Sumber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gambar</a:t>
            </a:r>
            <a:r>
              <a:rPr lang="en-US" dirty="0">
                <a:solidFill>
                  <a:srgbClr val="FF0000"/>
                </a:solidFill>
              </a:rPr>
              <a:t>: </a:t>
            </a:r>
            <a:r>
              <a:rPr lang="en-US" b="1" dirty="0" err="1">
                <a:solidFill>
                  <a:srgbClr val="FF0000"/>
                </a:solidFill>
              </a:rPr>
              <a:t>Debdeep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Mukhopadhyay</a:t>
            </a:r>
            <a:r>
              <a:rPr lang="en-US" b="1" dirty="0"/>
              <a:t>, </a:t>
            </a:r>
            <a:r>
              <a:rPr lang="en-US" b="1" dirty="0">
                <a:solidFill>
                  <a:srgbClr val="FF3300"/>
                </a:solidFill>
              </a:rPr>
              <a:t>Elliptic Curve Cryptography</a:t>
            </a:r>
            <a:r>
              <a:rPr lang="en-US" b="1" dirty="0"/>
              <a:t> ,</a:t>
            </a:r>
          </a:p>
          <a:p>
            <a:r>
              <a:rPr lang="en-US" dirty="0">
                <a:solidFill>
                  <a:srgbClr val="FF0000"/>
                </a:solidFill>
              </a:rPr>
              <a:t> Dept of Computer Sc and </a:t>
            </a:r>
            <a:r>
              <a:rPr lang="en-US" dirty="0" err="1">
                <a:solidFill>
                  <a:srgbClr val="FF0000"/>
                </a:solidFill>
              </a:rPr>
              <a:t>Engg</a:t>
            </a:r>
            <a:r>
              <a:rPr lang="en-US" dirty="0">
                <a:solidFill>
                  <a:srgbClr val="FF0000"/>
                </a:solidFill>
              </a:rPr>
              <a:t> IIT Madras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Object 3">
                <a:extLst>
                  <a:ext uri="{FF2B5EF4-FFF2-40B4-BE49-F238E27FC236}">
                    <a16:creationId xmlns:a16="http://schemas.microsoft.com/office/drawing/2014/main" id="{7252B032-BE5D-4B1F-A6E3-4A10C2A2DFF5}"/>
                  </a:ext>
                </a:extLst>
              </p:cNvPr>
              <p:cNvSpPr txBox="1"/>
              <p:nvPr/>
            </p:nvSpPr>
            <p:spPr bwMode="auto">
              <a:xfrm>
                <a:off x="808839" y="2212500"/>
                <a:ext cx="2459006" cy="1058862"/>
              </a:xfrm>
              <a:prstGeom prst="rect">
                <a:avLst/>
              </a:prstGeom>
              <a:noFill/>
            </p:spPr>
            <p:txBody>
              <a:bodyPr>
                <a:no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000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𝑚</m:t>
                      </m:r>
                      <m:r>
                        <a:rPr lang="en-US" sz="20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𝑑𝑦</m:t>
                          </m:r>
                        </m:num>
                        <m:den>
                          <m:r>
                            <a:rPr lang="en-US"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𝑑𝑥</m:t>
                          </m:r>
                        </m:den>
                      </m:f>
                      <m:r>
                        <a:rPr lang="en-US" sz="20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  <m:sSubSup>
                            <m:sSubSupPr>
                              <m:ctrlPr>
                                <a:rPr lang="en-US" sz="2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sz="2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sz="2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𝑝</m:t>
                              </m:r>
                            </m:sub>
                            <m:sup>
                              <m:r>
                                <a:rPr lang="en-US" sz="2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bSup>
                          <m:r>
                            <a:rPr lang="en-US"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𝑎</m:t>
                          </m:r>
                        </m:num>
                        <m:den>
                          <m:r>
                            <a:rPr lang="en-US"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  <m:sSub>
                            <m:sSubPr>
                              <m:ctrlPr>
                                <a:rPr lang="en-US" sz="2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e>
                            <m:sub>
                              <m:r>
                                <a:rPr lang="en-US" sz="2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𝑝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n-US" sz="2000" dirty="0"/>
              </a:p>
            </p:txBody>
          </p:sp>
        </mc:Choice>
        <mc:Fallback xmlns="">
          <p:sp>
            <p:nvSpPr>
              <p:cNvPr id="14" name="Object 3">
                <a:extLst>
                  <a:ext uri="{FF2B5EF4-FFF2-40B4-BE49-F238E27FC236}">
                    <a16:creationId xmlns:a16="http://schemas.microsoft.com/office/drawing/2014/main" id="{7252B032-BE5D-4B1F-A6E3-4A10C2A2DFF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808839" y="2212500"/>
                <a:ext cx="2459006" cy="1058862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" name="Rectangle 14">
            <a:extLst>
              <a:ext uri="{FF2B5EF4-FFF2-40B4-BE49-F238E27FC236}">
                <a16:creationId xmlns:a16="http://schemas.microsoft.com/office/drawing/2014/main" id="{7228F5C6-8062-4DEA-A1A4-34CAA41316CA}"/>
              </a:ext>
            </a:extLst>
          </p:cNvPr>
          <p:cNvSpPr/>
          <p:nvPr/>
        </p:nvSpPr>
        <p:spPr>
          <a:xfrm>
            <a:off x="808839" y="3429000"/>
            <a:ext cx="2737001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err="1">
                <a:sym typeface="Symbol"/>
              </a:rPr>
              <a:t>Koordinat</a:t>
            </a:r>
            <a:r>
              <a:rPr lang="en-US" sz="2000" dirty="0">
                <a:sym typeface="Symbol"/>
              </a:rPr>
              <a:t> </a:t>
            </a:r>
            <a:r>
              <a:rPr lang="en-US" sz="2000" dirty="0" err="1">
                <a:sym typeface="Symbol"/>
              </a:rPr>
              <a:t>Titik</a:t>
            </a:r>
            <a:r>
              <a:rPr lang="en-US" sz="2000" dirty="0">
                <a:sym typeface="Symbol"/>
              </a:rPr>
              <a:t> R: </a:t>
            </a:r>
          </a:p>
          <a:p>
            <a:r>
              <a:rPr lang="en-US" sz="2000" dirty="0">
                <a:sym typeface="Symbol"/>
              </a:rPr>
              <a:t>     </a:t>
            </a:r>
            <a:r>
              <a:rPr lang="en-US" sz="2000" dirty="0" err="1">
                <a:sym typeface="Symbol"/>
              </a:rPr>
              <a:t>x</a:t>
            </a:r>
            <a:r>
              <a:rPr lang="en-US" sz="2000" baseline="-25000" dirty="0" err="1">
                <a:sym typeface="Symbol"/>
              </a:rPr>
              <a:t>r</a:t>
            </a:r>
            <a:r>
              <a:rPr lang="en-US" sz="2000" dirty="0">
                <a:sym typeface="Symbol"/>
              </a:rPr>
              <a:t> = m</a:t>
            </a:r>
            <a:r>
              <a:rPr lang="en-US" sz="2000" baseline="30000" dirty="0">
                <a:sym typeface="Symbol"/>
              </a:rPr>
              <a:t>2 </a:t>
            </a:r>
            <a:r>
              <a:rPr lang="en-US" sz="2000" dirty="0">
                <a:sym typeface="Symbol"/>
              </a:rPr>
              <a:t>– 2x</a:t>
            </a:r>
            <a:r>
              <a:rPr lang="en-US" sz="2000" baseline="-25000" dirty="0">
                <a:sym typeface="Symbol"/>
              </a:rPr>
              <a:t>p</a:t>
            </a:r>
          </a:p>
          <a:p>
            <a:r>
              <a:rPr lang="en-US" sz="2000" dirty="0">
                <a:sym typeface="Symbol"/>
              </a:rPr>
              <a:t>     </a:t>
            </a:r>
            <a:r>
              <a:rPr lang="en-US" sz="2000" dirty="0" err="1">
                <a:sym typeface="Symbol"/>
              </a:rPr>
              <a:t>y</a:t>
            </a:r>
            <a:r>
              <a:rPr lang="en-US" sz="2000" baseline="-25000" dirty="0" err="1">
                <a:sym typeface="Symbol"/>
              </a:rPr>
              <a:t>r</a:t>
            </a:r>
            <a:r>
              <a:rPr lang="en-US" sz="2000" baseline="-25000" dirty="0">
                <a:sym typeface="Symbol"/>
              </a:rPr>
              <a:t> </a:t>
            </a:r>
            <a:r>
              <a:rPr lang="en-US" sz="2000" dirty="0">
                <a:sym typeface="Symbol"/>
              </a:rPr>
              <a:t>= m(</a:t>
            </a:r>
            <a:r>
              <a:rPr lang="en-US" sz="2000" dirty="0" err="1">
                <a:sym typeface="Symbol"/>
              </a:rPr>
              <a:t>x</a:t>
            </a:r>
            <a:r>
              <a:rPr lang="en-US" sz="2000" baseline="-25000" dirty="0" err="1">
                <a:sym typeface="Symbol"/>
              </a:rPr>
              <a:t>p</a:t>
            </a:r>
            <a:r>
              <a:rPr lang="en-US" sz="2000" dirty="0">
                <a:sym typeface="Symbol"/>
              </a:rPr>
              <a:t> – </a:t>
            </a:r>
            <a:r>
              <a:rPr lang="en-US" sz="2000" dirty="0" err="1">
                <a:sym typeface="Symbol"/>
              </a:rPr>
              <a:t>x</a:t>
            </a:r>
            <a:r>
              <a:rPr lang="en-US" sz="2000" baseline="-25000" dirty="0" err="1">
                <a:sym typeface="Symbol"/>
              </a:rPr>
              <a:t>r</a:t>
            </a:r>
            <a:r>
              <a:rPr lang="en-US" sz="2000" dirty="0">
                <a:sym typeface="Symbol"/>
              </a:rPr>
              <a:t>) – </a:t>
            </a:r>
            <a:r>
              <a:rPr lang="en-US" sz="2000" dirty="0" err="1">
                <a:sym typeface="Symbol"/>
              </a:rPr>
              <a:t>y</a:t>
            </a:r>
            <a:r>
              <a:rPr lang="en-US" sz="2000" baseline="-25000" dirty="0" err="1">
                <a:sym typeface="Symbol"/>
              </a:rPr>
              <a:t>p</a:t>
            </a:r>
            <a:r>
              <a:rPr lang="en-US" sz="2000" dirty="0"/>
              <a:t> 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240850"/>
          </a:xfrm>
        </p:spPr>
        <p:txBody>
          <a:bodyPr>
            <a:normAutofit/>
          </a:bodyPr>
          <a:lstStyle/>
          <a:p>
            <a:r>
              <a:rPr lang="en-US" b="1" dirty="0" err="1"/>
              <a:t>Pendahuluan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605975"/>
            <a:ext cx="10957561" cy="4750375"/>
          </a:xfrm>
        </p:spPr>
        <p:txBody>
          <a:bodyPr>
            <a:normAutofit fontScale="92500" lnSpcReduction="20000"/>
          </a:bodyPr>
          <a:lstStyle/>
          <a:p>
            <a:pPr>
              <a:defRPr/>
            </a:pPr>
            <a:r>
              <a:rPr lang="en-US" sz="2600" dirty="0" err="1">
                <a:ea typeface="ＭＳ Ｐゴシック" pitchFamily="-107" charset="-128"/>
              </a:rPr>
              <a:t>Sebagian</a:t>
            </a:r>
            <a:r>
              <a:rPr lang="en-US" sz="2600" dirty="0">
                <a:ea typeface="ＭＳ Ｐゴシック" pitchFamily="-107" charset="-128"/>
              </a:rPr>
              <a:t> </a:t>
            </a:r>
            <a:r>
              <a:rPr lang="en-US" sz="2600" dirty="0" err="1">
                <a:ea typeface="ＭＳ Ｐゴシック" pitchFamily="-107" charset="-128"/>
              </a:rPr>
              <a:t>besar</a:t>
            </a:r>
            <a:r>
              <a:rPr lang="en-US" sz="2600" dirty="0">
                <a:ea typeface="ＭＳ Ｐゴシック" pitchFamily="-107" charset="-128"/>
              </a:rPr>
              <a:t> </a:t>
            </a:r>
            <a:r>
              <a:rPr lang="en-US" sz="2600" dirty="0" err="1">
                <a:ea typeface="ＭＳ Ｐゴシック" pitchFamily="-107" charset="-128"/>
              </a:rPr>
              <a:t>kriptografi</a:t>
            </a:r>
            <a:r>
              <a:rPr lang="en-US" sz="2600" dirty="0">
                <a:ea typeface="ＭＳ Ｐゴシック" pitchFamily="-107" charset="-128"/>
              </a:rPr>
              <a:t> </a:t>
            </a:r>
            <a:r>
              <a:rPr lang="en-US" sz="2600" dirty="0" err="1">
                <a:ea typeface="ＭＳ Ｐゴシック" pitchFamily="-107" charset="-128"/>
              </a:rPr>
              <a:t>kunci-publik</a:t>
            </a:r>
            <a:r>
              <a:rPr lang="en-US" sz="2600" dirty="0">
                <a:ea typeface="ＭＳ Ｐゴシック" pitchFamily="-107" charset="-128"/>
              </a:rPr>
              <a:t> ( </a:t>
            </a:r>
            <a:r>
              <a:rPr lang="en-US" sz="2600" dirty="0" err="1">
                <a:ea typeface="ＭＳ Ｐゴシック" pitchFamily="-107" charset="-128"/>
              </a:rPr>
              <a:t>seperti</a:t>
            </a:r>
            <a:r>
              <a:rPr lang="en-US" sz="2600" dirty="0">
                <a:ea typeface="ＭＳ Ｐゴシック" pitchFamily="-107" charset="-128"/>
              </a:rPr>
              <a:t> RSA, </a:t>
            </a:r>
            <a:r>
              <a:rPr lang="en-US" sz="2600" dirty="0" err="1">
                <a:ea typeface="ＭＳ Ｐゴシック" pitchFamily="-107" charset="-128"/>
              </a:rPr>
              <a:t>ElGamal</a:t>
            </a:r>
            <a:r>
              <a:rPr lang="en-US" sz="2600" dirty="0">
                <a:ea typeface="ＭＳ Ｐゴシック" pitchFamily="-107" charset="-128"/>
              </a:rPr>
              <a:t>, Diffie-Hellman) </a:t>
            </a:r>
            <a:r>
              <a:rPr lang="en-US" sz="2600" dirty="0" err="1">
                <a:ea typeface="ＭＳ Ｐゴシック" pitchFamily="-107" charset="-128"/>
              </a:rPr>
              <a:t>menggunakan</a:t>
            </a:r>
            <a:r>
              <a:rPr lang="en-US" sz="2600" dirty="0">
                <a:ea typeface="ＭＳ Ｐゴシック" pitchFamily="-107" charset="-128"/>
              </a:rPr>
              <a:t> </a:t>
            </a:r>
            <a:r>
              <a:rPr lang="en-US" sz="2600" dirty="0" err="1">
                <a:ea typeface="ＭＳ Ｐゴシック" pitchFamily="-107" charset="-128"/>
              </a:rPr>
              <a:t>bilangan</a:t>
            </a:r>
            <a:r>
              <a:rPr lang="en-US" sz="2600" dirty="0">
                <a:ea typeface="ＭＳ Ｐゴシック" pitchFamily="-107" charset="-128"/>
              </a:rPr>
              <a:t> </a:t>
            </a:r>
            <a:r>
              <a:rPr lang="en-US" sz="2600" dirty="0" err="1">
                <a:ea typeface="ＭＳ Ｐゴシック" pitchFamily="-107" charset="-128"/>
              </a:rPr>
              <a:t>bulat</a:t>
            </a:r>
            <a:r>
              <a:rPr lang="en-US" sz="2600" dirty="0">
                <a:ea typeface="ＭＳ Ｐゴシック" pitchFamily="-107" charset="-128"/>
              </a:rPr>
              <a:t> yang </a:t>
            </a:r>
            <a:r>
              <a:rPr lang="en-US" sz="2600" dirty="0" err="1">
                <a:ea typeface="ＭＳ Ｐゴシック" pitchFamily="-107" charset="-128"/>
              </a:rPr>
              <a:t>sangat</a:t>
            </a:r>
            <a:r>
              <a:rPr lang="en-US" sz="2600" dirty="0">
                <a:ea typeface="ＭＳ Ｐゴシック" pitchFamily="-107" charset="-128"/>
              </a:rPr>
              <a:t> </a:t>
            </a:r>
            <a:r>
              <a:rPr lang="en-US" sz="2600" dirty="0" err="1">
                <a:ea typeface="ＭＳ Ｐゴシック" pitchFamily="-107" charset="-128"/>
              </a:rPr>
              <a:t>besar</a:t>
            </a:r>
            <a:r>
              <a:rPr lang="en-US" sz="2600" dirty="0">
                <a:ea typeface="ＭＳ Ｐゴシック" pitchFamily="-107" charset="-128"/>
              </a:rPr>
              <a:t> </a:t>
            </a:r>
            <a:r>
              <a:rPr lang="en-US" sz="2600" dirty="0" err="1">
                <a:ea typeface="ＭＳ Ｐゴシック" pitchFamily="-107" charset="-128"/>
              </a:rPr>
              <a:t>dalam</a:t>
            </a:r>
            <a:r>
              <a:rPr lang="en-US" sz="2600" dirty="0">
                <a:ea typeface="ＭＳ Ｐゴシック" pitchFamily="-107" charset="-128"/>
              </a:rPr>
              <a:t> </a:t>
            </a:r>
            <a:r>
              <a:rPr lang="en-US" sz="2600" dirty="0" err="1">
                <a:ea typeface="ＭＳ Ｐゴシック" pitchFamily="-107" charset="-128"/>
              </a:rPr>
              <a:t>komputasinya</a:t>
            </a:r>
            <a:r>
              <a:rPr lang="en-US" sz="2600" dirty="0">
                <a:ea typeface="ＭＳ Ｐゴシック" pitchFamily="-107" charset="-128"/>
              </a:rPr>
              <a:t>.</a:t>
            </a:r>
          </a:p>
          <a:p>
            <a:pPr>
              <a:defRPr/>
            </a:pPr>
            <a:endParaRPr lang="en-US" sz="2600" dirty="0">
              <a:ea typeface="ＭＳ Ｐゴシック" pitchFamily="-107" charset="-128"/>
            </a:endParaRPr>
          </a:p>
          <a:p>
            <a:pPr>
              <a:defRPr/>
            </a:pPr>
            <a:r>
              <a:rPr lang="en-US" sz="2600" dirty="0" err="1">
                <a:ea typeface="ＭＳ Ｐゴシック" pitchFamily="-107" charset="-128"/>
              </a:rPr>
              <a:t>Sistem</a:t>
            </a:r>
            <a:r>
              <a:rPr lang="en-US" sz="2600" dirty="0">
                <a:ea typeface="ＭＳ Ｐゴシック" pitchFamily="-107" charset="-128"/>
              </a:rPr>
              <a:t> </a:t>
            </a:r>
            <a:r>
              <a:rPr lang="en-US" sz="2600" dirty="0" err="1">
                <a:ea typeface="ＭＳ Ｐゴシック" pitchFamily="-107" charset="-128"/>
              </a:rPr>
              <a:t>seperti</a:t>
            </a:r>
            <a:r>
              <a:rPr lang="en-US" sz="2600" dirty="0">
                <a:ea typeface="ＭＳ Ｐゴシック" pitchFamily="-107" charset="-128"/>
              </a:rPr>
              <a:t> </a:t>
            </a:r>
            <a:r>
              <a:rPr lang="en-US" sz="2600" dirty="0" err="1">
                <a:ea typeface="ＭＳ Ｐゴシック" pitchFamily="-107" charset="-128"/>
              </a:rPr>
              <a:t>itu</a:t>
            </a:r>
            <a:r>
              <a:rPr lang="en-US" sz="2600" dirty="0">
                <a:ea typeface="ＭＳ Ｐゴシック" pitchFamily="-107" charset="-128"/>
              </a:rPr>
              <a:t> </a:t>
            </a:r>
            <a:r>
              <a:rPr lang="en-US" sz="2600" dirty="0" err="1">
                <a:ea typeface="ＭＳ Ｐゴシック" pitchFamily="-107" charset="-128"/>
              </a:rPr>
              <a:t>memiliki</a:t>
            </a:r>
            <a:r>
              <a:rPr lang="en-US" sz="2600" dirty="0">
                <a:ea typeface="ＭＳ Ｐゴシック" pitchFamily="-107" charset="-128"/>
              </a:rPr>
              <a:t> </a:t>
            </a:r>
            <a:r>
              <a:rPr lang="en-US" sz="2600" dirty="0" err="1">
                <a:ea typeface="ＭＳ Ｐゴシック" pitchFamily="-107" charset="-128"/>
              </a:rPr>
              <a:t>masalah</a:t>
            </a:r>
            <a:r>
              <a:rPr lang="en-US" sz="2600" dirty="0">
                <a:ea typeface="ＭＳ Ｐゴシック" pitchFamily="-107" charset="-128"/>
              </a:rPr>
              <a:t> yang </a:t>
            </a:r>
            <a:r>
              <a:rPr lang="en-US" sz="2600" dirty="0" err="1">
                <a:ea typeface="ＭＳ Ｐゴシック" pitchFamily="-107" charset="-128"/>
              </a:rPr>
              <a:t>signifikan</a:t>
            </a:r>
            <a:r>
              <a:rPr lang="en-US" sz="2600" dirty="0">
                <a:ea typeface="ＭＳ Ｐゴシック" pitchFamily="-107" charset="-128"/>
              </a:rPr>
              <a:t> </a:t>
            </a:r>
            <a:r>
              <a:rPr lang="en-US" sz="2600" dirty="0" err="1">
                <a:ea typeface="ＭＳ Ｐゴシック" pitchFamily="-107" charset="-128"/>
              </a:rPr>
              <a:t>dalam</a:t>
            </a:r>
            <a:r>
              <a:rPr lang="en-US" sz="2600" dirty="0">
                <a:ea typeface="ＭＳ Ｐゴシック" pitchFamily="-107" charset="-128"/>
              </a:rPr>
              <a:t> </a:t>
            </a:r>
            <a:r>
              <a:rPr lang="en-US" sz="2600" dirty="0" err="1">
                <a:ea typeface="ＭＳ Ｐゴシック" pitchFamily="-107" charset="-128"/>
              </a:rPr>
              <a:t>menyimpan</a:t>
            </a:r>
            <a:r>
              <a:rPr lang="en-US" sz="2600" dirty="0">
                <a:ea typeface="ＭＳ Ｐゴシック" pitchFamily="-107" charset="-128"/>
              </a:rPr>
              <a:t>, </a:t>
            </a:r>
            <a:r>
              <a:rPr lang="en-US" sz="2600" dirty="0" err="1">
                <a:ea typeface="ＭＳ Ｐゴシック" pitchFamily="-107" charset="-128"/>
              </a:rPr>
              <a:t>memproses</a:t>
            </a:r>
            <a:r>
              <a:rPr lang="en-US" sz="2600" dirty="0">
                <a:ea typeface="ＭＳ Ｐゴシック" pitchFamily="-107" charset="-128"/>
              </a:rPr>
              <a:t> </a:t>
            </a:r>
            <a:r>
              <a:rPr lang="en-US" sz="2600" dirty="0" err="1">
                <a:ea typeface="ＭＳ Ｐゴシック" pitchFamily="-107" charset="-128"/>
              </a:rPr>
              <a:t>kunci</a:t>
            </a:r>
            <a:r>
              <a:rPr lang="en-US" sz="2600" dirty="0">
                <a:ea typeface="ＭＳ Ｐゴシック" pitchFamily="-107" charset="-128"/>
              </a:rPr>
              <a:t> dan </a:t>
            </a:r>
            <a:r>
              <a:rPr lang="en-US" sz="2600" dirty="0" err="1">
                <a:ea typeface="ＭＳ Ｐゴシック" pitchFamily="-107" charset="-128"/>
              </a:rPr>
              <a:t>pesan</a:t>
            </a:r>
            <a:r>
              <a:rPr lang="en-US" sz="2600" dirty="0">
                <a:ea typeface="ＭＳ Ｐゴシック" pitchFamily="-107" charset="-128"/>
              </a:rPr>
              <a:t>, dan </a:t>
            </a:r>
            <a:r>
              <a:rPr lang="en-US" sz="2600" dirty="0" err="1">
                <a:ea typeface="ＭＳ Ｐゴシック" pitchFamily="-107" charset="-128"/>
              </a:rPr>
              <a:t>membutuhkan</a:t>
            </a:r>
            <a:r>
              <a:rPr lang="en-US" sz="2600" dirty="0">
                <a:ea typeface="ＭＳ Ｐゴシック" pitchFamily="-107" charset="-128"/>
              </a:rPr>
              <a:t> </a:t>
            </a:r>
            <a:r>
              <a:rPr lang="en-US" sz="2600" dirty="0" err="1">
                <a:ea typeface="ＭＳ Ｐゴシック" pitchFamily="-107" charset="-128"/>
              </a:rPr>
              <a:t>waktu</a:t>
            </a:r>
            <a:r>
              <a:rPr lang="en-US" sz="2600" dirty="0">
                <a:ea typeface="ＭＳ Ｐゴシック" pitchFamily="-107" charset="-128"/>
              </a:rPr>
              <a:t> </a:t>
            </a:r>
            <a:r>
              <a:rPr lang="en-US" sz="2600" dirty="0" err="1">
                <a:ea typeface="ＭＳ Ｐゴシック" pitchFamily="-107" charset="-128"/>
              </a:rPr>
              <a:t>komputasi</a:t>
            </a:r>
            <a:r>
              <a:rPr lang="en-US" sz="2600" dirty="0">
                <a:ea typeface="ＭＳ Ｐゴシック" pitchFamily="-107" charset="-128"/>
              </a:rPr>
              <a:t> yang lama.</a:t>
            </a:r>
          </a:p>
          <a:p>
            <a:pPr>
              <a:defRPr/>
            </a:pPr>
            <a:endParaRPr lang="en-US" sz="2600" dirty="0">
              <a:ea typeface="ＭＳ Ｐゴシック" pitchFamily="-107" charset="-128"/>
            </a:endParaRPr>
          </a:p>
          <a:p>
            <a:pPr>
              <a:defRPr/>
            </a:pPr>
            <a:r>
              <a:rPr lang="en-US" sz="2600" dirty="0" err="1">
                <a:ea typeface="ＭＳ Ｐゴシック" pitchFamily="-107" charset="-128"/>
              </a:rPr>
              <a:t>Sebagai</a:t>
            </a:r>
            <a:r>
              <a:rPr lang="en-US" sz="2600" dirty="0">
                <a:ea typeface="ＭＳ Ｐゴシック" pitchFamily="-107" charset="-128"/>
              </a:rPr>
              <a:t> </a:t>
            </a:r>
            <a:r>
              <a:rPr lang="en-US" sz="2600" dirty="0" err="1">
                <a:ea typeface="ＭＳ Ｐゴシック" pitchFamily="-107" charset="-128"/>
              </a:rPr>
              <a:t>alternatif</a:t>
            </a:r>
            <a:r>
              <a:rPr lang="en-US" sz="2600" dirty="0">
                <a:ea typeface="ＭＳ Ｐゴシック" pitchFamily="-107" charset="-128"/>
              </a:rPr>
              <a:t> </a:t>
            </a:r>
            <a:r>
              <a:rPr lang="en-US" sz="2600" dirty="0" err="1">
                <a:ea typeface="ＭＳ Ｐゴシック" pitchFamily="-107" charset="-128"/>
              </a:rPr>
              <a:t>adalah</a:t>
            </a:r>
            <a:r>
              <a:rPr lang="en-US" sz="2600" dirty="0">
                <a:ea typeface="ＭＳ Ｐゴシック" pitchFamily="-107" charset="-128"/>
              </a:rPr>
              <a:t> </a:t>
            </a:r>
            <a:r>
              <a:rPr lang="en-US" sz="2600" dirty="0" err="1">
                <a:ea typeface="ＭＳ Ｐゴシック" pitchFamily="-107" charset="-128"/>
              </a:rPr>
              <a:t>melakukan</a:t>
            </a:r>
            <a:r>
              <a:rPr lang="en-US" sz="2600" dirty="0">
                <a:ea typeface="ＭＳ Ｐゴシック" pitchFamily="-107" charset="-128"/>
              </a:rPr>
              <a:t> </a:t>
            </a:r>
            <a:r>
              <a:rPr lang="en-US" sz="2600" dirty="0" err="1">
                <a:ea typeface="ＭＳ Ｐゴシック" pitchFamily="-107" charset="-128"/>
              </a:rPr>
              <a:t>komputasi</a:t>
            </a:r>
            <a:r>
              <a:rPr lang="en-US" sz="2600" dirty="0">
                <a:ea typeface="ＭＳ Ｐゴシック" pitchFamily="-107" charset="-128"/>
              </a:rPr>
              <a:t> </a:t>
            </a:r>
            <a:r>
              <a:rPr lang="en-US" sz="2600" dirty="0" err="1">
                <a:ea typeface="ＭＳ Ｐゴシック" pitchFamily="-107" charset="-128"/>
              </a:rPr>
              <a:t>berbasis</a:t>
            </a:r>
            <a:r>
              <a:rPr lang="en-US" sz="2600" dirty="0">
                <a:ea typeface="ＭＳ Ｐゴシック" pitchFamily="-107" charset="-128"/>
              </a:rPr>
              <a:t> </a:t>
            </a:r>
            <a:r>
              <a:rPr lang="en-US" sz="2600" dirty="0" err="1">
                <a:ea typeface="ＭＳ Ｐゴシック" pitchFamily="-107" charset="-128"/>
              </a:rPr>
              <a:t>kurva</a:t>
            </a:r>
            <a:r>
              <a:rPr lang="en-US" sz="2600" dirty="0">
                <a:ea typeface="ＭＳ Ｐゴシック" pitchFamily="-107" charset="-128"/>
              </a:rPr>
              <a:t> </a:t>
            </a:r>
            <a:r>
              <a:rPr lang="en-US" sz="2600" dirty="0" err="1">
                <a:ea typeface="ＭＳ Ｐゴシック" pitchFamily="-107" charset="-128"/>
              </a:rPr>
              <a:t>eliptik</a:t>
            </a:r>
            <a:r>
              <a:rPr lang="en-US" sz="2600" dirty="0">
                <a:ea typeface="ＭＳ Ｐゴシック" pitchFamily="-107" charset="-128"/>
              </a:rPr>
              <a:t> (</a:t>
            </a:r>
            <a:r>
              <a:rPr lang="en-US" sz="2600" i="1" dirty="0">
                <a:ea typeface="ＭＳ Ｐゴシック" pitchFamily="-107" charset="-128"/>
              </a:rPr>
              <a:t>elliptic curve</a:t>
            </a:r>
            <a:r>
              <a:rPr lang="en-US" sz="2600" dirty="0">
                <a:ea typeface="ＭＳ Ｐゴシック" pitchFamily="-107" charset="-128"/>
              </a:rPr>
              <a:t>). </a:t>
            </a:r>
          </a:p>
          <a:p>
            <a:pPr>
              <a:defRPr/>
            </a:pPr>
            <a:endParaRPr lang="en-US" sz="2600" dirty="0">
              <a:ea typeface="ＭＳ Ｐゴシック" pitchFamily="-107" charset="-128"/>
            </a:endParaRPr>
          </a:p>
          <a:p>
            <a:pPr>
              <a:defRPr/>
            </a:pPr>
            <a:r>
              <a:rPr lang="en-US" sz="2600" dirty="0" err="1">
                <a:ea typeface="ＭＳ Ｐゴシック" pitchFamily="-107" charset="-128"/>
              </a:rPr>
              <a:t>Kriptografi</a:t>
            </a:r>
            <a:r>
              <a:rPr lang="en-US" sz="2600" dirty="0">
                <a:ea typeface="ＭＳ Ｐゴシック" pitchFamily="-107" charset="-128"/>
              </a:rPr>
              <a:t> yang </a:t>
            </a:r>
            <a:r>
              <a:rPr lang="en-US" sz="2600" dirty="0" err="1">
                <a:ea typeface="ＭＳ Ｐゴシック" pitchFamily="-107" charset="-128"/>
              </a:rPr>
              <a:t>menggunakan</a:t>
            </a:r>
            <a:r>
              <a:rPr lang="en-US" sz="2600" dirty="0">
                <a:ea typeface="ＭＳ Ｐゴシック" pitchFamily="-107" charset="-128"/>
              </a:rPr>
              <a:t> </a:t>
            </a:r>
            <a:r>
              <a:rPr lang="en-US" sz="2600" dirty="0" err="1">
                <a:ea typeface="ＭＳ Ｐゴシック" pitchFamily="-107" charset="-128"/>
              </a:rPr>
              <a:t>kurva</a:t>
            </a:r>
            <a:r>
              <a:rPr lang="en-US" sz="2600" dirty="0">
                <a:ea typeface="ＭＳ Ｐゴシック" pitchFamily="-107" charset="-128"/>
              </a:rPr>
              <a:t> </a:t>
            </a:r>
            <a:r>
              <a:rPr lang="en-US" sz="2600" dirty="0" err="1">
                <a:ea typeface="ＭＳ Ｐゴシック" pitchFamily="-107" charset="-128"/>
              </a:rPr>
              <a:t>eliptik</a:t>
            </a:r>
            <a:r>
              <a:rPr lang="en-US" sz="2600" dirty="0">
                <a:ea typeface="ＭＳ Ｐゴシック" pitchFamily="-107" charset="-128"/>
              </a:rPr>
              <a:t> </a:t>
            </a:r>
            <a:r>
              <a:rPr lang="en-US" sz="2600" dirty="0" err="1">
                <a:ea typeface="ＭＳ Ｐゴシック" pitchFamily="-107" charset="-128"/>
              </a:rPr>
              <a:t>dinamakan</a:t>
            </a:r>
            <a:r>
              <a:rPr lang="en-US" sz="2600" i="1" dirty="0">
                <a:ea typeface="ＭＳ Ｐゴシック" pitchFamily="-107" charset="-128"/>
              </a:rPr>
              <a:t> Elliptic Curve Cryptography</a:t>
            </a:r>
            <a:r>
              <a:rPr lang="en-US" sz="2600" dirty="0">
                <a:ea typeface="ＭＳ Ｐゴシック" pitchFamily="-107" charset="-128"/>
              </a:rPr>
              <a:t> (ECC). </a:t>
            </a:r>
          </a:p>
          <a:p>
            <a:pPr>
              <a:defRPr/>
            </a:pPr>
            <a:endParaRPr lang="en-US" sz="2600" dirty="0">
              <a:ea typeface="ＭＳ Ｐゴシック" pitchFamily="-107" charset="-128"/>
            </a:endParaRPr>
          </a:p>
          <a:p>
            <a:pPr>
              <a:defRPr/>
            </a:pPr>
            <a:r>
              <a:rPr lang="en-US" sz="2600" dirty="0" err="1">
                <a:ea typeface="ＭＳ Ｐゴシック" pitchFamily="-107" charset="-128"/>
              </a:rPr>
              <a:t>Komputasi</a:t>
            </a:r>
            <a:r>
              <a:rPr lang="en-US" sz="2600" dirty="0">
                <a:ea typeface="ＭＳ Ｐゴシック" pitchFamily="-107" charset="-128"/>
              </a:rPr>
              <a:t> </a:t>
            </a:r>
            <a:r>
              <a:rPr lang="en-US" sz="2600" dirty="0" err="1">
                <a:ea typeface="ＭＳ Ｐゴシック" pitchFamily="-107" charset="-128"/>
              </a:rPr>
              <a:t>dengan</a:t>
            </a:r>
            <a:r>
              <a:rPr lang="en-US" sz="2600" dirty="0">
                <a:ea typeface="ＭＳ Ｐゴシック" pitchFamily="-107" charset="-128"/>
              </a:rPr>
              <a:t> </a:t>
            </a:r>
            <a:r>
              <a:rPr lang="en-US" sz="2600" dirty="0" err="1">
                <a:ea typeface="ＭＳ Ｐゴシック" pitchFamily="-107" charset="-128"/>
              </a:rPr>
              <a:t>kurva</a:t>
            </a:r>
            <a:r>
              <a:rPr lang="en-US" sz="2600" dirty="0">
                <a:ea typeface="ＭＳ Ｐゴシック" pitchFamily="-107" charset="-128"/>
              </a:rPr>
              <a:t> </a:t>
            </a:r>
            <a:r>
              <a:rPr lang="en-US" sz="2600" dirty="0" err="1">
                <a:ea typeface="ＭＳ Ｐゴシック" pitchFamily="-107" charset="-128"/>
              </a:rPr>
              <a:t>eliptik</a:t>
            </a:r>
            <a:r>
              <a:rPr lang="en-US" sz="2600" dirty="0">
                <a:ea typeface="ＭＳ Ｐゴシック" pitchFamily="-107" charset="-128"/>
              </a:rPr>
              <a:t> </a:t>
            </a:r>
            <a:r>
              <a:rPr lang="en-US" sz="2600" dirty="0" err="1">
                <a:ea typeface="ＭＳ Ｐゴシック" pitchFamily="-107" charset="-128"/>
              </a:rPr>
              <a:t>menawarkan</a:t>
            </a:r>
            <a:r>
              <a:rPr lang="en-US" sz="2600" dirty="0">
                <a:ea typeface="ＭＳ Ｐゴシック" pitchFamily="-107" charset="-128"/>
              </a:rPr>
              <a:t> </a:t>
            </a:r>
            <a:r>
              <a:rPr lang="en-US" sz="2600" dirty="0" err="1">
                <a:ea typeface="ＭＳ Ｐゴシック" pitchFamily="-107" charset="-128"/>
              </a:rPr>
              <a:t>keamanan</a:t>
            </a:r>
            <a:r>
              <a:rPr lang="en-US" sz="2600" dirty="0">
                <a:ea typeface="ＭＳ Ｐゴシック" pitchFamily="-107" charset="-128"/>
              </a:rPr>
              <a:t> yang </a:t>
            </a:r>
            <a:r>
              <a:rPr lang="en-US" sz="2600" dirty="0" err="1">
                <a:ea typeface="ＭＳ Ｐゴシック" pitchFamily="-107" charset="-128"/>
              </a:rPr>
              <a:t>sama</a:t>
            </a:r>
            <a:r>
              <a:rPr lang="en-US" sz="2600" dirty="0">
                <a:ea typeface="ＭＳ Ｐゴシック" pitchFamily="-107" charset="-128"/>
              </a:rPr>
              <a:t> </a:t>
            </a:r>
            <a:r>
              <a:rPr lang="en-US" sz="2600" dirty="0" err="1">
                <a:ea typeface="ＭＳ Ｐゴシック" pitchFamily="-107" charset="-128"/>
              </a:rPr>
              <a:t>dengan</a:t>
            </a:r>
            <a:r>
              <a:rPr lang="en-US" sz="2600" dirty="0">
                <a:ea typeface="ＭＳ Ｐゴシック" pitchFamily="-107" charset="-128"/>
              </a:rPr>
              <a:t> </a:t>
            </a:r>
            <a:r>
              <a:rPr lang="en-US" sz="2600" dirty="0" err="1">
                <a:ea typeface="ＭＳ Ｐゴシック" pitchFamily="-107" charset="-128"/>
              </a:rPr>
              <a:t>algoritma-algoritma</a:t>
            </a:r>
            <a:r>
              <a:rPr lang="en-US" sz="2600" dirty="0">
                <a:ea typeface="ＭＳ Ｐゴシック" pitchFamily="-107" charset="-128"/>
              </a:rPr>
              <a:t> </a:t>
            </a:r>
            <a:r>
              <a:rPr lang="en-US" sz="2600" dirty="0" err="1">
                <a:ea typeface="ＭＳ Ｐゴシック" pitchFamily="-107" charset="-128"/>
              </a:rPr>
              <a:t>tersebut</a:t>
            </a:r>
            <a:r>
              <a:rPr lang="en-US" sz="2600" dirty="0">
                <a:ea typeface="ＭＳ Ｐゴシック" pitchFamily="-107" charset="-128"/>
              </a:rPr>
              <a:t> </a:t>
            </a:r>
            <a:r>
              <a:rPr lang="en-US" sz="2600" dirty="0" err="1">
                <a:ea typeface="ＭＳ Ｐゴシック" pitchFamily="-107" charset="-128"/>
              </a:rPr>
              <a:t>namun</a:t>
            </a:r>
            <a:r>
              <a:rPr lang="en-US" sz="2600" dirty="0">
                <a:ea typeface="ＭＳ Ｐゴシック" pitchFamily="-107" charset="-128"/>
              </a:rPr>
              <a:t> </a:t>
            </a:r>
            <a:r>
              <a:rPr lang="en-US" sz="2600" dirty="0" err="1">
                <a:ea typeface="ＭＳ Ｐゴシック" pitchFamily="-107" charset="-128"/>
              </a:rPr>
              <a:t>dengan</a:t>
            </a:r>
            <a:r>
              <a:rPr lang="en-US" sz="2600" dirty="0">
                <a:ea typeface="ＭＳ Ｐゴシック" pitchFamily="-107" charset="-128"/>
              </a:rPr>
              <a:t> </a:t>
            </a:r>
            <a:r>
              <a:rPr lang="en-US" sz="2600" dirty="0" err="1">
                <a:ea typeface="ＭＳ Ｐゴシック" pitchFamily="-107" charset="-128"/>
              </a:rPr>
              <a:t>ukuran</a:t>
            </a:r>
            <a:r>
              <a:rPr lang="en-US" sz="2600" dirty="0">
                <a:ea typeface="ＭＳ Ｐゴシック" pitchFamily="-107" charset="-128"/>
              </a:rPr>
              <a:t> </a:t>
            </a:r>
            <a:r>
              <a:rPr lang="en-US" sz="2600" dirty="0" err="1">
                <a:ea typeface="ＭＳ Ｐゴシック" pitchFamily="-107" charset="-128"/>
              </a:rPr>
              <a:t>kunci</a:t>
            </a:r>
            <a:r>
              <a:rPr lang="en-US" sz="2600" dirty="0">
                <a:ea typeface="ＭＳ Ｐゴシック" pitchFamily="-107" charset="-128"/>
              </a:rPr>
              <a:t> yang </a:t>
            </a:r>
            <a:r>
              <a:rPr lang="en-US" sz="2600" dirty="0" err="1">
                <a:ea typeface="ＭＳ Ｐゴシック" pitchFamily="-107" charset="-128"/>
              </a:rPr>
              <a:t>lebih</a:t>
            </a:r>
            <a:r>
              <a:rPr lang="en-US" sz="2600" dirty="0">
                <a:ea typeface="ＭＳ Ｐゴシック" pitchFamily="-107" charset="-128"/>
              </a:rPr>
              <a:t> </a:t>
            </a:r>
            <a:r>
              <a:rPr lang="en-US" sz="2600" dirty="0" err="1">
                <a:ea typeface="ＭＳ Ｐゴシック" pitchFamily="-107" charset="-128"/>
              </a:rPr>
              <a:t>kecil</a:t>
            </a:r>
            <a:r>
              <a:rPr lang="en-US" sz="2600" dirty="0">
                <a:ea typeface="ＭＳ Ｐゴシック" pitchFamily="-107" charset="-128"/>
              </a:rPr>
              <a:t>.  </a:t>
            </a:r>
          </a:p>
          <a:p>
            <a:pPr>
              <a:defRPr/>
            </a:pPr>
            <a:endParaRPr lang="en-US" sz="2600" dirty="0">
              <a:ea typeface="ＭＳ Ｐゴシック" pitchFamily="-107" charset="-128"/>
            </a:endParaRPr>
          </a:p>
          <a:p>
            <a:endParaRPr lang="en-US" sz="24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F70A9-CF17-4CCF-9456-28B8BD5CF6EE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6832199" y="5954137"/>
            <a:ext cx="535980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err="1">
                <a:solidFill>
                  <a:srgbClr val="FF0000"/>
                </a:solidFill>
              </a:rPr>
              <a:t>Sumber</a:t>
            </a:r>
            <a:r>
              <a:rPr lang="en-US" sz="1600" dirty="0">
                <a:solidFill>
                  <a:srgbClr val="FF0000"/>
                </a:solidFill>
              </a:rPr>
              <a:t>: William Stallings, </a:t>
            </a:r>
            <a:r>
              <a:rPr lang="en-US" sz="1600" dirty="0">
                <a:solidFill>
                  <a:srgbClr val="FF0000"/>
                </a:solidFill>
                <a:ea typeface="ＭＳ Ｐゴシック" pitchFamily="-107" charset="-128"/>
              </a:rPr>
              <a:t>Cryptography and Network Security</a:t>
            </a:r>
            <a:br>
              <a:rPr lang="en-US" sz="1600" dirty="0">
                <a:solidFill>
                  <a:srgbClr val="FF0000"/>
                </a:solidFill>
                <a:ea typeface="ＭＳ Ｐゴシック" pitchFamily="-107" charset="-128"/>
              </a:rPr>
            </a:br>
            <a:r>
              <a:rPr lang="en-US" sz="1600" dirty="0">
                <a:solidFill>
                  <a:srgbClr val="FF0000"/>
                </a:solidFill>
                <a:ea typeface="ＭＳ Ｐゴシック" pitchFamily="-107" charset="-128"/>
              </a:rPr>
              <a:t>Chapter 10, 5</a:t>
            </a:r>
            <a:r>
              <a:rPr lang="en-US" sz="1600" baseline="30000" dirty="0">
                <a:solidFill>
                  <a:srgbClr val="FF0000"/>
                </a:solidFill>
                <a:ea typeface="ＭＳ Ｐゴシック" pitchFamily="-107" charset="-128"/>
              </a:rPr>
              <a:t>th</a:t>
            </a:r>
            <a:r>
              <a:rPr lang="en-US" sz="1600" dirty="0">
                <a:solidFill>
                  <a:srgbClr val="FF0000"/>
                </a:solidFill>
                <a:ea typeface="ＭＳ Ｐゴシック" pitchFamily="-107" charset="-128"/>
              </a:rPr>
              <a:t> Edition</a:t>
            </a:r>
            <a:endParaRPr lang="en-US" sz="1600" dirty="0">
              <a:solidFill>
                <a:srgbClr val="FF0000"/>
              </a:solidFill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8DB0D57-EE34-D5EF-FDA5-EF933CFCC8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405554" y="6356350"/>
            <a:ext cx="4114800" cy="365125"/>
          </a:xfrm>
        </p:spPr>
        <p:txBody>
          <a:bodyPr/>
          <a:lstStyle/>
          <a:p>
            <a:r>
              <a:rPr lang="en-US" dirty="0"/>
              <a:t>Rinaldi Munir/IF4020 </a:t>
            </a:r>
            <a:r>
              <a:rPr lang="en-US" dirty="0" err="1"/>
              <a:t>Kriptografi</a:t>
            </a:r>
            <a:endParaRPr 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latin typeface="+mn-lt"/>
              </a:rPr>
              <a:t>Pelelaran</a:t>
            </a:r>
            <a:r>
              <a:rPr lang="en-US" dirty="0">
                <a:latin typeface="+mn-lt"/>
              </a:rPr>
              <a:t> </a:t>
            </a:r>
            <a:r>
              <a:rPr lang="en-US" dirty="0" err="1">
                <a:latin typeface="+mn-lt"/>
              </a:rPr>
              <a:t>Titik</a:t>
            </a:r>
            <a:endParaRPr lang="en-US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err="1"/>
              <a:t>Pelelaran</a:t>
            </a:r>
            <a:r>
              <a:rPr lang="en-US" sz="2400" dirty="0"/>
              <a:t> </a:t>
            </a:r>
            <a:r>
              <a:rPr lang="en-US" sz="2400" dirty="0" err="1"/>
              <a:t>titik</a:t>
            </a:r>
            <a:r>
              <a:rPr lang="en-US" sz="2400" dirty="0"/>
              <a:t> (</a:t>
            </a:r>
            <a:r>
              <a:rPr lang="en-US" sz="2400" i="1" dirty="0"/>
              <a:t>point iteration</a:t>
            </a:r>
            <a:r>
              <a:rPr lang="en-US" sz="2400" dirty="0"/>
              <a:t>):  </a:t>
            </a:r>
            <a:r>
              <a:rPr lang="en-US" sz="2400" dirty="0" err="1"/>
              <a:t>menjumlahkan</a:t>
            </a:r>
            <a:r>
              <a:rPr lang="en-US" sz="2400" dirty="0"/>
              <a:t> </a:t>
            </a:r>
            <a:r>
              <a:rPr lang="en-US" sz="2400" dirty="0" err="1"/>
              <a:t>sebuah</a:t>
            </a:r>
            <a:r>
              <a:rPr lang="en-US" sz="2400" dirty="0"/>
              <a:t> </a:t>
            </a:r>
            <a:r>
              <a:rPr lang="en-US" sz="2400" dirty="0" err="1"/>
              <a:t>titik</a:t>
            </a:r>
            <a:r>
              <a:rPr lang="en-US" sz="2400" dirty="0"/>
              <a:t> </a:t>
            </a:r>
            <a:r>
              <a:rPr lang="en-US" sz="2400" dirty="0" err="1"/>
              <a:t>sebanyak</a:t>
            </a:r>
            <a:r>
              <a:rPr lang="en-US" sz="2400" dirty="0"/>
              <a:t> k – 1 kali </a:t>
            </a:r>
            <a:r>
              <a:rPr lang="en-US" sz="2400" dirty="0" err="1"/>
              <a:t>terhadap</a:t>
            </a:r>
            <a:r>
              <a:rPr lang="en-US" sz="2400" dirty="0"/>
              <a:t> </a:t>
            </a:r>
            <a:r>
              <a:rPr lang="en-US" sz="2400" dirty="0" err="1"/>
              <a:t>dirinya</a:t>
            </a:r>
            <a:r>
              <a:rPr lang="en-US" sz="2400" dirty="0"/>
              <a:t> </a:t>
            </a:r>
            <a:r>
              <a:rPr lang="en-US" sz="2400" dirty="0" err="1"/>
              <a:t>sendiri</a:t>
            </a:r>
            <a:r>
              <a:rPr lang="en-US" sz="2400" dirty="0"/>
              <a:t>.</a:t>
            </a:r>
          </a:p>
          <a:p>
            <a:endParaRPr lang="en-US" sz="2400" dirty="0"/>
          </a:p>
          <a:p>
            <a:r>
              <a:rPr lang="en-US" dirty="0" err="1"/>
              <a:t>P</a:t>
            </a:r>
            <a:r>
              <a:rPr lang="en-US" baseline="30000" dirty="0" err="1"/>
              <a:t>k</a:t>
            </a:r>
            <a:r>
              <a:rPr lang="en-US" dirty="0"/>
              <a:t> = </a:t>
            </a:r>
            <a:r>
              <a:rPr lang="en-US" dirty="0" err="1"/>
              <a:t>kP</a:t>
            </a:r>
            <a:r>
              <a:rPr lang="en-US" dirty="0"/>
              <a:t> = P + P + … + P</a:t>
            </a:r>
          </a:p>
          <a:p>
            <a:endParaRPr lang="en-US" dirty="0"/>
          </a:p>
          <a:p>
            <a:r>
              <a:rPr lang="en-US" dirty="0" err="1"/>
              <a:t>Jika</a:t>
            </a:r>
            <a:r>
              <a:rPr lang="en-US" dirty="0"/>
              <a:t> k = 2 </a:t>
            </a:r>
            <a:r>
              <a:rPr lang="en-US" dirty="0">
                <a:sym typeface="Wingdings" pitchFamily="2" charset="2"/>
              </a:rPr>
              <a:t> P</a:t>
            </a:r>
            <a:r>
              <a:rPr lang="en-US" baseline="30000" dirty="0">
                <a:sym typeface="Wingdings" pitchFamily="2" charset="2"/>
              </a:rPr>
              <a:t>2 </a:t>
            </a:r>
            <a:r>
              <a:rPr lang="en-US" dirty="0">
                <a:sym typeface="Wingdings" pitchFamily="2" charset="2"/>
              </a:rPr>
              <a:t>=2P = P + P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Munir/IF4020 Kriptografi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F70A9-CF17-4CCF-9456-28B8BD5CF6EE}" type="slidenum">
              <a:rPr lang="en-US" smtClean="0"/>
              <a:pPr/>
              <a:t>20</a:t>
            </a:fld>
            <a:endParaRPr lang="en-US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248400" y="2590800"/>
            <a:ext cx="4038600" cy="3638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TextBox 6"/>
          <p:cNvSpPr txBox="1"/>
          <p:nvPr/>
        </p:nvSpPr>
        <p:spPr>
          <a:xfrm>
            <a:off x="2514600" y="5562601"/>
            <a:ext cx="339163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rgbClr val="FF0000"/>
                </a:solidFill>
              </a:rPr>
              <a:t>Sumber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gambar</a:t>
            </a:r>
            <a:r>
              <a:rPr lang="en-US" dirty="0">
                <a:solidFill>
                  <a:srgbClr val="FF0000"/>
                </a:solidFill>
              </a:rPr>
              <a:t>: Andreas Steffen, </a:t>
            </a:r>
          </a:p>
          <a:p>
            <a:r>
              <a:rPr lang="en-US" dirty="0">
                <a:solidFill>
                  <a:srgbClr val="FF0000"/>
                </a:solidFill>
              </a:rPr>
              <a:t>Elliptic Curve Cryptography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1181080" cy="1325563"/>
          </a:xfrm>
        </p:spPr>
        <p:txBody>
          <a:bodyPr>
            <a:normAutofit/>
          </a:bodyPr>
          <a:lstStyle/>
          <a:p>
            <a:r>
              <a:rPr lang="en-US" dirty="0" err="1"/>
              <a:t>Jelaslah</a:t>
            </a:r>
            <a:r>
              <a:rPr lang="en-US" dirty="0"/>
              <a:t> </a:t>
            </a:r>
            <a:r>
              <a:rPr lang="en-US" dirty="0" err="1"/>
              <a:t>Kurva</a:t>
            </a:r>
            <a:r>
              <a:rPr lang="en-US" dirty="0"/>
              <a:t> </a:t>
            </a:r>
            <a:r>
              <a:rPr lang="en-US" dirty="0" err="1"/>
              <a:t>Eliptik</a:t>
            </a:r>
            <a:r>
              <a:rPr lang="en-US" dirty="0"/>
              <a:t> </a:t>
            </a:r>
            <a:r>
              <a:rPr lang="en-US" dirty="0" err="1"/>
              <a:t>membentuk</a:t>
            </a:r>
            <a:r>
              <a:rPr lang="en-US" dirty="0"/>
              <a:t> </a:t>
            </a:r>
            <a:r>
              <a:rPr lang="en-US" dirty="0" err="1"/>
              <a:t>Grup</a:t>
            </a:r>
            <a:r>
              <a:rPr lang="en-US" dirty="0"/>
              <a:t> &lt;G, +&gt;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Karena:</a:t>
            </a:r>
          </a:p>
          <a:p>
            <a:r>
              <a:rPr lang="en-US" dirty="0" err="1"/>
              <a:t>Himpunan</a:t>
            </a:r>
            <a:r>
              <a:rPr lang="en-US" dirty="0"/>
              <a:t> G: </a:t>
            </a:r>
            <a:r>
              <a:rPr lang="en-US" dirty="0" err="1"/>
              <a:t>semua</a:t>
            </a:r>
            <a:r>
              <a:rPr lang="en-US" dirty="0"/>
              <a:t> </a:t>
            </a:r>
            <a:r>
              <a:rPr lang="en-US" dirty="0" err="1"/>
              <a:t>titik</a:t>
            </a:r>
            <a:r>
              <a:rPr lang="en-US" dirty="0"/>
              <a:t> P(</a:t>
            </a:r>
            <a:r>
              <a:rPr lang="en-US" dirty="0" err="1"/>
              <a:t>x,y</a:t>
            </a:r>
            <a:r>
              <a:rPr lang="en-US" dirty="0"/>
              <a:t>) pada </a:t>
            </a:r>
            <a:r>
              <a:rPr lang="en-US" dirty="0" err="1"/>
              <a:t>kurva</a:t>
            </a:r>
            <a:r>
              <a:rPr lang="en-US" dirty="0"/>
              <a:t> </a:t>
            </a:r>
            <a:r>
              <a:rPr lang="en-US" dirty="0" err="1"/>
              <a:t>eliptik</a:t>
            </a:r>
            <a:endParaRPr lang="en-US" dirty="0"/>
          </a:p>
          <a:p>
            <a:r>
              <a:rPr lang="en-US" dirty="0" err="1"/>
              <a:t>Operasi</a:t>
            </a:r>
            <a:r>
              <a:rPr lang="en-US" dirty="0"/>
              <a:t> </a:t>
            </a:r>
            <a:r>
              <a:rPr lang="en-US" dirty="0" err="1"/>
              <a:t>biner</a:t>
            </a:r>
            <a:r>
              <a:rPr lang="en-US" dirty="0"/>
              <a:t>: +</a:t>
            </a:r>
          </a:p>
          <a:p>
            <a:r>
              <a:rPr lang="en-US" dirty="0" err="1"/>
              <a:t>Semua</a:t>
            </a:r>
            <a:r>
              <a:rPr lang="en-US" dirty="0"/>
              <a:t> </a:t>
            </a:r>
            <a:r>
              <a:rPr lang="en-US" dirty="0" err="1"/>
              <a:t>aksioma</a:t>
            </a:r>
            <a:r>
              <a:rPr lang="en-US" dirty="0"/>
              <a:t> </a:t>
            </a:r>
            <a:r>
              <a:rPr lang="en-US" dirty="0" err="1"/>
              <a:t>terpenuhi</a:t>
            </a:r>
            <a:r>
              <a:rPr lang="en-US" dirty="0"/>
              <a:t> </a:t>
            </a:r>
            <a:r>
              <a:rPr lang="en-US" dirty="0" err="1"/>
              <a:t>sbb</a:t>
            </a:r>
            <a:r>
              <a:rPr lang="en-US" dirty="0"/>
              <a:t>:</a:t>
            </a:r>
          </a:p>
          <a:p>
            <a:pPr>
              <a:buNone/>
            </a:pPr>
            <a:r>
              <a:rPr lang="en-US" dirty="0"/>
              <a:t>	1. Closure: </a:t>
            </a:r>
            <a:r>
              <a:rPr lang="en-US" dirty="0" err="1"/>
              <a:t>semua</a:t>
            </a:r>
            <a:r>
              <a:rPr lang="en-US" dirty="0"/>
              <a:t> </a:t>
            </a:r>
            <a:r>
              <a:rPr lang="en-US" dirty="0" err="1"/>
              <a:t>operasi</a:t>
            </a:r>
            <a:r>
              <a:rPr lang="en-US" dirty="0"/>
              <a:t> P + Q </a:t>
            </a:r>
            <a:r>
              <a:rPr lang="en-US" dirty="0" err="1"/>
              <a:t>berada</a:t>
            </a:r>
            <a:r>
              <a:rPr lang="en-US" dirty="0"/>
              <a:t> </a:t>
            </a:r>
            <a:r>
              <a:rPr lang="en-US" dirty="0" err="1"/>
              <a:t>di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G</a:t>
            </a:r>
          </a:p>
          <a:p>
            <a:pPr>
              <a:buNone/>
            </a:pPr>
            <a:r>
              <a:rPr lang="en-US" dirty="0"/>
              <a:t>	2. </a:t>
            </a:r>
            <a:r>
              <a:rPr lang="en-US" dirty="0" err="1"/>
              <a:t>Asosiatif</a:t>
            </a:r>
            <a:r>
              <a:rPr lang="en-US" dirty="0"/>
              <a:t>:  P + (Q + R) = (P + Q) + R</a:t>
            </a:r>
          </a:p>
          <a:p>
            <a:pPr>
              <a:buNone/>
            </a:pPr>
            <a:r>
              <a:rPr lang="en-US" dirty="0"/>
              <a:t>	3. </a:t>
            </a:r>
            <a:r>
              <a:rPr lang="en-US" dirty="0" err="1"/>
              <a:t>Elemen</a:t>
            </a:r>
            <a:r>
              <a:rPr lang="en-US" dirty="0"/>
              <a:t> </a:t>
            </a:r>
            <a:r>
              <a:rPr lang="en-US" dirty="0" err="1"/>
              <a:t>netral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O:   P + O = O + P = P</a:t>
            </a:r>
          </a:p>
          <a:p>
            <a:pPr>
              <a:buNone/>
            </a:pPr>
            <a:r>
              <a:rPr lang="en-US" dirty="0"/>
              <a:t>	4. </a:t>
            </a:r>
            <a:r>
              <a:rPr lang="en-US" dirty="0" err="1"/>
              <a:t>Elemen</a:t>
            </a:r>
            <a:r>
              <a:rPr lang="en-US" dirty="0"/>
              <a:t> invers </a:t>
            </a:r>
            <a:r>
              <a:rPr lang="en-US" dirty="0" err="1"/>
              <a:t>adalah</a:t>
            </a:r>
            <a:r>
              <a:rPr lang="en-US" dirty="0"/>
              <a:t> -P:  P + (-P) = O</a:t>
            </a:r>
          </a:p>
          <a:p>
            <a:pPr>
              <a:buNone/>
            </a:pPr>
            <a:r>
              <a:rPr lang="en-US" dirty="0"/>
              <a:t>	5. </a:t>
            </a:r>
            <a:r>
              <a:rPr lang="en-US" dirty="0" err="1"/>
              <a:t>Komutatif</a:t>
            </a:r>
            <a:r>
              <a:rPr lang="en-US" dirty="0"/>
              <a:t>: P + Q = Q + P     </a:t>
            </a:r>
            <a:r>
              <a:rPr lang="en-US" dirty="0">
                <a:solidFill>
                  <a:srgbClr val="FF0000"/>
                </a:solidFill>
              </a:rPr>
              <a:t>(</a:t>
            </a:r>
            <a:r>
              <a:rPr lang="en-US" dirty="0" err="1">
                <a:solidFill>
                  <a:srgbClr val="FF0000"/>
                </a:solidFill>
              </a:rPr>
              <a:t>abelian</a:t>
            </a:r>
            <a:r>
              <a:rPr lang="en-US" dirty="0">
                <a:solidFill>
                  <a:srgbClr val="FF0000"/>
                </a:solidFill>
              </a:rPr>
              <a:t>)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Munir/IF4020 Kriptografi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F70A9-CF17-4CCF-9456-28B8BD5CF6EE}" type="slidenum">
              <a:rPr lang="en-US" smtClean="0"/>
              <a:pPr/>
              <a:t>21</a:t>
            </a:fld>
            <a:endParaRPr lang="en-US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latin typeface="+mn-lt"/>
              </a:rPr>
              <a:t>Perkalian</a:t>
            </a:r>
            <a:r>
              <a:rPr lang="en-US" dirty="0">
                <a:latin typeface="+mn-lt"/>
              </a:rPr>
              <a:t> </a:t>
            </a:r>
            <a:r>
              <a:rPr lang="en-US" dirty="0" err="1">
                <a:latin typeface="+mn-lt"/>
              </a:rPr>
              <a:t>Titik</a:t>
            </a:r>
            <a:endParaRPr lang="en-US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1447801"/>
            <a:ext cx="10256520" cy="5045074"/>
          </a:xfrm>
        </p:spPr>
        <p:txBody>
          <a:bodyPr>
            <a:normAutofit/>
          </a:bodyPr>
          <a:lstStyle/>
          <a:p>
            <a:r>
              <a:rPr lang="en-US" sz="2400" dirty="0" err="1"/>
              <a:t>Perkalian</a:t>
            </a:r>
            <a:r>
              <a:rPr lang="en-US" sz="2400" dirty="0"/>
              <a:t> </a:t>
            </a:r>
            <a:r>
              <a:rPr lang="en-US" sz="2400" dirty="0" err="1"/>
              <a:t>titik</a:t>
            </a:r>
            <a:r>
              <a:rPr lang="en-US" sz="2400" dirty="0"/>
              <a:t>:  </a:t>
            </a:r>
            <a:r>
              <a:rPr lang="en-US" sz="2400" dirty="0" err="1"/>
              <a:t>kP</a:t>
            </a:r>
            <a:r>
              <a:rPr lang="en-US" sz="2400" dirty="0"/>
              <a:t> = Q   </a:t>
            </a:r>
          </a:p>
          <a:p>
            <a:pPr>
              <a:buNone/>
            </a:pPr>
            <a:r>
              <a:rPr lang="en-US" sz="2400" dirty="0"/>
              <a:t>	</a:t>
            </a:r>
            <a:r>
              <a:rPr lang="en-US" sz="2400" dirty="0" err="1"/>
              <a:t>Ket</a:t>
            </a:r>
            <a:r>
              <a:rPr lang="en-US" sz="2400" dirty="0"/>
              <a:t>:  k </a:t>
            </a:r>
            <a:r>
              <a:rPr lang="en-US" sz="2400" dirty="0" err="1"/>
              <a:t>adalah</a:t>
            </a:r>
            <a:r>
              <a:rPr lang="en-US" sz="2400" dirty="0"/>
              <a:t> </a:t>
            </a:r>
            <a:r>
              <a:rPr lang="en-US" sz="2400" dirty="0" err="1"/>
              <a:t>skalar</a:t>
            </a:r>
            <a:r>
              <a:rPr lang="en-US" sz="2400" dirty="0"/>
              <a:t>, P </a:t>
            </a:r>
            <a:r>
              <a:rPr lang="en-US" sz="2400" dirty="0" err="1"/>
              <a:t>dan</a:t>
            </a:r>
            <a:r>
              <a:rPr lang="en-US" sz="2400" dirty="0"/>
              <a:t> Q </a:t>
            </a:r>
            <a:r>
              <a:rPr lang="en-US" sz="2400" dirty="0" err="1"/>
              <a:t>adalah</a:t>
            </a:r>
            <a:r>
              <a:rPr lang="en-US" sz="2400" dirty="0"/>
              <a:t> </a:t>
            </a:r>
            <a:r>
              <a:rPr lang="en-US" sz="2400" dirty="0" err="1"/>
              <a:t>titik</a:t>
            </a:r>
            <a:r>
              <a:rPr lang="en-US" sz="2400" dirty="0"/>
              <a:t> </a:t>
            </a:r>
            <a:r>
              <a:rPr lang="en-US" sz="2400" dirty="0" err="1"/>
              <a:t>pada</a:t>
            </a:r>
            <a:r>
              <a:rPr lang="en-US" sz="2400" dirty="0"/>
              <a:t> </a:t>
            </a:r>
            <a:r>
              <a:rPr lang="en-US" sz="2400" dirty="0" err="1"/>
              <a:t>kurva</a:t>
            </a:r>
            <a:r>
              <a:rPr lang="en-US" sz="2400" dirty="0"/>
              <a:t> </a:t>
            </a:r>
            <a:r>
              <a:rPr lang="en-US" sz="2400" dirty="0" err="1"/>
              <a:t>eliptik</a:t>
            </a:r>
            <a:endParaRPr lang="en-US" sz="2400" dirty="0"/>
          </a:p>
          <a:p>
            <a:endParaRPr lang="en-US" sz="2400" dirty="0"/>
          </a:p>
          <a:p>
            <a:r>
              <a:rPr lang="en-US" sz="2400" dirty="0" err="1"/>
              <a:t>Perkalian</a:t>
            </a:r>
            <a:r>
              <a:rPr lang="en-US" sz="2400" dirty="0"/>
              <a:t> </a:t>
            </a:r>
            <a:r>
              <a:rPr lang="en-US" sz="2400" dirty="0" err="1"/>
              <a:t>titik</a:t>
            </a:r>
            <a:r>
              <a:rPr lang="en-US" sz="2400" dirty="0"/>
              <a:t> </a:t>
            </a:r>
            <a:r>
              <a:rPr lang="en-US" sz="2400" dirty="0" err="1"/>
              <a:t>diperoleh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perulangan</a:t>
            </a:r>
            <a:r>
              <a:rPr lang="en-US" sz="2400" dirty="0"/>
              <a:t> </a:t>
            </a:r>
            <a:r>
              <a:rPr lang="en-US" sz="2400" dirty="0" err="1"/>
              <a:t>dua</a:t>
            </a:r>
            <a:r>
              <a:rPr lang="en-US" sz="2400" dirty="0"/>
              <a:t> </a:t>
            </a:r>
            <a:r>
              <a:rPr lang="en-US" sz="2400" dirty="0" err="1"/>
              <a:t>operasi</a:t>
            </a:r>
            <a:r>
              <a:rPr lang="en-US" sz="2400" dirty="0"/>
              <a:t> </a:t>
            </a:r>
            <a:r>
              <a:rPr lang="en-US" sz="2400" dirty="0" err="1"/>
              <a:t>dasar</a:t>
            </a:r>
            <a:r>
              <a:rPr lang="en-US" sz="2400" dirty="0"/>
              <a:t> </a:t>
            </a:r>
            <a:r>
              <a:rPr lang="en-US" sz="2400" dirty="0" err="1"/>
              <a:t>kurva</a:t>
            </a:r>
            <a:r>
              <a:rPr lang="en-US" sz="2400" dirty="0"/>
              <a:t> </a:t>
            </a:r>
            <a:r>
              <a:rPr lang="en-US" sz="2400" dirty="0" err="1"/>
              <a:t>eliptik</a:t>
            </a:r>
            <a:r>
              <a:rPr lang="en-US" sz="2400" dirty="0"/>
              <a:t> yang </a:t>
            </a:r>
            <a:r>
              <a:rPr lang="en-US" sz="2400" dirty="0" err="1"/>
              <a:t>sudah</a:t>
            </a:r>
            <a:r>
              <a:rPr lang="en-US" sz="2400" dirty="0"/>
              <a:t> </a:t>
            </a:r>
            <a:r>
              <a:rPr lang="en-US" sz="2400" dirty="0" err="1"/>
              <a:t>dijelaskan</a:t>
            </a:r>
            <a:r>
              <a:rPr lang="en-US" sz="2400" dirty="0"/>
              <a:t>:</a:t>
            </a:r>
          </a:p>
          <a:p>
            <a:pPr>
              <a:buNone/>
            </a:pPr>
            <a:r>
              <a:rPr lang="en-US" sz="2400" dirty="0"/>
              <a:t>	1. </a:t>
            </a:r>
            <a:r>
              <a:rPr lang="en-US" sz="2400" dirty="0" err="1"/>
              <a:t>Penjumlahan</a:t>
            </a:r>
            <a:r>
              <a:rPr lang="en-US" sz="2400" dirty="0"/>
              <a:t> </a:t>
            </a:r>
            <a:r>
              <a:rPr lang="en-US" sz="2400" dirty="0" err="1"/>
              <a:t>titik</a:t>
            </a:r>
            <a:r>
              <a:rPr lang="en-US" sz="2400" dirty="0"/>
              <a:t> (P + Q = R)</a:t>
            </a:r>
          </a:p>
          <a:p>
            <a:pPr>
              <a:buNone/>
            </a:pPr>
            <a:r>
              <a:rPr lang="en-US" sz="2400" dirty="0"/>
              <a:t>	2. </a:t>
            </a:r>
            <a:r>
              <a:rPr lang="en-US" sz="2400" dirty="0" err="1"/>
              <a:t>Penggandaan</a:t>
            </a:r>
            <a:r>
              <a:rPr lang="en-US" sz="2400" dirty="0"/>
              <a:t> </a:t>
            </a:r>
            <a:r>
              <a:rPr lang="en-US" sz="2400" dirty="0" err="1"/>
              <a:t>titik</a:t>
            </a:r>
            <a:r>
              <a:rPr lang="en-US" sz="2400" dirty="0"/>
              <a:t> (2P = R)</a:t>
            </a:r>
          </a:p>
          <a:p>
            <a:pPr>
              <a:buNone/>
            </a:pPr>
            <a:endParaRPr lang="en-US" sz="2400" dirty="0"/>
          </a:p>
          <a:p>
            <a:r>
              <a:rPr lang="en-US" sz="2400" dirty="0" err="1"/>
              <a:t>Contoh</a:t>
            </a:r>
            <a:r>
              <a:rPr lang="en-US" sz="2400" dirty="0"/>
              <a:t>: k = 3 </a:t>
            </a:r>
            <a:r>
              <a:rPr lang="en-US" sz="2400" dirty="0">
                <a:sym typeface="Wingdings" pitchFamily="2" charset="2"/>
              </a:rPr>
              <a:t> 3P = P + P + P </a:t>
            </a:r>
            <a:r>
              <a:rPr lang="en-US" sz="2400" dirty="0" err="1">
                <a:sym typeface="Wingdings" pitchFamily="2" charset="2"/>
              </a:rPr>
              <a:t>atau</a:t>
            </a:r>
            <a:r>
              <a:rPr lang="en-US" sz="2400" dirty="0">
                <a:sym typeface="Wingdings" pitchFamily="2" charset="2"/>
              </a:rPr>
              <a:t> 3P = 2P + P </a:t>
            </a:r>
          </a:p>
          <a:p>
            <a:pPr lvl="2">
              <a:buNone/>
            </a:pPr>
            <a:r>
              <a:rPr lang="en-US" sz="2400" dirty="0"/>
              <a:t>	   k = 23 </a:t>
            </a:r>
            <a:r>
              <a:rPr lang="en-US" sz="2400" dirty="0">
                <a:sym typeface="Wingdings" pitchFamily="2" charset="2"/>
              </a:rPr>
              <a:t> </a:t>
            </a:r>
            <a:r>
              <a:rPr lang="en-US" sz="2400" dirty="0" err="1">
                <a:sym typeface="Wingdings" pitchFamily="2" charset="2"/>
              </a:rPr>
              <a:t>k</a:t>
            </a:r>
            <a:r>
              <a:rPr lang="en-US" sz="2400" dirty="0" err="1"/>
              <a:t>P</a:t>
            </a:r>
            <a:r>
              <a:rPr lang="en-US" sz="2400" dirty="0"/>
              <a:t> = 23P = 2(2(2(2P) + P) + P) + P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Munir/IF4020 Kriptografi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F70A9-CF17-4CCF-9456-28B8BD5CF6EE}" type="slidenum">
              <a:rPr lang="en-US" smtClean="0"/>
              <a:pPr/>
              <a:t>22</a:t>
            </a:fld>
            <a:endParaRPr lang="en-US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91800" cy="1325563"/>
          </a:xfrm>
        </p:spPr>
        <p:txBody>
          <a:bodyPr>
            <a:normAutofit/>
          </a:bodyPr>
          <a:lstStyle/>
          <a:p>
            <a:r>
              <a:rPr lang="en-US" i="1" dirty="0">
                <a:latin typeface="+mn-lt"/>
              </a:rPr>
              <a:t>Elliptic Curve Discrete Logarithm Problem</a:t>
            </a:r>
            <a:r>
              <a:rPr lang="en-US" dirty="0">
                <a:latin typeface="+mn-lt"/>
              </a:rPr>
              <a:t> (</a:t>
            </a:r>
            <a:r>
              <a:rPr lang="en-US" i="1" dirty="0">
                <a:latin typeface="+mn-lt"/>
              </a:rPr>
              <a:t>ECDLP</a:t>
            </a:r>
            <a:r>
              <a:rPr lang="en-US" dirty="0">
                <a:latin typeface="+mn-lt"/>
              </a:rPr>
              <a:t>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814512"/>
            <a:ext cx="10515600" cy="4724400"/>
          </a:xfrm>
        </p:spPr>
        <p:txBody>
          <a:bodyPr>
            <a:normAutofit/>
          </a:bodyPr>
          <a:lstStyle/>
          <a:p>
            <a:r>
              <a:rPr lang="en-US" sz="2400" dirty="0" err="1"/>
              <a:t>Menghitung</a:t>
            </a:r>
            <a:r>
              <a:rPr lang="en-US" sz="2400" dirty="0"/>
              <a:t> </a:t>
            </a:r>
            <a:r>
              <a:rPr lang="en-US" sz="2400" dirty="0" err="1"/>
              <a:t>kP</a:t>
            </a:r>
            <a:r>
              <a:rPr lang="en-US" sz="2400" dirty="0"/>
              <a:t> = Q </a:t>
            </a:r>
            <a:r>
              <a:rPr lang="en-US" sz="2400" dirty="0" err="1"/>
              <a:t>mudah</a:t>
            </a:r>
            <a:r>
              <a:rPr lang="en-US" sz="2400" dirty="0"/>
              <a:t>, </a:t>
            </a:r>
            <a:r>
              <a:rPr lang="en-US" sz="2400" dirty="0" err="1"/>
              <a:t>tetapi</a:t>
            </a:r>
            <a:r>
              <a:rPr lang="en-US" sz="2400" dirty="0"/>
              <a:t> </a:t>
            </a:r>
            <a:r>
              <a:rPr lang="en-US" sz="2400" dirty="0" err="1"/>
              <a:t>menghitung</a:t>
            </a:r>
            <a:r>
              <a:rPr lang="en-US" sz="2400" dirty="0"/>
              <a:t> k </a:t>
            </a:r>
            <a:r>
              <a:rPr lang="en-US" sz="2400" dirty="0" err="1"/>
              <a:t>jika</a:t>
            </a:r>
            <a:r>
              <a:rPr lang="en-US" sz="2400" dirty="0"/>
              <a:t> </a:t>
            </a:r>
            <a:r>
              <a:rPr lang="en-US" sz="2400" dirty="0" err="1"/>
              <a:t>diketahaui</a:t>
            </a:r>
            <a:r>
              <a:rPr lang="en-US" sz="2400" dirty="0"/>
              <a:t> P dan Q </a:t>
            </a:r>
            <a:r>
              <a:rPr lang="en-US" sz="2400" dirty="0" err="1"/>
              <a:t>adalah</a:t>
            </a:r>
            <a:r>
              <a:rPr lang="en-US" sz="2400" dirty="0"/>
              <a:t> </a:t>
            </a:r>
            <a:r>
              <a:rPr lang="en-US" sz="2400" dirty="0" err="1"/>
              <a:t>sulit</a:t>
            </a:r>
            <a:r>
              <a:rPr lang="en-US" sz="2400" dirty="0"/>
              <a:t>. </a:t>
            </a:r>
            <a:r>
              <a:rPr lang="en-US" sz="2400" dirty="0" err="1"/>
              <a:t>Inilah</a:t>
            </a:r>
            <a:r>
              <a:rPr lang="en-US" sz="2400" dirty="0"/>
              <a:t> ECDLP yang </a:t>
            </a:r>
            <a:r>
              <a:rPr lang="en-US" sz="2400" dirty="0" err="1"/>
              <a:t>menjadi</a:t>
            </a:r>
            <a:r>
              <a:rPr lang="en-US" sz="2400" dirty="0"/>
              <a:t> </a:t>
            </a:r>
            <a:r>
              <a:rPr lang="en-US" sz="2400" dirty="0" err="1"/>
              <a:t>dasar</a:t>
            </a:r>
            <a:r>
              <a:rPr lang="en-US" sz="2400" dirty="0"/>
              <a:t> ECC.</a:t>
            </a:r>
          </a:p>
          <a:p>
            <a:r>
              <a:rPr lang="en-US" sz="2400" dirty="0"/>
              <a:t>ECDLP </a:t>
            </a:r>
            <a:r>
              <a:rPr lang="en-US" sz="2400" dirty="0" err="1"/>
              <a:t>dirumuskan</a:t>
            </a:r>
            <a:r>
              <a:rPr lang="en-US" sz="2400" dirty="0"/>
              <a:t> </a:t>
            </a:r>
            <a:r>
              <a:rPr lang="en-US" sz="2400" dirty="0" err="1"/>
              <a:t>sebagai</a:t>
            </a:r>
            <a:r>
              <a:rPr lang="en-US" sz="2400" dirty="0"/>
              <a:t> </a:t>
            </a:r>
            <a:r>
              <a:rPr lang="en-US" sz="2400" dirty="0" err="1"/>
              <a:t>berikut</a:t>
            </a:r>
            <a:r>
              <a:rPr lang="en-US" sz="2400" dirty="0"/>
              <a:t>:</a:t>
            </a:r>
          </a:p>
          <a:p>
            <a:pPr>
              <a:buNone/>
            </a:pPr>
            <a:r>
              <a:rPr lang="en-US" sz="2400" dirty="0">
                <a:solidFill>
                  <a:srgbClr val="FF0000"/>
                </a:solidFill>
              </a:rPr>
              <a:t>	</a:t>
            </a:r>
            <a:r>
              <a:rPr lang="en-US" sz="2400" dirty="0" err="1">
                <a:solidFill>
                  <a:srgbClr val="FF0000"/>
                </a:solidFill>
              </a:rPr>
              <a:t>Diberikan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i="1" dirty="0">
                <a:solidFill>
                  <a:srgbClr val="FF0000"/>
                </a:solidFill>
              </a:rPr>
              <a:t>P</a:t>
            </a:r>
            <a:r>
              <a:rPr lang="en-US" sz="2400" dirty="0">
                <a:solidFill>
                  <a:srgbClr val="FF0000"/>
                </a:solidFill>
              </a:rPr>
              <a:t> dan </a:t>
            </a:r>
            <a:r>
              <a:rPr lang="en-US" sz="2400" i="1" dirty="0">
                <a:solidFill>
                  <a:srgbClr val="FF0000"/>
                </a:solidFill>
              </a:rPr>
              <a:t>Q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adalah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dua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buah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titik</a:t>
            </a:r>
            <a:r>
              <a:rPr lang="en-US" sz="2400" dirty="0">
                <a:solidFill>
                  <a:srgbClr val="FF0000"/>
                </a:solidFill>
              </a:rPr>
              <a:t> di </a:t>
            </a:r>
            <a:r>
              <a:rPr lang="en-US" sz="2400" dirty="0" err="1">
                <a:solidFill>
                  <a:srgbClr val="FF0000"/>
                </a:solidFill>
              </a:rPr>
              <a:t>kurva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eliptik</a:t>
            </a:r>
            <a:r>
              <a:rPr lang="en-US" sz="2400" dirty="0">
                <a:solidFill>
                  <a:srgbClr val="FF0000"/>
                </a:solidFill>
              </a:rPr>
              <a:t>, </a:t>
            </a:r>
            <a:r>
              <a:rPr lang="en-US" sz="2400" dirty="0" err="1">
                <a:solidFill>
                  <a:srgbClr val="FF0000"/>
                </a:solidFill>
              </a:rPr>
              <a:t>carilah</a:t>
            </a:r>
            <a:r>
              <a:rPr lang="en-US" sz="2400" dirty="0">
                <a:solidFill>
                  <a:srgbClr val="FF0000"/>
                </a:solidFill>
              </a:rPr>
              <a:t> integer </a:t>
            </a:r>
            <a:r>
              <a:rPr lang="en-US" sz="2400" i="1" dirty="0">
                <a:solidFill>
                  <a:srgbClr val="FF0000"/>
                </a:solidFill>
              </a:rPr>
              <a:t>k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sedemikian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sehingga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i="1" dirty="0">
                <a:solidFill>
                  <a:srgbClr val="FF0000"/>
                </a:solidFill>
              </a:rPr>
              <a:t>Q</a:t>
            </a:r>
            <a:r>
              <a:rPr lang="en-US" sz="2400" dirty="0">
                <a:solidFill>
                  <a:srgbClr val="FF0000"/>
                </a:solidFill>
              </a:rPr>
              <a:t> = </a:t>
            </a:r>
            <a:r>
              <a:rPr lang="en-US" sz="2400" i="1" dirty="0" err="1">
                <a:solidFill>
                  <a:srgbClr val="FF0000"/>
                </a:solidFill>
              </a:rPr>
              <a:t>kP</a:t>
            </a:r>
            <a:endParaRPr lang="en-US" sz="2400" i="1" dirty="0">
              <a:solidFill>
                <a:srgbClr val="FF0000"/>
              </a:solidFill>
            </a:endParaRPr>
          </a:p>
          <a:p>
            <a:pPr>
              <a:buNone/>
            </a:pPr>
            <a:endParaRPr lang="en-US" sz="2400" i="1" dirty="0"/>
          </a:p>
          <a:p>
            <a:r>
              <a:rPr lang="en-US" sz="2400" dirty="0" err="1"/>
              <a:t>Secara</a:t>
            </a:r>
            <a:r>
              <a:rPr lang="en-US" sz="2400" dirty="0"/>
              <a:t> </a:t>
            </a:r>
            <a:r>
              <a:rPr lang="en-US" sz="2400" dirty="0" err="1"/>
              <a:t>komputasi</a:t>
            </a:r>
            <a:r>
              <a:rPr lang="en-US" sz="2400" dirty="0"/>
              <a:t> </a:t>
            </a:r>
            <a:r>
              <a:rPr lang="en-US" sz="2400" dirty="0" err="1"/>
              <a:t>sulit</a:t>
            </a:r>
            <a:r>
              <a:rPr lang="en-US" sz="2400" dirty="0"/>
              <a:t> </a:t>
            </a:r>
            <a:r>
              <a:rPr lang="en-US" sz="2400" dirty="0" err="1"/>
              <a:t>menemukan</a:t>
            </a:r>
            <a:r>
              <a:rPr lang="en-US" sz="2400" dirty="0"/>
              <a:t> k, </a:t>
            </a:r>
            <a:r>
              <a:rPr lang="en-US" sz="2400" dirty="0" err="1"/>
              <a:t>jika</a:t>
            </a:r>
            <a:r>
              <a:rPr lang="en-US" sz="2400" dirty="0"/>
              <a:t> k </a:t>
            </a:r>
            <a:r>
              <a:rPr lang="en-US" sz="2400" dirty="0" err="1"/>
              <a:t>adalah</a:t>
            </a:r>
            <a:r>
              <a:rPr lang="en-US" sz="2400" dirty="0"/>
              <a:t> </a:t>
            </a:r>
            <a:r>
              <a:rPr lang="en-US" sz="2400" dirty="0" err="1"/>
              <a:t>bilangan</a:t>
            </a:r>
            <a:r>
              <a:rPr lang="en-US" sz="2400" dirty="0"/>
              <a:t> yang </a:t>
            </a:r>
            <a:r>
              <a:rPr lang="en-US" sz="2400" dirty="0" err="1"/>
              <a:t>besar</a:t>
            </a:r>
            <a:r>
              <a:rPr lang="en-US" sz="2400" dirty="0"/>
              <a:t>.  Nilai k </a:t>
            </a:r>
            <a:r>
              <a:rPr lang="en-US" sz="2400" dirty="0" err="1"/>
              <a:t>adalah</a:t>
            </a:r>
            <a:r>
              <a:rPr lang="en-US" sz="2400" dirty="0"/>
              <a:t> </a:t>
            </a:r>
            <a:r>
              <a:rPr lang="en-US" sz="2400" dirty="0" err="1"/>
              <a:t>logaritma</a:t>
            </a:r>
            <a:r>
              <a:rPr lang="en-US" sz="2400" dirty="0"/>
              <a:t> </a:t>
            </a:r>
            <a:r>
              <a:rPr lang="en-US" sz="2400" dirty="0" err="1"/>
              <a:t>diskrit</a:t>
            </a:r>
            <a:r>
              <a:rPr lang="en-US" sz="2400" dirty="0"/>
              <a:t> </a:t>
            </a:r>
            <a:r>
              <a:rPr lang="en-US" sz="2400" dirty="0" err="1"/>
              <a:t>dari</a:t>
            </a:r>
            <a:r>
              <a:rPr lang="en-US" sz="2400" dirty="0"/>
              <a:t> Q </a:t>
            </a:r>
            <a:r>
              <a:rPr lang="en-US" sz="2400" dirty="0" err="1"/>
              <a:t>dengan</a:t>
            </a:r>
            <a:r>
              <a:rPr lang="en-US" sz="2400" dirty="0"/>
              <a:t> basis P.     </a:t>
            </a:r>
            <a:r>
              <a:rPr lang="en-US" sz="2400" dirty="0">
                <a:solidFill>
                  <a:srgbClr val="FF0000"/>
                </a:solidFill>
              </a:rPr>
              <a:t>*)</a:t>
            </a:r>
          </a:p>
          <a:p>
            <a:r>
              <a:rPr lang="en-US" sz="2400" dirty="0" err="1"/>
              <a:t>Pada</a:t>
            </a:r>
            <a:r>
              <a:rPr lang="en-US" sz="2400" dirty="0"/>
              <a:t> </a:t>
            </a:r>
            <a:r>
              <a:rPr lang="en-US" sz="2400" dirty="0" err="1"/>
              <a:t>algoritma</a:t>
            </a:r>
            <a:r>
              <a:rPr lang="en-US" sz="2400" dirty="0"/>
              <a:t> ECC, Q </a:t>
            </a:r>
            <a:r>
              <a:rPr lang="en-US" sz="2400" dirty="0" err="1"/>
              <a:t>adalah</a:t>
            </a:r>
            <a:r>
              <a:rPr lang="en-US" sz="2400" dirty="0"/>
              <a:t> </a:t>
            </a:r>
            <a:r>
              <a:rPr lang="en-US" sz="2400" dirty="0" err="1"/>
              <a:t>kunci</a:t>
            </a:r>
            <a:r>
              <a:rPr lang="en-US" sz="2400" dirty="0"/>
              <a:t> </a:t>
            </a:r>
            <a:r>
              <a:rPr lang="en-US" sz="2400" dirty="0" err="1"/>
              <a:t>publik</a:t>
            </a:r>
            <a:r>
              <a:rPr lang="en-US" sz="2400" dirty="0"/>
              <a:t>, k </a:t>
            </a:r>
            <a:r>
              <a:rPr lang="en-US" sz="2400" dirty="0" err="1"/>
              <a:t>adalah</a:t>
            </a:r>
            <a:r>
              <a:rPr lang="en-US" sz="2400" dirty="0"/>
              <a:t> </a:t>
            </a:r>
            <a:r>
              <a:rPr lang="en-US" sz="2400" dirty="0" err="1"/>
              <a:t>kunci</a:t>
            </a:r>
            <a:r>
              <a:rPr lang="en-US" sz="2400" dirty="0"/>
              <a:t> </a:t>
            </a:r>
            <a:r>
              <a:rPr lang="en-US" sz="2400" dirty="0" err="1"/>
              <a:t>privat</a:t>
            </a:r>
            <a:r>
              <a:rPr lang="en-US" sz="2400" dirty="0"/>
              <a:t>, </a:t>
            </a:r>
            <a:r>
              <a:rPr lang="en-US" sz="2400" dirty="0" err="1"/>
              <a:t>dan</a:t>
            </a:r>
            <a:r>
              <a:rPr lang="en-US" sz="2400" dirty="0"/>
              <a:t> P </a:t>
            </a:r>
            <a:r>
              <a:rPr lang="en-US" sz="2400" dirty="0" err="1"/>
              <a:t>sembarang</a:t>
            </a:r>
            <a:r>
              <a:rPr lang="en-US" sz="2400" dirty="0"/>
              <a:t> </a:t>
            </a:r>
            <a:r>
              <a:rPr lang="en-US" sz="2400" dirty="0" err="1"/>
              <a:t>titik</a:t>
            </a:r>
            <a:r>
              <a:rPr lang="en-US" sz="2400" dirty="0"/>
              <a:t> </a:t>
            </a:r>
            <a:r>
              <a:rPr lang="en-US" sz="2400" dirty="0" err="1"/>
              <a:t>pada</a:t>
            </a:r>
            <a:r>
              <a:rPr lang="en-US" sz="2400" dirty="0"/>
              <a:t> </a:t>
            </a:r>
            <a:r>
              <a:rPr lang="en-US" sz="2400" dirty="0" err="1"/>
              <a:t>kurva</a:t>
            </a:r>
            <a:r>
              <a:rPr lang="en-US" sz="2400" dirty="0"/>
              <a:t> </a:t>
            </a:r>
            <a:r>
              <a:rPr lang="en-US" sz="2400" dirty="0" err="1"/>
              <a:t>eliptik</a:t>
            </a:r>
            <a:r>
              <a:rPr lang="en-US" sz="2400" dirty="0"/>
              <a:t>.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endParaRPr lang="en-US" dirty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Munir/IF4020 Kriptografi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F70A9-CF17-4CCF-9456-28B8BD5CF6EE}" type="slidenum">
              <a:rPr lang="en-US" smtClean="0"/>
              <a:pPr/>
              <a:t>23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2438401" y="6019800"/>
            <a:ext cx="843891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>
                <a:solidFill>
                  <a:srgbClr val="FF0000"/>
                </a:solidFill>
              </a:rPr>
              <a:t>Catatan</a:t>
            </a:r>
            <a:r>
              <a:rPr lang="en-US" sz="2000" dirty="0">
                <a:solidFill>
                  <a:srgbClr val="FF0000"/>
                </a:solidFill>
              </a:rPr>
              <a:t>: </a:t>
            </a:r>
            <a:r>
              <a:rPr lang="en-US" sz="2000" dirty="0" err="1">
                <a:solidFill>
                  <a:srgbClr val="FF0000"/>
                </a:solidFill>
              </a:rPr>
              <a:t>ingatlah</a:t>
            </a:r>
            <a:r>
              <a:rPr lang="en-US" sz="2000" dirty="0">
                <a:solidFill>
                  <a:srgbClr val="FF0000"/>
                </a:solidFill>
              </a:rPr>
              <a:t> </a:t>
            </a:r>
            <a:r>
              <a:rPr lang="en-US" sz="2000" dirty="0" err="1">
                <a:solidFill>
                  <a:srgbClr val="FF0000"/>
                </a:solidFill>
              </a:rPr>
              <a:t>kP</a:t>
            </a:r>
            <a:r>
              <a:rPr lang="en-US" sz="2000" dirty="0">
                <a:solidFill>
                  <a:srgbClr val="FF0000"/>
                </a:solidFill>
              </a:rPr>
              <a:t> = </a:t>
            </a:r>
            <a:r>
              <a:rPr lang="en-US" sz="2000" dirty="0" err="1">
                <a:solidFill>
                  <a:srgbClr val="FF0000"/>
                </a:solidFill>
              </a:rPr>
              <a:t>P</a:t>
            </a:r>
            <a:r>
              <a:rPr lang="en-US" sz="2000" baseline="30000" dirty="0" err="1">
                <a:solidFill>
                  <a:srgbClr val="FF0000"/>
                </a:solidFill>
              </a:rPr>
              <a:t>k</a:t>
            </a:r>
            <a:r>
              <a:rPr lang="en-US" sz="2000" dirty="0">
                <a:solidFill>
                  <a:srgbClr val="FF0000"/>
                </a:solidFill>
              </a:rPr>
              <a:t> , </a:t>
            </a:r>
            <a:r>
              <a:rPr lang="en-US" sz="2000" dirty="0" err="1">
                <a:solidFill>
                  <a:srgbClr val="FF0000"/>
                </a:solidFill>
              </a:rPr>
              <a:t>sehingga</a:t>
            </a:r>
            <a:r>
              <a:rPr lang="en-US" sz="2000" dirty="0">
                <a:solidFill>
                  <a:srgbClr val="FF0000"/>
                </a:solidFill>
              </a:rPr>
              <a:t> Q = </a:t>
            </a:r>
            <a:r>
              <a:rPr lang="en-US" sz="2000" dirty="0" err="1">
                <a:solidFill>
                  <a:srgbClr val="FF0000"/>
                </a:solidFill>
              </a:rPr>
              <a:t>kP</a:t>
            </a:r>
            <a:r>
              <a:rPr lang="en-US" sz="2000" dirty="0">
                <a:solidFill>
                  <a:srgbClr val="FF0000"/>
                </a:solidFill>
              </a:rPr>
              <a:t> = </a:t>
            </a:r>
            <a:r>
              <a:rPr lang="en-US" sz="2000" dirty="0" err="1">
                <a:solidFill>
                  <a:srgbClr val="FF0000"/>
                </a:solidFill>
              </a:rPr>
              <a:t>P</a:t>
            </a:r>
            <a:r>
              <a:rPr lang="en-US" sz="2000" baseline="30000" dirty="0" err="1">
                <a:solidFill>
                  <a:srgbClr val="FF0000"/>
                </a:solidFill>
              </a:rPr>
              <a:t>k</a:t>
            </a:r>
            <a:r>
              <a:rPr lang="en-US" sz="2000" dirty="0">
                <a:solidFill>
                  <a:srgbClr val="FF0000"/>
                </a:solidFill>
              </a:rPr>
              <a:t>, k </a:t>
            </a:r>
            <a:r>
              <a:rPr lang="en-US" sz="2000" dirty="0" err="1">
                <a:solidFill>
                  <a:srgbClr val="FF0000"/>
                </a:solidFill>
              </a:rPr>
              <a:t>adalah</a:t>
            </a:r>
            <a:r>
              <a:rPr lang="en-US" sz="2000" dirty="0">
                <a:solidFill>
                  <a:srgbClr val="FF0000"/>
                </a:solidFill>
              </a:rPr>
              <a:t> </a:t>
            </a:r>
            <a:r>
              <a:rPr lang="en-US" sz="2000" dirty="0" err="1">
                <a:solidFill>
                  <a:srgbClr val="FF0000"/>
                </a:solidFill>
              </a:rPr>
              <a:t>logaritma</a:t>
            </a:r>
            <a:r>
              <a:rPr lang="en-US" sz="2000" dirty="0">
                <a:solidFill>
                  <a:srgbClr val="FF0000"/>
                </a:solidFill>
              </a:rPr>
              <a:t> </a:t>
            </a:r>
            <a:r>
              <a:rPr lang="en-US" sz="2000" dirty="0" err="1">
                <a:solidFill>
                  <a:srgbClr val="FF0000"/>
                </a:solidFill>
              </a:rPr>
              <a:t>diskrit</a:t>
            </a:r>
            <a:r>
              <a:rPr lang="en-US" sz="2000" dirty="0">
                <a:solidFill>
                  <a:srgbClr val="FF0000"/>
                </a:solidFill>
              </a:rPr>
              <a:t> </a:t>
            </a:r>
            <a:r>
              <a:rPr lang="en-US" sz="2000" dirty="0" err="1">
                <a:solidFill>
                  <a:srgbClr val="FF0000"/>
                </a:solidFill>
              </a:rPr>
              <a:t>dari</a:t>
            </a:r>
            <a:r>
              <a:rPr lang="en-US" sz="2000" dirty="0">
                <a:solidFill>
                  <a:srgbClr val="FF0000"/>
                </a:solidFill>
              </a:rPr>
              <a:t> Q</a:t>
            </a:r>
            <a:endParaRPr lang="en-US" sz="2000" baseline="300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>
                <a:latin typeface="+mn-lt"/>
              </a:rPr>
              <a:t>Kurva</a:t>
            </a:r>
            <a:r>
              <a:rPr lang="en-US" dirty="0">
                <a:latin typeface="+mn-lt"/>
              </a:rPr>
              <a:t> </a:t>
            </a:r>
            <a:r>
              <a:rPr lang="en-US" dirty="0" err="1">
                <a:latin typeface="+mn-lt"/>
              </a:rPr>
              <a:t>Eliptik</a:t>
            </a:r>
            <a:r>
              <a:rPr lang="en-US" dirty="0">
                <a:latin typeface="+mn-lt"/>
              </a:rPr>
              <a:t> </a:t>
            </a:r>
            <a:r>
              <a:rPr lang="en-US" dirty="0" err="1">
                <a:latin typeface="+mn-lt"/>
              </a:rPr>
              <a:t>pada</a:t>
            </a:r>
            <a:r>
              <a:rPr lang="en-US" dirty="0">
                <a:latin typeface="+mn-lt"/>
              </a:rPr>
              <a:t> Galois Field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34720" y="1547019"/>
            <a:ext cx="10942320" cy="4953000"/>
          </a:xfrm>
        </p:spPr>
        <p:txBody>
          <a:bodyPr>
            <a:normAutofit fontScale="92500"/>
          </a:bodyPr>
          <a:lstStyle/>
          <a:p>
            <a:r>
              <a:rPr lang="en-US" dirty="0" err="1"/>
              <a:t>Operasi</a:t>
            </a:r>
            <a:r>
              <a:rPr lang="en-US" dirty="0"/>
              <a:t> </a:t>
            </a:r>
            <a:r>
              <a:rPr lang="en-US" dirty="0" err="1"/>
              <a:t>kurva</a:t>
            </a:r>
            <a:r>
              <a:rPr lang="en-US" dirty="0"/>
              <a:t> </a:t>
            </a:r>
            <a:r>
              <a:rPr lang="en-US" dirty="0" err="1"/>
              <a:t>eliptik</a:t>
            </a:r>
            <a:r>
              <a:rPr lang="en-US" dirty="0"/>
              <a:t> yang </a:t>
            </a:r>
            <a:r>
              <a:rPr lang="en-US" dirty="0" err="1"/>
              <a:t>dibahas</a:t>
            </a:r>
            <a:r>
              <a:rPr lang="en-US" dirty="0"/>
              <a:t> </a:t>
            </a:r>
            <a:r>
              <a:rPr lang="en-US" dirty="0" err="1"/>
              <a:t>sebelum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didefinisikan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bilangan</a:t>
            </a:r>
            <a:r>
              <a:rPr lang="en-US" dirty="0"/>
              <a:t> </a:t>
            </a:r>
            <a:r>
              <a:rPr lang="en-US" dirty="0" err="1"/>
              <a:t>riil</a:t>
            </a:r>
            <a:r>
              <a:rPr lang="en-US" dirty="0"/>
              <a:t>.</a:t>
            </a:r>
          </a:p>
          <a:p>
            <a:endParaRPr lang="en-US" dirty="0"/>
          </a:p>
          <a:p>
            <a:r>
              <a:rPr lang="en-US" dirty="0" err="1"/>
              <a:t>Operasi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bilangan</a:t>
            </a:r>
            <a:r>
              <a:rPr lang="en-US" dirty="0"/>
              <a:t> </a:t>
            </a:r>
            <a:r>
              <a:rPr lang="en-US" dirty="0" err="1"/>
              <a:t>riil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akurat</a:t>
            </a:r>
            <a:r>
              <a:rPr lang="en-US" dirty="0"/>
              <a:t> </a:t>
            </a:r>
            <a:r>
              <a:rPr lang="en-US" dirty="0" err="1"/>
              <a:t>karena</a:t>
            </a:r>
            <a:r>
              <a:rPr lang="en-US" dirty="0"/>
              <a:t> </a:t>
            </a:r>
            <a:r>
              <a:rPr lang="en-US" dirty="0" err="1"/>
              <a:t>mengandung</a:t>
            </a:r>
            <a:r>
              <a:rPr lang="en-US" dirty="0"/>
              <a:t> </a:t>
            </a:r>
            <a:r>
              <a:rPr lang="en-US" dirty="0" err="1"/>
              <a:t>pembulatan</a:t>
            </a:r>
            <a:endParaRPr lang="en-US" dirty="0"/>
          </a:p>
          <a:p>
            <a:endParaRPr lang="en-US" dirty="0"/>
          </a:p>
          <a:p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sisi</a:t>
            </a:r>
            <a:r>
              <a:rPr lang="en-US" dirty="0"/>
              <a:t> lain, </a:t>
            </a:r>
            <a:r>
              <a:rPr lang="en-US" dirty="0" err="1"/>
              <a:t>kriptografi</a:t>
            </a:r>
            <a:r>
              <a:rPr lang="en-US" dirty="0"/>
              <a:t> </a:t>
            </a:r>
            <a:r>
              <a:rPr lang="en-US" dirty="0" err="1"/>
              <a:t>dioperasikan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ranah</a:t>
            </a:r>
            <a:r>
              <a:rPr lang="en-US" dirty="0"/>
              <a:t> </a:t>
            </a:r>
            <a:r>
              <a:rPr lang="en-US" dirty="0" err="1"/>
              <a:t>bilangan</a:t>
            </a:r>
            <a:r>
              <a:rPr lang="en-US" dirty="0"/>
              <a:t> integer.</a:t>
            </a:r>
          </a:p>
          <a:p>
            <a:endParaRPr lang="en-US" dirty="0"/>
          </a:p>
          <a:p>
            <a:r>
              <a:rPr lang="en-US" dirty="0"/>
              <a:t>Agar </a:t>
            </a:r>
            <a:r>
              <a:rPr lang="en-US" dirty="0" err="1"/>
              <a:t>kurva</a:t>
            </a:r>
            <a:r>
              <a:rPr lang="en-US" dirty="0"/>
              <a:t> </a:t>
            </a:r>
            <a:r>
              <a:rPr lang="en-US" dirty="0" err="1"/>
              <a:t>eliptik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dipakai</a:t>
            </a:r>
            <a:r>
              <a:rPr lang="en-US" dirty="0"/>
              <a:t> </a:t>
            </a:r>
            <a:r>
              <a:rPr lang="en-US" dirty="0" err="1"/>
              <a:t>di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kriptografi</a:t>
            </a:r>
            <a:r>
              <a:rPr lang="en-US" dirty="0"/>
              <a:t>, </a:t>
            </a:r>
            <a:r>
              <a:rPr lang="en-US" dirty="0" err="1"/>
              <a:t>maka</a:t>
            </a:r>
            <a:r>
              <a:rPr lang="en-US" dirty="0"/>
              <a:t> </a:t>
            </a:r>
            <a:r>
              <a:rPr lang="en-US" dirty="0" err="1"/>
              <a:t>kurva</a:t>
            </a:r>
            <a:r>
              <a:rPr lang="en-US" dirty="0"/>
              <a:t> </a:t>
            </a:r>
            <a:r>
              <a:rPr lang="en-US" dirty="0" err="1"/>
              <a:t>eliptik</a:t>
            </a:r>
            <a:r>
              <a:rPr lang="en-US" dirty="0"/>
              <a:t> </a:t>
            </a:r>
            <a:r>
              <a:rPr lang="en-US" dirty="0" err="1"/>
              <a:t>didefinisikan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medan</a:t>
            </a:r>
            <a:r>
              <a:rPr lang="en-US" dirty="0"/>
              <a:t> </a:t>
            </a:r>
            <a:r>
              <a:rPr lang="en-US" dirty="0" err="1"/>
              <a:t>berhingga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Galois Field, </a:t>
            </a:r>
            <a:r>
              <a:rPr lang="en-US" dirty="0" err="1"/>
              <a:t>yaitu</a:t>
            </a:r>
            <a:r>
              <a:rPr lang="en-US" dirty="0"/>
              <a:t> GF(p) </a:t>
            </a:r>
            <a:r>
              <a:rPr lang="en-US" dirty="0" err="1"/>
              <a:t>dan</a:t>
            </a:r>
            <a:r>
              <a:rPr lang="en-US" dirty="0"/>
              <a:t> GF(2</a:t>
            </a:r>
            <a:r>
              <a:rPr lang="en-US" baseline="30000" dirty="0"/>
              <a:t>m</a:t>
            </a:r>
            <a:r>
              <a:rPr lang="en-US" dirty="0"/>
              <a:t>).</a:t>
            </a:r>
          </a:p>
          <a:p>
            <a:endParaRPr lang="en-US" dirty="0"/>
          </a:p>
          <a:p>
            <a:r>
              <a:rPr lang="en-US" dirty="0"/>
              <a:t>Yang </a:t>
            </a:r>
            <a:r>
              <a:rPr lang="en-US" dirty="0" err="1"/>
              <a:t>dibahas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kuliah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hanya</a:t>
            </a:r>
            <a:r>
              <a:rPr lang="en-US" dirty="0"/>
              <a:t> </a:t>
            </a:r>
            <a:r>
              <a:rPr lang="en-US" dirty="0" err="1"/>
              <a:t>kurva</a:t>
            </a:r>
            <a:r>
              <a:rPr lang="en-US" dirty="0"/>
              <a:t> </a:t>
            </a:r>
            <a:r>
              <a:rPr lang="en-US" dirty="0" err="1"/>
              <a:t>eliptik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GF(p)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z="1400"/>
              <a:t>Rinaldi Munir/IF4020 Kriptografi</a:t>
            </a:r>
            <a:endParaRPr lang="en-US" sz="14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F70A9-CF17-4CCF-9456-28B8BD5CF6EE}" type="slidenum">
              <a:rPr lang="en-US" smtClean="0"/>
              <a:pPr/>
              <a:t>24</a:t>
            </a:fld>
            <a:endParaRPr lang="en-US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latin typeface="+mn-lt"/>
              </a:rPr>
              <a:t>Kurva</a:t>
            </a:r>
            <a:r>
              <a:rPr lang="en-US" dirty="0">
                <a:latin typeface="+mn-lt"/>
              </a:rPr>
              <a:t> </a:t>
            </a:r>
            <a:r>
              <a:rPr lang="en-US" dirty="0" err="1">
                <a:latin typeface="+mn-lt"/>
              </a:rPr>
              <a:t>Eliptik</a:t>
            </a:r>
            <a:r>
              <a:rPr lang="en-US" dirty="0">
                <a:latin typeface="+mn-lt"/>
              </a:rPr>
              <a:t> </a:t>
            </a:r>
            <a:r>
              <a:rPr lang="en-US" dirty="0" err="1">
                <a:latin typeface="+mn-lt"/>
              </a:rPr>
              <a:t>pada</a:t>
            </a:r>
            <a:r>
              <a:rPr lang="en-US" dirty="0">
                <a:latin typeface="+mn-lt"/>
              </a:rPr>
              <a:t> GF(p)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56640" y="1690688"/>
            <a:ext cx="9895840" cy="4525963"/>
          </a:xfrm>
        </p:spPr>
        <p:txBody>
          <a:bodyPr>
            <a:normAutofit/>
          </a:bodyPr>
          <a:lstStyle/>
          <a:p>
            <a:r>
              <a:rPr lang="en-US" dirty="0" err="1"/>
              <a:t>Bentuk</a:t>
            </a:r>
            <a:r>
              <a:rPr lang="en-US" dirty="0"/>
              <a:t> </a:t>
            </a:r>
            <a:r>
              <a:rPr lang="en-US" dirty="0" err="1"/>
              <a:t>umum</a:t>
            </a:r>
            <a:r>
              <a:rPr lang="en-US" dirty="0"/>
              <a:t> </a:t>
            </a:r>
            <a:r>
              <a:rPr lang="en-US" dirty="0" err="1"/>
              <a:t>kurva</a:t>
            </a:r>
            <a:r>
              <a:rPr lang="en-US" dirty="0"/>
              <a:t> </a:t>
            </a:r>
            <a:r>
              <a:rPr lang="en-US" dirty="0" err="1"/>
              <a:t>eliptik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GF(p) (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F</a:t>
            </a:r>
            <a:r>
              <a:rPr lang="en-US" baseline="-25000" dirty="0" err="1"/>
              <a:t>p</a:t>
            </a:r>
            <a:r>
              <a:rPr lang="en-US" dirty="0"/>
              <a:t>) :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dirty="0"/>
              <a:t>		</a:t>
            </a:r>
            <a:r>
              <a:rPr lang="en-US" b="1" dirty="0">
                <a:solidFill>
                  <a:srgbClr val="FF0000"/>
                </a:solidFill>
              </a:rPr>
              <a:t>y</a:t>
            </a:r>
            <a:r>
              <a:rPr lang="en-US" b="1" baseline="30000" dirty="0">
                <a:solidFill>
                  <a:srgbClr val="FF0000"/>
                </a:solidFill>
              </a:rPr>
              <a:t>2 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>
                <a:solidFill>
                  <a:srgbClr val="FF0000"/>
                </a:solidFill>
                <a:sym typeface="Symbol" panose="05050102010706020507" pitchFamily="18" charset="2"/>
              </a:rPr>
              <a:t></a:t>
            </a:r>
            <a:r>
              <a:rPr lang="en-US" b="1" dirty="0">
                <a:solidFill>
                  <a:srgbClr val="FF0000"/>
                </a:solidFill>
                <a:sym typeface="Symbol"/>
              </a:rPr>
              <a:t> </a:t>
            </a:r>
            <a:r>
              <a:rPr lang="en-US" b="1" dirty="0">
                <a:solidFill>
                  <a:srgbClr val="FF0000"/>
                </a:solidFill>
              </a:rPr>
              <a:t>x</a:t>
            </a:r>
            <a:r>
              <a:rPr lang="en-US" b="1" baseline="30000" dirty="0">
                <a:solidFill>
                  <a:srgbClr val="FF0000"/>
                </a:solidFill>
              </a:rPr>
              <a:t>3</a:t>
            </a:r>
            <a:r>
              <a:rPr lang="en-US" b="1" dirty="0">
                <a:solidFill>
                  <a:srgbClr val="FF0000"/>
                </a:solidFill>
              </a:rPr>
              <a:t> + ax + b  (mod p)</a:t>
            </a:r>
          </a:p>
          <a:p>
            <a:endParaRPr lang="en-US" dirty="0"/>
          </a:p>
          <a:p>
            <a:pPr>
              <a:buNone/>
            </a:pPr>
            <a:r>
              <a:rPr lang="en-US" dirty="0"/>
              <a:t>	yang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hal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p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bilangan</a:t>
            </a:r>
            <a:r>
              <a:rPr lang="en-US" dirty="0"/>
              <a:t> prima dan </a:t>
            </a:r>
            <a:r>
              <a:rPr lang="en-US" dirty="0" err="1"/>
              <a:t>elemen-elemen</a:t>
            </a:r>
            <a:r>
              <a:rPr lang="en-US" dirty="0"/>
              <a:t> </a:t>
            </a:r>
            <a:r>
              <a:rPr lang="en-US" dirty="0" err="1"/>
              <a:t>himpunan</a:t>
            </a:r>
            <a:r>
              <a:rPr lang="en-US" dirty="0"/>
              <a:t> di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medan</a:t>
            </a:r>
            <a:r>
              <a:rPr lang="en-US" dirty="0"/>
              <a:t> </a:t>
            </a:r>
            <a:r>
              <a:rPr lang="en-US" dirty="0" err="1"/>
              <a:t>galois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{0, 1, 2, …, p – 1}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endParaRPr lang="en-US" dirty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Munir/IF4020 Kriptografi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F70A9-CF17-4CCF-9456-28B8BD5CF6EE}" type="slidenum">
              <a:rPr lang="en-US" smtClean="0"/>
              <a:pPr/>
              <a:t>25</a:t>
            </a:fld>
            <a:endParaRPr lang="en-US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85520" y="553721"/>
            <a:ext cx="10251440" cy="5440363"/>
          </a:xfrm>
        </p:spPr>
        <p:txBody>
          <a:bodyPr>
            <a:normAutofit/>
          </a:bodyPr>
          <a:lstStyle/>
          <a:p>
            <a:r>
              <a:rPr lang="en-US" b="1" dirty="0" err="1"/>
              <a:t>Contoh</a:t>
            </a:r>
            <a:r>
              <a:rPr lang="en-US" dirty="0"/>
              <a:t>: </a:t>
            </a:r>
            <a:r>
              <a:rPr lang="en-US" dirty="0" err="1"/>
              <a:t>Tentukan</a:t>
            </a:r>
            <a:r>
              <a:rPr lang="en-US" dirty="0"/>
              <a:t> </a:t>
            </a:r>
            <a:r>
              <a:rPr lang="en-US" dirty="0" err="1"/>
              <a:t>semua</a:t>
            </a:r>
            <a:r>
              <a:rPr lang="en-US" dirty="0"/>
              <a:t> </a:t>
            </a:r>
            <a:r>
              <a:rPr lang="en-US" dirty="0" err="1"/>
              <a:t>titik</a:t>
            </a:r>
            <a:r>
              <a:rPr lang="en-US" dirty="0"/>
              <a:t> P(</a:t>
            </a:r>
            <a:r>
              <a:rPr lang="en-US" dirty="0" err="1"/>
              <a:t>x,y</a:t>
            </a:r>
            <a:r>
              <a:rPr lang="en-US" dirty="0"/>
              <a:t>) pada </a:t>
            </a:r>
            <a:r>
              <a:rPr lang="en-US" dirty="0" err="1"/>
              <a:t>kurva</a:t>
            </a:r>
            <a:r>
              <a:rPr lang="en-US" dirty="0"/>
              <a:t> </a:t>
            </a:r>
            <a:r>
              <a:rPr lang="en-US" dirty="0" err="1"/>
              <a:t>eliptik</a:t>
            </a:r>
            <a:r>
              <a:rPr lang="en-US" dirty="0"/>
              <a:t> </a:t>
            </a:r>
          </a:p>
          <a:p>
            <a:pPr marL="0" indent="0">
              <a:buNone/>
            </a:pPr>
            <a:r>
              <a:rPr lang="en-US" dirty="0"/>
              <a:t>	y</a:t>
            </a:r>
            <a:r>
              <a:rPr lang="en-US" baseline="30000" dirty="0"/>
              <a:t>2</a:t>
            </a:r>
            <a:r>
              <a:rPr lang="en-US" dirty="0"/>
              <a:t> </a:t>
            </a:r>
            <a:r>
              <a:rPr lang="en-US" dirty="0">
                <a:sym typeface="Symbol" panose="05050102010706020507" pitchFamily="18" charset="2"/>
              </a:rPr>
              <a:t></a:t>
            </a:r>
            <a:r>
              <a:rPr lang="en-US" dirty="0">
                <a:sym typeface="Symbol"/>
              </a:rPr>
              <a:t> </a:t>
            </a:r>
            <a:r>
              <a:rPr lang="en-US" dirty="0"/>
              <a:t>x</a:t>
            </a:r>
            <a:r>
              <a:rPr lang="en-US" baseline="30000" dirty="0"/>
              <a:t>3</a:t>
            </a:r>
            <a:r>
              <a:rPr lang="en-US" dirty="0"/>
              <a:t> + x + 6  (mod 11)  </a:t>
            </a:r>
          </a:p>
          <a:p>
            <a:pPr marL="0" indent="0">
              <a:buNone/>
            </a:pPr>
            <a:r>
              <a:rPr lang="en-US" dirty="0"/>
              <a:t>    </a:t>
            </a:r>
            <a:r>
              <a:rPr lang="en-US" dirty="0" err="1"/>
              <a:t>dengan</a:t>
            </a:r>
            <a:r>
              <a:rPr lang="en-US" dirty="0"/>
              <a:t> x dan y </a:t>
            </a:r>
            <a:r>
              <a:rPr lang="en-US" dirty="0" err="1"/>
              <a:t>didefinisikan</a:t>
            </a:r>
            <a:r>
              <a:rPr lang="en-US" dirty="0"/>
              <a:t> di </a:t>
            </a:r>
            <a:r>
              <a:rPr lang="en-US" dirty="0" err="1"/>
              <a:t>dalam</a:t>
            </a:r>
            <a:r>
              <a:rPr lang="en-US" dirty="0"/>
              <a:t> GF(11)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dirty="0"/>
              <a:t>	</a:t>
            </a:r>
            <a:r>
              <a:rPr lang="en-US" dirty="0" err="1"/>
              <a:t>Jawab</a:t>
            </a:r>
            <a:r>
              <a:rPr lang="en-US" dirty="0"/>
              <a:t>:</a:t>
            </a:r>
          </a:p>
          <a:p>
            <a:pPr>
              <a:buNone/>
            </a:pPr>
            <a:r>
              <a:rPr lang="en-US" sz="2400" dirty="0"/>
              <a:t>	x = 0 </a:t>
            </a:r>
            <a:r>
              <a:rPr lang="en-US" sz="2400" dirty="0">
                <a:sym typeface="Wingdings" pitchFamily="2" charset="2"/>
              </a:rPr>
              <a:t> y</a:t>
            </a:r>
            <a:r>
              <a:rPr lang="en-US" sz="2400" baseline="30000" dirty="0">
                <a:sym typeface="Wingdings" pitchFamily="2" charset="2"/>
              </a:rPr>
              <a:t>2 </a:t>
            </a:r>
            <a:r>
              <a:rPr lang="en-US" sz="2400" dirty="0">
                <a:sym typeface="Symbol" panose="05050102010706020507" pitchFamily="18" charset="2"/>
              </a:rPr>
              <a:t> </a:t>
            </a:r>
            <a:r>
              <a:rPr lang="en-US" sz="2400" dirty="0">
                <a:sym typeface="Symbol"/>
              </a:rPr>
              <a:t>6  (mod 11) </a:t>
            </a:r>
            <a:r>
              <a:rPr lang="en-US" sz="2400" dirty="0">
                <a:sym typeface="Wingdings" pitchFamily="2" charset="2"/>
              </a:rPr>
              <a:t> </a:t>
            </a:r>
            <a:r>
              <a:rPr lang="en-US" sz="2400" dirty="0" err="1">
                <a:sym typeface="Wingdings" pitchFamily="2" charset="2"/>
              </a:rPr>
              <a:t>tidak</a:t>
            </a:r>
            <a:r>
              <a:rPr lang="en-US" sz="2400" dirty="0">
                <a:sym typeface="Wingdings" pitchFamily="2" charset="2"/>
              </a:rPr>
              <a:t> </a:t>
            </a:r>
            <a:r>
              <a:rPr lang="en-US" sz="2400" dirty="0" err="1">
                <a:sym typeface="Wingdings" pitchFamily="2" charset="2"/>
              </a:rPr>
              <a:t>ada</a:t>
            </a:r>
            <a:r>
              <a:rPr lang="en-US" sz="2400" dirty="0">
                <a:sym typeface="Wingdings" pitchFamily="2" charset="2"/>
              </a:rPr>
              <a:t> </a:t>
            </a:r>
            <a:r>
              <a:rPr lang="en-US" sz="2400" dirty="0" err="1">
                <a:sym typeface="Wingdings" pitchFamily="2" charset="2"/>
              </a:rPr>
              <a:t>nilai</a:t>
            </a:r>
            <a:r>
              <a:rPr lang="en-US" sz="2400" dirty="0">
                <a:sym typeface="Wingdings" pitchFamily="2" charset="2"/>
              </a:rPr>
              <a:t> y yang </a:t>
            </a:r>
            <a:r>
              <a:rPr lang="en-US" sz="2400" dirty="0" err="1">
                <a:sym typeface="Wingdings" pitchFamily="2" charset="2"/>
              </a:rPr>
              <a:t>memenuhi</a:t>
            </a:r>
            <a:endParaRPr lang="en-US" sz="2400" dirty="0">
              <a:sym typeface="Wingdings" pitchFamily="2" charset="2"/>
            </a:endParaRPr>
          </a:p>
          <a:p>
            <a:pPr>
              <a:buNone/>
            </a:pPr>
            <a:r>
              <a:rPr lang="en-US" sz="2400" dirty="0">
                <a:sym typeface="Wingdings" pitchFamily="2" charset="2"/>
              </a:rPr>
              <a:t>	</a:t>
            </a:r>
            <a:r>
              <a:rPr lang="en-US" sz="2400" dirty="0"/>
              <a:t>x = 1 </a:t>
            </a:r>
            <a:r>
              <a:rPr lang="en-US" sz="2400" dirty="0">
                <a:sym typeface="Wingdings" pitchFamily="2" charset="2"/>
              </a:rPr>
              <a:t> y</a:t>
            </a:r>
            <a:r>
              <a:rPr lang="en-US" sz="2400" baseline="30000" dirty="0">
                <a:sym typeface="Wingdings" pitchFamily="2" charset="2"/>
              </a:rPr>
              <a:t>2 </a:t>
            </a:r>
            <a:r>
              <a:rPr lang="en-US" sz="2400" dirty="0">
                <a:sym typeface="Symbol" panose="05050102010706020507" pitchFamily="18" charset="2"/>
              </a:rPr>
              <a:t>  </a:t>
            </a:r>
            <a:r>
              <a:rPr lang="en-US" sz="2400" dirty="0">
                <a:sym typeface="Symbol"/>
              </a:rPr>
              <a:t>8  (mod 11) </a:t>
            </a:r>
            <a:r>
              <a:rPr lang="en-US" sz="2400" dirty="0">
                <a:sym typeface="Wingdings" pitchFamily="2" charset="2"/>
              </a:rPr>
              <a:t> </a:t>
            </a:r>
            <a:r>
              <a:rPr lang="en-US" sz="2400" dirty="0" err="1">
                <a:sym typeface="Wingdings" pitchFamily="2" charset="2"/>
              </a:rPr>
              <a:t>tidak</a:t>
            </a:r>
            <a:r>
              <a:rPr lang="en-US" sz="2400" dirty="0">
                <a:sym typeface="Wingdings" pitchFamily="2" charset="2"/>
              </a:rPr>
              <a:t> </a:t>
            </a:r>
            <a:r>
              <a:rPr lang="en-US" sz="2400" dirty="0" err="1">
                <a:sym typeface="Wingdings" pitchFamily="2" charset="2"/>
              </a:rPr>
              <a:t>ada</a:t>
            </a:r>
            <a:r>
              <a:rPr lang="en-US" sz="2400" dirty="0">
                <a:sym typeface="Wingdings" pitchFamily="2" charset="2"/>
              </a:rPr>
              <a:t> </a:t>
            </a:r>
            <a:r>
              <a:rPr lang="en-US" sz="2400" dirty="0" err="1">
                <a:sym typeface="Wingdings" pitchFamily="2" charset="2"/>
              </a:rPr>
              <a:t>nilai</a:t>
            </a:r>
            <a:r>
              <a:rPr lang="en-US" sz="2400" dirty="0">
                <a:sym typeface="Wingdings" pitchFamily="2" charset="2"/>
              </a:rPr>
              <a:t> y yang </a:t>
            </a:r>
            <a:r>
              <a:rPr lang="en-US" sz="2400" dirty="0" err="1">
                <a:sym typeface="Wingdings" pitchFamily="2" charset="2"/>
              </a:rPr>
              <a:t>memenuhi</a:t>
            </a:r>
            <a:endParaRPr lang="en-US" sz="2400" dirty="0">
              <a:sym typeface="Wingdings" pitchFamily="2" charset="2"/>
            </a:endParaRPr>
          </a:p>
          <a:p>
            <a:pPr>
              <a:buNone/>
            </a:pPr>
            <a:r>
              <a:rPr lang="en-US" sz="2400" dirty="0">
                <a:sym typeface="Wingdings" pitchFamily="2" charset="2"/>
              </a:rPr>
              <a:t>	</a:t>
            </a:r>
            <a:r>
              <a:rPr lang="en-US" sz="2400" dirty="0"/>
              <a:t>x = 2 </a:t>
            </a:r>
            <a:r>
              <a:rPr lang="en-US" sz="2400" dirty="0">
                <a:sym typeface="Wingdings" pitchFamily="2" charset="2"/>
              </a:rPr>
              <a:t> y</a:t>
            </a:r>
            <a:r>
              <a:rPr lang="en-US" sz="2400" baseline="30000" dirty="0">
                <a:sym typeface="Wingdings" pitchFamily="2" charset="2"/>
              </a:rPr>
              <a:t>2 </a:t>
            </a:r>
            <a:r>
              <a:rPr lang="en-US" sz="2400" dirty="0">
                <a:sym typeface="Symbol" panose="05050102010706020507" pitchFamily="18" charset="2"/>
              </a:rPr>
              <a:t> </a:t>
            </a:r>
            <a:r>
              <a:rPr lang="en-US" sz="2400" dirty="0">
                <a:sym typeface="Symbol"/>
              </a:rPr>
              <a:t> 16  (mod 11)  5 (mod 11) </a:t>
            </a:r>
            <a:r>
              <a:rPr lang="en-US" sz="2400" dirty="0">
                <a:sym typeface="Wingdings" pitchFamily="2" charset="2"/>
              </a:rPr>
              <a:t> y</a:t>
            </a:r>
            <a:r>
              <a:rPr lang="en-US" sz="2400" baseline="-25000" dirty="0">
                <a:sym typeface="Wingdings" pitchFamily="2" charset="2"/>
              </a:rPr>
              <a:t>1</a:t>
            </a:r>
            <a:r>
              <a:rPr lang="en-US" sz="2400" dirty="0">
                <a:sym typeface="Wingdings" pitchFamily="2" charset="2"/>
              </a:rPr>
              <a:t> = 4 dan y</a:t>
            </a:r>
            <a:r>
              <a:rPr lang="en-US" sz="2400" baseline="-25000" dirty="0">
                <a:sym typeface="Wingdings" pitchFamily="2" charset="2"/>
              </a:rPr>
              <a:t>2 </a:t>
            </a:r>
            <a:r>
              <a:rPr lang="en-US" sz="2400" dirty="0">
                <a:sym typeface="Wingdings" pitchFamily="2" charset="2"/>
              </a:rPr>
              <a:t>= 7</a:t>
            </a:r>
          </a:p>
          <a:p>
            <a:pPr>
              <a:buNone/>
            </a:pPr>
            <a:r>
              <a:rPr lang="en-US" sz="2400" dirty="0">
                <a:sym typeface="Wingdings" pitchFamily="2" charset="2"/>
              </a:rPr>
              <a:t>						         </a:t>
            </a:r>
            <a:r>
              <a:rPr lang="en-US" sz="2400" dirty="0" err="1">
                <a:sym typeface="Wingdings" pitchFamily="2" charset="2"/>
              </a:rPr>
              <a:t>titik</a:t>
            </a:r>
            <a:r>
              <a:rPr lang="en-US" sz="2400" dirty="0">
                <a:sym typeface="Wingdings" pitchFamily="2" charset="2"/>
              </a:rPr>
              <a:t> P(2,4)  dan P’(2, 7)</a:t>
            </a:r>
          </a:p>
          <a:p>
            <a:pPr>
              <a:buNone/>
            </a:pPr>
            <a:r>
              <a:rPr lang="en-US" sz="2400" dirty="0">
                <a:sym typeface="Wingdings" pitchFamily="2" charset="2"/>
              </a:rPr>
              <a:t>	</a:t>
            </a:r>
            <a:r>
              <a:rPr lang="en-US" sz="2400" dirty="0"/>
              <a:t>x = 3 </a:t>
            </a:r>
            <a:r>
              <a:rPr lang="en-US" sz="2400" dirty="0">
                <a:sym typeface="Wingdings" pitchFamily="2" charset="2"/>
              </a:rPr>
              <a:t> y</a:t>
            </a:r>
            <a:r>
              <a:rPr lang="en-US" sz="2400" baseline="30000" dirty="0">
                <a:sym typeface="Wingdings" pitchFamily="2" charset="2"/>
              </a:rPr>
              <a:t>2 </a:t>
            </a:r>
            <a:r>
              <a:rPr lang="en-US" sz="2400" dirty="0">
                <a:sym typeface="Symbol" panose="05050102010706020507" pitchFamily="18" charset="2"/>
              </a:rPr>
              <a:t> </a:t>
            </a:r>
            <a:r>
              <a:rPr lang="en-US" sz="2400" dirty="0">
                <a:sym typeface="Symbol"/>
              </a:rPr>
              <a:t>36  (mod 11)  3  (mod 11) </a:t>
            </a:r>
            <a:r>
              <a:rPr lang="en-US" sz="2400" dirty="0">
                <a:sym typeface="Wingdings" pitchFamily="2" charset="2"/>
              </a:rPr>
              <a:t> y</a:t>
            </a:r>
            <a:r>
              <a:rPr lang="en-US" sz="2400" baseline="-25000" dirty="0">
                <a:sym typeface="Wingdings" pitchFamily="2" charset="2"/>
              </a:rPr>
              <a:t>1</a:t>
            </a:r>
            <a:r>
              <a:rPr lang="en-US" sz="2400" dirty="0">
                <a:sym typeface="Wingdings" pitchFamily="2" charset="2"/>
              </a:rPr>
              <a:t> = 5 dan y</a:t>
            </a:r>
            <a:r>
              <a:rPr lang="en-US" sz="2400" baseline="-25000" dirty="0">
                <a:sym typeface="Wingdings" pitchFamily="2" charset="2"/>
              </a:rPr>
              <a:t>2 </a:t>
            </a:r>
            <a:r>
              <a:rPr lang="en-US" sz="2400" dirty="0">
                <a:sym typeface="Wingdings" pitchFamily="2" charset="2"/>
              </a:rPr>
              <a:t>= 6</a:t>
            </a:r>
          </a:p>
          <a:p>
            <a:pPr>
              <a:buNone/>
            </a:pPr>
            <a:r>
              <a:rPr lang="en-US" sz="2400" dirty="0">
                <a:sym typeface="Wingdings" pitchFamily="2" charset="2"/>
              </a:rPr>
              <a:t>						         </a:t>
            </a:r>
            <a:r>
              <a:rPr lang="en-US" sz="2400" dirty="0" err="1">
                <a:sym typeface="Wingdings" pitchFamily="2" charset="2"/>
              </a:rPr>
              <a:t>titik</a:t>
            </a:r>
            <a:r>
              <a:rPr lang="en-US" sz="2400" dirty="0">
                <a:sym typeface="Wingdings" pitchFamily="2" charset="2"/>
              </a:rPr>
              <a:t> P(3,5)  dan P’(3, 6)</a:t>
            </a:r>
            <a:endParaRPr lang="en-US" sz="2400" dirty="0"/>
          </a:p>
          <a:p>
            <a:pPr>
              <a:buNone/>
            </a:pPr>
            <a:endParaRPr lang="en-US" sz="24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Munir/IF4020 Kriptografi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F70A9-CF17-4CCF-9456-28B8BD5CF6EE}" type="slidenum">
              <a:rPr lang="en-US" smtClean="0"/>
              <a:pPr/>
              <a:t>26</a:t>
            </a:fld>
            <a:endParaRPr lang="en-US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533401"/>
            <a:ext cx="10739120" cy="55927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err="1"/>
              <a:t>Jika</a:t>
            </a:r>
            <a:r>
              <a:rPr lang="en-US" dirty="0"/>
              <a:t> </a:t>
            </a:r>
            <a:r>
              <a:rPr lang="en-US" dirty="0" err="1"/>
              <a:t>diteruskan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x = 4, 5, …, 10, </a:t>
            </a:r>
            <a:r>
              <a:rPr lang="en-US" dirty="0" err="1"/>
              <a:t>diperoleh</a:t>
            </a:r>
            <a:r>
              <a:rPr lang="en-US" dirty="0"/>
              <a:t> </a:t>
            </a:r>
            <a:r>
              <a:rPr lang="en-US" dirty="0" err="1"/>
              <a:t>tabel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berikut</a:t>
            </a:r>
            <a:r>
              <a:rPr lang="en-US" dirty="0"/>
              <a:t> :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Munir/IF4020 Kriptografi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F70A9-CF17-4CCF-9456-28B8BD5CF6EE}" type="slidenum">
              <a:rPr lang="en-US" smtClean="0"/>
              <a:pPr/>
              <a:t>27</a:t>
            </a:fld>
            <a:endParaRPr lang="en-US"/>
          </a:p>
        </p:txBody>
      </p:sp>
      <p:pic>
        <p:nvPicPr>
          <p:cNvPr id="522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79473" y="1336040"/>
            <a:ext cx="3718253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TextBox 6"/>
          <p:cNvSpPr txBox="1"/>
          <p:nvPr/>
        </p:nvSpPr>
        <p:spPr>
          <a:xfrm>
            <a:off x="6145713" y="1490008"/>
            <a:ext cx="4362989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/>
              <a:t>Jadi</a:t>
            </a:r>
            <a:r>
              <a:rPr lang="en-US" sz="2400" dirty="0"/>
              <a:t>, </a:t>
            </a:r>
            <a:r>
              <a:rPr lang="en-US" sz="2400" dirty="0" err="1"/>
              <a:t>titik-titik</a:t>
            </a:r>
            <a:r>
              <a:rPr lang="en-US" sz="2400" dirty="0"/>
              <a:t> yang </a:t>
            </a:r>
            <a:r>
              <a:rPr lang="en-US" sz="2400" dirty="0" err="1"/>
              <a:t>terdapat</a:t>
            </a:r>
            <a:r>
              <a:rPr lang="en-US" sz="2400" dirty="0"/>
              <a:t> </a:t>
            </a:r>
            <a:r>
              <a:rPr lang="en-US" sz="2400" dirty="0" err="1"/>
              <a:t>pada</a:t>
            </a:r>
            <a:endParaRPr lang="en-US" sz="2400" dirty="0"/>
          </a:p>
          <a:p>
            <a:r>
              <a:rPr lang="en-US" sz="2400" dirty="0" err="1"/>
              <a:t>kurva</a:t>
            </a:r>
            <a:r>
              <a:rPr lang="en-US" sz="2400" dirty="0"/>
              <a:t> </a:t>
            </a:r>
            <a:r>
              <a:rPr lang="en-US" sz="2400" dirty="0" err="1"/>
              <a:t>eliptik</a:t>
            </a:r>
            <a:r>
              <a:rPr lang="en-US" sz="2400" dirty="0"/>
              <a:t> </a:t>
            </a:r>
            <a:r>
              <a:rPr lang="en-US" sz="2400" dirty="0" err="1"/>
              <a:t>adalah</a:t>
            </a:r>
            <a:r>
              <a:rPr lang="en-US" sz="2400" dirty="0"/>
              <a:t> 12, </a:t>
            </a:r>
            <a:r>
              <a:rPr lang="en-US" sz="2400" dirty="0" err="1"/>
              <a:t>yaitu</a:t>
            </a:r>
            <a:r>
              <a:rPr lang="en-US" sz="2400" dirty="0"/>
              <a:t>:</a:t>
            </a:r>
          </a:p>
          <a:p>
            <a:r>
              <a:rPr lang="en-US" sz="2400" dirty="0"/>
              <a:t>(2, 4), (2, 7), (3, 5), (3, 6), (5, 2),</a:t>
            </a:r>
          </a:p>
          <a:p>
            <a:r>
              <a:rPr lang="en-US" sz="2400" dirty="0"/>
              <a:t>(5, 9), (7, 2), (7, 9), (8, 3), (8, 8),</a:t>
            </a:r>
          </a:p>
          <a:p>
            <a:r>
              <a:rPr lang="en-US" sz="2400" dirty="0"/>
              <a:t>(10, 2), (10, 9)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145713" y="3798332"/>
            <a:ext cx="4090863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/>
              <a:t>Jika</a:t>
            </a:r>
            <a:r>
              <a:rPr lang="en-US" sz="2400" dirty="0"/>
              <a:t> </a:t>
            </a:r>
            <a:r>
              <a:rPr lang="en-US" sz="2400" dirty="0" err="1"/>
              <a:t>ditambah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titik</a:t>
            </a:r>
            <a:r>
              <a:rPr lang="en-US" sz="2400" dirty="0"/>
              <a:t> O </a:t>
            </a:r>
            <a:r>
              <a:rPr lang="en-US" sz="2400" dirty="0" err="1"/>
              <a:t>di</a:t>
            </a:r>
            <a:r>
              <a:rPr lang="en-US" sz="2400" dirty="0"/>
              <a:t> </a:t>
            </a:r>
          </a:p>
          <a:p>
            <a:r>
              <a:rPr lang="en-US" sz="2400" dirty="0"/>
              <a:t>infinity, </a:t>
            </a:r>
            <a:r>
              <a:rPr lang="en-US" sz="2400" dirty="0" err="1"/>
              <a:t>maka</a:t>
            </a:r>
            <a:r>
              <a:rPr lang="en-US" sz="2400" dirty="0"/>
              <a:t> </a:t>
            </a:r>
            <a:r>
              <a:rPr lang="en-US" sz="2400" dirty="0" err="1"/>
              <a:t>titik-titik</a:t>
            </a:r>
            <a:r>
              <a:rPr lang="en-US" sz="2400" dirty="0"/>
              <a:t> </a:t>
            </a:r>
            <a:r>
              <a:rPr lang="en-US" sz="2400" dirty="0" err="1"/>
              <a:t>pada</a:t>
            </a:r>
            <a:r>
              <a:rPr lang="en-US" sz="2400" dirty="0"/>
              <a:t> </a:t>
            </a:r>
          </a:p>
          <a:p>
            <a:r>
              <a:rPr lang="en-US" sz="2400" dirty="0" err="1"/>
              <a:t>kurva</a:t>
            </a:r>
            <a:r>
              <a:rPr lang="en-US" sz="2400" dirty="0"/>
              <a:t> </a:t>
            </a:r>
            <a:r>
              <a:rPr lang="en-US" sz="2400" dirty="0" err="1"/>
              <a:t>eliptik</a:t>
            </a:r>
            <a:r>
              <a:rPr lang="en-US" sz="2400" dirty="0"/>
              <a:t> </a:t>
            </a:r>
            <a:r>
              <a:rPr lang="en-US" sz="2400" dirty="0" err="1"/>
              <a:t>membentuk</a:t>
            </a:r>
            <a:r>
              <a:rPr lang="en-US" sz="2400" dirty="0"/>
              <a:t> </a:t>
            </a:r>
            <a:r>
              <a:rPr lang="en-US" sz="2400" dirty="0" err="1"/>
              <a:t>grup</a:t>
            </a:r>
            <a:endParaRPr lang="en-US" sz="2400" dirty="0"/>
          </a:p>
          <a:p>
            <a:r>
              <a:rPr lang="en-US" sz="2400" dirty="0" err="1"/>
              <a:t>dengan</a:t>
            </a:r>
            <a:r>
              <a:rPr lang="en-US" sz="2400" dirty="0"/>
              <a:t> n = 13 </a:t>
            </a:r>
            <a:r>
              <a:rPr lang="en-US" sz="2400" dirty="0" err="1"/>
              <a:t>elemen</a:t>
            </a:r>
            <a:r>
              <a:rPr lang="en-US" sz="2400" dirty="0"/>
              <a:t>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696201" y="5867401"/>
            <a:ext cx="281250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rgbClr val="FF0000"/>
                </a:solidFill>
              </a:rPr>
              <a:t>Sumber</a:t>
            </a:r>
            <a:r>
              <a:rPr lang="en-US" dirty="0">
                <a:solidFill>
                  <a:srgbClr val="FF0000"/>
                </a:solidFill>
              </a:rPr>
              <a:t>: Andreas Steffen, </a:t>
            </a:r>
          </a:p>
          <a:p>
            <a:r>
              <a:rPr lang="en-US" dirty="0">
                <a:solidFill>
                  <a:srgbClr val="FF0000"/>
                </a:solidFill>
              </a:rPr>
              <a:t>Elliptic Curve Cryptography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Munir/IF4020 Kriptografi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F70A9-CF17-4CCF-9456-28B8BD5CF6EE}" type="slidenum">
              <a:rPr lang="en-US" smtClean="0"/>
              <a:pPr/>
              <a:t>28</a:t>
            </a:fld>
            <a:endParaRPr lang="en-US"/>
          </a:p>
        </p:txBody>
      </p:sp>
      <p:pic>
        <p:nvPicPr>
          <p:cNvPr id="532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4600" y="762000"/>
            <a:ext cx="655765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TextBox 6"/>
          <p:cNvSpPr txBox="1"/>
          <p:nvPr/>
        </p:nvSpPr>
        <p:spPr>
          <a:xfrm>
            <a:off x="2098040" y="5383509"/>
            <a:ext cx="895116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/>
              <a:t>Sebaran</a:t>
            </a:r>
            <a:r>
              <a:rPr lang="en-US" sz="2400" dirty="0"/>
              <a:t> </a:t>
            </a:r>
            <a:r>
              <a:rPr lang="en-US" sz="2400" dirty="0" err="1"/>
              <a:t>titik</a:t>
            </a:r>
            <a:r>
              <a:rPr lang="en-US" sz="2400" dirty="0"/>
              <a:t> </a:t>
            </a:r>
            <a:r>
              <a:rPr lang="en-US" sz="2400" dirty="0" err="1"/>
              <a:t>di</a:t>
            </a:r>
            <a:r>
              <a:rPr lang="en-US" sz="2400" dirty="0"/>
              <a:t>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kurva</a:t>
            </a:r>
            <a:r>
              <a:rPr lang="en-US" sz="2400" dirty="0"/>
              <a:t> </a:t>
            </a:r>
            <a:r>
              <a:rPr lang="en-US" sz="2400" dirty="0" err="1"/>
              <a:t>eliptik</a:t>
            </a:r>
            <a:r>
              <a:rPr lang="en-US" sz="2400" dirty="0"/>
              <a:t> y</a:t>
            </a:r>
            <a:r>
              <a:rPr lang="en-US" sz="2400" baseline="30000" dirty="0"/>
              <a:t>2</a:t>
            </a:r>
            <a:r>
              <a:rPr lang="en-US" sz="2400" dirty="0"/>
              <a:t> </a:t>
            </a:r>
            <a:r>
              <a:rPr lang="en-US" sz="2400" dirty="0">
                <a:sym typeface="Symbol"/>
              </a:rPr>
              <a:t>= </a:t>
            </a:r>
            <a:r>
              <a:rPr lang="en-US" sz="2400" dirty="0"/>
              <a:t>x</a:t>
            </a:r>
            <a:r>
              <a:rPr lang="en-US" sz="2400" baseline="30000" dirty="0"/>
              <a:t>3</a:t>
            </a:r>
            <a:r>
              <a:rPr lang="en-US" sz="2400" dirty="0"/>
              <a:t> + x + 6  mod 11 </a:t>
            </a:r>
            <a:r>
              <a:rPr lang="en-US" sz="2400" dirty="0" err="1"/>
              <a:t>pada</a:t>
            </a:r>
            <a:r>
              <a:rPr lang="en-US" sz="2400" dirty="0"/>
              <a:t> GF(11) 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53440" y="457201"/>
            <a:ext cx="10500360" cy="5668963"/>
          </a:xfrm>
        </p:spPr>
        <p:txBody>
          <a:bodyPr>
            <a:normAutofit/>
          </a:bodyPr>
          <a:lstStyle/>
          <a:p>
            <a:r>
              <a:rPr lang="en-US" sz="2400" dirty="0" err="1"/>
              <a:t>Contoh</a:t>
            </a:r>
            <a:r>
              <a:rPr lang="en-US" sz="2400" dirty="0"/>
              <a:t> lain: </a:t>
            </a:r>
            <a:r>
              <a:rPr lang="en-US" sz="2400" dirty="0" err="1"/>
              <a:t>Kurva</a:t>
            </a:r>
            <a:r>
              <a:rPr lang="en-US" sz="2400" dirty="0"/>
              <a:t> </a:t>
            </a:r>
            <a:r>
              <a:rPr lang="en-US" sz="2400" dirty="0" err="1"/>
              <a:t>eliptik</a:t>
            </a:r>
            <a:r>
              <a:rPr lang="en-US" sz="2400" dirty="0"/>
              <a:t>  </a:t>
            </a:r>
            <a:r>
              <a:rPr lang="en-US" sz="2400" i="1" dirty="0"/>
              <a:t>y</a:t>
            </a:r>
            <a:r>
              <a:rPr lang="en-US" sz="2400" baseline="30000" dirty="0"/>
              <a:t>2</a:t>
            </a:r>
            <a:r>
              <a:rPr lang="en-US" sz="2400" dirty="0"/>
              <a:t> </a:t>
            </a:r>
            <a:r>
              <a:rPr lang="en-US" sz="2400" dirty="0">
                <a:sym typeface="Symbol" panose="05050102010706020507" pitchFamily="18" charset="2"/>
              </a:rPr>
              <a:t></a:t>
            </a:r>
            <a:r>
              <a:rPr lang="en-US" sz="2400" dirty="0"/>
              <a:t> </a:t>
            </a:r>
            <a:r>
              <a:rPr lang="en-US" sz="2400" i="1" dirty="0"/>
              <a:t>x</a:t>
            </a:r>
            <a:r>
              <a:rPr lang="en-US" sz="2400" baseline="30000" dirty="0"/>
              <a:t>3</a:t>
            </a:r>
            <a:r>
              <a:rPr lang="en-US" sz="2400" dirty="0"/>
              <a:t> + </a:t>
            </a:r>
            <a:r>
              <a:rPr lang="en-US" sz="2400" i="1" dirty="0"/>
              <a:t>x</a:t>
            </a:r>
            <a:r>
              <a:rPr lang="en-US" sz="2400" dirty="0"/>
              <a:t> + 1 (</a:t>
            </a:r>
            <a:r>
              <a:rPr lang="en-US" sz="2400" b="1" dirty="0"/>
              <a:t>mod</a:t>
            </a:r>
            <a:r>
              <a:rPr lang="en-US" sz="2400" dirty="0"/>
              <a:t> 23) </a:t>
            </a:r>
            <a:r>
              <a:rPr lang="en-US" sz="2400" dirty="0" err="1"/>
              <a:t>memiliki</a:t>
            </a:r>
            <a:r>
              <a:rPr lang="en-US" sz="2400" dirty="0"/>
              <a:t> </a:t>
            </a:r>
            <a:r>
              <a:rPr lang="en-US" sz="2400" dirty="0" err="1"/>
              <a:t>titik-titik</a:t>
            </a:r>
            <a:r>
              <a:rPr lang="en-US" sz="2400" dirty="0"/>
              <a:t> di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himpunan</a:t>
            </a:r>
            <a:r>
              <a:rPr lang="en-US" sz="2400" dirty="0"/>
              <a:t> {(0, 1), (0, 22), (1, 7), (1, 16), (3, 10), (3, 13), (5, 4), (5, 19) , (6, 4),  (6, 19), (7,  11), (7, 12), (9, 7), (9, 16), (11, 3), (11, 20), (12, 4), (12,   19), (13, 7), (13, 16), (17, 3), (17, 20), (18, 3), (18, 20), (19, 5), (19, 18)}. 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Munir/IF4020 Kriptografi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F70A9-CF17-4CCF-9456-28B8BD5CF6EE}" type="slidenum">
              <a:rPr lang="en-US" smtClean="0"/>
              <a:pPr/>
              <a:t>29</a:t>
            </a:fld>
            <a:endParaRPr lang="en-US"/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3352801" y="2391846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57345" name="Picture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72361" y="2135823"/>
            <a:ext cx="6875152" cy="42205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875360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944879"/>
            <a:ext cx="10439400" cy="5506721"/>
          </a:xfrm>
        </p:spPr>
        <p:txBody>
          <a:bodyPr>
            <a:normAutofit fontScale="77500" lnSpcReduction="20000"/>
          </a:bodyPr>
          <a:lstStyle/>
          <a:p>
            <a:r>
              <a:rPr lang="en-US" sz="3100" dirty="0"/>
              <a:t>ECC </a:t>
            </a:r>
            <a:r>
              <a:rPr lang="en-US" sz="3100" dirty="0" err="1"/>
              <a:t>adalah</a:t>
            </a:r>
            <a:r>
              <a:rPr lang="en-US" sz="3100" dirty="0"/>
              <a:t> </a:t>
            </a:r>
            <a:r>
              <a:rPr lang="en-US" sz="3100" dirty="0" err="1"/>
              <a:t>kriptografi</a:t>
            </a:r>
            <a:r>
              <a:rPr lang="en-US" sz="3100" dirty="0"/>
              <a:t> </a:t>
            </a:r>
            <a:r>
              <a:rPr lang="en-US" sz="3100" dirty="0" err="1"/>
              <a:t>kunci-publik</a:t>
            </a:r>
            <a:r>
              <a:rPr lang="en-US" sz="3100" dirty="0"/>
              <a:t> yang </a:t>
            </a:r>
            <a:r>
              <a:rPr lang="en-US" sz="3100" dirty="0" err="1"/>
              <a:t>relatif</a:t>
            </a:r>
            <a:r>
              <a:rPr lang="en-US" sz="3100" dirty="0"/>
              <a:t> </a:t>
            </a:r>
            <a:r>
              <a:rPr lang="en-US" sz="3100" dirty="0" err="1"/>
              <a:t>lebih</a:t>
            </a:r>
            <a:r>
              <a:rPr lang="en-US" sz="3100" dirty="0"/>
              <a:t> </a:t>
            </a:r>
            <a:r>
              <a:rPr lang="en-US" sz="3100" dirty="0" err="1"/>
              <a:t>baru</a:t>
            </a:r>
            <a:r>
              <a:rPr lang="en-US" sz="3100" dirty="0"/>
              <a:t> </a:t>
            </a:r>
            <a:r>
              <a:rPr lang="en-US" sz="3100" dirty="0" err="1"/>
              <a:t>usianya</a:t>
            </a:r>
            <a:r>
              <a:rPr lang="en-US" sz="3100" dirty="0"/>
              <a:t>.</a:t>
            </a:r>
          </a:p>
          <a:p>
            <a:endParaRPr lang="en-US" sz="3100" dirty="0"/>
          </a:p>
          <a:p>
            <a:r>
              <a:rPr lang="en-US" sz="3100" dirty="0" err="1"/>
              <a:t>Dikembangkan</a:t>
            </a:r>
            <a:r>
              <a:rPr lang="en-US" sz="3100" dirty="0"/>
              <a:t> </a:t>
            </a:r>
            <a:r>
              <a:rPr lang="en-US" sz="3100" dirty="0" err="1"/>
              <a:t>oleh</a:t>
            </a:r>
            <a:r>
              <a:rPr lang="en-US" sz="3100" dirty="0"/>
              <a:t> Neal </a:t>
            </a:r>
            <a:r>
              <a:rPr lang="en-US" sz="3100" dirty="0" err="1"/>
              <a:t>Koblitz</a:t>
            </a:r>
            <a:r>
              <a:rPr lang="en-US" sz="3100" dirty="0"/>
              <a:t> </a:t>
            </a:r>
            <a:r>
              <a:rPr lang="en-US" sz="3100" dirty="0" err="1"/>
              <a:t>dan</a:t>
            </a:r>
            <a:r>
              <a:rPr lang="en-US" sz="3100" dirty="0"/>
              <a:t> Victor S. Miller </a:t>
            </a:r>
            <a:r>
              <a:rPr lang="en-US" sz="3100" dirty="0" err="1"/>
              <a:t>tahun</a:t>
            </a:r>
            <a:r>
              <a:rPr lang="en-US" sz="3100" dirty="0"/>
              <a:t> 1985.</a:t>
            </a:r>
          </a:p>
          <a:p>
            <a:endParaRPr lang="en-US" sz="3100" dirty="0"/>
          </a:p>
          <a:p>
            <a:r>
              <a:rPr lang="en-US" sz="3100" dirty="0" err="1"/>
              <a:t>Klaim</a:t>
            </a:r>
            <a:r>
              <a:rPr lang="en-US" sz="3100" dirty="0"/>
              <a:t>: </a:t>
            </a:r>
            <a:r>
              <a:rPr lang="en-US" sz="3100" dirty="0" err="1"/>
              <a:t>Panjang</a:t>
            </a:r>
            <a:r>
              <a:rPr lang="en-US" sz="3100" dirty="0"/>
              <a:t> </a:t>
            </a:r>
            <a:r>
              <a:rPr lang="en-US" sz="3100" dirty="0" err="1"/>
              <a:t>kunci</a:t>
            </a:r>
            <a:r>
              <a:rPr lang="en-US" sz="3100" dirty="0"/>
              <a:t> ECC </a:t>
            </a:r>
            <a:r>
              <a:rPr lang="en-US" sz="3100" dirty="0" err="1"/>
              <a:t>lebih</a:t>
            </a:r>
            <a:r>
              <a:rPr lang="en-US" sz="3100" dirty="0"/>
              <a:t> </a:t>
            </a:r>
            <a:r>
              <a:rPr lang="en-US" sz="3100" dirty="0" err="1"/>
              <a:t>pendek</a:t>
            </a:r>
            <a:r>
              <a:rPr lang="en-US" sz="3100" dirty="0"/>
              <a:t> </a:t>
            </a:r>
            <a:r>
              <a:rPr lang="en-US" sz="3100" dirty="0" err="1"/>
              <a:t>daripada</a:t>
            </a:r>
            <a:r>
              <a:rPr lang="en-US" sz="3100" dirty="0"/>
              <a:t> </a:t>
            </a:r>
            <a:r>
              <a:rPr lang="en-US" sz="3100" dirty="0" err="1"/>
              <a:t>kunci</a:t>
            </a:r>
            <a:r>
              <a:rPr lang="en-US" sz="3100" dirty="0"/>
              <a:t> RSA, </a:t>
            </a:r>
            <a:r>
              <a:rPr lang="en-US" sz="3100" dirty="0" err="1"/>
              <a:t>namun</a:t>
            </a:r>
            <a:r>
              <a:rPr lang="en-US" sz="3100" dirty="0"/>
              <a:t> </a:t>
            </a:r>
            <a:r>
              <a:rPr lang="en-US" sz="3100" dirty="0" err="1"/>
              <a:t>memiliki</a:t>
            </a:r>
            <a:r>
              <a:rPr lang="en-US" sz="3100" dirty="0"/>
              <a:t> </a:t>
            </a:r>
            <a:r>
              <a:rPr lang="en-US" sz="3100" dirty="0" err="1"/>
              <a:t>tingkat</a:t>
            </a:r>
            <a:r>
              <a:rPr lang="en-US" sz="3100" dirty="0"/>
              <a:t> </a:t>
            </a:r>
            <a:r>
              <a:rPr lang="en-US" sz="3100" dirty="0" err="1"/>
              <a:t>keamanan</a:t>
            </a:r>
            <a:r>
              <a:rPr lang="en-US" sz="3100" dirty="0"/>
              <a:t> yang </a:t>
            </a:r>
            <a:r>
              <a:rPr lang="en-US" sz="3100" dirty="0" err="1"/>
              <a:t>sama</a:t>
            </a:r>
            <a:r>
              <a:rPr lang="en-US" sz="3100" dirty="0"/>
              <a:t> </a:t>
            </a:r>
            <a:r>
              <a:rPr lang="en-US" sz="3100" dirty="0" err="1"/>
              <a:t>dengan</a:t>
            </a:r>
            <a:r>
              <a:rPr lang="en-US" sz="3100" dirty="0"/>
              <a:t> RSA.</a:t>
            </a:r>
          </a:p>
          <a:p>
            <a:endParaRPr lang="en-US" sz="3100" dirty="0"/>
          </a:p>
          <a:p>
            <a:r>
              <a:rPr lang="en-US" sz="3100" dirty="0" err="1"/>
              <a:t>Contoh</a:t>
            </a:r>
            <a:r>
              <a:rPr lang="en-US" sz="3100" dirty="0"/>
              <a:t>: </a:t>
            </a:r>
            <a:r>
              <a:rPr lang="en-US" sz="3100" dirty="0" err="1"/>
              <a:t>kunci</a:t>
            </a:r>
            <a:r>
              <a:rPr lang="en-US" sz="3100" dirty="0"/>
              <a:t> ECC </a:t>
            </a:r>
            <a:r>
              <a:rPr lang="en-US" sz="3100" dirty="0" err="1"/>
              <a:t>sepanjang</a:t>
            </a:r>
            <a:r>
              <a:rPr lang="en-US" sz="3100" dirty="0"/>
              <a:t> 160-bit </a:t>
            </a:r>
            <a:r>
              <a:rPr lang="en-US" sz="3100" dirty="0" err="1"/>
              <a:t>menyediakan</a:t>
            </a:r>
            <a:r>
              <a:rPr lang="en-US" sz="3100" dirty="0"/>
              <a:t> </a:t>
            </a:r>
            <a:r>
              <a:rPr lang="en-US" sz="3100" dirty="0" err="1"/>
              <a:t>tingkat</a:t>
            </a:r>
            <a:r>
              <a:rPr lang="en-US" sz="3100" dirty="0"/>
              <a:t> </a:t>
            </a:r>
            <a:r>
              <a:rPr lang="en-US" sz="3100" dirty="0" err="1"/>
              <a:t>keamanan</a:t>
            </a:r>
            <a:r>
              <a:rPr lang="en-US" sz="3100" dirty="0"/>
              <a:t> yang </a:t>
            </a:r>
            <a:r>
              <a:rPr lang="en-US" sz="3100" dirty="0" err="1"/>
              <a:t>sama</a:t>
            </a:r>
            <a:r>
              <a:rPr lang="en-US" sz="3100" dirty="0"/>
              <a:t> </a:t>
            </a:r>
            <a:r>
              <a:rPr lang="en-US" sz="3100" dirty="0" err="1"/>
              <a:t>dengan</a:t>
            </a:r>
            <a:r>
              <a:rPr lang="en-US" sz="3100" dirty="0"/>
              <a:t> 1024-bit </a:t>
            </a:r>
            <a:r>
              <a:rPr lang="en-US" sz="3100" dirty="0" err="1"/>
              <a:t>kunci</a:t>
            </a:r>
            <a:r>
              <a:rPr lang="en-US" sz="3100" dirty="0"/>
              <a:t> RSA.</a:t>
            </a:r>
          </a:p>
          <a:p>
            <a:endParaRPr lang="en-US" sz="3100" dirty="0"/>
          </a:p>
          <a:p>
            <a:r>
              <a:rPr lang="en-US" sz="3100" dirty="0" err="1"/>
              <a:t>Keuntungan</a:t>
            </a:r>
            <a:r>
              <a:rPr lang="en-US" sz="3100" dirty="0"/>
              <a:t>: </a:t>
            </a:r>
            <a:r>
              <a:rPr lang="en-US" sz="3100" dirty="0" err="1"/>
              <a:t>dengan</a:t>
            </a:r>
            <a:r>
              <a:rPr lang="en-US" sz="3100" dirty="0"/>
              <a:t> </a:t>
            </a:r>
            <a:r>
              <a:rPr lang="en-US" sz="3100" dirty="0" err="1"/>
              <a:t>panjang</a:t>
            </a:r>
            <a:r>
              <a:rPr lang="en-US" sz="3100" dirty="0"/>
              <a:t> </a:t>
            </a:r>
            <a:r>
              <a:rPr lang="en-US" sz="3100" dirty="0" err="1"/>
              <a:t>kunci</a:t>
            </a:r>
            <a:r>
              <a:rPr lang="en-US" sz="3100" dirty="0"/>
              <a:t> yang </a:t>
            </a:r>
            <a:r>
              <a:rPr lang="en-US" sz="3100" dirty="0" err="1"/>
              <a:t>lebih</a:t>
            </a:r>
            <a:r>
              <a:rPr lang="en-US" sz="3100" dirty="0"/>
              <a:t> </a:t>
            </a:r>
            <a:r>
              <a:rPr lang="en-US" sz="3100" dirty="0" err="1"/>
              <a:t>pendek</a:t>
            </a:r>
            <a:r>
              <a:rPr lang="en-US" sz="3100" dirty="0"/>
              <a:t>, </a:t>
            </a:r>
            <a:r>
              <a:rPr lang="en-US" sz="3100" dirty="0" err="1"/>
              <a:t>membutuhkan</a:t>
            </a:r>
            <a:r>
              <a:rPr lang="en-US" sz="3100" dirty="0"/>
              <a:t> </a:t>
            </a:r>
            <a:r>
              <a:rPr lang="en-US" sz="3100" dirty="0" err="1"/>
              <a:t>memori</a:t>
            </a:r>
            <a:r>
              <a:rPr lang="en-US" sz="3100" dirty="0"/>
              <a:t> </a:t>
            </a:r>
            <a:r>
              <a:rPr lang="en-US" sz="3100" dirty="0" err="1"/>
              <a:t>dan</a:t>
            </a:r>
            <a:r>
              <a:rPr lang="en-US" sz="3100" dirty="0"/>
              <a:t> </a:t>
            </a:r>
            <a:r>
              <a:rPr lang="en-US" sz="3100" dirty="0" err="1"/>
              <a:t>komputasi</a:t>
            </a:r>
            <a:r>
              <a:rPr lang="en-US" sz="3100" dirty="0"/>
              <a:t> yang </a:t>
            </a:r>
            <a:r>
              <a:rPr lang="en-US" sz="3100" dirty="0" err="1"/>
              <a:t>lebih</a:t>
            </a:r>
            <a:r>
              <a:rPr lang="en-US" sz="3100" dirty="0"/>
              <a:t> </a:t>
            </a:r>
            <a:r>
              <a:rPr lang="en-US" sz="3100" dirty="0" err="1"/>
              <a:t>sedikit</a:t>
            </a:r>
            <a:r>
              <a:rPr lang="en-US" sz="3100" dirty="0"/>
              <a:t>.</a:t>
            </a:r>
          </a:p>
          <a:p>
            <a:endParaRPr lang="en-US" sz="3100" dirty="0"/>
          </a:p>
          <a:p>
            <a:r>
              <a:rPr lang="en-US" sz="3100" dirty="0" err="1"/>
              <a:t>Cocok</a:t>
            </a:r>
            <a:r>
              <a:rPr lang="en-US" sz="3100" dirty="0"/>
              <a:t> </a:t>
            </a:r>
            <a:r>
              <a:rPr lang="en-US" sz="3100" dirty="0" err="1"/>
              <a:t>untuk</a:t>
            </a:r>
            <a:r>
              <a:rPr lang="en-US" sz="3100" dirty="0"/>
              <a:t> </a:t>
            </a:r>
            <a:r>
              <a:rPr lang="en-US" sz="3100" dirty="0" err="1"/>
              <a:t>piranti</a:t>
            </a:r>
            <a:r>
              <a:rPr lang="en-US" sz="3100" dirty="0"/>
              <a:t> </a:t>
            </a:r>
            <a:r>
              <a:rPr lang="en-US" sz="3100" dirty="0" err="1"/>
              <a:t>nirkabel</a:t>
            </a:r>
            <a:r>
              <a:rPr lang="en-US" sz="3100" dirty="0"/>
              <a:t>, </a:t>
            </a:r>
            <a:r>
              <a:rPr lang="en-US" sz="3100" dirty="0" err="1"/>
              <a:t>dimana</a:t>
            </a:r>
            <a:r>
              <a:rPr lang="en-US" sz="3100" dirty="0"/>
              <a:t> </a:t>
            </a:r>
            <a:r>
              <a:rPr lang="en-US" sz="3100" dirty="0" err="1"/>
              <a:t>prosesor</a:t>
            </a:r>
            <a:r>
              <a:rPr lang="en-US" sz="3100" dirty="0"/>
              <a:t>, </a:t>
            </a:r>
            <a:r>
              <a:rPr lang="en-US" sz="3100" dirty="0" err="1"/>
              <a:t>memori</a:t>
            </a:r>
            <a:r>
              <a:rPr lang="en-US" sz="3100" dirty="0"/>
              <a:t>, </a:t>
            </a:r>
            <a:r>
              <a:rPr lang="en-US" sz="3100" dirty="0" err="1"/>
              <a:t>umur</a:t>
            </a:r>
            <a:r>
              <a:rPr lang="en-US" sz="3100" dirty="0"/>
              <a:t> </a:t>
            </a:r>
            <a:r>
              <a:rPr lang="en-US" sz="3100" dirty="0" err="1"/>
              <a:t>batere</a:t>
            </a:r>
            <a:r>
              <a:rPr lang="en-US" sz="3100" dirty="0"/>
              <a:t> </a:t>
            </a:r>
            <a:r>
              <a:rPr lang="en-US" sz="3100" dirty="0" err="1"/>
              <a:t>terbatas</a:t>
            </a:r>
            <a:r>
              <a:rPr lang="en-US" sz="3100" dirty="0"/>
              <a:t>. 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Munir/IF4020 Kriptografi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F70A9-CF17-4CCF-9456-28B8BD5CF6EE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36320" y="609601"/>
            <a:ext cx="9997440" cy="5746749"/>
          </a:xfrm>
        </p:spPr>
        <p:txBody>
          <a:bodyPr/>
          <a:lstStyle/>
          <a:p>
            <a:pPr>
              <a:buNone/>
            </a:pPr>
            <a:r>
              <a:rPr lang="en-US" b="1" dirty="0" err="1"/>
              <a:t>Penjumlahan</a:t>
            </a:r>
            <a:r>
              <a:rPr lang="en-US" b="1" dirty="0"/>
              <a:t> </a:t>
            </a:r>
            <a:r>
              <a:rPr lang="en-US" b="1" dirty="0" err="1"/>
              <a:t>Dua</a:t>
            </a:r>
            <a:r>
              <a:rPr lang="en-US" b="1" dirty="0"/>
              <a:t> </a:t>
            </a:r>
            <a:r>
              <a:rPr lang="en-US" b="1" dirty="0" err="1"/>
              <a:t>Titik</a:t>
            </a:r>
            <a:r>
              <a:rPr lang="en-US" b="1" dirty="0"/>
              <a:t> </a:t>
            </a:r>
            <a:r>
              <a:rPr lang="en-US" b="1" dirty="0" err="1"/>
              <a:t>di</a:t>
            </a:r>
            <a:r>
              <a:rPr lang="en-US" b="1" dirty="0"/>
              <a:t> </a:t>
            </a:r>
            <a:r>
              <a:rPr lang="en-US" b="1" dirty="0" err="1"/>
              <a:t>dalam</a:t>
            </a:r>
            <a:r>
              <a:rPr lang="en-US" b="1" dirty="0"/>
              <a:t> EC </a:t>
            </a:r>
            <a:r>
              <a:rPr lang="en-US" b="1" dirty="0" err="1"/>
              <a:t>pada</a:t>
            </a:r>
            <a:r>
              <a:rPr lang="en-US" b="1" dirty="0"/>
              <a:t> GF(p)</a:t>
            </a:r>
          </a:p>
          <a:p>
            <a:pPr>
              <a:buNone/>
            </a:pPr>
            <a:endParaRPr lang="en-US" sz="2400" dirty="0"/>
          </a:p>
          <a:p>
            <a:pPr>
              <a:buNone/>
            </a:pPr>
            <a:r>
              <a:rPr lang="en-US" sz="2400" dirty="0" err="1"/>
              <a:t>Misalkan</a:t>
            </a:r>
            <a:r>
              <a:rPr lang="en-US" sz="2400" dirty="0"/>
              <a:t> P(</a:t>
            </a:r>
            <a:r>
              <a:rPr lang="en-US" sz="2400" dirty="0" err="1"/>
              <a:t>x</a:t>
            </a:r>
            <a:r>
              <a:rPr lang="en-US" sz="2400" baseline="-25000" dirty="0" err="1"/>
              <a:t>p</a:t>
            </a:r>
            <a:r>
              <a:rPr lang="en-US" sz="2400" dirty="0"/>
              <a:t>, </a:t>
            </a:r>
            <a:r>
              <a:rPr lang="en-US" sz="2400" dirty="0" err="1"/>
              <a:t>y</a:t>
            </a:r>
            <a:r>
              <a:rPr lang="en-US" sz="2400" baseline="-25000" dirty="0" err="1"/>
              <a:t>p</a:t>
            </a:r>
            <a:r>
              <a:rPr lang="en-US" sz="2400" dirty="0"/>
              <a:t>) dan Q(</a:t>
            </a:r>
            <a:r>
              <a:rPr lang="en-US" sz="2400" dirty="0" err="1"/>
              <a:t>x</a:t>
            </a:r>
            <a:r>
              <a:rPr lang="en-US" sz="2400" baseline="-25000" dirty="0" err="1"/>
              <a:t>q</a:t>
            </a:r>
            <a:r>
              <a:rPr lang="en-US" sz="2400" dirty="0"/>
              <a:t>, </a:t>
            </a:r>
            <a:r>
              <a:rPr lang="en-US" sz="2400" dirty="0" err="1"/>
              <a:t>y</a:t>
            </a:r>
            <a:r>
              <a:rPr lang="en-US" sz="2400" baseline="-25000" dirty="0" err="1"/>
              <a:t>q</a:t>
            </a:r>
            <a:r>
              <a:rPr lang="en-US" sz="2400" dirty="0"/>
              <a:t>).  </a:t>
            </a:r>
          </a:p>
          <a:p>
            <a:pPr>
              <a:buNone/>
            </a:pPr>
            <a:r>
              <a:rPr lang="en-US" sz="2400" dirty="0" err="1"/>
              <a:t>Penjumlahan</a:t>
            </a:r>
            <a:r>
              <a:rPr lang="en-US" sz="2400" dirty="0"/>
              <a:t>: P + Q = R</a:t>
            </a:r>
          </a:p>
          <a:p>
            <a:pPr>
              <a:buNone/>
            </a:pPr>
            <a:endParaRPr lang="en-US" sz="2400" dirty="0"/>
          </a:p>
          <a:p>
            <a:pPr>
              <a:buNone/>
            </a:pPr>
            <a:r>
              <a:rPr lang="en-US" sz="2400" dirty="0" err="1">
                <a:sym typeface="Symbol"/>
              </a:rPr>
              <a:t>Koordinat</a:t>
            </a:r>
            <a:r>
              <a:rPr lang="en-US" sz="2400" dirty="0">
                <a:sym typeface="Symbol"/>
              </a:rPr>
              <a:t> </a:t>
            </a:r>
            <a:r>
              <a:rPr lang="en-US" sz="2400" dirty="0" err="1">
                <a:sym typeface="Symbol"/>
              </a:rPr>
              <a:t>Titik</a:t>
            </a:r>
            <a:r>
              <a:rPr lang="en-US" sz="2400" dirty="0">
                <a:sym typeface="Symbol"/>
              </a:rPr>
              <a:t> R: </a:t>
            </a:r>
          </a:p>
          <a:p>
            <a:pPr>
              <a:buNone/>
            </a:pPr>
            <a:r>
              <a:rPr lang="en-US" sz="2400" dirty="0">
                <a:sym typeface="Symbol"/>
              </a:rPr>
              <a:t>     </a:t>
            </a:r>
            <a:r>
              <a:rPr lang="en-US" sz="2400" dirty="0" err="1">
                <a:sym typeface="Symbol"/>
              </a:rPr>
              <a:t>x</a:t>
            </a:r>
            <a:r>
              <a:rPr lang="en-US" sz="2400" baseline="-25000" dirty="0" err="1">
                <a:sym typeface="Symbol"/>
              </a:rPr>
              <a:t>r</a:t>
            </a:r>
            <a:r>
              <a:rPr lang="en-US" sz="2400" dirty="0">
                <a:sym typeface="Symbol"/>
              </a:rPr>
              <a:t> = m</a:t>
            </a:r>
            <a:r>
              <a:rPr lang="en-US" sz="2400" baseline="30000" dirty="0">
                <a:sym typeface="Symbol"/>
              </a:rPr>
              <a:t>2 </a:t>
            </a:r>
            <a:r>
              <a:rPr lang="en-US" sz="2400" dirty="0">
                <a:sym typeface="Symbol"/>
              </a:rPr>
              <a:t>– </a:t>
            </a:r>
            <a:r>
              <a:rPr lang="en-US" sz="2400" dirty="0" err="1">
                <a:sym typeface="Symbol"/>
              </a:rPr>
              <a:t>x</a:t>
            </a:r>
            <a:r>
              <a:rPr lang="en-US" sz="2400" baseline="-25000" dirty="0" err="1">
                <a:sym typeface="Symbol"/>
              </a:rPr>
              <a:t>p</a:t>
            </a:r>
            <a:r>
              <a:rPr lang="en-US" sz="2400" dirty="0">
                <a:sym typeface="Symbol"/>
              </a:rPr>
              <a:t> – </a:t>
            </a:r>
            <a:r>
              <a:rPr lang="en-US" sz="2400" dirty="0" err="1">
                <a:sym typeface="Symbol"/>
              </a:rPr>
              <a:t>x</a:t>
            </a:r>
            <a:r>
              <a:rPr lang="en-US" sz="2400" baseline="-25000" dirty="0" err="1">
                <a:sym typeface="Symbol"/>
              </a:rPr>
              <a:t>q</a:t>
            </a:r>
            <a:r>
              <a:rPr lang="en-US" sz="2400" dirty="0">
                <a:sym typeface="Symbol"/>
              </a:rPr>
              <a:t> mod p</a:t>
            </a:r>
            <a:endParaRPr lang="en-US" sz="2400" baseline="-25000" dirty="0">
              <a:sym typeface="Symbol"/>
            </a:endParaRPr>
          </a:p>
          <a:p>
            <a:pPr>
              <a:buNone/>
            </a:pPr>
            <a:r>
              <a:rPr lang="en-US" sz="2400" dirty="0">
                <a:sym typeface="Symbol"/>
              </a:rPr>
              <a:t>     y</a:t>
            </a:r>
            <a:r>
              <a:rPr lang="en-US" sz="2400" baseline="-25000" dirty="0">
                <a:sym typeface="Symbol"/>
              </a:rPr>
              <a:t>r </a:t>
            </a:r>
            <a:r>
              <a:rPr lang="en-US" sz="2400" dirty="0">
                <a:sym typeface="Symbol"/>
              </a:rPr>
              <a:t>= m(</a:t>
            </a:r>
            <a:r>
              <a:rPr lang="en-US" sz="2400" dirty="0" err="1">
                <a:sym typeface="Symbol"/>
              </a:rPr>
              <a:t>x</a:t>
            </a:r>
            <a:r>
              <a:rPr lang="en-US" sz="2400" baseline="-25000" dirty="0" err="1">
                <a:sym typeface="Symbol"/>
              </a:rPr>
              <a:t>p</a:t>
            </a:r>
            <a:r>
              <a:rPr lang="en-US" sz="2400" dirty="0">
                <a:sym typeface="Symbol"/>
              </a:rPr>
              <a:t> – </a:t>
            </a:r>
            <a:r>
              <a:rPr lang="en-US" sz="2400" dirty="0" err="1">
                <a:sym typeface="Symbol"/>
              </a:rPr>
              <a:t>x</a:t>
            </a:r>
            <a:r>
              <a:rPr lang="en-US" sz="2400" baseline="-25000" dirty="0" err="1">
                <a:sym typeface="Symbol"/>
              </a:rPr>
              <a:t>r</a:t>
            </a:r>
            <a:r>
              <a:rPr lang="en-US" sz="2400" dirty="0">
                <a:sym typeface="Symbol"/>
              </a:rPr>
              <a:t>) – </a:t>
            </a:r>
            <a:r>
              <a:rPr lang="en-US" sz="2400" dirty="0" err="1">
                <a:sym typeface="Symbol"/>
              </a:rPr>
              <a:t>y</a:t>
            </a:r>
            <a:r>
              <a:rPr lang="en-US" sz="2400" baseline="-25000" dirty="0" err="1">
                <a:sym typeface="Symbol"/>
              </a:rPr>
              <a:t>p</a:t>
            </a:r>
            <a:r>
              <a:rPr lang="en-US" sz="2400" dirty="0"/>
              <a:t>  mod p</a:t>
            </a:r>
          </a:p>
          <a:p>
            <a:pPr>
              <a:buNone/>
            </a:pPr>
            <a:endParaRPr lang="en-US" sz="2400" dirty="0"/>
          </a:p>
          <a:p>
            <a:pPr>
              <a:buNone/>
            </a:pPr>
            <a:r>
              <a:rPr lang="en-US" sz="2400" dirty="0">
                <a:sym typeface="Symbol"/>
              </a:rPr>
              <a:t> m </a:t>
            </a:r>
            <a:r>
              <a:rPr lang="en-US" sz="2400" dirty="0" err="1">
                <a:sym typeface="Symbol"/>
              </a:rPr>
              <a:t>adalah</a:t>
            </a:r>
            <a:r>
              <a:rPr lang="en-US" sz="2400" dirty="0">
                <a:sym typeface="Symbol"/>
              </a:rPr>
              <a:t> </a:t>
            </a:r>
            <a:r>
              <a:rPr lang="en-US" sz="2400" dirty="0" err="1">
                <a:sym typeface="Symbol"/>
              </a:rPr>
              <a:t>gradien</a:t>
            </a:r>
            <a:r>
              <a:rPr lang="en-US" sz="2400" dirty="0">
                <a:sym typeface="Symbol"/>
              </a:rPr>
              <a:t>:</a:t>
            </a:r>
          </a:p>
          <a:p>
            <a:pPr>
              <a:buNone/>
            </a:pPr>
            <a:r>
              <a:rPr lang="en-US" sz="2400" dirty="0">
                <a:sym typeface="Symbol"/>
              </a:rPr>
              <a:t>	</a:t>
            </a:r>
            <a:endParaRPr lang="en-US" sz="2400" dirty="0"/>
          </a:p>
          <a:p>
            <a:pPr>
              <a:buNone/>
            </a:pPr>
            <a:endParaRPr lang="en-US" b="1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Munir/IF4020 Kriptografi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F70A9-CF17-4CCF-9456-28B8BD5CF6EE}" type="slidenum">
              <a:rPr lang="en-US" smtClean="0"/>
              <a:pPr/>
              <a:t>30</a:t>
            </a:fld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4274" name="Object 2"/>
              <p:cNvSpPr txBox="1"/>
              <p:nvPr/>
            </p:nvSpPr>
            <p:spPr bwMode="auto">
              <a:xfrm>
                <a:off x="1588453" y="5329236"/>
                <a:ext cx="2638107" cy="919163"/>
              </a:xfrm>
              <a:prstGeom prst="rect">
                <a:avLst/>
              </a:prstGeom>
              <a:noFill/>
            </p:spPr>
            <p:txBody>
              <a:bodyPr>
                <a:norm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000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𝑚</m:t>
                      </m:r>
                      <m:r>
                        <a:rPr lang="en-US" sz="20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e>
                            <m:sub>
                              <m:r>
                                <a:rPr lang="en-US" sz="2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𝑝</m:t>
                              </m:r>
                            </m:sub>
                          </m:sSub>
                          <m:r>
                            <a:rPr lang="en-US"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en-US" sz="2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e>
                            <m:sub>
                              <m:r>
                                <a:rPr lang="en-US" sz="2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𝑞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sz="2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sz="2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𝑝</m:t>
                              </m:r>
                            </m:sub>
                          </m:sSub>
                          <m:r>
                            <a:rPr lang="en-US"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en-US" sz="2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sz="2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𝑞</m:t>
                              </m:r>
                            </m:sub>
                          </m:sSub>
                        </m:den>
                      </m:f>
                      <m:r>
                        <m:rPr>
                          <m:nor/>
                        </m:rPr>
                        <a:rPr lang="en-US" sz="2000" i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mod</m:t>
                      </m:r>
                      <m:r>
                        <m:rPr>
                          <m:nor/>
                        </m:rPr>
                        <a:rPr lang="en-US" sz="2000" i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0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𝑝</m:t>
                      </m:r>
                    </m:oMath>
                  </m:oMathPara>
                </a14:m>
                <a:endParaRPr lang="en-US" sz="2000" dirty="0"/>
              </a:p>
            </p:txBody>
          </p:sp>
        </mc:Choice>
        <mc:Fallback xmlns="">
          <p:sp>
            <p:nvSpPr>
              <p:cNvPr id="54274" name="Object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588453" y="5329236"/>
                <a:ext cx="2638107" cy="919163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5680" y="609601"/>
            <a:ext cx="10610166" cy="5516563"/>
          </a:xfrm>
        </p:spPr>
        <p:txBody>
          <a:bodyPr/>
          <a:lstStyle/>
          <a:p>
            <a:pPr>
              <a:buNone/>
            </a:pPr>
            <a:r>
              <a:rPr lang="en-US" b="1" dirty="0" err="1"/>
              <a:t>Pengurangan</a:t>
            </a:r>
            <a:r>
              <a:rPr lang="en-US" b="1" dirty="0"/>
              <a:t> </a:t>
            </a:r>
            <a:r>
              <a:rPr lang="en-US" b="1" dirty="0" err="1"/>
              <a:t>Dua</a:t>
            </a:r>
            <a:r>
              <a:rPr lang="en-US" b="1" dirty="0"/>
              <a:t> </a:t>
            </a:r>
            <a:r>
              <a:rPr lang="en-US" b="1" dirty="0" err="1"/>
              <a:t>Titik</a:t>
            </a:r>
            <a:r>
              <a:rPr lang="en-US" b="1" dirty="0"/>
              <a:t> </a:t>
            </a:r>
            <a:r>
              <a:rPr lang="en-US" b="1" dirty="0" err="1"/>
              <a:t>di</a:t>
            </a:r>
            <a:r>
              <a:rPr lang="en-US" b="1" dirty="0"/>
              <a:t> </a:t>
            </a:r>
            <a:r>
              <a:rPr lang="en-US" b="1" dirty="0" err="1"/>
              <a:t>dalam</a:t>
            </a:r>
            <a:r>
              <a:rPr lang="en-US" b="1" dirty="0"/>
              <a:t> EC </a:t>
            </a:r>
            <a:r>
              <a:rPr lang="en-US" b="1" dirty="0" err="1"/>
              <a:t>pada</a:t>
            </a:r>
            <a:r>
              <a:rPr lang="en-US" b="1" dirty="0"/>
              <a:t> GF(p)</a:t>
            </a:r>
          </a:p>
          <a:p>
            <a:pPr>
              <a:buNone/>
            </a:pPr>
            <a:endParaRPr lang="en-US" sz="2400" dirty="0"/>
          </a:p>
          <a:p>
            <a:pPr>
              <a:buNone/>
            </a:pPr>
            <a:r>
              <a:rPr lang="en-US" dirty="0" err="1"/>
              <a:t>Misalkan</a:t>
            </a:r>
            <a:r>
              <a:rPr lang="en-US" dirty="0"/>
              <a:t> P(</a:t>
            </a:r>
            <a:r>
              <a:rPr lang="en-US" dirty="0" err="1"/>
              <a:t>x</a:t>
            </a:r>
            <a:r>
              <a:rPr lang="en-US" baseline="-25000" dirty="0" err="1"/>
              <a:t>p</a:t>
            </a:r>
            <a:r>
              <a:rPr lang="en-US" dirty="0"/>
              <a:t>, </a:t>
            </a:r>
            <a:r>
              <a:rPr lang="en-US" dirty="0" err="1"/>
              <a:t>y</a:t>
            </a:r>
            <a:r>
              <a:rPr lang="en-US" baseline="-25000" dirty="0" err="1"/>
              <a:t>p</a:t>
            </a:r>
            <a:r>
              <a:rPr lang="en-US" dirty="0"/>
              <a:t>) </a:t>
            </a:r>
            <a:r>
              <a:rPr lang="en-US" dirty="0" err="1"/>
              <a:t>dan</a:t>
            </a:r>
            <a:r>
              <a:rPr lang="en-US" dirty="0"/>
              <a:t> Q(</a:t>
            </a:r>
            <a:r>
              <a:rPr lang="en-US" dirty="0" err="1"/>
              <a:t>x</a:t>
            </a:r>
            <a:r>
              <a:rPr lang="en-US" baseline="-25000" dirty="0" err="1"/>
              <a:t>q</a:t>
            </a:r>
            <a:r>
              <a:rPr lang="en-US" dirty="0"/>
              <a:t>, </a:t>
            </a:r>
            <a:r>
              <a:rPr lang="en-US" dirty="0" err="1"/>
              <a:t>y</a:t>
            </a:r>
            <a:r>
              <a:rPr lang="en-US" baseline="-25000" dirty="0" err="1"/>
              <a:t>q</a:t>
            </a:r>
            <a:r>
              <a:rPr lang="en-US" dirty="0"/>
              <a:t>).  </a:t>
            </a:r>
          </a:p>
          <a:p>
            <a:pPr>
              <a:buNone/>
            </a:pPr>
            <a:r>
              <a:rPr lang="en-US" dirty="0" err="1"/>
              <a:t>Pengurangan</a:t>
            </a:r>
            <a:r>
              <a:rPr lang="en-US" dirty="0"/>
              <a:t>: P – Q  = P + (-Q), yang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hal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–Q(</a:t>
            </a:r>
            <a:r>
              <a:rPr lang="en-US" dirty="0" err="1"/>
              <a:t>x</a:t>
            </a:r>
            <a:r>
              <a:rPr lang="en-US" baseline="-25000" dirty="0" err="1"/>
              <a:t>q</a:t>
            </a:r>
            <a:r>
              <a:rPr lang="en-US" dirty="0"/>
              <a:t>, -</a:t>
            </a:r>
            <a:r>
              <a:rPr lang="en-US" dirty="0" err="1"/>
              <a:t>y</a:t>
            </a:r>
            <a:r>
              <a:rPr lang="en-US" baseline="-25000" dirty="0" err="1"/>
              <a:t>q</a:t>
            </a:r>
            <a:r>
              <a:rPr lang="en-US" dirty="0"/>
              <a:t> (mod p)). 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endParaRPr lang="en-US" sz="2400" dirty="0"/>
          </a:p>
          <a:p>
            <a:pPr>
              <a:buNone/>
            </a:pPr>
            <a:endParaRPr lang="en-US" b="1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Munir/IF4020 Kriptografi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F70A9-CF17-4CCF-9456-28B8BD5CF6EE}" type="slidenum">
              <a:rPr lang="en-US" smtClean="0"/>
              <a:pPr/>
              <a:t>31</a:t>
            </a:fld>
            <a:endParaRPr lang="en-US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39520" y="609601"/>
            <a:ext cx="8971280" cy="6111874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b="1" dirty="0" err="1"/>
              <a:t>Penggandaan</a:t>
            </a:r>
            <a:r>
              <a:rPr lang="en-US" b="1" dirty="0"/>
              <a:t> </a:t>
            </a:r>
            <a:r>
              <a:rPr lang="en-US" b="1" dirty="0" err="1"/>
              <a:t>Titik</a:t>
            </a:r>
            <a:r>
              <a:rPr lang="en-US" b="1" dirty="0"/>
              <a:t> </a:t>
            </a:r>
            <a:r>
              <a:rPr lang="en-US" b="1" dirty="0" err="1"/>
              <a:t>di</a:t>
            </a:r>
            <a:r>
              <a:rPr lang="en-US" b="1" dirty="0"/>
              <a:t> </a:t>
            </a:r>
            <a:r>
              <a:rPr lang="en-US" b="1" dirty="0" err="1"/>
              <a:t>dalam</a:t>
            </a:r>
            <a:r>
              <a:rPr lang="en-US" b="1" dirty="0"/>
              <a:t> EC </a:t>
            </a:r>
            <a:r>
              <a:rPr lang="en-US" b="1" dirty="0" err="1"/>
              <a:t>pada</a:t>
            </a:r>
            <a:r>
              <a:rPr lang="en-US" b="1" dirty="0"/>
              <a:t> GF(p)</a:t>
            </a:r>
          </a:p>
          <a:p>
            <a:pPr>
              <a:buNone/>
            </a:pPr>
            <a:endParaRPr lang="en-US" sz="2400" dirty="0"/>
          </a:p>
          <a:p>
            <a:pPr>
              <a:buNone/>
            </a:pPr>
            <a:r>
              <a:rPr lang="en-US" sz="2400" dirty="0" err="1"/>
              <a:t>Misalkan</a:t>
            </a:r>
            <a:r>
              <a:rPr lang="en-US" sz="2400" dirty="0"/>
              <a:t> P(</a:t>
            </a:r>
            <a:r>
              <a:rPr lang="en-US" sz="2400" dirty="0" err="1"/>
              <a:t>x</a:t>
            </a:r>
            <a:r>
              <a:rPr lang="en-US" sz="2400" baseline="-25000" dirty="0" err="1"/>
              <a:t>p</a:t>
            </a:r>
            <a:r>
              <a:rPr lang="en-US" sz="2400" dirty="0"/>
              <a:t>, </a:t>
            </a:r>
            <a:r>
              <a:rPr lang="en-US" sz="2400" dirty="0" err="1"/>
              <a:t>y</a:t>
            </a:r>
            <a:r>
              <a:rPr lang="en-US" sz="2400" baseline="-25000" dirty="0" err="1"/>
              <a:t>p</a:t>
            </a:r>
            <a:r>
              <a:rPr lang="en-US" sz="2400" dirty="0"/>
              <a:t>) yang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hal</a:t>
            </a:r>
            <a:r>
              <a:rPr lang="en-US" sz="2400" dirty="0"/>
              <a:t> </a:t>
            </a:r>
            <a:r>
              <a:rPr lang="en-US" sz="2400" dirty="0" err="1"/>
              <a:t>ini</a:t>
            </a:r>
            <a:r>
              <a:rPr lang="en-US" sz="2400" dirty="0"/>
              <a:t> </a:t>
            </a:r>
            <a:r>
              <a:rPr lang="en-US" sz="2400" dirty="0" err="1"/>
              <a:t>y</a:t>
            </a:r>
            <a:r>
              <a:rPr lang="en-US" sz="2400" baseline="-25000" dirty="0" err="1"/>
              <a:t>p</a:t>
            </a:r>
            <a:r>
              <a:rPr lang="en-US" sz="2400" dirty="0"/>
              <a:t> </a:t>
            </a:r>
            <a:r>
              <a:rPr lang="en-US" sz="2400" dirty="0">
                <a:sym typeface="Symbol"/>
              </a:rPr>
              <a:t> 0</a:t>
            </a:r>
            <a:r>
              <a:rPr lang="en-US" sz="2400" dirty="0"/>
              <a:t>.  </a:t>
            </a:r>
          </a:p>
          <a:p>
            <a:pPr>
              <a:buNone/>
            </a:pPr>
            <a:r>
              <a:rPr lang="en-US" sz="2400" dirty="0" err="1"/>
              <a:t>Penggandaan</a:t>
            </a:r>
            <a:r>
              <a:rPr lang="en-US" sz="2400" dirty="0"/>
              <a:t> </a:t>
            </a:r>
            <a:r>
              <a:rPr lang="en-US" sz="2400" dirty="0" err="1"/>
              <a:t>titik</a:t>
            </a:r>
            <a:r>
              <a:rPr lang="en-US" sz="2400" dirty="0"/>
              <a:t>:  2P = R</a:t>
            </a:r>
          </a:p>
          <a:p>
            <a:pPr>
              <a:buNone/>
            </a:pPr>
            <a:endParaRPr lang="en-US" sz="2400" dirty="0"/>
          </a:p>
          <a:p>
            <a:pPr>
              <a:buNone/>
            </a:pPr>
            <a:r>
              <a:rPr lang="en-US" sz="2400" dirty="0" err="1">
                <a:sym typeface="Symbol"/>
              </a:rPr>
              <a:t>Koordinat</a:t>
            </a:r>
            <a:r>
              <a:rPr lang="en-US" sz="2400" dirty="0">
                <a:sym typeface="Symbol"/>
              </a:rPr>
              <a:t> </a:t>
            </a:r>
            <a:r>
              <a:rPr lang="en-US" sz="2400" dirty="0" err="1">
                <a:sym typeface="Symbol"/>
              </a:rPr>
              <a:t>Titik</a:t>
            </a:r>
            <a:r>
              <a:rPr lang="en-US" sz="2400" dirty="0">
                <a:sym typeface="Symbol"/>
              </a:rPr>
              <a:t> R: </a:t>
            </a:r>
          </a:p>
          <a:p>
            <a:pPr>
              <a:buNone/>
            </a:pPr>
            <a:r>
              <a:rPr lang="en-US" sz="2400" dirty="0">
                <a:sym typeface="Symbol"/>
              </a:rPr>
              <a:t>     </a:t>
            </a:r>
            <a:r>
              <a:rPr lang="en-US" sz="2400" dirty="0" err="1">
                <a:sym typeface="Symbol"/>
              </a:rPr>
              <a:t>x</a:t>
            </a:r>
            <a:r>
              <a:rPr lang="en-US" sz="2400" baseline="-25000" dirty="0" err="1">
                <a:sym typeface="Symbol"/>
              </a:rPr>
              <a:t>r</a:t>
            </a:r>
            <a:r>
              <a:rPr lang="en-US" sz="2400" dirty="0">
                <a:sym typeface="Symbol"/>
              </a:rPr>
              <a:t> </a:t>
            </a:r>
            <a:r>
              <a:rPr lang="en-US" sz="2400" dirty="0">
                <a:sym typeface="Symbol" panose="05050102010706020507" pitchFamily="18" charset="2"/>
              </a:rPr>
              <a:t></a:t>
            </a:r>
            <a:r>
              <a:rPr lang="en-US" sz="2400" dirty="0">
                <a:sym typeface="Symbol"/>
              </a:rPr>
              <a:t> m</a:t>
            </a:r>
            <a:r>
              <a:rPr lang="en-US" sz="2400" baseline="30000" dirty="0">
                <a:sym typeface="Symbol"/>
              </a:rPr>
              <a:t>2 </a:t>
            </a:r>
            <a:r>
              <a:rPr lang="en-US" sz="2400" dirty="0">
                <a:sym typeface="Symbol"/>
              </a:rPr>
              <a:t>– 2x</a:t>
            </a:r>
            <a:r>
              <a:rPr lang="en-US" sz="2400" baseline="-25000" dirty="0">
                <a:sym typeface="Symbol"/>
              </a:rPr>
              <a:t>p</a:t>
            </a:r>
            <a:r>
              <a:rPr lang="en-US" sz="2400" dirty="0">
                <a:sym typeface="Symbol"/>
              </a:rPr>
              <a:t>  (mod p)</a:t>
            </a:r>
            <a:endParaRPr lang="en-US" sz="2400" baseline="-25000" dirty="0">
              <a:sym typeface="Symbol"/>
            </a:endParaRPr>
          </a:p>
          <a:p>
            <a:pPr>
              <a:buNone/>
            </a:pPr>
            <a:r>
              <a:rPr lang="en-US" sz="2400" dirty="0">
                <a:sym typeface="Symbol"/>
              </a:rPr>
              <a:t>     </a:t>
            </a:r>
            <a:r>
              <a:rPr lang="en-US" sz="2400" dirty="0" err="1">
                <a:sym typeface="Symbol"/>
              </a:rPr>
              <a:t>y</a:t>
            </a:r>
            <a:r>
              <a:rPr lang="en-US" sz="2400" baseline="-25000" dirty="0" err="1">
                <a:sym typeface="Symbol"/>
              </a:rPr>
              <a:t>r</a:t>
            </a:r>
            <a:r>
              <a:rPr lang="en-US" sz="2400" baseline="-25000" dirty="0">
                <a:sym typeface="Symbol"/>
              </a:rPr>
              <a:t> </a:t>
            </a:r>
            <a:r>
              <a:rPr lang="en-US" sz="2400" dirty="0">
                <a:sym typeface="Symbol" panose="05050102010706020507" pitchFamily="18" charset="2"/>
              </a:rPr>
              <a:t> </a:t>
            </a:r>
            <a:r>
              <a:rPr lang="en-US" sz="2400" dirty="0">
                <a:sym typeface="Symbol"/>
              </a:rPr>
              <a:t> m(</a:t>
            </a:r>
            <a:r>
              <a:rPr lang="en-US" sz="2400" dirty="0" err="1">
                <a:sym typeface="Symbol"/>
              </a:rPr>
              <a:t>x</a:t>
            </a:r>
            <a:r>
              <a:rPr lang="en-US" sz="2400" baseline="-25000" dirty="0" err="1">
                <a:sym typeface="Symbol"/>
              </a:rPr>
              <a:t>p</a:t>
            </a:r>
            <a:r>
              <a:rPr lang="en-US" sz="2400" dirty="0">
                <a:sym typeface="Symbol"/>
              </a:rPr>
              <a:t> – </a:t>
            </a:r>
            <a:r>
              <a:rPr lang="en-US" sz="2400" dirty="0" err="1">
                <a:sym typeface="Symbol"/>
              </a:rPr>
              <a:t>x</a:t>
            </a:r>
            <a:r>
              <a:rPr lang="en-US" sz="2400" baseline="-25000" dirty="0" err="1">
                <a:sym typeface="Symbol"/>
              </a:rPr>
              <a:t>r</a:t>
            </a:r>
            <a:r>
              <a:rPr lang="en-US" sz="2400" dirty="0">
                <a:sym typeface="Symbol"/>
              </a:rPr>
              <a:t>) – </a:t>
            </a:r>
            <a:r>
              <a:rPr lang="en-US" sz="2400" dirty="0" err="1">
                <a:sym typeface="Symbol"/>
              </a:rPr>
              <a:t>y</a:t>
            </a:r>
            <a:r>
              <a:rPr lang="en-US" sz="2400" baseline="-25000" dirty="0" err="1">
                <a:sym typeface="Symbol"/>
              </a:rPr>
              <a:t>p</a:t>
            </a:r>
            <a:r>
              <a:rPr lang="en-US" sz="2400" dirty="0"/>
              <a:t> (mod p)</a:t>
            </a:r>
          </a:p>
          <a:p>
            <a:pPr>
              <a:buNone/>
            </a:pPr>
            <a:endParaRPr lang="en-US" sz="2400" dirty="0"/>
          </a:p>
          <a:p>
            <a:pPr>
              <a:buNone/>
            </a:pPr>
            <a:r>
              <a:rPr lang="en-US" sz="2400" dirty="0"/>
              <a:t>Yang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hal</a:t>
            </a:r>
            <a:r>
              <a:rPr lang="en-US" sz="2400" dirty="0"/>
              <a:t> </a:t>
            </a:r>
            <a:r>
              <a:rPr lang="en-US" sz="2400" dirty="0" err="1"/>
              <a:t>ini</a:t>
            </a:r>
            <a:r>
              <a:rPr lang="en-US" sz="2400" dirty="0"/>
              <a:t>,</a:t>
            </a:r>
          </a:p>
          <a:p>
            <a:pPr>
              <a:buNone/>
            </a:pPr>
            <a:endParaRPr lang="en-US" sz="2400" dirty="0"/>
          </a:p>
          <a:p>
            <a:pPr>
              <a:buNone/>
            </a:pPr>
            <a:endParaRPr lang="en-US" sz="2400" dirty="0"/>
          </a:p>
          <a:p>
            <a:pPr>
              <a:buNone/>
            </a:pPr>
            <a:endParaRPr lang="en-US" sz="2400" dirty="0"/>
          </a:p>
          <a:p>
            <a:pPr>
              <a:buNone/>
            </a:pPr>
            <a:r>
              <a:rPr lang="en-US" sz="2400" dirty="0" err="1"/>
              <a:t>Jika</a:t>
            </a:r>
            <a:r>
              <a:rPr lang="en-US" sz="2400" dirty="0"/>
              <a:t> </a:t>
            </a:r>
            <a:r>
              <a:rPr lang="en-US" sz="2400" dirty="0" err="1"/>
              <a:t>y</a:t>
            </a:r>
            <a:r>
              <a:rPr lang="en-US" sz="2400" baseline="-25000" dirty="0" err="1"/>
              <a:t>p</a:t>
            </a:r>
            <a:r>
              <a:rPr lang="en-US" sz="2400" dirty="0"/>
              <a:t> = 0 </a:t>
            </a:r>
            <a:r>
              <a:rPr lang="en-US" sz="2400" dirty="0" err="1"/>
              <a:t>maka</a:t>
            </a:r>
            <a:r>
              <a:rPr lang="en-US" sz="2400" dirty="0"/>
              <a:t> </a:t>
            </a:r>
            <a:r>
              <a:rPr lang="en-US" sz="2400" dirty="0">
                <a:sym typeface="Symbol"/>
              </a:rPr>
              <a:t>m </a:t>
            </a:r>
            <a:r>
              <a:rPr lang="en-US" sz="2400" dirty="0" err="1">
                <a:sym typeface="Symbol"/>
              </a:rPr>
              <a:t>tidak</a:t>
            </a:r>
            <a:r>
              <a:rPr lang="en-US" sz="2400" dirty="0">
                <a:sym typeface="Symbol"/>
              </a:rPr>
              <a:t> </a:t>
            </a:r>
            <a:r>
              <a:rPr lang="en-US" sz="2400" dirty="0" err="1">
                <a:sym typeface="Symbol"/>
              </a:rPr>
              <a:t>terdefinisi</a:t>
            </a:r>
            <a:r>
              <a:rPr lang="en-US" sz="2400" dirty="0">
                <a:sym typeface="Symbol"/>
              </a:rPr>
              <a:t> </a:t>
            </a:r>
            <a:r>
              <a:rPr lang="en-US" sz="2400" dirty="0" err="1">
                <a:sym typeface="Symbol"/>
              </a:rPr>
              <a:t>sehingga</a:t>
            </a:r>
            <a:r>
              <a:rPr lang="en-US" sz="2400" dirty="0">
                <a:sym typeface="Symbol"/>
              </a:rPr>
              <a:t> 2P = O</a:t>
            </a:r>
            <a:endParaRPr lang="en-US" sz="2400" dirty="0"/>
          </a:p>
          <a:p>
            <a:pPr>
              <a:buNone/>
            </a:pPr>
            <a:endParaRPr lang="en-US" b="1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Munir/IF4020 Kriptografi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F70A9-CF17-4CCF-9456-28B8BD5CF6EE}" type="slidenum">
              <a:rPr lang="en-US" smtClean="0"/>
              <a:pPr/>
              <a:t>32</a:t>
            </a:fld>
            <a:endParaRPr lang="en-US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54274" name="Object 2"/>
              <p:cNvSpPr txBox="1"/>
              <p:nvPr/>
            </p:nvSpPr>
            <p:spPr bwMode="auto">
              <a:xfrm>
                <a:off x="1859280" y="4861878"/>
                <a:ext cx="3830320" cy="919162"/>
              </a:xfrm>
              <a:prstGeom prst="rect">
                <a:avLst/>
              </a:prstGeom>
              <a:noFill/>
            </p:spPr>
            <p:txBody>
              <a:bodyPr>
                <a:no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400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𝑚</m:t>
                      </m:r>
                      <m:r>
                        <m:rPr>
                          <m:nor/>
                        </m:rPr>
                        <a:rPr lang="en-US" sz="2400" b="0" i="0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nor/>
                        </m:rPr>
                        <a:rPr lang="en-US" sz="2400" dirty="0">
                          <a:sym typeface="Symbol" panose="05050102010706020507" pitchFamily="18" charset="2"/>
                        </a:rPr>
                        <m:t></m:t>
                      </m:r>
                      <m:f>
                        <m:fPr>
                          <m:ctrlPr>
                            <a:rPr lang="en-US" sz="24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  <m:sSub>
                            <m:sSubPr>
                              <m:ctrlPr>
                                <a:rPr lang="en-US" sz="2400" i="1" smtClean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sz="2400" b="0" i="1" baseline="-25000" smtClean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𝑝</m:t>
                              </m:r>
                              <m:r>
                                <a:rPr lang="en-US" sz="2400" b="0" i="1" baseline="30000" smtClean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  <m:sub/>
                          </m:sSub>
                          <m:r>
                            <a:rPr lang="en-US" sz="24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24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𝑎</m:t>
                          </m:r>
                        </m:num>
                        <m:den>
                          <m:r>
                            <a:rPr lang="en-US" sz="24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  <m:sSub>
                            <m:sSubPr>
                              <m:ctrlPr>
                                <a:rPr lang="en-US" sz="24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e>
                            <m:sub>
                              <m:r>
                                <a:rPr lang="en-US" sz="24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𝑝</m:t>
                              </m:r>
                            </m:sub>
                          </m:sSub>
                        </m:den>
                      </m:f>
                      <m:r>
                        <m:rPr>
                          <m:nor/>
                        </m:rPr>
                        <a:rPr lang="en-US" sz="2400" i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nor/>
                        </m:rPr>
                        <a:rPr lang="en-US" sz="2400" b="0" i="0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r>
                        <m:rPr>
                          <m:nor/>
                        </m:rPr>
                        <a:rPr lang="en-US" sz="2400" i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mod</m:t>
                      </m:r>
                      <m:r>
                        <m:rPr>
                          <m:nor/>
                        </m:rPr>
                        <a:rPr lang="en-US" sz="2400" i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4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𝑝</m:t>
                      </m:r>
                      <m:r>
                        <a:rPr lang="en-US" sz="2400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>
          <p:sp>
            <p:nvSpPr>
              <p:cNvPr id="54274" name="Object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859280" y="4861878"/>
                <a:ext cx="3830320" cy="919162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16000" y="533401"/>
            <a:ext cx="9997440" cy="5765799"/>
          </a:xfrm>
        </p:spPr>
        <p:txBody>
          <a:bodyPr>
            <a:normAutofit/>
          </a:bodyPr>
          <a:lstStyle/>
          <a:p>
            <a:r>
              <a:rPr lang="en-US" sz="2400" b="1" dirty="0" err="1"/>
              <a:t>Contoh</a:t>
            </a:r>
            <a:r>
              <a:rPr lang="en-US" sz="2400" dirty="0"/>
              <a:t>: </a:t>
            </a:r>
            <a:r>
              <a:rPr lang="en-US" sz="2400" dirty="0" err="1"/>
              <a:t>Misalkan</a:t>
            </a:r>
            <a:r>
              <a:rPr lang="en-US" sz="2400" dirty="0"/>
              <a:t> P(2, 4) dan Q(5, 9) </a:t>
            </a:r>
            <a:r>
              <a:rPr lang="en-US" sz="2400" dirty="0" err="1"/>
              <a:t>adalah</a:t>
            </a:r>
            <a:r>
              <a:rPr lang="en-US" sz="2400" dirty="0"/>
              <a:t> dua </a:t>
            </a:r>
            <a:r>
              <a:rPr lang="en-US" sz="2400" dirty="0" err="1"/>
              <a:t>buah</a:t>
            </a:r>
            <a:r>
              <a:rPr lang="en-US" sz="2400" dirty="0"/>
              <a:t> </a:t>
            </a:r>
            <a:r>
              <a:rPr lang="en-US" sz="2400" dirty="0" err="1"/>
              <a:t>titik</a:t>
            </a:r>
            <a:r>
              <a:rPr lang="en-US" sz="2400" dirty="0"/>
              <a:t> pada </a:t>
            </a:r>
            <a:r>
              <a:rPr lang="en-US" sz="2400" dirty="0" err="1"/>
              <a:t>kurva</a:t>
            </a:r>
            <a:r>
              <a:rPr lang="en-US" sz="2400" dirty="0"/>
              <a:t> </a:t>
            </a:r>
            <a:r>
              <a:rPr lang="en-US" sz="2400" dirty="0" err="1"/>
              <a:t>eliptik</a:t>
            </a:r>
            <a:r>
              <a:rPr lang="en-US" sz="2400" dirty="0"/>
              <a:t> y</a:t>
            </a:r>
            <a:r>
              <a:rPr lang="en-US" sz="2400" baseline="30000" dirty="0"/>
              <a:t>2</a:t>
            </a:r>
            <a:r>
              <a:rPr lang="en-US" sz="2400" dirty="0"/>
              <a:t> </a:t>
            </a:r>
            <a:r>
              <a:rPr lang="en-US" sz="2400" dirty="0">
                <a:sym typeface="Symbol" panose="05050102010706020507" pitchFamily="18" charset="2"/>
              </a:rPr>
              <a:t> </a:t>
            </a:r>
            <a:r>
              <a:rPr lang="en-US" sz="2400" dirty="0">
                <a:sym typeface="Symbol"/>
              </a:rPr>
              <a:t> </a:t>
            </a:r>
            <a:r>
              <a:rPr lang="en-US" sz="2400" dirty="0"/>
              <a:t>x</a:t>
            </a:r>
            <a:r>
              <a:rPr lang="en-US" sz="2400" baseline="30000" dirty="0"/>
              <a:t>3</a:t>
            </a:r>
            <a:r>
              <a:rPr lang="en-US" sz="2400" dirty="0"/>
              <a:t> + x + 6  (mod 11). </a:t>
            </a:r>
            <a:r>
              <a:rPr lang="en-US" sz="2400" dirty="0" err="1"/>
              <a:t>Tentukan</a:t>
            </a:r>
            <a:r>
              <a:rPr lang="en-US" sz="2400" dirty="0"/>
              <a:t> P  + Q </a:t>
            </a:r>
            <a:r>
              <a:rPr lang="en-US" sz="2400" dirty="0" err="1"/>
              <a:t>dan</a:t>
            </a:r>
            <a:r>
              <a:rPr lang="en-US" sz="2400" dirty="0"/>
              <a:t> 2P.</a:t>
            </a:r>
          </a:p>
          <a:p>
            <a:pPr>
              <a:buNone/>
            </a:pPr>
            <a:r>
              <a:rPr lang="en-US" sz="2400" dirty="0"/>
              <a:t>	</a:t>
            </a:r>
          </a:p>
          <a:p>
            <a:pPr>
              <a:buNone/>
            </a:pPr>
            <a:r>
              <a:rPr lang="en-US" sz="2400" dirty="0"/>
              <a:t>	</a:t>
            </a:r>
            <a:r>
              <a:rPr lang="en-US" sz="2400" u="sng" dirty="0"/>
              <a:t>Jawab</a:t>
            </a:r>
            <a:r>
              <a:rPr lang="en-US" sz="2400" dirty="0"/>
              <a:t>: </a:t>
            </a:r>
          </a:p>
          <a:p>
            <a:pPr>
              <a:buNone/>
            </a:pPr>
            <a:r>
              <a:rPr lang="en-US" sz="2400" dirty="0"/>
              <a:t>    (a) </a:t>
            </a:r>
            <a:r>
              <a:rPr lang="en-US" sz="2400" dirty="0">
                <a:solidFill>
                  <a:srgbClr val="FF0000"/>
                </a:solidFill>
              </a:rPr>
              <a:t>P + Q = R</a:t>
            </a:r>
          </a:p>
          <a:p>
            <a:pPr marL="457200" lvl="1" indent="0">
              <a:buNone/>
            </a:pPr>
            <a:r>
              <a:rPr lang="en-US" dirty="0">
                <a:sym typeface="Symbol"/>
              </a:rPr>
              <a:t>  m </a:t>
            </a:r>
            <a:r>
              <a:rPr lang="en-US" dirty="0">
                <a:sym typeface="Symbol" panose="05050102010706020507" pitchFamily="18" charset="2"/>
              </a:rPr>
              <a:t> </a:t>
            </a:r>
            <a:r>
              <a:rPr lang="en-US" dirty="0">
                <a:sym typeface="Symbol"/>
              </a:rPr>
              <a:t>  (9 – 4)/(5 – 2) (mod 11) =  5/3  (mod 11) = 5  3</a:t>
            </a:r>
            <a:r>
              <a:rPr lang="en-US" baseline="30000" dirty="0">
                <a:sym typeface="Symbol"/>
              </a:rPr>
              <a:t>–1 </a:t>
            </a:r>
            <a:r>
              <a:rPr lang="en-US" dirty="0">
                <a:sym typeface="Symbol"/>
              </a:rPr>
              <a:t>  (mod 11)</a:t>
            </a:r>
          </a:p>
          <a:p>
            <a:pPr lvl="1">
              <a:buNone/>
            </a:pPr>
            <a:r>
              <a:rPr lang="en-US" dirty="0">
                <a:sym typeface="Symbol"/>
              </a:rPr>
              <a:t>				                      = 5  4 (mod 11)  9 (mod 11) </a:t>
            </a:r>
          </a:p>
          <a:p>
            <a:pPr>
              <a:buNone/>
            </a:pPr>
            <a:r>
              <a:rPr lang="en-US" sz="2400" dirty="0">
                <a:sym typeface="Symbol"/>
              </a:rPr>
              <a:t>	P + Q = R, </a:t>
            </a:r>
            <a:r>
              <a:rPr lang="en-US" sz="2400" dirty="0" err="1">
                <a:sym typeface="Symbol"/>
              </a:rPr>
              <a:t>koordinat</a:t>
            </a:r>
            <a:r>
              <a:rPr lang="en-US" sz="2400" dirty="0">
                <a:sym typeface="Symbol"/>
              </a:rPr>
              <a:t> </a:t>
            </a:r>
            <a:r>
              <a:rPr lang="en-US" sz="2400" dirty="0" err="1">
                <a:sym typeface="Symbol"/>
              </a:rPr>
              <a:t>Titik</a:t>
            </a:r>
            <a:r>
              <a:rPr lang="en-US" sz="2400" dirty="0">
                <a:sym typeface="Symbol"/>
              </a:rPr>
              <a:t> R: </a:t>
            </a:r>
          </a:p>
          <a:p>
            <a:pPr>
              <a:buNone/>
            </a:pPr>
            <a:r>
              <a:rPr lang="en-US" sz="2400" dirty="0">
                <a:sym typeface="Symbol"/>
              </a:rPr>
              <a:t>     </a:t>
            </a:r>
            <a:r>
              <a:rPr lang="en-US" sz="2400" dirty="0" err="1">
                <a:sym typeface="Symbol"/>
              </a:rPr>
              <a:t>x</a:t>
            </a:r>
            <a:r>
              <a:rPr lang="en-US" sz="2400" baseline="-25000" dirty="0" err="1">
                <a:sym typeface="Symbol"/>
              </a:rPr>
              <a:t>r</a:t>
            </a:r>
            <a:r>
              <a:rPr lang="en-US" sz="2400" dirty="0">
                <a:sym typeface="Symbol"/>
              </a:rPr>
              <a:t> </a:t>
            </a:r>
            <a:r>
              <a:rPr lang="en-US" sz="2400" dirty="0">
                <a:sym typeface="Symbol" panose="05050102010706020507" pitchFamily="18" charset="2"/>
              </a:rPr>
              <a:t> </a:t>
            </a:r>
            <a:r>
              <a:rPr lang="en-US" sz="2400" dirty="0">
                <a:sym typeface="Symbol"/>
              </a:rPr>
              <a:t> m</a:t>
            </a:r>
            <a:r>
              <a:rPr lang="en-US" sz="2400" baseline="30000" dirty="0">
                <a:sym typeface="Symbol"/>
              </a:rPr>
              <a:t>2 </a:t>
            </a:r>
            <a:r>
              <a:rPr lang="en-US" sz="2400" dirty="0">
                <a:sym typeface="Symbol"/>
              </a:rPr>
              <a:t>– </a:t>
            </a:r>
            <a:r>
              <a:rPr lang="en-US" sz="2400" dirty="0" err="1">
                <a:sym typeface="Symbol"/>
              </a:rPr>
              <a:t>x</a:t>
            </a:r>
            <a:r>
              <a:rPr lang="en-US" sz="2400" baseline="-25000" dirty="0" err="1">
                <a:sym typeface="Symbol"/>
              </a:rPr>
              <a:t>p</a:t>
            </a:r>
            <a:r>
              <a:rPr lang="en-US" sz="2400" dirty="0">
                <a:sym typeface="Symbol"/>
              </a:rPr>
              <a:t> – </a:t>
            </a:r>
            <a:r>
              <a:rPr lang="en-US" sz="2400" dirty="0" err="1">
                <a:sym typeface="Symbol"/>
              </a:rPr>
              <a:t>x</a:t>
            </a:r>
            <a:r>
              <a:rPr lang="en-US" sz="2400" baseline="-25000" dirty="0" err="1">
                <a:sym typeface="Symbol"/>
              </a:rPr>
              <a:t>q</a:t>
            </a:r>
            <a:r>
              <a:rPr lang="en-US" sz="2400" dirty="0">
                <a:sym typeface="Symbol"/>
              </a:rPr>
              <a:t> (mod 11) </a:t>
            </a:r>
            <a:r>
              <a:rPr lang="en-US" sz="2400" dirty="0">
                <a:sym typeface="Symbol" panose="05050102010706020507" pitchFamily="18" charset="2"/>
              </a:rPr>
              <a:t> </a:t>
            </a:r>
            <a:r>
              <a:rPr lang="en-US" sz="2400" dirty="0">
                <a:sym typeface="Symbol"/>
              </a:rPr>
              <a:t> 81 – 2 – 5 mod 11  8 (mod 11)</a:t>
            </a:r>
            <a:endParaRPr lang="en-US" sz="2400" baseline="-25000" dirty="0">
              <a:sym typeface="Symbol"/>
            </a:endParaRPr>
          </a:p>
          <a:p>
            <a:pPr>
              <a:buNone/>
            </a:pPr>
            <a:r>
              <a:rPr lang="en-US" sz="2400" dirty="0">
                <a:sym typeface="Symbol"/>
              </a:rPr>
              <a:t>     </a:t>
            </a:r>
            <a:r>
              <a:rPr lang="en-US" sz="2400" dirty="0" err="1">
                <a:sym typeface="Symbol"/>
              </a:rPr>
              <a:t>y</a:t>
            </a:r>
            <a:r>
              <a:rPr lang="en-US" sz="2400" baseline="-25000" dirty="0" err="1">
                <a:sym typeface="Symbol"/>
              </a:rPr>
              <a:t>r</a:t>
            </a:r>
            <a:r>
              <a:rPr lang="en-US" sz="2400" baseline="-25000" dirty="0">
                <a:sym typeface="Symbol"/>
              </a:rPr>
              <a:t> </a:t>
            </a:r>
            <a:r>
              <a:rPr lang="en-US" sz="2400" dirty="0">
                <a:sym typeface="Symbol"/>
              </a:rPr>
              <a:t> </a:t>
            </a:r>
            <a:r>
              <a:rPr lang="en-US" sz="2400" dirty="0">
                <a:sym typeface="Symbol" panose="05050102010706020507" pitchFamily="18" charset="2"/>
              </a:rPr>
              <a:t> </a:t>
            </a:r>
            <a:r>
              <a:rPr lang="en-US" sz="2400" dirty="0">
                <a:sym typeface="Symbol"/>
              </a:rPr>
              <a:t>m(</a:t>
            </a:r>
            <a:r>
              <a:rPr lang="en-US" sz="2400" dirty="0" err="1">
                <a:sym typeface="Symbol"/>
              </a:rPr>
              <a:t>x</a:t>
            </a:r>
            <a:r>
              <a:rPr lang="en-US" sz="2400" baseline="-25000" dirty="0" err="1">
                <a:sym typeface="Symbol"/>
              </a:rPr>
              <a:t>p</a:t>
            </a:r>
            <a:r>
              <a:rPr lang="en-US" sz="2400" dirty="0">
                <a:sym typeface="Symbol"/>
              </a:rPr>
              <a:t> – </a:t>
            </a:r>
            <a:r>
              <a:rPr lang="en-US" sz="2400" dirty="0" err="1">
                <a:sym typeface="Symbol"/>
              </a:rPr>
              <a:t>x</a:t>
            </a:r>
            <a:r>
              <a:rPr lang="en-US" sz="2400" baseline="-25000" dirty="0" err="1">
                <a:sym typeface="Symbol"/>
              </a:rPr>
              <a:t>r</a:t>
            </a:r>
            <a:r>
              <a:rPr lang="en-US" sz="2400" dirty="0">
                <a:sym typeface="Symbol"/>
              </a:rPr>
              <a:t>) – </a:t>
            </a:r>
            <a:r>
              <a:rPr lang="en-US" sz="2400" dirty="0" err="1">
                <a:sym typeface="Symbol"/>
              </a:rPr>
              <a:t>y</a:t>
            </a:r>
            <a:r>
              <a:rPr lang="en-US" sz="2400" baseline="-25000" dirty="0" err="1">
                <a:sym typeface="Symbol"/>
              </a:rPr>
              <a:t>p</a:t>
            </a:r>
            <a:r>
              <a:rPr lang="en-US" sz="2400" dirty="0"/>
              <a:t> (mod 11)</a:t>
            </a:r>
            <a:r>
              <a:rPr lang="en-US" sz="2400" dirty="0">
                <a:sym typeface="Symbol" panose="05050102010706020507" pitchFamily="18" charset="2"/>
              </a:rPr>
              <a:t>  </a:t>
            </a:r>
            <a:r>
              <a:rPr lang="en-US" sz="2400" dirty="0"/>
              <a:t> 9(2 – 8) – 4 mod 11 </a:t>
            </a:r>
            <a:r>
              <a:rPr lang="en-US" sz="2400" dirty="0">
                <a:sym typeface="Symbol" panose="05050102010706020507" pitchFamily="18" charset="2"/>
              </a:rPr>
              <a:t> </a:t>
            </a:r>
            <a:r>
              <a:rPr lang="en-US" sz="2400" dirty="0"/>
              <a:t> -58 (mod 11) </a:t>
            </a:r>
          </a:p>
          <a:p>
            <a:pPr>
              <a:buNone/>
            </a:pPr>
            <a:r>
              <a:rPr lang="en-US" sz="2400" dirty="0"/>
              <a:t>							                </a:t>
            </a:r>
            <a:r>
              <a:rPr lang="en-US" sz="2400" dirty="0">
                <a:sym typeface="Symbol"/>
              </a:rPr>
              <a:t> 8 (mod 11)</a:t>
            </a:r>
            <a:endParaRPr lang="en-US" sz="2400" dirty="0"/>
          </a:p>
          <a:p>
            <a:pPr>
              <a:buNone/>
            </a:pPr>
            <a:endParaRPr lang="en-US" sz="2400" dirty="0"/>
          </a:p>
          <a:p>
            <a:pPr>
              <a:buNone/>
            </a:pPr>
            <a:r>
              <a:rPr lang="en-US" sz="2400" dirty="0"/>
              <a:t>	</a:t>
            </a:r>
            <a:r>
              <a:rPr lang="en-US" sz="2400" dirty="0" err="1"/>
              <a:t>Jadi</a:t>
            </a:r>
            <a:r>
              <a:rPr lang="en-US" sz="2400" dirty="0"/>
              <a:t>,  R(8, 8)</a:t>
            </a:r>
            <a:r>
              <a:rPr lang="en-US" sz="2400" dirty="0">
                <a:sym typeface="Symbol"/>
              </a:rPr>
              <a:t> </a:t>
            </a:r>
            <a:endParaRPr lang="en-US" sz="2400" dirty="0"/>
          </a:p>
          <a:p>
            <a:pPr>
              <a:buNone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Munir/IF4020 Kriptografi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F70A9-CF17-4CCF-9456-28B8BD5CF6EE}" type="slidenum">
              <a:rPr lang="en-US" smtClean="0"/>
              <a:pPr/>
              <a:t>33</a:t>
            </a:fld>
            <a:endParaRPr lang="en-US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6960" y="762001"/>
            <a:ext cx="9133840" cy="5862319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sz="2400" dirty="0"/>
              <a:t>(b) </a:t>
            </a:r>
            <a:r>
              <a:rPr lang="en-US" sz="2400" dirty="0">
                <a:solidFill>
                  <a:srgbClr val="FF0000"/>
                </a:solidFill>
              </a:rPr>
              <a:t>2P = R</a:t>
            </a:r>
          </a:p>
          <a:p>
            <a:pPr>
              <a:buNone/>
            </a:pPr>
            <a:r>
              <a:rPr lang="en-US" sz="2400" dirty="0"/>
              <a:t>	 </a:t>
            </a:r>
          </a:p>
          <a:p>
            <a:pPr>
              <a:buNone/>
            </a:pPr>
            <a:r>
              <a:rPr lang="en-US" sz="2400" dirty="0"/>
              <a:t> </a:t>
            </a:r>
          </a:p>
          <a:p>
            <a:pPr>
              <a:buNone/>
            </a:pPr>
            <a:endParaRPr lang="en-US" sz="2400" dirty="0">
              <a:sym typeface="Symbol"/>
            </a:endParaRPr>
          </a:p>
          <a:p>
            <a:pPr>
              <a:buNone/>
            </a:pPr>
            <a:r>
              <a:rPr lang="en-US" sz="2400" dirty="0">
                <a:sym typeface="Symbol"/>
              </a:rPr>
              <a:t>		</a:t>
            </a:r>
            <a:r>
              <a:rPr lang="en-US" sz="2400" i="1" dirty="0">
                <a:sym typeface="Symbol"/>
              </a:rPr>
              <a:t>  m</a:t>
            </a:r>
            <a:r>
              <a:rPr lang="en-US" sz="2400" dirty="0">
                <a:sym typeface="Symbol"/>
              </a:rPr>
              <a:t> </a:t>
            </a:r>
            <a:r>
              <a:rPr lang="en-US" sz="2400" dirty="0">
                <a:sym typeface="Symbol" panose="05050102010706020507" pitchFamily="18" charset="2"/>
              </a:rPr>
              <a:t> </a:t>
            </a:r>
            <a:r>
              <a:rPr lang="en-US" sz="2400" dirty="0">
                <a:sym typeface="Symbol"/>
              </a:rPr>
              <a:t> ( 3(2)</a:t>
            </a:r>
            <a:r>
              <a:rPr lang="en-US" sz="2400" baseline="30000" dirty="0">
                <a:sym typeface="Symbol"/>
              </a:rPr>
              <a:t>2</a:t>
            </a:r>
            <a:r>
              <a:rPr lang="en-US" sz="2400" dirty="0">
                <a:sym typeface="Symbol"/>
              </a:rPr>
              <a:t> + 1)/ 8) (mod 11) </a:t>
            </a:r>
            <a:r>
              <a:rPr lang="en-US" sz="2400" dirty="0">
                <a:sym typeface="Symbol" panose="05050102010706020507" pitchFamily="18" charset="2"/>
              </a:rPr>
              <a:t> </a:t>
            </a:r>
            <a:r>
              <a:rPr lang="en-US" sz="2400" dirty="0">
                <a:sym typeface="Symbol"/>
              </a:rPr>
              <a:t> 13/8 (mod 11)</a:t>
            </a:r>
          </a:p>
          <a:p>
            <a:pPr>
              <a:buNone/>
            </a:pPr>
            <a:r>
              <a:rPr lang="en-US" sz="2400" dirty="0">
                <a:sym typeface="Symbol"/>
              </a:rPr>
              <a:t>					              </a:t>
            </a:r>
            <a:r>
              <a:rPr lang="en-US" sz="2400" dirty="0">
                <a:sym typeface="Symbol" panose="05050102010706020507" pitchFamily="18" charset="2"/>
              </a:rPr>
              <a:t> </a:t>
            </a:r>
            <a:r>
              <a:rPr lang="en-US" sz="2400" dirty="0">
                <a:sym typeface="Symbol"/>
              </a:rPr>
              <a:t> 13  8</a:t>
            </a:r>
            <a:r>
              <a:rPr lang="en-US" sz="2400" baseline="30000" dirty="0">
                <a:sym typeface="Symbol"/>
              </a:rPr>
              <a:t>–1 </a:t>
            </a:r>
            <a:r>
              <a:rPr lang="en-US" sz="2400" dirty="0">
                <a:sym typeface="Symbol"/>
              </a:rPr>
              <a:t> (mod 11)</a:t>
            </a:r>
          </a:p>
          <a:p>
            <a:pPr>
              <a:buNone/>
            </a:pPr>
            <a:r>
              <a:rPr lang="en-US" sz="2400" dirty="0">
                <a:sym typeface="Symbol"/>
              </a:rPr>
              <a:t>					 	 </a:t>
            </a:r>
            <a:r>
              <a:rPr lang="en-US" sz="2400" dirty="0">
                <a:sym typeface="Symbol" panose="05050102010706020507" pitchFamily="18" charset="2"/>
              </a:rPr>
              <a:t> </a:t>
            </a:r>
            <a:r>
              <a:rPr lang="en-US" sz="2400" dirty="0">
                <a:sym typeface="Symbol"/>
              </a:rPr>
              <a:t> 13  7 (mod 11) </a:t>
            </a:r>
          </a:p>
          <a:p>
            <a:pPr>
              <a:buNone/>
            </a:pPr>
            <a:r>
              <a:rPr lang="en-US" sz="2400" dirty="0">
                <a:sym typeface="Symbol"/>
              </a:rPr>
              <a:t>					              </a:t>
            </a:r>
            <a:r>
              <a:rPr lang="en-US" sz="2400" dirty="0">
                <a:sym typeface="Symbol" panose="05050102010706020507" pitchFamily="18" charset="2"/>
              </a:rPr>
              <a:t> </a:t>
            </a:r>
            <a:r>
              <a:rPr lang="en-US" sz="2400" dirty="0">
                <a:sym typeface="Symbol"/>
              </a:rPr>
              <a:t> 78 mod 11  3 (mod 11)</a:t>
            </a:r>
          </a:p>
          <a:p>
            <a:pPr>
              <a:buNone/>
            </a:pPr>
            <a:r>
              <a:rPr lang="en-US" sz="2400" dirty="0" err="1">
                <a:sym typeface="Symbol"/>
              </a:rPr>
              <a:t>Koordinat</a:t>
            </a:r>
            <a:r>
              <a:rPr lang="en-US" sz="2400" dirty="0">
                <a:sym typeface="Symbol"/>
              </a:rPr>
              <a:t> R:</a:t>
            </a:r>
          </a:p>
          <a:p>
            <a:pPr>
              <a:buNone/>
            </a:pPr>
            <a:r>
              <a:rPr lang="en-US" sz="2400" dirty="0">
                <a:sym typeface="Symbol"/>
              </a:rPr>
              <a:t>	 </a:t>
            </a:r>
            <a:r>
              <a:rPr lang="en-US" sz="2400" dirty="0" err="1">
                <a:sym typeface="Symbol"/>
              </a:rPr>
              <a:t>x</a:t>
            </a:r>
            <a:r>
              <a:rPr lang="en-US" sz="2400" baseline="-25000" dirty="0" err="1">
                <a:sym typeface="Symbol"/>
              </a:rPr>
              <a:t>r</a:t>
            </a:r>
            <a:r>
              <a:rPr lang="en-US" sz="2400" dirty="0">
                <a:sym typeface="Symbol"/>
              </a:rPr>
              <a:t> </a:t>
            </a:r>
            <a:r>
              <a:rPr lang="en-US" sz="2400" dirty="0">
                <a:sym typeface="Symbol" panose="05050102010706020507" pitchFamily="18" charset="2"/>
              </a:rPr>
              <a:t> </a:t>
            </a:r>
            <a:r>
              <a:rPr lang="en-US" sz="2400" dirty="0">
                <a:sym typeface="Symbol"/>
              </a:rPr>
              <a:t>  m</a:t>
            </a:r>
            <a:r>
              <a:rPr lang="en-US" sz="2400" baseline="30000" dirty="0">
                <a:sym typeface="Symbol"/>
              </a:rPr>
              <a:t>2 </a:t>
            </a:r>
            <a:r>
              <a:rPr lang="en-US" sz="2400" dirty="0">
                <a:sym typeface="Symbol"/>
              </a:rPr>
              <a:t>– 2x</a:t>
            </a:r>
            <a:r>
              <a:rPr lang="en-US" sz="2400" baseline="-25000" dirty="0">
                <a:sym typeface="Symbol"/>
              </a:rPr>
              <a:t>p</a:t>
            </a:r>
            <a:r>
              <a:rPr lang="en-US" sz="2400" dirty="0">
                <a:sym typeface="Symbol"/>
              </a:rPr>
              <a:t>  (mod p) </a:t>
            </a:r>
            <a:r>
              <a:rPr lang="en-US" sz="2400" dirty="0">
                <a:sym typeface="Symbol" panose="05050102010706020507" pitchFamily="18" charset="2"/>
              </a:rPr>
              <a:t> </a:t>
            </a:r>
            <a:r>
              <a:rPr lang="en-US" sz="2400" dirty="0">
                <a:sym typeface="Symbol"/>
              </a:rPr>
              <a:t> 3</a:t>
            </a:r>
            <a:r>
              <a:rPr lang="en-US" sz="2400" baseline="30000" dirty="0">
                <a:sym typeface="Symbol"/>
              </a:rPr>
              <a:t>2 </a:t>
            </a:r>
            <a:r>
              <a:rPr lang="en-US" sz="2400" dirty="0">
                <a:sym typeface="Symbol"/>
              </a:rPr>
              <a:t>– 2  2  (mod 11)  5 (mod 11)</a:t>
            </a:r>
            <a:endParaRPr lang="en-US" sz="2400" baseline="-25000" dirty="0">
              <a:sym typeface="Symbol"/>
            </a:endParaRPr>
          </a:p>
          <a:p>
            <a:pPr>
              <a:buNone/>
            </a:pPr>
            <a:r>
              <a:rPr lang="en-US" sz="2400" dirty="0">
                <a:sym typeface="Symbol"/>
              </a:rPr>
              <a:t>     </a:t>
            </a:r>
            <a:r>
              <a:rPr lang="en-US" sz="2400" dirty="0" err="1">
                <a:sym typeface="Symbol"/>
              </a:rPr>
              <a:t>y</a:t>
            </a:r>
            <a:r>
              <a:rPr lang="en-US" sz="2400" baseline="-25000" dirty="0" err="1">
                <a:sym typeface="Symbol"/>
              </a:rPr>
              <a:t>r</a:t>
            </a:r>
            <a:r>
              <a:rPr lang="en-US" sz="2400" baseline="-25000" dirty="0">
                <a:sym typeface="Symbol"/>
              </a:rPr>
              <a:t> </a:t>
            </a:r>
            <a:r>
              <a:rPr lang="en-US" sz="2400" dirty="0">
                <a:sym typeface="Symbol" panose="05050102010706020507" pitchFamily="18" charset="2"/>
              </a:rPr>
              <a:t> </a:t>
            </a:r>
            <a:r>
              <a:rPr lang="en-US" sz="2400" dirty="0">
                <a:sym typeface="Symbol"/>
              </a:rPr>
              <a:t> </a:t>
            </a:r>
            <a:r>
              <a:rPr lang="en-US" sz="2400" i="1" dirty="0">
                <a:sym typeface="Symbol"/>
              </a:rPr>
              <a:t>m</a:t>
            </a:r>
            <a:r>
              <a:rPr lang="en-US" sz="2400" dirty="0">
                <a:sym typeface="Symbol"/>
              </a:rPr>
              <a:t>(</a:t>
            </a:r>
            <a:r>
              <a:rPr lang="en-US" sz="2400" dirty="0" err="1">
                <a:sym typeface="Symbol"/>
              </a:rPr>
              <a:t>x</a:t>
            </a:r>
            <a:r>
              <a:rPr lang="en-US" sz="2400" baseline="-25000" dirty="0" err="1">
                <a:sym typeface="Symbol"/>
              </a:rPr>
              <a:t>p</a:t>
            </a:r>
            <a:r>
              <a:rPr lang="en-US" sz="2400" dirty="0">
                <a:sym typeface="Symbol"/>
              </a:rPr>
              <a:t> – </a:t>
            </a:r>
            <a:r>
              <a:rPr lang="en-US" sz="2400" dirty="0" err="1">
                <a:sym typeface="Symbol"/>
              </a:rPr>
              <a:t>x</a:t>
            </a:r>
            <a:r>
              <a:rPr lang="en-US" sz="2400" baseline="-25000" dirty="0" err="1">
                <a:sym typeface="Symbol"/>
              </a:rPr>
              <a:t>r</a:t>
            </a:r>
            <a:r>
              <a:rPr lang="en-US" sz="2400" dirty="0">
                <a:sym typeface="Symbol"/>
              </a:rPr>
              <a:t>) – </a:t>
            </a:r>
            <a:r>
              <a:rPr lang="en-US" sz="2400" dirty="0" err="1">
                <a:sym typeface="Symbol"/>
              </a:rPr>
              <a:t>y</a:t>
            </a:r>
            <a:r>
              <a:rPr lang="en-US" sz="2400" baseline="-25000" dirty="0" err="1">
                <a:sym typeface="Symbol"/>
              </a:rPr>
              <a:t>p</a:t>
            </a:r>
            <a:r>
              <a:rPr lang="en-US" sz="2400" dirty="0"/>
              <a:t> (mod p) </a:t>
            </a:r>
            <a:r>
              <a:rPr lang="en-US" sz="2400" dirty="0">
                <a:sym typeface="Symbol" panose="05050102010706020507" pitchFamily="18" charset="2"/>
              </a:rPr>
              <a:t> </a:t>
            </a:r>
            <a:r>
              <a:rPr lang="en-US" sz="2400" dirty="0"/>
              <a:t> 3(2 – 5) – 4 (mod 11) </a:t>
            </a:r>
          </a:p>
          <a:p>
            <a:pPr>
              <a:buNone/>
            </a:pPr>
            <a:r>
              <a:rPr lang="en-US" sz="2400" dirty="0"/>
              <a:t>				 	 </a:t>
            </a:r>
            <a:r>
              <a:rPr lang="en-US" sz="2400" dirty="0">
                <a:sym typeface="Symbol" panose="05050102010706020507" pitchFamily="18" charset="2"/>
              </a:rPr>
              <a:t> </a:t>
            </a:r>
            <a:r>
              <a:rPr lang="en-US" sz="2400" dirty="0"/>
              <a:t> -13  (mod 11) </a:t>
            </a:r>
            <a:r>
              <a:rPr lang="en-US" sz="2400" dirty="0">
                <a:sym typeface="Symbol"/>
              </a:rPr>
              <a:t> 9 (mod 11)</a:t>
            </a:r>
          </a:p>
          <a:p>
            <a:pPr>
              <a:buNone/>
            </a:pPr>
            <a:r>
              <a:rPr lang="en-US" sz="2400" dirty="0">
                <a:sym typeface="Symbol"/>
              </a:rPr>
              <a:t>	</a:t>
            </a:r>
            <a:r>
              <a:rPr lang="en-US" sz="2400" dirty="0" err="1">
                <a:sym typeface="Symbol"/>
              </a:rPr>
              <a:t>Jadi</a:t>
            </a:r>
            <a:r>
              <a:rPr lang="en-US" sz="2400" dirty="0">
                <a:sym typeface="Symbol"/>
              </a:rPr>
              <a:t>, R(5, 9)</a:t>
            </a:r>
            <a:r>
              <a:rPr lang="en-US" sz="2400" dirty="0"/>
              <a:t>						          </a:t>
            </a:r>
          </a:p>
          <a:p>
            <a:pPr>
              <a:buNone/>
            </a:pPr>
            <a:endParaRPr lang="en-US" sz="24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Munir/IF4020 Kriptografi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F70A9-CF17-4CCF-9456-28B8BD5CF6EE}" type="slidenum">
              <a:rPr lang="en-US" smtClean="0"/>
              <a:pPr/>
              <a:t>34</a:t>
            </a:fld>
            <a:endParaRPr lang="en-US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0" name="Object 2">
                <a:extLst>
                  <a:ext uri="{FF2B5EF4-FFF2-40B4-BE49-F238E27FC236}">
                    <a16:creationId xmlns:a16="http://schemas.microsoft.com/office/drawing/2014/main" id="{24745579-74AE-46A0-AB94-B2FB33B2639A}"/>
                  </a:ext>
                </a:extLst>
              </p:cNvPr>
              <p:cNvSpPr txBox="1"/>
              <p:nvPr/>
            </p:nvSpPr>
            <p:spPr bwMode="auto">
              <a:xfrm>
                <a:off x="2123440" y="1255078"/>
                <a:ext cx="3830320" cy="919162"/>
              </a:xfrm>
              <a:prstGeom prst="rect">
                <a:avLst/>
              </a:prstGeom>
              <a:noFill/>
            </p:spPr>
            <p:txBody>
              <a:bodyPr>
                <a:no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400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𝑚</m:t>
                      </m:r>
                      <m:r>
                        <m:rPr>
                          <m:nor/>
                        </m:rPr>
                        <a:rPr lang="en-US" sz="2400" b="0" i="0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nor/>
                        </m:rPr>
                        <a:rPr lang="en-US" sz="2400" dirty="0">
                          <a:sym typeface="Symbol" panose="05050102010706020507" pitchFamily="18" charset="2"/>
                        </a:rPr>
                        <m:t></m:t>
                      </m:r>
                      <m:f>
                        <m:fPr>
                          <m:ctrlPr>
                            <a:rPr lang="en-US" sz="24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  <m:sSub>
                            <m:sSubPr>
                              <m:ctrlPr>
                                <a:rPr lang="en-US" sz="2400" i="1" smtClean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sz="2400" b="0" i="1" baseline="-25000" smtClean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𝑝</m:t>
                              </m:r>
                              <m:r>
                                <a:rPr lang="en-US" sz="2400" b="0" i="1" baseline="30000" smtClean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  <m:sub/>
                          </m:sSub>
                          <m:r>
                            <a:rPr lang="en-US" sz="24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24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𝑎</m:t>
                          </m:r>
                        </m:num>
                        <m:den>
                          <m:r>
                            <a:rPr lang="en-US" sz="24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  <m:sSub>
                            <m:sSubPr>
                              <m:ctrlPr>
                                <a:rPr lang="en-US" sz="24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e>
                            <m:sub>
                              <m:r>
                                <a:rPr lang="en-US" sz="24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𝑝</m:t>
                              </m:r>
                            </m:sub>
                          </m:sSub>
                        </m:den>
                      </m:f>
                      <m:r>
                        <m:rPr>
                          <m:nor/>
                        </m:rPr>
                        <a:rPr lang="en-US" sz="2400" i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nor/>
                        </m:rPr>
                        <a:rPr lang="en-US" sz="2400" b="0" i="0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r>
                        <m:rPr>
                          <m:nor/>
                        </m:rPr>
                        <a:rPr lang="en-US" sz="2400" i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mod</m:t>
                      </m:r>
                      <m:r>
                        <m:rPr>
                          <m:nor/>
                        </m:rPr>
                        <a:rPr lang="en-US" sz="2400" i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4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𝑝</m:t>
                      </m:r>
                      <m:r>
                        <a:rPr lang="en-US" sz="2400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>
          <p:sp>
            <p:nvSpPr>
              <p:cNvPr id="10" name="Object 2">
                <a:extLst>
                  <a:ext uri="{FF2B5EF4-FFF2-40B4-BE49-F238E27FC236}">
                    <a16:creationId xmlns:a16="http://schemas.microsoft.com/office/drawing/2014/main" id="{24745579-74AE-46A0-AB94-B2FB33B2639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2123440" y="1255078"/>
                <a:ext cx="3830320" cy="919162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0603EEDC-3AB8-6861-0672-94CEF8BDD6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Munir/IF4020 Kriptografi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FF2E1E28-9737-FCC7-3F58-38A2D1E7C5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1CEE93-FA6F-4740-8CA5-FDA2A95C74F2}" type="slidenum">
              <a:rPr lang="en-US" smtClean="0"/>
              <a:t>35</a:t>
            </a:fld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E206FE0-24B1-215B-95BF-8BFC30367DD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8637" y="952500"/>
            <a:ext cx="11134725" cy="49530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303C53BA-5F55-96B9-6B08-C4BA04318624}"/>
              </a:ext>
            </a:extLst>
          </p:cNvPr>
          <p:cNvSpPr txBox="1"/>
          <p:nvPr/>
        </p:nvSpPr>
        <p:spPr>
          <a:xfrm>
            <a:off x="334766" y="281355"/>
            <a:ext cx="1174206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Demo </a:t>
            </a:r>
            <a:r>
              <a:rPr lang="en-US" sz="2400" dirty="0" err="1"/>
              <a:t>kallkulator</a:t>
            </a:r>
            <a:r>
              <a:rPr lang="en-US" sz="2400" dirty="0"/>
              <a:t> ECC online: </a:t>
            </a:r>
            <a:r>
              <a:rPr lang="en-US" sz="2400" dirty="0">
                <a:hlinkClick r:id="rId3"/>
              </a:rPr>
              <a:t>https://andrea.corbellini.name/ecc/interactive/reals-add.html</a:t>
            </a:r>
            <a:r>
              <a:rPr lang="en-US" sz="2400" dirty="0"/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964919425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05840" y="457201"/>
            <a:ext cx="10347960" cy="5668963"/>
          </a:xfrm>
        </p:spPr>
        <p:txBody>
          <a:bodyPr>
            <a:normAutofit/>
          </a:bodyPr>
          <a:lstStyle/>
          <a:p>
            <a:r>
              <a:rPr lang="en-US" dirty="0" err="1"/>
              <a:t>Nilai</a:t>
            </a:r>
            <a:r>
              <a:rPr lang="en-US" dirty="0"/>
              <a:t> </a:t>
            </a:r>
            <a:r>
              <a:rPr lang="en-US" dirty="0" err="1"/>
              <a:t>kP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k = 2, 3, … </a:t>
            </a:r>
            <a:r>
              <a:rPr lang="en-US" dirty="0" err="1"/>
              <a:t>diperlihatkan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tabel</a:t>
            </a:r>
            <a:r>
              <a:rPr lang="en-US" dirty="0"/>
              <a:t>: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Munir/IF4020 Kriptografi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F70A9-CF17-4CCF-9456-28B8BD5CF6EE}" type="slidenum">
              <a:rPr lang="en-US" smtClean="0"/>
              <a:pPr/>
              <a:t>36</a:t>
            </a:fld>
            <a:endParaRPr lang="en-US"/>
          </a:p>
        </p:txBody>
      </p:sp>
      <p:pic>
        <p:nvPicPr>
          <p:cNvPr id="5734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38400" y="1143001"/>
            <a:ext cx="1676400" cy="51084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TextBox 6"/>
          <p:cNvSpPr txBox="1"/>
          <p:nvPr/>
        </p:nvSpPr>
        <p:spPr>
          <a:xfrm>
            <a:off x="5105401" y="1981201"/>
            <a:ext cx="5608715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/>
              <a:t>Jika</a:t>
            </a:r>
            <a:r>
              <a:rPr lang="en-US" sz="2400" dirty="0"/>
              <a:t> </a:t>
            </a:r>
            <a:r>
              <a:rPr lang="en-US" sz="2400" dirty="0" err="1"/>
              <a:t>diketahui</a:t>
            </a:r>
            <a:r>
              <a:rPr lang="en-US" sz="2400" dirty="0"/>
              <a:t> P, </a:t>
            </a:r>
            <a:r>
              <a:rPr lang="en-US" sz="2400" dirty="0" err="1"/>
              <a:t>maka</a:t>
            </a:r>
            <a:r>
              <a:rPr lang="en-US" sz="2400" dirty="0"/>
              <a:t> </a:t>
            </a:r>
            <a:r>
              <a:rPr lang="en-US" sz="2400" dirty="0" err="1"/>
              <a:t>kita</a:t>
            </a:r>
            <a:r>
              <a:rPr lang="en-US" sz="2400" dirty="0"/>
              <a:t>  </a:t>
            </a:r>
            <a:r>
              <a:rPr lang="en-US" sz="2400" dirty="0" err="1"/>
              <a:t>bisa</a:t>
            </a:r>
            <a:r>
              <a:rPr lang="en-US" sz="2400" dirty="0"/>
              <a:t> </a:t>
            </a:r>
            <a:r>
              <a:rPr lang="en-US" sz="2400" dirty="0" err="1"/>
              <a:t>menghitung</a:t>
            </a:r>
            <a:endParaRPr lang="en-US" sz="2400" dirty="0"/>
          </a:p>
          <a:p>
            <a:r>
              <a:rPr lang="en-US" sz="2400" dirty="0"/>
              <a:t>     Q = </a:t>
            </a:r>
            <a:r>
              <a:rPr lang="en-US" sz="2400" dirty="0" err="1"/>
              <a:t>kP</a:t>
            </a:r>
            <a:r>
              <a:rPr lang="en-US" sz="2400" dirty="0"/>
              <a:t> 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257801" y="3505200"/>
            <a:ext cx="5431680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/>
              <a:t>Jika</a:t>
            </a:r>
            <a:r>
              <a:rPr lang="en-US" sz="2400" dirty="0"/>
              <a:t> </a:t>
            </a:r>
            <a:r>
              <a:rPr lang="en-US" sz="2400" dirty="0" err="1"/>
              <a:t>persoalannya</a:t>
            </a:r>
            <a:r>
              <a:rPr lang="en-US" sz="2400" dirty="0"/>
              <a:t> </a:t>
            </a:r>
            <a:r>
              <a:rPr lang="en-US" sz="2400" dirty="0" err="1"/>
              <a:t>dibalik</a:t>
            </a:r>
            <a:r>
              <a:rPr lang="en-US" sz="2400" dirty="0"/>
              <a:t> </a:t>
            </a:r>
            <a:r>
              <a:rPr lang="en-US" sz="2400" dirty="0" err="1"/>
              <a:t>sbb</a:t>
            </a:r>
            <a:r>
              <a:rPr lang="en-US" sz="2400" dirty="0"/>
              <a:t>: </a:t>
            </a:r>
          </a:p>
          <a:p>
            <a:r>
              <a:rPr lang="en-US" sz="2400" dirty="0" err="1">
                <a:solidFill>
                  <a:srgbClr val="FF0000"/>
                </a:solidFill>
              </a:rPr>
              <a:t>Diberikan</a:t>
            </a:r>
            <a:r>
              <a:rPr lang="en-US" sz="2400" dirty="0">
                <a:solidFill>
                  <a:srgbClr val="FF0000"/>
                </a:solidFill>
              </a:rPr>
              <a:t> P dan Q, </a:t>
            </a:r>
            <a:r>
              <a:rPr lang="en-US" sz="2400" dirty="0" err="1">
                <a:solidFill>
                  <a:srgbClr val="FF0000"/>
                </a:solidFill>
              </a:rPr>
              <a:t>maka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sangat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sukar</a:t>
            </a:r>
            <a:endParaRPr lang="en-US" sz="2400" dirty="0">
              <a:solidFill>
                <a:srgbClr val="FF0000"/>
              </a:solidFill>
            </a:endParaRPr>
          </a:p>
          <a:p>
            <a:r>
              <a:rPr lang="en-US" sz="2400" dirty="0" err="1">
                <a:solidFill>
                  <a:srgbClr val="FF0000"/>
                </a:solidFill>
              </a:rPr>
              <a:t>menghitung</a:t>
            </a:r>
            <a:r>
              <a:rPr lang="en-US" sz="2400" dirty="0">
                <a:solidFill>
                  <a:srgbClr val="FF0000"/>
                </a:solidFill>
              </a:rPr>
              <a:t> k </a:t>
            </a:r>
            <a:r>
              <a:rPr lang="en-US" sz="2400" dirty="0" err="1">
                <a:solidFill>
                  <a:srgbClr val="FF0000"/>
                </a:solidFill>
              </a:rPr>
              <a:t>sedemikian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sehingga</a:t>
            </a:r>
            <a:r>
              <a:rPr lang="en-US" sz="2400" dirty="0">
                <a:solidFill>
                  <a:srgbClr val="FF0000"/>
                </a:solidFill>
              </a:rPr>
              <a:t> Q = </a:t>
            </a:r>
            <a:r>
              <a:rPr lang="en-US" sz="2400" dirty="0" err="1">
                <a:solidFill>
                  <a:srgbClr val="FF0000"/>
                </a:solidFill>
              </a:rPr>
              <a:t>kP</a:t>
            </a:r>
            <a:endParaRPr lang="en-US" sz="2400" dirty="0">
              <a:solidFill>
                <a:srgbClr val="FF0000"/>
              </a:solidFill>
            </a:endParaRPr>
          </a:p>
          <a:p>
            <a:r>
              <a:rPr lang="en-US" sz="2400" dirty="0"/>
              <a:t>               </a:t>
            </a:r>
            <a:r>
              <a:rPr lang="en-US" sz="2400" dirty="0">
                <a:sym typeface="Symbol"/>
              </a:rPr>
              <a:t>  </a:t>
            </a:r>
            <a:r>
              <a:rPr lang="en-US" sz="2400" b="1" dirty="0">
                <a:solidFill>
                  <a:srgbClr val="FF0000"/>
                </a:solidFill>
                <a:sym typeface="Symbol"/>
              </a:rPr>
              <a:t></a:t>
            </a:r>
            <a:endParaRPr lang="en-US" sz="2400" b="1" dirty="0">
              <a:solidFill>
                <a:srgbClr val="FF0000"/>
              </a:solidFill>
            </a:endParaRPr>
          </a:p>
          <a:p>
            <a:r>
              <a:rPr lang="en-US" sz="2400" b="1" dirty="0"/>
              <a:t>              ECDLP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91829"/>
            <a:ext cx="10515600" cy="1325563"/>
          </a:xfrm>
        </p:spPr>
        <p:txBody>
          <a:bodyPr/>
          <a:lstStyle/>
          <a:p>
            <a:r>
              <a:rPr lang="en-US" dirty="0"/>
              <a:t>Elliptic Curve Cryptography (ECC) </a:t>
            </a:r>
            <a:r>
              <a:rPr lang="en-US" baseline="30000" dirty="0"/>
              <a:t>*)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36320" y="1371601"/>
            <a:ext cx="10109200" cy="4754563"/>
          </a:xfrm>
        </p:spPr>
        <p:txBody>
          <a:bodyPr>
            <a:normAutofit lnSpcReduction="10000"/>
          </a:bodyPr>
          <a:lstStyle/>
          <a:p>
            <a:r>
              <a:rPr lang="en-US" sz="2400" dirty="0"/>
              <a:t>ECC </a:t>
            </a:r>
            <a:r>
              <a:rPr lang="en-US" sz="2400" dirty="0" err="1"/>
              <a:t>adalah</a:t>
            </a:r>
            <a:r>
              <a:rPr lang="en-US" sz="2400" dirty="0"/>
              <a:t> </a:t>
            </a:r>
            <a:r>
              <a:rPr lang="en-US" sz="2400" dirty="0" err="1"/>
              <a:t>sistem</a:t>
            </a:r>
            <a:r>
              <a:rPr lang="en-US" sz="2400" dirty="0"/>
              <a:t> </a:t>
            </a:r>
            <a:r>
              <a:rPr lang="en-US" sz="2400" dirty="0" err="1"/>
              <a:t>kriptografi</a:t>
            </a:r>
            <a:r>
              <a:rPr lang="en-US" sz="2400" dirty="0"/>
              <a:t> </a:t>
            </a:r>
            <a:r>
              <a:rPr lang="en-US" sz="2400" dirty="0" err="1"/>
              <a:t>kunci-publik</a:t>
            </a:r>
            <a:r>
              <a:rPr lang="en-US" sz="2400" dirty="0"/>
              <a:t>, </a:t>
            </a:r>
            <a:r>
              <a:rPr lang="en-US" sz="2400" dirty="0" err="1"/>
              <a:t>sejenis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RSA, Rabin, </a:t>
            </a:r>
            <a:r>
              <a:rPr lang="en-US" sz="2400" dirty="0" err="1"/>
              <a:t>ElGamal</a:t>
            </a:r>
            <a:r>
              <a:rPr lang="en-US" sz="2400" dirty="0"/>
              <a:t>, D-H, </a:t>
            </a:r>
            <a:r>
              <a:rPr lang="en-US" sz="2400" dirty="0" err="1"/>
              <a:t>dll</a:t>
            </a:r>
            <a:r>
              <a:rPr lang="en-US" sz="2400" dirty="0"/>
              <a:t>.</a:t>
            </a:r>
          </a:p>
          <a:p>
            <a:endParaRPr lang="en-US" sz="2400" dirty="0"/>
          </a:p>
          <a:p>
            <a:r>
              <a:rPr lang="en-US" sz="2400" dirty="0" err="1"/>
              <a:t>Setiap</a:t>
            </a:r>
            <a:r>
              <a:rPr lang="en-US" sz="2400" dirty="0"/>
              <a:t> </a:t>
            </a:r>
            <a:r>
              <a:rPr lang="en-US" sz="2400" dirty="0" err="1"/>
              <a:t>pengguna</a:t>
            </a:r>
            <a:r>
              <a:rPr lang="en-US" sz="2400" dirty="0"/>
              <a:t> </a:t>
            </a:r>
            <a:r>
              <a:rPr lang="en-US" sz="2400" dirty="0" err="1"/>
              <a:t>memiliki</a:t>
            </a:r>
            <a:r>
              <a:rPr lang="en-US" sz="2400" dirty="0"/>
              <a:t> </a:t>
            </a:r>
            <a:r>
              <a:rPr lang="en-US" sz="2400" b="1" dirty="0" err="1"/>
              <a:t>kunci</a:t>
            </a:r>
            <a:r>
              <a:rPr lang="en-US" sz="2400" b="1" dirty="0"/>
              <a:t> </a:t>
            </a:r>
            <a:r>
              <a:rPr lang="en-US" sz="2400" b="1" dirty="0" err="1"/>
              <a:t>publik</a:t>
            </a:r>
            <a:r>
              <a:rPr lang="en-US" sz="2400" b="1" dirty="0"/>
              <a:t> </a:t>
            </a:r>
            <a:r>
              <a:rPr lang="en-US" sz="2400" b="1" dirty="0" err="1"/>
              <a:t>dan</a:t>
            </a:r>
            <a:r>
              <a:rPr lang="en-US" sz="2400" b="1" dirty="0"/>
              <a:t> </a:t>
            </a:r>
            <a:r>
              <a:rPr lang="en-US" sz="2400" b="1" dirty="0" err="1"/>
              <a:t>kunci</a:t>
            </a:r>
            <a:r>
              <a:rPr lang="en-US" sz="2400" b="1" dirty="0"/>
              <a:t> </a:t>
            </a:r>
            <a:r>
              <a:rPr lang="en-US" sz="2400" b="1" dirty="0" err="1"/>
              <a:t>privat</a:t>
            </a:r>
            <a:endParaRPr lang="en-US" sz="2400" b="1" dirty="0"/>
          </a:p>
          <a:p>
            <a:pPr marL="519113" indent="-519113">
              <a:buNone/>
            </a:pPr>
            <a:r>
              <a:rPr lang="en-US" sz="2000" dirty="0"/>
              <a:t>     -  </a:t>
            </a:r>
            <a:r>
              <a:rPr lang="en-US" sz="2000" dirty="0" err="1"/>
              <a:t>Kunci</a:t>
            </a:r>
            <a:r>
              <a:rPr lang="en-US" sz="2000" dirty="0"/>
              <a:t> </a:t>
            </a:r>
            <a:r>
              <a:rPr lang="en-US" sz="2000" dirty="0" err="1"/>
              <a:t>publik</a:t>
            </a:r>
            <a:r>
              <a:rPr lang="en-US" sz="2000" dirty="0"/>
              <a:t> </a:t>
            </a:r>
            <a:r>
              <a:rPr lang="en-US" sz="2000" dirty="0" err="1"/>
              <a:t>untuk</a:t>
            </a:r>
            <a:r>
              <a:rPr lang="en-US" sz="2000" dirty="0"/>
              <a:t> </a:t>
            </a:r>
            <a:r>
              <a:rPr lang="en-US" sz="2000" dirty="0" err="1"/>
              <a:t>enkripsi</a:t>
            </a:r>
            <a:r>
              <a:rPr lang="en-US" sz="2000" dirty="0"/>
              <a:t> </a:t>
            </a:r>
            <a:r>
              <a:rPr lang="en-US" sz="2000" dirty="0" err="1"/>
              <a:t>atau</a:t>
            </a:r>
            <a:r>
              <a:rPr lang="en-US" sz="2000" dirty="0"/>
              <a:t> </a:t>
            </a:r>
            <a:r>
              <a:rPr lang="en-US" sz="2000" dirty="0" err="1"/>
              <a:t>untuk</a:t>
            </a:r>
            <a:r>
              <a:rPr lang="en-US" sz="2000" dirty="0"/>
              <a:t> </a:t>
            </a:r>
            <a:r>
              <a:rPr lang="en-US" sz="2000" dirty="0" err="1"/>
              <a:t>verifikasi</a:t>
            </a:r>
            <a:r>
              <a:rPr lang="en-US" sz="2000" dirty="0"/>
              <a:t> </a:t>
            </a:r>
            <a:r>
              <a:rPr lang="en-US" sz="2000" dirty="0" err="1"/>
              <a:t>tanda</a:t>
            </a:r>
            <a:r>
              <a:rPr lang="en-US" sz="2000" dirty="0"/>
              <a:t>  </a:t>
            </a:r>
            <a:r>
              <a:rPr lang="en-US" sz="2000" dirty="0" err="1"/>
              <a:t>tangan</a:t>
            </a:r>
            <a:r>
              <a:rPr lang="en-US" sz="2000" dirty="0"/>
              <a:t> digital</a:t>
            </a:r>
          </a:p>
          <a:p>
            <a:pPr marL="519113" indent="-519113">
              <a:buNone/>
            </a:pPr>
            <a:r>
              <a:rPr lang="en-US" sz="2000" dirty="0"/>
              <a:t>     -  </a:t>
            </a:r>
            <a:r>
              <a:rPr lang="en-US" sz="2000" dirty="0" err="1"/>
              <a:t>Kunci</a:t>
            </a:r>
            <a:r>
              <a:rPr lang="en-US" sz="2000" dirty="0"/>
              <a:t> </a:t>
            </a:r>
            <a:r>
              <a:rPr lang="en-US" sz="2000" dirty="0" err="1"/>
              <a:t>privat</a:t>
            </a:r>
            <a:r>
              <a:rPr lang="en-US" sz="2000" dirty="0"/>
              <a:t> </a:t>
            </a:r>
            <a:r>
              <a:rPr lang="en-US" sz="2000" dirty="0" err="1"/>
              <a:t>untuk</a:t>
            </a:r>
            <a:r>
              <a:rPr lang="en-US" sz="2000" dirty="0"/>
              <a:t> </a:t>
            </a:r>
            <a:r>
              <a:rPr lang="en-US" sz="2000" dirty="0" err="1"/>
              <a:t>dekripsi</a:t>
            </a:r>
            <a:r>
              <a:rPr lang="en-US" sz="2000" dirty="0"/>
              <a:t> </a:t>
            </a:r>
            <a:r>
              <a:rPr lang="en-US" sz="2000" dirty="0" err="1"/>
              <a:t>atau</a:t>
            </a:r>
            <a:r>
              <a:rPr lang="en-US" sz="2000" dirty="0"/>
              <a:t> </a:t>
            </a:r>
            <a:r>
              <a:rPr lang="en-US" sz="2000" dirty="0" err="1"/>
              <a:t>untuk</a:t>
            </a:r>
            <a:r>
              <a:rPr lang="en-US" sz="2000" dirty="0"/>
              <a:t> </a:t>
            </a:r>
            <a:r>
              <a:rPr lang="en-US" sz="2000" dirty="0" err="1"/>
              <a:t>menghasilkan</a:t>
            </a:r>
            <a:r>
              <a:rPr lang="en-US" sz="2000" dirty="0"/>
              <a:t> </a:t>
            </a:r>
            <a:r>
              <a:rPr lang="en-US" sz="2000" dirty="0" err="1"/>
              <a:t>tanda</a:t>
            </a:r>
            <a:r>
              <a:rPr lang="en-US" sz="2000" dirty="0"/>
              <a:t> </a:t>
            </a:r>
            <a:r>
              <a:rPr lang="en-US" sz="2000" dirty="0" err="1"/>
              <a:t>tangan</a:t>
            </a:r>
            <a:r>
              <a:rPr lang="en-US" sz="2000" dirty="0"/>
              <a:t> digital</a:t>
            </a:r>
          </a:p>
          <a:p>
            <a:pPr marL="519113" indent="-519113">
              <a:buNone/>
            </a:pPr>
            <a:endParaRPr lang="en-US" sz="2000" dirty="0"/>
          </a:p>
          <a:p>
            <a:pPr marL="341313" indent="-341313"/>
            <a:r>
              <a:rPr lang="en-US" sz="2400" dirty="0" err="1"/>
              <a:t>Kurva</a:t>
            </a:r>
            <a:r>
              <a:rPr lang="en-US" sz="2400" dirty="0"/>
              <a:t> </a:t>
            </a:r>
            <a:r>
              <a:rPr lang="en-US" sz="2400" dirty="0" err="1"/>
              <a:t>eliptik</a:t>
            </a:r>
            <a:r>
              <a:rPr lang="en-US" sz="2400" dirty="0"/>
              <a:t> </a:t>
            </a:r>
            <a:r>
              <a:rPr lang="en-US" sz="2400" dirty="0" err="1"/>
              <a:t>digunakan</a:t>
            </a:r>
            <a:r>
              <a:rPr lang="en-US" sz="2400" dirty="0"/>
              <a:t> </a:t>
            </a:r>
            <a:r>
              <a:rPr lang="en-US" sz="2400" dirty="0" err="1"/>
              <a:t>sebagai</a:t>
            </a:r>
            <a:r>
              <a:rPr lang="en-US" sz="2400" dirty="0"/>
              <a:t> </a:t>
            </a:r>
            <a:r>
              <a:rPr lang="en-US" sz="2400" dirty="0" err="1"/>
              <a:t>perluasan</a:t>
            </a:r>
            <a:r>
              <a:rPr lang="en-US" sz="2400" dirty="0"/>
              <a:t> </a:t>
            </a:r>
            <a:r>
              <a:rPr lang="en-US" sz="2400" dirty="0" err="1"/>
              <a:t>sistem</a:t>
            </a:r>
            <a:r>
              <a:rPr lang="en-US" sz="2400" dirty="0"/>
              <a:t> </a:t>
            </a:r>
            <a:r>
              <a:rPr lang="en-US" sz="2400" dirty="0" err="1"/>
              <a:t>kriptografi</a:t>
            </a:r>
            <a:r>
              <a:rPr lang="en-US" sz="2400" dirty="0"/>
              <a:t> </a:t>
            </a:r>
            <a:r>
              <a:rPr lang="en-US" sz="2400" dirty="0" err="1"/>
              <a:t>kunci-publik</a:t>
            </a:r>
            <a:r>
              <a:rPr lang="en-US" sz="2400" dirty="0"/>
              <a:t> yang  lain:</a:t>
            </a:r>
          </a:p>
          <a:p>
            <a:pPr marL="341313" indent="-341313">
              <a:buNone/>
            </a:pPr>
            <a:r>
              <a:rPr lang="en-US" sz="2400" dirty="0"/>
              <a:t>	1. Elliptic Curve </a:t>
            </a:r>
            <a:r>
              <a:rPr lang="en-US" sz="2400" dirty="0" err="1"/>
              <a:t>Elgamal</a:t>
            </a:r>
            <a:r>
              <a:rPr lang="en-US" sz="2400" dirty="0"/>
              <a:t> (ECEG)</a:t>
            </a:r>
          </a:p>
          <a:p>
            <a:pPr marL="341313" indent="-341313">
              <a:buNone/>
            </a:pPr>
            <a:r>
              <a:rPr lang="en-US" sz="2400" dirty="0"/>
              <a:t>	2. Elliptic Curve Digital Signature (ECDSA)</a:t>
            </a:r>
          </a:p>
          <a:p>
            <a:pPr marL="341313" indent="-341313">
              <a:buNone/>
            </a:pPr>
            <a:r>
              <a:rPr lang="en-US" sz="2400" dirty="0"/>
              <a:t>	3. Elliptic Curve Diffie-Hellman (ECDH)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Munir/IF4020 Kriptografi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F70A9-CF17-4CCF-9456-28B8BD5CF6EE}" type="slidenum">
              <a:rPr lang="en-US" smtClean="0"/>
              <a:pPr/>
              <a:t>37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5238699" y="5954137"/>
            <a:ext cx="656583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solidFill>
                  <a:srgbClr val="FF0000"/>
                </a:solidFill>
              </a:rPr>
              <a:t>*) </a:t>
            </a:r>
            <a:r>
              <a:rPr lang="en-US" sz="1600" dirty="0" err="1">
                <a:solidFill>
                  <a:srgbClr val="FF0000"/>
                </a:solidFill>
              </a:rPr>
              <a:t>Sumber</a:t>
            </a:r>
            <a:r>
              <a:rPr lang="en-US" sz="1600" dirty="0">
                <a:solidFill>
                  <a:srgbClr val="FF0000"/>
                </a:solidFill>
              </a:rPr>
              <a:t> </a:t>
            </a:r>
            <a:r>
              <a:rPr lang="en-US" sz="1600" dirty="0" err="1">
                <a:solidFill>
                  <a:srgbClr val="FF0000"/>
                </a:solidFill>
              </a:rPr>
              <a:t>bahan</a:t>
            </a:r>
            <a:r>
              <a:rPr lang="en-US" sz="1600" dirty="0">
                <a:solidFill>
                  <a:srgbClr val="FF0000"/>
                </a:solidFill>
              </a:rPr>
              <a:t>: </a:t>
            </a:r>
            <a:r>
              <a:rPr lang="en-US" sz="1600" b="1" dirty="0" err="1">
                <a:solidFill>
                  <a:srgbClr val="FF0000"/>
                </a:solidFill>
              </a:rPr>
              <a:t>Debdeep</a:t>
            </a:r>
            <a:r>
              <a:rPr lang="en-US" sz="1600" b="1" dirty="0">
                <a:solidFill>
                  <a:srgbClr val="FF0000"/>
                </a:solidFill>
              </a:rPr>
              <a:t> </a:t>
            </a:r>
            <a:r>
              <a:rPr lang="en-US" sz="1600" b="1" dirty="0" err="1">
                <a:solidFill>
                  <a:srgbClr val="FF0000"/>
                </a:solidFill>
              </a:rPr>
              <a:t>Mukhopadhyay</a:t>
            </a:r>
            <a:r>
              <a:rPr lang="en-US" sz="1600" b="1" dirty="0"/>
              <a:t>, </a:t>
            </a:r>
            <a:r>
              <a:rPr lang="en-US" sz="1600" b="1" dirty="0">
                <a:solidFill>
                  <a:srgbClr val="FF3300"/>
                </a:solidFill>
              </a:rPr>
              <a:t>Elliptic Curve Cryptography</a:t>
            </a:r>
            <a:r>
              <a:rPr lang="en-US" sz="1600" b="1" dirty="0"/>
              <a:t> ,</a:t>
            </a:r>
          </a:p>
          <a:p>
            <a:r>
              <a:rPr lang="en-US" sz="1600" dirty="0">
                <a:solidFill>
                  <a:srgbClr val="FF0000"/>
                </a:solidFill>
              </a:rPr>
              <a:t> Dept of Computer Sc and </a:t>
            </a:r>
            <a:r>
              <a:rPr lang="en-US" sz="1600" dirty="0" err="1">
                <a:solidFill>
                  <a:srgbClr val="FF0000"/>
                </a:solidFill>
              </a:rPr>
              <a:t>Engg</a:t>
            </a:r>
            <a:r>
              <a:rPr lang="en-US" sz="1600" dirty="0">
                <a:solidFill>
                  <a:srgbClr val="FF0000"/>
                </a:solidFill>
              </a:rPr>
              <a:t> IIT Madras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>
                <a:latin typeface="+mn-lt"/>
              </a:rPr>
              <a:t>Penggunaan</a:t>
            </a:r>
            <a:r>
              <a:rPr lang="en-US" dirty="0">
                <a:latin typeface="+mn-lt"/>
              </a:rPr>
              <a:t> </a:t>
            </a:r>
            <a:r>
              <a:rPr lang="en-US" dirty="0" err="1">
                <a:latin typeface="+mn-lt"/>
              </a:rPr>
              <a:t>Kurva</a:t>
            </a:r>
            <a:r>
              <a:rPr lang="en-US" dirty="0">
                <a:latin typeface="+mn-lt"/>
              </a:rPr>
              <a:t> </a:t>
            </a:r>
            <a:r>
              <a:rPr lang="en-US" dirty="0" err="1">
                <a:latin typeface="+mn-lt"/>
              </a:rPr>
              <a:t>Eliptik</a:t>
            </a:r>
            <a:r>
              <a:rPr lang="en-US" dirty="0">
                <a:latin typeface="+mn-lt"/>
              </a:rPr>
              <a:t> </a:t>
            </a:r>
            <a:r>
              <a:rPr lang="en-US" dirty="0" err="1">
                <a:latin typeface="+mn-lt"/>
              </a:rPr>
              <a:t>di</a:t>
            </a:r>
            <a:r>
              <a:rPr lang="en-US" dirty="0">
                <a:latin typeface="+mn-lt"/>
              </a:rPr>
              <a:t> </a:t>
            </a:r>
            <a:r>
              <a:rPr lang="en-US" dirty="0" err="1">
                <a:latin typeface="+mn-lt"/>
              </a:rPr>
              <a:t>dalam</a:t>
            </a:r>
            <a:r>
              <a:rPr lang="en-US" dirty="0">
                <a:latin typeface="+mn-lt"/>
              </a:rPr>
              <a:t> </a:t>
            </a:r>
            <a:r>
              <a:rPr lang="en-US" dirty="0" err="1">
                <a:latin typeface="+mn-lt"/>
              </a:rPr>
              <a:t>Kriptografi</a:t>
            </a:r>
            <a:endParaRPr lang="en-US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24560" y="1981201"/>
            <a:ext cx="10617200" cy="4144963"/>
          </a:xfrm>
        </p:spPr>
        <p:txBody>
          <a:bodyPr>
            <a:normAutofit/>
          </a:bodyPr>
          <a:lstStyle/>
          <a:p>
            <a:r>
              <a:rPr lang="en-US" sz="2400" dirty="0" err="1"/>
              <a:t>Bagian</a:t>
            </a:r>
            <a:r>
              <a:rPr lang="en-US" sz="2400" dirty="0"/>
              <a:t> </a:t>
            </a:r>
            <a:r>
              <a:rPr lang="en-US" sz="2400" dirty="0" err="1"/>
              <a:t>inti</a:t>
            </a:r>
            <a:r>
              <a:rPr lang="en-US" sz="2400" dirty="0"/>
              <a:t> </a:t>
            </a:r>
            <a:r>
              <a:rPr lang="en-US" sz="2400" dirty="0" err="1"/>
              <a:t>dari</a:t>
            </a:r>
            <a:r>
              <a:rPr lang="en-US" sz="2400" dirty="0"/>
              <a:t> </a:t>
            </a:r>
            <a:r>
              <a:rPr lang="en-US" sz="2400" dirty="0" err="1"/>
              <a:t>sistem</a:t>
            </a:r>
            <a:r>
              <a:rPr lang="en-US" sz="2400" dirty="0"/>
              <a:t> </a:t>
            </a:r>
            <a:r>
              <a:rPr lang="en-US" sz="2400" dirty="0" err="1"/>
              <a:t>kriptografi</a:t>
            </a:r>
            <a:r>
              <a:rPr lang="en-US" sz="2400" dirty="0"/>
              <a:t> </a:t>
            </a:r>
            <a:r>
              <a:rPr lang="en-US" sz="2400" dirty="0" err="1"/>
              <a:t>kunci-publik</a:t>
            </a:r>
            <a:r>
              <a:rPr lang="en-US" sz="2400" dirty="0"/>
              <a:t> yang </a:t>
            </a:r>
            <a:r>
              <a:rPr lang="en-US" sz="2400" dirty="0" err="1"/>
              <a:t>melibatkan</a:t>
            </a:r>
            <a:r>
              <a:rPr lang="en-US" sz="2400" dirty="0"/>
              <a:t> </a:t>
            </a:r>
            <a:r>
              <a:rPr lang="en-US" sz="2400" dirty="0" err="1"/>
              <a:t>kurva</a:t>
            </a:r>
            <a:r>
              <a:rPr lang="en-US" sz="2400" dirty="0"/>
              <a:t> </a:t>
            </a:r>
            <a:r>
              <a:rPr lang="en-US" sz="2400" dirty="0" err="1"/>
              <a:t>eliptik</a:t>
            </a:r>
            <a:r>
              <a:rPr lang="en-US" sz="2400" dirty="0"/>
              <a:t> </a:t>
            </a:r>
            <a:r>
              <a:rPr lang="en-US" sz="2400" dirty="0" err="1"/>
              <a:t>adalah</a:t>
            </a:r>
            <a:r>
              <a:rPr lang="en-US" sz="2400" dirty="0"/>
              <a:t> </a:t>
            </a:r>
            <a:r>
              <a:rPr lang="en-US" sz="2400" b="1" dirty="0" err="1"/>
              <a:t>grup</a:t>
            </a:r>
            <a:r>
              <a:rPr lang="en-US" sz="2400" b="1" dirty="0"/>
              <a:t> </a:t>
            </a:r>
            <a:r>
              <a:rPr lang="en-US" sz="2400" b="1" dirty="0" err="1"/>
              <a:t>eliptik</a:t>
            </a:r>
            <a:r>
              <a:rPr lang="en-US" sz="2400" b="1" dirty="0"/>
              <a:t> </a:t>
            </a:r>
            <a:r>
              <a:rPr lang="en-US" sz="2400" dirty="0"/>
              <a:t>(</a:t>
            </a:r>
            <a:r>
              <a:rPr lang="en-US" sz="2400" dirty="0" err="1"/>
              <a:t>himpunan</a:t>
            </a:r>
            <a:r>
              <a:rPr lang="en-US" sz="2400" dirty="0"/>
              <a:t> </a:t>
            </a:r>
            <a:r>
              <a:rPr lang="en-US" sz="2400" dirty="0" err="1"/>
              <a:t>titik-titik</a:t>
            </a:r>
            <a:r>
              <a:rPr lang="en-US" sz="2400" dirty="0"/>
              <a:t> </a:t>
            </a:r>
            <a:r>
              <a:rPr lang="en-US" sz="2400" dirty="0" err="1"/>
              <a:t>pada</a:t>
            </a:r>
            <a:r>
              <a:rPr lang="en-US" sz="2400" dirty="0"/>
              <a:t> </a:t>
            </a:r>
            <a:r>
              <a:rPr lang="en-US" sz="2400" dirty="0" err="1"/>
              <a:t>kurva</a:t>
            </a:r>
            <a:r>
              <a:rPr lang="en-US" sz="2400" dirty="0"/>
              <a:t> </a:t>
            </a:r>
            <a:r>
              <a:rPr lang="en-US" sz="2400" dirty="0" err="1"/>
              <a:t>eliptik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sebuah</a:t>
            </a:r>
            <a:r>
              <a:rPr lang="en-US" sz="2400" dirty="0"/>
              <a:t> </a:t>
            </a:r>
            <a:r>
              <a:rPr lang="en-US" sz="2400" dirty="0" err="1"/>
              <a:t>operasi</a:t>
            </a:r>
            <a:r>
              <a:rPr lang="en-US" sz="2400" dirty="0"/>
              <a:t> </a:t>
            </a:r>
            <a:r>
              <a:rPr lang="en-US" sz="2400" dirty="0" err="1"/>
              <a:t>biner</a:t>
            </a:r>
            <a:r>
              <a:rPr lang="en-US" sz="2400" dirty="0"/>
              <a:t> +).</a:t>
            </a:r>
          </a:p>
          <a:p>
            <a:endParaRPr lang="en-US" sz="2400" dirty="0"/>
          </a:p>
          <a:p>
            <a:r>
              <a:rPr lang="en-US" sz="2400" dirty="0" err="1"/>
              <a:t>Operasi</a:t>
            </a:r>
            <a:r>
              <a:rPr lang="en-US" sz="2400" dirty="0"/>
              <a:t> </a:t>
            </a:r>
            <a:r>
              <a:rPr lang="en-US" sz="2400" dirty="0" err="1"/>
              <a:t>matematika</a:t>
            </a:r>
            <a:r>
              <a:rPr lang="en-US" sz="2400" dirty="0"/>
              <a:t> yang </a:t>
            </a:r>
            <a:r>
              <a:rPr lang="en-US" sz="2400" dirty="0" err="1"/>
              <a:t>mendasari</a:t>
            </a:r>
            <a:r>
              <a:rPr lang="en-US" sz="2400" dirty="0"/>
              <a:t>:</a:t>
            </a:r>
          </a:p>
          <a:p>
            <a:pPr marL="573088" indent="-573088">
              <a:buNone/>
            </a:pPr>
            <a:r>
              <a:rPr lang="en-US" sz="2400" dirty="0"/>
              <a:t>     -  Jika RSA </a:t>
            </a:r>
            <a:r>
              <a:rPr lang="en-US" sz="2400" dirty="0" err="1"/>
              <a:t>mempunyai</a:t>
            </a:r>
            <a:r>
              <a:rPr lang="en-US" sz="2400" dirty="0"/>
              <a:t> </a:t>
            </a:r>
            <a:r>
              <a:rPr lang="en-US" sz="2400" dirty="0" err="1"/>
              <a:t>operasi</a:t>
            </a:r>
            <a:r>
              <a:rPr lang="en-US" sz="2400" dirty="0"/>
              <a:t> </a:t>
            </a:r>
            <a:r>
              <a:rPr lang="en-US" sz="2400" dirty="0" err="1"/>
              <a:t>perpangkatan</a:t>
            </a:r>
            <a:r>
              <a:rPr lang="en-US" sz="2400" dirty="0"/>
              <a:t> </a:t>
            </a:r>
            <a:r>
              <a:rPr lang="en-US" sz="2400" dirty="0" err="1"/>
              <a:t>sebagai</a:t>
            </a:r>
            <a:r>
              <a:rPr lang="en-US" sz="2400" dirty="0"/>
              <a:t> </a:t>
            </a:r>
            <a:r>
              <a:rPr lang="en-US" sz="2400" dirty="0" err="1"/>
              <a:t>operasi</a:t>
            </a:r>
            <a:r>
              <a:rPr lang="en-US" sz="2400" dirty="0"/>
              <a:t> </a:t>
            </a:r>
            <a:r>
              <a:rPr lang="en-US" sz="2400" dirty="0" err="1"/>
              <a:t>matematika</a:t>
            </a:r>
            <a:r>
              <a:rPr lang="en-US" sz="2400" dirty="0"/>
              <a:t> yang </a:t>
            </a:r>
            <a:r>
              <a:rPr lang="en-US" sz="2400" dirty="0" err="1"/>
              <a:t>mendasarinya</a:t>
            </a:r>
            <a:r>
              <a:rPr lang="en-US" sz="2400" dirty="0"/>
              <a:t>, </a:t>
            </a:r>
            <a:r>
              <a:rPr lang="en-US" sz="2400" dirty="0" err="1"/>
              <a:t>maka</a:t>
            </a:r>
            <a:endParaRPr lang="en-US" sz="2400" dirty="0"/>
          </a:p>
          <a:p>
            <a:pPr marL="573088" indent="-573088">
              <a:buNone/>
            </a:pPr>
            <a:r>
              <a:rPr lang="en-US" sz="2400" dirty="0"/>
              <a:t>     -  ECC </a:t>
            </a:r>
            <a:r>
              <a:rPr lang="en-US" sz="2400" dirty="0" err="1"/>
              <a:t>memiliki</a:t>
            </a:r>
            <a:r>
              <a:rPr lang="en-US" sz="2400" dirty="0"/>
              <a:t> </a:t>
            </a:r>
            <a:r>
              <a:rPr lang="en-US" sz="2400" dirty="0" err="1"/>
              <a:t>operasi</a:t>
            </a:r>
            <a:r>
              <a:rPr lang="en-US" sz="2400" dirty="0"/>
              <a:t> </a:t>
            </a:r>
            <a:r>
              <a:rPr lang="en-US" sz="2400" dirty="0" err="1"/>
              <a:t>perkalian</a:t>
            </a:r>
            <a:r>
              <a:rPr lang="en-US" sz="2400" dirty="0"/>
              <a:t> </a:t>
            </a:r>
            <a:r>
              <a:rPr lang="en-US" sz="2400" dirty="0" err="1"/>
              <a:t>titik</a:t>
            </a:r>
            <a:r>
              <a:rPr lang="en-US" sz="2400" dirty="0"/>
              <a:t> (</a:t>
            </a:r>
            <a:r>
              <a:rPr lang="en-US" sz="2400" dirty="0" err="1"/>
              <a:t>kP</a:t>
            </a:r>
            <a:r>
              <a:rPr lang="en-US" sz="2400" dirty="0"/>
              <a:t>)	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Munir/IF4020 Kriptografi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F70A9-CF17-4CCF-9456-28B8BD5CF6EE}" type="slidenum">
              <a:rPr lang="en-US" smtClean="0"/>
              <a:pPr/>
              <a:t>38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4293819" y="5943601"/>
            <a:ext cx="656583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solidFill>
                  <a:srgbClr val="FF0000"/>
                </a:solidFill>
              </a:rPr>
              <a:t>*) </a:t>
            </a:r>
            <a:r>
              <a:rPr lang="en-US" sz="1600" dirty="0" err="1">
                <a:solidFill>
                  <a:srgbClr val="FF0000"/>
                </a:solidFill>
              </a:rPr>
              <a:t>Sumber</a:t>
            </a:r>
            <a:r>
              <a:rPr lang="en-US" sz="1600" dirty="0">
                <a:solidFill>
                  <a:srgbClr val="FF0000"/>
                </a:solidFill>
              </a:rPr>
              <a:t> </a:t>
            </a:r>
            <a:r>
              <a:rPr lang="en-US" sz="1600" dirty="0" err="1">
                <a:solidFill>
                  <a:srgbClr val="FF0000"/>
                </a:solidFill>
              </a:rPr>
              <a:t>bahan</a:t>
            </a:r>
            <a:r>
              <a:rPr lang="en-US" sz="1600" dirty="0">
                <a:solidFill>
                  <a:srgbClr val="FF0000"/>
                </a:solidFill>
              </a:rPr>
              <a:t>: </a:t>
            </a:r>
            <a:r>
              <a:rPr lang="en-US" sz="1600" b="1" dirty="0" err="1">
                <a:solidFill>
                  <a:srgbClr val="FF0000"/>
                </a:solidFill>
              </a:rPr>
              <a:t>Debdeep</a:t>
            </a:r>
            <a:r>
              <a:rPr lang="en-US" sz="1600" b="1" dirty="0">
                <a:solidFill>
                  <a:srgbClr val="FF0000"/>
                </a:solidFill>
              </a:rPr>
              <a:t> </a:t>
            </a:r>
            <a:r>
              <a:rPr lang="en-US" sz="1600" b="1" dirty="0" err="1">
                <a:solidFill>
                  <a:srgbClr val="FF0000"/>
                </a:solidFill>
              </a:rPr>
              <a:t>Mukhopadhyay</a:t>
            </a:r>
            <a:r>
              <a:rPr lang="en-US" sz="1600" b="1" dirty="0"/>
              <a:t>, </a:t>
            </a:r>
            <a:r>
              <a:rPr lang="en-US" sz="1600" b="1" dirty="0">
                <a:solidFill>
                  <a:srgbClr val="FF3300"/>
                </a:solidFill>
              </a:rPr>
              <a:t>Elliptic Curve Cryptography</a:t>
            </a:r>
            <a:r>
              <a:rPr lang="en-US" sz="1600" b="1" dirty="0"/>
              <a:t> ,</a:t>
            </a:r>
          </a:p>
          <a:p>
            <a:r>
              <a:rPr lang="en-US" sz="1600" dirty="0">
                <a:solidFill>
                  <a:srgbClr val="FF0000"/>
                </a:solidFill>
              </a:rPr>
              <a:t> Dept of Computer Sc and </a:t>
            </a:r>
            <a:r>
              <a:rPr lang="en-US" sz="1600" dirty="0" err="1">
                <a:solidFill>
                  <a:srgbClr val="FF0000"/>
                </a:solidFill>
              </a:rPr>
              <a:t>Engg</a:t>
            </a:r>
            <a:r>
              <a:rPr lang="en-US" sz="1600" dirty="0">
                <a:solidFill>
                  <a:srgbClr val="FF0000"/>
                </a:solidFill>
              </a:rPr>
              <a:t> IIT Madras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73760" y="584707"/>
            <a:ext cx="10480040" cy="5364163"/>
          </a:xfrm>
        </p:spPr>
        <p:txBody>
          <a:bodyPr>
            <a:normAutofit fontScale="92500"/>
          </a:bodyPr>
          <a:lstStyle/>
          <a:p>
            <a:r>
              <a:rPr lang="en-US" dirty="0" err="1"/>
              <a:t>Dua</a:t>
            </a:r>
            <a:r>
              <a:rPr lang="en-US" dirty="0"/>
              <a:t> </a:t>
            </a:r>
            <a:r>
              <a:rPr lang="en-US" dirty="0" err="1"/>
              <a:t>pihak</a:t>
            </a:r>
            <a:r>
              <a:rPr lang="en-US" dirty="0"/>
              <a:t> yang </a:t>
            </a:r>
            <a:r>
              <a:rPr lang="en-US" dirty="0" err="1"/>
              <a:t>berkomunikasi</a:t>
            </a:r>
            <a:r>
              <a:rPr lang="en-US" dirty="0"/>
              <a:t> </a:t>
            </a:r>
            <a:r>
              <a:rPr lang="en-US" dirty="0" err="1"/>
              <a:t>menyepakati</a:t>
            </a:r>
            <a:r>
              <a:rPr lang="en-US" dirty="0"/>
              <a:t> parameter data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berikut</a:t>
            </a:r>
            <a:r>
              <a:rPr lang="en-US" dirty="0"/>
              <a:t>:</a:t>
            </a:r>
          </a:p>
          <a:p>
            <a:pPr>
              <a:buNone/>
            </a:pPr>
            <a:r>
              <a:rPr lang="en-US" dirty="0"/>
              <a:t>	1. </a:t>
            </a:r>
            <a:r>
              <a:rPr lang="en-US" dirty="0" err="1"/>
              <a:t>Persamaan</a:t>
            </a:r>
            <a:r>
              <a:rPr lang="en-US" dirty="0"/>
              <a:t> </a:t>
            </a:r>
            <a:r>
              <a:rPr lang="en-US" dirty="0" err="1"/>
              <a:t>kurva</a:t>
            </a:r>
            <a:r>
              <a:rPr lang="en-US" dirty="0"/>
              <a:t> </a:t>
            </a:r>
            <a:r>
              <a:rPr lang="en-US" dirty="0" err="1"/>
              <a:t>eliptik</a:t>
            </a:r>
            <a:r>
              <a:rPr lang="en-US" dirty="0"/>
              <a:t> </a:t>
            </a:r>
            <a:r>
              <a:rPr lang="en-US" b="1" dirty="0">
                <a:solidFill>
                  <a:srgbClr val="FF0000"/>
                </a:solidFill>
              </a:rPr>
              <a:t>y</a:t>
            </a:r>
            <a:r>
              <a:rPr lang="en-US" b="1" baseline="30000" dirty="0">
                <a:solidFill>
                  <a:srgbClr val="FF0000"/>
                </a:solidFill>
              </a:rPr>
              <a:t>2 </a:t>
            </a:r>
            <a:r>
              <a:rPr lang="en-US" dirty="0">
                <a:solidFill>
                  <a:srgbClr val="FF0000"/>
                </a:solidFill>
                <a:sym typeface="Symbol" panose="05050102010706020507" pitchFamily="18" charset="2"/>
              </a:rPr>
              <a:t> </a:t>
            </a:r>
            <a:r>
              <a:rPr lang="en-US" b="1" dirty="0">
                <a:solidFill>
                  <a:srgbClr val="FF0000"/>
                </a:solidFill>
                <a:sym typeface="Symbol"/>
              </a:rPr>
              <a:t> </a:t>
            </a:r>
            <a:r>
              <a:rPr lang="en-US" b="1" dirty="0">
                <a:solidFill>
                  <a:srgbClr val="FF0000"/>
                </a:solidFill>
              </a:rPr>
              <a:t>x</a:t>
            </a:r>
            <a:r>
              <a:rPr lang="en-US" b="1" baseline="30000" dirty="0">
                <a:solidFill>
                  <a:srgbClr val="FF0000"/>
                </a:solidFill>
              </a:rPr>
              <a:t>3</a:t>
            </a:r>
            <a:r>
              <a:rPr lang="en-US" b="1" dirty="0">
                <a:solidFill>
                  <a:srgbClr val="FF0000"/>
                </a:solidFill>
              </a:rPr>
              <a:t> + ax + b  (mod p)</a:t>
            </a:r>
            <a:endParaRPr lang="en-US" dirty="0"/>
          </a:p>
          <a:p>
            <a:pPr>
              <a:buNone/>
            </a:pPr>
            <a:r>
              <a:rPr lang="en-US" dirty="0"/>
              <a:t>		</a:t>
            </a:r>
            <a:r>
              <a:rPr lang="en-US" sz="2400" dirty="0"/>
              <a:t>- </a:t>
            </a:r>
            <a:r>
              <a:rPr lang="en-US" sz="2400" dirty="0" err="1"/>
              <a:t>Nilai</a:t>
            </a:r>
            <a:r>
              <a:rPr lang="en-US" sz="2400" dirty="0"/>
              <a:t> a </a:t>
            </a:r>
            <a:r>
              <a:rPr lang="en-US" sz="2400" dirty="0" err="1"/>
              <a:t>dan</a:t>
            </a:r>
            <a:r>
              <a:rPr lang="en-US" sz="2400" dirty="0"/>
              <a:t> b</a:t>
            </a:r>
          </a:p>
          <a:p>
            <a:pPr>
              <a:buNone/>
            </a:pPr>
            <a:r>
              <a:rPr lang="en-US" sz="2400" dirty="0"/>
              <a:t>		- </a:t>
            </a:r>
            <a:r>
              <a:rPr lang="en-US" sz="2400" dirty="0" err="1"/>
              <a:t>Bilangan</a:t>
            </a:r>
            <a:r>
              <a:rPr lang="en-US" sz="2400" dirty="0"/>
              <a:t> prima p</a:t>
            </a:r>
          </a:p>
          <a:p>
            <a:pPr>
              <a:buNone/>
            </a:pPr>
            <a:r>
              <a:rPr lang="en-US" dirty="0"/>
              <a:t>	2.  </a:t>
            </a:r>
            <a:r>
              <a:rPr lang="en-US" dirty="0" err="1"/>
              <a:t>Grup</a:t>
            </a:r>
            <a:r>
              <a:rPr lang="en-US" dirty="0"/>
              <a:t> </a:t>
            </a:r>
            <a:r>
              <a:rPr lang="en-US" dirty="0" err="1"/>
              <a:t>eliptik</a:t>
            </a:r>
            <a:r>
              <a:rPr lang="en-US" dirty="0"/>
              <a:t> yang </a:t>
            </a:r>
            <a:r>
              <a:rPr lang="en-US" dirty="0" err="1"/>
              <a:t>dihitung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persamaan</a:t>
            </a:r>
            <a:r>
              <a:rPr lang="en-US" dirty="0"/>
              <a:t> </a:t>
            </a:r>
            <a:r>
              <a:rPr lang="en-US" dirty="0" err="1"/>
              <a:t>kurva</a:t>
            </a:r>
            <a:r>
              <a:rPr lang="en-US" dirty="0"/>
              <a:t> </a:t>
            </a:r>
            <a:r>
              <a:rPr lang="en-US" dirty="0" err="1"/>
              <a:t>eliptik</a:t>
            </a:r>
            <a:endParaRPr lang="en-US" dirty="0"/>
          </a:p>
          <a:p>
            <a:pPr marL="682625" indent="-682625">
              <a:buNone/>
            </a:pPr>
            <a:r>
              <a:rPr lang="en-US" dirty="0"/>
              <a:t>   3.  </a:t>
            </a:r>
            <a:r>
              <a:rPr lang="en-US" dirty="0" err="1"/>
              <a:t>Titik</a:t>
            </a:r>
            <a:r>
              <a:rPr lang="en-US" dirty="0"/>
              <a:t> basis (</a:t>
            </a:r>
            <a:r>
              <a:rPr lang="en-US" i="1" dirty="0"/>
              <a:t>base point</a:t>
            </a:r>
            <a:r>
              <a:rPr lang="en-US" dirty="0"/>
              <a:t>) B (</a:t>
            </a:r>
            <a:r>
              <a:rPr lang="en-US" dirty="0" err="1"/>
              <a:t>x</a:t>
            </a:r>
            <a:r>
              <a:rPr lang="en-US" baseline="-25000" dirty="0" err="1"/>
              <a:t>B</a:t>
            </a:r>
            <a:r>
              <a:rPr lang="en-US" dirty="0"/>
              <a:t>, </a:t>
            </a:r>
            <a:r>
              <a:rPr lang="en-US" dirty="0" err="1"/>
              <a:t>y</a:t>
            </a:r>
            <a:r>
              <a:rPr lang="en-US" baseline="-25000" dirty="0" err="1"/>
              <a:t>B</a:t>
            </a:r>
            <a:r>
              <a:rPr lang="en-US" dirty="0"/>
              <a:t>) , </a:t>
            </a:r>
            <a:r>
              <a:rPr lang="en-US" dirty="0" err="1"/>
              <a:t>dipilih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grup</a:t>
            </a:r>
            <a:r>
              <a:rPr lang="en-US" dirty="0"/>
              <a:t> </a:t>
            </a:r>
            <a:r>
              <a:rPr lang="en-US" dirty="0" err="1"/>
              <a:t>eliptik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operasi</a:t>
            </a:r>
            <a:r>
              <a:rPr lang="en-US" dirty="0"/>
              <a:t> </a:t>
            </a:r>
            <a:r>
              <a:rPr lang="en-US" dirty="0" err="1"/>
              <a:t>kriptografi</a:t>
            </a:r>
            <a:r>
              <a:rPr lang="en-US" dirty="0"/>
              <a:t>. </a:t>
            </a:r>
          </a:p>
          <a:p>
            <a:endParaRPr lang="en-US" dirty="0"/>
          </a:p>
          <a:p>
            <a:r>
              <a:rPr lang="en-US" dirty="0" err="1"/>
              <a:t>Setiap</a:t>
            </a:r>
            <a:r>
              <a:rPr lang="en-US" dirty="0"/>
              <a:t> </a:t>
            </a:r>
            <a:r>
              <a:rPr lang="en-US" dirty="0" err="1"/>
              <a:t>pengguna</a:t>
            </a:r>
            <a:r>
              <a:rPr lang="en-US" dirty="0"/>
              <a:t> </a:t>
            </a:r>
            <a:r>
              <a:rPr lang="en-US" dirty="0" err="1"/>
              <a:t>membangkitkan</a:t>
            </a:r>
            <a:r>
              <a:rPr lang="en-US" dirty="0"/>
              <a:t> </a:t>
            </a:r>
            <a:r>
              <a:rPr lang="en-US" dirty="0" err="1"/>
              <a:t>pasangan</a:t>
            </a:r>
            <a:r>
              <a:rPr lang="en-US" dirty="0"/>
              <a:t> </a:t>
            </a:r>
            <a:r>
              <a:rPr lang="en-US" dirty="0" err="1"/>
              <a:t>kunci</a:t>
            </a:r>
            <a:r>
              <a:rPr lang="en-US" dirty="0"/>
              <a:t> </a:t>
            </a:r>
            <a:r>
              <a:rPr lang="en-US" dirty="0" err="1"/>
              <a:t>publik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kunci</a:t>
            </a:r>
            <a:r>
              <a:rPr lang="en-US" dirty="0"/>
              <a:t> </a:t>
            </a:r>
            <a:r>
              <a:rPr lang="en-US" dirty="0" err="1"/>
              <a:t>privat</a:t>
            </a:r>
            <a:endParaRPr lang="en-US" dirty="0"/>
          </a:p>
          <a:p>
            <a:pPr lvl="1"/>
            <a:r>
              <a:rPr lang="en-US" dirty="0" err="1"/>
              <a:t>Kunci</a:t>
            </a:r>
            <a:r>
              <a:rPr lang="en-US" dirty="0"/>
              <a:t> </a:t>
            </a:r>
            <a:r>
              <a:rPr lang="en-US" dirty="0" err="1"/>
              <a:t>privat</a:t>
            </a:r>
            <a:r>
              <a:rPr lang="en-US" dirty="0"/>
              <a:t> = integer x, </a:t>
            </a:r>
            <a:r>
              <a:rPr lang="en-US" dirty="0" err="1"/>
              <a:t>dipilih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selang</a:t>
            </a:r>
            <a:r>
              <a:rPr lang="en-US" dirty="0"/>
              <a:t> [1, p – 1]</a:t>
            </a:r>
          </a:p>
          <a:p>
            <a:pPr lvl="1"/>
            <a:r>
              <a:rPr lang="en-US" dirty="0" err="1"/>
              <a:t>Kunci</a:t>
            </a:r>
            <a:r>
              <a:rPr lang="en-US" dirty="0"/>
              <a:t> </a:t>
            </a:r>
            <a:r>
              <a:rPr lang="en-US" dirty="0" err="1"/>
              <a:t>publik</a:t>
            </a:r>
            <a:r>
              <a:rPr lang="en-US" dirty="0"/>
              <a:t> = </a:t>
            </a:r>
            <a:r>
              <a:rPr lang="en-US" dirty="0" err="1"/>
              <a:t>titik</a:t>
            </a:r>
            <a:r>
              <a:rPr lang="en-US" dirty="0"/>
              <a:t> Q,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hasil</a:t>
            </a:r>
            <a:r>
              <a:rPr lang="en-US" dirty="0"/>
              <a:t> kali </a:t>
            </a:r>
            <a:r>
              <a:rPr lang="en-US" dirty="0" err="1"/>
              <a:t>antara</a:t>
            </a:r>
            <a:r>
              <a:rPr lang="en-US" dirty="0"/>
              <a:t> x dan </a:t>
            </a:r>
            <a:r>
              <a:rPr lang="en-US" dirty="0" err="1"/>
              <a:t>titik</a:t>
            </a:r>
            <a:r>
              <a:rPr lang="en-US" dirty="0"/>
              <a:t> basis B: Q = x</a:t>
            </a:r>
            <a:r>
              <a:rPr lang="en-US" dirty="0">
                <a:sym typeface="Symbol"/>
              </a:rPr>
              <a:t></a:t>
            </a:r>
            <a:r>
              <a:rPr lang="en-US" dirty="0"/>
              <a:t> B </a:t>
            </a:r>
          </a:p>
          <a:p>
            <a:pPr lvl="1">
              <a:buNone/>
            </a:pPr>
            <a:endParaRPr lang="en-US" dirty="0"/>
          </a:p>
          <a:p>
            <a:pPr marL="341313" lvl="1" indent="-341313"/>
            <a:endParaRPr lang="en-US" dirty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Munir/IF4020 Kriptografi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F70A9-CF17-4CCF-9456-28B8BD5CF6EE}" type="slidenum">
              <a:rPr lang="en-US" smtClean="0"/>
              <a:pPr/>
              <a:t>39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5327682" y="5948870"/>
            <a:ext cx="656583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solidFill>
                  <a:srgbClr val="FF0000"/>
                </a:solidFill>
              </a:rPr>
              <a:t>*) </a:t>
            </a:r>
            <a:r>
              <a:rPr lang="en-US" sz="1600" dirty="0" err="1">
                <a:solidFill>
                  <a:srgbClr val="FF0000"/>
                </a:solidFill>
              </a:rPr>
              <a:t>Sumber</a:t>
            </a:r>
            <a:r>
              <a:rPr lang="en-US" sz="1600" dirty="0">
                <a:solidFill>
                  <a:srgbClr val="FF0000"/>
                </a:solidFill>
              </a:rPr>
              <a:t> </a:t>
            </a:r>
            <a:r>
              <a:rPr lang="en-US" sz="1600" dirty="0" err="1">
                <a:solidFill>
                  <a:srgbClr val="FF0000"/>
                </a:solidFill>
              </a:rPr>
              <a:t>bahan</a:t>
            </a:r>
            <a:r>
              <a:rPr lang="en-US" sz="1600" dirty="0">
                <a:solidFill>
                  <a:srgbClr val="FF0000"/>
                </a:solidFill>
              </a:rPr>
              <a:t>: </a:t>
            </a:r>
            <a:r>
              <a:rPr lang="en-US" sz="1600" b="1" dirty="0" err="1">
                <a:solidFill>
                  <a:srgbClr val="FF0000"/>
                </a:solidFill>
              </a:rPr>
              <a:t>Debdeep</a:t>
            </a:r>
            <a:r>
              <a:rPr lang="en-US" sz="1600" b="1" dirty="0">
                <a:solidFill>
                  <a:srgbClr val="FF0000"/>
                </a:solidFill>
              </a:rPr>
              <a:t> </a:t>
            </a:r>
            <a:r>
              <a:rPr lang="en-US" sz="1600" b="1" dirty="0" err="1">
                <a:solidFill>
                  <a:srgbClr val="FF0000"/>
                </a:solidFill>
              </a:rPr>
              <a:t>Mukhopadhyay</a:t>
            </a:r>
            <a:r>
              <a:rPr lang="en-US" sz="1600" b="1" dirty="0"/>
              <a:t>, </a:t>
            </a:r>
            <a:r>
              <a:rPr lang="en-US" sz="1600" b="1" dirty="0">
                <a:solidFill>
                  <a:srgbClr val="FF3300"/>
                </a:solidFill>
              </a:rPr>
              <a:t>Elliptic Curve Cryptography</a:t>
            </a:r>
            <a:r>
              <a:rPr lang="en-US" sz="1600" b="1" dirty="0"/>
              <a:t> ,</a:t>
            </a:r>
          </a:p>
          <a:p>
            <a:r>
              <a:rPr lang="en-US" sz="1600" dirty="0">
                <a:solidFill>
                  <a:srgbClr val="FF0000"/>
                </a:solidFill>
              </a:rPr>
              <a:t> Dept of Computer Sc and </a:t>
            </a:r>
            <a:r>
              <a:rPr lang="en-US" sz="1600" dirty="0" err="1">
                <a:solidFill>
                  <a:srgbClr val="FF0000"/>
                </a:solidFill>
              </a:rPr>
              <a:t>Engg</a:t>
            </a:r>
            <a:r>
              <a:rPr lang="en-US" sz="1600" dirty="0">
                <a:solidFill>
                  <a:srgbClr val="FF0000"/>
                </a:solidFill>
              </a:rPr>
              <a:t> IIT Madras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>
                <a:latin typeface="+mn-lt"/>
              </a:rPr>
              <a:t>Kurva</a:t>
            </a:r>
            <a:r>
              <a:rPr lang="en-US" b="1" dirty="0">
                <a:latin typeface="+mn-lt"/>
              </a:rPr>
              <a:t> </a:t>
            </a:r>
            <a:r>
              <a:rPr lang="en-US" b="1" dirty="0" err="1">
                <a:latin typeface="+mn-lt"/>
              </a:rPr>
              <a:t>Eliptik</a:t>
            </a:r>
            <a:endParaRPr lang="en-US" b="1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Kurva</a:t>
            </a:r>
            <a:r>
              <a:rPr lang="en-US" dirty="0"/>
              <a:t> </a:t>
            </a:r>
            <a:r>
              <a:rPr lang="en-US" dirty="0" err="1"/>
              <a:t>eliptik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kurva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bentuk</a:t>
            </a:r>
            <a:r>
              <a:rPr lang="en-US" dirty="0"/>
              <a:t> </a:t>
            </a:r>
            <a:r>
              <a:rPr lang="en-US" dirty="0" err="1"/>
              <a:t>umum</a:t>
            </a:r>
            <a:r>
              <a:rPr lang="en-US" dirty="0"/>
              <a:t> </a:t>
            </a:r>
            <a:r>
              <a:rPr lang="en-US" dirty="0" err="1"/>
              <a:t>persamaan</a:t>
            </a:r>
            <a:r>
              <a:rPr lang="en-US" dirty="0"/>
              <a:t>: </a:t>
            </a:r>
          </a:p>
          <a:p>
            <a:pPr>
              <a:spcBef>
                <a:spcPts val="1800"/>
              </a:spcBef>
              <a:buNone/>
            </a:pPr>
            <a:r>
              <a:rPr lang="en-US" dirty="0"/>
              <a:t>		y</a:t>
            </a:r>
            <a:r>
              <a:rPr lang="en-US" baseline="30000" dirty="0"/>
              <a:t>2</a:t>
            </a:r>
            <a:r>
              <a:rPr lang="en-US" dirty="0"/>
              <a:t> = x</a:t>
            </a:r>
            <a:r>
              <a:rPr lang="en-US" baseline="30000" dirty="0"/>
              <a:t>3</a:t>
            </a:r>
            <a:r>
              <a:rPr lang="en-US" dirty="0"/>
              <a:t> + ax + b 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dirty="0"/>
              <a:t>	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syarat</a:t>
            </a:r>
            <a:r>
              <a:rPr lang="en-US" dirty="0"/>
              <a:t> 4a</a:t>
            </a:r>
            <a:r>
              <a:rPr lang="en-US" baseline="30000" dirty="0"/>
              <a:t>3</a:t>
            </a:r>
            <a:r>
              <a:rPr lang="en-US" dirty="0"/>
              <a:t> + 27b</a:t>
            </a:r>
            <a:r>
              <a:rPr lang="en-US" baseline="30000" dirty="0"/>
              <a:t>2</a:t>
            </a:r>
            <a:r>
              <a:rPr lang="en-US" dirty="0"/>
              <a:t> </a:t>
            </a:r>
            <a:r>
              <a:rPr lang="en-US" dirty="0">
                <a:sym typeface="Symbol"/>
              </a:rPr>
              <a:t> 0</a:t>
            </a:r>
          </a:p>
          <a:p>
            <a:pPr>
              <a:buNone/>
            </a:pPr>
            <a:endParaRPr lang="en-US" dirty="0">
              <a:sym typeface="Symbol"/>
            </a:endParaRPr>
          </a:p>
          <a:p>
            <a:r>
              <a:rPr lang="en-US" dirty="0" err="1">
                <a:sym typeface="Symbol"/>
              </a:rPr>
              <a:t>Tiap</a:t>
            </a:r>
            <a:r>
              <a:rPr lang="en-US" dirty="0">
                <a:sym typeface="Symbol"/>
              </a:rPr>
              <a:t> </a:t>
            </a:r>
            <a:r>
              <a:rPr lang="en-US" dirty="0" err="1">
                <a:sym typeface="Symbol"/>
              </a:rPr>
              <a:t>nilai</a:t>
            </a:r>
            <a:r>
              <a:rPr lang="en-US" dirty="0">
                <a:sym typeface="Symbol"/>
              </a:rPr>
              <a:t> a dan b yang </a:t>
            </a:r>
            <a:r>
              <a:rPr lang="en-US" dirty="0" err="1">
                <a:sym typeface="Symbol"/>
              </a:rPr>
              <a:t>berbeda</a:t>
            </a:r>
            <a:r>
              <a:rPr lang="en-US" dirty="0">
                <a:sym typeface="Symbol"/>
              </a:rPr>
              <a:t> </a:t>
            </a:r>
            <a:r>
              <a:rPr lang="en-US" dirty="0" err="1">
                <a:sym typeface="Symbol"/>
              </a:rPr>
              <a:t>memberikan</a:t>
            </a:r>
            <a:r>
              <a:rPr lang="en-US" dirty="0">
                <a:sym typeface="Symbol"/>
              </a:rPr>
              <a:t> </a:t>
            </a:r>
            <a:r>
              <a:rPr lang="en-US" dirty="0" err="1">
                <a:sym typeface="Symbol"/>
              </a:rPr>
              <a:t>kurva</a:t>
            </a:r>
            <a:r>
              <a:rPr lang="en-US" dirty="0">
                <a:sym typeface="Symbol"/>
              </a:rPr>
              <a:t> </a:t>
            </a:r>
            <a:r>
              <a:rPr lang="en-US" dirty="0" err="1">
                <a:sym typeface="Symbol"/>
              </a:rPr>
              <a:t>eliptik</a:t>
            </a:r>
            <a:r>
              <a:rPr lang="en-US" dirty="0">
                <a:sym typeface="Symbol"/>
              </a:rPr>
              <a:t> yang </a:t>
            </a:r>
            <a:r>
              <a:rPr lang="en-US" dirty="0" err="1">
                <a:sym typeface="Symbol"/>
              </a:rPr>
              <a:t>berbeda</a:t>
            </a:r>
            <a:r>
              <a:rPr lang="en-US" dirty="0">
                <a:sym typeface="Symbol"/>
              </a:rPr>
              <a:t> pula.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Munir/IF4020 Kriptografi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F70A9-CF17-4CCF-9456-28B8BD5CF6EE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0" y="1456531"/>
            <a:ext cx="9042400" cy="46783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400" dirty="0" err="1"/>
              <a:t>Ingatlah</a:t>
            </a:r>
            <a:r>
              <a:rPr lang="en-US" sz="2400" dirty="0"/>
              <a:t> </a:t>
            </a:r>
            <a:r>
              <a:rPr lang="en-US" sz="2400" dirty="0" err="1"/>
              <a:t>kembali</a:t>
            </a:r>
            <a:r>
              <a:rPr lang="en-US" sz="2400" dirty="0"/>
              <a:t> diagram </a:t>
            </a:r>
            <a:r>
              <a:rPr lang="en-US" sz="2400" dirty="0" err="1"/>
              <a:t>pertukaran</a:t>
            </a:r>
            <a:r>
              <a:rPr lang="en-US" sz="2400" dirty="0"/>
              <a:t> </a:t>
            </a:r>
            <a:r>
              <a:rPr lang="en-US" sz="2400" dirty="0" err="1"/>
              <a:t>kunci</a:t>
            </a:r>
            <a:r>
              <a:rPr lang="en-US" sz="2400" dirty="0"/>
              <a:t> </a:t>
            </a:r>
            <a:r>
              <a:rPr lang="en-US" sz="2400" dirty="0" err="1"/>
              <a:t>Diffie</a:t>
            </a:r>
            <a:r>
              <a:rPr lang="en-US" sz="2400" dirty="0"/>
              <a:t>-Hellman: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Munir/IF4020 Kriptografi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F70A9-CF17-4CCF-9456-28B8BD5CF6EE}" type="slidenum">
              <a:rPr lang="en-US" smtClean="0"/>
              <a:pPr/>
              <a:t>40</a:t>
            </a:fld>
            <a:endParaRPr lang="en-US"/>
          </a:p>
        </p:txBody>
      </p:sp>
      <p:sp>
        <p:nvSpPr>
          <p:cNvPr id="17" name="Rectangle 2">
            <a:extLst>
              <a:ext uri="{FF2B5EF4-FFF2-40B4-BE49-F238E27FC236}">
                <a16:creationId xmlns:a16="http://schemas.microsoft.com/office/drawing/2014/main" id="{A8983DDC-838F-4262-AC9D-39F40E395D6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42988" y="359568"/>
            <a:ext cx="7772400" cy="11430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b="1" dirty="0">
                <a:latin typeface="+mn-lt"/>
              </a:rPr>
              <a:t>Elliptic Curve </a:t>
            </a:r>
            <a:r>
              <a:rPr lang="en-US" b="1" dirty="0" err="1">
                <a:latin typeface="+mn-lt"/>
              </a:rPr>
              <a:t>Diffie</a:t>
            </a:r>
            <a:r>
              <a:rPr lang="en-US" b="1" dirty="0">
                <a:latin typeface="+mn-lt"/>
              </a:rPr>
              <a:t>-Hellman (ECDH)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79D7053B-A214-F564-E773-BDAFE506450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92393" y="2282349"/>
            <a:ext cx="5661007" cy="4074001"/>
          </a:xfrm>
          <a:prstGeom prst="rect">
            <a:avLst/>
          </a:prstGeom>
        </p:spPr>
      </p:pic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title"/>
          </p:nvPr>
        </p:nvSpPr>
        <p:spPr>
          <a:xfrm>
            <a:off x="1042988" y="359568"/>
            <a:ext cx="7772400" cy="11430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b="1" dirty="0">
                <a:latin typeface="+mn-lt"/>
              </a:rPr>
              <a:t>Elliptic Curve </a:t>
            </a:r>
            <a:r>
              <a:rPr lang="en-US" b="1" dirty="0" err="1">
                <a:latin typeface="+mn-lt"/>
              </a:rPr>
              <a:t>Diffie</a:t>
            </a:r>
            <a:r>
              <a:rPr lang="en-US" b="1" dirty="0">
                <a:latin typeface="+mn-lt"/>
              </a:rPr>
              <a:t>-Hellman (ECDH)</a:t>
            </a:r>
          </a:p>
        </p:txBody>
      </p:sp>
      <p:sp>
        <p:nvSpPr>
          <p:cNvPr id="614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85864" y="1415414"/>
            <a:ext cx="7924800" cy="9144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400" b="1" dirty="0">
                <a:solidFill>
                  <a:schemeClr val="hlink"/>
                </a:solidFill>
              </a:rPr>
              <a:t>Public:</a:t>
            </a:r>
            <a:r>
              <a:rPr lang="en-US" sz="2400" dirty="0"/>
              <a:t> </a:t>
            </a:r>
            <a:r>
              <a:rPr lang="en-US" sz="2400" dirty="0" err="1"/>
              <a:t>Kurva</a:t>
            </a:r>
            <a:r>
              <a:rPr lang="en-US" sz="2400" dirty="0"/>
              <a:t> </a:t>
            </a:r>
            <a:r>
              <a:rPr lang="en-US" sz="2400" dirty="0" err="1"/>
              <a:t>eliptik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titik</a:t>
            </a:r>
            <a:r>
              <a:rPr lang="en-US" sz="2400" dirty="0"/>
              <a:t> B</a:t>
            </a:r>
            <a:r>
              <a:rPr lang="en-US" sz="2400" dirty="0">
                <a:latin typeface="Times-Roman" charset="0"/>
              </a:rPr>
              <a:t>(</a:t>
            </a:r>
            <a:r>
              <a:rPr lang="en-US" sz="2400" dirty="0" err="1">
                <a:latin typeface="Times-Roman" charset="0"/>
              </a:rPr>
              <a:t>x,y</a:t>
            </a:r>
            <a:r>
              <a:rPr lang="en-US" sz="2400" dirty="0">
                <a:latin typeface="Times-Roman" charset="0"/>
              </a:rPr>
              <a:t>)</a:t>
            </a:r>
            <a:r>
              <a:rPr lang="en-US" sz="2400" dirty="0"/>
              <a:t> </a:t>
            </a:r>
            <a:r>
              <a:rPr lang="en-US" sz="2400" dirty="0" err="1"/>
              <a:t>pada</a:t>
            </a:r>
            <a:r>
              <a:rPr lang="en-US" sz="2400" dirty="0"/>
              <a:t> </a:t>
            </a:r>
            <a:r>
              <a:rPr lang="en-US" sz="2400" dirty="0" err="1"/>
              <a:t>kurva</a:t>
            </a:r>
            <a:endParaRPr lang="en-US" sz="2400" dirty="0"/>
          </a:p>
          <a:p>
            <a:pPr eaLnBrk="1" hangingPunct="1">
              <a:lnSpc>
                <a:spcPct val="90000"/>
              </a:lnSpc>
            </a:pPr>
            <a:r>
              <a:rPr lang="en-US" sz="2400" b="1" dirty="0">
                <a:solidFill>
                  <a:schemeClr val="hlink"/>
                </a:solidFill>
              </a:rPr>
              <a:t>Secret:</a:t>
            </a:r>
            <a:r>
              <a:rPr lang="en-US" sz="2400" dirty="0"/>
              <a:t> Integer </a:t>
            </a:r>
            <a:r>
              <a:rPr lang="en-US" sz="2400" dirty="0" err="1"/>
              <a:t>milik</a:t>
            </a:r>
            <a:r>
              <a:rPr lang="en-US" sz="2400" dirty="0"/>
              <a:t> Alice, </a:t>
            </a:r>
            <a:r>
              <a:rPr lang="en-US" sz="2400" dirty="0">
                <a:latin typeface="Times-Roman" charset="0"/>
              </a:rPr>
              <a:t>a,</a:t>
            </a:r>
            <a:r>
              <a:rPr lang="en-US" sz="2400" dirty="0"/>
              <a:t> dan integer </a:t>
            </a:r>
            <a:r>
              <a:rPr lang="en-US" sz="2400" dirty="0" err="1"/>
              <a:t>milik</a:t>
            </a:r>
            <a:r>
              <a:rPr lang="en-US" sz="2400" dirty="0"/>
              <a:t> Bob, </a:t>
            </a:r>
            <a:r>
              <a:rPr lang="en-US" sz="2400" dirty="0">
                <a:latin typeface="Times-Roman" charset="0"/>
              </a:rPr>
              <a:t>b</a:t>
            </a:r>
            <a:endParaRPr lang="en-US" sz="2400" dirty="0"/>
          </a:p>
        </p:txBody>
      </p:sp>
      <p:sp>
        <p:nvSpPr>
          <p:cNvPr id="198660" name="Line 4"/>
          <p:cNvSpPr>
            <a:spLocks noChangeShapeType="1"/>
          </p:cNvSpPr>
          <p:nvPr/>
        </p:nvSpPr>
        <p:spPr bwMode="auto">
          <a:xfrm flipV="1">
            <a:off x="3505200" y="3038475"/>
            <a:ext cx="46482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98661" name="Line 5"/>
          <p:cNvSpPr>
            <a:spLocks noChangeShapeType="1"/>
          </p:cNvSpPr>
          <p:nvPr/>
        </p:nvSpPr>
        <p:spPr bwMode="auto">
          <a:xfrm flipH="1" flipV="1">
            <a:off x="3429000" y="3595688"/>
            <a:ext cx="47244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1446" name="Rectangle 6"/>
          <p:cNvSpPr>
            <a:spLocks noChangeArrowheads="1"/>
          </p:cNvSpPr>
          <p:nvPr/>
        </p:nvSpPr>
        <p:spPr bwMode="auto">
          <a:xfrm>
            <a:off x="2209800" y="3929064"/>
            <a:ext cx="126829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2400">
                <a:latin typeface="Comic Sans MS" pitchFamily="66" charset="0"/>
              </a:rPr>
              <a:t>Alice, </a:t>
            </a:r>
            <a:r>
              <a:rPr lang="en-US" sz="2400">
                <a:latin typeface="Courier" pitchFamily="49" charset="0"/>
              </a:rPr>
              <a:t>A</a:t>
            </a:r>
            <a:endParaRPr lang="en-US" sz="2400">
              <a:latin typeface="Comic Sans MS" pitchFamily="66" charset="0"/>
            </a:endParaRPr>
          </a:p>
        </p:txBody>
      </p:sp>
      <p:sp>
        <p:nvSpPr>
          <p:cNvPr id="61447" name="Rectangle 7"/>
          <p:cNvSpPr>
            <a:spLocks noChangeArrowheads="1"/>
          </p:cNvSpPr>
          <p:nvPr/>
        </p:nvSpPr>
        <p:spPr bwMode="auto">
          <a:xfrm>
            <a:off x="8458201" y="3929064"/>
            <a:ext cx="1083951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2400">
                <a:latin typeface="Comic Sans MS" pitchFamily="66" charset="0"/>
              </a:rPr>
              <a:t>Bob, </a:t>
            </a:r>
            <a:r>
              <a:rPr lang="en-US" sz="2400">
                <a:latin typeface="Courier" pitchFamily="49" charset="0"/>
              </a:rPr>
              <a:t>B</a:t>
            </a:r>
            <a:endParaRPr lang="en-US" sz="2400">
              <a:latin typeface="Comic Sans MS" pitchFamily="66" charset="0"/>
            </a:endParaRPr>
          </a:p>
        </p:txBody>
      </p:sp>
      <p:sp>
        <p:nvSpPr>
          <p:cNvPr id="198664" name="Rectangle 8"/>
          <p:cNvSpPr>
            <a:spLocks noChangeArrowheads="1"/>
          </p:cNvSpPr>
          <p:nvPr/>
        </p:nvSpPr>
        <p:spPr bwMode="auto">
          <a:xfrm>
            <a:off x="4929188" y="2541589"/>
            <a:ext cx="60305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2400" dirty="0" err="1">
                <a:latin typeface="Times-Roman" charset="0"/>
              </a:rPr>
              <a:t>a</a:t>
            </a:r>
            <a:r>
              <a:rPr lang="en-US" sz="2400" dirty="0" err="1">
                <a:latin typeface="Times-Roman" charset="0"/>
                <a:sym typeface="Symbol"/>
              </a:rPr>
              <a:t>B</a:t>
            </a:r>
            <a:endParaRPr lang="en-US" sz="2400" dirty="0">
              <a:latin typeface="Comic Sans MS" pitchFamily="66" charset="0"/>
            </a:endParaRPr>
          </a:p>
        </p:txBody>
      </p:sp>
      <p:sp>
        <p:nvSpPr>
          <p:cNvPr id="198665" name="Rectangle 9"/>
          <p:cNvSpPr>
            <a:spLocks noChangeArrowheads="1"/>
          </p:cNvSpPr>
          <p:nvPr/>
        </p:nvSpPr>
        <p:spPr bwMode="auto">
          <a:xfrm>
            <a:off x="4953000" y="3124201"/>
            <a:ext cx="63831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2400" dirty="0" err="1">
                <a:latin typeface="Times-Roman" charset="0"/>
              </a:rPr>
              <a:t>b</a:t>
            </a:r>
            <a:r>
              <a:rPr lang="en-US" sz="2400" dirty="0" err="1">
                <a:latin typeface="Times-Roman" charset="0"/>
                <a:sym typeface="Symbol"/>
              </a:rPr>
              <a:t>B</a:t>
            </a:r>
            <a:endParaRPr lang="en-US" sz="2400" dirty="0">
              <a:latin typeface="Comic Sans MS" pitchFamily="66" charset="0"/>
            </a:endParaRPr>
          </a:p>
        </p:txBody>
      </p:sp>
      <p:sp>
        <p:nvSpPr>
          <p:cNvPr id="198666" name="Rectangle 10"/>
          <p:cNvSpPr>
            <a:spLocks noChangeArrowheads="1"/>
          </p:cNvSpPr>
          <p:nvPr/>
        </p:nvSpPr>
        <p:spPr bwMode="auto">
          <a:xfrm>
            <a:off x="1607938" y="4455162"/>
            <a:ext cx="78486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sz="2400" dirty="0"/>
              <a:t>Alice </a:t>
            </a:r>
            <a:r>
              <a:rPr lang="en-US" sz="2400" dirty="0" err="1"/>
              <a:t>menghitung</a:t>
            </a:r>
            <a:r>
              <a:rPr lang="en-US" sz="2400" dirty="0"/>
              <a:t> K = </a:t>
            </a:r>
            <a:r>
              <a:rPr lang="en-US" sz="2400" dirty="0">
                <a:latin typeface="Times-Roman" charset="0"/>
              </a:rPr>
              <a:t>a</a:t>
            </a:r>
            <a:r>
              <a:rPr lang="en-US" sz="2400" dirty="0">
                <a:latin typeface="Times-Roman" charset="0"/>
                <a:sym typeface="Symbol"/>
              </a:rPr>
              <a:t> (</a:t>
            </a:r>
            <a:r>
              <a:rPr lang="en-US" sz="2400" dirty="0" err="1">
                <a:latin typeface="Times-Roman" charset="0"/>
                <a:sym typeface="Symbol"/>
              </a:rPr>
              <a:t>b.B</a:t>
            </a:r>
            <a:r>
              <a:rPr lang="en-US" sz="2400" dirty="0">
                <a:latin typeface="Times-Roman" charset="0"/>
              </a:rPr>
              <a:t>)</a:t>
            </a:r>
            <a:r>
              <a:rPr lang="en-US" sz="2400" dirty="0"/>
              <a:t> 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sz="2400" dirty="0"/>
              <a:t>Bob </a:t>
            </a:r>
            <a:r>
              <a:rPr lang="en-US" sz="2400" dirty="0" err="1"/>
              <a:t>menghitung</a:t>
            </a:r>
            <a:r>
              <a:rPr lang="en-US" sz="2400" dirty="0"/>
              <a:t> K = </a:t>
            </a:r>
            <a:r>
              <a:rPr lang="en-US" sz="2400" dirty="0">
                <a:latin typeface="Times-Roman" charset="0"/>
              </a:rPr>
              <a:t>b</a:t>
            </a:r>
            <a:r>
              <a:rPr lang="en-US" sz="2400" dirty="0">
                <a:latin typeface="Times-Roman" charset="0"/>
                <a:sym typeface="Symbol"/>
              </a:rPr>
              <a:t>(</a:t>
            </a:r>
            <a:r>
              <a:rPr lang="en-US" sz="2400" dirty="0" err="1">
                <a:latin typeface="Times-Roman" charset="0"/>
                <a:sym typeface="Symbol"/>
              </a:rPr>
              <a:t>aB</a:t>
            </a:r>
            <a:r>
              <a:rPr lang="en-US" sz="2400" dirty="0">
                <a:latin typeface="Times-Roman" charset="0"/>
              </a:rPr>
              <a:t>)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sz="2400" dirty="0" err="1"/>
              <a:t>Hasil</a:t>
            </a:r>
            <a:r>
              <a:rPr lang="en-US" sz="2400" dirty="0"/>
              <a:t> </a:t>
            </a:r>
            <a:r>
              <a:rPr lang="en-US" sz="2400" dirty="0" err="1"/>
              <a:t>perhitungan</a:t>
            </a:r>
            <a:r>
              <a:rPr lang="en-US" sz="2400" dirty="0"/>
              <a:t> </a:t>
            </a:r>
            <a:r>
              <a:rPr lang="en-US" sz="2400" dirty="0" err="1"/>
              <a:t>akan</a:t>
            </a:r>
            <a:r>
              <a:rPr lang="en-US" sz="2400" dirty="0"/>
              <a:t> </a:t>
            </a:r>
            <a:r>
              <a:rPr lang="en-US" sz="2400" dirty="0" err="1"/>
              <a:t>sama</a:t>
            </a:r>
            <a:r>
              <a:rPr lang="en-US" sz="2400" dirty="0"/>
              <a:t> </a:t>
            </a:r>
            <a:r>
              <a:rPr lang="en-US" sz="2400" dirty="0" err="1"/>
              <a:t>karena</a:t>
            </a:r>
            <a:r>
              <a:rPr lang="en-US" sz="2400" dirty="0"/>
              <a:t> </a:t>
            </a:r>
            <a:r>
              <a:rPr lang="en-US" sz="2400" dirty="0" err="1">
                <a:latin typeface="Times-Roman" charset="0"/>
              </a:rPr>
              <a:t>ab</a:t>
            </a:r>
            <a:r>
              <a:rPr lang="en-US" sz="2400" dirty="0">
                <a:latin typeface="Times-Roman" charset="0"/>
              </a:rPr>
              <a:t> = </a:t>
            </a:r>
            <a:r>
              <a:rPr lang="en-US" sz="2400" dirty="0" err="1">
                <a:latin typeface="Times-Roman" charset="0"/>
              </a:rPr>
              <a:t>ba</a:t>
            </a:r>
            <a:endParaRPr lang="en-US" sz="2400" dirty="0">
              <a:latin typeface="Times-Roman" charset="0"/>
            </a:endParaRPr>
          </a:p>
        </p:txBody>
      </p:sp>
      <p:pic>
        <p:nvPicPr>
          <p:cNvPr id="61451" name="Picture 11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286000" y="2338388"/>
            <a:ext cx="946150" cy="1624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452" name="Picture 12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8448676" y="2286000"/>
            <a:ext cx="1076325" cy="1665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TextBox 12"/>
          <p:cNvSpPr txBox="1"/>
          <p:nvPr/>
        </p:nvSpPr>
        <p:spPr>
          <a:xfrm>
            <a:off x="4293819" y="5943601"/>
            <a:ext cx="656583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solidFill>
                  <a:srgbClr val="FF0000"/>
                </a:solidFill>
              </a:rPr>
              <a:t>*) </a:t>
            </a:r>
            <a:r>
              <a:rPr lang="en-US" sz="1600" dirty="0" err="1">
                <a:solidFill>
                  <a:srgbClr val="FF0000"/>
                </a:solidFill>
              </a:rPr>
              <a:t>Sumber</a:t>
            </a:r>
            <a:r>
              <a:rPr lang="en-US" sz="1600" dirty="0">
                <a:solidFill>
                  <a:srgbClr val="FF0000"/>
                </a:solidFill>
              </a:rPr>
              <a:t> </a:t>
            </a:r>
            <a:r>
              <a:rPr lang="en-US" sz="1600" dirty="0" err="1">
                <a:solidFill>
                  <a:srgbClr val="FF0000"/>
                </a:solidFill>
              </a:rPr>
              <a:t>bahan</a:t>
            </a:r>
            <a:r>
              <a:rPr lang="en-US" sz="1600" dirty="0">
                <a:solidFill>
                  <a:srgbClr val="FF0000"/>
                </a:solidFill>
              </a:rPr>
              <a:t>: </a:t>
            </a:r>
            <a:r>
              <a:rPr lang="en-US" sz="1600" b="1" dirty="0" err="1">
                <a:solidFill>
                  <a:srgbClr val="FF0000"/>
                </a:solidFill>
              </a:rPr>
              <a:t>Debdeep</a:t>
            </a:r>
            <a:r>
              <a:rPr lang="en-US" sz="1600" b="1" dirty="0">
                <a:solidFill>
                  <a:srgbClr val="FF0000"/>
                </a:solidFill>
              </a:rPr>
              <a:t> </a:t>
            </a:r>
            <a:r>
              <a:rPr lang="en-US" sz="1600" b="1" dirty="0" err="1">
                <a:solidFill>
                  <a:srgbClr val="FF0000"/>
                </a:solidFill>
              </a:rPr>
              <a:t>Mukhopadhyay</a:t>
            </a:r>
            <a:r>
              <a:rPr lang="en-US" sz="1600" b="1" dirty="0"/>
              <a:t>, </a:t>
            </a:r>
            <a:r>
              <a:rPr lang="en-US" sz="1600" b="1" dirty="0">
                <a:solidFill>
                  <a:srgbClr val="FF3300"/>
                </a:solidFill>
              </a:rPr>
              <a:t>Elliptic Curve Cryptography</a:t>
            </a:r>
            <a:r>
              <a:rPr lang="en-US" sz="1600" b="1" dirty="0"/>
              <a:t> ,</a:t>
            </a:r>
          </a:p>
          <a:p>
            <a:r>
              <a:rPr lang="en-US" sz="1600" dirty="0">
                <a:solidFill>
                  <a:srgbClr val="FF0000"/>
                </a:solidFill>
              </a:rPr>
              <a:t> Dept of Computer Sc and </a:t>
            </a:r>
            <a:r>
              <a:rPr lang="en-US" sz="1600" dirty="0" err="1">
                <a:solidFill>
                  <a:srgbClr val="FF0000"/>
                </a:solidFill>
              </a:rPr>
              <a:t>Engg</a:t>
            </a:r>
            <a:r>
              <a:rPr lang="en-US" sz="1600" dirty="0">
                <a:solidFill>
                  <a:srgbClr val="FF0000"/>
                </a:solidFill>
              </a:rPr>
              <a:t> IIT Madras</a:t>
            </a: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A0581DE2-CB79-4618-B6F3-05F7EC754D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Munir/IF4020 Kriptografi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583A47E-50EF-CB70-A9C8-D208C63342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1CEE93-FA6F-4740-8CA5-FDA2A95C74F2}" type="slidenum">
              <a:rPr lang="en-US" smtClean="0"/>
              <a:t>41</a:t>
            </a:fld>
            <a:endParaRPr lang="en-US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6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986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986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rrow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86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0" presetClass="entr" presetSubtype="2741559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86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rrow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86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6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500"/>
                                        <p:tgtEl>
                                          <p:spTgt spid="19866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lick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8660" grpId="0" animBg="1"/>
      <p:bldP spid="198661" grpId="0" animBg="1"/>
      <p:bldP spid="198664" grpId="0" autoUpdateAnimBg="0"/>
      <p:bldP spid="198665" grpId="0" autoUpdateAnimBg="0"/>
      <p:bldP spid="198666" grpId="0" autoUpdateAnimBg="0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0" y="467360"/>
            <a:ext cx="11104880" cy="5913120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US" sz="2600" b="1" dirty="0" err="1"/>
              <a:t>Algoritma</a:t>
            </a:r>
            <a:r>
              <a:rPr lang="en-US" sz="2600" b="1" dirty="0"/>
              <a:t> Elliptic Curve Diffie-Hellman  (ECDH)</a:t>
            </a:r>
          </a:p>
          <a:p>
            <a:pPr>
              <a:buNone/>
            </a:pPr>
            <a:endParaRPr lang="en-US" sz="2400" dirty="0">
              <a:solidFill>
                <a:srgbClr val="FF3300"/>
              </a:solidFill>
            </a:endParaRPr>
          </a:p>
          <a:p>
            <a:pPr eaLnBrk="1" hangingPunct="1"/>
            <a:r>
              <a:rPr lang="en-US" sz="2400" dirty="0">
                <a:solidFill>
                  <a:srgbClr val="FF0000"/>
                </a:solidFill>
              </a:rPr>
              <a:t>Alice dan Bob </a:t>
            </a:r>
            <a:r>
              <a:rPr lang="en-US" sz="2400" dirty="0" err="1">
                <a:solidFill>
                  <a:srgbClr val="FF0000"/>
                </a:solidFill>
              </a:rPr>
              <a:t>ingin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berbagi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sebuah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kunci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rahasia</a:t>
            </a:r>
            <a:r>
              <a:rPr lang="en-US" sz="2400" dirty="0">
                <a:solidFill>
                  <a:srgbClr val="FF0000"/>
                </a:solidFill>
              </a:rPr>
              <a:t> K yang </a:t>
            </a:r>
            <a:r>
              <a:rPr lang="en-US" sz="2400" dirty="0" err="1">
                <a:solidFill>
                  <a:srgbClr val="FF0000"/>
                </a:solidFill>
              </a:rPr>
              <a:t>sama</a:t>
            </a:r>
            <a:r>
              <a:rPr lang="en-US" sz="2400" dirty="0">
                <a:solidFill>
                  <a:srgbClr val="FF0000"/>
                </a:solidFill>
              </a:rPr>
              <a:t>.</a:t>
            </a:r>
          </a:p>
          <a:p>
            <a:pPr lvl="1"/>
            <a:r>
              <a:rPr lang="en-US" dirty="0"/>
              <a:t>Alice dan Bob </a:t>
            </a:r>
            <a:r>
              <a:rPr lang="en-US" dirty="0" err="1"/>
              <a:t>menyepakati</a:t>
            </a:r>
            <a:r>
              <a:rPr lang="en-US" dirty="0"/>
              <a:t> </a:t>
            </a:r>
            <a:r>
              <a:rPr lang="en-US" dirty="0" err="1"/>
              <a:t>kurva</a:t>
            </a:r>
            <a:r>
              <a:rPr lang="en-US" dirty="0"/>
              <a:t> </a:t>
            </a:r>
            <a:r>
              <a:rPr lang="en-US" dirty="0" err="1"/>
              <a:t>eliptik</a:t>
            </a:r>
            <a:r>
              <a:rPr lang="en-US" dirty="0"/>
              <a:t> </a:t>
            </a:r>
            <a:r>
              <a:rPr lang="en-US" b="1" dirty="0">
                <a:solidFill>
                  <a:srgbClr val="FF0000"/>
                </a:solidFill>
              </a:rPr>
              <a:t>y</a:t>
            </a:r>
            <a:r>
              <a:rPr lang="en-US" b="1" baseline="30000" dirty="0">
                <a:solidFill>
                  <a:srgbClr val="FF0000"/>
                </a:solidFill>
              </a:rPr>
              <a:t>2 </a:t>
            </a:r>
            <a:r>
              <a:rPr lang="en-US" b="1" dirty="0">
                <a:solidFill>
                  <a:srgbClr val="FF0000"/>
                </a:solidFill>
              </a:rPr>
              <a:t> =</a:t>
            </a:r>
            <a:r>
              <a:rPr lang="en-US" b="1" dirty="0">
                <a:solidFill>
                  <a:srgbClr val="FF0000"/>
                </a:solidFill>
                <a:sym typeface="Symbol"/>
              </a:rPr>
              <a:t> </a:t>
            </a:r>
            <a:r>
              <a:rPr lang="en-US" b="1" dirty="0">
                <a:solidFill>
                  <a:srgbClr val="FF0000"/>
                </a:solidFill>
              </a:rPr>
              <a:t>x</a:t>
            </a:r>
            <a:r>
              <a:rPr lang="en-US" b="1" baseline="30000" dirty="0">
                <a:solidFill>
                  <a:srgbClr val="FF0000"/>
                </a:solidFill>
              </a:rPr>
              <a:t>3</a:t>
            </a:r>
            <a:r>
              <a:rPr lang="en-US" b="1" dirty="0">
                <a:solidFill>
                  <a:srgbClr val="FF0000"/>
                </a:solidFill>
              </a:rPr>
              <a:t> + ax + b  mod p </a:t>
            </a:r>
            <a:r>
              <a:rPr lang="en-US" dirty="0"/>
              <a:t>dan </a:t>
            </a:r>
            <a:r>
              <a:rPr lang="en-US" dirty="0" err="1"/>
              <a:t>titik</a:t>
            </a:r>
            <a:r>
              <a:rPr lang="en-US" dirty="0"/>
              <a:t> </a:t>
            </a:r>
            <a:r>
              <a:rPr lang="en-US" dirty="0">
                <a:solidFill>
                  <a:srgbClr val="FF0000"/>
                </a:solidFill>
              </a:rPr>
              <a:t>B</a:t>
            </a:r>
            <a:r>
              <a:rPr lang="en-US" dirty="0"/>
              <a:t> pada </a:t>
            </a:r>
            <a:r>
              <a:rPr lang="en-US" dirty="0" err="1"/>
              <a:t>kurva</a:t>
            </a:r>
            <a:endParaRPr lang="en-US" dirty="0"/>
          </a:p>
          <a:p>
            <a:pPr lvl="1" eaLnBrk="1" hangingPunct="1"/>
            <a:r>
              <a:rPr lang="en-US" dirty="0"/>
              <a:t>Alice dan Bob </a:t>
            </a:r>
            <a:r>
              <a:rPr lang="en-US" dirty="0" err="1"/>
              <a:t>menghitung</a:t>
            </a:r>
            <a:r>
              <a:rPr lang="en-US" dirty="0"/>
              <a:t> </a:t>
            </a:r>
            <a:r>
              <a:rPr lang="en-US" dirty="0" err="1"/>
              <a:t>kunci</a:t>
            </a:r>
            <a:r>
              <a:rPr lang="en-US" dirty="0"/>
              <a:t> </a:t>
            </a:r>
            <a:r>
              <a:rPr lang="en-US" dirty="0" err="1"/>
              <a:t>publik</a:t>
            </a:r>
            <a:r>
              <a:rPr lang="en-US" dirty="0"/>
              <a:t> dan </a:t>
            </a:r>
            <a:r>
              <a:rPr lang="en-US" dirty="0" err="1"/>
              <a:t>kunci</a:t>
            </a:r>
            <a:r>
              <a:rPr lang="en-US" dirty="0"/>
              <a:t> </a:t>
            </a:r>
            <a:r>
              <a:rPr lang="en-US" dirty="0" err="1"/>
              <a:t>privat</a:t>
            </a:r>
            <a:r>
              <a:rPr lang="en-US" dirty="0"/>
              <a:t> </a:t>
            </a:r>
            <a:r>
              <a:rPr lang="en-US" dirty="0" err="1"/>
              <a:t>masing-masing</a:t>
            </a:r>
            <a:r>
              <a:rPr lang="en-US" dirty="0"/>
              <a:t>. </a:t>
            </a:r>
          </a:p>
          <a:p>
            <a:pPr lvl="2" eaLnBrk="1" hangingPunct="1"/>
            <a:r>
              <a:rPr lang="en-US" sz="2400" dirty="0"/>
              <a:t>Alice</a:t>
            </a:r>
          </a:p>
          <a:p>
            <a:pPr lvl="4" eaLnBrk="1" hangingPunct="1"/>
            <a:r>
              <a:rPr lang="en-US" sz="2400" dirty="0" err="1">
                <a:solidFill>
                  <a:srgbClr val="FF0000"/>
                </a:solidFill>
              </a:rPr>
              <a:t>Kunci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privat</a:t>
            </a:r>
            <a:r>
              <a:rPr lang="en-US" sz="2400" dirty="0">
                <a:solidFill>
                  <a:srgbClr val="FF0000"/>
                </a:solidFill>
              </a:rPr>
              <a:t> = a</a:t>
            </a:r>
          </a:p>
          <a:p>
            <a:pPr lvl="4" eaLnBrk="1" hangingPunct="1"/>
            <a:r>
              <a:rPr lang="en-US" sz="2400" dirty="0" err="1">
                <a:solidFill>
                  <a:srgbClr val="FF0000"/>
                </a:solidFill>
              </a:rPr>
              <a:t>Kunci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publik</a:t>
            </a:r>
            <a:r>
              <a:rPr lang="en-US" sz="2400" dirty="0">
                <a:solidFill>
                  <a:srgbClr val="FF0000"/>
                </a:solidFill>
              </a:rPr>
              <a:t> = P</a:t>
            </a:r>
            <a:r>
              <a:rPr lang="en-US" sz="2400" baseline="-25000" dirty="0">
                <a:solidFill>
                  <a:srgbClr val="FF0000"/>
                </a:solidFill>
              </a:rPr>
              <a:t>A</a:t>
            </a:r>
            <a:r>
              <a:rPr lang="en-US" sz="2400" dirty="0">
                <a:solidFill>
                  <a:srgbClr val="FF0000"/>
                </a:solidFill>
              </a:rPr>
              <a:t> = a</a:t>
            </a:r>
            <a:r>
              <a:rPr lang="en-US" sz="2400" baseline="-25000" dirty="0">
                <a:solidFill>
                  <a:srgbClr val="FF0000"/>
                </a:solidFill>
              </a:rPr>
              <a:t> </a:t>
            </a:r>
            <a:r>
              <a:rPr lang="en-US" sz="2400" dirty="0">
                <a:solidFill>
                  <a:srgbClr val="FF0000"/>
                </a:solidFill>
                <a:sym typeface="Symbol"/>
              </a:rPr>
              <a:t> </a:t>
            </a:r>
            <a:r>
              <a:rPr lang="en-US" sz="2400" dirty="0">
                <a:solidFill>
                  <a:srgbClr val="FF0000"/>
                </a:solidFill>
              </a:rPr>
              <a:t>B</a:t>
            </a:r>
          </a:p>
          <a:p>
            <a:pPr lvl="2" eaLnBrk="1" hangingPunct="1"/>
            <a:r>
              <a:rPr lang="en-US" sz="2400" dirty="0"/>
              <a:t>Bob</a:t>
            </a:r>
          </a:p>
          <a:p>
            <a:pPr lvl="4" eaLnBrk="1" hangingPunct="1"/>
            <a:r>
              <a:rPr lang="en-US" sz="2400" dirty="0" err="1">
                <a:solidFill>
                  <a:srgbClr val="FF0000"/>
                </a:solidFill>
              </a:rPr>
              <a:t>Kunci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privat</a:t>
            </a:r>
            <a:r>
              <a:rPr lang="en-US" sz="2400" dirty="0">
                <a:solidFill>
                  <a:srgbClr val="FF0000"/>
                </a:solidFill>
              </a:rPr>
              <a:t> = b</a:t>
            </a:r>
          </a:p>
          <a:p>
            <a:pPr lvl="4" eaLnBrk="1" hangingPunct="1"/>
            <a:r>
              <a:rPr lang="en-US" sz="2400" dirty="0" err="1">
                <a:solidFill>
                  <a:srgbClr val="FF0000"/>
                </a:solidFill>
              </a:rPr>
              <a:t>Kunci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publik</a:t>
            </a:r>
            <a:r>
              <a:rPr lang="en-US" sz="2400" dirty="0">
                <a:solidFill>
                  <a:srgbClr val="FF0000"/>
                </a:solidFill>
              </a:rPr>
              <a:t> = P</a:t>
            </a:r>
            <a:r>
              <a:rPr lang="en-US" sz="2400" baseline="-25000" dirty="0">
                <a:solidFill>
                  <a:srgbClr val="FF0000"/>
                </a:solidFill>
              </a:rPr>
              <a:t>B</a:t>
            </a:r>
            <a:r>
              <a:rPr lang="en-US" sz="2400" dirty="0">
                <a:solidFill>
                  <a:srgbClr val="FF0000"/>
                </a:solidFill>
              </a:rPr>
              <a:t> = b </a:t>
            </a:r>
            <a:r>
              <a:rPr lang="en-US" sz="2400" dirty="0">
                <a:solidFill>
                  <a:srgbClr val="FF0000"/>
                </a:solidFill>
                <a:sym typeface="Symbol"/>
              </a:rPr>
              <a:t></a:t>
            </a:r>
            <a:r>
              <a:rPr lang="en-US" sz="2400" dirty="0">
                <a:solidFill>
                  <a:srgbClr val="FF0000"/>
                </a:solidFill>
              </a:rPr>
              <a:t> B</a:t>
            </a:r>
          </a:p>
          <a:p>
            <a:pPr lvl="4" eaLnBrk="1" hangingPunct="1"/>
            <a:endParaRPr lang="en-US" sz="2400" dirty="0">
              <a:solidFill>
                <a:srgbClr val="FF0000"/>
              </a:solidFill>
            </a:endParaRPr>
          </a:p>
          <a:p>
            <a:pPr lvl="1" eaLnBrk="1" hangingPunct="1"/>
            <a:r>
              <a:rPr lang="en-US" dirty="0"/>
              <a:t>Alice </a:t>
            </a:r>
            <a:r>
              <a:rPr lang="en-US" dirty="0" err="1"/>
              <a:t>dan</a:t>
            </a:r>
            <a:r>
              <a:rPr lang="en-US" dirty="0"/>
              <a:t> Bob </a:t>
            </a:r>
            <a:r>
              <a:rPr lang="en-US" dirty="0" err="1"/>
              <a:t>saling</a:t>
            </a:r>
            <a:r>
              <a:rPr lang="en-US" dirty="0"/>
              <a:t> </a:t>
            </a:r>
            <a:r>
              <a:rPr lang="en-US" dirty="0" err="1"/>
              <a:t>mengirim</a:t>
            </a:r>
            <a:r>
              <a:rPr lang="en-US" dirty="0"/>
              <a:t> </a:t>
            </a:r>
            <a:r>
              <a:rPr lang="en-US" dirty="0" err="1"/>
              <a:t>kunci</a:t>
            </a:r>
            <a:r>
              <a:rPr lang="en-US" dirty="0"/>
              <a:t> </a:t>
            </a:r>
            <a:r>
              <a:rPr lang="en-US" dirty="0" err="1"/>
              <a:t>publik</a:t>
            </a:r>
            <a:r>
              <a:rPr lang="en-US" dirty="0"/>
              <a:t> </a:t>
            </a:r>
            <a:r>
              <a:rPr lang="en-US" dirty="0" err="1"/>
              <a:t>masing-masing</a:t>
            </a:r>
            <a:r>
              <a:rPr lang="en-US" dirty="0"/>
              <a:t>.</a:t>
            </a:r>
          </a:p>
          <a:p>
            <a:pPr lvl="1" eaLnBrk="1" hangingPunct="1"/>
            <a:r>
              <a:rPr lang="en-US" dirty="0" err="1"/>
              <a:t>Keduanya</a:t>
            </a:r>
            <a:r>
              <a:rPr lang="en-US" dirty="0"/>
              <a:t> </a:t>
            </a:r>
            <a:r>
              <a:rPr lang="en-US" dirty="0" err="1"/>
              <a:t>melakukan</a:t>
            </a:r>
            <a:r>
              <a:rPr lang="en-US" dirty="0"/>
              <a:t> </a:t>
            </a:r>
            <a:r>
              <a:rPr lang="en-US" dirty="0" err="1"/>
              <a:t>perkalian</a:t>
            </a:r>
            <a:r>
              <a:rPr lang="en-US" dirty="0"/>
              <a:t> </a:t>
            </a:r>
            <a:r>
              <a:rPr lang="en-US" dirty="0" err="1"/>
              <a:t>kunci</a:t>
            </a:r>
            <a:r>
              <a:rPr lang="en-US" dirty="0"/>
              <a:t> </a:t>
            </a:r>
            <a:r>
              <a:rPr lang="en-US" dirty="0" err="1"/>
              <a:t>privatnya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kunci</a:t>
            </a:r>
            <a:r>
              <a:rPr lang="en-US" dirty="0"/>
              <a:t> </a:t>
            </a:r>
            <a:r>
              <a:rPr lang="en-US" dirty="0" err="1"/>
              <a:t>publik</a:t>
            </a:r>
            <a:r>
              <a:rPr lang="en-US" dirty="0"/>
              <a:t> </a:t>
            </a:r>
            <a:r>
              <a:rPr lang="en-US" dirty="0" err="1"/>
              <a:t>mitranya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mendapatkan</a:t>
            </a:r>
            <a:r>
              <a:rPr lang="en-US" dirty="0"/>
              <a:t> </a:t>
            </a:r>
            <a:r>
              <a:rPr lang="en-US" dirty="0" err="1"/>
              <a:t>kunci</a:t>
            </a:r>
            <a:r>
              <a:rPr lang="en-US" dirty="0"/>
              <a:t> </a:t>
            </a:r>
            <a:r>
              <a:rPr lang="en-US" dirty="0" err="1"/>
              <a:t>rahasia</a:t>
            </a:r>
            <a:r>
              <a:rPr lang="en-US" dirty="0"/>
              <a:t> yang </a:t>
            </a:r>
            <a:r>
              <a:rPr lang="en-US" dirty="0" err="1"/>
              <a:t>mereka</a:t>
            </a:r>
            <a:r>
              <a:rPr lang="en-US" dirty="0"/>
              <a:t> </a:t>
            </a:r>
            <a:r>
              <a:rPr lang="en-US" dirty="0" err="1"/>
              <a:t>bagi</a:t>
            </a:r>
            <a:endParaRPr lang="en-US" dirty="0"/>
          </a:p>
          <a:p>
            <a:pPr lvl="2"/>
            <a:r>
              <a:rPr lang="en-US" sz="2400" dirty="0">
                <a:solidFill>
                  <a:srgbClr val="FF0000"/>
                </a:solidFill>
              </a:rPr>
              <a:t>Alice </a:t>
            </a:r>
            <a:r>
              <a:rPr lang="en-US" sz="2400" dirty="0">
                <a:solidFill>
                  <a:srgbClr val="FF0000"/>
                </a:solidFill>
                <a:sym typeface="Wingdings" pitchFamily="2" charset="2"/>
              </a:rPr>
              <a:t> K</a:t>
            </a:r>
            <a:r>
              <a:rPr lang="en-US" sz="2400" baseline="-25000" dirty="0">
                <a:solidFill>
                  <a:srgbClr val="FF0000"/>
                </a:solidFill>
                <a:sym typeface="Wingdings" pitchFamily="2" charset="2"/>
              </a:rPr>
              <a:t>AB</a:t>
            </a:r>
            <a:r>
              <a:rPr lang="en-US" sz="2400" dirty="0">
                <a:solidFill>
                  <a:srgbClr val="FF0000"/>
                </a:solidFill>
                <a:sym typeface="Wingdings" pitchFamily="2" charset="2"/>
              </a:rPr>
              <a:t> = </a:t>
            </a:r>
            <a:r>
              <a:rPr lang="en-US" sz="2400" dirty="0" err="1">
                <a:solidFill>
                  <a:srgbClr val="FF0000"/>
                </a:solidFill>
                <a:sym typeface="Wingdings" pitchFamily="2" charset="2"/>
              </a:rPr>
              <a:t>a</a:t>
            </a:r>
            <a:r>
              <a:rPr lang="en-US" sz="2400" dirty="0" err="1">
                <a:solidFill>
                  <a:srgbClr val="FF0000"/>
                </a:solidFill>
                <a:sym typeface="Symbol"/>
              </a:rPr>
              <a:t></a:t>
            </a:r>
            <a:r>
              <a:rPr lang="en-US" sz="2400" dirty="0" err="1">
                <a:solidFill>
                  <a:srgbClr val="FF0000"/>
                </a:solidFill>
              </a:rPr>
              <a:t>P</a:t>
            </a:r>
            <a:r>
              <a:rPr lang="en-US" sz="2400" baseline="-25000" dirty="0" err="1">
                <a:solidFill>
                  <a:srgbClr val="FF0000"/>
                </a:solidFill>
              </a:rPr>
              <a:t>B</a:t>
            </a:r>
            <a:r>
              <a:rPr lang="en-US" sz="2400" baseline="-25000" dirty="0">
                <a:solidFill>
                  <a:srgbClr val="FF0000"/>
                </a:solidFill>
              </a:rPr>
              <a:t> </a:t>
            </a:r>
            <a:r>
              <a:rPr lang="en-US" sz="2400" dirty="0">
                <a:solidFill>
                  <a:srgbClr val="FF0000"/>
                </a:solidFill>
                <a:sym typeface="Wingdings" pitchFamily="2" charset="2"/>
              </a:rPr>
              <a:t>= a</a:t>
            </a:r>
            <a:r>
              <a:rPr lang="en-US" sz="2400" dirty="0">
                <a:solidFill>
                  <a:srgbClr val="FF0000"/>
                </a:solidFill>
                <a:sym typeface="Symbol"/>
              </a:rPr>
              <a:t></a:t>
            </a:r>
            <a:r>
              <a:rPr lang="en-US" sz="2400" dirty="0">
                <a:solidFill>
                  <a:srgbClr val="FF0000"/>
                </a:solidFill>
                <a:sym typeface="Wingdings" pitchFamily="2" charset="2"/>
              </a:rPr>
              <a:t>(b</a:t>
            </a:r>
            <a:r>
              <a:rPr lang="en-US" sz="2400" dirty="0">
                <a:solidFill>
                  <a:srgbClr val="FF0000"/>
                </a:solidFill>
                <a:sym typeface="Symbol"/>
              </a:rPr>
              <a:t>  </a:t>
            </a:r>
            <a:r>
              <a:rPr lang="en-US" sz="2400" dirty="0">
                <a:solidFill>
                  <a:srgbClr val="FF0000"/>
                </a:solidFill>
                <a:sym typeface="Wingdings" pitchFamily="2" charset="2"/>
              </a:rPr>
              <a:t>B)</a:t>
            </a:r>
          </a:p>
          <a:p>
            <a:pPr lvl="2"/>
            <a:r>
              <a:rPr lang="en-US" sz="2400" dirty="0">
                <a:solidFill>
                  <a:srgbClr val="FF0000"/>
                </a:solidFill>
              </a:rPr>
              <a:t>Bob  </a:t>
            </a:r>
            <a:r>
              <a:rPr lang="en-US" sz="2400" dirty="0">
                <a:solidFill>
                  <a:srgbClr val="FF0000"/>
                </a:solidFill>
                <a:sym typeface="Wingdings" pitchFamily="2" charset="2"/>
              </a:rPr>
              <a:t> K</a:t>
            </a:r>
            <a:r>
              <a:rPr lang="en-US" sz="2400" baseline="-25000" dirty="0">
                <a:solidFill>
                  <a:srgbClr val="FF0000"/>
                </a:solidFill>
                <a:sym typeface="Wingdings" pitchFamily="2" charset="2"/>
              </a:rPr>
              <a:t>AB</a:t>
            </a:r>
            <a:r>
              <a:rPr lang="en-US" sz="2400" dirty="0">
                <a:solidFill>
                  <a:srgbClr val="FF0000"/>
                </a:solidFill>
                <a:sym typeface="Wingdings" pitchFamily="2" charset="2"/>
              </a:rPr>
              <a:t> = </a:t>
            </a:r>
            <a:r>
              <a:rPr lang="en-US" sz="2400" dirty="0" err="1">
                <a:solidFill>
                  <a:srgbClr val="FF0000"/>
                </a:solidFill>
                <a:sym typeface="Wingdings" pitchFamily="2" charset="2"/>
              </a:rPr>
              <a:t>b</a:t>
            </a:r>
            <a:r>
              <a:rPr lang="en-US" sz="2400" dirty="0" err="1">
                <a:solidFill>
                  <a:srgbClr val="FF0000"/>
                </a:solidFill>
                <a:sym typeface="Symbol"/>
              </a:rPr>
              <a:t></a:t>
            </a:r>
            <a:r>
              <a:rPr lang="en-US" sz="2400" dirty="0" err="1">
                <a:solidFill>
                  <a:srgbClr val="FF0000"/>
                </a:solidFill>
              </a:rPr>
              <a:t>P</a:t>
            </a:r>
            <a:r>
              <a:rPr lang="en-US" sz="2400" baseline="-25000" dirty="0" err="1">
                <a:solidFill>
                  <a:srgbClr val="FF0000"/>
                </a:solidFill>
              </a:rPr>
              <a:t>A</a:t>
            </a:r>
            <a:r>
              <a:rPr lang="en-US" sz="2400" dirty="0">
                <a:solidFill>
                  <a:srgbClr val="FF0000"/>
                </a:solidFill>
              </a:rPr>
              <a:t> = </a:t>
            </a:r>
            <a:r>
              <a:rPr lang="en-US" sz="2400" dirty="0">
                <a:solidFill>
                  <a:srgbClr val="FF0000"/>
                </a:solidFill>
                <a:sym typeface="Wingdings" pitchFamily="2" charset="2"/>
              </a:rPr>
              <a:t>b</a:t>
            </a:r>
            <a:r>
              <a:rPr lang="en-US" sz="2400" dirty="0">
                <a:solidFill>
                  <a:srgbClr val="FF0000"/>
                </a:solidFill>
                <a:sym typeface="Symbol"/>
              </a:rPr>
              <a:t></a:t>
            </a:r>
            <a:r>
              <a:rPr lang="en-US" sz="2400" dirty="0">
                <a:solidFill>
                  <a:srgbClr val="FF0000"/>
                </a:solidFill>
                <a:sym typeface="Wingdings" pitchFamily="2" charset="2"/>
              </a:rPr>
              <a:t>(a</a:t>
            </a:r>
            <a:r>
              <a:rPr lang="en-US" sz="2400" dirty="0">
                <a:solidFill>
                  <a:srgbClr val="FF0000"/>
                </a:solidFill>
                <a:sym typeface="Symbol"/>
              </a:rPr>
              <a:t>  </a:t>
            </a:r>
            <a:r>
              <a:rPr lang="en-US" sz="2400" dirty="0">
                <a:solidFill>
                  <a:srgbClr val="FF0000"/>
                </a:solidFill>
                <a:sym typeface="Wingdings" pitchFamily="2" charset="2"/>
              </a:rPr>
              <a:t>B)</a:t>
            </a:r>
            <a:endParaRPr lang="en-US" sz="2400" dirty="0">
              <a:solidFill>
                <a:srgbClr val="FF0000"/>
              </a:solidFill>
            </a:endParaRPr>
          </a:p>
          <a:p>
            <a:pPr lvl="2" eaLnBrk="1" hangingPunct="1"/>
            <a:r>
              <a:rPr lang="en-US" sz="2400" b="1" dirty="0" err="1">
                <a:solidFill>
                  <a:srgbClr val="FF0000"/>
                </a:solidFill>
              </a:rPr>
              <a:t>Kunci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  <a:r>
              <a:rPr lang="en-US" sz="2400" b="1" dirty="0" err="1">
                <a:solidFill>
                  <a:srgbClr val="FF0000"/>
                </a:solidFill>
              </a:rPr>
              <a:t>rahasia</a:t>
            </a:r>
            <a:r>
              <a:rPr lang="en-US" sz="2400" b="1" dirty="0">
                <a:solidFill>
                  <a:srgbClr val="FF0000"/>
                </a:solidFill>
              </a:rPr>
              <a:t> = K</a:t>
            </a:r>
            <a:r>
              <a:rPr lang="en-US" sz="2400" b="1" baseline="-25000" dirty="0">
                <a:solidFill>
                  <a:srgbClr val="FF0000"/>
                </a:solidFill>
              </a:rPr>
              <a:t>AB</a:t>
            </a:r>
            <a:r>
              <a:rPr lang="en-US" sz="2400" b="1" dirty="0">
                <a:solidFill>
                  <a:srgbClr val="FF0000"/>
                </a:solidFill>
              </a:rPr>
              <a:t> = </a:t>
            </a:r>
            <a:r>
              <a:rPr lang="en-US" sz="2400" b="1" dirty="0" err="1">
                <a:solidFill>
                  <a:srgbClr val="FF0000"/>
                </a:solidFill>
              </a:rPr>
              <a:t>abB</a:t>
            </a:r>
            <a:endParaRPr lang="en-US" sz="2400" b="1" dirty="0">
              <a:solidFill>
                <a:srgbClr val="FF0000"/>
              </a:solidFill>
            </a:endParaRPr>
          </a:p>
          <a:p>
            <a:pPr lvl="1" eaLnBrk="1" hangingPunct="1"/>
            <a:endParaRPr lang="en-US" sz="2000" dirty="0"/>
          </a:p>
          <a:p>
            <a:pPr lvl="3" eaLnBrk="1" hangingPunct="1"/>
            <a:endParaRPr lang="en-US" sz="1600" dirty="0"/>
          </a:p>
          <a:p>
            <a:pPr lvl="1" eaLnBrk="1" hangingPunct="1"/>
            <a:endParaRPr lang="en-US" sz="2000" dirty="0"/>
          </a:p>
          <a:p>
            <a:pPr eaLnBrk="1" hangingPunct="1"/>
            <a:endParaRPr lang="en-US" sz="2400" dirty="0"/>
          </a:p>
          <a:p>
            <a:pPr lvl="1" eaLnBrk="1" hangingPunct="1"/>
            <a:endParaRPr lang="en-US" sz="2000" dirty="0"/>
          </a:p>
        </p:txBody>
      </p:sp>
      <p:sp>
        <p:nvSpPr>
          <p:cNvPr id="4" name="TextBox 3"/>
          <p:cNvSpPr txBox="1"/>
          <p:nvPr/>
        </p:nvSpPr>
        <p:spPr>
          <a:xfrm>
            <a:off x="5189284" y="6248400"/>
            <a:ext cx="656583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solidFill>
                  <a:srgbClr val="FF0000"/>
                </a:solidFill>
              </a:rPr>
              <a:t>*) </a:t>
            </a:r>
            <a:r>
              <a:rPr lang="en-US" sz="1600" dirty="0" err="1">
                <a:solidFill>
                  <a:srgbClr val="FF0000"/>
                </a:solidFill>
              </a:rPr>
              <a:t>Sumber</a:t>
            </a:r>
            <a:r>
              <a:rPr lang="en-US" sz="1600" dirty="0">
                <a:solidFill>
                  <a:srgbClr val="FF0000"/>
                </a:solidFill>
              </a:rPr>
              <a:t> </a:t>
            </a:r>
            <a:r>
              <a:rPr lang="en-US" sz="1600" dirty="0" err="1">
                <a:solidFill>
                  <a:srgbClr val="FF0000"/>
                </a:solidFill>
              </a:rPr>
              <a:t>bahan</a:t>
            </a:r>
            <a:r>
              <a:rPr lang="en-US" sz="1600" dirty="0">
                <a:solidFill>
                  <a:srgbClr val="FF0000"/>
                </a:solidFill>
              </a:rPr>
              <a:t>: </a:t>
            </a:r>
            <a:r>
              <a:rPr lang="en-US" sz="1600" b="1" dirty="0" err="1">
                <a:solidFill>
                  <a:srgbClr val="FF0000"/>
                </a:solidFill>
              </a:rPr>
              <a:t>Debdeep</a:t>
            </a:r>
            <a:r>
              <a:rPr lang="en-US" sz="1600" b="1" dirty="0">
                <a:solidFill>
                  <a:srgbClr val="FF0000"/>
                </a:solidFill>
              </a:rPr>
              <a:t> </a:t>
            </a:r>
            <a:r>
              <a:rPr lang="en-US" sz="1600" b="1" dirty="0" err="1">
                <a:solidFill>
                  <a:srgbClr val="FF0000"/>
                </a:solidFill>
              </a:rPr>
              <a:t>Mukhopadhyay</a:t>
            </a:r>
            <a:r>
              <a:rPr lang="en-US" sz="1600" b="1" dirty="0"/>
              <a:t>, </a:t>
            </a:r>
            <a:r>
              <a:rPr lang="en-US" sz="1600" b="1" dirty="0">
                <a:solidFill>
                  <a:srgbClr val="FF3300"/>
                </a:solidFill>
              </a:rPr>
              <a:t>Elliptic Curve Cryptography</a:t>
            </a:r>
            <a:r>
              <a:rPr lang="en-US" sz="1600" b="1" dirty="0"/>
              <a:t> ,</a:t>
            </a:r>
          </a:p>
          <a:p>
            <a:r>
              <a:rPr lang="en-US" sz="1600" dirty="0">
                <a:solidFill>
                  <a:srgbClr val="FF0000"/>
                </a:solidFill>
              </a:rPr>
              <a:t> Dept of Computer Sc and </a:t>
            </a:r>
            <a:r>
              <a:rPr lang="en-US" sz="1600" dirty="0" err="1">
                <a:solidFill>
                  <a:srgbClr val="FF0000"/>
                </a:solidFill>
              </a:rPr>
              <a:t>Engg</a:t>
            </a:r>
            <a:r>
              <a:rPr lang="en-US" sz="1600" dirty="0">
                <a:solidFill>
                  <a:srgbClr val="FF0000"/>
                </a:solidFill>
              </a:rPr>
              <a:t> IIT Madras</a:t>
            </a: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14574A06-B274-8AED-B65B-C63DF667B3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Munir/IF4020 Kriptografi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163851EE-A9F5-2657-C3C3-2A1D466800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1CEE93-FA6F-4740-8CA5-FDA2A95C74F2}" type="slidenum">
              <a:rPr lang="en-US" smtClean="0"/>
              <a:t>42</a:t>
            </a:fld>
            <a:endParaRPr lang="en-US"/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34720" y="317214"/>
            <a:ext cx="10535920" cy="551656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200" b="1" dirty="0" err="1"/>
              <a:t>Contoh</a:t>
            </a:r>
            <a:r>
              <a:rPr lang="en-US" sz="2200" dirty="0"/>
              <a:t> *):  </a:t>
            </a:r>
            <a:r>
              <a:rPr lang="en-US" sz="2200" dirty="0" err="1"/>
              <a:t>Misalkan</a:t>
            </a:r>
            <a:r>
              <a:rPr lang="en-US" sz="2200" dirty="0"/>
              <a:t> </a:t>
            </a:r>
            <a:r>
              <a:rPr lang="en-US" sz="2200" dirty="0" err="1"/>
              <a:t>kurva</a:t>
            </a:r>
            <a:r>
              <a:rPr lang="en-US" sz="2200" dirty="0"/>
              <a:t> </a:t>
            </a:r>
            <a:r>
              <a:rPr lang="en-US" sz="2200" dirty="0" err="1"/>
              <a:t>eliptik</a:t>
            </a:r>
            <a:r>
              <a:rPr lang="en-US" sz="2200" dirty="0"/>
              <a:t> yang </a:t>
            </a:r>
            <a:r>
              <a:rPr lang="en-US" sz="2200" dirty="0" err="1"/>
              <a:t>dipilih</a:t>
            </a:r>
            <a:r>
              <a:rPr lang="en-US" sz="2200" dirty="0"/>
              <a:t> </a:t>
            </a:r>
            <a:r>
              <a:rPr lang="en-US" sz="2200" dirty="0" err="1"/>
              <a:t>adalah</a:t>
            </a:r>
            <a:r>
              <a:rPr lang="en-US" sz="2200" dirty="0"/>
              <a:t> y</a:t>
            </a:r>
            <a:r>
              <a:rPr lang="en-US" sz="2200" baseline="30000" dirty="0"/>
              <a:t>2 </a:t>
            </a:r>
            <a:r>
              <a:rPr lang="en-US" sz="2200" dirty="0"/>
              <a:t>= x</a:t>
            </a:r>
            <a:r>
              <a:rPr lang="en-US" sz="2200" baseline="30000" dirty="0"/>
              <a:t>3 </a:t>
            </a:r>
            <a:r>
              <a:rPr lang="en-US" sz="2200" dirty="0"/>
              <a:t>+ 2x + 1 mod  5. </a:t>
            </a:r>
            <a:r>
              <a:rPr lang="en-US" sz="2200" dirty="0" err="1"/>
              <a:t>Himpunan</a:t>
            </a:r>
            <a:r>
              <a:rPr lang="en-US" sz="2200" dirty="0"/>
              <a:t> </a:t>
            </a:r>
            <a:r>
              <a:rPr lang="en-US" sz="2200" dirty="0" err="1"/>
              <a:t>titik-titik</a:t>
            </a:r>
            <a:r>
              <a:rPr lang="en-US" sz="2200" dirty="0"/>
              <a:t> </a:t>
            </a:r>
            <a:r>
              <a:rPr lang="en-US" sz="2200" dirty="0" err="1"/>
              <a:t>pada</a:t>
            </a:r>
            <a:r>
              <a:rPr lang="en-US" sz="2200" dirty="0"/>
              <a:t> </a:t>
            </a:r>
            <a:r>
              <a:rPr lang="en-US" sz="2200" dirty="0" err="1"/>
              <a:t>kurva</a:t>
            </a:r>
            <a:r>
              <a:rPr lang="en-US" sz="2200" dirty="0"/>
              <a:t> </a:t>
            </a:r>
            <a:r>
              <a:rPr lang="en-US" sz="2200" dirty="0" err="1"/>
              <a:t>eliptik</a:t>
            </a:r>
            <a:r>
              <a:rPr lang="en-US" sz="2200" dirty="0"/>
              <a:t> </a:t>
            </a:r>
            <a:r>
              <a:rPr lang="en-US" sz="2200" dirty="0" err="1"/>
              <a:t>adalah</a:t>
            </a:r>
            <a:r>
              <a:rPr lang="en-US" sz="2200" dirty="0"/>
              <a:t> {(0, 1), (1, 3), (3, 3), (3, 2), (1, 2), (0, 4)}. Alice dan Bob </a:t>
            </a:r>
            <a:r>
              <a:rPr lang="en-US" sz="2200" dirty="0" err="1"/>
              <a:t>menyepakati</a:t>
            </a:r>
            <a:r>
              <a:rPr lang="en-US" sz="2200" dirty="0"/>
              <a:t> </a:t>
            </a:r>
            <a:r>
              <a:rPr lang="en-US" sz="2200" dirty="0" err="1"/>
              <a:t>titik</a:t>
            </a:r>
            <a:r>
              <a:rPr lang="en-US" sz="2200" dirty="0"/>
              <a:t> B(0, 1) </a:t>
            </a:r>
            <a:r>
              <a:rPr lang="en-US" sz="2200" dirty="0" err="1"/>
              <a:t>sebagai</a:t>
            </a:r>
            <a:r>
              <a:rPr lang="en-US" sz="2200" dirty="0"/>
              <a:t> basis.</a:t>
            </a:r>
          </a:p>
          <a:p>
            <a:pPr marL="0" indent="0">
              <a:buNone/>
            </a:pPr>
            <a:endParaRPr lang="en-US" sz="2200" dirty="0"/>
          </a:p>
          <a:p>
            <a:pPr marL="457200" indent="-457200">
              <a:buAutoNum type="arabicPeriod"/>
            </a:pPr>
            <a:r>
              <a:rPr lang="en-US" sz="2200" dirty="0"/>
              <a:t>Alice </a:t>
            </a:r>
            <a:r>
              <a:rPr lang="en-US" sz="2200" dirty="0" err="1"/>
              <a:t>memilih</a:t>
            </a:r>
            <a:r>
              <a:rPr lang="en-US" sz="2200" dirty="0"/>
              <a:t> a = 2, </a:t>
            </a:r>
            <a:r>
              <a:rPr lang="en-US" sz="2200" dirty="0" err="1"/>
              <a:t>lalu</a:t>
            </a:r>
            <a:r>
              <a:rPr lang="en-US" sz="2200" dirty="0"/>
              <a:t> </a:t>
            </a:r>
            <a:r>
              <a:rPr lang="en-US" sz="2200" dirty="0" err="1"/>
              <a:t>menghitung</a:t>
            </a:r>
            <a:r>
              <a:rPr lang="en-US" sz="2200" dirty="0"/>
              <a:t> </a:t>
            </a:r>
            <a:r>
              <a:rPr lang="en-US" sz="2200" dirty="0" err="1"/>
              <a:t>kunci</a:t>
            </a:r>
            <a:r>
              <a:rPr lang="en-US" sz="2200" dirty="0"/>
              <a:t> </a:t>
            </a:r>
            <a:r>
              <a:rPr lang="en-US" sz="2200" dirty="0" err="1"/>
              <a:t>publiknya</a:t>
            </a:r>
            <a:r>
              <a:rPr lang="en-US" sz="2200" dirty="0"/>
              <a:t>:</a:t>
            </a:r>
          </a:p>
          <a:p>
            <a:pPr marL="457200" indent="-457200">
              <a:buNone/>
            </a:pPr>
            <a:r>
              <a:rPr lang="en-US" sz="2200" dirty="0"/>
              <a:t>		P</a:t>
            </a:r>
            <a:r>
              <a:rPr lang="en-US" sz="2200" baseline="-25000" dirty="0"/>
              <a:t>A</a:t>
            </a:r>
            <a:r>
              <a:rPr lang="en-US" sz="2200" dirty="0"/>
              <a:t> = </a:t>
            </a:r>
            <a:r>
              <a:rPr lang="en-US" sz="2200" dirty="0" err="1"/>
              <a:t>a</a:t>
            </a:r>
            <a:r>
              <a:rPr lang="en-US" sz="2200" dirty="0" err="1">
                <a:sym typeface="Symbol"/>
              </a:rPr>
              <a:t>B</a:t>
            </a:r>
            <a:r>
              <a:rPr lang="en-US" sz="2200" dirty="0">
                <a:sym typeface="Symbol"/>
              </a:rPr>
              <a:t> = 2B = B + B = (1, 3)  </a:t>
            </a:r>
            <a:r>
              <a:rPr lang="en-US" sz="2200" dirty="0">
                <a:sym typeface="Wingdings" pitchFamily="2" charset="2"/>
              </a:rPr>
              <a:t> </a:t>
            </a:r>
            <a:r>
              <a:rPr lang="en-US" sz="2200" dirty="0" err="1">
                <a:sym typeface="Wingdings" pitchFamily="2" charset="2"/>
              </a:rPr>
              <a:t>misalkan</a:t>
            </a:r>
            <a:r>
              <a:rPr lang="en-US" sz="2200" dirty="0">
                <a:sym typeface="Wingdings" pitchFamily="2" charset="2"/>
              </a:rPr>
              <a:t> </a:t>
            </a:r>
            <a:r>
              <a:rPr lang="en-US" sz="2200" dirty="0" err="1">
                <a:sym typeface="Wingdings" pitchFamily="2" charset="2"/>
              </a:rPr>
              <a:t>titik</a:t>
            </a:r>
            <a:r>
              <a:rPr lang="en-US" sz="2200" dirty="0">
                <a:sym typeface="Wingdings" pitchFamily="2" charset="2"/>
              </a:rPr>
              <a:t> Q</a:t>
            </a:r>
            <a:endParaRPr lang="en-US" sz="2200" dirty="0">
              <a:sym typeface="Symbol"/>
            </a:endParaRPr>
          </a:p>
          <a:p>
            <a:pPr marL="457200" indent="-457200">
              <a:buFont typeface="+mj-lt"/>
              <a:buAutoNum type="arabicPeriod" startAt="2"/>
            </a:pPr>
            <a:r>
              <a:rPr lang="en-US" sz="2200" dirty="0"/>
              <a:t>Bob </a:t>
            </a:r>
            <a:r>
              <a:rPr lang="en-US" sz="2200" dirty="0" err="1"/>
              <a:t>memilih</a:t>
            </a:r>
            <a:r>
              <a:rPr lang="en-US" sz="2200" dirty="0"/>
              <a:t> b = 3, </a:t>
            </a:r>
            <a:r>
              <a:rPr lang="en-US" sz="2200" dirty="0" err="1"/>
              <a:t>lalu</a:t>
            </a:r>
            <a:r>
              <a:rPr lang="en-US" sz="2200" dirty="0"/>
              <a:t> </a:t>
            </a:r>
            <a:r>
              <a:rPr lang="en-US" sz="2200" dirty="0" err="1"/>
              <a:t>menghitung</a:t>
            </a:r>
            <a:r>
              <a:rPr lang="en-US" sz="2200" dirty="0"/>
              <a:t> </a:t>
            </a:r>
            <a:r>
              <a:rPr lang="en-US" sz="2200" dirty="0" err="1"/>
              <a:t>kunci</a:t>
            </a:r>
            <a:r>
              <a:rPr lang="en-US" sz="2200" dirty="0"/>
              <a:t> </a:t>
            </a:r>
            <a:r>
              <a:rPr lang="en-US" sz="2200" dirty="0" err="1"/>
              <a:t>publiknya</a:t>
            </a:r>
            <a:r>
              <a:rPr lang="en-US" sz="2200" dirty="0"/>
              <a:t>:</a:t>
            </a:r>
          </a:p>
          <a:p>
            <a:pPr marL="457200" indent="-457200">
              <a:buNone/>
            </a:pPr>
            <a:r>
              <a:rPr lang="en-US" sz="2200" dirty="0"/>
              <a:t>		P</a:t>
            </a:r>
            <a:r>
              <a:rPr lang="en-US" sz="2200" baseline="-25000" dirty="0"/>
              <a:t>B</a:t>
            </a:r>
            <a:r>
              <a:rPr lang="en-US" sz="2200" dirty="0"/>
              <a:t> = </a:t>
            </a:r>
            <a:r>
              <a:rPr lang="en-US" sz="2200" dirty="0" err="1"/>
              <a:t>b</a:t>
            </a:r>
            <a:r>
              <a:rPr lang="en-US" sz="2200" dirty="0" err="1">
                <a:sym typeface="Symbol"/>
              </a:rPr>
              <a:t>B</a:t>
            </a:r>
            <a:r>
              <a:rPr lang="en-US" sz="2200" dirty="0">
                <a:sym typeface="Symbol"/>
              </a:rPr>
              <a:t> = 3B = B + B + B = 2B + B = (3, 3) </a:t>
            </a:r>
            <a:r>
              <a:rPr lang="en-US" sz="2200" dirty="0">
                <a:sym typeface="Wingdings" pitchFamily="2" charset="2"/>
              </a:rPr>
              <a:t> </a:t>
            </a:r>
            <a:r>
              <a:rPr lang="en-US" sz="2200" dirty="0" err="1">
                <a:sym typeface="Wingdings" pitchFamily="2" charset="2"/>
              </a:rPr>
              <a:t>misalkan</a:t>
            </a:r>
            <a:r>
              <a:rPr lang="en-US" sz="2200" dirty="0">
                <a:sym typeface="Wingdings" pitchFamily="2" charset="2"/>
              </a:rPr>
              <a:t> </a:t>
            </a:r>
            <a:r>
              <a:rPr lang="en-US" sz="2200" dirty="0" err="1">
                <a:sym typeface="Wingdings" pitchFamily="2" charset="2"/>
              </a:rPr>
              <a:t>titik</a:t>
            </a:r>
            <a:r>
              <a:rPr lang="en-US" sz="2200" dirty="0">
                <a:sym typeface="Wingdings" pitchFamily="2" charset="2"/>
              </a:rPr>
              <a:t> R</a:t>
            </a:r>
            <a:endParaRPr lang="en-US" sz="2200" dirty="0">
              <a:sym typeface="Symbol"/>
            </a:endParaRPr>
          </a:p>
          <a:p>
            <a:pPr marL="457200" indent="-457200">
              <a:buAutoNum type="arabicPeriod" startAt="3"/>
            </a:pPr>
            <a:r>
              <a:rPr lang="en-US" sz="2200" dirty="0">
                <a:sym typeface="Symbol"/>
              </a:rPr>
              <a:t>Alice </a:t>
            </a:r>
            <a:r>
              <a:rPr lang="en-US" sz="2200" dirty="0" err="1">
                <a:sym typeface="Symbol"/>
              </a:rPr>
              <a:t>mengirimkan</a:t>
            </a:r>
            <a:r>
              <a:rPr lang="en-US" sz="2200" dirty="0">
                <a:sym typeface="Symbol"/>
              </a:rPr>
              <a:t> P</a:t>
            </a:r>
            <a:r>
              <a:rPr lang="en-US" sz="2200" baseline="-25000" dirty="0">
                <a:sym typeface="Symbol"/>
              </a:rPr>
              <a:t>A</a:t>
            </a:r>
            <a:r>
              <a:rPr lang="en-US" sz="2200" dirty="0">
                <a:sym typeface="Symbol"/>
              </a:rPr>
              <a:t> </a:t>
            </a:r>
            <a:r>
              <a:rPr lang="en-US" sz="2200" dirty="0" err="1">
                <a:sym typeface="Symbol"/>
              </a:rPr>
              <a:t>kepada</a:t>
            </a:r>
            <a:r>
              <a:rPr lang="en-US" sz="2200" dirty="0">
                <a:sym typeface="Symbol"/>
              </a:rPr>
              <a:t> Bob, Bob </a:t>
            </a:r>
            <a:r>
              <a:rPr lang="en-US" sz="2200" dirty="0" err="1">
                <a:sym typeface="Symbol"/>
              </a:rPr>
              <a:t>mengirimkan</a:t>
            </a:r>
            <a:r>
              <a:rPr lang="en-US" sz="2200" dirty="0">
                <a:sym typeface="Symbol"/>
              </a:rPr>
              <a:t> P</a:t>
            </a:r>
            <a:r>
              <a:rPr lang="en-US" sz="2200" baseline="-25000" dirty="0">
                <a:sym typeface="Symbol"/>
              </a:rPr>
              <a:t>B</a:t>
            </a:r>
            <a:r>
              <a:rPr lang="en-US" sz="2200" dirty="0">
                <a:sym typeface="Symbol"/>
              </a:rPr>
              <a:t> </a:t>
            </a:r>
            <a:r>
              <a:rPr lang="en-US" sz="2200" dirty="0" err="1">
                <a:sym typeface="Symbol"/>
              </a:rPr>
              <a:t>kepada</a:t>
            </a:r>
            <a:r>
              <a:rPr lang="en-US" sz="2200" dirty="0">
                <a:sym typeface="Symbol"/>
              </a:rPr>
              <a:t> Alice.</a:t>
            </a:r>
          </a:p>
          <a:p>
            <a:pPr marL="457200" indent="-457200">
              <a:buAutoNum type="arabicPeriod" startAt="3"/>
            </a:pPr>
            <a:r>
              <a:rPr lang="en-US" sz="2200" dirty="0">
                <a:sym typeface="Symbol"/>
              </a:rPr>
              <a:t>Alice </a:t>
            </a:r>
            <a:r>
              <a:rPr lang="en-US" sz="2200" dirty="0" err="1">
                <a:sym typeface="Symbol"/>
              </a:rPr>
              <a:t>menghitung</a:t>
            </a:r>
            <a:r>
              <a:rPr lang="en-US" sz="2200" dirty="0">
                <a:sym typeface="Symbol"/>
              </a:rPr>
              <a:t> </a:t>
            </a:r>
            <a:r>
              <a:rPr lang="en-US" sz="2200" dirty="0" err="1">
                <a:sym typeface="Symbol"/>
              </a:rPr>
              <a:t>kunci</a:t>
            </a:r>
            <a:r>
              <a:rPr lang="en-US" sz="2200" dirty="0">
                <a:sym typeface="Symbol"/>
              </a:rPr>
              <a:t> </a:t>
            </a:r>
            <a:r>
              <a:rPr lang="en-US" sz="2200" dirty="0" err="1">
                <a:sym typeface="Symbol"/>
              </a:rPr>
              <a:t>rahasia</a:t>
            </a:r>
            <a:r>
              <a:rPr lang="en-US" sz="2200" dirty="0">
                <a:sym typeface="Symbol"/>
              </a:rPr>
              <a:t> </a:t>
            </a:r>
            <a:r>
              <a:rPr lang="en-US" sz="2200" dirty="0" err="1">
                <a:sym typeface="Symbol"/>
              </a:rPr>
              <a:t>sbb</a:t>
            </a:r>
            <a:r>
              <a:rPr lang="en-US" sz="2200" dirty="0">
                <a:sym typeface="Symbol"/>
              </a:rPr>
              <a:t>:</a:t>
            </a:r>
          </a:p>
          <a:p>
            <a:pPr marL="457200" indent="-457200">
              <a:buNone/>
            </a:pPr>
            <a:r>
              <a:rPr lang="en-US" sz="2200" dirty="0">
                <a:sym typeface="Symbol"/>
              </a:rPr>
              <a:t>		K</a:t>
            </a:r>
            <a:r>
              <a:rPr lang="en-US" sz="2200" baseline="-25000" dirty="0">
                <a:sym typeface="Symbol"/>
              </a:rPr>
              <a:t>A</a:t>
            </a:r>
            <a:r>
              <a:rPr lang="en-US" sz="2200" dirty="0">
                <a:sym typeface="Symbol"/>
              </a:rPr>
              <a:t> = </a:t>
            </a:r>
            <a:r>
              <a:rPr lang="en-US" sz="2200" dirty="0" err="1">
                <a:sym typeface="Symbol"/>
              </a:rPr>
              <a:t>aP</a:t>
            </a:r>
            <a:r>
              <a:rPr lang="en-US" sz="2200" baseline="-25000" dirty="0" err="1">
                <a:sym typeface="Symbol"/>
              </a:rPr>
              <a:t>B</a:t>
            </a:r>
            <a:r>
              <a:rPr lang="en-US" sz="2200" dirty="0">
                <a:sym typeface="Symbol"/>
              </a:rPr>
              <a:t> = 2R = R + R = (0, 4)</a:t>
            </a:r>
          </a:p>
          <a:p>
            <a:pPr marL="457200" indent="-457200">
              <a:buFont typeface="+mj-lt"/>
              <a:buAutoNum type="arabicPeriod" startAt="5"/>
            </a:pPr>
            <a:r>
              <a:rPr lang="en-US" sz="2200" dirty="0">
                <a:sym typeface="Symbol"/>
              </a:rPr>
              <a:t> Bob </a:t>
            </a:r>
            <a:r>
              <a:rPr lang="en-US" sz="2200" dirty="0" err="1">
                <a:sym typeface="Symbol"/>
              </a:rPr>
              <a:t>menghitung</a:t>
            </a:r>
            <a:r>
              <a:rPr lang="en-US" sz="2200" dirty="0">
                <a:sym typeface="Symbol"/>
              </a:rPr>
              <a:t> </a:t>
            </a:r>
            <a:r>
              <a:rPr lang="en-US" sz="2200" dirty="0" err="1">
                <a:sym typeface="Symbol"/>
              </a:rPr>
              <a:t>kunci</a:t>
            </a:r>
            <a:r>
              <a:rPr lang="en-US" sz="2200" dirty="0">
                <a:sym typeface="Symbol"/>
              </a:rPr>
              <a:t> </a:t>
            </a:r>
            <a:r>
              <a:rPr lang="en-US" sz="2200" dirty="0" err="1">
                <a:sym typeface="Symbol"/>
              </a:rPr>
              <a:t>rahasia</a:t>
            </a:r>
            <a:r>
              <a:rPr lang="en-US" sz="2200" dirty="0">
                <a:sym typeface="Symbol"/>
              </a:rPr>
              <a:t> </a:t>
            </a:r>
            <a:r>
              <a:rPr lang="en-US" sz="2200" dirty="0" err="1">
                <a:sym typeface="Symbol"/>
              </a:rPr>
              <a:t>sbb</a:t>
            </a:r>
            <a:r>
              <a:rPr lang="en-US" sz="2200" dirty="0">
                <a:sym typeface="Symbol"/>
              </a:rPr>
              <a:t>:</a:t>
            </a:r>
          </a:p>
          <a:p>
            <a:pPr marL="457200" indent="-457200">
              <a:buNone/>
            </a:pPr>
            <a:r>
              <a:rPr lang="en-US" sz="2200" dirty="0">
                <a:sym typeface="Symbol"/>
              </a:rPr>
              <a:t>		K</a:t>
            </a:r>
            <a:r>
              <a:rPr lang="en-US" sz="2200" baseline="-25000" dirty="0">
                <a:sym typeface="Symbol"/>
              </a:rPr>
              <a:t>B</a:t>
            </a:r>
            <a:r>
              <a:rPr lang="en-US" sz="2200" dirty="0">
                <a:sym typeface="Symbol"/>
              </a:rPr>
              <a:t> = </a:t>
            </a:r>
            <a:r>
              <a:rPr lang="en-US" sz="2200" dirty="0" err="1">
                <a:sym typeface="Symbol"/>
              </a:rPr>
              <a:t>bP</a:t>
            </a:r>
            <a:r>
              <a:rPr lang="en-US" sz="2200" baseline="-25000" dirty="0" err="1">
                <a:sym typeface="Symbol"/>
              </a:rPr>
              <a:t>A</a:t>
            </a:r>
            <a:r>
              <a:rPr lang="en-US" sz="2200" dirty="0">
                <a:sym typeface="Symbol"/>
              </a:rPr>
              <a:t> </a:t>
            </a:r>
            <a:r>
              <a:rPr lang="en-US" sz="2200">
                <a:sym typeface="Symbol"/>
              </a:rPr>
              <a:t>= 3Q </a:t>
            </a:r>
            <a:r>
              <a:rPr lang="en-US" sz="2200" dirty="0">
                <a:sym typeface="Symbol"/>
              </a:rPr>
              <a:t>= Q + </a:t>
            </a:r>
            <a:r>
              <a:rPr lang="en-US" sz="2200">
                <a:sym typeface="Symbol"/>
              </a:rPr>
              <a:t>Q + Q = </a:t>
            </a:r>
            <a:r>
              <a:rPr lang="en-US" sz="2200" dirty="0">
                <a:sym typeface="Symbol"/>
              </a:rPr>
              <a:t>(0, 4)</a:t>
            </a:r>
          </a:p>
          <a:p>
            <a:pPr marL="457200" indent="-457200">
              <a:buNone/>
            </a:pPr>
            <a:r>
              <a:rPr lang="en-US" sz="2200" dirty="0" err="1">
                <a:sym typeface="Symbol"/>
              </a:rPr>
              <a:t>Jadi</a:t>
            </a:r>
            <a:r>
              <a:rPr lang="en-US" sz="2200" dirty="0">
                <a:sym typeface="Symbol"/>
              </a:rPr>
              <a:t>, </a:t>
            </a:r>
            <a:r>
              <a:rPr lang="en-US" sz="2200" dirty="0" err="1">
                <a:sym typeface="Symbol"/>
              </a:rPr>
              <a:t>sekarang</a:t>
            </a:r>
            <a:r>
              <a:rPr lang="en-US" sz="2200" dirty="0">
                <a:sym typeface="Symbol"/>
              </a:rPr>
              <a:t> Alice </a:t>
            </a:r>
            <a:r>
              <a:rPr lang="en-US" sz="2200" dirty="0" err="1">
                <a:sym typeface="Symbol"/>
              </a:rPr>
              <a:t>dan</a:t>
            </a:r>
            <a:r>
              <a:rPr lang="en-US" sz="2200" dirty="0">
                <a:sym typeface="Symbol"/>
              </a:rPr>
              <a:t> Bob </a:t>
            </a:r>
            <a:r>
              <a:rPr lang="en-US" sz="2200" dirty="0" err="1">
                <a:sym typeface="Symbol"/>
              </a:rPr>
              <a:t>sudah</a:t>
            </a:r>
            <a:r>
              <a:rPr lang="en-US" sz="2200" dirty="0">
                <a:sym typeface="Symbol"/>
              </a:rPr>
              <a:t> </a:t>
            </a:r>
            <a:r>
              <a:rPr lang="en-US" sz="2200" dirty="0" err="1">
                <a:sym typeface="Symbol"/>
              </a:rPr>
              <a:t>berbagi</a:t>
            </a:r>
            <a:r>
              <a:rPr lang="en-US" sz="2200" dirty="0">
                <a:sym typeface="Symbol"/>
              </a:rPr>
              <a:t> </a:t>
            </a:r>
            <a:r>
              <a:rPr lang="en-US" sz="2200" dirty="0" err="1">
                <a:sym typeface="Symbol"/>
              </a:rPr>
              <a:t>kunci</a:t>
            </a:r>
            <a:r>
              <a:rPr lang="en-US" sz="2200" dirty="0">
                <a:sym typeface="Symbol"/>
              </a:rPr>
              <a:t> </a:t>
            </a:r>
            <a:r>
              <a:rPr lang="en-US" sz="2200" dirty="0" err="1">
                <a:sym typeface="Symbol"/>
              </a:rPr>
              <a:t>rahasia</a:t>
            </a:r>
            <a:r>
              <a:rPr lang="en-US" sz="2200" dirty="0">
                <a:sym typeface="Symbol"/>
              </a:rPr>
              <a:t> yang </a:t>
            </a:r>
            <a:r>
              <a:rPr lang="en-US" sz="2200" dirty="0" err="1">
                <a:sym typeface="Symbol"/>
              </a:rPr>
              <a:t>sama</a:t>
            </a:r>
            <a:r>
              <a:rPr lang="en-US" sz="2200" dirty="0">
                <a:sym typeface="Symbol"/>
              </a:rPr>
              <a:t>, </a:t>
            </a:r>
            <a:r>
              <a:rPr lang="en-US" sz="2200" dirty="0" err="1">
                <a:sym typeface="Symbol"/>
              </a:rPr>
              <a:t>yaitu</a:t>
            </a:r>
            <a:r>
              <a:rPr lang="en-US" sz="2200" dirty="0">
                <a:sym typeface="Symbol"/>
              </a:rPr>
              <a:t> (0, 4)</a:t>
            </a:r>
          </a:p>
          <a:p>
            <a:pPr marL="457200" indent="-457200">
              <a:buNone/>
            </a:pPr>
            <a:endParaRPr lang="en-US" sz="2000" dirty="0">
              <a:sym typeface="Symbol"/>
            </a:endParaRPr>
          </a:p>
          <a:p>
            <a:pPr marL="0" indent="0">
              <a:buNone/>
            </a:pPr>
            <a:r>
              <a:rPr lang="en-US" sz="2000" dirty="0"/>
              <a:t>	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F70A9-CF17-4CCF-9456-28B8BD5CF6EE}" type="slidenum">
              <a:rPr lang="en-US" smtClean="0"/>
              <a:pPr/>
              <a:t>43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928468" y="6027003"/>
            <a:ext cx="576306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FF0000"/>
                </a:solidFill>
              </a:rPr>
              <a:t>*) </a:t>
            </a:r>
            <a:r>
              <a:rPr lang="en-US" sz="1600" dirty="0" err="1">
                <a:solidFill>
                  <a:srgbClr val="FF0000"/>
                </a:solidFill>
              </a:rPr>
              <a:t>Sumber</a:t>
            </a:r>
            <a:r>
              <a:rPr lang="en-US" sz="1600" dirty="0">
                <a:solidFill>
                  <a:srgbClr val="FF0000"/>
                </a:solidFill>
              </a:rPr>
              <a:t> </a:t>
            </a:r>
            <a:r>
              <a:rPr lang="en-US" sz="1600" dirty="0" err="1">
                <a:solidFill>
                  <a:srgbClr val="FF0000"/>
                </a:solidFill>
              </a:rPr>
              <a:t>bahan</a:t>
            </a:r>
            <a:r>
              <a:rPr lang="en-US" sz="1600" dirty="0">
                <a:solidFill>
                  <a:srgbClr val="FF0000"/>
                </a:solidFill>
              </a:rPr>
              <a:t>: Nana </a:t>
            </a:r>
            <a:r>
              <a:rPr lang="en-US" sz="1600" dirty="0" err="1">
                <a:solidFill>
                  <a:srgbClr val="FF0000"/>
                </a:solidFill>
              </a:rPr>
              <a:t>Juhana</a:t>
            </a:r>
            <a:r>
              <a:rPr lang="en-US" sz="1600" dirty="0">
                <a:solidFill>
                  <a:srgbClr val="FF0000"/>
                </a:solidFill>
              </a:rPr>
              <a:t>, </a:t>
            </a:r>
            <a:r>
              <a:rPr lang="en-US" sz="1600" dirty="0" err="1">
                <a:solidFill>
                  <a:srgbClr val="FF0000"/>
                </a:solidFill>
              </a:rPr>
              <a:t>Implementasi</a:t>
            </a:r>
            <a:r>
              <a:rPr lang="en-US" sz="1600" dirty="0">
                <a:solidFill>
                  <a:srgbClr val="FF0000"/>
                </a:solidFill>
              </a:rPr>
              <a:t> Elliptic Curve Cryptography  (ECC) pada proses </a:t>
            </a:r>
            <a:r>
              <a:rPr lang="en-US" sz="1600" dirty="0" err="1">
                <a:solidFill>
                  <a:srgbClr val="FF0000"/>
                </a:solidFill>
              </a:rPr>
              <a:t>Pertukaran</a:t>
            </a:r>
            <a:r>
              <a:rPr lang="en-US" sz="1600" dirty="0">
                <a:solidFill>
                  <a:srgbClr val="FF0000"/>
                </a:solidFill>
              </a:rPr>
              <a:t> </a:t>
            </a:r>
            <a:r>
              <a:rPr lang="en-US" sz="1600" dirty="0" err="1">
                <a:solidFill>
                  <a:srgbClr val="FF0000"/>
                </a:solidFill>
              </a:rPr>
              <a:t>Kunci</a:t>
            </a:r>
            <a:r>
              <a:rPr lang="en-US" sz="1600" dirty="0">
                <a:solidFill>
                  <a:srgbClr val="FF0000"/>
                </a:solidFill>
              </a:rPr>
              <a:t> Diffie-Hellman dan Skema </a:t>
            </a:r>
            <a:r>
              <a:rPr lang="en-US" sz="1600" dirty="0" err="1">
                <a:solidFill>
                  <a:srgbClr val="FF0000"/>
                </a:solidFill>
              </a:rPr>
              <a:t>Enkripsi</a:t>
            </a:r>
            <a:r>
              <a:rPr lang="en-US" sz="1600" dirty="0">
                <a:solidFill>
                  <a:srgbClr val="FF0000"/>
                </a:solidFill>
              </a:rPr>
              <a:t> El Gamal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Elliptic Curve </a:t>
            </a:r>
            <a:r>
              <a:rPr lang="en-US" dirty="0" err="1">
                <a:latin typeface="+mn-lt"/>
              </a:rPr>
              <a:t>Elgamal</a:t>
            </a:r>
            <a:r>
              <a:rPr lang="en-US" dirty="0">
                <a:latin typeface="+mn-lt"/>
              </a:rPr>
              <a:t> (ECEG)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55040" y="1524001"/>
            <a:ext cx="10505440" cy="4832349"/>
          </a:xfrm>
        </p:spPr>
        <p:txBody>
          <a:bodyPr>
            <a:normAutofit lnSpcReduction="10000"/>
          </a:bodyPr>
          <a:lstStyle/>
          <a:p>
            <a:r>
              <a:rPr lang="en-US" sz="2600" i="1" dirty="0"/>
              <a:t>Elliptic Curve </a:t>
            </a:r>
            <a:r>
              <a:rPr lang="en-US" sz="2600" i="1" dirty="0" err="1"/>
              <a:t>Elgamal</a:t>
            </a:r>
            <a:r>
              <a:rPr lang="en-US" sz="2600" dirty="0"/>
              <a:t>: </a:t>
            </a:r>
            <a:r>
              <a:rPr lang="en-US" sz="2600" dirty="0" err="1"/>
              <a:t>sistem</a:t>
            </a:r>
            <a:r>
              <a:rPr lang="en-US" sz="2600" dirty="0"/>
              <a:t> </a:t>
            </a:r>
            <a:r>
              <a:rPr lang="en-US" sz="2600" dirty="0" err="1"/>
              <a:t>kriptografi</a:t>
            </a:r>
            <a:r>
              <a:rPr lang="en-US" sz="2600" dirty="0"/>
              <a:t> </a:t>
            </a:r>
            <a:r>
              <a:rPr lang="en-US" sz="2600" dirty="0" err="1"/>
              <a:t>kurva</a:t>
            </a:r>
            <a:r>
              <a:rPr lang="en-US" sz="2600" dirty="0"/>
              <a:t> </a:t>
            </a:r>
            <a:r>
              <a:rPr lang="en-US" sz="2600" dirty="0" err="1"/>
              <a:t>eliptik</a:t>
            </a:r>
            <a:r>
              <a:rPr lang="en-US" sz="2600" dirty="0"/>
              <a:t> yang </a:t>
            </a:r>
            <a:r>
              <a:rPr lang="en-US" sz="2600" dirty="0" err="1"/>
              <a:t>diadopsi</a:t>
            </a:r>
            <a:r>
              <a:rPr lang="en-US" sz="2600" dirty="0"/>
              <a:t> </a:t>
            </a:r>
            <a:r>
              <a:rPr lang="en-US" sz="2600" dirty="0" err="1"/>
              <a:t>dari</a:t>
            </a:r>
            <a:r>
              <a:rPr lang="en-US" sz="2600" dirty="0"/>
              <a:t> </a:t>
            </a:r>
            <a:r>
              <a:rPr lang="en-US" sz="2600" dirty="0" err="1"/>
              <a:t>algoritma</a:t>
            </a:r>
            <a:r>
              <a:rPr lang="en-US" sz="2600" dirty="0"/>
              <a:t> El Gamal.</a:t>
            </a:r>
          </a:p>
          <a:p>
            <a:r>
              <a:rPr lang="en-US" sz="2600" dirty="0" err="1"/>
              <a:t>Misalkan</a:t>
            </a:r>
            <a:r>
              <a:rPr lang="en-US" sz="2600" dirty="0"/>
              <a:t> </a:t>
            </a:r>
            <a:r>
              <a:rPr lang="en-US" sz="2600" dirty="0">
                <a:solidFill>
                  <a:srgbClr val="FF0000"/>
                </a:solidFill>
              </a:rPr>
              <a:t>Alice</a:t>
            </a:r>
            <a:r>
              <a:rPr lang="en-US" sz="2600" dirty="0">
                <a:solidFill>
                  <a:srgbClr val="FF3300"/>
                </a:solidFill>
              </a:rPr>
              <a:t> </a:t>
            </a:r>
            <a:r>
              <a:rPr lang="en-US" sz="2600" dirty="0" err="1"/>
              <a:t>ingin</a:t>
            </a:r>
            <a:r>
              <a:rPr lang="en-US" sz="2600" dirty="0"/>
              <a:t> </a:t>
            </a:r>
            <a:r>
              <a:rPr lang="en-US" sz="2600" dirty="0" err="1"/>
              <a:t>mengirim</a:t>
            </a:r>
            <a:r>
              <a:rPr lang="en-US" sz="2600" dirty="0"/>
              <a:t> </a:t>
            </a:r>
            <a:r>
              <a:rPr lang="en-US" sz="2600" dirty="0">
                <a:solidFill>
                  <a:srgbClr val="FF0000"/>
                </a:solidFill>
              </a:rPr>
              <a:t>Bob</a:t>
            </a:r>
            <a:r>
              <a:rPr lang="en-US" sz="2600" dirty="0"/>
              <a:t> </a:t>
            </a:r>
            <a:r>
              <a:rPr lang="en-US" sz="2600" dirty="0" err="1"/>
              <a:t>pesan</a:t>
            </a:r>
            <a:r>
              <a:rPr lang="en-US" sz="2600" dirty="0"/>
              <a:t> M yang </a:t>
            </a:r>
            <a:r>
              <a:rPr lang="en-US" sz="2600" dirty="0" err="1"/>
              <a:t>dienkripsi</a:t>
            </a:r>
            <a:r>
              <a:rPr lang="en-US" dirty="0"/>
              <a:t>.</a:t>
            </a:r>
          </a:p>
          <a:p>
            <a:pPr lvl="1"/>
            <a:r>
              <a:rPr lang="en-US" dirty="0" err="1"/>
              <a:t>Baik</a:t>
            </a:r>
            <a:r>
              <a:rPr lang="en-US" dirty="0"/>
              <a:t> Alice dan Bob </a:t>
            </a:r>
            <a:r>
              <a:rPr lang="en-US" dirty="0" err="1"/>
              <a:t>menyepakati</a:t>
            </a:r>
            <a:r>
              <a:rPr lang="en-US" dirty="0"/>
              <a:t> </a:t>
            </a:r>
            <a:r>
              <a:rPr lang="en-US" dirty="0" err="1"/>
              <a:t>kurva</a:t>
            </a:r>
            <a:r>
              <a:rPr lang="en-US" dirty="0"/>
              <a:t> </a:t>
            </a:r>
            <a:r>
              <a:rPr lang="en-US" dirty="0" err="1"/>
              <a:t>elelitik</a:t>
            </a:r>
            <a:r>
              <a:rPr lang="en-US" dirty="0"/>
              <a:t> dan </a:t>
            </a:r>
            <a:r>
              <a:rPr lang="en-US" dirty="0" err="1"/>
              <a:t>titik</a:t>
            </a:r>
            <a:r>
              <a:rPr lang="en-US" dirty="0"/>
              <a:t> basis B.</a:t>
            </a:r>
          </a:p>
          <a:p>
            <a:pPr lvl="1"/>
            <a:r>
              <a:rPr lang="en-US" dirty="0"/>
              <a:t>Alice </a:t>
            </a:r>
            <a:r>
              <a:rPr lang="en-US" dirty="0" err="1"/>
              <a:t>dan</a:t>
            </a:r>
            <a:r>
              <a:rPr lang="en-US" dirty="0"/>
              <a:t> Bob </a:t>
            </a:r>
            <a:r>
              <a:rPr lang="en-US" dirty="0" err="1"/>
              <a:t>membuat</a:t>
            </a:r>
            <a:r>
              <a:rPr lang="en-US" dirty="0"/>
              <a:t> </a:t>
            </a:r>
            <a:r>
              <a:rPr lang="en-US" dirty="0" err="1"/>
              <a:t>kunci</a:t>
            </a:r>
            <a:r>
              <a:rPr lang="en-US" dirty="0"/>
              <a:t> </a:t>
            </a:r>
            <a:r>
              <a:rPr lang="en-US" dirty="0" err="1"/>
              <a:t>privat</a:t>
            </a:r>
            <a:r>
              <a:rPr lang="en-US" dirty="0"/>
              <a:t>/</a:t>
            </a:r>
            <a:r>
              <a:rPr lang="en-US" dirty="0" err="1"/>
              <a:t>kunci</a:t>
            </a:r>
            <a:r>
              <a:rPr lang="en-US" dirty="0"/>
              <a:t> </a:t>
            </a:r>
            <a:r>
              <a:rPr lang="en-US" dirty="0" err="1"/>
              <a:t>publik</a:t>
            </a:r>
            <a:r>
              <a:rPr lang="en-US" dirty="0"/>
              <a:t>.</a:t>
            </a:r>
          </a:p>
          <a:p>
            <a:pPr lvl="2"/>
            <a:r>
              <a:rPr lang="en-US" sz="2400" dirty="0"/>
              <a:t>Alice</a:t>
            </a:r>
          </a:p>
          <a:p>
            <a:pPr lvl="3"/>
            <a:r>
              <a:rPr lang="en-US" sz="2400" dirty="0" err="1"/>
              <a:t>Kunci</a:t>
            </a:r>
            <a:r>
              <a:rPr lang="en-US" sz="2400" dirty="0"/>
              <a:t> </a:t>
            </a:r>
            <a:r>
              <a:rPr lang="en-US" sz="2400" dirty="0" err="1"/>
              <a:t>privat</a:t>
            </a:r>
            <a:r>
              <a:rPr lang="en-US" sz="2400" dirty="0"/>
              <a:t> = a</a:t>
            </a:r>
          </a:p>
          <a:p>
            <a:pPr lvl="3"/>
            <a:r>
              <a:rPr lang="en-US" sz="2400" dirty="0" err="1"/>
              <a:t>Kunci</a:t>
            </a:r>
            <a:r>
              <a:rPr lang="en-US" sz="2400" dirty="0"/>
              <a:t> </a:t>
            </a:r>
            <a:r>
              <a:rPr lang="en-US" sz="2400" dirty="0" err="1"/>
              <a:t>publik</a:t>
            </a:r>
            <a:r>
              <a:rPr lang="en-US" sz="2400" dirty="0"/>
              <a:t> = P</a:t>
            </a:r>
            <a:r>
              <a:rPr lang="en-US" sz="2400" baseline="-25000" dirty="0"/>
              <a:t>A</a:t>
            </a:r>
            <a:r>
              <a:rPr lang="en-US" sz="2400" dirty="0"/>
              <a:t> = a</a:t>
            </a:r>
            <a:r>
              <a:rPr lang="en-US" sz="2400" baseline="-25000" dirty="0"/>
              <a:t> </a:t>
            </a:r>
            <a:r>
              <a:rPr lang="en-US" sz="2400" dirty="0">
                <a:sym typeface="Symbol" panose="05050102010706020507" pitchFamily="18" charset="2"/>
              </a:rPr>
              <a:t></a:t>
            </a:r>
            <a:r>
              <a:rPr lang="en-US" sz="2400" dirty="0"/>
              <a:t> B</a:t>
            </a:r>
          </a:p>
          <a:p>
            <a:pPr lvl="2"/>
            <a:r>
              <a:rPr lang="en-US" sz="2400" dirty="0"/>
              <a:t>Bob</a:t>
            </a:r>
          </a:p>
          <a:p>
            <a:pPr lvl="3"/>
            <a:r>
              <a:rPr lang="en-US" sz="2400" dirty="0" err="1"/>
              <a:t>Kunci</a:t>
            </a:r>
            <a:r>
              <a:rPr lang="en-US" sz="2400" dirty="0"/>
              <a:t> </a:t>
            </a:r>
            <a:r>
              <a:rPr lang="en-US" sz="2400" dirty="0" err="1"/>
              <a:t>privat</a:t>
            </a:r>
            <a:r>
              <a:rPr lang="en-US" sz="2400" dirty="0"/>
              <a:t> = b</a:t>
            </a:r>
          </a:p>
          <a:p>
            <a:pPr lvl="3"/>
            <a:r>
              <a:rPr lang="en-US" sz="2400" dirty="0" err="1"/>
              <a:t>Kunci</a:t>
            </a:r>
            <a:r>
              <a:rPr lang="en-US" sz="2400" dirty="0"/>
              <a:t> </a:t>
            </a:r>
            <a:r>
              <a:rPr lang="en-US" sz="2400" dirty="0" err="1"/>
              <a:t>publik</a:t>
            </a:r>
            <a:r>
              <a:rPr lang="en-US" sz="2400" dirty="0"/>
              <a:t> = P</a:t>
            </a:r>
            <a:r>
              <a:rPr lang="en-US" sz="2400" baseline="-25000" dirty="0"/>
              <a:t>B</a:t>
            </a:r>
            <a:r>
              <a:rPr lang="en-US" sz="2400" dirty="0"/>
              <a:t> = b </a:t>
            </a:r>
            <a:r>
              <a:rPr lang="en-US" sz="2400" dirty="0">
                <a:sym typeface="Symbol" panose="05050102010706020507" pitchFamily="18" charset="2"/>
              </a:rPr>
              <a:t></a:t>
            </a:r>
            <a:r>
              <a:rPr lang="en-US" sz="2400" dirty="0"/>
              <a:t> B</a:t>
            </a:r>
          </a:p>
          <a:p>
            <a:pPr lvl="1"/>
            <a:r>
              <a:rPr lang="en-US" dirty="0"/>
              <a:t>Alice </a:t>
            </a:r>
            <a:r>
              <a:rPr lang="en-US" dirty="0" err="1"/>
              <a:t>mengambil</a:t>
            </a:r>
            <a:r>
              <a:rPr lang="en-US" dirty="0"/>
              <a:t> </a:t>
            </a:r>
            <a:r>
              <a:rPr lang="en-US" dirty="0" err="1"/>
              <a:t>plainteks</a:t>
            </a:r>
            <a:r>
              <a:rPr lang="en-US" dirty="0"/>
              <a:t>, M, </a:t>
            </a:r>
            <a:r>
              <a:rPr lang="en-US" dirty="0" err="1"/>
              <a:t>lalu</a:t>
            </a:r>
            <a:r>
              <a:rPr lang="en-US" dirty="0"/>
              <a:t> </a:t>
            </a:r>
            <a:r>
              <a:rPr lang="en-US" dirty="0" err="1"/>
              <a:t>mengkodekannya</a:t>
            </a:r>
            <a:r>
              <a:rPr lang="en-US" dirty="0"/>
              <a:t>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sebuah</a:t>
            </a:r>
            <a:r>
              <a:rPr lang="en-US" dirty="0"/>
              <a:t> </a:t>
            </a:r>
            <a:r>
              <a:rPr lang="en-US" dirty="0" err="1"/>
              <a:t>titik</a:t>
            </a:r>
            <a:r>
              <a:rPr lang="en-US" dirty="0"/>
              <a:t>, P</a:t>
            </a:r>
            <a:r>
              <a:rPr lang="en-US" baseline="-25000" dirty="0"/>
              <a:t>M</a:t>
            </a:r>
            <a:r>
              <a:rPr lang="en-US" dirty="0"/>
              <a:t>, pada  </a:t>
            </a:r>
            <a:r>
              <a:rPr lang="en-US" dirty="0" err="1"/>
              <a:t>kurva</a:t>
            </a:r>
            <a:r>
              <a:rPr lang="en-US" dirty="0"/>
              <a:t> </a:t>
            </a:r>
            <a:r>
              <a:rPr lang="en-US" dirty="0" err="1"/>
              <a:t>eliptik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Munir/IF4020 Kriptografi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F70A9-CF17-4CCF-9456-28B8BD5CF6EE}" type="slidenum">
              <a:rPr lang="en-US" smtClean="0"/>
              <a:pPr/>
              <a:t>44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5123244" y="5908100"/>
            <a:ext cx="656583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solidFill>
                  <a:srgbClr val="FF0000"/>
                </a:solidFill>
              </a:rPr>
              <a:t>*) </a:t>
            </a:r>
            <a:r>
              <a:rPr lang="en-US" sz="1600" dirty="0" err="1">
                <a:solidFill>
                  <a:srgbClr val="FF0000"/>
                </a:solidFill>
              </a:rPr>
              <a:t>Sumber</a:t>
            </a:r>
            <a:r>
              <a:rPr lang="en-US" sz="1600" dirty="0">
                <a:solidFill>
                  <a:srgbClr val="FF0000"/>
                </a:solidFill>
              </a:rPr>
              <a:t> </a:t>
            </a:r>
            <a:r>
              <a:rPr lang="en-US" sz="1600" dirty="0" err="1">
                <a:solidFill>
                  <a:srgbClr val="FF0000"/>
                </a:solidFill>
              </a:rPr>
              <a:t>bahan</a:t>
            </a:r>
            <a:r>
              <a:rPr lang="en-US" sz="1600" dirty="0">
                <a:solidFill>
                  <a:srgbClr val="FF0000"/>
                </a:solidFill>
              </a:rPr>
              <a:t>: </a:t>
            </a:r>
            <a:r>
              <a:rPr lang="en-US" sz="1600" b="1" dirty="0" err="1">
                <a:solidFill>
                  <a:srgbClr val="FF0000"/>
                </a:solidFill>
              </a:rPr>
              <a:t>Debdeep</a:t>
            </a:r>
            <a:r>
              <a:rPr lang="en-US" sz="1600" b="1" dirty="0">
                <a:solidFill>
                  <a:srgbClr val="FF0000"/>
                </a:solidFill>
              </a:rPr>
              <a:t> </a:t>
            </a:r>
            <a:r>
              <a:rPr lang="en-US" sz="1600" b="1" dirty="0" err="1">
                <a:solidFill>
                  <a:srgbClr val="FF0000"/>
                </a:solidFill>
              </a:rPr>
              <a:t>Mukhopadhyay</a:t>
            </a:r>
            <a:r>
              <a:rPr lang="en-US" sz="1600" b="1" dirty="0"/>
              <a:t>, </a:t>
            </a:r>
            <a:r>
              <a:rPr lang="en-US" sz="1600" b="1" dirty="0">
                <a:solidFill>
                  <a:srgbClr val="FF3300"/>
                </a:solidFill>
              </a:rPr>
              <a:t>Elliptic Curve Cryptography</a:t>
            </a:r>
            <a:r>
              <a:rPr lang="en-US" sz="1600" b="1" dirty="0"/>
              <a:t> ,</a:t>
            </a:r>
          </a:p>
          <a:p>
            <a:r>
              <a:rPr lang="en-US" sz="1600" dirty="0">
                <a:solidFill>
                  <a:srgbClr val="FF0000"/>
                </a:solidFill>
              </a:rPr>
              <a:t> Dept of Computer Sc and </a:t>
            </a:r>
            <a:r>
              <a:rPr lang="en-US" sz="1600" dirty="0" err="1">
                <a:solidFill>
                  <a:srgbClr val="FF0000"/>
                </a:solidFill>
              </a:rPr>
              <a:t>Engg</a:t>
            </a:r>
            <a:r>
              <a:rPr lang="en-US" sz="1600" dirty="0">
                <a:solidFill>
                  <a:srgbClr val="FF0000"/>
                </a:solidFill>
              </a:rPr>
              <a:t> IIT Madras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85520" y="695961"/>
            <a:ext cx="10535919" cy="5440363"/>
          </a:xfrm>
        </p:spPr>
        <p:txBody>
          <a:bodyPr>
            <a:normAutofit/>
          </a:bodyPr>
          <a:lstStyle/>
          <a:p>
            <a:pPr lvl="1"/>
            <a:r>
              <a:rPr lang="en-US" dirty="0"/>
              <a:t>Alice </a:t>
            </a:r>
            <a:r>
              <a:rPr lang="en-US" dirty="0" err="1"/>
              <a:t>memilih</a:t>
            </a:r>
            <a:r>
              <a:rPr lang="en-US" dirty="0"/>
              <a:t> </a:t>
            </a:r>
            <a:r>
              <a:rPr lang="en-US" dirty="0" err="1"/>
              <a:t>bilangan</a:t>
            </a:r>
            <a:r>
              <a:rPr lang="en-US" dirty="0"/>
              <a:t> </a:t>
            </a:r>
            <a:r>
              <a:rPr lang="en-US" dirty="0" err="1"/>
              <a:t>acak</a:t>
            </a:r>
            <a:r>
              <a:rPr lang="en-US" dirty="0"/>
              <a:t> k yang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terletak</a:t>
            </a:r>
            <a:r>
              <a:rPr lang="en-US" dirty="0"/>
              <a:t> di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selang</a:t>
            </a:r>
            <a:r>
              <a:rPr lang="en-US" dirty="0"/>
              <a:t> [1, p-1]</a:t>
            </a:r>
          </a:p>
          <a:p>
            <a:pPr lvl="1"/>
            <a:r>
              <a:rPr lang="en-US" dirty="0" err="1"/>
              <a:t>Cipherteks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b="1" dirty="0">
                <a:solidFill>
                  <a:srgbClr val="FF0000"/>
                </a:solidFill>
              </a:rPr>
              <a:t>P</a:t>
            </a:r>
            <a:r>
              <a:rPr lang="en-US" b="1" baseline="-25000" dirty="0">
                <a:solidFill>
                  <a:srgbClr val="FF0000"/>
                </a:solidFill>
              </a:rPr>
              <a:t>M</a:t>
            </a:r>
            <a:r>
              <a:rPr lang="en-US" baseline="-25000" dirty="0"/>
              <a:t> 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pasangan</a:t>
            </a:r>
            <a:r>
              <a:rPr lang="en-US" dirty="0"/>
              <a:t> </a:t>
            </a:r>
            <a:r>
              <a:rPr lang="en-US" dirty="0" err="1"/>
              <a:t>titik</a:t>
            </a:r>
            <a:endParaRPr lang="en-US" dirty="0"/>
          </a:p>
          <a:p>
            <a:pPr lvl="2"/>
            <a:r>
              <a:rPr lang="en-US" sz="2400" b="1" dirty="0">
                <a:solidFill>
                  <a:srgbClr val="FF0000"/>
                </a:solidFill>
              </a:rPr>
              <a:t>P</a:t>
            </a:r>
            <a:r>
              <a:rPr lang="en-US" sz="2400" b="1" baseline="-25000" dirty="0">
                <a:solidFill>
                  <a:srgbClr val="FF0000"/>
                </a:solidFill>
              </a:rPr>
              <a:t>C</a:t>
            </a:r>
            <a:r>
              <a:rPr lang="en-US" sz="2400" b="1" dirty="0">
                <a:solidFill>
                  <a:srgbClr val="FF0000"/>
                </a:solidFill>
              </a:rPr>
              <a:t> = [ (</a:t>
            </a:r>
            <a:r>
              <a:rPr lang="en-US" sz="2400" b="1" dirty="0" err="1">
                <a:solidFill>
                  <a:srgbClr val="FF0000"/>
                </a:solidFill>
              </a:rPr>
              <a:t>kB</a:t>
            </a:r>
            <a:r>
              <a:rPr lang="en-US" sz="2400" b="1" dirty="0">
                <a:solidFill>
                  <a:srgbClr val="FF0000"/>
                </a:solidFill>
              </a:rPr>
              <a:t>), (P</a:t>
            </a:r>
            <a:r>
              <a:rPr lang="en-US" sz="2400" b="1" baseline="-25000" dirty="0">
                <a:solidFill>
                  <a:srgbClr val="FF0000"/>
                </a:solidFill>
              </a:rPr>
              <a:t>M</a:t>
            </a:r>
            <a:r>
              <a:rPr lang="en-US" sz="2400" b="1" baseline="30000" dirty="0">
                <a:solidFill>
                  <a:srgbClr val="FF0000"/>
                </a:solidFill>
              </a:rPr>
              <a:t> </a:t>
            </a:r>
            <a:r>
              <a:rPr lang="en-US" sz="2400" b="1" dirty="0">
                <a:solidFill>
                  <a:srgbClr val="FF0000"/>
                </a:solidFill>
              </a:rPr>
              <a:t>+ </a:t>
            </a:r>
            <a:r>
              <a:rPr lang="en-US" sz="2400" b="1" dirty="0" err="1">
                <a:solidFill>
                  <a:srgbClr val="FF0000"/>
                </a:solidFill>
              </a:rPr>
              <a:t>kP</a:t>
            </a:r>
            <a:r>
              <a:rPr lang="en-US" sz="2400" b="1" baseline="-25000" dirty="0" err="1">
                <a:solidFill>
                  <a:srgbClr val="FF0000"/>
                </a:solidFill>
              </a:rPr>
              <a:t>B</a:t>
            </a:r>
            <a:r>
              <a:rPr lang="en-US" sz="2400" b="1" dirty="0">
                <a:solidFill>
                  <a:srgbClr val="FF0000"/>
                </a:solidFill>
              </a:rPr>
              <a:t>) ]</a:t>
            </a:r>
          </a:p>
          <a:p>
            <a:pPr lvl="2">
              <a:buNone/>
            </a:pPr>
            <a:r>
              <a:rPr lang="en-US" sz="2400" dirty="0"/>
              <a:t> </a:t>
            </a:r>
          </a:p>
          <a:p>
            <a:pPr lvl="1"/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mendekripsi</a:t>
            </a:r>
            <a:r>
              <a:rPr lang="en-US" dirty="0"/>
              <a:t>, Bob </a:t>
            </a:r>
            <a:r>
              <a:rPr lang="en-US" dirty="0" err="1"/>
              <a:t>mula-mula</a:t>
            </a:r>
            <a:r>
              <a:rPr lang="en-US" dirty="0"/>
              <a:t> </a:t>
            </a:r>
            <a:r>
              <a:rPr lang="en-US" dirty="0" err="1"/>
              <a:t>menghitung</a:t>
            </a:r>
            <a:r>
              <a:rPr lang="en-US" dirty="0"/>
              <a:t> </a:t>
            </a:r>
            <a:r>
              <a:rPr lang="en-US" dirty="0" err="1"/>
              <a:t>hasil</a:t>
            </a:r>
            <a:r>
              <a:rPr lang="en-US" dirty="0"/>
              <a:t> kali </a:t>
            </a:r>
            <a:r>
              <a:rPr lang="en-US" dirty="0" err="1"/>
              <a:t>titik</a:t>
            </a:r>
            <a:r>
              <a:rPr lang="en-US" dirty="0"/>
              <a:t> </a:t>
            </a:r>
            <a:r>
              <a:rPr lang="en-US" dirty="0" err="1"/>
              <a:t>pertama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b="1" dirty="0">
                <a:solidFill>
                  <a:srgbClr val="FF0000"/>
                </a:solidFill>
              </a:rPr>
              <a:t>P</a:t>
            </a:r>
            <a:r>
              <a:rPr lang="en-US" b="1" baseline="-25000" dirty="0">
                <a:solidFill>
                  <a:srgbClr val="FF0000"/>
                </a:solidFill>
              </a:rPr>
              <a:t>C</a:t>
            </a:r>
            <a:r>
              <a:rPr lang="en-US" dirty="0"/>
              <a:t> (</a:t>
            </a:r>
            <a:r>
              <a:rPr lang="en-US" dirty="0" err="1"/>
              <a:t>yaitu</a:t>
            </a:r>
            <a:r>
              <a:rPr lang="en-US" dirty="0"/>
              <a:t> </a:t>
            </a:r>
            <a:r>
              <a:rPr lang="en-US" b="1" dirty="0">
                <a:solidFill>
                  <a:srgbClr val="FF0000"/>
                </a:solidFill>
              </a:rPr>
              <a:t>kB</a:t>
            </a:r>
            <a:r>
              <a:rPr lang="en-US" dirty="0"/>
              <a:t>)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kunci</a:t>
            </a:r>
            <a:r>
              <a:rPr lang="en-US" dirty="0"/>
              <a:t> </a:t>
            </a:r>
            <a:r>
              <a:rPr lang="en-US" dirty="0" err="1"/>
              <a:t>privatnya</a:t>
            </a:r>
            <a:r>
              <a:rPr lang="en-US" dirty="0"/>
              <a:t>, </a:t>
            </a:r>
            <a:r>
              <a:rPr lang="en-US" b="1" dirty="0">
                <a:solidFill>
                  <a:srgbClr val="FF0000"/>
                </a:solidFill>
              </a:rPr>
              <a:t>b</a:t>
            </a:r>
          </a:p>
          <a:p>
            <a:pPr lvl="2"/>
            <a:r>
              <a:rPr lang="en-US" sz="2400" b="1" dirty="0">
                <a:solidFill>
                  <a:srgbClr val="FF0000"/>
                </a:solidFill>
              </a:rPr>
              <a:t>b </a:t>
            </a:r>
            <a:r>
              <a:rPr lang="en-US" sz="2400" b="1" dirty="0">
                <a:solidFill>
                  <a:srgbClr val="FF0000"/>
                </a:solidFill>
                <a:sym typeface="Symbol"/>
              </a:rPr>
              <a:t></a:t>
            </a:r>
            <a:r>
              <a:rPr lang="en-US" sz="2400" b="1" dirty="0">
                <a:solidFill>
                  <a:srgbClr val="FF0000"/>
                </a:solidFill>
              </a:rPr>
              <a:t> (kB)</a:t>
            </a:r>
          </a:p>
          <a:p>
            <a:pPr lvl="2"/>
            <a:endParaRPr lang="en-US" b="1" dirty="0">
              <a:solidFill>
                <a:srgbClr val="FF3300"/>
              </a:solidFill>
            </a:endParaRPr>
          </a:p>
          <a:p>
            <a:pPr lvl="1"/>
            <a:r>
              <a:rPr lang="en-US" dirty="0"/>
              <a:t>Bob </a:t>
            </a:r>
            <a:r>
              <a:rPr lang="en-US" dirty="0" err="1"/>
              <a:t>kemudian</a:t>
            </a:r>
            <a:r>
              <a:rPr lang="en-US" dirty="0"/>
              <a:t> </a:t>
            </a:r>
            <a:r>
              <a:rPr lang="en-US" dirty="0" err="1"/>
              <a:t>mengurangkan</a:t>
            </a:r>
            <a:r>
              <a:rPr lang="en-US" dirty="0"/>
              <a:t> </a:t>
            </a:r>
            <a:r>
              <a:rPr lang="en-US" dirty="0" err="1"/>
              <a:t>titik</a:t>
            </a:r>
            <a:r>
              <a:rPr lang="en-US" dirty="0"/>
              <a:t> </a:t>
            </a:r>
            <a:r>
              <a:rPr lang="en-US" dirty="0" err="1"/>
              <a:t>kedua</a:t>
            </a:r>
            <a:r>
              <a:rPr lang="en-US" dirty="0"/>
              <a:t> 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b="1" dirty="0">
                <a:solidFill>
                  <a:srgbClr val="FF0000"/>
                </a:solidFill>
              </a:rPr>
              <a:t>P</a:t>
            </a:r>
            <a:r>
              <a:rPr lang="en-US" b="1" baseline="-25000" dirty="0">
                <a:solidFill>
                  <a:srgbClr val="FF0000"/>
                </a:solidFill>
              </a:rPr>
              <a:t>C</a:t>
            </a:r>
            <a:r>
              <a:rPr lang="en-US" b="1" baseline="-25000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hasil</a:t>
            </a:r>
            <a:r>
              <a:rPr lang="en-US" dirty="0"/>
              <a:t> kali di </a:t>
            </a:r>
            <a:r>
              <a:rPr lang="en-US" dirty="0" err="1"/>
              <a:t>atas</a:t>
            </a:r>
            <a:endParaRPr lang="en-US" dirty="0"/>
          </a:p>
          <a:p>
            <a:pPr lvl="2"/>
            <a:r>
              <a:rPr lang="en-US" sz="2400" b="1" dirty="0">
                <a:solidFill>
                  <a:srgbClr val="FF0000"/>
                </a:solidFill>
              </a:rPr>
              <a:t>(P</a:t>
            </a:r>
            <a:r>
              <a:rPr lang="en-US" sz="2400" b="1" baseline="-25000" dirty="0">
                <a:solidFill>
                  <a:srgbClr val="FF0000"/>
                </a:solidFill>
              </a:rPr>
              <a:t>M</a:t>
            </a:r>
            <a:r>
              <a:rPr lang="en-US" sz="2400" b="1" dirty="0">
                <a:solidFill>
                  <a:srgbClr val="FF0000"/>
                </a:solidFill>
              </a:rPr>
              <a:t> + </a:t>
            </a:r>
            <a:r>
              <a:rPr lang="en-US" sz="2400" b="1" dirty="0" err="1">
                <a:solidFill>
                  <a:srgbClr val="FF0000"/>
                </a:solidFill>
              </a:rPr>
              <a:t>kP</a:t>
            </a:r>
            <a:r>
              <a:rPr lang="en-US" sz="2400" b="1" baseline="-25000" dirty="0" err="1">
                <a:solidFill>
                  <a:srgbClr val="FF0000"/>
                </a:solidFill>
              </a:rPr>
              <a:t>B</a:t>
            </a:r>
            <a:r>
              <a:rPr lang="en-US" sz="2400" b="1" dirty="0">
                <a:solidFill>
                  <a:srgbClr val="FF0000"/>
                </a:solidFill>
              </a:rPr>
              <a:t>) – [b</a:t>
            </a:r>
            <a:r>
              <a:rPr lang="en-US" sz="2400" b="1" dirty="0">
                <a:solidFill>
                  <a:srgbClr val="FF0000"/>
                </a:solidFill>
                <a:sym typeface="Symbol"/>
              </a:rPr>
              <a:t></a:t>
            </a:r>
            <a:r>
              <a:rPr lang="en-US" sz="2400" b="1" dirty="0">
                <a:solidFill>
                  <a:srgbClr val="FF0000"/>
                </a:solidFill>
              </a:rPr>
              <a:t>(kB)] = P</a:t>
            </a:r>
            <a:r>
              <a:rPr lang="en-US" sz="2400" b="1" baseline="-25000" dirty="0">
                <a:solidFill>
                  <a:srgbClr val="FF0000"/>
                </a:solidFill>
              </a:rPr>
              <a:t>M</a:t>
            </a:r>
            <a:r>
              <a:rPr lang="en-US" sz="2400" b="1" dirty="0">
                <a:solidFill>
                  <a:srgbClr val="FF0000"/>
                </a:solidFill>
              </a:rPr>
              <a:t> + k</a:t>
            </a:r>
            <a:r>
              <a:rPr lang="en-US" sz="2400" b="1" dirty="0">
                <a:solidFill>
                  <a:srgbClr val="FF0000"/>
                </a:solidFill>
                <a:sym typeface="Symbol"/>
              </a:rPr>
              <a:t></a:t>
            </a:r>
            <a:r>
              <a:rPr lang="en-US" sz="2400" b="1" dirty="0">
                <a:solidFill>
                  <a:srgbClr val="FF0000"/>
                </a:solidFill>
              </a:rPr>
              <a:t>(</a:t>
            </a:r>
            <a:r>
              <a:rPr lang="en-US" sz="2400" b="1" dirty="0" err="1">
                <a:solidFill>
                  <a:srgbClr val="FF0000"/>
                </a:solidFill>
              </a:rPr>
              <a:t>bB</a:t>
            </a:r>
            <a:r>
              <a:rPr lang="en-US" sz="2400" b="1" dirty="0">
                <a:solidFill>
                  <a:srgbClr val="FF0000"/>
                </a:solidFill>
              </a:rPr>
              <a:t>) – b</a:t>
            </a:r>
            <a:r>
              <a:rPr lang="en-US" sz="2400" b="1" dirty="0">
                <a:solidFill>
                  <a:srgbClr val="FF0000"/>
                </a:solidFill>
                <a:sym typeface="Symbol"/>
              </a:rPr>
              <a:t></a:t>
            </a:r>
            <a:r>
              <a:rPr lang="en-US" sz="2400" b="1" dirty="0">
                <a:solidFill>
                  <a:srgbClr val="FF0000"/>
                </a:solidFill>
              </a:rPr>
              <a:t>(kB) = P</a:t>
            </a:r>
            <a:r>
              <a:rPr lang="en-US" sz="2400" b="1" baseline="-25000" dirty="0">
                <a:solidFill>
                  <a:srgbClr val="FF0000"/>
                </a:solidFill>
              </a:rPr>
              <a:t>M</a:t>
            </a:r>
          </a:p>
          <a:p>
            <a:pPr lvl="2"/>
            <a:endParaRPr lang="en-US" b="1" dirty="0">
              <a:solidFill>
                <a:srgbClr val="FF3300"/>
              </a:solidFill>
            </a:endParaRPr>
          </a:p>
          <a:p>
            <a:pPr lvl="1"/>
            <a:r>
              <a:rPr lang="en-US" dirty="0"/>
              <a:t>Bob </a:t>
            </a:r>
            <a:r>
              <a:rPr lang="en-US" dirty="0" err="1"/>
              <a:t>kemudian</a:t>
            </a:r>
            <a:r>
              <a:rPr lang="en-US" dirty="0"/>
              <a:t> men-</a:t>
            </a:r>
            <a:r>
              <a:rPr lang="en-US" i="1" dirty="0"/>
              <a:t>decode</a:t>
            </a:r>
            <a:r>
              <a:rPr lang="en-US" dirty="0"/>
              <a:t> P</a:t>
            </a:r>
            <a:r>
              <a:rPr lang="en-US" baseline="-25000" dirty="0"/>
              <a:t>M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memperoleh</a:t>
            </a:r>
            <a:r>
              <a:rPr lang="en-US" dirty="0"/>
              <a:t> </a:t>
            </a:r>
            <a:r>
              <a:rPr lang="en-US" dirty="0" err="1"/>
              <a:t>pesan</a:t>
            </a:r>
            <a:r>
              <a:rPr lang="en-US" dirty="0"/>
              <a:t> M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Munir/IF4020 Kriptografi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F70A9-CF17-4CCF-9456-28B8BD5CF6EE}" type="slidenum">
              <a:rPr lang="en-US" smtClean="0"/>
              <a:pPr/>
              <a:t>45</a:t>
            </a:fld>
            <a:endParaRPr lang="en-US"/>
          </a:p>
        </p:txBody>
      </p:sp>
      <p:cxnSp>
        <p:nvCxnSpPr>
          <p:cNvPr id="7" name="Straight Connector 6"/>
          <p:cNvCxnSpPr>
            <a:cxnSpLocks/>
          </p:cNvCxnSpPr>
          <p:nvPr/>
        </p:nvCxnSpPr>
        <p:spPr>
          <a:xfrm flipV="1">
            <a:off x="1534160" y="2067560"/>
            <a:ext cx="9123680" cy="25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4787964" y="5771575"/>
            <a:ext cx="656583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solidFill>
                  <a:srgbClr val="FF0000"/>
                </a:solidFill>
              </a:rPr>
              <a:t>*) </a:t>
            </a:r>
            <a:r>
              <a:rPr lang="en-US" sz="1600" dirty="0" err="1">
                <a:solidFill>
                  <a:srgbClr val="FF0000"/>
                </a:solidFill>
              </a:rPr>
              <a:t>Sumber</a:t>
            </a:r>
            <a:r>
              <a:rPr lang="en-US" sz="1600" dirty="0">
                <a:solidFill>
                  <a:srgbClr val="FF0000"/>
                </a:solidFill>
              </a:rPr>
              <a:t> </a:t>
            </a:r>
            <a:r>
              <a:rPr lang="en-US" sz="1600" dirty="0" err="1">
                <a:solidFill>
                  <a:srgbClr val="FF0000"/>
                </a:solidFill>
              </a:rPr>
              <a:t>bahan</a:t>
            </a:r>
            <a:r>
              <a:rPr lang="en-US" sz="1600" dirty="0">
                <a:solidFill>
                  <a:srgbClr val="FF0000"/>
                </a:solidFill>
              </a:rPr>
              <a:t>: </a:t>
            </a:r>
            <a:r>
              <a:rPr lang="en-US" sz="1600" b="1" dirty="0" err="1">
                <a:solidFill>
                  <a:srgbClr val="FF0000"/>
                </a:solidFill>
              </a:rPr>
              <a:t>Debdeep</a:t>
            </a:r>
            <a:r>
              <a:rPr lang="en-US" sz="1600" b="1" dirty="0">
                <a:solidFill>
                  <a:srgbClr val="FF0000"/>
                </a:solidFill>
              </a:rPr>
              <a:t> </a:t>
            </a:r>
            <a:r>
              <a:rPr lang="en-US" sz="1600" b="1" dirty="0" err="1">
                <a:solidFill>
                  <a:srgbClr val="FF0000"/>
                </a:solidFill>
              </a:rPr>
              <a:t>Mukhopadhyay</a:t>
            </a:r>
            <a:r>
              <a:rPr lang="en-US" sz="1600" b="1" dirty="0"/>
              <a:t>, </a:t>
            </a:r>
            <a:r>
              <a:rPr lang="en-US" sz="1600" b="1" dirty="0">
                <a:solidFill>
                  <a:srgbClr val="FF3300"/>
                </a:solidFill>
              </a:rPr>
              <a:t>Elliptic Curve Cryptography</a:t>
            </a:r>
            <a:r>
              <a:rPr lang="en-US" sz="1600" b="1" dirty="0"/>
              <a:t> ,</a:t>
            </a:r>
          </a:p>
          <a:p>
            <a:r>
              <a:rPr lang="en-US" sz="1600" dirty="0">
                <a:solidFill>
                  <a:srgbClr val="FF0000"/>
                </a:solidFill>
              </a:rPr>
              <a:t> Dept of Computer Sc and </a:t>
            </a:r>
            <a:r>
              <a:rPr lang="en-US" sz="1600" dirty="0" err="1">
                <a:solidFill>
                  <a:srgbClr val="FF0000"/>
                </a:solidFill>
              </a:rPr>
              <a:t>Engg</a:t>
            </a:r>
            <a:r>
              <a:rPr lang="en-US" sz="1600" dirty="0">
                <a:solidFill>
                  <a:srgbClr val="FF0000"/>
                </a:solidFill>
              </a:rPr>
              <a:t> IIT Madras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365125"/>
            <a:ext cx="10876280" cy="1325563"/>
          </a:xfrm>
        </p:spPr>
        <p:txBody>
          <a:bodyPr>
            <a:normAutofit/>
          </a:bodyPr>
          <a:lstStyle/>
          <a:p>
            <a:pPr eaLnBrk="1" hangingPunct="1"/>
            <a:r>
              <a:rPr lang="en-US" sz="4000" b="1" dirty="0" err="1"/>
              <a:t>Perbandingan</a:t>
            </a:r>
            <a:r>
              <a:rPr lang="en-US" sz="4000" b="1" dirty="0"/>
              <a:t> </a:t>
            </a:r>
            <a:r>
              <a:rPr lang="en-US" sz="4000" b="1" dirty="0" err="1"/>
              <a:t>Elgamal</a:t>
            </a:r>
            <a:r>
              <a:rPr lang="en-US" sz="4000" b="1" dirty="0"/>
              <a:t> </a:t>
            </a:r>
            <a:r>
              <a:rPr lang="en-US" sz="4000" b="1" dirty="0" err="1"/>
              <a:t>dengan</a:t>
            </a:r>
            <a:r>
              <a:rPr lang="en-US" sz="4000" b="1" dirty="0"/>
              <a:t> Elliptic Curve </a:t>
            </a:r>
            <a:r>
              <a:rPr lang="en-US" sz="4000" b="1" dirty="0" err="1"/>
              <a:t>Elgamal</a:t>
            </a:r>
            <a:endParaRPr lang="en-US" sz="4000" b="1" dirty="0"/>
          </a:p>
        </p:txBody>
      </p:sp>
      <p:sp>
        <p:nvSpPr>
          <p:cNvPr id="593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65480" y="1578928"/>
            <a:ext cx="11049000" cy="4720272"/>
          </a:xfrm>
        </p:spPr>
        <p:txBody>
          <a:bodyPr>
            <a:normAutofit/>
          </a:bodyPr>
          <a:lstStyle/>
          <a:p>
            <a:pPr lvl="1" eaLnBrk="1" hangingPunct="1"/>
            <a:r>
              <a:rPr lang="en-US" dirty="0" err="1"/>
              <a:t>Cipherteks</a:t>
            </a:r>
            <a:r>
              <a:rPr lang="en-US" dirty="0"/>
              <a:t> pada EC-</a:t>
            </a:r>
            <a:r>
              <a:rPr lang="en-US" dirty="0" err="1"/>
              <a:t>Elgamal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pasangan</a:t>
            </a:r>
            <a:r>
              <a:rPr lang="en-US" dirty="0"/>
              <a:t>  </a:t>
            </a:r>
            <a:r>
              <a:rPr lang="en-US" dirty="0" err="1"/>
              <a:t>titik</a:t>
            </a:r>
            <a:r>
              <a:rPr lang="en-US" dirty="0"/>
              <a:t> </a:t>
            </a:r>
          </a:p>
          <a:p>
            <a:pPr lvl="2"/>
            <a:r>
              <a:rPr lang="en-US" sz="2400" dirty="0"/>
              <a:t>P</a:t>
            </a:r>
            <a:r>
              <a:rPr lang="en-US" sz="2400" baseline="-25000" dirty="0"/>
              <a:t>C</a:t>
            </a:r>
            <a:r>
              <a:rPr lang="en-US" sz="2400" dirty="0"/>
              <a:t> = [ (kB), (P</a:t>
            </a:r>
            <a:r>
              <a:rPr lang="en-US" sz="2400" baseline="-25000" dirty="0"/>
              <a:t>M</a:t>
            </a:r>
            <a:r>
              <a:rPr lang="en-US" sz="2400" baseline="30000" dirty="0"/>
              <a:t> </a:t>
            </a:r>
            <a:r>
              <a:rPr lang="en-US" sz="2400" dirty="0"/>
              <a:t>+ </a:t>
            </a:r>
            <a:r>
              <a:rPr lang="en-US" sz="2400" dirty="0" err="1"/>
              <a:t>kP</a:t>
            </a:r>
            <a:r>
              <a:rPr lang="en-US" sz="2400" baseline="-25000" dirty="0" err="1"/>
              <a:t>B</a:t>
            </a:r>
            <a:r>
              <a:rPr lang="en-US" sz="2400" dirty="0"/>
              <a:t>) ]            (</a:t>
            </a:r>
            <a:r>
              <a:rPr lang="en-US" sz="2400" dirty="0" err="1"/>
              <a:t>ket</a:t>
            </a:r>
            <a:r>
              <a:rPr lang="en-US" sz="2400" dirty="0"/>
              <a:t>: P</a:t>
            </a:r>
            <a:r>
              <a:rPr lang="en-US" sz="2400" baseline="-25000" dirty="0"/>
              <a:t>b</a:t>
            </a:r>
            <a:r>
              <a:rPr lang="en-US" sz="2400" dirty="0"/>
              <a:t> = </a:t>
            </a:r>
            <a:r>
              <a:rPr lang="en-US" sz="2400" dirty="0" err="1"/>
              <a:t>kunci</a:t>
            </a:r>
            <a:r>
              <a:rPr lang="en-US" sz="2400" dirty="0"/>
              <a:t> </a:t>
            </a:r>
            <a:r>
              <a:rPr lang="en-US" sz="2400" dirty="0" err="1"/>
              <a:t>publik</a:t>
            </a:r>
            <a:r>
              <a:rPr lang="en-US" sz="2400" dirty="0"/>
              <a:t> Bob)</a:t>
            </a:r>
          </a:p>
          <a:p>
            <a:pPr lvl="1" eaLnBrk="1" hangingPunct="1">
              <a:spcBef>
                <a:spcPts val="1800"/>
              </a:spcBef>
            </a:pPr>
            <a:r>
              <a:rPr lang="en-US" dirty="0" err="1">
                <a:solidFill>
                  <a:srgbClr val="FF0000"/>
                </a:solidFill>
              </a:rPr>
              <a:t>Cipherteks</a:t>
            </a:r>
            <a:r>
              <a:rPr lang="en-US" dirty="0">
                <a:solidFill>
                  <a:srgbClr val="FF0000"/>
                </a:solidFill>
              </a:rPr>
              <a:t> pada </a:t>
            </a:r>
            <a:r>
              <a:rPr lang="en-US" dirty="0" err="1">
                <a:solidFill>
                  <a:srgbClr val="FF0000"/>
                </a:solidFill>
              </a:rPr>
              <a:t>Elgamal</a:t>
            </a:r>
            <a:r>
              <a:rPr lang="en-US" dirty="0">
                <a:solidFill>
                  <a:srgbClr val="FF0000"/>
                </a:solidFill>
              </a:rPr>
              <a:t> juga </a:t>
            </a:r>
            <a:r>
              <a:rPr lang="en-US" dirty="0" err="1">
                <a:solidFill>
                  <a:srgbClr val="FF0000"/>
                </a:solidFill>
              </a:rPr>
              <a:t>pasangan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nilai</a:t>
            </a:r>
            <a:r>
              <a:rPr lang="en-US" dirty="0">
                <a:solidFill>
                  <a:srgbClr val="FF0000"/>
                </a:solidFill>
              </a:rPr>
              <a:t>:</a:t>
            </a:r>
          </a:p>
          <a:p>
            <a:pPr lvl="2" eaLnBrk="1" hangingPunct="1"/>
            <a:r>
              <a:rPr lang="en-US" sz="2400" dirty="0">
                <a:solidFill>
                  <a:srgbClr val="FF0000"/>
                </a:solidFill>
              </a:rPr>
              <a:t>C = (</a:t>
            </a:r>
            <a:r>
              <a:rPr lang="en-US" sz="2400" dirty="0" err="1">
                <a:solidFill>
                  <a:srgbClr val="FF0000"/>
                </a:solidFill>
              </a:rPr>
              <a:t>g</a:t>
            </a:r>
            <a:r>
              <a:rPr lang="en-US" sz="2400" baseline="30000" dirty="0" err="1">
                <a:solidFill>
                  <a:srgbClr val="FF0000"/>
                </a:solidFill>
              </a:rPr>
              <a:t>k</a:t>
            </a:r>
            <a:r>
              <a:rPr lang="en-US" sz="2400" dirty="0">
                <a:solidFill>
                  <a:srgbClr val="FF0000"/>
                </a:solidFill>
              </a:rPr>
              <a:t> mod p, </a:t>
            </a:r>
            <a:r>
              <a:rPr lang="en-US" sz="2400" dirty="0" err="1">
                <a:solidFill>
                  <a:srgbClr val="FF0000"/>
                </a:solidFill>
              </a:rPr>
              <a:t>my</a:t>
            </a:r>
            <a:r>
              <a:rPr lang="en-US" sz="2400" baseline="-25000" dirty="0" err="1">
                <a:solidFill>
                  <a:srgbClr val="FF0000"/>
                </a:solidFill>
              </a:rPr>
              <a:t>B</a:t>
            </a:r>
            <a:r>
              <a:rPr lang="en-US" sz="2400" baseline="30000" dirty="0" err="1">
                <a:solidFill>
                  <a:srgbClr val="FF0000"/>
                </a:solidFill>
              </a:rPr>
              <a:t>k</a:t>
            </a:r>
            <a:r>
              <a:rPr lang="en-US" sz="2400" dirty="0">
                <a:solidFill>
                  <a:srgbClr val="FF0000"/>
                </a:solidFill>
              </a:rPr>
              <a:t> mod p)	   (</a:t>
            </a:r>
            <a:r>
              <a:rPr lang="en-US" sz="2400" dirty="0" err="1">
                <a:solidFill>
                  <a:srgbClr val="FF0000"/>
                </a:solidFill>
              </a:rPr>
              <a:t>ket</a:t>
            </a:r>
            <a:r>
              <a:rPr lang="en-US" sz="2400" dirty="0">
                <a:solidFill>
                  <a:srgbClr val="FF0000"/>
                </a:solidFill>
              </a:rPr>
              <a:t>: </a:t>
            </a:r>
            <a:r>
              <a:rPr lang="en-US" sz="2400" dirty="0" err="1">
                <a:solidFill>
                  <a:srgbClr val="FF0000"/>
                </a:solidFill>
              </a:rPr>
              <a:t>y</a:t>
            </a:r>
            <a:r>
              <a:rPr lang="en-US" sz="2400" baseline="-25000" dirty="0" err="1">
                <a:solidFill>
                  <a:srgbClr val="FF0000"/>
                </a:solidFill>
              </a:rPr>
              <a:t>b</a:t>
            </a:r>
            <a:r>
              <a:rPr lang="en-US" sz="2400" dirty="0">
                <a:solidFill>
                  <a:srgbClr val="FF0000"/>
                </a:solidFill>
              </a:rPr>
              <a:t> = </a:t>
            </a:r>
            <a:r>
              <a:rPr lang="en-US" sz="2400" dirty="0" err="1">
                <a:solidFill>
                  <a:srgbClr val="FF0000"/>
                </a:solidFill>
              </a:rPr>
              <a:t>kunci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publik</a:t>
            </a:r>
            <a:r>
              <a:rPr lang="en-US" sz="2400" dirty="0">
                <a:solidFill>
                  <a:srgbClr val="FF0000"/>
                </a:solidFill>
              </a:rPr>
              <a:t> Bob)</a:t>
            </a:r>
          </a:p>
          <a:p>
            <a:pPr lvl="1" eaLnBrk="1" hangingPunct="1">
              <a:buFontTx/>
              <a:buNone/>
            </a:pPr>
            <a:r>
              <a:rPr lang="en-US" dirty="0"/>
              <a:t>-----------------------------------------------------------------------------------------------------------</a:t>
            </a:r>
          </a:p>
          <a:p>
            <a:pPr lvl="1"/>
            <a:r>
              <a:rPr lang="en-US" dirty="0"/>
              <a:t>Pada </a:t>
            </a:r>
            <a:r>
              <a:rPr lang="en-US" dirty="0" err="1"/>
              <a:t>EC_Elgamal</a:t>
            </a:r>
            <a:r>
              <a:rPr lang="en-US" dirty="0"/>
              <a:t>, Bob </a:t>
            </a:r>
            <a:r>
              <a:rPr lang="en-US" dirty="0" err="1"/>
              <a:t>mengurangkan</a:t>
            </a:r>
            <a:r>
              <a:rPr lang="en-US" dirty="0"/>
              <a:t> </a:t>
            </a:r>
            <a:r>
              <a:rPr lang="en-US" dirty="0" err="1"/>
              <a:t>titik</a:t>
            </a:r>
            <a:r>
              <a:rPr lang="en-US" dirty="0"/>
              <a:t> </a:t>
            </a:r>
            <a:r>
              <a:rPr lang="en-US" dirty="0" err="1"/>
              <a:t>kedua</a:t>
            </a:r>
            <a:r>
              <a:rPr lang="en-US" dirty="0"/>
              <a:t>  </a:t>
            </a:r>
            <a:r>
              <a:rPr lang="en-US" dirty="0" err="1"/>
              <a:t>dari</a:t>
            </a:r>
            <a:r>
              <a:rPr lang="en-US" dirty="0"/>
              <a:t> P</a:t>
            </a:r>
            <a:r>
              <a:rPr lang="en-US" baseline="-25000" dirty="0"/>
              <a:t>C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hasil</a:t>
            </a:r>
            <a:r>
              <a:rPr lang="en-US" dirty="0"/>
              <a:t> kali </a:t>
            </a:r>
            <a:r>
              <a:rPr lang="en-US" b="1" dirty="0"/>
              <a:t>b </a:t>
            </a:r>
            <a:r>
              <a:rPr lang="en-US" b="1" dirty="0">
                <a:sym typeface="Symbol"/>
              </a:rPr>
              <a:t></a:t>
            </a:r>
            <a:r>
              <a:rPr lang="en-US" b="1" dirty="0"/>
              <a:t> (kB)</a:t>
            </a:r>
            <a:endParaRPr lang="en-US" dirty="0"/>
          </a:p>
          <a:p>
            <a:pPr lvl="2" eaLnBrk="1" hangingPunct="1"/>
            <a:r>
              <a:rPr lang="en-US" sz="2400" dirty="0"/>
              <a:t>(P</a:t>
            </a:r>
            <a:r>
              <a:rPr lang="en-US" sz="2400" baseline="-25000" dirty="0"/>
              <a:t>M</a:t>
            </a:r>
            <a:r>
              <a:rPr lang="en-US" sz="2400" dirty="0"/>
              <a:t> + </a:t>
            </a:r>
            <a:r>
              <a:rPr lang="en-US" sz="2400" dirty="0" err="1"/>
              <a:t>kP</a:t>
            </a:r>
            <a:r>
              <a:rPr lang="en-US" sz="2400" baseline="-25000" dirty="0" err="1"/>
              <a:t>B</a:t>
            </a:r>
            <a:r>
              <a:rPr lang="en-US" sz="2400" dirty="0"/>
              <a:t>) – [b(</a:t>
            </a:r>
            <a:r>
              <a:rPr lang="en-US" sz="2400" dirty="0" err="1"/>
              <a:t>kB</a:t>
            </a:r>
            <a:r>
              <a:rPr lang="en-US" sz="2400" dirty="0"/>
              <a:t>)] = P</a:t>
            </a:r>
            <a:r>
              <a:rPr lang="en-US" sz="2400" baseline="-25000" dirty="0"/>
              <a:t>M</a:t>
            </a:r>
            <a:r>
              <a:rPr lang="en-US" sz="2400" dirty="0"/>
              <a:t> + k(</a:t>
            </a:r>
            <a:r>
              <a:rPr lang="en-US" sz="2400" dirty="0" err="1"/>
              <a:t>bB</a:t>
            </a:r>
            <a:r>
              <a:rPr lang="en-US" sz="2400" dirty="0"/>
              <a:t>) – b(</a:t>
            </a:r>
            <a:r>
              <a:rPr lang="en-US" sz="2400" dirty="0" err="1"/>
              <a:t>kB</a:t>
            </a:r>
            <a:r>
              <a:rPr lang="en-US" sz="2400" dirty="0"/>
              <a:t>) = P</a:t>
            </a:r>
            <a:r>
              <a:rPr lang="en-US" sz="2400" baseline="-25000" dirty="0"/>
              <a:t>M</a:t>
            </a:r>
          </a:p>
          <a:p>
            <a:pPr lvl="1" eaLnBrk="1" hangingPunct="1">
              <a:spcBef>
                <a:spcPts val="1800"/>
              </a:spcBef>
            </a:pPr>
            <a:r>
              <a:rPr lang="en-US" dirty="0">
                <a:solidFill>
                  <a:srgbClr val="FF0000"/>
                </a:solidFill>
              </a:rPr>
              <a:t>Pada El Gamal, Bob </a:t>
            </a:r>
            <a:r>
              <a:rPr lang="en-US" dirty="0" err="1">
                <a:solidFill>
                  <a:srgbClr val="FF0000"/>
                </a:solidFill>
              </a:rPr>
              <a:t>membagi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nilai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kedua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dengan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nilai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pertama</a:t>
            </a:r>
            <a:r>
              <a:rPr lang="en-US" dirty="0">
                <a:solidFill>
                  <a:srgbClr val="FF0000"/>
                </a:solidFill>
              </a:rPr>
              <a:t> yang </a:t>
            </a:r>
            <a:r>
              <a:rPr lang="en-US" dirty="0" err="1">
                <a:solidFill>
                  <a:srgbClr val="FF0000"/>
                </a:solidFill>
              </a:rPr>
              <a:t>dipangkatkan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dengan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kunci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privat</a:t>
            </a:r>
            <a:r>
              <a:rPr lang="en-US" dirty="0">
                <a:solidFill>
                  <a:srgbClr val="FF0000"/>
                </a:solidFill>
              </a:rPr>
              <a:t> Bob</a:t>
            </a:r>
          </a:p>
          <a:p>
            <a:pPr lvl="2" eaLnBrk="1" hangingPunct="1"/>
            <a:r>
              <a:rPr lang="en-US" sz="2400" dirty="0" err="1">
                <a:solidFill>
                  <a:srgbClr val="FF0000"/>
                </a:solidFill>
              </a:rPr>
              <a:t>my</a:t>
            </a:r>
            <a:r>
              <a:rPr lang="en-US" sz="2400" baseline="-25000" dirty="0" err="1">
                <a:solidFill>
                  <a:srgbClr val="FF0000"/>
                </a:solidFill>
              </a:rPr>
              <a:t>B</a:t>
            </a:r>
            <a:r>
              <a:rPr lang="en-US" sz="2400" baseline="30000" dirty="0" err="1">
                <a:solidFill>
                  <a:srgbClr val="FF0000"/>
                </a:solidFill>
              </a:rPr>
              <a:t>k</a:t>
            </a:r>
            <a:r>
              <a:rPr lang="en-US" sz="2400" dirty="0">
                <a:solidFill>
                  <a:srgbClr val="FF0000"/>
                </a:solidFill>
              </a:rPr>
              <a:t> / (</a:t>
            </a:r>
            <a:r>
              <a:rPr lang="en-US" sz="2400" dirty="0" err="1">
                <a:solidFill>
                  <a:srgbClr val="FF0000"/>
                </a:solidFill>
              </a:rPr>
              <a:t>g</a:t>
            </a:r>
            <a:r>
              <a:rPr lang="en-US" sz="2400" baseline="30000" dirty="0" err="1">
                <a:solidFill>
                  <a:srgbClr val="FF0000"/>
                </a:solidFill>
              </a:rPr>
              <a:t>k</a:t>
            </a:r>
            <a:r>
              <a:rPr lang="en-US" sz="2400" dirty="0">
                <a:solidFill>
                  <a:srgbClr val="FF0000"/>
                </a:solidFill>
              </a:rPr>
              <a:t>)</a:t>
            </a:r>
            <a:r>
              <a:rPr lang="en-US" sz="2400" baseline="30000" dirty="0">
                <a:solidFill>
                  <a:srgbClr val="FF0000"/>
                </a:solidFill>
              </a:rPr>
              <a:t>b</a:t>
            </a:r>
            <a:r>
              <a:rPr lang="en-US" sz="2400" dirty="0">
                <a:solidFill>
                  <a:srgbClr val="FF0000"/>
                </a:solidFill>
              </a:rPr>
              <a:t> = </a:t>
            </a:r>
            <a:r>
              <a:rPr lang="en-US" sz="2400" dirty="0" err="1">
                <a:solidFill>
                  <a:srgbClr val="FF0000"/>
                </a:solidFill>
              </a:rPr>
              <a:t>mg</a:t>
            </a:r>
            <a:r>
              <a:rPr lang="en-US" sz="2400" baseline="30000" dirty="0" err="1">
                <a:solidFill>
                  <a:srgbClr val="FF0000"/>
                </a:solidFill>
              </a:rPr>
              <a:t>k</a:t>
            </a:r>
            <a:r>
              <a:rPr lang="en-US" sz="2400" baseline="30000" dirty="0">
                <a:solidFill>
                  <a:srgbClr val="FF0000"/>
                </a:solidFill>
              </a:rPr>
              <a:t>*b</a:t>
            </a:r>
            <a:r>
              <a:rPr lang="en-US" sz="2400" dirty="0">
                <a:solidFill>
                  <a:srgbClr val="FF0000"/>
                </a:solidFill>
              </a:rPr>
              <a:t> / </a:t>
            </a:r>
            <a:r>
              <a:rPr lang="en-US" sz="2400" dirty="0" err="1">
                <a:solidFill>
                  <a:srgbClr val="FF0000"/>
                </a:solidFill>
              </a:rPr>
              <a:t>g</a:t>
            </a:r>
            <a:r>
              <a:rPr lang="en-US" sz="2400" baseline="30000" dirty="0" err="1">
                <a:solidFill>
                  <a:srgbClr val="FF0000"/>
                </a:solidFill>
              </a:rPr>
              <a:t>k</a:t>
            </a:r>
            <a:r>
              <a:rPr lang="en-US" sz="2400" baseline="30000" dirty="0">
                <a:solidFill>
                  <a:srgbClr val="FF0000"/>
                </a:solidFill>
              </a:rPr>
              <a:t>*b</a:t>
            </a:r>
            <a:r>
              <a:rPr lang="en-US" sz="2400" dirty="0">
                <a:solidFill>
                  <a:srgbClr val="FF0000"/>
                </a:solidFill>
              </a:rPr>
              <a:t> = m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846558" y="5714425"/>
            <a:ext cx="656583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solidFill>
                  <a:srgbClr val="0070C0"/>
                </a:solidFill>
              </a:rPr>
              <a:t>*) </a:t>
            </a:r>
            <a:r>
              <a:rPr lang="en-US" sz="1600" dirty="0" err="1">
                <a:solidFill>
                  <a:srgbClr val="0070C0"/>
                </a:solidFill>
              </a:rPr>
              <a:t>Sumber</a:t>
            </a:r>
            <a:r>
              <a:rPr lang="en-US" sz="1600" dirty="0">
                <a:solidFill>
                  <a:srgbClr val="0070C0"/>
                </a:solidFill>
              </a:rPr>
              <a:t> </a:t>
            </a:r>
            <a:r>
              <a:rPr lang="en-US" sz="1600" dirty="0" err="1">
                <a:solidFill>
                  <a:srgbClr val="0070C0"/>
                </a:solidFill>
              </a:rPr>
              <a:t>bahan</a:t>
            </a:r>
            <a:r>
              <a:rPr lang="en-US" sz="1600" dirty="0">
                <a:solidFill>
                  <a:srgbClr val="0070C0"/>
                </a:solidFill>
              </a:rPr>
              <a:t>: </a:t>
            </a:r>
            <a:r>
              <a:rPr lang="en-US" sz="1600" b="1" dirty="0" err="1">
                <a:solidFill>
                  <a:srgbClr val="0070C0"/>
                </a:solidFill>
              </a:rPr>
              <a:t>Debdeep</a:t>
            </a:r>
            <a:r>
              <a:rPr lang="en-US" sz="1600" b="1" dirty="0">
                <a:solidFill>
                  <a:srgbClr val="0070C0"/>
                </a:solidFill>
              </a:rPr>
              <a:t> </a:t>
            </a:r>
            <a:r>
              <a:rPr lang="en-US" sz="1600" b="1" dirty="0" err="1">
                <a:solidFill>
                  <a:srgbClr val="0070C0"/>
                </a:solidFill>
              </a:rPr>
              <a:t>Mukhopadhyay</a:t>
            </a:r>
            <a:r>
              <a:rPr lang="en-US" sz="1600" b="1" dirty="0">
                <a:solidFill>
                  <a:srgbClr val="0070C0"/>
                </a:solidFill>
              </a:rPr>
              <a:t>, Elliptic Curve Cryptography ,</a:t>
            </a:r>
          </a:p>
          <a:p>
            <a:r>
              <a:rPr lang="en-US" sz="1600" dirty="0">
                <a:solidFill>
                  <a:srgbClr val="0070C0"/>
                </a:solidFill>
              </a:rPr>
              <a:t> Dept of Computer Sc and </a:t>
            </a:r>
            <a:r>
              <a:rPr lang="en-US" sz="1600" dirty="0" err="1">
                <a:solidFill>
                  <a:srgbClr val="0070C0"/>
                </a:solidFill>
              </a:rPr>
              <a:t>Engg</a:t>
            </a:r>
            <a:r>
              <a:rPr lang="en-US" sz="1600" dirty="0">
                <a:solidFill>
                  <a:srgbClr val="0070C0"/>
                </a:solidFill>
              </a:rPr>
              <a:t> IIT Madras</a:t>
            </a: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FA238CD8-580A-6F0C-9D83-D3B6D98079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Rinaldi Munir/IF4020 </a:t>
            </a:r>
            <a:r>
              <a:rPr lang="en-US" dirty="0" err="1"/>
              <a:t>Kriptografi</a:t>
            </a:r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1675F37F-2E82-5510-C9E0-725EF362AE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1CEE93-FA6F-4740-8CA5-FDA2A95C74F2}" type="slidenum">
              <a:rPr lang="en-US" smtClean="0"/>
              <a:t>46</a:t>
            </a:fld>
            <a:endParaRPr lang="en-US"/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8B4F4F-93D4-486F-8B0C-46B46570B4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 dirty="0"/>
              <a:t>Encoding</a:t>
            </a:r>
            <a:r>
              <a:rPr lang="en-US" b="1" dirty="0"/>
              <a:t> </a:t>
            </a:r>
            <a:r>
              <a:rPr lang="en-US" b="1" dirty="0" err="1"/>
              <a:t>Pesan</a:t>
            </a:r>
            <a:r>
              <a:rPr lang="en-US" b="1" dirty="0"/>
              <a:t> </a:t>
            </a:r>
            <a:r>
              <a:rPr lang="en-US" b="1" dirty="0" err="1"/>
              <a:t>menjadi</a:t>
            </a:r>
            <a:r>
              <a:rPr lang="en-US" b="1" dirty="0"/>
              <a:t> </a:t>
            </a:r>
            <a:r>
              <a:rPr lang="en-US" b="1" dirty="0" err="1"/>
              <a:t>Titik</a:t>
            </a:r>
            <a:r>
              <a:rPr lang="en-US" b="1" dirty="0"/>
              <a:t> di </a:t>
            </a:r>
            <a:r>
              <a:rPr lang="en-US" b="1" dirty="0" err="1"/>
              <a:t>dalam</a:t>
            </a:r>
            <a:r>
              <a:rPr lang="en-US" b="1" dirty="0"/>
              <a:t> </a:t>
            </a:r>
            <a:r>
              <a:rPr lang="en-US" b="1" dirty="0" err="1"/>
              <a:t>Kurva</a:t>
            </a:r>
            <a:endParaRPr lang="en-US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71DCA4-AE81-4218-9309-FAEBCA8218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err="1"/>
              <a:t>Pesan</a:t>
            </a:r>
            <a:r>
              <a:rPr lang="en-US" sz="2400" dirty="0"/>
              <a:t> yang </a:t>
            </a:r>
            <a:r>
              <a:rPr lang="en-US" sz="2400" dirty="0" err="1"/>
              <a:t>akan</a:t>
            </a:r>
            <a:r>
              <a:rPr lang="en-US" sz="2400" dirty="0"/>
              <a:t> </a:t>
            </a:r>
            <a:r>
              <a:rPr lang="en-US" sz="2400" dirty="0" err="1"/>
              <a:t>dienkripsi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ECC </a:t>
            </a:r>
            <a:r>
              <a:rPr lang="en-US" sz="2400" dirty="0" err="1"/>
              <a:t>harus</a:t>
            </a:r>
            <a:r>
              <a:rPr lang="en-US" sz="2400" dirty="0"/>
              <a:t> </a:t>
            </a:r>
            <a:r>
              <a:rPr lang="en-US" sz="2400" dirty="0" err="1"/>
              <a:t>dikonversi</a:t>
            </a:r>
            <a:r>
              <a:rPr lang="en-US" sz="2400" dirty="0"/>
              <a:t> (</a:t>
            </a:r>
            <a:r>
              <a:rPr lang="en-US" sz="2400" i="1" dirty="0"/>
              <a:t>encoding</a:t>
            </a:r>
            <a:r>
              <a:rPr lang="en-US" sz="2400" dirty="0"/>
              <a:t>) </a:t>
            </a:r>
            <a:r>
              <a:rPr lang="en-US" sz="2400" dirty="0" err="1"/>
              <a:t>menjadi</a:t>
            </a:r>
            <a:r>
              <a:rPr lang="en-US" sz="2400" dirty="0"/>
              <a:t> </a:t>
            </a:r>
            <a:r>
              <a:rPr lang="en-US" sz="2400" dirty="0" err="1"/>
              <a:t>titik</a:t>
            </a:r>
            <a:r>
              <a:rPr lang="en-US" sz="2400" dirty="0"/>
              <a:t> di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kurva</a:t>
            </a:r>
            <a:r>
              <a:rPr lang="en-US" sz="2400" dirty="0"/>
              <a:t> </a:t>
            </a:r>
            <a:r>
              <a:rPr lang="en-US" sz="2400" dirty="0" err="1"/>
              <a:t>eliptik</a:t>
            </a:r>
            <a:r>
              <a:rPr lang="en-US" sz="2400" dirty="0"/>
              <a:t>.</a:t>
            </a:r>
          </a:p>
          <a:p>
            <a:r>
              <a:rPr lang="en-US" sz="2400" dirty="0" err="1"/>
              <a:t>Metode</a:t>
            </a:r>
            <a:r>
              <a:rPr lang="en-US" sz="2400" dirty="0"/>
              <a:t> yang </a:t>
            </a:r>
            <a:r>
              <a:rPr lang="en-US" sz="2400" dirty="0" err="1"/>
              <a:t>sederhana</a:t>
            </a:r>
            <a:r>
              <a:rPr lang="en-US" sz="2400" dirty="0"/>
              <a:t> </a:t>
            </a:r>
            <a:r>
              <a:rPr lang="en-US" sz="2400" dirty="0" err="1"/>
              <a:t>adalah</a:t>
            </a:r>
            <a:r>
              <a:rPr lang="en-US" sz="2400" dirty="0"/>
              <a:t> </a:t>
            </a:r>
            <a:r>
              <a:rPr lang="en-US" sz="2400" dirty="0" err="1"/>
              <a:t>memetakan</a:t>
            </a:r>
            <a:r>
              <a:rPr lang="en-US" sz="2400" dirty="0"/>
              <a:t> </a:t>
            </a:r>
            <a:r>
              <a:rPr lang="en-US" sz="2400" dirty="0" err="1"/>
              <a:t>setiap</a:t>
            </a:r>
            <a:r>
              <a:rPr lang="en-US" sz="2400" dirty="0"/>
              <a:t> </a:t>
            </a:r>
            <a:r>
              <a:rPr lang="en-US" sz="2400" dirty="0" err="1"/>
              <a:t>karakter</a:t>
            </a:r>
            <a:r>
              <a:rPr lang="en-US" sz="2400" dirty="0"/>
              <a:t> ASCII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setiap</a:t>
            </a:r>
            <a:r>
              <a:rPr lang="en-US" sz="2400" dirty="0"/>
              <a:t> </a:t>
            </a:r>
            <a:r>
              <a:rPr lang="en-US" sz="2400" dirty="0" err="1"/>
              <a:t>titik</a:t>
            </a:r>
            <a:r>
              <a:rPr lang="en-US" sz="2400" dirty="0"/>
              <a:t> pada </a:t>
            </a:r>
            <a:r>
              <a:rPr lang="en-US" sz="2400" dirty="0" err="1"/>
              <a:t>kurva</a:t>
            </a:r>
            <a:r>
              <a:rPr lang="en-US" sz="2400" dirty="0"/>
              <a:t> </a:t>
            </a:r>
            <a:r>
              <a:rPr lang="en-US" sz="2400" dirty="0" err="1"/>
              <a:t>eliptik</a:t>
            </a:r>
            <a:r>
              <a:rPr lang="en-US" sz="2400" dirty="0"/>
              <a:t>.</a:t>
            </a:r>
          </a:p>
          <a:p>
            <a:r>
              <a:rPr lang="en-US" sz="2400" dirty="0" err="1"/>
              <a:t>Untuk</a:t>
            </a:r>
            <a:r>
              <a:rPr lang="en-US" sz="2400" dirty="0"/>
              <a:t> 256 </a:t>
            </a:r>
            <a:r>
              <a:rPr lang="en-US" sz="2400" dirty="0" err="1"/>
              <a:t>karakter</a:t>
            </a:r>
            <a:r>
              <a:rPr lang="en-US" sz="2400" dirty="0"/>
              <a:t> ASCII, </a:t>
            </a:r>
            <a:r>
              <a:rPr lang="en-US" sz="2400" dirty="0" err="1"/>
              <a:t>maka</a:t>
            </a:r>
            <a:r>
              <a:rPr lang="en-US" sz="2400" dirty="0"/>
              <a:t> </a:t>
            </a:r>
            <a:r>
              <a:rPr lang="en-US" sz="2400" dirty="0" err="1"/>
              <a:t>dibutuhkan</a:t>
            </a:r>
            <a:r>
              <a:rPr lang="en-US" sz="2400" dirty="0"/>
              <a:t> </a:t>
            </a:r>
            <a:r>
              <a:rPr lang="en-US" sz="2400" dirty="0" err="1"/>
              <a:t>kurva</a:t>
            </a:r>
            <a:r>
              <a:rPr lang="en-US" sz="2400" dirty="0"/>
              <a:t> </a:t>
            </a:r>
            <a:r>
              <a:rPr lang="en-US" sz="2400" dirty="0" err="1"/>
              <a:t>eliptik</a:t>
            </a:r>
            <a:r>
              <a:rPr lang="en-US" sz="2400" dirty="0"/>
              <a:t> yang </a:t>
            </a:r>
            <a:r>
              <a:rPr lang="en-US" sz="2400" dirty="0" err="1"/>
              <a:t>berisi</a:t>
            </a:r>
            <a:r>
              <a:rPr lang="en-US" sz="2400" dirty="0"/>
              <a:t> minimal 256 </a:t>
            </a:r>
            <a:r>
              <a:rPr lang="en-US" sz="2400" dirty="0" err="1"/>
              <a:t>titik</a:t>
            </a:r>
            <a:r>
              <a:rPr lang="en-US" sz="2400" dirty="0"/>
              <a:t>.</a:t>
            </a:r>
          </a:p>
          <a:p>
            <a:r>
              <a:rPr lang="en-US" sz="2400" dirty="0" err="1"/>
              <a:t>Misalkan</a:t>
            </a:r>
            <a:r>
              <a:rPr lang="en-US" sz="2400" dirty="0"/>
              <a:t> </a:t>
            </a:r>
            <a:r>
              <a:rPr lang="en-US" sz="2400" dirty="0" err="1"/>
              <a:t>pesan</a:t>
            </a:r>
            <a:r>
              <a:rPr lang="en-US" sz="2400" dirty="0"/>
              <a:t> M  = ‘ENCRYPT’, yang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nilai</a:t>
            </a:r>
            <a:r>
              <a:rPr lang="en-US" sz="2400" dirty="0"/>
              <a:t> ASCII </a:t>
            </a:r>
            <a:r>
              <a:rPr lang="en-US" sz="2400" dirty="0" err="1"/>
              <a:t>adalah</a:t>
            </a:r>
            <a:r>
              <a:rPr lang="en-US" sz="2400" dirty="0"/>
              <a:t> ‘69’ ‘78’, ‘67’, ‘82’, ‘89’, ‘80’, ‘84’. </a:t>
            </a:r>
            <a:r>
              <a:rPr lang="en-US" sz="2400" dirty="0" err="1"/>
              <a:t>Setiap</a:t>
            </a:r>
            <a:r>
              <a:rPr lang="en-US" sz="2400" dirty="0"/>
              <a:t> </a:t>
            </a:r>
            <a:r>
              <a:rPr lang="en-US" sz="2400" dirty="0" err="1"/>
              <a:t>nilai</a:t>
            </a:r>
            <a:r>
              <a:rPr lang="en-US" sz="2400" dirty="0"/>
              <a:t> </a:t>
            </a:r>
            <a:r>
              <a:rPr lang="en-US" sz="2400" dirty="0" err="1"/>
              <a:t>ini</a:t>
            </a:r>
            <a:r>
              <a:rPr lang="en-US" sz="2400" dirty="0"/>
              <a:t> </a:t>
            </a:r>
            <a:r>
              <a:rPr lang="en-US" sz="2400" dirty="0" err="1"/>
              <a:t>dipetakan</a:t>
            </a:r>
            <a:r>
              <a:rPr lang="en-US" sz="2400" dirty="0"/>
              <a:t> </a:t>
            </a:r>
            <a:r>
              <a:rPr lang="en-US" sz="2400" dirty="0" err="1"/>
              <a:t>ke</a:t>
            </a:r>
            <a:r>
              <a:rPr lang="en-US" sz="2400" dirty="0"/>
              <a:t> </a:t>
            </a:r>
            <a:r>
              <a:rPr lang="en-US" sz="2400" dirty="0" err="1"/>
              <a:t>sebuah</a:t>
            </a:r>
            <a:r>
              <a:rPr lang="en-US" sz="2400" dirty="0"/>
              <a:t> </a:t>
            </a:r>
            <a:r>
              <a:rPr lang="en-US" sz="2400" dirty="0" err="1"/>
              <a:t>titik</a:t>
            </a:r>
            <a:r>
              <a:rPr lang="en-US" sz="2400" dirty="0"/>
              <a:t> pada </a:t>
            </a:r>
            <a:r>
              <a:rPr lang="en-US" sz="2400" dirty="0" err="1"/>
              <a:t>kurva</a:t>
            </a:r>
            <a:r>
              <a:rPr lang="en-US" sz="2400" dirty="0"/>
              <a:t> </a:t>
            </a:r>
            <a:r>
              <a:rPr lang="en-US" sz="2400" dirty="0" err="1"/>
              <a:t>eliptik</a:t>
            </a:r>
            <a:r>
              <a:rPr lang="en-US" sz="2400" dirty="0"/>
              <a:t>.</a:t>
            </a:r>
          </a:p>
          <a:p>
            <a:r>
              <a:rPr lang="en-US" sz="2400" dirty="0" err="1"/>
              <a:t>Namun</a:t>
            </a:r>
            <a:r>
              <a:rPr lang="en-US" sz="2400" dirty="0"/>
              <a:t> </a:t>
            </a:r>
            <a:r>
              <a:rPr lang="en-US" sz="2400" dirty="0" err="1"/>
              <a:t>metode</a:t>
            </a:r>
            <a:r>
              <a:rPr lang="en-US" sz="2400" dirty="0"/>
              <a:t> </a:t>
            </a:r>
            <a:r>
              <a:rPr lang="en-US" sz="2400" dirty="0" err="1"/>
              <a:t>ini</a:t>
            </a:r>
            <a:r>
              <a:rPr lang="en-US" sz="2400" dirty="0"/>
              <a:t> </a:t>
            </a:r>
            <a:r>
              <a:rPr lang="en-US" sz="2400" dirty="0" err="1"/>
              <a:t>kurang</a:t>
            </a:r>
            <a:r>
              <a:rPr lang="en-US" sz="2400" dirty="0"/>
              <a:t> </a:t>
            </a:r>
            <a:r>
              <a:rPr lang="en-US" sz="2400" dirty="0" err="1"/>
              <a:t>aman</a:t>
            </a:r>
            <a:r>
              <a:rPr lang="en-US" sz="2400" dirty="0"/>
              <a:t>.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75978C3-F500-E33F-73FF-64EEC1667B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Munir/IF4020 Kriptografi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DE009F6-90A9-A474-BE04-E4ED385D62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1CEE93-FA6F-4740-8CA5-FDA2A95C74F2}" type="slidenum">
              <a:rPr lang="en-US" smtClean="0"/>
              <a:t>47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6426485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2BD4D7-DBD7-4849-A289-C59A214C8A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731520"/>
            <a:ext cx="10515600" cy="5679440"/>
          </a:xfrm>
        </p:spPr>
        <p:txBody>
          <a:bodyPr>
            <a:normAutofit/>
          </a:bodyPr>
          <a:lstStyle/>
          <a:p>
            <a:r>
              <a:rPr lang="en-US" sz="2400" dirty="0" err="1"/>
              <a:t>Metode</a:t>
            </a:r>
            <a:r>
              <a:rPr lang="en-US" sz="2400" dirty="0"/>
              <a:t> </a:t>
            </a:r>
            <a:r>
              <a:rPr lang="en-US" sz="2400" dirty="0" err="1"/>
              <a:t>kedua</a:t>
            </a:r>
            <a:r>
              <a:rPr lang="en-US" sz="2400" dirty="0"/>
              <a:t> </a:t>
            </a:r>
            <a:r>
              <a:rPr lang="en-US" sz="2400" dirty="0" err="1"/>
              <a:t>adalah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metode</a:t>
            </a:r>
            <a:r>
              <a:rPr lang="en-US" sz="2400" dirty="0"/>
              <a:t> </a:t>
            </a:r>
            <a:r>
              <a:rPr lang="en-US" sz="2400" dirty="0" err="1"/>
              <a:t>Kolbitz</a:t>
            </a:r>
            <a:r>
              <a:rPr lang="en-US" sz="2400" dirty="0"/>
              <a:t>. </a:t>
            </a:r>
            <a:r>
              <a:rPr lang="en-US" sz="2400" dirty="0" err="1"/>
              <a:t>Langkah-langkahnya</a:t>
            </a:r>
            <a:r>
              <a:rPr lang="en-US" sz="2400" dirty="0"/>
              <a:t> </a:t>
            </a:r>
            <a:r>
              <a:rPr lang="en-US" sz="2400" dirty="0" err="1"/>
              <a:t>adalah</a:t>
            </a:r>
            <a:r>
              <a:rPr lang="en-US" sz="2400" dirty="0"/>
              <a:t> </a:t>
            </a:r>
            <a:r>
              <a:rPr lang="en-US" sz="2400" dirty="0" err="1"/>
              <a:t>sebagai</a:t>
            </a:r>
            <a:r>
              <a:rPr lang="en-US" sz="2400" dirty="0"/>
              <a:t> </a:t>
            </a:r>
            <a:r>
              <a:rPr lang="en-US" sz="2400" dirty="0" err="1"/>
              <a:t>berikut</a:t>
            </a:r>
            <a:r>
              <a:rPr lang="en-US" sz="2400" dirty="0"/>
              <a:t>:</a:t>
            </a:r>
          </a:p>
          <a:p>
            <a:pPr marL="568325" indent="-568325">
              <a:buNone/>
            </a:pPr>
            <a:r>
              <a:rPr lang="en-US" sz="2400" dirty="0"/>
              <a:t>   1.  </a:t>
            </a:r>
            <a:r>
              <a:rPr lang="en-US" sz="2400" dirty="0" err="1"/>
              <a:t>Pilih</a:t>
            </a:r>
            <a:r>
              <a:rPr lang="en-US" sz="2400" dirty="0"/>
              <a:t> </a:t>
            </a:r>
            <a:r>
              <a:rPr lang="en-US" sz="2400" dirty="0" err="1"/>
              <a:t>sebuah</a:t>
            </a:r>
            <a:r>
              <a:rPr lang="en-US" sz="2400" dirty="0"/>
              <a:t> </a:t>
            </a:r>
            <a:r>
              <a:rPr lang="en-US" sz="2400" dirty="0" err="1"/>
              <a:t>kurva</a:t>
            </a:r>
            <a:r>
              <a:rPr lang="en-US" sz="2400" dirty="0"/>
              <a:t> </a:t>
            </a:r>
            <a:r>
              <a:rPr lang="en-US" sz="2400" dirty="0" err="1"/>
              <a:t>eliptik</a:t>
            </a:r>
            <a:r>
              <a:rPr lang="en-US" sz="2400" dirty="0"/>
              <a:t> </a:t>
            </a:r>
            <a:r>
              <a:rPr lang="en-US" sz="2400" b="1" dirty="0">
                <a:solidFill>
                  <a:srgbClr val="FF0000"/>
                </a:solidFill>
              </a:rPr>
              <a:t>y</a:t>
            </a:r>
            <a:r>
              <a:rPr lang="en-US" sz="2400" b="1" baseline="30000" dirty="0">
                <a:solidFill>
                  <a:srgbClr val="FF0000"/>
                </a:solidFill>
              </a:rPr>
              <a:t>2 </a:t>
            </a:r>
            <a:r>
              <a:rPr lang="en-US" sz="2400" dirty="0">
                <a:solidFill>
                  <a:srgbClr val="FF0000"/>
                </a:solidFill>
                <a:sym typeface="Symbol" panose="05050102010706020507" pitchFamily="18" charset="2"/>
              </a:rPr>
              <a:t></a:t>
            </a:r>
            <a:r>
              <a:rPr lang="en-US" sz="2400" dirty="0">
                <a:sym typeface="Symbol" panose="05050102010706020507" pitchFamily="18" charset="2"/>
              </a:rPr>
              <a:t> </a:t>
            </a:r>
            <a:r>
              <a:rPr lang="en-US" sz="2400" b="1" dirty="0">
                <a:solidFill>
                  <a:srgbClr val="FF0000"/>
                </a:solidFill>
                <a:sym typeface="Symbol"/>
              </a:rPr>
              <a:t> </a:t>
            </a:r>
            <a:r>
              <a:rPr lang="en-US" sz="2400" b="1" dirty="0">
                <a:solidFill>
                  <a:srgbClr val="FF0000"/>
                </a:solidFill>
              </a:rPr>
              <a:t>x</a:t>
            </a:r>
            <a:r>
              <a:rPr lang="en-US" sz="2400" b="1" baseline="30000" dirty="0">
                <a:solidFill>
                  <a:srgbClr val="FF0000"/>
                </a:solidFill>
              </a:rPr>
              <a:t>3</a:t>
            </a:r>
            <a:r>
              <a:rPr lang="en-US" sz="2400" b="1" dirty="0">
                <a:solidFill>
                  <a:srgbClr val="FF0000"/>
                </a:solidFill>
              </a:rPr>
              <a:t> + ax + b  (mod p) </a:t>
            </a:r>
            <a:r>
              <a:rPr lang="en-US" sz="2400" dirty="0"/>
              <a:t>yang </a:t>
            </a:r>
            <a:r>
              <a:rPr lang="en-US" sz="2400" dirty="0" err="1"/>
              <a:t>mengandung</a:t>
            </a:r>
            <a:r>
              <a:rPr lang="en-US" sz="2400" dirty="0"/>
              <a:t> </a:t>
            </a:r>
            <a:r>
              <a:rPr lang="en-US" sz="2400" i="1" dirty="0"/>
              <a:t>N</a:t>
            </a:r>
            <a:r>
              <a:rPr lang="en-US" sz="2400" dirty="0"/>
              <a:t> </a:t>
            </a:r>
            <a:r>
              <a:rPr lang="en-US" sz="2400" dirty="0" err="1"/>
              <a:t>buah</a:t>
            </a:r>
            <a:r>
              <a:rPr lang="en-US" sz="2400" dirty="0"/>
              <a:t> </a:t>
            </a:r>
            <a:r>
              <a:rPr lang="en-US" sz="2400" dirty="0" err="1"/>
              <a:t>titik</a:t>
            </a:r>
            <a:r>
              <a:rPr lang="en-US" sz="2400" dirty="0"/>
              <a:t>.</a:t>
            </a:r>
          </a:p>
          <a:p>
            <a:pPr marL="568325" indent="-568325">
              <a:buNone/>
            </a:pPr>
            <a:r>
              <a:rPr lang="en-US" sz="2400" dirty="0"/>
              <a:t>   2.  </a:t>
            </a:r>
            <a:r>
              <a:rPr lang="en-US" sz="2400" dirty="0" err="1"/>
              <a:t>Misalkan</a:t>
            </a:r>
            <a:r>
              <a:rPr lang="en-US" sz="2400" dirty="0"/>
              <a:t> </a:t>
            </a:r>
            <a:r>
              <a:rPr lang="en-US" sz="2400" dirty="0" err="1"/>
              <a:t>karakter-karakter</a:t>
            </a:r>
            <a:r>
              <a:rPr lang="en-US" sz="2400" dirty="0"/>
              <a:t> </a:t>
            </a:r>
            <a:r>
              <a:rPr lang="en-US" sz="2400" dirty="0" err="1"/>
              <a:t>penyusun</a:t>
            </a:r>
            <a:r>
              <a:rPr lang="en-US" sz="2400" dirty="0"/>
              <a:t> </a:t>
            </a:r>
            <a:r>
              <a:rPr lang="en-US" sz="2400" dirty="0" err="1"/>
              <a:t>pesan</a:t>
            </a:r>
            <a:r>
              <a:rPr lang="en-US" sz="2400" dirty="0"/>
              <a:t> </a:t>
            </a:r>
            <a:r>
              <a:rPr lang="en-US" sz="2400" dirty="0" err="1"/>
              <a:t>adalah</a:t>
            </a:r>
            <a:r>
              <a:rPr lang="en-US" sz="2400" dirty="0"/>
              <a:t> </a:t>
            </a:r>
            <a:r>
              <a:rPr lang="en-US" sz="2400" dirty="0" err="1"/>
              <a:t>angka</a:t>
            </a:r>
            <a:r>
              <a:rPr lang="en-US" sz="2400" dirty="0"/>
              <a:t> 0, 1, 2, …, 9 dan </a:t>
            </a:r>
            <a:r>
              <a:rPr lang="en-US" sz="2400" dirty="0" err="1"/>
              <a:t>huruf</a:t>
            </a:r>
            <a:r>
              <a:rPr lang="en-US" sz="2400" dirty="0"/>
              <a:t> A, B, C, … Z yang </a:t>
            </a:r>
            <a:r>
              <a:rPr lang="en-US" sz="2400" dirty="0" err="1"/>
              <a:t>dikodekan</a:t>
            </a:r>
            <a:r>
              <a:rPr lang="en-US" sz="2400" dirty="0"/>
              <a:t> </a:t>
            </a:r>
            <a:r>
              <a:rPr lang="en-US" sz="2400" dirty="0" err="1"/>
              <a:t>menjadi</a:t>
            </a:r>
            <a:r>
              <a:rPr lang="en-US" sz="2400" dirty="0"/>
              <a:t> 10, 11, …, 35.</a:t>
            </a:r>
          </a:p>
          <a:p>
            <a:pPr marL="568325" indent="-568325">
              <a:buNone/>
            </a:pPr>
            <a:r>
              <a:rPr lang="en-US" sz="2400" dirty="0"/>
              <a:t>   3.  </a:t>
            </a:r>
            <a:r>
              <a:rPr lang="en-US" sz="2400" dirty="0" err="1"/>
              <a:t>Kodekan</a:t>
            </a:r>
            <a:r>
              <a:rPr lang="en-US" sz="2400" dirty="0"/>
              <a:t> </a:t>
            </a:r>
            <a:r>
              <a:rPr lang="en-US" sz="2400" dirty="0" err="1"/>
              <a:t>setiap</a:t>
            </a:r>
            <a:r>
              <a:rPr lang="en-US" sz="2400" dirty="0"/>
              <a:t> </a:t>
            </a:r>
            <a:r>
              <a:rPr lang="en-US" sz="2400" dirty="0" err="1"/>
              <a:t>karakater</a:t>
            </a:r>
            <a:r>
              <a:rPr lang="en-US" sz="2400" dirty="0"/>
              <a:t> di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pesan</a:t>
            </a:r>
            <a:r>
              <a:rPr lang="en-US" sz="2400" dirty="0"/>
              <a:t> </a:t>
            </a:r>
            <a:r>
              <a:rPr lang="en-US" sz="2400" dirty="0" err="1"/>
              <a:t>menjadi</a:t>
            </a:r>
            <a:r>
              <a:rPr lang="en-US" sz="2400" dirty="0"/>
              <a:t> </a:t>
            </a:r>
            <a:r>
              <a:rPr lang="en-US" sz="2400" dirty="0" err="1"/>
              <a:t>nilai</a:t>
            </a:r>
            <a:r>
              <a:rPr lang="en-US" sz="2400" dirty="0"/>
              <a:t> </a:t>
            </a:r>
            <a:r>
              <a:rPr lang="en-US" sz="2400" i="1" dirty="0"/>
              <a:t>m</a:t>
            </a:r>
            <a:r>
              <a:rPr lang="en-US" sz="2400" dirty="0"/>
              <a:t> di </a:t>
            </a:r>
            <a:r>
              <a:rPr lang="en-US" sz="2400" dirty="0" err="1"/>
              <a:t>antara</a:t>
            </a:r>
            <a:r>
              <a:rPr lang="en-US" sz="2400" dirty="0"/>
              <a:t> 0 dan 35.</a:t>
            </a:r>
          </a:p>
          <a:p>
            <a:pPr marL="568325" indent="-568325">
              <a:buNone/>
            </a:pPr>
            <a:r>
              <a:rPr lang="en-US" sz="2400" dirty="0"/>
              <a:t>   4.  </a:t>
            </a:r>
            <a:r>
              <a:rPr lang="en-US" sz="2400" dirty="0" err="1"/>
              <a:t>Pilih</a:t>
            </a:r>
            <a:r>
              <a:rPr lang="en-US" sz="2400" dirty="0"/>
              <a:t> </a:t>
            </a:r>
            <a:r>
              <a:rPr lang="en-US" sz="2400" dirty="0" err="1"/>
              <a:t>sebuah</a:t>
            </a:r>
            <a:r>
              <a:rPr lang="en-US" sz="2400" dirty="0"/>
              <a:t> </a:t>
            </a:r>
            <a:r>
              <a:rPr lang="en-US" sz="2400" dirty="0" err="1"/>
              <a:t>bilangan</a:t>
            </a:r>
            <a:r>
              <a:rPr lang="en-US" sz="2400" dirty="0"/>
              <a:t> </a:t>
            </a:r>
            <a:r>
              <a:rPr lang="en-US" sz="2400" dirty="0" err="1"/>
              <a:t>bulat</a:t>
            </a:r>
            <a:r>
              <a:rPr lang="en-US" sz="2400" dirty="0"/>
              <a:t> </a:t>
            </a:r>
            <a:r>
              <a:rPr lang="en-US" sz="2400" i="1" dirty="0"/>
              <a:t>k</a:t>
            </a:r>
            <a:r>
              <a:rPr lang="en-US" sz="2400" dirty="0"/>
              <a:t> </a:t>
            </a:r>
            <a:r>
              <a:rPr lang="en-US" sz="2400" dirty="0" err="1"/>
              <a:t>sebagai</a:t>
            </a:r>
            <a:r>
              <a:rPr lang="en-US" sz="2400" dirty="0"/>
              <a:t> parameter basis (</a:t>
            </a:r>
            <a:r>
              <a:rPr lang="en-US" sz="2400" dirty="0" err="1"/>
              <a:t>disepakati</a:t>
            </a:r>
            <a:r>
              <a:rPr lang="en-US" sz="2400" dirty="0"/>
              <a:t> </a:t>
            </a:r>
            <a:r>
              <a:rPr lang="en-US" sz="2400" dirty="0" err="1"/>
              <a:t>kedua</a:t>
            </a:r>
            <a:r>
              <a:rPr lang="en-US" sz="2400" dirty="0"/>
              <a:t> </a:t>
            </a:r>
            <a:r>
              <a:rPr lang="en-US" sz="2400" dirty="0" err="1"/>
              <a:t>pihak</a:t>
            </a:r>
            <a:r>
              <a:rPr lang="en-US" sz="2400" dirty="0"/>
              <a:t>). </a:t>
            </a:r>
          </a:p>
          <a:p>
            <a:pPr marL="568325" indent="-568325">
              <a:buNone/>
            </a:pPr>
            <a:r>
              <a:rPr lang="en-US" sz="2400" dirty="0"/>
              <a:t>   5. 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setiap</a:t>
            </a:r>
            <a:r>
              <a:rPr lang="en-US" sz="2400" dirty="0"/>
              <a:t> </a:t>
            </a:r>
            <a:r>
              <a:rPr lang="en-US" sz="2400" dirty="0" err="1"/>
              <a:t>nilai</a:t>
            </a:r>
            <a:r>
              <a:rPr lang="en-US" sz="2400" dirty="0"/>
              <a:t> </a:t>
            </a:r>
            <a:r>
              <a:rPr lang="en-US" sz="2400" i="1" dirty="0" err="1"/>
              <a:t>mk</a:t>
            </a:r>
            <a:r>
              <a:rPr lang="en-US" sz="2400" dirty="0"/>
              <a:t>, </a:t>
            </a:r>
            <a:r>
              <a:rPr lang="en-US" sz="2400" dirty="0" err="1"/>
              <a:t>nyatakan</a:t>
            </a:r>
            <a:r>
              <a:rPr lang="en-US" sz="2400" dirty="0"/>
              <a:t> </a:t>
            </a:r>
            <a:r>
              <a:rPr lang="en-US" sz="2400" i="1" dirty="0"/>
              <a:t>x</a:t>
            </a:r>
            <a:r>
              <a:rPr lang="en-US" sz="2400" dirty="0"/>
              <a:t> = </a:t>
            </a:r>
            <a:r>
              <a:rPr lang="en-US" sz="2400" i="1" dirty="0" err="1"/>
              <a:t>mk</a:t>
            </a:r>
            <a:r>
              <a:rPr lang="en-US" sz="2400" dirty="0"/>
              <a:t> + 1, </a:t>
            </a:r>
            <a:r>
              <a:rPr lang="en-US" sz="2400" dirty="0" err="1"/>
              <a:t>sulihkan</a:t>
            </a:r>
            <a:r>
              <a:rPr lang="en-US" sz="2400" dirty="0"/>
              <a:t> x </a:t>
            </a:r>
            <a:r>
              <a:rPr lang="en-US" sz="2400" dirty="0" err="1"/>
              <a:t>ke</a:t>
            </a:r>
            <a:r>
              <a:rPr lang="en-US" sz="2400" dirty="0"/>
              <a:t>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b="1" dirty="0">
                <a:solidFill>
                  <a:srgbClr val="FF0000"/>
                </a:solidFill>
              </a:rPr>
              <a:t>y</a:t>
            </a:r>
            <a:r>
              <a:rPr lang="en-US" sz="2400" b="1" baseline="30000" dirty="0">
                <a:solidFill>
                  <a:srgbClr val="FF0000"/>
                </a:solidFill>
              </a:rPr>
              <a:t>2 </a:t>
            </a:r>
            <a:r>
              <a:rPr lang="en-US" sz="2400" dirty="0">
                <a:solidFill>
                  <a:srgbClr val="FF0000"/>
                </a:solidFill>
                <a:sym typeface="Symbol" panose="05050102010706020507" pitchFamily="18" charset="2"/>
              </a:rPr>
              <a:t> </a:t>
            </a:r>
            <a:r>
              <a:rPr lang="en-US" sz="2400" b="1" dirty="0">
                <a:solidFill>
                  <a:srgbClr val="FF0000"/>
                </a:solidFill>
                <a:sym typeface="Symbol"/>
              </a:rPr>
              <a:t> </a:t>
            </a:r>
            <a:r>
              <a:rPr lang="en-US" sz="2400" b="1" dirty="0">
                <a:solidFill>
                  <a:srgbClr val="FF0000"/>
                </a:solidFill>
              </a:rPr>
              <a:t>x</a:t>
            </a:r>
            <a:r>
              <a:rPr lang="en-US" sz="2400" b="1" baseline="30000" dirty="0">
                <a:solidFill>
                  <a:srgbClr val="FF0000"/>
                </a:solidFill>
              </a:rPr>
              <a:t>3</a:t>
            </a:r>
            <a:r>
              <a:rPr lang="en-US" sz="2400" b="1" dirty="0">
                <a:solidFill>
                  <a:srgbClr val="FF0000"/>
                </a:solidFill>
              </a:rPr>
              <a:t> + ax + b  (mod p) </a:t>
            </a:r>
            <a:r>
              <a:rPr lang="en-US" sz="2400" dirty="0" err="1"/>
              <a:t>lalu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/>
              <a:t> </a:t>
            </a:r>
            <a:r>
              <a:rPr lang="en-US" sz="2400" dirty="0" err="1"/>
              <a:t>tentukan</a:t>
            </a:r>
            <a:r>
              <a:rPr lang="en-US" sz="2400" dirty="0"/>
              <a:t> </a:t>
            </a:r>
            <a:r>
              <a:rPr lang="en-US" sz="2400" dirty="0" err="1"/>
              <a:t>nilai</a:t>
            </a:r>
            <a:r>
              <a:rPr lang="en-US" sz="2400" dirty="0"/>
              <a:t> </a:t>
            </a:r>
            <a:r>
              <a:rPr lang="en-US" sz="2400" i="1" dirty="0"/>
              <a:t>y</a:t>
            </a:r>
            <a:r>
              <a:rPr lang="en-US" sz="2400" dirty="0"/>
              <a:t> yang </a:t>
            </a:r>
            <a:r>
              <a:rPr lang="en-US" sz="2400" dirty="0" err="1"/>
              <a:t>memenuhi</a:t>
            </a:r>
            <a:r>
              <a:rPr lang="en-US" sz="2400" dirty="0"/>
              <a:t>.</a:t>
            </a:r>
          </a:p>
          <a:p>
            <a:pPr marL="568325" indent="-568325">
              <a:buNone/>
            </a:pPr>
            <a:r>
              <a:rPr lang="en-US" sz="2400" dirty="0"/>
              <a:t>   6.  Jika </a:t>
            </a:r>
            <a:r>
              <a:rPr lang="en-US" sz="2400" dirty="0" err="1"/>
              <a:t>tidak</a:t>
            </a:r>
            <a:r>
              <a:rPr lang="en-US" sz="2400" dirty="0"/>
              <a:t> </a:t>
            </a:r>
            <a:r>
              <a:rPr lang="en-US" sz="2400" dirty="0" err="1"/>
              <a:t>ada</a:t>
            </a:r>
            <a:r>
              <a:rPr lang="en-US" sz="2400" dirty="0"/>
              <a:t> </a:t>
            </a:r>
            <a:r>
              <a:rPr lang="en-US" sz="2400" dirty="0" err="1"/>
              <a:t>nilai</a:t>
            </a:r>
            <a:r>
              <a:rPr lang="en-US" sz="2400" dirty="0"/>
              <a:t> y yang </a:t>
            </a:r>
            <a:r>
              <a:rPr lang="en-US" sz="2400" dirty="0" err="1"/>
              <a:t>memenuhi</a:t>
            </a:r>
            <a:r>
              <a:rPr lang="en-US" sz="2400" dirty="0"/>
              <a:t>, </a:t>
            </a:r>
            <a:r>
              <a:rPr lang="en-US" sz="2400" dirty="0" err="1"/>
              <a:t>coba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i="1" dirty="0"/>
              <a:t>x </a:t>
            </a:r>
            <a:r>
              <a:rPr lang="en-US" sz="2400" dirty="0"/>
              <a:t>= </a:t>
            </a:r>
            <a:r>
              <a:rPr lang="en-US" sz="2400" i="1" dirty="0" err="1"/>
              <a:t>mk</a:t>
            </a:r>
            <a:r>
              <a:rPr lang="en-US" sz="2400" dirty="0"/>
              <a:t> + 2, </a:t>
            </a:r>
            <a:r>
              <a:rPr lang="en-US" sz="2400" i="1" dirty="0"/>
              <a:t>x</a:t>
            </a:r>
            <a:r>
              <a:rPr lang="en-US" sz="2400" dirty="0"/>
              <a:t> = </a:t>
            </a:r>
            <a:r>
              <a:rPr lang="en-US" sz="2400" i="1" dirty="0" err="1"/>
              <a:t>mk</a:t>
            </a:r>
            <a:r>
              <a:rPr lang="en-US" sz="2400" dirty="0"/>
              <a:t> + 3, </a:t>
            </a:r>
            <a:r>
              <a:rPr lang="en-US" sz="2400" dirty="0" err="1"/>
              <a:t>dst</a:t>
            </a:r>
            <a:r>
              <a:rPr lang="en-US" sz="2400" dirty="0"/>
              <a:t>, </a:t>
            </a:r>
            <a:r>
              <a:rPr lang="en-US" sz="2400" dirty="0" err="1"/>
              <a:t>sampai</a:t>
            </a:r>
            <a:r>
              <a:rPr lang="en-US" sz="2400" dirty="0"/>
              <a:t> </a:t>
            </a:r>
            <a:r>
              <a:rPr lang="en-US" sz="2400" b="1" dirty="0">
                <a:solidFill>
                  <a:srgbClr val="FF0000"/>
                </a:solidFill>
              </a:rPr>
              <a:t>y</a:t>
            </a:r>
            <a:r>
              <a:rPr lang="en-US" sz="2400" b="1" baseline="30000" dirty="0">
                <a:solidFill>
                  <a:srgbClr val="FF0000"/>
                </a:solidFill>
              </a:rPr>
              <a:t>2 </a:t>
            </a:r>
            <a:r>
              <a:rPr lang="en-US" sz="2400" dirty="0">
                <a:solidFill>
                  <a:srgbClr val="FF0000"/>
                </a:solidFill>
                <a:sym typeface="Symbol" panose="05050102010706020507" pitchFamily="18" charset="2"/>
              </a:rPr>
              <a:t> </a:t>
            </a:r>
            <a:r>
              <a:rPr lang="en-US" sz="2400" b="1" dirty="0">
                <a:solidFill>
                  <a:srgbClr val="FF0000"/>
                </a:solidFill>
                <a:sym typeface="Symbol"/>
              </a:rPr>
              <a:t> </a:t>
            </a:r>
            <a:r>
              <a:rPr lang="en-US" sz="2400" b="1" dirty="0">
                <a:solidFill>
                  <a:srgbClr val="FF0000"/>
                </a:solidFill>
              </a:rPr>
              <a:t>x</a:t>
            </a:r>
            <a:r>
              <a:rPr lang="en-US" sz="2400" b="1" baseline="30000" dirty="0">
                <a:solidFill>
                  <a:srgbClr val="FF0000"/>
                </a:solidFill>
              </a:rPr>
              <a:t>3</a:t>
            </a:r>
            <a:r>
              <a:rPr lang="en-US" sz="2400" b="1" dirty="0">
                <a:solidFill>
                  <a:srgbClr val="FF0000"/>
                </a:solidFill>
              </a:rPr>
              <a:t> + ax + b  (mod p) </a:t>
            </a:r>
            <a:r>
              <a:rPr lang="en-US" sz="2400" dirty="0" err="1"/>
              <a:t>dapat</a:t>
            </a:r>
            <a:r>
              <a:rPr lang="en-US" sz="2400" dirty="0"/>
              <a:t> </a:t>
            </a:r>
            <a:r>
              <a:rPr lang="en-US" sz="2400" dirty="0" err="1"/>
              <a:t>dipecahkan</a:t>
            </a:r>
            <a:r>
              <a:rPr lang="en-US" sz="2400" dirty="0"/>
              <a:t>.</a:t>
            </a:r>
          </a:p>
          <a:p>
            <a:pPr marL="568325" indent="-568325">
              <a:buNone/>
            </a:pPr>
            <a:r>
              <a:rPr lang="en-US" sz="2400" dirty="0"/>
              <a:t>   7 . Pada proses </a:t>
            </a:r>
            <a:r>
              <a:rPr lang="en-US" sz="2400" i="1" dirty="0"/>
              <a:t>decoding</a:t>
            </a:r>
            <a:r>
              <a:rPr lang="en-US" sz="2400" dirty="0"/>
              <a:t>,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titik</a:t>
            </a:r>
            <a:r>
              <a:rPr lang="en-US" sz="2400" dirty="0"/>
              <a:t> (x, y), </a:t>
            </a:r>
            <a:r>
              <a:rPr lang="en-US" sz="2400" dirty="0" err="1"/>
              <a:t>tentukan</a:t>
            </a:r>
            <a:r>
              <a:rPr lang="en-US" sz="2400" dirty="0"/>
              <a:t> </a:t>
            </a:r>
            <a:r>
              <a:rPr lang="en-US" sz="2400" dirty="0" err="1"/>
              <a:t>nilai</a:t>
            </a:r>
            <a:r>
              <a:rPr lang="en-US" sz="2400" dirty="0"/>
              <a:t> </a:t>
            </a:r>
            <a:r>
              <a:rPr lang="en-US" sz="2400" i="1" dirty="0"/>
              <a:t>m </a:t>
            </a:r>
            <a:r>
              <a:rPr lang="en-US" sz="2400" dirty="0" err="1"/>
              <a:t>terbesar</a:t>
            </a:r>
            <a:r>
              <a:rPr lang="en-US" sz="2400" dirty="0"/>
              <a:t> </a:t>
            </a:r>
            <a:r>
              <a:rPr lang="en-US" sz="2400" dirty="0" err="1"/>
              <a:t>tetapi</a:t>
            </a:r>
            <a:r>
              <a:rPr lang="en-US" sz="2400" dirty="0"/>
              <a:t> </a:t>
            </a:r>
            <a:r>
              <a:rPr lang="en-US" sz="2400" dirty="0" err="1"/>
              <a:t>lebih</a:t>
            </a:r>
            <a:r>
              <a:rPr lang="en-US" sz="2400" dirty="0"/>
              <a:t> </a:t>
            </a:r>
            <a:r>
              <a:rPr lang="en-US" sz="2400" dirty="0" err="1"/>
              <a:t>kecil</a:t>
            </a:r>
            <a:r>
              <a:rPr lang="en-US" sz="2400" dirty="0"/>
              <a:t> </a:t>
            </a:r>
            <a:r>
              <a:rPr lang="en-US" sz="2400" dirty="0" err="1"/>
              <a:t>dari</a:t>
            </a:r>
            <a:r>
              <a:rPr lang="en-US" sz="2400" dirty="0"/>
              <a:t> (x – 1)/k. </a:t>
            </a:r>
            <a:r>
              <a:rPr lang="en-US" sz="2400" dirty="0" err="1"/>
              <a:t>Kodekan</a:t>
            </a:r>
            <a:r>
              <a:rPr lang="en-US" sz="2400" dirty="0"/>
              <a:t> </a:t>
            </a:r>
            <a:r>
              <a:rPr lang="en-US" sz="2400" dirty="0" err="1"/>
              <a:t>titik</a:t>
            </a:r>
            <a:r>
              <a:rPr lang="en-US" sz="2400" dirty="0"/>
              <a:t> (x, y) </a:t>
            </a:r>
            <a:r>
              <a:rPr lang="en-US" sz="2400" dirty="0" err="1"/>
              <a:t>menjadi</a:t>
            </a:r>
            <a:r>
              <a:rPr lang="en-US" sz="2400" dirty="0"/>
              <a:t> symbol </a:t>
            </a:r>
            <a:r>
              <a:rPr lang="en-US" sz="2400" i="1" dirty="0"/>
              <a:t>m</a:t>
            </a:r>
            <a:r>
              <a:rPr lang="en-US" sz="2400" dirty="0"/>
              <a:t>.  </a:t>
            </a:r>
          </a:p>
          <a:p>
            <a:pPr marL="568325" indent="-568325">
              <a:buNone/>
            </a:pPr>
            <a:endParaRPr lang="en-US" sz="2400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DB3FF177-0A77-3CB5-CC4A-9A29A54C78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Munir/IF4020 Kriptografi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07A40DD-3453-A32B-8827-14B8D004B9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1CEE93-FA6F-4740-8CA5-FDA2A95C74F2}" type="slidenum">
              <a:rPr lang="en-US" smtClean="0"/>
              <a:t>48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0971645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57CBD8-E4F8-4DBC-B75B-EFDCC7CF43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80720"/>
            <a:ext cx="10795000" cy="576072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2400" b="1" dirty="0" err="1"/>
              <a:t>Contoh</a:t>
            </a:r>
            <a:r>
              <a:rPr lang="en-US" sz="2400" b="1" dirty="0"/>
              <a:t>:</a:t>
            </a:r>
            <a:r>
              <a:rPr lang="en-US" sz="2400" dirty="0"/>
              <a:t> </a:t>
            </a:r>
            <a:r>
              <a:rPr lang="en-US" sz="2400" dirty="0" err="1"/>
              <a:t>Misalkan</a:t>
            </a:r>
            <a:r>
              <a:rPr lang="en-US" sz="2400" dirty="0"/>
              <a:t> </a:t>
            </a:r>
            <a:r>
              <a:rPr lang="en-US" sz="2400" dirty="0">
                <a:solidFill>
                  <a:srgbClr val="FF0000"/>
                </a:solidFill>
              </a:rPr>
              <a:t>y</a:t>
            </a:r>
            <a:r>
              <a:rPr lang="en-US" sz="2400" baseline="30000" dirty="0">
                <a:solidFill>
                  <a:srgbClr val="FF0000"/>
                </a:solidFill>
              </a:rPr>
              <a:t>2 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>
                <a:solidFill>
                  <a:srgbClr val="FF0000"/>
                </a:solidFill>
                <a:sym typeface="Symbol" panose="05050102010706020507" pitchFamily="18" charset="2"/>
              </a:rPr>
              <a:t></a:t>
            </a:r>
            <a:r>
              <a:rPr lang="en-US" sz="2400" dirty="0">
                <a:solidFill>
                  <a:srgbClr val="FF0000"/>
                </a:solidFill>
                <a:sym typeface="Symbol"/>
              </a:rPr>
              <a:t> </a:t>
            </a:r>
            <a:r>
              <a:rPr lang="en-US" sz="2400" dirty="0">
                <a:solidFill>
                  <a:srgbClr val="FF0000"/>
                </a:solidFill>
              </a:rPr>
              <a:t>x</a:t>
            </a:r>
            <a:r>
              <a:rPr lang="en-US" sz="2400" baseline="30000" dirty="0">
                <a:solidFill>
                  <a:srgbClr val="FF0000"/>
                </a:solidFill>
              </a:rPr>
              <a:t>3</a:t>
            </a:r>
            <a:r>
              <a:rPr lang="en-US" sz="2400" dirty="0">
                <a:solidFill>
                  <a:srgbClr val="FF0000"/>
                </a:solidFill>
              </a:rPr>
              <a:t> – x  + 188  (mod 751) . </a:t>
            </a:r>
            <a:r>
              <a:rPr lang="en-US" sz="2400" dirty="0" err="1"/>
              <a:t>Kurva</a:t>
            </a:r>
            <a:r>
              <a:rPr lang="en-US" sz="2400" dirty="0"/>
              <a:t> </a:t>
            </a:r>
            <a:r>
              <a:rPr lang="en-US" sz="2400" dirty="0" err="1"/>
              <a:t>eliptik</a:t>
            </a:r>
            <a:r>
              <a:rPr lang="en-US" sz="2400" dirty="0"/>
              <a:t> </a:t>
            </a:r>
            <a:r>
              <a:rPr lang="en-US" sz="2400" dirty="0" err="1"/>
              <a:t>ini</a:t>
            </a:r>
            <a:r>
              <a:rPr lang="en-US" sz="2400" dirty="0"/>
              <a:t> </a:t>
            </a:r>
            <a:r>
              <a:rPr lang="en-US" sz="2400" dirty="0" err="1"/>
              <a:t>memiliki</a:t>
            </a:r>
            <a:r>
              <a:rPr lang="en-US" sz="2400" dirty="0"/>
              <a:t> N = 727 </a:t>
            </a:r>
            <a:r>
              <a:rPr lang="en-US" sz="2400" dirty="0" err="1"/>
              <a:t>buah</a:t>
            </a:r>
            <a:r>
              <a:rPr lang="en-US" sz="2400" dirty="0"/>
              <a:t> </a:t>
            </a:r>
            <a:r>
              <a:rPr lang="en-US" sz="2400" dirty="0" err="1"/>
              <a:t>titik</a:t>
            </a:r>
            <a:r>
              <a:rPr lang="en-US" sz="2400" dirty="0"/>
              <a:t>. </a:t>
            </a:r>
          </a:p>
          <a:p>
            <a:r>
              <a:rPr lang="en-US" sz="2400" dirty="0" err="1"/>
              <a:t>Misalkan</a:t>
            </a:r>
            <a:r>
              <a:rPr lang="en-US" sz="2400" dirty="0"/>
              <a:t> </a:t>
            </a:r>
            <a:r>
              <a:rPr lang="en-US" sz="2400" dirty="0" err="1"/>
              <a:t>karakter</a:t>
            </a:r>
            <a:r>
              <a:rPr lang="en-US" sz="2400" dirty="0"/>
              <a:t> yang </a:t>
            </a:r>
            <a:r>
              <a:rPr lang="en-US" sz="2400" dirty="0" err="1"/>
              <a:t>akan</a:t>
            </a:r>
            <a:r>
              <a:rPr lang="en-US" sz="2400" dirty="0"/>
              <a:t> </a:t>
            </a:r>
            <a:r>
              <a:rPr lang="en-US" sz="2400" dirty="0" err="1"/>
              <a:t>dikodekan</a:t>
            </a:r>
            <a:r>
              <a:rPr lang="en-US" sz="2400" dirty="0"/>
              <a:t> </a:t>
            </a:r>
            <a:r>
              <a:rPr lang="en-US" sz="2400" dirty="0" err="1"/>
              <a:t>adalah</a:t>
            </a:r>
            <a:r>
              <a:rPr lang="en-US" sz="2400" dirty="0"/>
              <a:t> </a:t>
            </a:r>
            <a:r>
              <a:rPr lang="en-US" sz="2400" dirty="0" err="1"/>
              <a:t>huruf</a:t>
            </a:r>
            <a:r>
              <a:rPr lang="en-US" sz="2400" dirty="0"/>
              <a:t> ‘B’, yang </a:t>
            </a:r>
            <a:r>
              <a:rPr lang="en-US" sz="2400" dirty="0" err="1"/>
              <a:t>dikodekan</a:t>
            </a:r>
            <a:r>
              <a:rPr lang="en-US" sz="2400" dirty="0"/>
              <a:t> </a:t>
            </a:r>
            <a:r>
              <a:rPr lang="en-US" sz="2400" dirty="0" err="1"/>
              <a:t>menjadi</a:t>
            </a:r>
            <a:r>
              <a:rPr lang="en-US" sz="2400" dirty="0"/>
              <a:t> </a:t>
            </a:r>
            <a:r>
              <a:rPr lang="en-US" sz="2400" dirty="0" err="1"/>
              <a:t>nilai</a:t>
            </a:r>
            <a:r>
              <a:rPr lang="en-US" sz="2400" dirty="0"/>
              <a:t> 11. </a:t>
            </a:r>
          </a:p>
          <a:p>
            <a:r>
              <a:rPr lang="en-US" sz="2400" dirty="0" err="1"/>
              <a:t>Pilih</a:t>
            </a:r>
            <a:r>
              <a:rPr lang="en-US" sz="2400" dirty="0"/>
              <a:t> </a:t>
            </a:r>
            <a:r>
              <a:rPr lang="en-US" sz="2400" i="1" dirty="0"/>
              <a:t>k</a:t>
            </a:r>
            <a:r>
              <a:rPr lang="en-US" sz="2400" dirty="0"/>
              <a:t> = 20, </a:t>
            </a:r>
            <a:r>
              <a:rPr lang="en-US" sz="2400" dirty="0" err="1"/>
              <a:t>maka</a:t>
            </a:r>
            <a:r>
              <a:rPr lang="en-US" sz="2400" dirty="0"/>
              <a:t> </a:t>
            </a:r>
            <a:r>
              <a:rPr lang="en-US" sz="2400" i="1" dirty="0"/>
              <a:t>x</a:t>
            </a:r>
            <a:r>
              <a:rPr lang="en-US" sz="2400" dirty="0"/>
              <a:t> = </a:t>
            </a:r>
            <a:r>
              <a:rPr lang="en-US" sz="2400" i="1" dirty="0" err="1"/>
              <a:t>mk</a:t>
            </a:r>
            <a:r>
              <a:rPr lang="en-US" sz="2400" i="1" dirty="0"/>
              <a:t> </a:t>
            </a:r>
            <a:r>
              <a:rPr lang="en-US" sz="2400" dirty="0"/>
              <a:t>+ 1 = (11)(20) + 1 = 221. </a:t>
            </a:r>
            <a:r>
              <a:rPr lang="en-US" sz="2400" dirty="0" err="1"/>
              <a:t>Sulihkan</a:t>
            </a:r>
            <a:r>
              <a:rPr lang="en-US" sz="2400" dirty="0"/>
              <a:t> </a:t>
            </a:r>
            <a:r>
              <a:rPr lang="en-US" sz="2400" i="1" dirty="0"/>
              <a:t>x</a:t>
            </a:r>
            <a:r>
              <a:rPr lang="en-US" sz="2400" dirty="0"/>
              <a:t> = 221 </a:t>
            </a:r>
            <a:r>
              <a:rPr lang="en-US" sz="2400" dirty="0" err="1"/>
              <a:t>ke</a:t>
            </a:r>
            <a:r>
              <a:rPr lang="en-US" sz="2400" dirty="0"/>
              <a:t>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kurva</a:t>
            </a:r>
            <a:r>
              <a:rPr lang="en-US" sz="2400" dirty="0"/>
              <a:t> </a:t>
            </a:r>
            <a:r>
              <a:rPr lang="en-US" sz="2400" dirty="0" err="1"/>
              <a:t>eliptik</a:t>
            </a:r>
            <a:r>
              <a:rPr lang="en-US" sz="2400" dirty="0"/>
              <a:t> y</a:t>
            </a:r>
            <a:r>
              <a:rPr lang="en-US" sz="2400" baseline="30000" dirty="0"/>
              <a:t>2 </a:t>
            </a:r>
            <a:r>
              <a:rPr lang="en-US" sz="2400" dirty="0">
                <a:sym typeface="Symbol" panose="05050102010706020507" pitchFamily="18" charset="2"/>
              </a:rPr>
              <a:t></a:t>
            </a:r>
            <a:r>
              <a:rPr lang="en-US" sz="2400" dirty="0">
                <a:solidFill>
                  <a:srgbClr val="FF0000"/>
                </a:solidFill>
                <a:sym typeface="Symbol" panose="05050102010706020507" pitchFamily="18" charset="2"/>
              </a:rPr>
              <a:t> </a:t>
            </a:r>
            <a:r>
              <a:rPr lang="en-US" sz="2400" dirty="0">
                <a:sym typeface="Symbol"/>
              </a:rPr>
              <a:t> </a:t>
            </a:r>
            <a:r>
              <a:rPr lang="en-US" sz="2400" dirty="0"/>
              <a:t>x</a:t>
            </a:r>
            <a:r>
              <a:rPr lang="en-US" sz="2400" baseline="30000" dirty="0"/>
              <a:t>3</a:t>
            </a:r>
            <a:r>
              <a:rPr lang="en-US" sz="2400" dirty="0"/>
              <a:t> – x  + 188  (mod 751) </a:t>
            </a:r>
            <a:r>
              <a:rPr lang="en-US" sz="2400" dirty="0">
                <a:sym typeface="Symbol" panose="05050102010706020507" pitchFamily="18" charset="2"/>
              </a:rPr>
              <a:t></a:t>
            </a:r>
            <a:r>
              <a:rPr lang="en-US" sz="2400" dirty="0"/>
              <a:t> 456 (mod 751). </a:t>
            </a:r>
            <a:r>
              <a:rPr lang="en-US" sz="2400" dirty="0" err="1"/>
              <a:t>Tidak</a:t>
            </a:r>
            <a:r>
              <a:rPr lang="en-US" sz="2400" dirty="0"/>
              <a:t> </a:t>
            </a:r>
            <a:r>
              <a:rPr lang="en-US" sz="2400" dirty="0" err="1"/>
              <a:t>ada</a:t>
            </a:r>
            <a:r>
              <a:rPr lang="en-US" sz="2400" dirty="0"/>
              <a:t> </a:t>
            </a:r>
            <a:r>
              <a:rPr lang="en-US" sz="2400" dirty="0" err="1"/>
              <a:t>nilai</a:t>
            </a:r>
            <a:r>
              <a:rPr lang="en-US" sz="2400" dirty="0"/>
              <a:t> y yang </a:t>
            </a:r>
            <a:r>
              <a:rPr lang="en-US" sz="2400" dirty="0" err="1"/>
              <a:t>memenuhi</a:t>
            </a:r>
            <a:r>
              <a:rPr lang="en-US" sz="2400" dirty="0"/>
              <a:t>. </a:t>
            </a:r>
          </a:p>
          <a:p>
            <a:r>
              <a:rPr lang="en-US" sz="2400" dirty="0" err="1"/>
              <a:t>Coba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i="1" dirty="0"/>
              <a:t>x </a:t>
            </a:r>
            <a:r>
              <a:rPr lang="en-US" sz="2400" dirty="0"/>
              <a:t>= </a:t>
            </a:r>
            <a:r>
              <a:rPr lang="en-US" sz="2400" i="1" dirty="0" err="1"/>
              <a:t>mk</a:t>
            </a:r>
            <a:r>
              <a:rPr lang="en-US" sz="2400" dirty="0"/>
              <a:t> + 2 = (11)(20) + 2 = 222. </a:t>
            </a:r>
            <a:r>
              <a:rPr lang="en-US" sz="2400" dirty="0" err="1"/>
              <a:t>Sulihkan</a:t>
            </a:r>
            <a:r>
              <a:rPr lang="en-US" sz="2400" dirty="0"/>
              <a:t> </a:t>
            </a:r>
            <a:r>
              <a:rPr lang="en-US" sz="2400" i="1" dirty="0"/>
              <a:t>x</a:t>
            </a:r>
            <a:r>
              <a:rPr lang="en-US" sz="2400" dirty="0"/>
              <a:t> = 222 </a:t>
            </a:r>
            <a:r>
              <a:rPr lang="en-US" sz="2400" dirty="0" err="1"/>
              <a:t>ke</a:t>
            </a:r>
            <a:r>
              <a:rPr lang="en-US" sz="2400" dirty="0"/>
              <a:t>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kurva</a:t>
            </a:r>
            <a:r>
              <a:rPr lang="en-US" sz="2400" dirty="0"/>
              <a:t> </a:t>
            </a:r>
            <a:r>
              <a:rPr lang="en-US" sz="2400" dirty="0" err="1"/>
              <a:t>eliptik</a:t>
            </a:r>
            <a:r>
              <a:rPr lang="en-US" sz="2400" dirty="0"/>
              <a:t> y</a:t>
            </a:r>
            <a:r>
              <a:rPr lang="en-US" sz="2400" baseline="30000" dirty="0"/>
              <a:t>2 </a:t>
            </a:r>
            <a:r>
              <a:rPr lang="en-US" sz="2400" dirty="0">
                <a:sym typeface="Symbol" panose="05050102010706020507" pitchFamily="18" charset="2"/>
              </a:rPr>
              <a:t> </a:t>
            </a:r>
            <a:r>
              <a:rPr lang="en-US" sz="2400" dirty="0">
                <a:sym typeface="Symbol"/>
              </a:rPr>
              <a:t> </a:t>
            </a:r>
            <a:r>
              <a:rPr lang="en-US" sz="2400" dirty="0"/>
              <a:t>x</a:t>
            </a:r>
            <a:r>
              <a:rPr lang="en-US" sz="2400" baseline="30000" dirty="0"/>
              <a:t>3</a:t>
            </a:r>
            <a:r>
              <a:rPr lang="en-US" sz="2400" dirty="0"/>
              <a:t> – x  + 188  (mod 751) . Juga </a:t>
            </a:r>
            <a:r>
              <a:rPr lang="en-US" sz="2400" dirty="0" err="1"/>
              <a:t>tidak</a:t>
            </a:r>
            <a:r>
              <a:rPr lang="en-US" sz="2400" dirty="0"/>
              <a:t> </a:t>
            </a:r>
            <a:r>
              <a:rPr lang="en-US" sz="2400" dirty="0" err="1"/>
              <a:t>ada</a:t>
            </a:r>
            <a:r>
              <a:rPr lang="en-US" sz="2400" dirty="0"/>
              <a:t> </a:t>
            </a:r>
            <a:r>
              <a:rPr lang="en-US" sz="2400" dirty="0" err="1"/>
              <a:t>nilai</a:t>
            </a:r>
            <a:r>
              <a:rPr lang="en-US" sz="2400" dirty="0"/>
              <a:t> y yang </a:t>
            </a:r>
            <a:r>
              <a:rPr lang="en-US" sz="2400" dirty="0" err="1"/>
              <a:t>memenuhi</a:t>
            </a:r>
            <a:r>
              <a:rPr lang="en-US" sz="2400" dirty="0"/>
              <a:t>. </a:t>
            </a:r>
          </a:p>
          <a:p>
            <a:r>
              <a:rPr lang="en-US" sz="2400" dirty="0" err="1"/>
              <a:t>Coba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i="1" dirty="0"/>
              <a:t>x</a:t>
            </a:r>
            <a:r>
              <a:rPr lang="en-US" sz="2400" dirty="0"/>
              <a:t> = </a:t>
            </a:r>
            <a:r>
              <a:rPr lang="en-US" sz="2400" i="1" dirty="0" err="1"/>
              <a:t>mk</a:t>
            </a:r>
            <a:r>
              <a:rPr lang="en-US" sz="2400" dirty="0"/>
              <a:t> + 3 = (11)(20) + 3 = 223. </a:t>
            </a:r>
            <a:r>
              <a:rPr lang="en-US" sz="2400" dirty="0" err="1"/>
              <a:t>Sulihkan</a:t>
            </a:r>
            <a:r>
              <a:rPr lang="en-US" sz="2400" dirty="0"/>
              <a:t> </a:t>
            </a:r>
            <a:r>
              <a:rPr lang="en-US" sz="2400" i="1" dirty="0"/>
              <a:t>x</a:t>
            </a:r>
            <a:r>
              <a:rPr lang="en-US" sz="2400" dirty="0"/>
              <a:t> = 223 </a:t>
            </a:r>
            <a:r>
              <a:rPr lang="en-US" sz="2400" dirty="0" err="1"/>
              <a:t>ke</a:t>
            </a:r>
            <a:r>
              <a:rPr lang="en-US" sz="2400" dirty="0"/>
              <a:t>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kurva</a:t>
            </a:r>
            <a:r>
              <a:rPr lang="en-US" sz="2400" dirty="0"/>
              <a:t> </a:t>
            </a:r>
            <a:r>
              <a:rPr lang="en-US" sz="2400" dirty="0" err="1"/>
              <a:t>eliptik</a:t>
            </a:r>
            <a:r>
              <a:rPr lang="en-US" sz="2400" dirty="0"/>
              <a:t> y</a:t>
            </a:r>
            <a:r>
              <a:rPr lang="en-US" sz="2400" baseline="30000" dirty="0"/>
              <a:t>2 </a:t>
            </a:r>
            <a:r>
              <a:rPr lang="en-US" sz="2400" dirty="0">
                <a:sym typeface="Symbol" panose="05050102010706020507" pitchFamily="18" charset="2"/>
              </a:rPr>
              <a:t> </a:t>
            </a:r>
            <a:r>
              <a:rPr lang="en-US" sz="2400" dirty="0">
                <a:sym typeface="Symbol"/>
              </a:rPr>
              <a:t> </a:t>
            </a:r>
            <a:r>
              <a:rPr lang="en-US" sz="2400" dirty="0"/>
              <a:t>x</a:t>
            </a:r>
            <a:r>
              <a:rPr lang="en-US" sz="2400" baseline="30000" dirty="0"/>
              <a:t>3</a:t>
            </a:r>
            <a:r>
              <a:rPr lang="en-US" sz="2400" dirty="0"/>
              <a:t> – x  + 188  (mod 751) . Juga </a:t>
            </a:r>
            <a:r>
              <a:rPr lang="en-US" sz="2400" dirty="0" err="1"/>
              <a:t>tidak</a:t>
            </a:r>
            <a:r>
              <a:rPr lang="en-US" sz="2400" dirty="0"/>
              <a:t> </a:t>
            </a:r>
            <a:r>
              <a:rPr lang="en-US" sz="2400" dirty="0" err="1"/>
              <a:t>ada</a:t>
            </a:r>
            <a:r>
              <a:rPr lang="en-US" sz="2400" dirty="0"/>
              <a:t> </a:t>
            </a:r>
            <a:r>
              <a:rPr lang="en-US" sz="2400" dirty="0" err="1"/>
              <a:t>nilai</a:t>
            </a:r>
            <a:r>
              <a:rPr lang="en-US" sz="2400" dirty="0"/>
              <a:t> y yang </a:t>
            </a:r>
            <a:r>
              <a:rPr lang="en-US" sz="2400" dirty="0" err="1"/>
              <a:t>memenuhi</a:t>
            </a:r>
            <a:r>
              <a:rPr lang="en-US" sz="2400" dirty="0"/>
              <a:t>. </a:t>
            </a:r>
          </a:p>
          <a:p>
            <a:r>
              <a:rPr lang="en-US" sz="2400" dirty="0" err="1"/>
              <a:t>Coba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i="1" dirty="0"/>
              <a:t>x</a:t>
            </a:r>
            <a:r>
              <a:rPr lang="en-US" sz="2400" dirty="0"/>
              <a:t> = </a:t>
            </a:r>
            <a:r>
              <a:rPr lang="en-US" sz="2400" i="1" dirty="0" err="1"/>
              <a:t>mk</a:t>
            </a:r>
            <a:r>
              <a:rPr lang="en-US" sz="2400" dirty="0"/>
              <a:t> + 4 = (11)(20) + 4 = 224. </a:t>
            </a:r>
            <a:r>
              <a:rPr lang="en-US" sz="2400" dirty="0" err="1"/>
              <a:t>Sulihkan</a:t>
            </a:r>
            <a:r>
              <a:rPr lang="en-US" sz="2400" dirty="0"/>
              <a:t> </a:t>
            </a:r>
            <a:r>
              <a:rPr lang="en-US" sz="2400" i="1" dirty="0"/>
              <a:t>x</a:t>
            </a:r>
            <a:r>
              <a:rPr lang="en-US" sz="2400" dirty="0"/>
              <a:t> = 224 </a:t>
            </a:r>
            <a:r>
              <a:rPr lang="en-US" sz="2400" dirty="0" err="1"/>
              <a:t>ke</a:t>
            </a:r>
            <a:r>
              <a:rPr lang="en-US" sz="2400" dirty="0"/>
              <a:t>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kurva</a:t>
            </a:r>
            <a:r>
              <a:rPr lang="en-US" sz="2400" dirty="0"/>
              <a:t> </a:t>
            </a:r>
            <a:r>
              <a:rPr lang="en-US" sz="2400" dirty="0" err="1"/>
              <a:t>eliptik</a:t>
            </a:r>
            <a:r>
              <a:rPr lang="en-US" sz="2400" dirty="0"/>
              <a:t> y</a:t>
            </a:r>
            <a:r>
              <a:rPr lang="en-US" sz="2400" baseline="30000" dirty="0"/>
              <a:t>2 </a:t>
            </a:r>
            <a:r>
              <a:rPr lang="en-US" sz="2400" dirty="0">
                <a:sym typeface="Symbol" panose="05050102010706020507" pitchFamily="18" charset="2"/>
              </a:rPr>
              <a:t> </a:t>
            </a:r>
            <a:r>
              <a:rPr lang="en-US" sz="2400" dirty="0">
                <a:sym typeface="Symbol"/>
              </a:rPr>
              <a:t> </a:t>
            </a:r>
            <a:r>
              <a:rPr lang="en-US" sz="2400" dirty="0"/>
              <a:t>x</a:t>
            </a:r>
            <a:r>
              <a:rPr lang="en-US" sz="2400" baseline="30000" dirty="0"/>
              <a:t>3</a:t>
            </a:r>
            <a:r>
              <a:rPr lang="en-US" sz="2400" dirty="0"/>
              <a:t> – x  + 188  (mod 751). </a:t>
            </a:r>
            <a:r>
              <a:rPr lang="en-US" sz="2400" dirty="0" err="1"/>
              <a:t>Diperoleh</a:t>
            </a:r>
            <a:r>
              <a:rPr lang="en-US" sz="2400" dirty="0"/>
              <a:t> y =  248. </a:t>
            </a:r>
            <a:r>
              <a:rPr lang="en-US" sz="2400" dirty="0" err="1"/>
              <a:t>Jadi</a:t>
            </a:r>
            <a:r>
              <a:rPr lang="en-US" sz="2400" dirty="0"/>
              <a:t>, </a:t>
            </a:r>
            <a:r>
              <a:rPr lang="en-US" sz="2400" dirty="0" err="1"/>
              <a:t>karakter</a:t>
            </a:r>
            <a:r>
              <a:rPr lang="en-US" sz="2400" dirty="0"/>
              <a:t> ‘B’ </a:t>
            </a:r>
            <a:r>
              <a:rPr lang="en-US" sz="2400" dirty="0" err="1"/>
              <a:t>dikodekan</a:t>
            </a:r>
            <a:r>
              <a:rPr lang="en-US" sz="2400" dirty="0"/>
              <a:t> </a:t>
            </a:r>
            <a:r>
              <a:rPr lang="en-US" sz="2400" dirty="0" err="1"/>
              <a:t>menjadi</a:t>
            </a:r>
            <a:r>
              <a:rPr lang="en-US" sz="2400" dirty="0"/>
              <a:t> </a:t>
            </a:r>
            <a:r>
              <a:rPr lang="en-US" sz="2400" dirty="0" err="1"/>
              <a:t>titik</a:t>
            </a:r>
            <a:r>
              <a:rPr lang="en-US" sz="2400" dirty="0"/>
              <a:t> (224, 248) pada </a:t>
            </a:r>
            <a:r>
              <a:rPr lang="en-US" sz="2400" dirty="0" err="1"/>
              <a:t>kurva</a:t>
            </a:r>
            <a:r>
              <a:rPr lang="en-US" sz="2400" dirty="0"/>
              <a:t> </a:t>
            </a:r>
            <a:r>
              <a:rPr lang="en-US" sz="2400" dirty="0" err="1"/>
              <a:t>eliptik</a:t>
            </a:r>
            <a:r>
              <a:rPr lang="en-US" sz="2400" dirty="0"/>
              <a:t>. </a:t>
            </a:r>
          </a:p>
          <a:p>
            <a:r>
              <a:rPr lang="en-US" sz="2400" dirty="0"/>
              <a:t>Pada proses </a:t>
            </a:r>
            <a:r>
              <a:rPr lang="en-US" sz="2400" i="1" dirty="0"/>
              <a:t>decoding</a:t>
            </a:r>
            <a:r>
              <a:rPr lang="en-US" sz="2400" dirty="0"/>
              <a:t>, </a:t>
            </a:r>
            <a:r>
              <a:rPr lang="en-US" sz="2400" dirty="0" err="1"/>
              <a:t>hitung</a:t>
            </a:r>
            <a:r>
              <a:rPr lang="en-US" sz="2400" dirty="0"/>
              <a:t> </a:t>
            </a:r>
            <a:r>
              <a:rPr lang="en-US" sz="2400" i="1" dirty="0"/>
              <a:t>m</a:t>
            </a:r>
            <a:r>
              <a:rPr lang="en-US" sz="2400" dirty="0"/>
              <a:t> = </a:t>
            </a:r>
            <a:r>
              <a:rPr lang="en-US" sz="2400" dirty="0">
                <a:sym typeface="Symbol" panose="05050102010706020507" pitchFamily="18" charset="2"/>
              </a:rPr>
              <a:t></a:t>
            </a:r>
            <a:r>
              <a:rPr lang="en-US" sz="2400" dirty="0"/>
              <a:t>(x – 1)/k</a:t>
            </a:r>
            <a:r>
              <a:rPr lang="en-US" sz="2400" dirty="0">
                <a:sym typeface="Symbol" panose="05050102010706020507" pitchFamily="18" charset="2"/>
              </a:rPr>
              <a:t> </a:t>
            </a:r>
            <a:r>
              <a:rPr lang="en-US" sz="2400" dirty="0"/>
              <a:t>= </a:t>
            </a:r>
            <a:r>
              <a:rPr lang="en-US" sz="2400" dirty="0">
                <a:sym typeface="Symbol" panose="05050102010706020507" pitchFamily="18" charset="2"/>
              </a:rPr>
              <a:t></a:t>
            </a:r>
            <a:r>
              <a:rPr lang="en-US" sz="2400" dirty="0"/>
              <a:t>(224 – 1)/20</a:t>
            </a:r>
            <a:r>
              <a:rPr lang="en-US" sz="2400" dirty="0">
                <a:sym typeface="Symbol" panose="05050102010706020507" pitchFamily="18" charset="2"/>
              </a:rPr>
              <a:t></a:t>
            </a:r>
            <a:r>
              <a:rPr lang="en-US" sz="2400" dirty="0"/>
              <a:t> = </a:t>
            </a:r>
            <a:r>
              <a:rPr lang="en-US" sz="2400" dirty="0">
                <a:sym typeface="Symbol" panose="05050102010706020507" pitchFamily="18" charset="2"/>
              </a:rPr>
              <a:t> 1</a:t>
            </a:r>
            <a:r>
              <a:rPr lang="en-US" sz="2400" dirty="0"/>
              <a:t>1.15</a:t>
            </a:r>
            <a:r>
              <a:rPr lang="en-US" sz="2400" dirty="0">
                <a:sym typeface="Symbol" panose="05050102010706020507" pitchFamily="18" charset="2"/>
              </a:rPr>
              <a:t> = 11. </a:t>
            </a:r>
            <a:r>
              <a:rPr lang="en-US" sz="2400" dirty="0" err="1">
                <a:sym typeface="Symbol" panose="05050102010706020507" pitchFamily="18" charset="2"/>
              </a:rPr>
              <a:t>Jadi</a:t>
            </a:r>
            <a:r>
              <a:rPr lang="en-US" sz="2400" dirty="0">
                <a:sym typeface="Symbol" panose="05050102010706020507" pitchFamily="18" charset="2"/>
              </a:rPr>
              <a:t> </a:t>
            </a:r>
            <a:r>
              <a:rPr lang="en-US" sz="2400" dirty="0" err="1">
                <a:sym typeface="Symbol" panose="05050102010706020507" pitchFamily="18" charset="2"/>
              </a:rPr>
              <a:t>pesan</a:t>
            </a:r>
            <a:r>
              <a:rPr lang="en-US" sz="2400" dirty="0">
                <a:sym typeface="Symbol" panose="05050102010706020507" pitchFamily="18" charset="2"/>
              </a:rPr>
              <a:t> </a:t>
            </a:r>
            <a:r>
              <a:rPr lang="en-US" sz="2400" dirty="0" err="1">
                <a:sym typeface="Symbol" panose="05050102010706020507" pitchFamily="18" charset="2"/>
              </a:rPr>
              <a:t>semula</a:t>
            </a:r>
            <a:r>
              <a:rPr lang="en-US" sz="2400" dirty="0">
                <a:sym typeface="Symbol" panose="05050102010706020507" pitchFamily="18" charset="2"/>
              </a:rPr>
              <a:t> </a:t>
            </a:r>
            <a:r>
              <a:rPr lang="en-US" sz="2400" dirty="0" err="1">
                <a:sym typeface="Symbol" panose="05050102010706020507" pitchFamily="18" charset="2"/>
              </a:rPr>
              <a:t>adalah</a:t>
            </a:r>
            <a:r>
              <a:rPr lang="en-US" sz="2400" dirty="0">
                <a:sym typeface="Symbol" panose="05050102010706020507" pitchFamily="18" charset="2"/>
              </a:rPr>
              <a:t> </a:t>
            </a:r>
            <a:r>
              <a:rPr lang="en-US" sz="2400" dirty="0" err="1">
                <a:sym typeface="Symbol" panose="05050102010706020507" pitchFamily="18" charset="2"/>
              </a:rPr>
              <a:t>huruf</a:t>
            </a:r>
            <a:r>
              <a:rPr lang="en-US" sz="2400" dirty="0">
                <a:sym typeface="Symbol" panose="05050102010706020507" pitchFamily="18" charset="2"/>
              </a:rPr>
              <a:t> ‘B’.</a:t>
            </a:r>
            <a:endParaRPr lang="en-US" sz="2400" dirty="0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CED58585-8615-FA22-9975-C915C59D99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Munir/IF4020 Kriptografi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FE95C31-7963-2B4C-6D0A-8F9AF9B9EC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1CEE93-FA6F-4740-8CA5-FDA2A95C74F2}" type="slidenum">
              <a:rPr lang="en-US" smtClean="0"/>
              <a:t>49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36389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98880" y="609601"/>
            <a:ext cx="10048240" cy="5516563"/>
          </a:xfrm>
        </p:spPr>
        <p:txBody>
          <a:bodyPr>
            <a:normAutofit/>
          </a:bodyPr>
          <a:lstStyle/>
          <a:p>
            <a:r>
              <a:rPr lang="en-US" dirty="0" err="1"/>
              <a:t>Contoh</a:t>
            </a:r>
            <a:r>
              <a:rPr lang="en-US" dirty="0"/>
              <a:t>:  y</a:t>
            </a:r>
            <a:r>
              <a:rPr lang="en-US" baseline="30000" dirty="0"/>
              <a:t>2</a:t>
            </a:r>
            <a:r>
              <a:rPr lang="en-US" dirty="0"/>
              <a:t> = x</a:t>
            </a:r>
            <a:r>
              <a:rPr lang="en-US" baseline="30000" dirty="0"/>
              <a:t>3</a:t>
            </a:r>
            <a:r>
              <a:rPr lang="en-US" dirty="0"/>
              <a:t> – 4x </a:t>
            </a:r>
          </a:p>
          <a:p>
            <a:pPr lvl="2">
              <a:buNone/>
            </a:pPr>
            <a:r>
              <a:rPr lang="en-US" sz="2800" dirty="0"/>
              <a:t>		  = x(x – 2)(x + 2)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Munir/IF4020 Kriptografi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F70A9-CF17-4CCF-9456-28B8BD5CF6EE}" type="slidenum">
              <a:rPr lang="en-US" smtClean="0"/>
              <a:pPr/>
              <a:t>5</a:t>
            </a:fld>
            <a:endParaRPr lang="en-US"/>
          </a:p>
        </p:txBody>
      </p:sp>
      <p:pic>
        <p:nvPicPr>
          <p:cNvPr id="3481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727961" y="1712914"/>
            <a:ext cx="4413775" cy="4000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TextBox 6"/>
          <p:cNvSpPr txBox="1"/>
          <p:nvPr/>
        </p:nvSpPr>
        <p:spPr>
          <a:xfrm>
            <a:off x="3429000" y="5943600"/>
            <a:ext cx="59264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rgbClr val="FF0000"/>
                </a:solidFill>
              </a:rPr>
              <a:t>Sumber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gambar</a:t>
            </a:r>
            <a:r>
              <a:rPr lang="en-US" dirty="0">
                <a:solidFill>
                  <a:srgbClr val="FF0000"/>
                </a:solidFill>
              </a:rPr>
              <a:t>: Andreas Steffen, Elliptic Curve Cryptography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 dirty="0" err="1"/>
              <a:t>Keamanan</a:t>
            </a:r>
            <a:r>
              <a:rPr lang="en-US" b="1" dirty="0"/>
              <a:t> ECC</a:t>
            </a:r>
          </a:p>
        </p:txBody>
      </p:sp>
      <p:sp>
        <p:nvSpPr>
          <p:cNvPr id="6451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873760" y="1295401"/>
            <a:ext cx="5323840" cy="4800600"/>
          </a:xfrm>
        </p:spPr>
        <p:txBody>
          <a:bodyPr>
            <a:normAutofit lnSpcReduction="10000"/>
          </a:bodyPr>
          <a:lstStyle/>
          <a:p>
            <a:pPr eaLnBrk="1" hangingPunct="1"/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mengenkripsi</a:t>
            </a:r>
            <a:r>
              <a:rPr lang="en-US" sz="2400" dirty="0"/>
              <a:t> </a:t>
            </a:r>
            <a:r>
              <a:rPr lang="en-US" sz="2400" dirty="0" err="1"/>
              <a:t>kunci</a:t>
            </a:r>
            <a:r>
              <a:rPr lang="en-US" sz="2400" dirty="0"/>
              <a:t> AES-128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algoritma</a:t>
            </a:r>
            <a:r>
              <a:rPr lang="en-US" sz="2400" dirty="0"/>
              <a:t> </a:t>
            </a:r>
            <a:r>
              <a:rPr lang="en-US" sz="2400" dirty="0" err="1"/>
              <a:t>kriptografi</a:t>
            </a:r>
            <a:r>
              <a:rPr lang="en-US" sz="2400" dirty="0"/>
              <a:t> </a:t>
            </a:r>
            <a:r>
              <a:rPr lang="en-US" sz="2400" dirty="0" err="1"/>
              <a:t>kunci</a:t>
            </a:r>
            <a:r>
              <a:rPr lang="en-US" sz="2400" dirty="0"/>
              <a:t> public, </a:t>
            </a:r>
            <a:r>
              <a:rPr lang="en-US" sz="2400" dirty="0" err="1"/>
              <a:t>maka</a:t>
            </a:r>
            <a:r>
              <a:rPr lang="en-US" sz="2400" dirty="0"/>
              <a:t>:</a:t>
            </a:r>
          </a:p>
          <a:p>
            <a:pPr lvl="1" eaLnBrk="1" hangingPunct="1"/>
            <a:r>
              <a:rPr lang="en-US" dirty="0"/>
              <a:t> </a:t>
            </a:r>
            <a:r>
              <a:rPr lang="en-US" dirty="0" err="1"/>
              <a:t>Ukuran</a:t>
            </a:r>
            <a:r>
              <a:rPr lang="en-US" dirty="0"/>
              <a:t> </a:t>
            </a:r>
            <a:r>
              <a:rPr lang="en-US" dirty="0" err="1"/>
              <a:t>kunci</a:t>
            </a:r>
            <a:r>
              <a:rPr lang="en-US" dirty="0"/>
              <a:t> RSA: 3072 bit</a:t>
            </a:r>
          </a:p>
          <a:p>
            <a:pPr lvl="1" eaLnBrk="1" hangingPunct="1"/>
            <a:r>
              <a:rPr lang="en-US" dirty="0"/>
              <a:t> </a:t>
            </a:r>
            <a:r>
              <a:rPr lang="en-US" dirty="0" err="1"/>
              <a:t>Ukuran</a:t>
            </a:r>
            <a:r>
              <a:rPr lang="en-US" dirty="0"/>
              <a:t> </a:t>
            </a:r>
            <a:r>
              <a:rPr lang="en-US" dirty="0" err="1"/>
              <a:t>kunci</a:t>
            </a:r>
            <a:r>
              <a:rPr lang="en-US" dirty="0"/>
              <a:t> ECC </a:t>
            </a:r>
            <a:r>
              <a:rPr lang="en-US" dirty="0" err="1"/>
              <a:t>cuku</a:t>
            </a:r>
            <a:r>
              <a:rPr lang="en-US" dirty="0"/>
              <a:t> 256 bit </a:t>
            </a:r>
            <a:r>
              <a:rPr lang="en-US" dirty="0" err="1"/>
              <a:t>saja</a:t>
            </a:r>
            <a:endParaRPr lang="en-US" dirty="0"/>
          </a:p>
          <a:p>
            <a:pPr eaLnBrk="1" hangingPunct="1"/>
            <a:endParaRPr lang="en-US" sz="2400" dirty="0"/>
          </a:p>
          <a:p>
            <a:pPr eaLnBrk="1" hangingPunct="1"/>
            <a:r>
              <a:rPr lang="en-US" sz="2400" dirty="0" err="1"/>
              <a:t>Bagaimana</a:t>
            </a:r>
            <a:r>
              <a:rPr lang="en-US" sz="2400" dirty="0"/>
              <a:t> </a:t>
            </a:r>
            <a:r>
              <a:rPr lang="en-US" sz="2400" dirty="0" err="1"/>
              <a:t>cara</a:t>
            </a:r>
            <a:r>
              <a:rPr lang="en-US" sz="2400" dirty="0"/>
              <a:t> </a:t>
            </a:r>
            <a:r>
              <a:rPr lang="en-US" sz="2400" dirty="0" err="1"/>
              <a:t>meningkatkan</a:t>
            </a:r>
            <a:r>
              <a:rPr lang="en-US" sz="2400" dirty="0"/>
              <a:t> </a:t>
            </a:r>
            <a:r>
              <a:rPr lang="en-US" sz="2400" dirty="0" err="1"/>
              <a:t>keamanan</a:t>
            </a:r>
            <a:r>
              <a:rPr lang="en-US" sz="2400" dirty="0"/>
              <a:t> RSA?</a:t>
            </a:r>
          </a:p>
          <a:p>
            <a:pPr lvl="1" eaLnBrk="1" hangingPunct="1"/>
            <a:r>
              <a:rPr lang="en-US" dirty="0" err="1"/>
              <a:t>Tingkatkan</a:t>
            </a:r>
            <a:r>
              <a:rPr lang="en-US" dirty="0"/>
              <a:t> </a:t>
            </a:r>
            <a:r>
              <a:rPr lang="en-US" dirty="0" err="1"/>
              <a:t>ukuran</a:t>
            </a:r>
            <a:r>
              <a:rPr lang="en-US" dirty="0"/>
              <a:t> </a:t>
            </a:r>
            <a:r>
              <a:rPr lang="en-US" dirty="0" err="1"/>
              <a:t>kunci</a:t>
            </a:r>
            <a:endParaRPr lang="en-US" dirty="0"/>
          </a:p>
          <a:p>
            <a:pPr marL="520700" indent="-57150" eaLnBrk="1" hangingPunct="1"/>
            <a:r>
              <a:rPr lang="en-US" sz="2400" b="1" dirty="0">
                <a:solidFill>
                  <a:srgbClr val="FF3300"/>
                </a:solidFill>
              </a:rPr>
              <a:t>  </a:t>
            </a:r>
            <a:r>
              <a:rPr lang="en-US" sz="2400" b="1" dirty="0" err="1">
                <a:solidFill>
                  <a:srgbClr val="FF3300"/>
                </a:solidFill>
              </a:rPr>
              <a:t>Tidak</a:t>
            </a:r>
            <a:r>
              <a:rPr lang="en-US" sz="2400" b="1" dirty="0">
                <a:solidFill>
                  <a:srgbClr val="FF3300"/>
                </a:solidFill>
              </a:rPr>
              <a:t> </a:t>
            </a:r>
            <a:r>
              <a:rPr lang="en-US" sz="2400" b="1" dirty="0" err="1">
                <a:solidFill>
                  <a:srgbClr val="FF3300"/>
                </a:solidFill>
              </a:rPr>
              <a:t>Praktis</a:t>
            </a:r>
            <a:r>
              <a:rPr lang="en-US" sz="2400" b="1" dirty="0">
                <a:solidFill>
                  <a:srgbClr val="FF3300"/>
                </a:solidFill>
              </a:rPr>
              <a:t>?</a:t>
            </a:r>
            <a:r>
              <a:rPr lang="en-US" sz="2400" dirty="0"/>
              <a:t> </a:t>
            </a:r>
          </a:p>
          <a:p>
            <a:pPr marL="280988" indent="-280988" eaLnBrk="1" hangingPunct="1"/>
            <a:endParaRPr lang="en-US" sz="2400" dirty="0"/>
          </a:p>
          <a:p>
            <a:pPr marL="280988" indent="-280988" eaLnBrk="1" hangingPunct="1"/>
            <a:r>
              <a:rPr lang="en-US" sz="2400" dirty="0" err="1"/>
              <a:t>Dengan</a:t>
            </a:r>
            <a:r>
              <a:rPr lang="en-US" sz="2400" dirty="0"/>
              <a:t> ECC, </a:t>
            </a:r>
            <a:r>
              <a:rPr lang="en-US" sz="2400" dirty="0" err="1"/>
              <a:t>pertambahan</a:t>
            </a:r>
            <a:r>
              <a:rPr lang="en-US" sz="2400" dirty="0"/>
              <a:t> </a:t>
            </a:r>
            <a:r>
              <a:rPr lang="en-US" sz="2400" dirty="0" err="1"/>
              <a:t>ukuran</a:t>
            </a:r>
            <a:r>
              <a:rPr lang="en-US" sz="2400" dirty="0"/>
              <a:t> </a:t>
            </a:r>
            <a:r>
              <a:rPr lang="en-US" sz="2400" dirty="0" err="1"/>
              <a:t>kunci</a:t>
            </a:r>
            <a:r>
              <a:rPr lang="en-US" sz="2400" dirty="0"/>
              <a:t> </a:t>
            </a:r>
            <a:r>
              <a:rPr lang="en-US" sz="2400" dirty="0" err="1"/>
              <a:t>tidak</a:t>
            </a:r>
            <a:r>
              <a:rPr lang="en-US" sz="2400" dirty="0"/>
              <a:t> </a:t>
            </a:r>
            <a:r>
              <a:rPr lang="en-US" sz="2400" dirty="0" err="1"/>
              <a:t>signifikan</a:t>
            </a:r>
            <a:r>
              <a:rPr lang="en-US" sz="2400" dirty="0"/>
              <a:t> </a:t>
            </a:r>
            <a:r>
              <a:rPr lang="en-US" sz="2400" dirty="0" err="1"/>
              <a:t>dibandingkan</a:t>
            </a:r>
            <a:r>
              <a:rPr lang="en-US" sz="2400" dirty="0"/>
              <a:t> RSA</a:t>
            </a:r>
          </a:p>
        </p:txBody>
      </p:sp>
      <p:pic>
        <p:nvPicPr>
          <p:cNvPr id="64516" name="Picture 4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6453250" y="2004097"/>
            <a:ext cx="5186593" cy="3213736"/>
          </a:xfrm>
        </p:spPr>
      </p:pic>
      <p:sp>
        <p:nvSpPr>
          <p:cNvPr id="5" name="TextBox 4"/>
          <p:cNvSpPr txBox="1"/>
          <p:nvPr/>
        </p:nvSpPr>
        <p:spPr>
          <a:xfrm>
            <a:off x="4102164" y="6096001"/>
            <a:ext cx="656583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solidFill>
                  <a:srgbClr val="FF0000"/>
                </a:solidFill>
              </a:rPr>
              <a:t>*) </a:t>
            </a:r>
            <a:r>
              <a:rPr lang="en-US" sz="1600" dirty="0" err="1">
                <a:solidFill>
                  <a:srgbClr val="FF0000"/>
                </a:solidFill>
              </a:rPr>
              <a:t>Sumber</a:t>
            </a:r>
            <a:r>
              <a:rPr lang="en-US" sz="1600" dirty="0">
                <a:solidFill>
                  <a:srgbClr val="FF0000"/>
                </a:solidFill>
              </a:rPr>
              <a:t> </a:t>
            </a:r>
            <a:r>
              <a:rPr lang="en-US" sz="1600" dirty="0" err="1">
                <a:solidFill>
                  <a:srgbClr val="FF0000"/>
                </a:solidFill>
              </a:rPr>
              <a:t>bahan</a:t>
            </a:r>
            <a:r>
              <a:rPr lang="en-US" sz="1600" dirty="0">
                <a:solidFill>
                  <a:srgbClr val="FF0000"/>
                </a:solidFill>
              </a:rPr>
              <a:t>: </a:t>
            </a:r>
            <a:r>
              <a:rPr lang="en-US" sz="1600" b="1" dirty="0" err="1">
                <a:solidFill>
                  <a:srgbClr val="FF0000"/>
                </a:solidFill>
              </a:rPr>
              <a:t>Debdeep</a:t>
            </a:r>
            <a:r>
              <a:rPr lang="en-US" sz="1600" b="1" dirty="0">
                <a:solidFill>
                  <a:srgbClr val="FF0000"/>
                </a:solidFill>
              </a:rPr>
              <a:t> </a:t>
            </a:r>
            <a:r>
              <a:rPr lang="en-US" sz="1600" b="1" dirty="0" err="1">
                <a:solidFill>
                  <a:srgbClr val="FF0000"/>
                </a:solidFill>
              </a:rPr>
              <a:t>Mukhopadhyay</a:t>
            </a:r>
            <a:r>
              <a:rPr lang="en-US" sz="1600" b="1" dirty="0"/>
              <a:t>, </a:t>
            </a:r>
            <a:r>
              <a:rPr lang="en-US" sz="1600" b="1" dirty="0">
                <a:solidFill>
                  <a:srgbClr val="FF3300"/>
                </a:solidFill>
              </a:rPr>
              <a:t>Elliptic Curve Cryptography</a:t>
            </a:r>
            <a:r>
              <a:rPr lang="en-US" sz="1600" b="1" dirty="0"/>
              <a:t> ,</a:t>
            </a:r>
          </a:p>
          <a:p>
            <a:r>
              <a:rPr lang="en-US" sz="1600" dirty="0">
                <a:solidFill>
                  <a:srgbClr val="FF0000"/>
                </a:solidFill>
              </a:rPr>
              <a:t> Dept of Computer Sc and </a:t>
            </a:r>
            <a:r>
              <a:rPr lang="en-US" sz="1600" dirty="0" err="1">
                <a:solidFill>
                  <a:srgbClr val="FF0000"/>
                </a:solidFill>
              </a:rPr>
              <a:t>Engg</a:t>
            </a:r>
            <a:r>
              <a:rPr lang="en-US" sz="1600" dirty="0">
                <a:solidFill>
                  <a:srgbClr val="FF0000"/>
                </a:solidFill>
              </a:rPr>
              <a:t> IIT Madras</a:t>
            </a: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8E3EF701-07F2-6040-DCA7-867EC2F1A5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Rinaldi Munir/IF4020 Kriptografi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C309472-C816-FD19-79AF-FE8F70A185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FCD2691-EBC2-4D13-BBE3-5DAE01B455F3}" type="slidenum">
              <a:rPr lang="en-US" smtClean="0"/>
              <a:pPr>
                <a:defRPr/>
              </a:pPr>
              <a:t>50</a:t>
            </a:fld>
            <a:endParaRPr lang="en-US"/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 dirty="0" err="1">
                <a:latin typeface="+mn-lt"/>
              </a:rPr>
              <a:t>Aplikasi</a:t>
            </a:r>
            <a:r>
              <a:rPr lang="en-US" b="1" dirty="0">
                <a:latin typeface="+mn-lt"/>
              </a:rPr>
              <a:t> ECC</a:t>
            </a:r>
          </a:p>
        </p:txBody>
      </p:sp>
      <p:sp>
        <p:nvSpPr>
          <p:cNvPr id="655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dirty="0" err="1"/>
              <a:t>Banyak</a:t>
            </a:r>
            <a:r>
              <a:rPr lang="en-US" dirty="0"/>
              <a:t> </a:t>
            </a:r>
            <a:r>
              <a:rPr lang="en-US" dirty="0" err="1"/>
              <a:t>piranti</a:t>
            </a:r>
            <a:r>
              <a:rPr lang="en-US" dirty="0"/>
              <a:t> yang </a:t>
            </a:r>
            <a:r>
              <a:rPr lang="en-US" dirty="0" err="1"/>
              <a:t>berukuran</a:t>
            </a:r>
            <a:r>
              <a:rPr lang="en-US" dirty="0"/>
              <a:t> </a:t>
            </a:r>
            <a:r>
              <a:rPr lang="en-US" dirty="0" err="1"/>
              <a:t>kecil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dirty="0" err="1"/>
              <a:t>keterbatasan</a:t>
            </a:r>
            <a:r>
              <a:rPr lang="en-US" dirty="0"/>
              <a:t> </a:t>
            </a:r>
            <a:r>
              <a:rPr lang="en-US" dirty="0" err="1"/>
              <a:t>memori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kemampuan</a:t>
            </a:r>
            <a:r>
              <a:rPr lang="en-US" dirty="0"/>
              <a:t> </a:t>
            </a:r>
            <a:r>
              <a:rPr lang="en-US" dirty="0" err="1"/>
              <a:t>pemrosesan</a:t>
            </a:r>
            <a:r>
              <a:rPr lang="en-US" dirty="0"/>
              <a:t>.</a:t>
            </a:r>
          </a:p>
          <a:p>
            <a:pPr eaLnBrk="1" hangingPunct="1">
              <a:lnSpc>
                <a:spcPct val="90000"/>
              </a:lnSpc>
            </a:pPr>
            <a:endParaRPr lang="en-US" dirty="0"/>
          </a:p>
          <a:p>
            <a:pPr eaLnBrk="1" hangingPunct="1">
              <a:lnSpc>
                <a:spcPct val="90000"/>
              </a:lnSpc>
            </a:pPr>
            <a:r>
              <a:rPr lang="en-US" dirty="0"/>
              <a:t>Di mana </a:t>
            </a:r>
            <a:r>
              <a:rPr lang="en-US" dirty="0" err="1"/>
              <a:t>kita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menerapkan</a:t>
            </a:r>
            <a:r>
              <a:rPr lang="en-US" dirty="0"/>
              <a:t> ECC?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 err="1"/>
              <a:t>Piranti</a:t>
            </a:r>
            <a:r>
              <a:rPr lang="en-US" dirty="0"/>
              <a:t> </a:t>
            </a:r>
            <a:r>
              <a:rPr lang="en-US" dirty="0" err="1"/>
              <a:t>komunikasi</a:t>
            </a:r>
            <a:r>
              <a:rPr lang="en-US" dirty="0"/>
              <a:t> </a:t>
            </a:r>
            <a:r>
              <a:rPr lang="en-US" dirty="0" err="1"/>
              <a:t>nirkabel</a:t>
            </a:r>
            <a:endParaRPr lang="en-US" dirty="0"/>
          </a:p>
          <a:p>
            <a:pPr lvl="1" eaLnBrk="1" hangingPunct="1">
              <a:lnSpc>
                <a:spcPct val="90000"/>
              </a:lnSpc>
            </a:pPr>
            <a:r>
              <a:rPr lang="en-US" i="1" dirty="0"/>
              <a:t>Smart cards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/>
              <a:t>Web server yang </a:t>
            </a:r>
            <a:r>
              <a:rPr lang="en-US" dirty="0" err="1"/>
              <a:t>membutuhkan</a:t>
            </a:r>
            <a:r>
              <a:rPr lang="en-US" dirty="0"/>
              <a:t> </a:t>
            </a:r>
            <a:r>
              <a:rPr lang="en-US" dirty="0" err="1"/>
              <a:t>penangangan</a:t>
            </a:r>
            <a:r>
              <a:rPr lang="en-US" dirty="0"/>
              <a:t>  </a:t>
            </a:r>
            <a:r>
              <a:rPr lang="en-US" dirty="0" err="1"/>
              <a:t>banyak</a:t>
            </a:r>
            <a:r>
              <a:rPr lang="en-US" dirty="0"/>
              <a:t> </a:t>
            </a:r>
            <a:r>
              <a:rPr lang="en-US" dirty="0" err="1"/>
              <a:t>sesi</a:t>
            </a:r>
            <a:r>
              <a:rPr lang="en-US" dirty="0"/>
              <a:t> </a:t>
            </a:r>
            <a:r>
              <a:rPr lang="en-US" dirty="0" err="1"/>
              <a:t>enkripsi</a:t>
            </a:r>
            <a:endParaRPr lang="en-US" dirty="0"/>
          </a:p>
          <a:p>
            <a:pPr lvl="1" eaLnBrk="1" hangingPunct="1">
              <a:lnSpc>
                <a:spcPct val="90000"/>
              </a:lnSpc>
            </a:pPr>
            <a:r>
              <a:rPr lang="en-US" b="1" dirty="0" err="1">
                <a:solidFill>
                  <a:srgbClr val="FF3300"/>
                </a:solidFill>
              </a:rPr>
              <a:t>Sembarang</a:t>
            </a:r>
            <a:r>
              <a:rPr lang="en-US" b="1" dirty="0">
                <a:solidFill>
                  <a:srgbClr val="FF3300"/>
                </a:solidFill>
              </a:rPr>
              <a:t> </a:t>
            </a:r>
            <a:r>
              <a:rPr lang="en-US" b="1" dirty="0" err="1">
                <a:solidFill>
                  <a:srgbClr val="FF3300"/>
                </a:solidFill>
              </a:rPr>
              <a:t>aplikasi</a:t>
            </a:r>
            <a:r>
              <a:rPr lang="en-US" b="1" dirty="0">
                <a:solidFill>
                  <a:srgbClr val="FF3300"/>
                </a:solidFill>
              </a:rPr>
              <a:t> yang </a:t>
            </a:r>
            <a:r>
              <a:rPr lang="en-US" b="1" dirty="0" err="1">
                <a:solidFill>
                  <a:srgbClr val="FF3300"/>
                </a:solidFill>
              </a:rPr>
              <a:t>membutuhkan</a:t>
            </a:r>
            <a:r>
              <a:rPr lang="en-US" b="1" dirty="0">
                <a:solidFill>
                  <a:srgbClr val="FF3300"/>
                </a:solidFill>
              </a:rPr>
              <a:t> </a:t>
            </a:r>
            <a:r>
              <a:rPr lang="en-US" b="1" dirty="0" err="1">
                <a:solidFill>
                  <a:srgbClr val="FF3300"/>
                </a:solidFill>
              </a:rPr>
              <a:t>keamanan</a:t>
            </a:r>
            <a:r>
              <a:rPr lang="en-US" b="1" dirty="0">
                <a:solidFill>
                  <a:srgbClr val="FF3300"/>
                </a:solidFill>
              </a:rPr>
              <a:t>  </a:t>
            </a:r>
            <a:r>
              <a:rPr lang="en-US" b="1" dirty="0" err="1">
                <a:solidFill>
                  <a:srgbClr val="FF3300"/>
                </a:solidFill>
              </a:rPr>
              <a:t>tetapi</a:t>
            </a:r>
            <a:r>
              <a:rPr lang="en-US" b="1" dirty="0">
                <a:solidFill>
                  <a:srgbClr val="FF3300"/>
                </a:solidFill>
              </a:rPr>
              <a:t> </a:t>
            </a:r>
            <a:r>
              <a:rPr lang="en-US" b="1" dirty="0" err="1">
                <a:solidFill>
                  <a:srgbClr val="FF3300"/>
                </a:solidFill>
              </a:rPr>
              <a:t>memiliki</a:t>
            </a:r>
            <a:r>
              <a:rPr lang="en-US" b="1" dirty="0">
                <a:solidFill>
                  <a:srgbClr val="FF3300"/>
                </a:solidFill>
              </a:rPr>
              <a:t> </a:t>
            </a:r>
            <a:r>
              <a:rPr lang="en-US" b="1" dirty="0" err="1">
                <a:solidFill>
                  <a:srgbClr val="FF3300"/>
                </a:solidFill>
              </a:rPr>
              <a:t>kekurangan</a:t>
            </a:r>
            <a:r>
              <a:rPr lang="en-US" b="1" dirty="0">
                <a:solidFill>
                  <a:srgbClr val="FF3300"/>
                </a:solidFill>
              </a:rPr>
              <a:t> </a:t>
            </a:r>
            <a:r>
              <a:rPr lang="en-US" b="1" dirty="0" err="1">
                <a:solidFill>
                  <a:srgbClr val="FF3300"/>
                </a:solidFill>
              </a:rPr>
              <a:t>dalam</a:t>
            </a:r>
            <a:r>
              <a:rPr lang="en-US" b="1" dirty="0">
                <a:solidFill>
                  <a:srgbClr val="FF3300"/>
                </a:solidFill>
              </a:rPr>
              <a:t> </a:t>
            </a:r>
            <a:r>
              <a:rPr lang="en-US" b="1" i="1" dirty="0">
                <a:solidFill>
                  <a:srgbClr val="FF3300"/>
                </a:solidFill>
              </a:rPr>
              <a:t>power</a:t>
            </a:r>
            <a:r>
              <a:rPr lang="en-US" b="1" dirty="0">
                <a:solidFill>
                  <a:srgbClr val="FF3300"/>
                </a:solidFill>
              </a:rPr>
              <a:t>, </a:t>
            </a:r>
            <a:r>
              <a:rPr lang="en-US" b="1" i="1" dirty="0">
                <a:solidFill>
                  <a:srgbClr val="FF3300"/>
                </a:solidFill>
              </a:rPr>
              <a:t>storage</a:t>
            </a:r>
            <a:r>
              <a:rPr lang="en-US" b="1" dirty="0">
                <a:solidFill>
                  <a:srgbClr val="FF3300"/>
                </a:solidFill>
              </a:rPr>
              <a:t> and </a:t>
            </a:r>
            <a:r>
              <a:rPr lang="en-US" b="1" dirty="0" err="1">
                <a:solidFill>
                  <a:srgbClr val="FF3300"/>
                </a:solidFill>
              </a:rPr>
              <a:t>kemampuan</a:t>
            </a:r>
            <a:r>
              <a:rPr lang="en-US" b="1" dirty="0">
                <a:solidFill>
                  <a:srgbClr val="FF3300"/>
                </a:solidFill>
              </a:rPr>
              <a:t> </a:t>
            </a:r>
            <a:r>
              <a:rPr lang="en-US" b="1" dirty="0" err="1">
                <a:solidFill>
                  <a:srgbClr val="FF3300"/>
                </a:solidFill>
              </a:rPr>
              <a:t>komputasi</a:t>
            </a:r>
            <a:r>
              <a:rPr lang="en-US" b="1" dirty="0">
                <a:solidFill>
                  <a:srgbClr val="FF3300"/>
                </a:solidFill>
              </a:rPr>
              <a:t> </a:t>
            </a:r>
            <a:r>
              <a:rPr lang="en-US" b="1" dirty="0" err="1">
                <a:solidFill>
                  <a:srgbClr val="FF3300"/>
                </a:solidFill>
              </a:rPr>
              <a:t>adalah</a:t>
            </a:r>
            <a:r>
              <a:rPr lang="en-US" b="1" dirty="0">
                <a:solidFill>
                  <a:srgbClr val="FF3300"/>
                </a:solidFill>
              </a:rPr>
              <a:t> </a:t>
            </a:r>
            <a:r>
              <a:rPr lang="en-US" b="1" dirty="0" err="1">
                <a:solidFill>
                  <a:srgbClr val="FF3300"/>
                </a:solidFill>
              </a:rPr>
              <a:t>potensial</a:t>
            </a:r>
            <a:r>
              <a:rPr lang="en-US" b="1" dirty="0">
                <a:solidFill>
                  <a:srgbClr val="FF3300"/>
                </a:solidFill>
              </a:rPr>
              <a:t> </a:t>
            </a:r>
            <a:r>
              <a:rPr lang="en-US" b="1" dirty="0" err="1">
                <a:solidFill>
                  <a:srgbClr val="FF3300"/>
                </a:solidFill>
              </a:rPr>
              <a:t>memerlukan</a:t>
            </a:r>
            <a:r>
              <a:rPr lang="en-US" b="1" dirty="0">
                <a:solidFill>
                  <a:srgbClr val="FF3300"/>
                </a:solidFill>
              </a:rPr>
              <a:t> ECC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102164" y="6096001"/>
            <a:ext cx="656583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solidFill>
                  <a:srgbClr val="FF0000"/>
                </a:solidFill>
              </a:rPr>
              <a:t>*) </a:t>
            </a:r>
            <a:r>
              <a:rPr lang="en-US" sz="1600" dirty="0" err="1">
                <a:solidFill>
                  <a:srgbClr val="FF0000"/>
                </a:solidFill>
              </a:rPr>
              <a:t>Sumber</a:t>
            </a:r>
            <a:r>
              <a:rPr lang="en-US" sz="1600" dirty="0">
                <a:solidFill>
                  <a:srgbClr val="FF0000"/>
                </a:solidFill>
              </a:rPr>
              <a:t> </a:t>
            </a:r>
            <a:r>
              <a:rPr lang="en-US" sz="1600" dirty="0" err="1">
                <a:solidFill>
                  <a:srgbClr val="FF0000"/>
                </a:solidFill>
              </a:rPr>
              <a:t>bahan</a:t>
            </a:r>
            <a:r>
              <a:rPr lang="en-US" sz="1600" dirty="0">
                <a:solidFill>
                  <a:srgbClr val="FF0000"/>
                </a:solidFill>
              </a:rPr>
              <a:t>: </a:t>
            </a:r>
            <a:r>
              <a:rPr lang="en-US" sz="1600" b="1" dirty="0" err="1">
                <a:solidFill>
                  <a:srgbClr val="FF0000"/>
                </a:solidFill>
              </a:rPr>
              <a:t>Debdeep</a:t>
            </a:r>
            <a:r>
              <a:rPr lang="en-US" sz="1600" b="1" dirty="0">
                <a:solidFill>
                  <a:srgbClr val="FF0000"/>
                </a:solidFill>
              </a:rPr>
              <a:t> </a:t>
            </a:r>
            <a:r>
              <a:rPr lang="en-US" sz="1600" b="1" dirty="0" err="1">
                <a:solidFill>
                  <a:srgbClr val="FF0000"/>
                </a:solidFill>
              </a:rPr>
              <a:t>Mukhopadhyay</a:t>
            </a:r>
            <a:r>
              <a:rPr lang="en-US" sz="1600" b="1" dirty="0"/>
              <a:t>, </a:t>
            </a:r>
            <a:r>
              <a:rPr lang="en-US" sz="1600" b="1" dirty="0">
                <a:solidFill>
                  <a:srgbClr val="FF3300"/>
                </a:solidFill>
              </a:rPr>
              <a:t>Elliptic Curve Cryptography</a:t>
            </a:r>
            <a:r>
              <a:rPr lang="en-US" sz="1600" b="1" dirty="0"/>
              <a:t> ,</a:t>
            </a:r>
          </a:p>
          <a:p>
            <a:r>
              <a:rPr lang="en-US" sz="1600" dirty="0">
                <a:solidFill>
                  <a:srgbClr val="FF0000"/>
                </a:solidFill>
              </a:rPr>
              <a:t> Dept of Computer Sc and </a:t>
            </a:r>
            <a:r>
              <a:rPr lang="en-US" sz="1600" dirty="0" err="1">
                <a:solidFill>
                  <a:srgbClr val="FF0000"/>
                </a:solidFill>
              </a:rPr>
              <a:t>Engg</a:t>
            </a:r>
            <a:r>
              <a:rPr lang="en-US" sz="1600" dirty="0">
                <a:solidFill>
                  <a:srgbClr val="FF0000"/>
                </a:solidFill>
              </a:rPr>
              <a:t> IIT Madras</a:t>
            </a: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CF686A65-CE66-A8B9-310C-FF785F796D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Munir/IF4020 Kriptografi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D1D3224-2A56-900B-52C9-F22054E0CF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1CEE93-FA6F-4740-8CA5-FDA2A95C74F2}" type="slidenum">
              <a:rPr lang="en-US" smtClean="0"/>
              <a:t>51</a:t>
            </a:fld>
            <a:endParaRPr lang="en-US"/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 dirty="0" err="1">
                <a:latin typeface="+mn-lt"/>
              </a:rPr>
              <a:t>Keuntungan</a:t>
            </a:r>
            <a:r>
              <a:rPr lang="en-US" b="1" dirty="0">
                <a:latin typeface="+mn-lt"/>
              </a:rPr>
              <a:t> ECC</a:t>
            </a:r>
          </a:p>
        </p:txBody>
      </p:sp>
      <p:sp>
        <p:nvSpPr>
          <p:cNvPr id="983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 err="1"/>
              <a:t>Keuntungan</a:t>
            </a:r>
            <a:r>
              <a:rPr lang="en-US" dirty="0"/>
              <a:t> yang </a:t>
            </a:r>
            <a:r>
              <a:rPr lang="en-US" dirty="0" err="1"/>
              <a:t>sama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kriptografi</a:t>
            </a:r>
            <a:r>
              <a:rPr lang="en-US" dirty="0"/>
              <a:t> lain:  </a:t>
            </a:r>
            <a:r>
              <a:rPr lang="en-US" i="1" dirty="0"/>
              <a:t>confidentiality</a:t>
            </a:r>
            <a:r>
              <a:rPr lang="en-US" dirty="0"/>
              <a:t>, </a:t>
            </a:r>
            <a:r>
              <a:rPr lang="en-US" i="1" dirty="0"/>
              <a:t>integrity</a:t>
            </a:r>
            <a:r>
              <a:rPr lang="en-US" dirty="0"/>
              <a:t>, </a:t>
            </a:r>
            <a:r>
              <a:rPr lang="en-US" i="1" dirty="0"/>
              <a:t>authentication</a:t>
            </a:r>
            <a:r>
              <a:rPr lang="en-US" dirty="0"/>
              <a:t> and </a:t>
            </a:r>
            <a:r>
              <a:rPr lang="en-US" i="1" dirty="0"/>
              <a:t>non-repudiation</a:t>
            </a:r>
            <a:r>
              <a:rPr lang="en-US" dirty="0"/>
              <a:t>, </a:t>
            </a:r>
            <a:r>
              <a:rPr lang="en-US" dirty="0" err="1"/>
              <a:t>tetapi</a:t>
            </a:r>
            <a:r>
              <a:rPr lang="en-US" dirty="0"/>
              <a:t>…</a:t>
            </a:r>
          </a:p>
          <a:p>
            <a:pPr eaLnBrk="1" hangingPunct="1"/>
            <a:endParaRPr lang="en-US" dirty="0"/>
          </a:p>
          <a:p>
            <a:pPr eaLnBrk="1" hangingPunct="1"/>
            <a:r>
              <a:rPr lang="en-US" dirty="0"/>
              <a:t>Panjang </a:t>
            </a:r>
            <a:r>
              <a:rPr lang="en-US" dirty="0" err="1"/>
              <a:t>kuncinya</a:t>
            </a:r>
            <a:r>
              <a:rPr lang="en-US" dirty="0"/>
              <a:t>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pendek</a:t>
            </a:r>
            <a:endParaRPr lang="en-US" dirty="0"/>
          </a:p>
          <a:p>
            <a:pPr lvl="1" eaLnBrk="1" hangingPunct="1"/>
            <a:r>
              <a:rPr lang="en-US" dirty="0" err="1"/>
              <a:t>Mempercepat</a:t>
            </a:r>
            <a:r>
              <a:rPr lang="en-US" dirty="0"/>
              <a:t>  </a:t>
            </a:r>
            <a:r>
              <a:rPr lang="en-US" dirty="0" err="1"/>
              <a:t>proses</a:t>
            </a:r>
            <a:r>
              <a:rPr lang="en-US" dirty="0"/>
              <a:t> </a:t>
            </a:r>
            <a:r>
              <a:rPr lang="en-US" i="1" dirty="0"/>
              <a:t>encryption</a:t>
            </a:r>
            <a:r>
              <a:rPr lang="en-US" dirty="0"/>
              <a:t>, </a:t>
            </a:r>
            <a:r>
              <a:rPr lang="en-US" i="1" dirty="0"/>
              <a:t>decryption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i="1" dirty="0"/>
              <a:t>signature verification</a:t>
            </a:r>
          </a:p>
          <a:p>
            <a:pPr lvl="1" eaLnBrk="1" hangingPunct="1"/>
            <a:r>
              <a:rPr lang="en-US" dirty="0" err="1"/>
              <a:t>Penghematan</a:t>
            </a:r>
            <a:r>
              <a:rPr lang="en-US" dirty="0"/>
              <a:t> </a:t>
            </a:r>
            <a:r>
              <a:rPr lang="en-US" i="1" dirty="0"/>
              <a:t>storage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i="1" dirty="0"/>
              <a:t>bandwidth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102164" y="6096001"/>
            <a:ext cx="656583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solidFill>
                  <a:srgbClr val="FF0000"/>
                </a:solidFill>
              </a:rPr>
              <a:t>*) </a:t>
            </a:r>
            <a:r>
              <a:rPr lang="en-US" sz="1600" dirty="0" err="1">
                <a:solidFill>
                  <a:srgbClr val="FF0000"/>
                </a:solidFill>
              </a:rPr>
              <a:t>Sumber</a:t>
            </a:r>
            <a:r>
              <a:rPr lang="en-US" sz="1600" dirty="0">
                <a:solidFill>
                  <a:srgbClr val="FF0000"/>
                </a:solidFill>
              </a:rPr>
              <a:t> </a:t>
            </a:r>
            <a:r>
              <a:rPr lang="en-US" sz="1600" dirty="0" err="1">
                <a:solidFill>
                  <a:srgbClr val="FF0000"/>
                </a:solidFill>
              </a:rPr>
              <a:t>bahan</a:t>
            </a:r>
            <a:r>
              <a:rPr lang="en-US" sz="1600" dirty="0">
                <a:solidFill>
                  <a:srgbClr val="FF0000"/>
                </a:solidFill>
              </a:rPr>
              <a:t>: </a:t>
            </a:r>
            <a:r>
              <a:rPr lang="en-US" sz="1600" b="1" dirty="0" err="1">
                <a:solidFill>
                  <a:srgbClr val="FF0000"/>
                </a:solidFill>
              </a:rPr>
              <a:t>Debdeep</a:t>
            </a:r>
            <a:r>
              <a:rPr lang="en-US" sz="1600" b="1" dirty="0">
                <a:solidFill>
                  <a:srgbClr val="FF0000"/>
                </a:solidFill>
              </a:rPr>
              <a:t> </a:t>
            </a:r>
            <a:r>
              <a:rPr lang="en-US" sz="1600" b="1" dirty="0" err="1">
                <a:solidFill>
                  <a:srgbClr val="FF0000"/>
                </a:solidFill>
              </a:rPr>
              <a:t>Mukhopadhyay</a:t>
            </a:r>
            <a:r>
              <a:rPr lang="en-US" sz="1600" b="1" dirty="0"/>
              <a:t>, </a:t>
            </a:r>
            <a:r>
              <a:rPr lang="en-US" sz="1600" b="1" dirty="0">
                <a:solidFill>
                  <a:srgbClr val="FF3300"/>
                </a:solidFill>
              </a:rPr>
              <a:t>Elliptic Curve Cryptography</a:t>
            </a:r>
            <a:r>
              <a:rPr lang="en-US" sz="1600" b="1" dirty="0"/>
              <a:t> ,</a:t>
            </a:r>
          </a:p>
          <a:p>
            <a:r>
              <a:rPr lang="en-US" sz="1600" dirty="0">
                <a:solidFill>
                  <a:srgbClr val="FF0000"/>
                </a:solidFill>
              </a:rPr>
              <a:t> Dept of Computer Sc and </a:t>
            </a:r>
            <a:r>
              <a:rPr lang="en-US" sz="1600" dirty="0" err="1">
                <a:solidFill>
                  <a:srgbClr val="FF0000"/>
                </a:solidFill>
              </a:rPr>
              <a:t>Engg</a:t>
            </a:r>
            <a:r>
              <a:rPr lang="en-US" sz="1600" dirty="0">
                <a:solidFill>
                  <a:srgbClr val="FF0000"/>
                </a:solidFill>
              </a:rPr>
              <a:t> IIT Madras</a:t>
            </a: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95B20635-4101-11E3-C06D-26674B5325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Munir/IF4020 Kriptografi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164E9AF8-0813-1ECA-C73F-3FCF52209A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1CEE93-FA6F-4740-8CA5-FDA2A95C74F2}" type="slidenum">
              <a:rPr lang="en-US" smtClean="0"/>
              <a:t>52</a:t>
            </a:fld>
            <a:endParaRPr lang="en-US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83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83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983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83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983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983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8307" grpId="0" build="p"/>
    </p:bld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916182-30C5-44BC-9C45-E2222FC5C3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en-US" dirty="0"/>
              <a:t>TAMAT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1DC9581-4E87-4F8D-B4F6-533E5963EE0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1B15662-B566-336A-D136-3E18ACABF6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Munir/IF4020 Kriptografi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05001C1-E458-8AE6-E15D-BECD63C6A7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1CEE93-FA6F-4740-8CA5-FDA2A95C74F2}" type="slidenum">
              <a:rPr lang="en-US" smtClean="0"/>
              <a:t>53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99197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Munir/IF4020 Kriptografi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F70A9-CF17-4CCF-9456-28B8BD5CF6EE}" type="slidenum">
              <a:rPr lang="en-US" smtClean="0"/>
              <a:pPr/>
              <a:t>6</a:t>
            </a:fld>
            <a:endParaRPr lang="en-US"/>
          </a:p>
        </p:txBody>
      </p:sp>
      <p:pic>
        <p:nvPicPr>
          <p:cNvPr id="3584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352800" y="762000"/>
            <a:ext cx="4724400" cy="4963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TextBox 6"/>
          <p:cNvSpPr txBox="1"/>
          <p:nvPr/>
        </p:nvSpPr>
        <p:spPr>
          <a:xfrm>
            <a:off x="2209801" y="5943600"/>
            <a:ext cx="77596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rgbClr val="FF0000"/>
                </a:solidFill>
              </a:rPr>
              <a:t>Sumber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gambar</a:t>
            </a:r>
            <a:r>
              <a:rPr lang="en-US" dirty="0">
                <a:solidFill>
                  <a:srgbClr val="FF0000"/>
                </a:solidFill>
              </a:rPr>
              <a:t>: Kevin </a:t>
            </a:r>
            <a:r>
              <a:rPr lang="en-US" dirty="0" err="1">
                <a:solidFill>
                  <a:srgbClr val="FF0000"/>
                </a:solidFill>
              </a:rPr>
              <a:t>Tirtawinata</a:t>
            </a:r>
            <a:r>
              <a:rPr lang="en-US" dirty="0">
                <a:solidFill>
                  <a:srgbClr val="FF0000"/>
                </a:solidFill>
              </a:rPr>
              <a:t>, </a:t>
            </a:r>
            <a:r>
              <a:rPr lang="en-US" dirty="0" err="1">
                <a:solidFill>
                  <a:srgbClr val="FF0000"/>
                </a:solidFill>
              </a:rPr>
              <a:t>Studi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dan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Analisis</a:t>
            </a:r>
            <a:r>
              <a:rPr lang="en-US" dirty="0">
                <a:solidFill>
                  <a:srgbClr val="FF0000"/>
                </a:solidFill>
              </a:rPr>
              <a:t> Elliptic Curve Cryptography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Munir/IF4020 Kriptografi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F70A9-CF17-4CCF-9456-28B8BD5CF6EE}" type="slidenum">
              <a:rPr lang="en-US" smtClean="0"/>
              <a:pPr/>
              <a:t>7</a:t>
            </a:fld>
            <a:endParaRPr lang="en-US"/>
          </a:p>
        </p:txBody>
      </p:sp>
      <p:pic>
        <p:nvPicPr>
          <p:cNvPr id="3686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343401" y="381000"/>
            <a:ext cx="3590925" cy="5353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TextBox 6"/>
          <p:cNvSpPr txBox="1"/>
          <p:nvPr/>
        </p:nvSpPr>
        <p:spPr>
          <a:xfrm>
            <a:off x="2209801" y="5943600"/>
            <a:ext cx="77596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rgbClr val="FF0000"/>
                </a:solidFill>
              </a:rPr>
              <a:t>Sumber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gambar</a:t>
            </a:r>
            <a:r>
              <a:rPr lang="en-US" dirty="0">
                <a:solidFill>
                  <a:srgbClr val="FF0000"/>
                </a:solidFill>
              </a:rPr>
              <a:t>: Kevin </a:t>
            </a:r>
            <a:r>
              <a:rPr lang="en-US" dirty="0" err="1">
                <a:solidFill>
                  <a:srgbClr val="FF0000"/>
                </a:solidFill>
              </a:rPr>
              <a:t>Tirtawinata</a:t>
            </a:r>
            <a:r>
              <a:rPr lang="en-US" dirty="0">
                <a:solidFill>
                  <a:srgbClr val="FF0000"/>
                </a:solidFill>
              </a:rPr>
              <a:t>, </a:t>
            </a:r>
            <a:r>
              <a:rPr lang="en-US" dirty="0" err="1">
                <a:solidFill>
                  <a:srgbClr val="FF0000"/>
                </a:solidFill>
              </a:rPr>
              <a:t>Studi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dan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Analisis</a:t>
            </a:r>
            <a:r>
              <a:rPr lang="en-US" dirty="0">
                <a:solidFill>
                  <a:srgbClr val="FF0000"/>
                </a:solidFill>
              </a:rPr>
              <a:t> Elliptic Curve Cryptography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Munir/IF4020 Kriptografi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F70A9-CF17-4CCF-9456-28B8BD5CF6EE}" type="slidenum">
              <a:rPr lang="en-US" smtClean="0"/>
              <a:pPr/>
              <a:t>8</a:t>
            </a:fld>
            <a:endParaRPr lang="en-US"/>
          </a:p>
        </p:txBody>
      </p:sp>
      <p:grpSp>
        <p:nvGrpSpPr>
          <p:cNvPr id="6" name="Group 5"/>
          <p:cNvGrpSpPr>
            <a:grpSpLocks/>
          </p:cNvGrpSpPr>
          <p:nvPr/>
        </p:nvGrpSpPr>
        <p:grpSpPr bwMode="auto">
          <a:xfrm>
            <a:off x="1905000" y="1295400"/>
            <a:ext cx="8534400" cy="2514600"/>
            <a:chOff x="528" y="2448"/>
            <a:chExt cx="4800" cy="1248"/>
          </a:xfrm>
        </p:grpSpPr>
        <p:pic>
          <p:nvPicPr>
            <p:cNvPr id="7" name="Picture 6" descr="EllipticCurves"/>
            <p:cNvPicPr>
              <a:picLocks noChangeAspect="1" noChangeArrowheads="1"/>
            </p:cNvPicPr>
            <p:nvPr/>
          </p:nvPicPr>
          <p:blipFill>
            <a:blip r:embed="rId3" cstate="print">
              <a:lum bright="-12000" contrast="-12000"/>
            </a:blip>
            <a:srcRect/>
            <a:stretch>
              <a:fillRect/>
            </a:stretch>
          </p:blipFill>
          <p:spPr bwMode="auto">
            <a:xfrm>
              <a:off x="528" y="2880"/>
              <a:ext cx="4800" cy="816"/>
            </a:xfrm>
            <a:prstGeom prst="rect">
              <a:avLst/>
            </a:prstGeom>
            <a:solidFill>
              <a:schemeClr val="tx1">
                <a:alpha val="0"/>
              </a:schemeClr>
            </a:solidFill>
            <a:ln w="9525">
              <a:noFill/>
              <a:miter lim="800000"/>
              <a:headEnd/>
              <a:tailEnd/>
            </a:ln>
          </p:spPr>
        </p:pic>
        <p:sp>
          <p:nvSpPr>
            <p:cNvPr id="8" name="Text Box 7"/>
            <p:cNvSpPr txBox="1">
              <a:spLocks noChangeArrowheads="1"/>
            </p:cNvSpPr>
            <p:nvPr/>
          </p:nvSpPr>
          <p:spPr bwMode="auto">
            <a:xfrm>
              <a:off x="624" y="2448"/>
              <a:ext cx="1152" cy="22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1" hangingPunct="1"/>
              <a:endParaRPr lang="en-US" sz="2400" dirty="0"/>
            </a:p>
          </p:txBody>
        </p:sp>
      </p:grpSp>
      <p:sp>
        <p:nvSpPr>
          <p:cNvPr id="9" name="TextBox 8"/>
          <p:cNvSpPr txBox="1"/>
          <p:nvPr/>
        </p:nvSpPr>
        <p:spPr>
          <a:xfrm>
            <a:off x="2362200" y="4800601"/>
            <a:ext cx="698870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rgbClr val="FF0000"/>
                </a:solidFill>
              </a:rPr>
              <a:t>Sumber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gambar</a:t>
            </a:r>
            <a:r>
              <a:rPr lang="en-US" dirty="0">
                <a:solidFill>
                  <a:srgbClr val="FF0000"/>
                </a:solidFill>
              </a:rPr>
              <a:t>: </a:t>
            </a:r>
            <a:r>
              <a:rPr lang="en-US" b="1" dirty="0" err="1">
                <a:solidFill>
                  <a:srgbClr val="FF0000"/>
                </a:solidFill>
              </a:rPr>
              <a:t>Debdeep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Mukhopadhyay</a:t>
            </a:r>
            <a:r>
              <a:rPr lang="en-US" b="1" dirty="0"/>
              <a:t>, </a:t>
            </a:r>
            <a:r>
              <a:rPr lang="en-US" b="1" dirty="0">
                <a:solidFill>
                  <a:srgbClr val="FF3300"/>
                </a:solidFill>
              </a:rPr>
              <a:t>Elliptic Curve Cryptography</a:t>
            </a:r>
            <a:r>
              <a:rPr lang="en-US" b="1" dirty="0"/>
              <a:t> ,</a:t>
            </a:r>
          </a:p>
          <a:p>
            <a:r>
              <a:rPr lang="en-US" dirty="0">
                <a:solidFill>
                  <a:srgbClr val="FF0000"/>
                </a:solidFill>
              </a:rPr>
              <a:t> Dept of Computer Sc and </a:t>
            </a:r>
            <a:r>
              <a:rPr lang="en-US" dirty="0" err="1">
                <a:solidFill>
                  <a:srgbClr val="FF0000"/>
                </a:solidFill>
              </a:rPr>
              <a:t>Engg</a:t>
            </a:r>
            <a:r>
              <a:rPr lang="en-US" dirty="0">
                <a:solidFill>
                  <a:srgbClr val="FF0000"/>
                </a:solidFill>
              </a:rPr>
              <a:t> IIT Madras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87120" y="609601"/>
            <a:ext cx="10414000" cy="5516563"/>
          </a:xfrm>
        </p:spPr>
        <p:txBody>
          <a:bodyPr>
            <a:normAutofit lnSpcReduction="10000"/>
          </a:bodyPr>
          <a:lstStyle/>
          <a:p>
            <a:r>
              <a:rPr lang="en-US" dirty="0" err="1"/>
              <a:t>Kurva</a:t>
            </a:r>
            <a:r>
              <a:rPr lang="en-US" dirty="0"/>
              <a:t> </a:t>
            </a:r>
            <a:r>
              <a:rPr lang="en-US" dirty="0" err="1"/>
              <a:t>eliptik</a:t>
            </a:r>
            <a:r>
              <a:rPr lang="en-US" dirty="0"/>
              <a:t> y</a:t>
            </a:r>
            <a:r>
              <a:rPr lang="en-US" baseline="30000" dirty="0"/>
              <a:t>2</a:t>
            </a:r>
            <a:r>
              <a:rPr lang="en-US" dirty="0"/>
              <a:t> = x</a:t>
            </a:r>
            <a:r>
              <a:rPr lang="en-US" baseline="30000" dirty="0"/>
              <a:t>3</a:t>
            </a:r>
            <a:r>
              <a:rPr lang="en-US" dirty="0"/>
              <a:t> + ax + b </a:t>
            </a:r>
            <a:r>
              <a:rPr lang="en-US" dirty="0" err="1"/>
              <a:t>terdefinisi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x,y</a:t>
            </a:r>
            <a:r>
              <a:rPr lang="en-US" dirty="0"/>
              <a:t> </a:t>
            </a:r>
            <a:r>
              <a:rPr lang="en-US" dirty="0">
                <a:sym typeface="Symbol"/>
              </a:rPr>
              <a:t> R</a:t>
            </a:r>
          </a:p>
          <a:p>
            <a:endParaRPr lang="en-US" dirty="0">
              <a:sym typeface="Symbol"/>
            </a:endParaRPr>
          </a:p>
          <a:p>
            <a:r>
              <a:rPr lang="en-US" dirty="0" err="1">
                <a:sym typeface="Symbol"/>
              </a:rPr>
              <a:t>Didefinisikan</a:t>
            </a:r>
            <a:r>
              <a:rPr lang="en-US" dirty="0">
                <a:sym typeface="Symbol"/>
              </a:rPr>
              <a:t> </a:t>
            </a:r>
            <a:r>
              <a:rPr lang="en-US" dirty="0" err="1">
                <a:sym typeface="Symbol"/>
              </a:rPr>
              <a:t>sebuah</a:t>
            </a:r>
            <a:r>
              <a:rPr lang="en-US" dirty="0">
                <a:sym typeface="Symbol"/>
              </a:rPr>
              <a:t> </a:t>
            </a:r>
            <a:r>
              <a:rPr lang="en-US" dirty="0" err="1">
                <a:sym typeface="Symbol"/>
              </a:rPr>
              <a:t>titik</a:t>
            </a:r>
            <a:r>
              <a:rPr lang="en-US" dirty="0">
                <a:sym typeface="Symbol"/>
              </a:rPr>
              <a:t> </a:t>
            </a:r>
            <a:r>
              <a:rPr lang="en-US" dirty="0" err="1">
                <a:sym typeface="Symbol"/>
              </a:rPr>
              <a:t>bernama</a:t>
            </a:r>
            <a:r>
              <a:rPr lang="en-US" dirty="0">
                <a:sym typeface="Symbol"/>
              </a:rPr>
              <a:t> </a:t>
            </a:r>
            <a:r>
              <a:rPr lang="en-US" dirty="0" err="1">
                <a:sym typeface="Symbol"/>
              </a:rPr>
              <a:t>titik</a:t>
            </a:r>
            <a:r>
              <a:rPr lang="en-US" dirty="0">
                <a:sym typeface="Symbol"/>
              </a:rPr>
              <a:t> O(x, ), </a:t>
            </a:r>
            <a:r>
              <a:rPr lang="en-US" dirty="0" err="1">
                <a:sym typeface="Symbol"/>
              </a:rPr>
              <a:t>yaitu</a:t>
            </a:r>
            <a:r>
              <a:rPr lang="en-US" dirty="0">
                <a:sym typeface="Symbol"/>
              </a:rPr>
              <a:t> </a:t>
            </a:r>
            <a:r>
              <a:rPr lang="en-US" dirty="0" err="1">
                <a:sym typeface="Symbol"/>
              </a:rPr>
              <a:t>titik</a:t>
            </a:r>
            <a:r>
              <a:rPr lang="en-US" dirty="0">
                <a:sym typeface="Symbol"/>
              </a:rPr>
              <a:t> </a:t>
            </a:r>
            <a:r>
              <a:rPr lang="en-US" dirty="0" err="1">
                <a:sym typeface="Symbol"/>
              </a:rPr>
              <a:t>pada</a:t>
            </a:r>
            <a:r>
              <a:rPr lang="en-US" dirty="0">
                <a:sym typeface="Symbol"/>
              </a:rPr>
              <a:t> </a:t>
            </a:r>
            <a:r>
              <a:rPr lang="en-US" i="1" dirty="0">
                <a:sym typeface="Symbol"/>
              </a:rPr>
              <a:t>infinity.</a:t>
            </a:r>
          </a:p>
          <a:p>
            <a:endParaRPr lang="en-US" i="1" dirty="0">
              <a:sym typeface="Symbol"/>
            </a:endParaRPr>
          </a:p>
          <a:p>
            <a:r>
              <a:rPr lang="en-US" dirty="0" err="1">
                <a:sym typeface="Symbol"/>
              </a:rPr>
              <a:t>Titik-titik</a:t>
            </a:r>
            <a:r>
              <a:rPr lang="en-US" dirty="0">
                <a:sym typeface="Symbol"/>
              </a:rPr>
              <a:t> P(x, y) </a:t>
            </a:r>
            <a:r>
              <a:rPr lang="en-US" dirty="0" err="1">
                <a:sym typeface="Symbol"/>
              </a:rPr>
              <a:t>pada</a:t>
            </a:r>
            <a:r>
              <a:rPr lang="en-US" dirty="0">
                <a:sym typeface="Symbol"/>
              </a:rPr>
              <a:t> </a:t>
            </a:r>
            <a:r>
              <a:rPr lang="en-US" dirty="0" err="1">
                <a:sym typeface="Symbol"/>
              </a:rPr>
              <a:t>kurva</a:t>
            </a:r>
            <a:r>
              <a:rPr lang="en-US" dirty="0">
                <a:sym typeface="Symbol"/>
              </a:rPr>
              <a:t> </a:t>
            </a:r>
            <a:r>
              <a:rPr lang="en-US" dirty="0" err="1">
                <a:sym typeface="Symbol"/>
              </a:rPr>
              <a:t>eliptik</a:t>
            </a:r>
            <a:r>
              <a:rPr lang="en-US" dirty="0">
                <a:sym typeface="Symbol"/>
              </a:rPr>
              <a:t> </a:t>
            </a:r>
            <a:r>
              <a:rPr lang="en-US" dirty="0" err="1">
                <a:sym typeface="Symbol"/>
              </a:rPr>
              <a:t>bersama</a:t>
            </a:r>
            <a:r>
              <a:rPr lang="en-US" dirty="0">
                <a:sym typeface="Symbol"/>
              </a:rPr>
              <a:t> </a:t>
            </a:r>
            <a:r>
              <a:rPr lang="en-US" dirty="0" err="1">
                <a:sym typeface="Symbol"/>
              </a:rPr>
              <a:t>operasi</a:t>
            </a:r>
            <a:r>
              <a:rPr lang="en-US" dirty="0">
                <a:sym typeface="Symbol"/>
              </a:rPr>
              <a:t> + </a:t>
            </a:r>
            <a:r>
              <a:rPr lang="en-US" dirty="0" err="1">
                <a:sym typeface="Symbol"/>
              </a:rPr>
              <a:t>membentuk</a:t>
            </a:r>
            <a:r>
              <a:rPr lang="en-US" dirty="0">
                <a:sym typeface="Symbol"/>
              </a:rPr>
              <a:t> </a:t>
            </a:r>
            <a:r>
              <a:rPr lang="en-US" dirty="0" err="1">
                <a:sym typeface="Symbol"/>
              </a:rPr>
              <a:t>sebuah</a:t>
            </a:r>
            <a:r>
              <a:rPr lang="en-US" dirty="0">
                <a:sym typeface="Symbol"/>
              </a:rPr>
              <a:t> </a:t>
            </a:r>
            <a:r>
              <a:rPr lang="en-US" dirty="0" err="1">
                <a:sym typeface="Symbol"/>
              </a:rPr>
              <a:t>grup</a:t>
            </a:r>
            <a:r>
              <a:rPr lang="en-US" dirty="0">
                <a:sym typeface="Symbol"/>
              </a:rPr>
              <a:t>.</a:t>
            </a:r>
          </a:p>
          <a:p>
            <a:pPr>
              <a:buNone/>
            </a:pPr>
            <a:r>
              <a:rPr lang="en-US" dirty="0">
                <a:sym typeface="Symbol"/>
              </a:rPr>
              <a:t>		</a:t>
            </a:r>
            <a:r>
              <a:rPr lang="en-US" sz="2400" dirty="0" err="1">
                <a:sym typeface="Symbol"/>
              </a:rPr>
              <a:t>Himpunan</a:t>
            </a:r>
            <a:r>
              <a:rPr lang="en-US" sz="2400" dirty="0">
                <a:sym typeface="Symbol"/>
              </a:rPr>
              <a:t> G      : </a:t>
            </a:r>
            <a:r>
              <a:rPr lang="en-US" sz="2400" dirty="0" err="1">
                <a:sym typeface="Symbol"/>
              </a:rPr>
              <a:t>semua</a:t>
            </a:r>
            <a:r>
              <a:rPr lang="en-US" sz="2400" dirty="0">
                <a:sym typeface="Symbol"/>
              </a:rPr>
              <a:t> </a:t>
            </a:r>
            <a:r>
              <a:rPr lang="en-US" sz="2400" dirty="0" err="1">
                <a:sym typeface="Symbol"/>
              </a:rPr>
              <a:t>titik</a:t>
            </a:r>
            <a:r>
              <a:rPr lang="en-US" sz="2400" dirty="0">
                <a:sym typeface="Symbol"/>
              </a:rPr>
              <a:t> P(x, y) pada </a:t>
            </a:r>
            <a:r>
              <a:rPr lang="en-US" sz="2400" dirty="0" err="1">
                <a:sym typeface="Symbol"/>
              </a:rPr>
              <a:t>kurva</a:t>
            </a:r>
            <a:r>
              <a:rPr lang="en-US" sz="2400" dirty="0">
                <a:sym typeface="Symbol"/>
              </a:rPr>
              <a:t> </a:t>
            </a:r>
            <a:r>
              <a:rPr lang="en-US" sz="2400" dirty="0" err="1">
                <a:sym typeface="Symbol"/>
              </a:rPr>
              <a:t>eliptik</a:t>
            </a:r>
            <a:endParaRPr lang="en-US" sz="2400" dirty="0">
              <a:sym typeface="Symbol"/>
            </a:endParaRPr>
          </a:p>
          <a:p>
            <a:pPr>
              <a:buNone/>
            </a:pPr>
            <a:r>
              <a:rPr lang="en-US" sz="2400" dirty="0">
                <a:sym typeface="Symbol"/>
              </a:rPr>
              <a:t>		</a:t>
            </a:r>
            <a:r>
              <a:rPr lang="en-US" sz="2400" dirty="0" err="1">
                <a:sym typeface="Symbol"/>
              </a:rPr>
              <a:t>Operasi</a:t>
            </a:r>
            <a:r>
              <a:rPr lang="en-US" sz="2400" dirty="0">
                <a:sym typeface="Symbol"/>
              </a:rPr>
              <a:t> </a:t>
            </a:r>
            <a:r>
              <a:rPr lang="en-US" sz="2400" dirty="0" err="1">
                <a:sym typeface="Symbol"/>
              </a:rPr>
              <a:t>biner</a:t>
            </a:r>
            <a:r>
              <a:rPr lang="en-US" sz="2400" dirty="0">
                <a:sym typeface="Symbol"/>
              </a:rPr>
              <a:t>	  : +</a:t>
            </a:r>
          </a:p>
          <a:p>
            <a:pPr>
              <a:buNone/>
            </a:pPr>
            <a:endParaRPr lang="en-US" sz="2400" dirty="0">
              <a:sym typeface="Symbol"/>
            </a:endParaRPr>
          </a:p>
          <a:p>
            <a:r>
              <a:rPr lang="en-US" dirty="0" err="1">
                <a:sym typeface="Symbol"/>
              </a:rPr>
              <a:t>Penjelasan</a:t>
            </a:r>
            <a:r>
              <a:rPr lang="en-US" dirty="0">
                <a:sym typeface="Symbol"/>
              </a:rPr>
              <a:t> </a:t>
            </a:r>
            <a:r>
              <a:rPr lang="en-US" dirty="0" err="1">
                <a:sym typeface="Symbol"/>
              </a:rPr>
              <a:t>kenapa</a:t>
            </a:r>
            <a:r>
              <a:rPr lang="en-US" dirty="0">
                <a:sym typeface="Symbol"/>
              </a:rPr>
              <a:t> </a:t>
            </a:r>
            <a:r>
              <a:rPr lang="en-US" dirty="0" err="1">
                <a:sym typeface="Symbol"/>
              </a:rPr>
              <a:t>kurva</a:t>
            </a:r>
            <a:r>
              <a:rPr lang="en-US" dirty="0">
                <a:sym typeface="Symbol"/>
              </a:rPr>
              <a:t> </a:t>
            </a:r>
            <a:r>
              <a:rPr lang="en-US" dirty="0" err="1">
                <a:sym typeface="Symbol"/>
              </a:rPr>
              <a:t>eliptik</a:t>
            </a:r>
            <a:r>
              <a:rPr lang="en-US" dirty="0">
                <a:sym typeface="Symbol"/>
              </a:rPr>
              <a:t> </a:t>
            </a:r>
            <a:r>
              <a:rPr lang="en-US" dirty="0" err="1">
                <a:sym typeface="Symbol"/>
              </a:rPr>
              <a:t>membentuk</a:t>
            </a:r>
            <a:r>
              <a:rPr lang="en-US" dirty="0">
                <a:sym typeface="Symbol"/>
              </a:rPr>
              <a:t> </a:t>
            </a:r>
            <a:r>
              <a:rPr lang="en-US" dirty="0" err="1">
                <a:sym typeface="Symbol"/>
              </a:rPr>
              <a:t>sebuah</a:t>
            </a:r>
            <a:r>
              <a:rPr lang="en-US" dirty="0">
                <a:sym typeface="Symbol"/>
              </a:rPr>
              <a:t> </a:t>
            </a:r>
            <a:r>
              <a:rPr lang="en-US" dirty="0" err="1">
                <a:sym typeface="Symbol"/>
              </a:rPr>
              <a:t>grup</a:t>
            </a:r>
            <a:r>
              <a:rPr lang="en-US" dirty="0">
                <a:sym typeface="Symbol"/>
              </a:rPr>
              <a:t> </a:t>
            </a:r>
            <a:r>
              <a:rPr lang="en-US" dirty="0" err="1">
                <a:sym typeface="Symbol"/>
              </a:rPr>
              <a:t>dijelaskan</a:t>
            </a:r>
            <a:r>
              <a:rPr lang="en-US" dirty="0">
                <a:sym typeface="Symbol"/>
              </a:rPr>
              <a:t> </a:t>
            </a:r>
            <a:r>
              <a:rPr lang="en-US" dirty="0" err="1">
                <a:sym typeface="Symbol"/>
              </a:rPr>
              <a:t>pada</a:t>
            </a:r>
            <a:r>
              <a:rPr lang="en-US" dirty="0">
                <a:sym typeface="Symbol"/>
              </a:rPr>
              <a:t> </a:t>
            </a:r>
            <a:r>
              <a:rPr lang="en-US" i="1" dirty="0">
                <a:sym typeface="Symbol"/>
              </a:rPr>
              <a:t>slide-slide</a:t>
            </a:r>
            <a:r>
              <a:rPr lang="en-US" dirty="0">
                <a:sym typeface="Symbol"/>
              </a:rPr>
              <a:t> </a:t>
            </a:r>
            <a:r>
              <a:rPr lang="en-US" dirty="0" err="1">
                <a:sym typeface="Symbol"/>
              </a:rPr>
              <a:t>berikut</a:t>
            </a:r>
            <a:r>
              <a:rPr lang="en-US" dirty="0">
                <a:sym typeface="Symbol"/>
              </a:rPr>
              <a:t> </a:t>
            </a:r>
            <a:r>
              <a:rPr lang="en-US" dirty="0" err="1">
                <a:sym typeface="Symbol"/>
              </a:rPr>
              <a:t>ini</a:t>
            </a:r>
            <a:r>
              <a:rPr lang="en-US" dirty="0">
                <a:sym typeface="Symbol"/>
              </a:rPr>
              <a:t>.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Munir/IF4020 Kriptografi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F70A9-CF17-4CCF-9456-28B8BD5CF6EE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7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4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0.7|14.5|11.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7.9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1378</TotalTime>
  <Words>5266</Words>
  <Application>Microsoft Office PowerPoint</Application>
  <PresentationFormat>Widescreen</PresentationFormat>
  <Paragraphs>581</Paragraphs>
  <Slides>53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53</vt:i4>
      </vt:variant>
    </vt:vector>
  </HeadingPairs>
  <TitlesOfParts>
    <vt:vector size="64" baseType="lpstr">
      <vt:lpstr>ＭＳ Ｐゴシック</vt:lpstr>
      <vt:lpstr>Arial</vt:lpstr>
      <vt:lpstr>Calibri</vt:lpstr>
      <vt:lpstr>Calibri Light</vt:lpstr>
      <vt:lpstr>Cambria Math</vt:lpstr>
      <vt:lpstr>Comic Sans MS</vt:lpstr>
      <vt:lpstr>Courier</vt:lpstr>
      <vt:lpstr>Symbol</vt:lpstr>
      <vt:lpstr>Times-Roman</vt:lpstr>
      <vt:lpstr>Wingdings</vt:lpstr>
      <vt:lpstr>Office Theme</vt:lpstr>
      <vt:lpstr>Elliptic Curve Cryptography (ECC) (Bagian 2)</vt:lpstr>
      <vt:lpstr>Pendahuluan</vt:lpstr>
      <vt:lpstr>PowerPoint Presentation</vt:lpstr>
      <vt:lpstr>Kurva Eliptik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Penjumlahan Titik pada Kurva Eliptik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Penggandaan Titik</vt:lpstr>
      <vt:lpstr>PowerPoint Presentation</vt:lpstr>
      <vt:lpstr>PowerPoint Presentation</vt:lpstr>
      <vt:lpstr>PowerPoint Presentation</vt:lpstr>
      <vt:lpstr>Pelelaran Titik</vt:lpstr>
      <vt:lpstr>Jelaslah Kurva Eliptik membentuk Grup &lt;G, +&gt;</vt:lpstr>
      <vt:lpstr>Perkalian Titik</vt:lpstr>
      <vt:lpstr>Elliptic Curve Discrete Logarithm Problem (ECDLP)</vt:lpstr>
      <vt:lpstr>Kurva Eliptik pada Galois Field</vt:lpstr>
      <vt:lpstr>Kurva Eliptik pada GF(p)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Elliptic Curve Cryptography (ECC) *)</vt:lpstr>
      <vt:lpstr>Penggunaan Kurva Eliptik di dalam Kriptografi</vt:lpstr>
      <vt:lpstr>PowerPoint Presentation</vt:lpstr>
      <vt:lpstr>Elliptic Curve Diffie-Hellman (ECDH)</vt:lpstr>
      <vt:lpstr>Elliptic Curve Diffie-Hellman (ECDH)</vt:lpstr>
      <vt:lpstr>PowerPoint Presentation</vt:lpstr>
      <vt:lpstr>PowerPoint Presentation</vt:lpstr>
      <vt:lpstr>Elliptic Curve Elgamal (ECEG)</vt:lpstr>
      <vt:lpstr>PowerPoint Presentation</vt:lpstr>
      <vt:lpstr>Perbandingan Elgamal dengan Elliptic Curve Elgamal</vt:lpstr>
      <vt:lpstr>Encoding Pesan menjadi Titik di dalam Kurva</vt:lpstr>
      <vt:lpstr>PowerPoint Presentation</vt:lpstr>
      <vt:lpstr>PowerPoint Presentation</vt:lpstr>
      <vt:lpstr>Keamanan ECC</vt:lpstr>
      <vt:lpstr>Aplikasi ECC</vt:lpstr>
      <vt:lpstr>Keuntungan ECC</vt:lpstr>
      <vt:lpstr>TAMAT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Elliptic Curve Cryptography (ECC) (Bagian 2)</dc:title>
  <dc:creator>Rinaldi Munir</dc:creator>
  <cp:lastModifiedBy>Dr. Ir. Rinaldi, M.T.</cp:lastModifiedBy>
  <cp:revision>44</cp:revision>
  <dcterms:created xsi:type="dcterms:W3CDTF">2020-10-31T03:03:11Z</dcterms:created>
  <dcterms:modified xsi:type="dcterms:W3CDTF">2024-03-30T07:20:16Z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38b525e5-f3da-4501-8f1e-526b6769fc56_Enabled">
    <vt:lpwstr>true</vt:lpwstr>
  </property>
  <property fmtid="{D5CDD505-2E9C-101B-9397-08002B2CF9AE}" pid="3" name="MSIP_Label_38b525e5-f3da-4501-8f1e-526b6769fc56_SetDate">
    <vt:lpwstr>2024-03-30T05:01:14Z</vt:lpwstr>
  </property>
  <property fmtid="{D5CDD505-2E9C-101B-9397-08002B2CF9AE}" pid="4" name="MSIP_Label_38b525e5-f3da-4501-8f1e-526b6769fc56_Method">
    <vt:lpwstr>Standard</vt:lpwstr>
  </property>
  <property fmtid="{D5CDD505-2E9C-101B-9397-08002B2CF9AE}" pid="5" name="MSIP_Label_38b525e5-f3da-4501-8f1e-526b6769fc56_Name">
    <vt:lpwstr>defa4170-0d19-0005-0004-bc88714345d2</vt:lpwstr>
  </property>
  <property fmtid="{D5CDD505-2E9C-101B-9397-08002B2CF9AE}" pid="6" name="MSIP_Label_38b525e5-f3da-4501-8f1e-526b6769fc56_SiteId">
    <vt:lpwstr>db6e1183-4c65-405c-82ce-7cd53fa6e9dc</vt:lpwstr>
  </property>
  <property fmtid="{D5CDD505-2E9C-101B-9397-08002B2CF9AE}" pid="7" name="MSIP_Label_38b525e5-f3da-4501-8f1e-526b6769fc56_ActionId">
    <vt:lpwstr>0cef668e-7411-49f9-bc0c-d0589d560d6a</vt:lpwstr>
  </property>
  <property fmtid="{D5CDD505-2E9C-101B-9397-08002B2CF9AE}" pid="8" name="MSIP_Label_38b525e5-f3da-4501-8f1e-526b6769fc56_ContentBits">
    <vt:lpwstr>0</vt:lpwstr>
  </property>
</Properties>
</file>