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1" r:id="rId2"/>
    <p:sldId id="258" r:id="rId3"/>
    <p:sldId id="368" r:id="rId4"/>
    <p:sldId id="259" r:id="rId5"/>
    <p:sldId id="260" r:id="rId6"/>
    <p:sldId id="372" r:id="rId7"/>
    <p:sldId id="370" r:id="rId8"/>
    <p:sldId id="369" r:id="rId9"/>
    <p:sldId id="367" r:id="rId10"/>
    <p:sldId id="276" r:id="rId11"/>
    <p:sldId id="262" r:id="rId12"/>
    <p:sldId id="275" r:id="rId13"/>
    <p:sldId id="264" r:id="rId14"/>
    <p:sldId id="267" r:id="rId15"/>
    <p:sldId id="277" r:id="rId16"/>
    <p:sldId id="373" r:id="rId17"/>
    <p:sldId id="265" r:id="rId18"/>
    <p:sldId id="268" r:id="rId19"/>
    <p:sldId id="269" r:id="rId20"/>
    <p:sldId id="270" r:id="rId21"/>
    <p:sldId id="271" r:id="rId22"/>
    <p:sldId id="272" r:id="rId23"/>
    <p:sldId id="50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6771-86A4-4D44-BC04-526FD7B81EAE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B0984-0313-4CD5-AAAB-BDAD8DC23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5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2F8D-1B0A-4B94-B6EB-65511BA77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E3FA3-0C3A-4D41-92A3-9DA12F4FD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15A98-D597-4E11-ACC2-2B110F8A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674E-9A35-4B6B-BBB5-6FA04A87D42C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00303-CD33-47E1-834B-B55E5C11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F8EF-3815-4D9F-94B4-8356F044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2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585B-A956-4EBB-BA6E-34375AF6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91AB7-A7E6-43B2-83AF-27BB440FB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E58AA-B51D-4DD6-A09E-A148A47A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B91D6-0882-40B3-961C-20DBEB3D7FC5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60FBE-4841-4474-B77F-9A8F573B5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0E34-05BD-407C-A557-CE0DF016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B3263-6FDE-4222-982E-E65B0DCFD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2C228-1DF5-4027-AADA-D48F0E9A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55BE7-4F15-49A0-9589-DC4544B9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6E5D-71FB-458D-8399-8E5E85EA4774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6ADDA-3372-407E-8D52-EC3F076A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9F2A6-869E-4BBE-932C-0EF28998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5210F-6144-4E43-8B7F-64846686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B9B64-7C80-46CB-86B9-DD86C342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53AEC-8413-4C4E-86CB-40478DEB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8A66-91C4-401C-A540-BC876D7B1F71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4FA0F-A0D2-4EBC-AD88-4AC15C69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FF86D-2A4E-4E6C-8F9C-1A7E027C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6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ADA7-9DD1-4784-B1C3-1909764A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C5CE4-FE84-4AFA-85E6-B8A0655DC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1E4A-B97A-4B2C-BB1D-74F7D558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AC1D-E79A-4F3E-A364-AA85BF9DDF16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A9E53-859D-4640-9D85-E81D94B8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44FA5-D981-49E7-8AA8-996F01AD2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5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3A842-7368-4A70-AC8B-CC4FF29F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C255-3477-4B3C-BEA5-389D3B55B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A75EE-DC57-4E2E-98B1-7430AF2D3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AC315-D799-4ABF-9F78-7CF65050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9286-40DD-4A25-826C-DF7723FCCB78}" type="datetime1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C17AB-6C34-43E0-BFF7-79ED016B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6761F-8489-470E-8033-8A2BF25C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218D-CCD5-47E3-B4C7-AD1199B23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4A8E5-C27E-4E8D-80ED-5D20DD194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B8115-0B9C-47CA-875A-72389F656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65BC9-028A-42FD-8556-72A1603AB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88410-472B-434C-8D3A-04A06B77F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18F05-0503-454E-B153-38E9FC37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C20F-EBC6-4F3C-B5E4-004ECF2E5711}" type="datetime1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9488C-22D3-478E-93F7-EBC314F0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43DF9-5757-4F5F-8C5D-6C23DC79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1CFC-B02D-4531-A166-70F5696B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EB069-23A7-452D-AD98-4CA2FADD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C805-E8D5-4642-92FA-4E78880B1DB6}" type="datetime1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B4AD5-4F64-4688-B20C-E668A3EB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DFBA9-150D-49CA-97C6-CD927588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8EBE2-6774-448A-A733-EB552A40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3E3B-CB88-427F-A32B-2B5306645934}" type="datetime1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DAFB7-AF56-4A46-BB02-B32D8846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577F9-D695-45C4-9418-D68976DD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2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FA3A-A956-4D53-B0E5-946A22D6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2E2CC-676B-4C91-8A10-C787CF4B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6BDC3-D439-4B8E-AED9-6D0E0674F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3E6D1-635F-42FB-AD38-5CB0923E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9447-733D-4445-9B44-961E30C29106}" type="datetime1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15BE1-3F21-47D5-861F-6A842342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83A65-3A46-4AE8-A430-978B5F2A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4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617A-633C-4FC1-8463-FE5E6812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5818C-A3CE-4718-A0F2-EBCB40356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2E149-74E9-41AC-A666-0FD21A3B4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B6F7B-063C-43E4-8A0A-058BF11A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D9F9-82BF-4BBE-AB49-F3D04CB99C60}" type="datetime1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6B0BE-F831-45D8-836B-7FCB6F4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5285E-BB4A-49E8-AC2B-E2FDB9DF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2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7BF1C-CDE8-4954-B854-DA72F8A91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7A39E-37C1-47F1-ACB3-41905955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6F7DA-98EB-4658-9CE3-54C4D4FFC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49502-307B-4620-BC75-7E6A05AC58C4}" type="datetime1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FB67B-9B14-4BE2-9168-F5DB11068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5E1FA-B210-46BB-8D5E-C1E3DCD3A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3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8/88/Diffie_and_Hellman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36382" y="1041855"/>
            <a:ext cx="8694738" cy="1322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-Publik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2024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E51184A5-C017-44C0-8454-8F4C697C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C637FFC6-F7FD-4B0A-9EE7-8212B774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27767D-1BAB-4478-AB16-777194643A9F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647A59-4A01-4C87-8FFE-D2D4C3C51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0900" y="1529047"/>
            <a:ext cx="653542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Analogi</a:t>
            </a:r>
            <a:r>
              <a:rPr lang="en-US" altLang="en-US" sz="2400" dirty="0"/>
              <a:t> yang lain </a:t>
            </a:r>
            <a:r>
              <a:rPr lang="en-US" altLang="en-US" sz="2400" dirty="0" err="1"/>
              <a:t>tentang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kotak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depan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rumah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PO Box di </a:t>
            </a:r>
            <a:r>
              <a:rPr lang="en-US" altLang="en-US" sz="2400" dirty="0" err="1"/>
              <a:t>kantor</a:t>
            </a:r>
            <a:r>
              <a:rPr lang="en-US" altLang="en-US" sz="2400" dirty="0"/>
              <a:t> pos, 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dikunci</a:t>
            </a:r>
            <a:r>
              <a:rPr lang="en-US" altLang="en-US" sz="2400" dirty="0"/>
              <a:t>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Alamat </a:t>
            </a:r>
            <a:r>
              <a:rPr lang="en-US" altLang="en-US" sz="2400" dirty="0" err="1"/>
              <a:t>kotak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endParaRPr lang="en-US" altLang="en-US" sz="2400" dirty="0"/>
          </a:p>
          <a:p>
            <a:pPr marL="0" indent="0" eaLnBrk="1" hangingPunct="1"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kotak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privat</a:t>
            </a:r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Siapapun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memasukkan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kotak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PO Box. </a:t>
            </a:r>
            <a:r>
              <a:rPr lang="en-US" altLang="en-US" sz="2400" dirty="0" err="1"/>
              <a:t>Namun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pemilik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kotak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PO Box yang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membukanya</a:t>
            </a:r>
            <a:endParaRPr lang="en-US" altLang="en-US" sz="2400" dirty="0"/>
          </a:p>
          <a:p>
            <a:pPr eaLnBrk="1" hangingPunct="1"/>
            <a:endParaRPr lang="en-US" alt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D9FF96DA-C3D6-43CE-9302-67AB75CB6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114" y="248001"/>
            <a:ext cx="4053840" cy="3203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building, cabinet, side, old&#10;&#10;Description automatically generated">
            <a:extLst>
              <a:ext uri="{FF2B5EF4-FFF2-40B4-BE49-F238E27FC236}">
                <a16:creationId xmlns:a16="http://schemas.microsoft.com/office/drawing/2014/main" id="{BDFEEF1B-F982-436B-B756-2D53B88DD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594" y="3917918"/>
            <a:ext cx="4246880" cy="22296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47B1F5-0A11-4833-B91E-A09A0B360BE2}"/>
              </a:ext>
            </a:extLst>
          </p:cNvPr>
          <p:cNvSpPr txBox="1"/>
          <p:nvPr/>
        </p:nvSpPr>
        <p:spPr>
          <a:xfrm>
            <a:off x="9131967" y="6240667"/>
            <a:ext cx="85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 Box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365DAB1-369F-36D7-A57D-7FE33F59F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9880"/>
            <a:ext cx="77724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dirty="0" err="1"/>
              <a:t>Analogi</a:t>
            </a:r>
            <a:r>
              <a:rPr lang="en-US" altLang="en-US" b="1" dirty="0"/>
              <a:t> </a:t>
            </a:r>
            <a:r>
              <a:rPr lang="en-US" altLang="en-US" b="1" dirty="0" err="1"/>
              <a:t>Kriptografi</a:t>
            </a:r>
            <a:r>
              <a:rPr lang="en-US" altLang="en-US" b="1" dirty="0"/>
              <a:t> </a:t>
            </a:r>
            <a:r>
              <a:rPr lang="en-US" altLang="en-US" b="1" dirty="0" err="1"/>
              <a:t>Kunci</a:t>
            </a:r>
            <a:r>
              <a:rPr lang="en-US" altLang="en-US" b="1" dirty="0"/>
              <a:t>-Publik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333664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A341F504-215D-4067-9050-3E8631DD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F4F756AB-1654-4C50-94FF-1ADCA5F2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E2FDA-17E8-4C9B-9A36-FCF7DF92628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0791824-1B13-487D-A69F-DE0329E02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660400"/>
            <a:ext cx="5120640" cy="54356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melalui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unsecure channel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lawan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menyadap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7646BD-FD5F-4909-B730-3398383E4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2" y="399098"/>
            <a:ext cx="5086347" cy="582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5B9A1D34-95E3-432A-9010-7427E866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476C5A6A-9149-448C-874A-5DC75F9BB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F89FB9-451D-4F29-AB07-A888E0E89CA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97AAD39-1AEE-44A3-B22E-DAC28224F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762000"/>
            <a:ext cx="10302240" cy="533400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keuntungan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:</a:t>
            </a:r>
          </a:p>
          <a:p>
            <a:pPr marL="609600" indent="-325438">
              <a:buFontTx/>
              <a:buAutoNum type="arabicPeriod"/>
            </a:pPr>
            <a:r>
              <a:rPr lang="en-US" altLang="en-US" dirty="0"/>
              <a:t> 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diperlukan</a:t>
            </a:r>
            <a:r>
              <a:rPr lang="en-US" altLang="en-US" dirty="0"/>
              <a:t> </a:t>
            </a:r>
            <a:r>
              <a:rPr lang="en-US" altLang="en-US" dirty="0" err="1"/>
              <a:t>pengiriman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privat</a:t>
            </a:r>
            <a:r>
              <a:rPr lang="en-US" altLang="en-US" dirty="0"/>
              <a:t> (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rahasia</a:t>
            </a:r>
            <a:r>
              <a:rPr lang="en-US" altLang="en-US" dirty="0"/>
              <a:t>)</a:t>
            </a:r>
          </a:p>
          <a:p>
            <a:pPr marL="284162" indent="0">
              <a:buNone/>
            </a:pPr>
            <a:r>
              <a:rPr lang="en-US" altLang="en-US" dirty="0"/>
              <a:t>     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orang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privat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</a:p>
          <a:p>
            <a:pPr marL="798512" indent="-514350">
              <a:buFont typeface="+mj-lt"/>
              <a:buAutoNum type="arabicPeriod" startAt="2"/>
            </a:pP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ditekan</a:t>
            </a:r>
            <a:endParaRPr lang="en-US" altLang="en-US" dirty="0"/>
          </a:p>
          <a:p>
            <a:pPr marL="803275" indent="-520700">
              <a:buNone/>
            </a:pPr>
            <a:r>
              <a:rPr lang="en-US" altLang="en-US" sz="2400" dirty="0"/>
              <a:t>      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orang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sepasang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saja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privat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 orang lain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diketahui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repositori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.</a:t>
            </a:r>
          </a:p>
          <a:p>
            <a:pPr marL="609600" indent="-325438">
              <a:buFontTx/>
              <a:buAutoNum type="arabicPeriod" startAt="2"/>
            </a:pPr>
            <a:endParaRPr lang="en-US" altLang="en-US" dirty="0"/>
          </a:p>
          <a:p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didasarkan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fakta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mudah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marL="517525" indent="-517525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2. 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hampir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infeasible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menurunkan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GB" altLang="en-US" sz="2400" dirty="0"/>
              <a:t> </a:t>
            </a:r>
          </a:p>
          <a:p>
            <a:pPr marL="284162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EE08C2E6-CD58-4FED-B0E6-FB0054F1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1BF9A945-12A2-4C65-B4CA-16CA5F34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C2FB42-D067-4BA2-A9EF-711A1200137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68FD242-39EF-40D9-8D97-1014EB841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0080" y="457200"/>
            <a:ext cx="11206480" cy="5638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</a:t>
            </a:r>
            <a:r>
              <a:rPr lang="en-US" sz="2400" dirty="0" err="1"/>
              <a:t>klasik</a:t>
            </a:r>
            <a:r>
              <a:rPr lang="en-US" sz="2400" dirty="0"/>
              <a:t> yang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1. </a:t>
            </a:r>
            <a:r>
              <a:rPr lang="en-US" sz="2400" b="1" dirty="0" err="1"/>
              <a:t>Pemfaktoran</a:t>
            </a:r>
            <a:endParaRPr lang="en-US" sz="2400" b="1" dirty="0"/>
          </a:p>
          <a:p>
            <a:pPr marL="630238" indent="-630238">
              <a:buNone/>
              <a:defRPr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bilangan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bulat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n. </a:t>
            </a:r>
            <a:r>
              <a:rPr lang="en-US" sz="2400" dirty="0" err="1">
                <a:solidFill>
                  <a:srgbClr val="FF0000"/>
                </a:solidFill>
              </a:rPr>
              <a:t>Faktorkan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menjadi</a:t>
            </a:r>
            <a:r>
              <a:rPr lang="en-US" sz="2400" dirty="0">
                <a:solidFill>
                  <a:srgbClr val="FF0000"/>
                </a:solidFill>
              </a:rPr>
              <a:t> factor-</a:t>
            </a:r>
            <a:r>
              <a:rPr lang="en-US" sz="2400" dirty="0" err="1">
                <a:solidFill>
                  <a:srgbClr val="FF0000"/>
                </a:solidFill>
              </a:rPr>
              <a:t>faktor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primanya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n</a:t>
            </a:r>
            <a:r>
              <a:rPr lang="en-US" sz="2400" dirty="0"/>
              <a:t> = 10 = 2 x 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	          </a:t>
            </a:r>
            <a:r>
              <a:rPr lang="en-US" sz="2400" i="1" dirty="0"/>
              <a:t>n</a:t>
            </a:r>
            <a:r>
              <a:rPr lang="en-US" sz="2400" dirty="0"/>
              <a:t> = 60 = 2 x 2 x 3 x 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</a:t>
            </a:r>
            <a:r>
              <a:rPr lang="en-US" sz="2400" i="1" dirty="0"/>
              <a:t>n</a:t>
            </a:r>
            <a:r>
              <a:rPr lang="en-US" sz="2400" dirty="0"/>
              <a:t> = 252601 = 41 * 61 * 101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</a:t>
            </a:r>
            <a:r>
              <a:rPr lang="en-US" sz="2400" i="1" dirty="0"/>
              <a:t>n</a:t>
            </a:r>
            <a:r>
              <a:rPr lang="en-US" sz="2400" dirty="0"/>
              <a:t> = 2</a:t>
            </a:r>
            <a:r>
              <a:rPr lang="en-US" sz="2400" baseline="30000" dirty="0"/>
              <a:t>13</a:t>
            </a:r>
            <a:r>
              <a:rPr lang="en-US" sz="2400" dirty="0"/>
              <a:t> – 1 = 3391 x 23279 x 65993 x 1868569 * 1066818132868207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memfaktorkan</a:t>
            </a:r>
            <a:r>
              <a:rPr lang="en-US" sz="2400" dirty="0"/>
              <a:t> (</a:t>
            </a:r>
            <a:r>
              <a:rPr lang="en-US" sz="2400" dirty="0" err="1"/>
              <a:t>butuh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lama).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</a:t>
            </a:r>
            <a:r>
              <a:rPr lang="en-US" sz="2400" i="1" dirty="0"/>
              <a:t>RSA</a:t>
            </a:r>
            <a:r>
              <a:rPr lang="en-US" sz="2400" dirty="0"/>
              <a:t> 		</a:t>
            </a: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9FBA61A7-7922-440F-B05B-5390221F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79D2352B-8B5D-4BD1-BB29-FCF8BE7E9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0AD402-008C-48BA-B244-B70E1430711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56C059A-59D4-4308-A9EB-EFD22FFF3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400" y="685800"/>
            <a:ext cx="10525760" cy="550164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2. </a:t>
            </a:r>
            <a:r>
              <a:rPr lang="en-US" altLang="en-US" sz="2400" b="1" dirty="0" err="1"/>
              <a:t>Logaritma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diskrit</a:t>
            </a:r>
            <a:endParaRPr lang="en-US" altLang="en-US" sz="2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</a:t>
            </a:r>
            <a:r>
              <a:rPr lang="en-US" altLang="en-US" sz="2400" dirty="0" err="1">
                <a:solidFill>
                  <a:srgbClr val="FF0000"/>
                </a:solidFill>
              </a:rPr>
              <a:t>Temukan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sedemikian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sehingga</a:t>
            </a:r>
            <a:r>
              <a:rPr lang="en-US" altLang="en-US" sz="2400" dirty="0">
                <a:solidFill>
                  <a:srgbClr val="FF0000"/>
                </a:solidFill>
              </a:rPr>
              <a:t> 	</a:t>
            </a:r>
            <a:r>
              <a:rPr lang="en-US" altLang="en-US" sz="2400" i="1" dirty="0">
                <a:solidFill>
                  <a:srgbClr val="FF0000"/>
                </a:solidFill>
              </a:rPr>
              <a:t>a</a:t>
            </a:r>
            <a:r>
              <a:rPr lang="en-US" altLang="en-US" sz="2400" i="1" baseline="30000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(mod </a:t>
            </a:r>
            <a:r>
              <a:rPr lang="en-US" alt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 </a:t>
            </a:r>
            <a:r>
              <a:rPr lang="en-US" altLang="en-US" sz="2400" dirty="0" err="1">
                <a:sym typeface="Wingdings" panose="05000000000000000000" pitchFamily="2" charset="2"/>
              </a:rPr>
              <a:t>sulit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dihitung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3</a:t>
            </a:r>
            <a:r>
              <a:rPr lang="en-US" altLang="en-US" sz="2400" i="1" baseline="30000" dirty="0"/>
              <a:t>x</a:t>
            </a:r>
            <a:r>
              <a:rPr lang="en-US" altLang="en-US" sz="2400" i="1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15 (mod 17) </a:t>
            </a:r>
            <a:r>
              <a:rPr lang="en-US" altLang="en-US" sz="2400" dirty="0" err="1">
                <a:sym typeface="Symbol" panose="05050102010706020507" pitchFamily="18" charset="2"/>
              </a:rPr>
              <a:t>maka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ym typeface="Symbol" panose="05050102010706020507" pitchFamily="18" charset="2"/>
              </a:rPr>
              <a:t>  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ym typeface="Symbol" panose="05050102010706020507" pitchFamily="18" charset="2"/>
              </a:rPr>
              <a:t>log 15 (mod 17) =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Semakin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dirty="0"/>
              <a:t>, </a:t>
            </a:r>
            <a:r>
              <a:rPr lang="en-US" altLang="en-US" sz="2400" i="1" dirty="0"/>
              <a:t>b</a:t>
            </a:r>
            <a:r>
              <a:rPr lang="en-US" altLang="en-US" sz="2400" dirty="0"/>
              <a:t>, dan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semakin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sulit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memfaktorkan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butuh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lama).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prinsip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ElGamal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DSA</a:t>
            </a:r>
            <a:r>
              <a:rPr lang="en-US" altLang="en-US" sz="2400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Catatan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logaritma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diskrit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kebalikan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perpangkatan</a:t>
            </a:r>
            <a:r>
              <a:rPr lang="en-US" altLang="en-US" sz="2400" dirty="0"/>
              <a:t> modular: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	 </a:t>
            </a:r>
            <a:r>
              <a:rPr lang="en-US" altLang="en-US" sz="2400" i="1" dirty="0"/>
              <a:t>b</a:t>
            </a:r>
            <a:r>
              <a:rPr lang="en-US" altLang="en-US" sz="2400" dirty="0"/>
              <a:t> = </a:t>
            </a:r>
            <a:r>
              <a:rPr lang="en-US" altLang="en-US" sz="2400" i="1" dirty="0"/>
              <a:t>a</a:t>
            </a:r>
            <a:r>
              <a:rPr lang="en-US" altLang="en-US" sz="2400" i="1" baseline="30000" dirty="0"/>
              <a:t>x</a:t>
            </a:r>
            <a:r>
              <a:rPr lang="en-US" altLang="en-US" sz="2400" i="1" dirty="0"/>
              <a:t> </a:t>
            </a:r>
            <a:r>
              <a:rPr lang="en-US" altLang="en-US" sz="2400" dirty="0"/>
              <a:t>mod </a:t>
            </a:r>
            <a:r>
              <a:rPr lang="en-US" altLang="en-US" sz="2400" i="1" dirty="0"/>
              <a:t>n      </a:t>
            </a:r>
            <a:r>
              <a:rPr lang="en-US" altLang="en-US" sz="2400" dirty="0"/>
              <a:t>              </a:t>
            </a:r>
            <a:r>
              <a:rPr lang="en-US" altLang="en-US" sz="2400" dirty="0">
                <a:sym typeface="Wingdings" panose="05000000000000000000" pitchFamily="2" charset="2"/>
              </a:rPr>
              <a:t>  </a:t>
            </a:r>
            <a:r>
              <a:rPr lang="en-US" altLang="en-US" sz="2400" dirty="0" err="1">
                <a:sym typeface="Wingdings" panose="05000000000000000000" pitchFamily="2" charset="2"/>
              </a:rPr>
              <a:t>perpangkatan</a:t>
            </a:r>
            <a:r>
              <a:rPr lang="en-US" altLang="en-US" sz="2400" dirty="0">
                <a:sym typeface="Wingdings" panose="05000000000000000000" pitchFamily="2" charset="2"/>
              </a:rPr>
              <a:t> modular, </a:t>
            </a:r>
            <a:r>
              <a:rPr lang="en-US" altLang="en-US" sz="2400" i="1" dirty="0"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/>
              <a:t>mudah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dihitung</a:t>
            </a:r>
            <a:r>
              <a:rPr lang="en-US" altLang="en-US" sz="2400" dirty="0"/>
              <a:t>	 </a:t>
            </a:r>
          </a:p>
          <a:p>
            <a:pPr>
              <a:buNone/>
            </a:pPr>
            <a:r>
              <a:rPr lang="en-US" altLang="en-US" sz="2400" dirty="0"/>
              <a:t>		</a:t>
            </a:r>
            <a:r>
              <a:rPr lang="en-US" altLang="en-US" sz="2400" i="1" dirty="0"/>
              <a:t>a</a:t>
            </a:r>
            <a:r>
              <a:rPr lang="en-US" altLang="en-US" sz="2400" i="1" baseline="30000" dirty="0"/>
              <a:t>x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ym typeface="Symbol" panose="05050102010706020507" pitchFamily="18" charset="2"/>
              </a:rPr>
              <a:t> (mod </a:t>
            </a:r>
            <a:r>
              <a:rPr lang="en-US" altLang="en-US" sz="2400" i="1" dirty="0"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ym typeface="Symbol" panose="05050102010706020507" pitchFamily="18" charset="2"/>
              </a:rPr>
              <a:t>), </a:t>
            </a:r>
            <a:r>
              <a:rPr lang="en-US" altLang="en-US" sz="2400" i="1" dirty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= ?</a:t>
            </a:r>
            <a:r>
              <a:rPr lang="en-US" altLang="en-US" sz="2400" dirty="0">
                <a:solidFill>
                  <a:srgbClr val="FF0000"/>
                </a:solidFill>
              </a:rPr>
              <a:t>	    </a:t>
            </a:r>
            <a:r>
              <a:rPr lang="en-US" altLang="en-US" sz="2400" dirty="0">
                <a:sym typeface="Wingdings" panose="05000000000000000000" pitchFamily="2" charset="2"/>
              </a:rPr>
              <a:t>  </a:t>
            </a:r>
            <a:r>
              <a:rPr lang="en-US" altLang="en-US" sz="2400" dirty="0" err="1">
                <a:sym typeface="Wingdings" panose="05000000000000000000" pitchFamily="2" charset="2"/>
              </a:rPr>
              <a:t>logaritma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diskrit</a:t>
            </a:r>
            <a:r>
              <a:rPr lang="en-US" altLang="en-US" sz="2400" dirty="0">
                <a:sym typeface="Wingdings" panose="05000000000000000000" pitchFamily="2" charset="2"/>
              </a:rPr>
              <a:t>,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sulit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/>
              <a:t>dihitung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654CEFD5-D0A8-4D77-A997-B2EF6886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558800"/>
            <a:ext cx="1008888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3.</a:t>
            </a:r>
            <a:r>
              <a:rPr lang="en-US" altLang="en-US" sz="2400" b="1" dirty="0"/>
              <a:t> </a:t>
            </a:r>
            <a:r>
              <a:rPr lang="en-US" altLang="en-US" sz="2400" b="1" i="1" dirty="0"/>
              <a:t>Elliptic Curve Discrete Logarithm Problem</a:t>
            </a:r>
            <a:r>
              <a:rPr lang="en-US" altLang="en-US" sz="2400" b="1" dirty="0"/>
              <a:t> (</a:t>
            </a:r>
            <a:r>
              <a:rPr lang="en-US" altLang="en-US" sz="2400" b="1" i="1" dirty="0"/>
              <a:t>ECDLP</a:t>
            </a:r>
            <a:r>
              <a:rPr lang="en-US" altLang="en-US" sz="2400" b="1" dirty="0"/>
              <a:t>)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endParaRPr lang="en-US" altLang="en-US" sz="2400" i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prinsip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: </a:t>
            </a:r>
            <a:r>
              <a:rPr lang="en-US" altLang="en-US" sz="2400" i="1" dirty="0"/>
              <a:t>Elliptic Curve Cryptography </a:t>
            </a:r>
            <a:r>
              <a:rPr lang="en-US" altLang="en-US" sz="2400" dirty="0"/>
              <a:t>(ECC)	</a:t>
            </a:r>
          </a:p>
        </p:txBody>
      </p:sp>
      <p:sp>
        <p:nvSpPr>
          <p:cNvPr id="21507" name="Footer Placeholder 3">
            <a:extLst>
              <a:ext uri="{FF2B5EF4-FFF2-40B4-BE49-F238E27FC236}">
                <a16:creationId xmlns:a16="http://schemas.microsoft.com/office/drawing/2014/main" id="{602E4E17-6C32-493B-9288-80EBBDE9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DDD7BB3C-9EBB-4006-84E7-3DB29B66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835B2B-0BE3-472C-BDDA-1B27E20E039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9C6C0-1F5B-56B5-58ED-860E9388973C}"/>
              </a:ext>
            </a:extLst>
          </p:cNvPr>
          <p:cNvSpPr txBox="1"/>
          <p:nvPr/>
        </p:nvSpPr>
        <p:spPr>
          <a:xfrm>
            <a:off x="1013460" y="1123979"/>
            <a:ext cx="8239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Diberikan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P</a:t>
            </a:r>
            <a:r>
              <a:rPr lang="en-US" altLang="en-US" sz="2400" dirty="0">
                <a:solidFill>
                  <a:srgbClr val="FF0000"/>
                </a:solidFill>
              </a:rPr>
              <a:t> dan </a:t>
            </a:r>
            <a:r>
              <a:rPr lang="en-US" altLang="en-US" sz="2400" i="1" dirty="0">
                <a:solidFill>
                  <a:srgbClr val="FF0000"/>
                </a:solidFill>
              </a:rPr>
              <a:t>Q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adalah</a:t>
            </a:r>
            <a:r>
              <a:rPr lang="en-US" altLang="en-US" sz="2400" dirty="0">
                <a:solidFill>
                  <a:srgbClr val="FF0000"/>
                </a:solidFill>
              </a:rPr>
              <a:t> dua </a:t>
            </a:r>
            <a:r>
              <a:rPr lang="en-US" altLang="en-US" sz="2400" dirty="0" err="1">
                <a:solidFill>
                  <a:srgbClr val="FF0000"/>
                </a:solidFill>
              </a:rPr>
              <a:t>buah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titik</a:t>
            </a:r>
            <a:r>
              <a:rPr lang="en-US" altLang="en-US" sz="2400" dirty="0">
                <a:solidFill>
                  <a:srgbClr val="FF0000"/>
                </a:solidFill>
              </a:rPr>
              <a:t> di </a:t>
            </a:r>
            <a:r>
              <a:rPr lang="en-US" altLang="en-US" sz="2400" dirty="0" err="1">
                <a:solidFill>
                  <a:srgbClr val="FF0000"/>
                </a:solidFill>
              </a:rPr>
              <a:t>kurva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eliptik</a:t>
            </a:r>
            <a:r>
              <a:rPr lang="en-US" altLang="en-US" sz="2400" dirty="0">
                <a:solidFill>
                  <a:srgbClr val="FF0000"/>
                </a:solidFill>
              </a:rPr>
              <a:t>, </a:t>
            </a:r>
          </a:p>
          <a:p>
            <a:pPr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carilah</a:t>
            </a:r>
            <a:r>
              <a:rPr lang="en-US" altLang="en-US" sz="2400" dirty="0">
                <a:solidFill>
                  <a:srgbClr val="FF0000"/>
                </a:solidFill>
              </a:rPr>
              <a:t> integer </a:t>
            </a:r>
            <a:r>
              <a:rPr lang="en-US" altLang="en-US" sz="2400" i="1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sedemikian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sehingga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P</a:t>
            </a:r>
            <a:r>
              <a:rPr lang="en-US" altLang="en-US" sz="2400" dirty="0">
                <a:solidFill>
                  <a:srgbClr val="FF0000"/>
                </a:solidFill>
              </a:rPr>
              <a:t> = </a:t>
            </a:r>
            <a:r>
              <a:rPr lang="en-US" altLang="en-US" sz="2400" i="1" dirty="0">
                <a:solidFill>
                  <a:srgbClr val="FF0000"/>
                </a:solidFill>
              </a:rPr>
              <a:t>n Q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C6E2B484-E75F-C57E-08B6-780D8A9E7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760" y="2741987"/>
            <a:ext cx="5741240" cy="3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B465A-3255-1BB4-1BF0-2497B0256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38448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4. </a:t>
            </a:r>
            <a:r>
              <a:rPr lang="en-US" altLang="en-US" sz="2400" b="1" i="1" dirty="0"/>
              <a:t>Knapsack problem</a:t>
            </a:r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endParaRPr lang="en-US" altLang="en-US" sz="2400" b="1" i="1" dirty="0"/>
          </a:p>
          <a:p>
            <a:pPr marL="0" indent="0">
              <a:buNone/>
            </a:pPr>
            <a:r>
              <a:rPr lang="en-US" altLang="en-US" sz="2400" b="1" i="1" dirty="0"/>
              <a:t>5. </a:t>
            </a:r>
            <a:r>
              <a:rPr lang="en-US" altLang="en-US" sz="2400" b="1" dirty="0" err="1"/>
              <a:t>Persamaan</a:t>
            </a:r>
            <a:r>
              <a:rPr lang="en-US" altLang="en-US" sz="2400" b="1" dirty="0"/>
              <a:t> </a:t>
            </a:r>
            <a:r>
              <a:rPr lang="en-US" altLang="en-US" sz="2400" b="1" i="1" dirty="0" err="1"/>
              <a:t>diophantine</a:t>
            </a:r>
            <a:endParaRPr lang="en-US" altLang="en-US" sz="2400" b="1" i="1" dirty="0"/>
          </a:p>
          <a:p>
            <a:pPr marL="280988" indent="-280988">
              <a:buNone/>
            </a:pPr>
            <a:r>
              <a:rPr lang="en-US" sz="2400" dirty="0"/>
              <a:t>  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i="1" dirty="0" err="1"/>
              <a:t>diophantine</a:t>
            </a:r>
            <a:r>
              <a:rPr lang="en-US" sz="2400" dirty="0"/>
              <a:t> linier a</a:t>
            </a:r>
            <a:r>
              <a:rPr lang="en-US" sz="2400" baseline="-25000" dirty="0"/>
              <a:t>1</a:t>
            </a: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a</a:t>
            </a:r>
            <a:r>
              <a:rPr lang="en-US" sz="2400" baseline="-25000" dirty="0"/>
              <a:t>2</a:t>
            </a: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… + </a:t>
            </a:r>
            <a:r>
              <a:rPr lang="en-US" sz="2400" dirty="0" err="1"/>
              <a:t>a</a:t>
            </a:r>
            <a:r>
              <a:rPr lang="en-US" sz="2400" baseline="-25000" dirty="0" err="1"/>
              <a:t>n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 = c, </a:t>
            </a:r>
            <a:r>
              <a:rPr lang="en-US" sz="2400" dirty="0" err="1"/>
              <a:t>tentukan</a:t>
            </a:r>
            <a:r>
              <a:rPr lang="en-US" sz="2400" dirty="0"/>
              <a:t> solusi integer non-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i="1" dirty="0" err="1"/>
              <a:t>diophantine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, </a:t>
            </a:r>
            <a:r>
              <a:rPr lang="en-US" sz="2400" dirty="0" err="1"/>
              <a:t>persolan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NP-complete.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F42D2-4A18-601A-45F4-786899E2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088E2-9362-52B2-737E-89F8DB68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E29AB2-F48B-B661-D077-B9A24844E66D}"/>
              </a:ext>
            </a:extLst>
          </p:cNvPr>
          <p:cNvSpPr txBox="1"/>
          <p:nvPr/>
        </p:nvSpPr>
        <p:spPr>
          <a:xfrm>
            <a:off x="1013460" y="1420753"/>
            <a:ext cx="1016508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bobot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Diketahui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 yang masing-masing </a:t>
            </a:r>
            <a:r>
              <a:rPr lang="en-US" sz="2400" dirty="0" err="1">
                <a:solidFill>
                  <a:srgbClr val="FF0000"/>
                </a:solidFill>
              </a:rPr>
              <a:t>bobotnya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…, 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FF0000"/>
                </a:solidFill>
              </a:rPr>
              <a:t>Tentukan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i="1" dirty="0">
                <a:solidFill>
                  <a:srgbClr val="FF0000"/>
                </a:solidFill>
              </a:rPr>
              <a:t>		M = 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 + b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+ … + 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i="1" dirty="0" err="1">
                <a:solidFill>
                  <a:srgbClr val="FF0000"/>
                </a:solidFill>
              </a:rPr>
              <a:t>w</a:t>
            </a:r>
            <a:r>
              <a:rPr lang="en-US" sz="2400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				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yang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bernilai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1. Jika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= 1, </a:t>
            </a:r>
            <a:r>
              <a:rPr lang="en-US" sz="2400" dirty="0" err="1">
                <a:solidFill>
                  <a:srgbClr val="FF0000"/>
                </a:solidFill>
              </a:rPr>
              <a:t>berarti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dalam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knapsack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sebaliknya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i="1" baseline="-25000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= 0, </a:t>
            </a:r>
            <a:r>
              <a:rPr lang="en-US" sz="2400" dirty="0" err="1">
                <a:solidFill>
                  <a:srgbClr val="FF0000"/>
                </a:solidFill>
              </a:rPr>
              <a:t>objek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dimasukkan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9146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544D846F-EADC-4AB2-BB8C-E6729138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3B331587-5C08-4397-915C-792F8543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AA85B-389D-4B1C-B5ED-1B6243DF062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95B42E03-9C55-4207-9773-6169F990D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Kunci-Simetri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>
                <a:latin typeface="+mn-lt"/>
                <a:cs typeface="Times New Roman" panose="02020603050405020304" pitchFamily="18" charset="0"/>
              </a:rPr>
              <a:t>vs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Kunci-publik</a:t>
            </a:r>
            <a:r>
              <a:rPr lang="en-GB" altLang="en-US" b="1" dirty="0">
                <a:latin typeface="+mn-lt"/>
              </a:rPr>
              <a:t> 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479CDAB4-F0C2-4650-A715-42E2A734E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Kelebihan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P</a:t>
            </a:r>
            <a:r>
              <a:rPr lang="en-US" altLang="en-US" dirty="0">
                <a:cs typeface="Times New Roman" panose="02020603050405020304" pitchFamily="18" charset="0"/>
              </a:rPr>
              <a:t>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singkat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pendek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langsung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8D62B970-9ECD-459A-9944-9E8EB12B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660DB06B-40FF-4D9A-9AC5-4A13221C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6735B-29C2-4BDD-A359-28D92F0D4F0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3D01DA2-C6BB-44D5-B871-411373AEA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5040" y="762000"/>
            <a:ext cx="10657840" cy="5334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Kelemahan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entitas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berkomunikasi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kerahasiaan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mungkin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35D416DE-81E0-4270-8610-7C1570C9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631082C1-C474-4355-BDCF-145FD5FC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F3E44F-DC0C-4614-8D8E-E402401CFF9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5C12224-39E0-4981-A18D-74577E28F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0240" y="457200"/>
            <a:ext cx="11033760" cy="5638800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Kelebihan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kunci-publik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dijaga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kerahasiaannya</a:t>
            </a:r>
            <a:r>
              <a:rPr lang="en-US" altLang="en-US" dirty="0">
                <a:cs typeface="Times New Roman" panose="02020603050405020304" pitchFamily="18" charset="0"/>
              </a:rPr>
              <a:t>  oleh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entitas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berkomunikasi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kebutuhan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sebagaimana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public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mengamankan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tangan</a:t>
            </a:r>
            <a:r>
              <a:rPr lang="en-US" altLang="en-US" dirty="0">
                <a:cs typeface="Times New Roman" panose="02020603050405020304" pitchFamily="18" charset="0"/>
              </a:rPr>
              <a:t> digital pada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materi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7E40BAC6-E7D0-467C-83B3-E88FD0F9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F3C81C6D-BD9A-4AE1-A545-6220A1C9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4A270-0508-410F-9963-DF996070073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BFC2B1B-1304-4091-9D7C-BF4F3CB4D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988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2A36544F-2776-4FDC-91A4-9A4DB31C0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320" y="1524000"/>
            <a:ext cx="10830560" cy="483234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Sebelum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pertengahan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tahun</a:t>
            </a:r>
            <a:r>
              <a:rPr lang="en-US" altLang="en-US" sz="2600" dirty="0">
                <a:cs typeface="Times New Roman" panose="02020603050405020304" pitchFamily="18" charset="0"/>
              </a:rPr>
              <a:t> 1970-an, </a:t>
            </a:r>
            <a:r>
              <a:rPr lang="en-US" altLang="en-US" sz="2600" dirty="0" err="1">
                <a:cs typeface="Times New Roman" panose="02020603050405020304" pitchFamily="18" charset="0"/>
              </a:rPr>
              <a:t>hanya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ada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sistem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sz="26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Pengirim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pesan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memiliki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600" dirty="0">
                <a:cs typeface="Times New Roman" panose="02020603050405020304" pitchFamily="18" charset="0"/>
              </a:rPr>
              <a:t> (K)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sama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60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cs typeface="Times New Roman" panose="02020603050405020304" pitchFamily="18" charset="0"/>
              </a:rPr>
              <a:t>) = </a:t>
            </a:r>
            <a:r>
              <a:rPr lang="en-US" altLang="en-US" sz="2600" i="1" dirty="0">
                <a:cs typeface="Times New Roman" panose="02020603050405020304" pitchFamily="18" charset="0"/>
              </a:rPr>
              <a:t>C</a:t>
            </a:r>
            <a:r>
              <a:rPr lang="en-US" altLang="en-US" sz="2600" dirty="0">
                <a:cs typeface="Times New Roman" panose="02020603050405020304" pitchFamily="18" charset="0"/>
              </a:rPr>
              <a:t>	dan </a:t>
            </a:r>
            <a:r>
              <a:rPr lang="en-US" altLang="en-US" sz="2600" i="1" dirty="0">
                <a:cs typeface="Times New Roman" panose="02020603050405020304" pitchFamily="18" charset="0"/>
              </a:rPr>
              <a:t>D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cs typeface="Times New Roman" panose="02020603050405020304" pitchFamily="18" charset="0"/>
              </a:rPr>
              <a:t>C</a:t>
            </a:r>
            <a:r>
              <a:rPr lang="en-US" altLang="en-US" sz="2600" dirty="0">
                <a:cs typeface="Times New Roman" panose="02020603050405020304" pitchFamily="18" charset="0"/>
              </a:rPr>
              <a:t>) =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818EF34-629A-4524-81B7-FF608B9C6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360" y="3406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63E2E-E38E-72C7-2D7D-6ECC6B067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5" y="4055085"/>
            <a:ext cx="8220075" cy="21240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943E7199-0854-493F-9CA2-1A2CB1E3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76FED1E5-C0A7-48FD-A095-0D9A9107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26D482-858A-4730-B06A-2DA95F436AB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BB303C1-62FC-44EE-AE23-B2A6A2B4E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3760" y="762000"/>
            <a:ext cx="10139680" cy="5334000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Kelemahan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kunci-publik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lambat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melibatkan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perpangkatan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ACD7DD77-7B93-489D-B5C1-A8A5A77FA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2D150810-0B21-4166-B4E6-2F6967F0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59C41-9978-460B-B3E1-E8A175069AC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C800848-D852-416D-80C6-63F0DD595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838200"/>
            <a:ext cx="9956800" cy="5257800"/>
          </a:xfrm>
        </p:spPr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luas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orang,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 startAt="4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 startAt="4"/>
            </a:pP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terbukti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block cipher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Kebanyakan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mendasarkan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memecahkan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persoalan-persoalan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aritmetik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pemfaktoran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logaritmik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dsb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C910D356-190D-4714-B7FE-AAF57ABB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4A8D65A6-B4FF-4E13-8A3F-75C4FB97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57CFAE-4E56-4A3E-9765-73960AE05C7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C0E7546-3D52-4FF5-81BB-4E43F2AC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27025"/>
            <a:ext cx="7772400" cy="838200"/>
          </a:xfrm>
        </p:spPr>
        <p:txBody>
          <a:bodyPr/>
          <a:lstStyle/>
          <a:p>
            <a:pPr algn="l" eaLnBrk="1" hangingPunct="1"/>
            <a:r>
              <a:rPr lang="en-US" altLang="en-US" sz="3600" b="1" dirty="0" err="1">
                <a:cs typeface="Times New Roman" panose="02020603050405020304" pitchFamily="18" charset="0"/>
              </a:rPr>
              <a:t>Aplikasi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Kunci-Publik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E14F9F15-A745-4948-9B9F-664636F2D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1513840"/>
            <a:ext cx="10119360" cy="4505960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Meskipun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berusia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muda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dibandingkan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sangat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luas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1. </a:t>
            </a:r>
            <a:r>
              <a:rPr lang="en-US" altLang="en-US" sz="2400" b="1" dirty="0" err="1"/>
              <a:t>Enkripsi</a:t>
            </a:r>
            <a:r>
              <a:rPr lang="en-US" altLang="en-US" sz="2400" b="1" dirty="0"/>
              <a:t>/</a:t>
            </a:r>
            <a:r>
              <a:rPr lang="en-US" altLang="en-US" sz="2400" b="1" dirty="0" err="1"/>
              <a:t>dekripsi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pesan</a:t>
            </a:r>
            <a:endParaRPr lang="en-US" altLang="en-US" sz="2400" b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	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Rabin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i="1" dirty="0">
                <a:cs typeface="Times New Roman" panose="02020603050405020304" pitchFamily="18" charset="0"/>
              </a:rPr>
              <a:t>Knapsack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ElGamal</a:t>
            </a:r>
            <a:r>
              <a:rPr lang="en-GB" altLang="en-US" sz="2400" dirty="0"/>
              <a:t> , </a:t>
            </a:r>
            <a:r>
              <a:rPr lang="en-GB" altLang="en-US" sz="2400" i="1" dirty="0" err="1"/>
              <a:t>Paillier</a:t>
            </a:r>
            <a:r>
              <a:rPr lang="en-GB" altLang="en-US" sz="2400" dirty="0"/>
              <a:t>, </a:t>
            </a:r>
            <a:r>
              <a:rPr lang="en-GB" altLang="en-US" sz="2400" i="1" dirty="0"/>
              <a:t>ECEG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2. </a:t>
            </a:r>
            <a:r>
              <a:rPr lang="en-US" altLang="en-US" sz="2400" b="1" i="1" dirty="0">
                <a:cs typeface="Times New Roman" panose="02020603050405020304" pitchFamily="18" charset="0"/>
              </a:rPr>
              <a:t>Digital signatures</a:t>
            </a:r>
            <a:r>
              <a:rPr lang="en-GB" altLang="en-US" sz="2400" b="1" dirty="0"/>
              <a:t> </a:t>
            </a:r>
            <a:endParaRPr lang="en-US" altLang="en-US" sz="2400" b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	    </a:t>
            </a:r>
            <a:r>
              <a:rPr lang="en-US" altLang="en-US" sz="2400" dirty="0" err="1"/>
              <a:t>Tujuan</a:t>
            </a:r>
            <a:r>
              <a:rPr lang="en-US" altLang="en-US" sz="2400" dirty="0"/>
              <a:t>: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membuktikan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otentikasi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	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DSA, ECC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dirty="0"/>
              <a:t>3.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Pertukaran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b="1" dirty="0">
                <a:cs typeface="Times New Roman" panose="02020603050405020304" pitchFamily="18" charset="0"/>
              </a:rPr>
              <a:t> (</a:t>
            </a:r>
            <a:r>
              <a:rPr lang="en-US" altLang="en-US" sz="2400" b="1" i="1" dirty="0">
                <a:cs typeface="Times New Roman" panose="02020603050405020304" pitchFamily="18" charset="0"/>
              </a:rPr>
              <a:t>key exchange</a:t>
            </a:r>
            <a:r>
              <a:rPr lang="en-US" altLang="en-US" sz="2400" b="1" dirty="0"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</a:rPr>
              <a:t> 	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/>
              <a:t>	    </a:t>
            </a:r>
            <a:r>
              <a:rPr lang="en-US" altLang="en-US" sz="2400" dirty="0" err="1"/>
              <a:t>Tujuan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berbagi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 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</a:t>
            </a:r>
            <a:r>
              <a:rPr lang="en-US" altLang="en-US" sz="2400" i="1" dirty="0"/>
              <a:t>Diffie-Hellman</a:t>
            </a:r>
            <a:endParaRPr lang="en-GB" altLang="en-US" sz="2400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E96EE2-445C-3FAF-F0BB-772D395B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23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C7C64A-DF2E-AF5D-D7C1-2072644A3F4F}"/>
              </a:ext>
            </a:extLst>
          </p:cNvPr>
          <p:cNvSpPr txBox="1"/>
          <p:nvPr/>
        </p:nvSpPr>
        <p:spPr>
          <a:xfrm>
            <a:off x="1142736" y="1062030"/>
            <a:ext cx="5472267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RSA (</a:t>
            </a:r>
            <a:r>
              <a:rPr lang="en-US" sz="2600" dirty="0" err="1">
                <a:solidFill>
                  <a:srgbClr val="FF0000"/>
                </a:solidFill>
              </a:rPr>
              <a:t>Rivest</a:t>
            </a:r>
            <a:r>
              <a:rPr lang="en-US" sz="2600" dirty="0">
                <a:solidFill>
                  <a:srgbClr val="FF0000"/>
                </a:solidFill>
              </a:rPr>
              <a:t>-Shamir-</a:t>
            </a:r>
            <a:r>
              <a:rPr lang="en-US" sz="2600" dirty="0" err="1">
                <a:solidFill>
                  <a:srgbClr val="FF0000"/>
                </a:solidFill>
              </a:rPr>
              <a:t>Adleman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600" dirty="0" err="1">
                <a:solidFill>
                  <a:srgbClr val="FF0000"/>
                </a:solidFill>
              </a:rPr>
              <a:t>ElGamal</a:t>
            </a:r>
            <a:endParaRPr lang="en-US" sz="2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DSA 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Diffie-Hellman Key-Exchange</a:t>
            </a:r>
          </a:p>
          <a:p>
            <a:pPr marL="285750" indent="-285750">
              <a:buFontTx/>
              <a:buChar char="-"/>
            </a:pPr>
            <a:r>
              <a:rPr lang="en-US" sz="2600" dirty="0" err="1">
                <a:solidFill>
                  <a:srgbClr val="FF0000"/>
                </a:solidFill>
              </a:rPr>
              <a:t>Mercke</a:t>
            </a:r>
            <a:r>
              <a:rPr lang="en-US" sz="2600" dirty="0">
                <a:solidFill>
                  <a:srgbClr val="FF0000"/>
                </a:solidFill>
              </a:rPr>
              <a:t>-Hellman Knapsack Algorithm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Rabin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EPOC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Mc </a:t>
            </a:r>
            <a:r>
              <a:rPr lang="en-US" sz="2600" dirty="0" err="1">
                <a:solidFill>
                  <a:srgbClr val="FF0000"/>
                </a:solidFill>
              </a:rPr>
              <a:t>Eliece</a:t>
            </a:r>
            <a:r>
              <a:rPr lang="en-US" sz="2600" dirty="0">
                <a:solidFill>
                  <a:srgbClr val="FF0000"/>
                </a:solidFill>
              </a:rPr>
              <a:t> cryptosystem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XTR</a:t>
            </a:r>
          </a:p>
          <a:p>
            <a:pPr marL="285750" indent="-285750">
              <a:buFontTx/>
              <a:buChar char="-"/>
            </a:pPr>
            <a:r>
              <a:rPr lang="en-US" sz="2600" dirty="0" err="1">
                <a:solidFill>
                  <a:srgbClr val="FF0000"/>
                </a:solidFill>
              </a:rPr>
              <a:t>Paillier</a:t>
            </a:r>
            <a:endParaRPr lang="en-US" sz="2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600" dirty="0" err="1">
                <a:solidFill>
                  <a:srgbClr val="FF0000"/>
                </a:solidFill>
              </a:rPr>
              <a:t>Kyber</a:t>
            </a:r>
            <a:endParaRPr lang="en-US" sz="2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Cramer-</a:t>
            </a:r>
            <a:r>
              <a:rPr lang="en-US" sz="2600" dirty="0" err="1">
                <a:solidFill>
                  <a:srgbClr val="FF0000"/>
                </a:solidFill>
              </a:rPr>
              <a:t>Shoup</a:t>
            </a:r>
            <a:endParaRPr lang="en-US" sz="2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Diophantine cryptosystem</a:t>
            </a:r>
          </a:p>
          <a:p>
            <a:pPr marL="285750" indent="-285750">
              <a:buFontTx/>
              <a:buChar char="-"/>
            </a:pPr>
            <a:r>
              <a:rPr lang="en-US" sz="2600" dirty="0">
                <a:solidFill>
                  <a:srgbClr val="FF0000"/>
                </a:solidFill>
              </a:rPr>
              <a:t>ECC (</a:t>
            </a:r>
            <a:r>
              <a:rPr lang="en-US" sz="2600" i="1" dirty="0">
                <a:solidFill>
                  <a:srgbClr val="FF0000"/>
                </a:solidFill>
              </a:rPr>
              <a:t>Elliptic Curve Cryptography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AF85BE-CE4A-FCA4-B910-A8C45AA9F853}"/>
              </a:ext>
            </a:extLst>
          </p:cNvPr>
          <p:cNvSpPr txBox="1"/>
          <p:nvPr/>
        </p:nvSpPr>
        <p:spPr>
          <a:xfrm>
            <a:off x="861849" y="378246"/>
            <a:ext cx="6596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r>
              <a:rPr lang="en-US" sz="2800" dirty="0"/>
              <a:t> </a:t>
            </a:r>
            <a:r>
              <a:rPr lang="en-US" sz="2800" dirty="0" err="1"/>
              <a:t>kriptografi</a:t>
            </a:r>
            <a:r>
              <a:rPr lang="en-US" sz="2800" dirty="0"/>
              <a:t> </a:t>
            </a:r>
            <a:r>
              <a:rPr lang="en-US" sz="2800" dirty="0" err="1"/>
              <a:t>kunci-publik</a:t>
            </a:r>
            <a:r>
              <a:rPr lang="en-US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5164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E92D5-D642-4E98-813B-B7A066105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130483"/>
          </a:xfrm>
        </p:spPr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Satu </a:t>
            </a:r>
            <a:r>
              <a:rPr lang="en-US" altLang="en-US" dirty="0" err="1">
                <a:cs typeface="Times New Roman" panose="02020603050405020304" pitchFamily="18" charset="0"/>
              </a:rPr>
              <a:t>masalah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bagaimana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berbagi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 K  </a:t>
            </a:r>
            <a:r>
              <a:rPr lang="en-US" altLang="en-US" dirty="0" err="1">
                <a:cs typeface="Times New Roman" panose="02020603050405020304" pitchFamily="18" charset="0"/>
              </a:rPr>
              <a:t>kepada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telepon</a:t>
            </a:r>
            <a:r>
              <a:rPr lang="en-US" altLang="en-US" dirty="0">
                <a:cs typeface="Times New Roman" panose="02020603050405020304" pitchFamily="18" charset="0"/>
              </a:rPr>
              <a:t>, internet, pos) </a:t>
            </a:r>
            <a:r>
              <a:rPr lang="en-US" altLang="en-US" dirty="0" err="1"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Oleh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lambat</a:t>
            </a:r>
            <a:r>
              <a:rPr lang="en-US" altLang="en-US" dirty="0">
                <a:cs typeface="Times New Roman" panose="02020603050405020304" pitchFamily="18" charset="0"/>
              </a:rPr>
              <a:t> dan mahal.</a:t>
            </a:r>
            <a:endParaRPr lang="en-GB" altLang="en-US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905243-841E-0C8A-9F95-C9CF2EE6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01242-7F2B-FB84-0394-0472305D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6760ABFA-5B1C-483D-941D-9E7C55A1B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20C0E9C7-5B19-4AD8-9AFF-984232D9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1E0B4F-2774-4DA1-A7D6-AFB1852AD1F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CFDC6BF-1DDC-40A0-A9BE-FE7575E39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792480"/>
            <a:ext cx="10414000" cy="556387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 dirty="0"/>
              <a:t>Ide </a:t>
            </a:r>
            <a:r>
              <a:rPr lang="en-US" altLang="en-US" sz="2600" b="1" dirty="0" err="1"/>
              <a:t>kriptografi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kunci-publik</a:t>
            </a:r>
            <a:r>
              <a:rPr lang="en-US" altLang="en-US" sz="2600" dirty="0"/>
              <a:t> (</a:t>
            </a:r>
            <a:r>
              <a:rPr lang="en-US" altLang="en-US" sz="2600" i="1" dirty="0"/>
              <a:t>public-key cryptography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muncul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 1976. </a:t>
            </a:r>
          </a:p>
          <a:p>
            <a:endParaRPr lang="en-US" altLang="en-US" sz="2600" dirty="0"/>
          </a:p>
          <a:p>
            <a:r>
              <a:rPr lang="en-US" altLang="en-US" sz="2600" dirty="0" err="1"/>
              <a:t>Pengirim</a:t>
            </a:r>
            <a:r>
              <a:rPr lang="en-US" altLang="en-US" sz="2600" dirty="0"/>
              <a:t> dan </a:t>
            </a:r>
            <a:r>
              <a:rPr lang="en-US" altLang="en-US" sz="2600" dirty="0" err="1"/>
              <a:t>penerima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mempunyai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sepasang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:</a:t>
            </a:r>
          </a:p>
          <a:p>
            <a:pPr>
              <a:buNone/>
            </a:pPr>
            <a:r>
              <a:rPr lang="en-US" altLang="en-US" sz="2600" dirty="0"/>
              <a:t>	1.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(K1):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endParaRPr lang="en-US" altLang="en-US" sz="2600" dirty="0"/>
          </a:p>
          <a:p>
            <a:pPr>
              <a:buNone/>
            </a:pPr>
            <a:r>
              <a:rPr lang="en-US" altLang="en-US" sz="2600" dirty="0"/>
              <a:t>	2.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(K2):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.</a:t>
            </a:r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	dan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K2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en-US" sz="2600" dirty="0"/>
          </a:p>
          <a:p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84AC48-D0D9-45FC-ADBF-D769616F14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293812"/>
              </p:ext>
            </p:extLst>
          </p:nvPr>
        </p:nvGraphicFramePr>
        <p:xfrm>
          <a:off x="1486218" y="3200876"/>
          <a:ext cx="8272462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614618" imgH="1412652" progId="Visio.Drawing.6">
                  <p:embed/>
                </p:oleObj>
              </mc:Choice>
              <mc:Fallback>
                <p:oleObj r:id="rId2" imgW="5614618" imgH="1412652" progId="Visio.Drawing.6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C65964C-4A7A-42C0-AE88-9E045449F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218" y="3200876"/>
                        <a:ext cx="8272462" cy="210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5AC2CDCF-ABF6-49A9-9B96-91FE4E9F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6D1ABC76-FCB9-4F3D-B6E7-9B426C7E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9162F3-40D2-4611-8700-120357EBEA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904DC30-1F67-469E-A940-4910FC09A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2960" y="762000"/>
            <a:ext cx="10759440" cy="5334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600" dirty="0" err="1"/>
              <a:t>Misalkan</a:t>
            </a:r>
            <a:r>
              <a:rPr lang="en-US" altLang="en-US" sz="2600" dirty="0"/>
              <a:t>:   </a:t>
            </a:r>
            <a:r>
              <a:rPr lang="en-US" altLang="en-US" sz="2600" dirty="0" err="1"/>
              <a:t>Pengirim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: Bob</a:t>
            </a:r>
          </a:p>
          <a:p>
            <a:pPr eaLnBrk="1" hangingPunct="1">
              <a:buFontTx/>
              <a:buNone/>
            </a:pPr>
            <a:r>
              <a:rPr lang="en-US" altLang="en-US" sz="2600" dirty="0"/>
              <a:t>		          </a:t>
            </a:r>
            <a:r>
              <a:rPr lang="en-US" altLang="en-US" sz="2600" dirty="0" err="1"/>
              <a:t>Penerima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: Alice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Bob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Alice</a:t>
            </a:r>
          </a:p>
          <a:p>
            <a:pPr marL="233363" indent="-233363" eaLnBrk="1" hangingPunct="1">
              <a:buNone/>
            </a:pPr>
            <a:r>
              <a:rPr lang="en-US" altLang="en-US" sz="2600" dirty="0"/>
              <a:t>    Alice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cipherteks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Bob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sendiri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Alice)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Jika Alice </a:t>
            </a:r>
            <a:r>
              <a:rPr lang="en-US" altLang="en-US" sz="2600" dirty="0" err="1"/>
              <a:t>membalas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Bob, </a:t>
            </a:r>
            <a:r>
              <a:rPr lang="en-US" altLang="en-US" sz="2600" dirty="0" err="1"/>
              <a:t>maka</a:t>
            </a:r>
            <a:r>
              <a:rPr lang="en-US" altLang="en-US" sz="2600" dirty="0"/>
              <a:t>  Alice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Bob</a:t>
            </a:r>
          </a:p>
          <a:p>
            <a:pPr marL="0" indent="0" eaLnBrk="1" hangingPunct="1">
              <a:buNone/>
            </a:pPr>
            <a:r>
              <a:rPr lang="en-US" altLang="en-US" sz="2600" dirty="0"/>
              <a:t>   Bob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Bob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privatnya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Bob)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mekanisme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seperti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kebutuhan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mengirim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masing-masing </a:t>
            </a:r>
            <a:r>
              <a:rPr lang="en-US" altLang="en-US" sz="2600" dirty="0" err="1"/>
              <a:t>seperti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halnya</a:t>
            </a:r>
            <a:r>
              <a:rPr lang="en-US" altLang="en-US" sz="2600" dirty="0"/>
              <a:t> pada </a:t>
            </a:r>
            <a:r>
              <a:rPr lang="en-US" altLang="en-US" sz="2600" dirty="0" err="1"/>
              <a:t>sistem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kriptografi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kunci-simetri</a:t>
            </a:r>
            <a:endParaRPr lang="en-GB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07206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343FED-FB92-B4BB-2E7C-CCF9C565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DD71E9-A972-8AF0-16F5-614E43D3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78F44BC1-7A96-75BB-25FB-6F2284195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074" y="218569"/>
            <a:ext cx="6022527" cy="58870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17DC15-55D9-2710-DBBD-2C82797DB365}"/>
              </a:ext>
            </a:extLst>
          </p:cNvPr>
          <p:cNvSpPr txBox="1"/>
          <p:nvPr/>
        </p:nvSpPr>
        <p:spPr>
          <a:xfrm>
            <a:off x="838200" y="6105589"/>
            <a:ext cx="2802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37711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D237C-018E-4D26-9939-D8EE7CD51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>
            <a:normAutofit/>
          </a:bodyPr>
          <a:lstStyle/>
          <a:p>
            <a:endParaRPr lang="en-US" altLang="en-US" dirty="0"/>
          </a:p>
          <a:p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juga </a:t>
            </a:r>
            <a:r>
              <a:rPr lang="en-US" altLang="en-US" b="1" dirty="0" err="1"/>
              <a:t>kriptografi</a:t>
            </a:r>
            <a:r>
              <a:rPr lang="en-US" altLang="en-US" b="1" dirty="0"/>
              <a:t> </a:t>
            </a:r>
            <a:r>
              <a:rPr lang="en-US" altLang="en-US" b="1" dirty="0" err="1"/>
              <a:t>kunci-nirsimetri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asymmetric-key cryptography</a:t>
            </a:r>
            <a:r>
              <a:rPr lang="en-US" altLang="en-US" dirty="0"/>
              <a:t>)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dekripsi</a:t>
            </a:r>
            <a:r>
              <a:rPr lang="en-US" altLang="en-US" dirty="0"/>
              <a:t>.</a:t>
            </a:r>
            <a:endParaRPr lang="en-GB" altLang="en-US" dirty="0"/>
          </a:p>
          <a:p>
            <a:endParaRPr lang="en-US" dirty="0"/>
          </a:p>
          <a:p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dirty="0" err="1"/>
              <a:t>publik</a:t>
            </a:r>
            <a:r>
              <a:rPr lang="en-US" dirty="0"/>
              <a:t>”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diumumkan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),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repositori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oleh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yang </a:t>
            </a:r>
            <a:r>
              <a:rPr lang="en-US" dirty="0" err="1"/>
              <a:t>rahasia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yang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sebdiri</a:t>
            </a:r>
            <a:r>
              <a:rPr lang="en-US" dirty="0"/>
              <a:t>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5C70F6-7B20-DB86-99FF-73DF9D18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7428-E8A2-0C69-56F5-6F29CB3D9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571DA-75E4-4824-9F1F-D18B940A8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795000" cy="6238240"/>
          </a:xfrm>
        </p:spPr>
        <p:txBody>
          <a:bodyPr>
            <a:normAutofit/>
          </a:bodyPr>
          <a:lstStyle/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dirty="0"/>
          </a:p>
        </p:txBody>
      </p:sp>
      <p:pic>
        <p:nvPicPr>
          <p:cNvPr id="5" name="Picture 4" descr="http://upload.wikimedia.org/wikipedia/commons/8/88/Diffie_and_Hellman.jpg">
            <a:extLst>
              <a:ext uri="{FF2B5EF4-FFF2-40B4-BE49-F238E27FC236}">
                <a16:creationId xmlns:a16="http://schemas.microsoft.com/office/drawing/2014/main" id="{7DC3FC63-DF9F-41C7-AE5E-F7CD8B60E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120" y="1743455"/>
            <a:ext cx="5110480" cy="308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725BDE-A3A0-284D-D692-5C73C2AD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39D56-BD45-3223-EF56-36FE05AD8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AF20124-AEFA-BCAF-E453-2C178EA32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9880"/>
            <a:ext cx="77724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dirty="0"/>
              <a:t>Sejarah </a:t>
            </a:r>
            <a:r>
              <a:rPr lang="en-US" altLang="en-US" b="1" dirty="0" err="1"/>
              <a:t>Kriptografi</a:t>
            </a:r>
            <a:r>
              <a:rPr lang="en-US" altLang="en-US" b="1" dirty="0"/>
              <a:t> </a:t>
            </a:r>
            <a:r>
              <a:rPr lang="en-US" altLang="en-US" b="1" dirty="0" err="1"/>
              <a:t>Kunci</a:t>
            </a:r>
            <a:r>
              <a:rPr lang="en-US" altLang="en-US" b="1" dirty="0"/>
              <a:t>-Publik</a:t>
            </a:r>
            <a:endParaRPr lang="en-GB" alt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EFD588-4B47-93F1-18B2-01181FCC2DDD}"/>
              </a:ext>
            </a:extLst>
          </p:cNvPr>
          <p:cNvSpPr txBox="1"/>
          <p:nvPr/>
        </p:nvSpPr>
        <p:spPr>
          <a:xfrm>
            <a:off x="838200" y="1540726"/>
            <a:ext cx="6096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Makalah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perihal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ditulis</a:t>
            </a:r>
            <a:r>
              <a:rPr lang="en-US" altLang="en-US" sz="2400" dirty="0"/>
              <a:t> oleh Whitfield Diffie (</a:t>
            </a:r>
            <a:r>
              <a:rPr lang="en-US" altLang="en-US" sz="2400" dirty="0" err="1"/>
              <a:t>kiri</a:t>
            </a:r>
            <a:r>
              <a:rPr lang="en-US" altLang="en-US" sz="2400" dirty="0"/>
              <a:t>) dan Martin E. Hellman (</a:t>
            </a:r>
            <a:r>
              <a:rPr lang="en-US" altLang="en-US" sz="2400" dirty="0" err="1"/>
              <a:t>kanan</a:t>
            </a:r>
            <a:r>
              <a:rPr lang="en-US" altLang="en-US" sz="2400" dirty="0"/>
              <a:t>) di IEEE 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1976.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Keduanya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ilmuwan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Stanford University  dan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295C5-56B4-C211-112D-AFAF57848C97}"/>
              </a:ext>
            </a:extLst>
          </p:cNvPr>
          <p:cNvSpPr txBox="1"/>
          <p:nvPr/>
        </p:nvSpPr>
        <p:spPr>
          <a:xfrm>
            <a:off x="838200" y="5190292"/>
            <a:ext cx="10795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/>
              <a:t>Judul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makalahnya</a:t>
            </a:r>
            <a:r>
              <a:rPr lang="en-US" altLang="en-US" sz="2400" dirty="0"/>
              <a:t> “</a:t>
            </a:r>
            <a:r>
              <a:rPr lang="en-US" altLang="en-US" sz="2400" i="1" dirty="0"/>
              <a:t>New Directions in Cryptography</a:t>
            </a:r>
            <a:r>
              <a:rPr lang="en-US" altLang="en-US" sz="2400" dirty="0"/>
              <a:t>”. </a:t>
            </a:r>
            <a:r>
              <a:rPr lang="en-US" altLang="en-US" sz="2400" dirty="0" err="1"/>
              <a:t>Namun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didefinsikan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sesungguhnya</a:t>
            </a:r>
            <a:r>
              <a:rPr lang="en-US" alt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873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A7C67E-83E8-406E-91D7-4D179F5FF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40" y="607714"/>
            <a:ext cx="10251440" cy="564257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1EB17-A509-5754-5DDA-06C2480C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E38ED-E619-F998-B403-1CB0CA46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55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1522</Words>
  <Application>Microsoft Office PowerPoint</Application>
  <PresentationFormat>Widescreen</PresentationFormat>
  <Paragraphs>226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Visio.Drawing.6</vt:lpstr>
      <vt:lpstr>Kriptografi Kunci-Publik</vt:lpstr>
      <vt:lpstr>Pendahuluan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Sejarah Kriptografi Kunci-Publik</vt:lpstr>
      <vt:lpstr>PowerPoint Presentation</vt:lpstr>
      <vt:lpstr>Analogi Kriptografi Kunci-Publik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Kriptografi Kunci-Simetri vs Kriptografi  Kunci-publik </vt:lpstr>
      <vt:lpstr>PowerPoint Presentation</vt:lpstr>
      <vt:lpstr>PowerPoint Presentation</vt:lpstr>
      <vt:lpstr>PowerPoint Presentation</vt:lpstr>
      <vt:lpstr>PowerPoint Presentation</vt:lpstr>
      <vt:lpstr>Aplikasi Kriptografi Kunci-Publik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Kriptografi Kunci-Publik </dc:title>
  <dc:creator>Rinaldi Munir</dc:creator>
  <cp:lastModifiedBy>Dr. Ir. Rinaldi, M.T.</cp:lastModifiedBy>
  <cp:revision>23</cp:revision>
  <dcterms:created xsi:type="dcterms:W3CDTF">2020-10-14T09:16:02Z</dcterms:created>
  <dcterms:modified xsi:type="dcterms:W3CDTF">2024-03-10T07:50:17Z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2024-03-10T07:50:17Z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e16573bc-eaa7-4e82-97ff-28cc4d286e64</vt:lpwstr>
  </property>
  <property fmtid="{D5CDD505-2E9C-101B-9397-08002B2CF9AE}" pid="8" name="MSIP_Label_38b525e5-f3da-4501-8f1e-526b6769fc56_ContentBits">
    <vt:lpwstr>0</vt:lpwstr>
  </property>
</Properties>
</file>