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66" r:id="rId2"/>
    <p:sldId id="367" r:id="rId3"/>
    <p:sldId id="300" r:id="rId4"/>
    <p:sldId id="301" r:id="rId5"/>
    <p:sldId id="303" r:id="rId6"/>
    <p:sldId id="304" r:id="rId7"/>
    <p:sldId id="305" r:id="rId8"/>
    <p:sldId id="306" r:id="rId9"/>
    <p:sldId id="307" r:id="rId10"/>
    <p:sldId id="373" r:id="rId11"/>
    <p:sldId id="308" r:id="rId12"/>
    <p:sldId id="309" r:id="rId13"/>
    <p:sldId id="370" r:id="rId14"/>
    <p:sldId id="349" r:id="rId15"/>
    <p:sldId id="351" r:id="rId16"/>
    <p:sldId id="352" r:id="rId17"/>
    <p:sldId id="353" r:id="rId18"/>
    <p:sldId id="354" r:id="rId19"/>
    <p:sldId id="355" r:id="rId20"/>
    <p:sldId id="357" r:id="rId21"/>
    <p:sldId id="356" r:id="rId22"/>
    <p:sldId id="374" r:id="rId23"/>
    <p:sldId id="375" r:id="rId24"/>
    <p:sldId id="376" r:id="rId25"/>
    <p:sldId id="378" r:id="rId26"/>
    <p:sldId id="379" r:id="rId27"/>
    <p:sldId id="380" r:id="rId28"/>
    <p:sldId id="381" r:id="rId29"/>
    <p:sldId id="388" r:id="rId30"/>
    <p:sldId id="389" r:id="rId31"/>
    <p:sldId id="382" r:id="rId32"/>
    <p:sldId id="383" r:id="rId33"/>
    <p:sldId id="384" r:id="rId34"/>
    <p:sldId id="385" r:id="rId35"/>
    <p:sldId id="386" r:id="rId36"/>
    <p:sldId id="38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24685-3C88-4D73-979F-E4A763059457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419AA-A2FD-4781-815E-B89C93EF1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2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ECB9D-4D1F-48C2-B24C-728EB37FF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A6A0F-AEDF-4DCE-B2A3-8524B6772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5775-54D3-4CCC-A4AF-BE379534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88E3-8449-4283-B188-1869AC244A06}" type="datetime1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A18D-44C5-4B6E-99B1-21BA99D7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2B3C-01B0-4EF6-A8B9-F92DA3C5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D9B5-F38F-4E24-9EEE-4B6CD247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1F1CE-B2E2-4D14-908D-EDB5210CD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0E06F-410E-4041-9F91-D7131347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9AED3-17C6-4F82-9D1C-14847FEF0B86}" type="datetime1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E20C-2C95-462D-97FF-7379402D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782EC-9011-4DC3-8BC4-03EB3D58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D2DE2B-362F-447E-B5AB-09D317C3B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C6E73-CE7E-4BBC-95EC-7878D780A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1087B-5CC6-4F93-A6C7-ED6A8739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A2BC-C7EC-4F11-B87E-A330D2C58571}" type="datetime1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47C3-3CED-4B1D-830B-1EE7D256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B1-DEEE-4035-9CA8-804661D2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003D-8AB9-4328-88AE-8CC1FC60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AD873-A450-483F-A604-DE7A0380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A9D65-97C6-4976-8DA0-B6FC74FC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C3F2-9B24-45B3-A120-B843A8FB0447}" type="datetime1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907FC-B4B7-4EE2-BDC8-182E676E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82FD-B9D0-42A9-8A34-B371B9AB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3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B0CDC-1B5D-4388-B8EF-69CFE49B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CF5DA-F567-45DD-9448-FF2A5CD61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83A69-4C9A-4B7B-BD66-F71411C1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C374-99D6-4700-8948-37096B943DB4}" type="datetime1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68CE-8553-447F-B2B8-A6B3377A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431C2-EA5F-464F-B3AC-1F45674E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7E4E9-C464-42AA-ACE5-EF687775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EA62-FF87-42DE-B3D9-1D0A5616D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6F094-7117-4B7A-822D-B16501649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B45D8-CD30-4BDD-B3C6-311F48811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6224-F326-45A3-932F-692ABD0BFEEC}" type="datetime1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8855F-9C9A-4271-B378-790488F6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46883-ED7E-4EA2-A2BC-D8DC03E3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4B703-A87D-4B11-88A0-9FFC3ED5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23045-9895-4E1A-996D-CE06F68BF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397E9-3D29-4FD8-AF74-420C1B809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FBE2F-D975-4EE5-9CC7-98ED861CF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DC2FD-BCFB-4F50-833A-C54784226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B6D3F-48B7-4767-AF8D-95D0A9DB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C851-5233-4B60-A098-8D401CBD8FC3}" type="datetime1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B0729-2ECC-4D46-861C-1AC1A6E9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4E123-F652-471C-8EF2-C4B6B833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1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4D83-E358-48F0-B81C-E43D5B42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355D5-FFF6-4724-B02E-2D23CD14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AAF2-306A-4B28-AE7C-F55B835E133B}" type="datetime1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D109-05DD-47D7-B64B-0D7638A9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F0C97-22EF-4A1F-85A1-0B48FF7E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97F35-615D-4171-A332-10CE20DAF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CEFD-0719-49AF-9D92-E419DA1BB8D1}" type="datetime1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EA7C0-7DD4-4100-B206-7147AD80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6C79D-5ACB-4AC9-9D11-BE73C061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39E0-1D86-4468-814A-62A26E18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A638-03D3-4CF6-80DA-E3C48E19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E69D4-F22F-4FBD-B792-603A67AA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121ED-DFAC-4D4D-A9CE-39775BA0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7D83-176A-4024-92AA-073BEE34B953}" type="datetime1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F806-1380-428C-9DC4-C85C8C63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18AB2-B280-4AF4-B95F-5E9637B4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C7CE-543F-4874-A614-0236D4C0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FBC8F-1E6E-40D9-B0BF-878801AC9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BD045-49AB-409E-BA0C-91AE637C1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AD96D-AFE5-470D-B74C-0146669A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63AA-AB91-44FA-841F-B396A65FF93A}" type="datetime1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C7721-05AC-4B34-A53B-D601157C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212D5-0B8F-4C3E-9EA6-A20EC9AC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86C47-1A32-429D-8998-97C12E81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53DD1-3903-480F-9AC8-16CDA0E26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417CC-F495-4F52-BC47-F9F927B58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4C21A-5682-4EF9-A096-B8953E65EF28}" type="datetime1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53910-348E-4C58-8D74-A481705A5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E7E-0628-4A63-BF51-346B12672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3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34222" y="936613"/>
            <a:ext cx="8694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Review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Beberapa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Block Cipher 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(Bagian 3: GOST, RC5,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dll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0D9637A-9D37-95C5-9586-720B6B5D6117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2024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3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2BE9E567-93E9-F5C0-6DC0-F5D9CD23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97DC1-D81D-4E4F-BC58-68681B711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3120"/>
            <a:ext cx="6111240" cy="5343843"/>
          </a:xfrm>
        </p:spPr>
        <p:txBody>
          <a:bodyPr/>
          <a:lstStyle/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32-bit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digeser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sejauh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11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sirkuler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L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– 1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memberikan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diulang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sebanyak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32 kali. </a:t>
            </a:r>
          </a:p>
          <a:p>
            <a:pPr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kebalikan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Dari “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bawah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”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“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”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mengikuti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jaringan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 Feistel. 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8E60B823-3AAD-4715-8344-D5F534566E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82180" y="914690"/>
          <a:ext cx="4567580" cy="5180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144605" imgH="4838559" progId="Visio.Drawing.6">
                  <p:embed/>
                </p:oleObj>
              </mc:Choice>
              <mc:Fallback>
                <p:oleObj r:id="rId2" imgW="4144605" imgH="4838559" progId="Visio.Drawing.6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8E60B823-3AAD-4715-8344-D5F534566E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2180" y="914690"/>
                        <a:ext cx="4567580" cy="51807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083F793-5EB9-4719-9348-DFE8E4562C10}"/>
              </a:ext>
            </a:extLst>
          </p:cNvPr>
          <p:cNvSpPr/>
          <p:nvPr/>
        </p:nvSpPr>
        <p:spPr>
          <a:xfrm>
            <a:off x="9906000" y="1604930"/>
            <a:ext cx="1639614" cy="2522482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5A1966-0B10-4FCF-A552-C2B020D94D70}"/>
              </a:ext>
            </a:extLst>
          </p:cNvPr>
          <p:cNvSpPr txBox="1"/>
          <p:nvPr/>
        </p:nvSpPr>
        <p:spPr>
          <a:xfrm>
            <a:off x="9989732" y="172685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78922C-6B25-8CC3-F85D-E6704F17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94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4184C49F-8329-47FC-B6C6-AD16518F7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381000"/>
            <a:ext cx="993648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sz="2000" dirty="0" err="1">
                <a:solidFill>
                  <a:srgbClr val="000000"/>
                </a:solidFill>
              </a:rPr>
              <a:t>Perbedaan</a:t>
            </a:r>
            <a:r>
              <a:rPr lang="en-US" altLang="en-US" sz="2000" dirty="0">
                <a:solidFill>
                  <a:srgbClr val="000000"/>
                </a:solidFill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</a:rPr>
              <a:t>dengan</a:t>
            </a:r>
            <a:r>
              <a:rPr lang="en-US" altLang="en-US" sz="2000" dirty="0">
                <a:solidFill>
                  <a:srgbClr val="000000"/>
                </a:solidFill>
              </a:rPr>
              <a:t> DES: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56 bit,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256 bit.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menyebabkan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exhaustive key search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sukar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dibandingkan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</a:rPr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putaran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DES 16 kali,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32 kali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kriptanalisis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sangat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sulit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Kotak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menerima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6 bit dan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(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berukuran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6 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4),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menerima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dan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(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berukuran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4)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internal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rumit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internalnya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sederhana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DES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teratur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11-bit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sirkuler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F0612B3D-649A-420E-BA18-A8305283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4BBAA8-A2B5-4935-9665-087ADEB0EFB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Slide Number Placeholder 4">
            <a:extLst>
              <a:ext uri="{FF2B5EF4-FFF2-40B4-BE49-F238E27FC236}">
                <a16:creationId xmlns:a16="http://schemas.microsoft.com/office/drawing/2014/main" id="{FA27D2F7-D857-4206-90D2-08E7A2E1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526FF1-26AB-4D3A-8FDF-C94AF89E81C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3EE8BE-1129-86B0-3E69-6156FD161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965540"/>
            <a:ext cx="12039600" cy="49269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6EAB12-68A4-DE93-DE2A-546B651D25FD}"/>
              </a:ext>
            </a:extLst>
          </p:cNvPr>
          <p:cNvSpPr txBox="1"/>
          <p:nvPr/>
        </p:nvSpPr>
        <p:spPr>
          <a:xfrm>
            <a:off x="8859520" y="5755073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Wikipedia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RC5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3430922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2AA92FE8-9CDA-4FFA-AA6C-DFDBE1DAA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674"/>
            <a:ext cx="10850880" cy="5394960"/>
          </a:xfrm>
        </p:spPr>
        <p:txBody>
          <a:bodyPr>
            <a:normAutofit/>
          </a:bodyPr>
          <a:lstStyle/>
          <a:p>
            <a:r>
              <a:rPr lang="en-US" altLang="en-US" sz="2400" i="1" dirty="0"/>
              <a:t>RC5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dibuat</a:t>
            </a:r>
            <a:r>
              <a:rPr lang="en-US" altLang="en-US" sz="2400" dirty="0"/>
              <a:t> oleh Ronald Rivest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Laboratorium</a:t>
            </a:r>
            <a:r>
              <a:rPr lang="en-US" altLang="en-US" sz="2400" dirty="0"/>
              <a:t> </a:t>
            </a:r>
            <a:r>
              <a:rPr lang="en-US" altLang="en-US" sz="2400" i="1" dirty="0"/>
              <a:t>RSA  </a:t>
            </a:r>
            <a:r>
              <a:rPr lang="en-US" altLang="en-US" sz="2400" dirty="0"/>
              <a:t>pada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1994.</a:t>
            </a:r>
          </a:p>
          <a:p>
            <a:r>
              <a:rPr lang="en-US" altLang="en-US" sz="2400" dirty="0"/>
              <a:t>Salah </a:t>
            </a:r>
            <a:r>
              <a:rPr lang="en-US" altLang="en-US" sz="2400" dirty="0" err="1"/>
              <a:t>satu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finalis</a:t>
            </a:r>
            <a:r>
              <a:rPr lang="en-US" altLang="en-US" sz="2400" dirty="0"/>
              <a:t> AES, </a:t>
            </a:r>
            <a:r>
              <a:rPr lang="en-US" altLang="en-US" sz="2400" dirty="0" err="1"/>
              <a:t>yaitu</a:t>
            </a:r>
            <a:r>
              <a:rPr lang="en-US" altLang="en-US" sz="2400" dirty="0"/>
              <a:t> RC6, </a:t>
            </a:r>
            <a:r>
              <a:rPr lang="en-US" altLang="en-US" sz="2400" dirty="0" err="1"/>
              <a:t>dikembangkan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RC5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cipher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, </a:t>
            </a:r>
            <a:r>
              <a:rPr lang="en-US" altLang="en-US" sz="2400" i="1" dirty="0"/>
              <a:t>RC5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ukuran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variabel</a:t>
            </a:r>
            <a:r>
              <a:rPr lang="en-US" altLang="en-US" sz="2400" dirty="0"/>
              <a:t> (16, 32, 64)</a:t>
            </a:r>
          </a:p>
          <a:p>
            <a:pPr>
              <a:buFontTx/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panjang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variabel</a:t>
            </a:r>
            <a:r>
              <a:rPr lang="en-US" altLang="en-US" sz="2400" dirty="0"/>
              <a:t> (0 </a:t>
            </a:r>
            <a:r>
              <a:rPr lang="en-US" altLang="en-US" sz="2400" dirty="0" err="1"/>
              <a:t>sampai</a:t>
            </a:r>
            <a:r>
              <a:rPr lang="en-US" altLang="en-US" sz="2400" dirty="0"/>
              <a:t> 2040 bit)</a:t>
            </a:r>
          </a:p>
          <a:p>
            <a:pPr>
              <a:buFontTx/>
              <a:buNone/>
            </a:pPr>
            <a:r>
              <a:rPr lang="en-US" altLang="en-US" sz="2400" dirty="0"/>
              <a:t>	- dan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variabel</a:t>
            </a:r>
            <a:r>
              <a:rPr lang="en-US" altLang="en-US" sz="2400" dirty="0"/>
              <a:t> (0 </a:t>
            </a:r>
            <a:r>
              <a:rPr lang="en-US" altLang="en-US" sz="2400" dirty="0" err="1"/>
              <a:t>sampai</a:t>
            </a:r>
            <a:r>
              <a:rPr lang="en-US" altLang="en-US" sz="2400" dirty="0"/>
              <a:t> 255). </a:t>
            </a:r>
          </a:p>
        </p:txBody>
      </p:sp>
      <p:sp>
        <p:nvSpPr>
          <p:cNvPr id="61444" name="Slide Number Placeholder 4">
            <a:extLst>
              <a:ext uri="{FF2B5EF4-FFF2-40B4-BE49-F238E27FC236}">
                <a16:creationId xmlns:a16="http://schemas.microsoft.com/office/drawing/2014/main" id="{63EA9AEA-EF7A-4017-97D7-D75B9536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E38DC3-3421-4A49-967D-1B7B2C9DDC1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530BA912-80BF-4F57-B74B-6DAF3861E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749755"/>
              </p:ext>
            </p:extLst>
          </p:nvPr>
        </p:nvGraphicFramePr>
        <p:xfrm>
          <a:off x="1244076" y="4557712"/>
          <a:ext cx="90455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819934" imgH="1055138" progId="Word.Document.12">
                  <p:embed/>
                </p:oleObj>
              </mc:Choice>
              <mc:Fallback>
                <p:oleObj name="Document" r:id="rId2" imgW="4819934" imgH="1055138" progId="Word.Document.12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530BA912-80BF-4F57-B74B-6DAF3861E6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076" y="4557712"/>
                        <a:ext cx="904557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2726730D-108D-19A7-013B-9639E1E65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RC5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48E69-7DB2-4F41-B4D8-CBEEE5D9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240" y="680720"/>
            <a:ext cx="9352280" cy="5029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 err="1"/>
              <a:t>Pembentukan</a:t>
            </a:r>
            <a:r>
              <a:rPr lang="en-US" b="1" dirty="0"/>
              <a:t> </a:t>
            </a:r>
            <a:r>
              <a:rPr lang="en-US" b="1" dirty="0" err="1"/>
              <a:t>Kunci</a:t>
            </a:r>
            <a:r>
              <a:rPr lang="en-US" b="1" dirty="0"/>
              <a:t> </a:t>
            </a:r>
            <a:r>
              <a:rPr lang="en-US" b="1" dirty="0" err="1"/>
              <a:t>Putaran</a:t>
            </a:r>
            <a:endParaRPr lang="en-US" b="1" dirty="0"/>
          </a:p>
          <a:p>
            <a:pPr>
              <a:buFontTx/>
              <a:buNone/>
              <a:defRPr/>
            </a:pPr>
            <a:endParaRPr lang="en-US" dirty="0"/>
          </a:p>
          <a:p>
            <a:pPr marL="173038" indent="-173038">
              <a:defRPr/>
            </a:pPr>
            <a:r>
              <a:rPr lang="en-US" sz="2400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2</a:t>
            </a:r>
            <a:r>
              <a:rPr lang="en-US" i="1" dirty="0"/>
              <a:t>r</a:t>
            </a:r>
            <a:r>
              <a:rPr lang="en-US" dirty="0"/>
              <a:t> + 2 </a:t>
            </a:r>
            <a:r>
              <a:rPr lang="en-US" dirty="0" err="1"/>
              <a:t>buah</a:t>
            </a:r>
            <a:r>
              <a:rPr lang="en-US" dirty="0"/>
              <a:t> yang masing-masing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yang </a:t>
            </a:r>
            <a:r>
              <a:rPr lang="en-US" dirty="0" err="1"/>
              <a:t>dilabeli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[0], </a:t>
            </a:r>
            <a:r>
              <a:rPr lang="en-US" i="1" dirty="0"/>
              <a:t>S</a:t>
            </a:r>
            <a:r>
              <a:rPr lang="en-US" dirty="0"/>
              <a:t>[1], …, </a:t>
            </a:r>
            <a:r>
              <a:rPr lang="en-US" i="1" dirty="0"/>
              <a:t>S</a:t>
            </a:r>
            <a:r>
              <a:rPr lang="en-US" dirty="0"/>
              <a:t>[</a:t>
            </a:r>
            <a:r>
              <a:rPr lang="en-US" i="1" dirty="0"/>
              <a:t>t </a:t>
            </a:r>
            <a:r>
              <a:rPr lang="en-US" dirty="0"/>
              <a:t>– 1]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t </a:t>
            </a:r>
            <a:r>
              <a:rPr lang="en-US" dirty="0"/>
              <a:t>= 2</a:t>
            </a:r>
            <a:r>
              <a:rPr lang="en-US" i="1" dirty="0"/>
              <a:t>r</a:t>
            </a:r>
            <a:r>
              <a:rPr lang="en-US" dirty="0"/>
              <a:t> + 2. </a:t>
            </a:r>
          </a:p>
          <a:p>
            <a:pPr marL="0" indent="0">
              <a:defRPr/>
            </a:pPr>
            <a:endParaRPr lang="en-US" dirty="0"/>
          </a:p>
          <a:p>
            <a:pPr marL="173038" indent="-173038">
              <a:defRPr/>
            </a:pP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i="1" dirty="0"/>
              <a:t>word</a:t>
            </a:r>
            <a:r>
              <a:rPr lang="en-US" dirty="0"/>
              <a:t> (1 </a:t>
            </a:r>
            <a:r>
              <a:rPr lang="en-US" i="1" dirty="0"/>
              <a:t>word</a:t>
            </a:r>
            <a:r>
              <a:rPr lang="en-US" dirty="0"/>
              <a:t> = </a:t>
            </a:r>
            <a:r>
              <a:rPr lang="en-US" i="1" dirty="0"/>
              <a:t>w </a:t>
            </a:r>
            <a:r>
              <a:rPr lang="en-US" dirty="0"/>
              <a:t>bit)</a:t>
            </a:r>
          </a:p>
        </p:txBody>
      </p:sp>
      <p:sp>
        <p:nvSpPr>
          <p:cNvPr id="63492" name="Slide Number Placeholder 4">
            <a:extLst>
              <a:ext uri="{FF2B5EF4-FFF2-40B4-BE49-F238E27FC236}">
                <a16:creationId xmlns:a16="http://schemas.microsoft.com/office/drawing/2014/main" id="{BCD78CF1-18FB-4C4D-B734-C5F8A834C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78F74C-F7A8-4B62-A53D-45303E142C0C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3C39F8AA-8233-4E5F-A62A-29896384C9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9058990"/>
              </p:ext>
            </p:extLst>
          </p:nvPr>
        </p:nvGraphicFramePr>
        <p:xfrm>
          <a:off x="1109894" y="4051935"/>
          <a:ext cx="90455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819934" imgH="1055138" progId="Word.Document.12">
                  <p:embed/>
                </p:oleObj>
              </mc:Choice>
              <mc:Fallback>
                <p:oleObj name="Document" r:id="rId2" imgW="4819934" imgH="1055138" progId="Word.Document.12">
                  <p:embed/>
                  <p:pic>
                    <p:nvPicPr>
                      <p:cNvPr id="11" name="Object 2">
                        <a:extLst>
                          <a:ext uri="{FF2B5EF4-FFF2-40B4-BE49-F238E27FC236}">
                            <a16:creationId xmlns:a16="http://schemas.microsoft.com/office/drawing/2014/main" id="{3C39F8AA-8233-4E5F-A62A-29896384C9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894" y="4051935"/>
                        <a:ext cx="904557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2">
            <a:extLst>
              <a:ext uri="{FF2B5EF4-FFF2-40B4-BE49-F238E27FC236}">
                <a16:creationId xmlns:a16="http://schemas.microsoft.com/office/drawing/2014/main" id="{F3444552-E851-4C0B-99D2-119D84AEF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120" y="990600"/>
            <a:ext cx="10891520" cy="5365750"/>
          </a:xfrm>
        </p:spPr>
        <p:txBody>
          <a:bodyPr>
            <a:normAutofit/>
          </a:bodyPr>
          <a:lstStyle/>
          <a:p>
            <a:r>
              <a:rPr lang="en-US" altLang="en-US" sz="2400" dirty="0" err="1"/>
              <a:t>Mula-mula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semua</a:t>
            </a:r>
            <a:r>
              <a:rPr lang="en-US" altLang="en-US" sz="2400" dirty="0"/>
              <a:t> </a:t>
            </a:r>
            <a:r>
              <a:rPr lang="en-US" altLang="en-US" sz="2400" i="1" dirty="0"/>
              <a:t>byte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eksternal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K</a:t>
            </a:r>
            <a:r>
              <a:rPr lang="en-US" altLang="en-US" sz="2400" dirty="0"/>
              <a:t>[0..</a:t>
            </a:r>
            <a:r>
              <a:rPr lang="en-US" altLang="en-US" sz="2400" i="1" dirty="0"/>
              <a:t>b</a:t>
            </a:r>
            <a:r>
              <a:rPr lang="en-US" altLang="en-US" sz="2400" dirty="0"/>
              <a:t> – 1], </a:t>
            </a:r>
            <a:r>
              <a:rPr lang="en-US" altLang="en-US" sz="2400" dirty="0" err="1"/>
              <a:t>disalin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 </a:t>
            </a:r>
            <a:r>
              <a:rPr lang="en-US" altLang="en-US" sz="2400" i="1" dirty="0"/>
              <a:t>L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berukuran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c word</a:t>
            </a:r>
            <a:r>
              <a:rPr lang="en-US" altLang="en-US" sz="2400" dirty="0"/>
              <a:t>, </a:t>
            </a:r>
            <a:r>
              <a:rPr lang="en-US" altLang="en-US" sz="2400" i="1" dirty="0"/>
              <a:t>L</a:t>
            </a:r>
            <a:r>
              <a:rPr lang="en-US" altLang="en-US" sz="2400" dirty="0"/>
              <a:t>[0.. </a:t>
            </a:r>
            <a:r>
              <a:rPr lang="en-US" altLang="en-US" sz="2400" i="1" dirty="0"/>
              <a:t>c</a:t>
            </a:r>
            <a:r>
              <a:rPr lang="en-US" altLang="en-US" sz="2400" dirty="0"/>
              <a:t> – 1] .  (</a:t>
            </a:r>
            <a:r>
              <a:rPr lang="en-US" altLang="en-US" sz="2400" dirty="0" err="1"/>
              <a:t>ingat</a:t>
            </a:r>
            <a:r>
              <a:rPr lang="en-US" altLang="en-US" sz="2400" dirty="0"/>
              <a:t>: </a:t>
            </a:r>
            <a:r>
              <a:rPr lang="en-US" altLang="en-US" sz="2400" i="1" dirty="0"/>
              <a:t>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byte, </a:t>
            </a:r>
            <a:r>
              <a:rPr lang="en-US" altLang="en-US" sz="2400" i="1" dirty="0"/>
              <a:t>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word, </a:t>
            </a:r>
            <a:r>
              <a:rPr lang="en-US" altLang="en-US" sz="2400" i="1" dirty="0"/>
              <a:t>c</a:t>
            </a:r>
            <a:r>
              <a:rPr lang="en-US" altLang="en-US" sz="2400" dirty="0"/>
              <a:t> &lt; </a:t>
            </a:r>
            <a:r>
              <a:rPr lang="en-US" altLang="en-US" sz="2400" i="1" dirty="0"/>
              <a:t>b</a:t>
            </a:r>
            <a:r>
              <a:rPr lang="en-US" altLang="en-US" sz="2400" dirty="0"/>
              <a:t>)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lalu</a:t>
            </a:r>
            <a:r>
              <a:rPr lang="en-US" altLang="en-US" sz="2400" dirty="0"/>
              <a:t> </a:t>
            </a:r>
            <a:r>
              <a:rPr lang="en-US" altLang="en-US" sz="2400" i="1" dirty="0"/>
              <a:t>padding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sejumlah</a:t>
            </a:r>
            <a:r>
              <a:rPr lang="en-US" altLang="en-US" sz="2400" dirty="0"/>
              <a:t> 0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(</a:t>
            </a:r>
            <a:r>
              <a:rPr lang="en-US" altLang="en-US" sz="2400" i="1" dirty="0"/>
              <a:t>padding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</a:t>
            </a:r>
            <a:r>
              <a:rPr lang="en-US" altLang="en-US" sz="2400" i="1" dirty="0"/>
              <a:t>b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kelipatan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dirty="0"/>
              <a:t>).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inisialisasi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larik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berikut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S[0]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P</a:t>
            </a:r>
            <a:r>
              <a:rPr lang="en-US" altLang="en-US" sz="2400" baseline="-25000" dirty="0"/>
              <a:t>w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b="1" dirty="0"/>
              <a:t>	for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1 </a:t>
            </a:r>
            <a:r>
              <a:rPr lang="en-US" altLang="en-US" sz="2400" b="1" dirty="0"/>
              <a:t>to</a:t>
            </a:r>
            <a:r>
              <a:rPr lang="en-US" altLang="en-US" sz="2400" dirty="0"/>
              <a:t> t – 1  </a:t>
            </a:r>
            <a:r>
              <a:rPr lang="en-US" altLang="en-US" sz="2400" b="1" dirty="0"/>
              <a:t>do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    S[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]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S[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– 1] + </a:t>
            </a:r>
            <a:r>
              <a:rPr lang="en-US" altLang="en-US" sz="2400" dirty="0" err="1"/>
              <a:t>Q</a:t>
            </a:r>
            <a:r>
              <a:rPr lang="en-US" altLang="en-US" sz="2400" baseline="-25000" dirty="0" err="1"/>
              <a:t>w</a:t>
            </a: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b="1" dirty="0" err="1"/>
              <a:t>endfor</a:t>
            </a:r>
            <a:endParaRPr lang="en-US" altLang="en-US" sz="2400" dirty="0"/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64516" name="Slide Number Placeholder 4">
            <a:extLst>
              <a:ext uri="{FF2B5EF4-FFF2-40B4-BE49-F238E27FC236}">
                <a16:creationId xmlns:a16="http://schemas.microsoft.com/office/drawing/2014/main" id="{90795123-DCDB-4AD9-BECE-AFD6199F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ADE4D9-6662-4183-88B5-78C0C81E459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/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B545BE56-F4C7-4C60-BCE6-889A13510B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46179" y="3847929"/>
          <a:ext cx="8387278" cy="1837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819934" imgH="1055138" progId="Word.Document.12">
                  <p:embed/>
                </p:oleObj>
              </mc:Choice>
              <mc:Fallback>
                <p:oleObj name="Document" r:id="rId2" imgW="4819934" imgH="1055138" progId="Word.Document.12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B545BE56-F4C7-4C60-BCE6-889A13510B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6179" y="3847929"/>
                        <a:ext cx="8387278" cy="1837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Slide Number Placeholder 4">
            <a:extLst>
              <a:ext uri="{FF2B5EF4-FFF2-40B4-BE49-F238E27FC236}">
                <a16:creationId xmlns:a16="http://schemas.microsoft.com/office/drawing/2014/main" id="{06854B2F-9456-4E8B-AAC4-273AF6EC2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2FA705-A9E3-4A43-BBFF-1D9882AFF0C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/>
          </a:p>
        </p:txBody>
      </p:sp>
      <p:graphicFrame>
        <p:nvGraphicFramePr>
          <p:cNvPr id="65540" name="Object 2">
            <a:extLst>
              <a:ext uri="{FF2B5EF4-FFF2-40B4-BE49-F238E27FC236}">
                <a16:creationId xmlns:a16="http://schemas.microsoft.com/office/drawing/2014/main" id="{6E38606A-86EB-4B9F-8DC6-A0D99981BE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0276" y="955040"/>
          <a:ext cx="9611447" cy="5262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24466" imgH="3299468" progId="Word.Document.12">
                  <p:embed/>
                </p:oleObj>
              </mc:Choice>
              <mc:Fallback>
                <p:oleObj name="Document" r:id="rId2" imgW="6024466" imgH="3299468" progId="Word.Document.12">
                  <p:embed/>
                  <p:pic>
                    <p:nvPicPr>
                      <p:cNvPr id="65540" name="Object 2">
                        <a:extLst>
                          <a:ext uri="{FF2B5EF4-FFF2-40B4-BE49-F238E27FC236}">
                            <a16:creationId xmlns:a16="http://schemas.microsoft.com/office/drawing/2014/main" id="{6E38606A-86EB-4B9F-8DC6-A0D99981BE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276" y="955040"/>
                        <a:ext cx="9611447" cy="5262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65F87C3-B680-1D5B-C5F3-4013DEA7320E}"/>
              </a:ext>
            </a:extLst>
          </p:cNvPr>
          <p:cNvSpPr txBox="1"/>
          <p:nvPr/>
        </p:nvSpPr>
        <p:spPr>
          <a:xfrm>
            <a:off x="4960882" y="390911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Odd </a:t>
            </a:r>
            <a:r>
              <a:rPr lang="en-US" dirty="0" err="1">
                <a:solidFill>
                  <a:srgbClr val="FF0000"/>
                </a:solidFill>
              </a:rPr>
              <a:t>adalah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fungsi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memberikan</a:t>
            </a:r>
            <a:r>
              <a:rPr lang="en-US" dirty="0">
                <a:solidFill>
                  <a:srgbClr val="FF0000"/>
                </a:solidFill>
              </a:rPr>
              <a:t> integer </a:t>
            </a:r>
            <a:r>
              <a:rPr lang="en-US" dirty="0" err="1">
                <a:solidFill>
                  <a:srgbClr val="FF0000"/>
                </a:solidFill>
              </a:rPr>
              <a:t>ganjil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terkecil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dekat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input yang </a:t>
            </a:r>
            <a:r>
              <a:rPr lang="en-US" dirty="0" err="1">
                <a:solidFill>
                  <a:srgbClr val="FF0000"/>
                </a:solidFill>
              </a:rPr>
              <a:t>diberikan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Slide Number Placeholder 4">
            <a:extLst>
              <a:ext uri="{FF2B5EF4-FFF2-40B4-BE49-F238E27FC236}">
                <a16:creationId xmlns:a16="http://schemas.microsoft.com/office/drawing/2014/main" id="{3F6D0F80-D4A5-486D-9A88-B9E629883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3E0DF5-E8A0-4FDD-84DE-B3530D2FB93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/>
          </a:p>
        </p:txBody>
      </p:sp>
      <p:graphicFrame>
        <p:nvGraphicFramePr>
          <p:cNvPr id="66564" name="Object 2">
            <a:extLst>
              <a:ext uri="{FF2B5EF4-FFF2-40B4-BE49-F238E27FC236}">
                <a16:creationId xmlns:a16="http://schemas.microsoft.com/office/drawing/2014/main" id="{52896CC5-687F-41F6-A7B6-9DB9949DC3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1739" y="1320800"/>
          <a:ext cx="10212061" cy="421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675866" imgH="1931176" progId="Word.Document.12">
                  <p:embed/>
                </p:oleObj>
              </mc:Choice>
              <mc:Fallback>
                <p:oleObj name="Document" r:id="rId2" imgW="4675866" imgH="1931176" progId="Word.Document.12">
                  <p:embed/>
                  <p:pic>
                    <p:nvPicPr>
                      <p:cNvPr id="66564" name="Object 2">
                        <a:extLst>
                          <a:ext uri="{FF2B5EF4-FFF2-40B4-BE49-F238E27FC236}">
                            <a16:creationId xmlns:a16="http://schemas.microsoft.com/office/drawing/2014/main" id="{52896CC5-687F-41F6-A7B6-9DB9949DC3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739" y="1320800"/>
                        <a:ext cx="10212061" cy="421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ontent Placeholder 2">
            <a:extLst>
              <a:ext uri="{FF2B5EF4-FFF2-40B4-BE49-F238E27FC236}">
                <a16:creationId xmlns:a16="http://schemas.microsoft.com/office/drawing/2014/main" id="{60644ACF-3A3B-4E00-9726-1874272CC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61" y="588579"/>
            <a:ext cx="10535920" cy="5680841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b="1" dirty="0" err="1"/>
              <a:t>Enkripsi</a:t>
            </a:r>
            <a:endParaRPr lang="en-US" altLang="en-US" b="1" dirty="0"/>
          </a:p>
          <a:p>
            <a:r>
              <a:rPr lang="en-US" altLang="en-US" sz="2400" dirty="0" err="1"/>
              <a:t>Tinjau</a:t>
            </a:r>
            <a:r>
              <a:rPr lang="en-US" altLang="en-US" sz="2400" dirty="0"/>
              <a:t> </a:t>
            </a:r>
            <a:r>
              <a:rPr lang="en-US" altLang="en-US" sz="2400" i="1" dirty="0"/>
              <a:t>RC5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ukuran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64 bit dan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r</a:t>
            </a:r>
            <a:r>
              <a:rPr lang="en-US" altLang="en-US" sz="2400" dirty="0"/>
              <a:t>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Enkripsi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, …,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2</a:t>
            </a:r>
            <a:r>
              <a:rPr lang="en-US" altLang="en-US" sz="2400" i="1" baseline="-25000" dirty="0"/>
              <a:t>r</a:t>
            </a:r>
            <a:r>
              <a:rPr lang="en-US" altLang="en-US" sz="2400" baseline="-25000" dirty="0"/>
              <a:t> + 2</a:t>
            </a:r>
            <a:r>
              <a:rPr lang="en-US" altLang="en-US" sz="2400" dirty="0"/>
              <a:t> yang masing-masing </a:t>
            </a:r>
            <a:r>
              <a:rPr lang="en-US" altLang="en-US" sz="2400" dirty="0" err="1"/>
              <a:t>panjangnya</a:t>
            </a:r>
            <a:r>
              <a:rPr lang="en-US" altLang="en-US" sz="2400" dirty="0"/>
              <a:t> 32-bit. </a:t>
            </a:r>
          </a:p>
          <a:p>
            <a:endParaRPr lang="en-US" altLang="en-US" sz="2400" dirty="0"/>
          </a:p>
          <a:p>
            <a:r>
              <a:rPr lang="en-US" altLang="en-US" sz="2400" dirty="0"/>
              <a:t>Dua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= 1, 2, .. </a:t>
            </a:r>
            <a:r>
              <a:rPr lang="en-US" altLang="en-US" sz="2400" i="1" dirty="0"/>
              <a:t>r</a:t>
            </a:r>
            <a:r>
              <a:rPr lang="en-US" altLang="en-US" sz="2400" dirty="0"/>
              <a:t> dan dua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tambahan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putaran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seluruhnya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</a:t>
            </a:r>
            <a:r>
              <a:rPr lang="en-US" altLang="en-US" sz="2400" dirty="0"/>
              <a:t> 2</a:t>
            </a:r>
            <a:r>
              <a:rPr lang="en-US" altLang="en-US" sz="2400" i="1" dirty="0"/>
              <a:t>r</a:t>
            </a:r>
            <a:r>
              <a:rPr lang="en-US" altLang="en-US" sz="2400" dirty="0"/>
              <a:t> + 2 </a:t>
            </a:r>
            <a:r>
              <a:rPr lang="en-US" altLang="en-US" sz="2400" dirty="0" err="1"/>
              <a:t>buah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internal). </a:t>
            </a:r>
          </a:p>
          <a:p>
            <a:endParaRPr lang="en-US" altLang="en-US" sz="2400" dirty="0"/>
          </a:p>
          <a:p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melakukan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mula-mula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plainteks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2 </a:t>
            </a:r>
            <a:r>
              <a:rPr lang="en-US" altLang="en-US" sz="2400" dirty="0" err="1"/>
              <a:t>bagian</a:t>
            </a:r>
            <a:r>
              <a:rPr lang="en-US" altLang="en-US" sz="2400" dirty="0"/>
              <a:t>, </a:t>
            </a:r>
            <a:r>
              <a:rPr lang="en-US" altLang="en-US" sz="2400" i="1" dirty="0"/>
              <a:t>A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B</a:t>
            </a:r>
            <a:r>
              <a:rPr lang="en-US" altLang="en-US" sz="2400" dirty="0"/>
              <a:t>, yang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panjangnya</a:t>
            </a:r>
            <a:r>
              <a:rPr lang="en-US" altLang="en-US" sz="2400" dirty="0"/>
              <a:t> 32 bit. </a:t>
            </a:r>
            <a:r>
              <a:rPr lang="en-US" altLang="en-US" sz="2400" dirty="0" err="1"/>
              <a:t>Kemudian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dijumlahkan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modulo 2</a:t>
            </a:r>
            <a:r>
              <a:rPr lang="en-US" altLang="en-US" sz="2400" baseline="30000" dirty="0"/>
              <a:t>32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dan </a:t>
            </a:r>
            <a:r>
              <a:rPr lang="en-US" altLang="en-US" sz="2400" i="1" dirty="0"/>
              <a:t>S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:</a:t>
            </a:r>
          </a:p>
          <a:p>
            <a:pPr>
              <a:buFontTx/>
              <a:buNone/>
            </a:pPr>
            <a:r>
              <a:rPr lang="en-US" altLang="en-US" sz="2400" dirty="0"/>
              <a:t>			A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A + S[0]</a:t>
            </a:r>
            <a:endParaRPr lang="en-US" altLang="en-US" sz="2400" b="1" dirty="0"/>
          </a:p>
          <a:p>
            <a:pPr>
              <a:buFontTx/>
              <a:buNone/>
            </a:pPr>
            <a:r>
              <a:rPr lang="en-US" altLang="en-US" sz="2400" dirty="0"/>
              <a:t>			B </a:t>
            </a:r>
            <a:r>
              <a:rPr lang="en-US" altLang="en-US" sz="2400" dirty="0">
                <a:sym typeface="Symbol" panose="05050102010706020507" pitchFamily="18" charset="2"/>
              </a:rPr>
              <a:t></a:t>
            </a:r>
            <a:r>
              <a:rPr lang="en-US" altLang="en-US" sz="2400" dirty="0"/>
              <a:t> B + S[1]</a:t>
            </a:r>
            <a:endParaRPr lang="en-US" altLang="en-US" sz="2400" b="1" dirty="0"/>
          </a:p>
          <a:p>
            <a:endParaRPr lang="en-US" altLang="en-US" sz="2400" dirty="0"/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67588" name="Slide Number Placeholder 4">
            <a:extLst>
              <a:ext uri="{FF2B5EF4-FFF2-40B4-BE49-F238E27FC236}">
                <a16:creationId xmlns:a16="http://schemas.microsoft.com/office/drawing/2014/main" id="{9A97CF5D-364A-4637-B5FB-788E648F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0A17BB-B95D-456B-984C-386C3EFA481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/>
          </a:p>
        </p:txBody>
      </p:sp>
      <p:sp>
        <p:nvSpPr>
          <p:cNvPr id="67589" name="Rectangle 2">
            <a:extLst>
              <a:ext uri="{FF2B5EF4-FFF2-40B4-BE49-F238E27FC236}">
                <a16:creationId xmlns:a16="http://schemas.microsoft.com/office/drawing/2014/main" id="{CBA78F3A-6E85-47E6-81FC-DE753D848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GOST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3965629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4B459BD5-7B68-48A6-992F-E06F223AB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1066800"/>
            <a:ext cx="9601200" cy="5029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dirty="0" err="1"/>
              <a:t>Selanjutnya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 1 </a:t>
            </a:r>
            <a:r>
              <a:rPr lang="en-US" altLang="en-US" dirty="0" err="1"/>
              <a:t>sampai</a:t>
            </a:r>
            <a:r>
              <a:rPr lang="en-US" altLang="en-US" dirty="0"/>
              <a:t> </a:t>
            </a:r>
            <a:r>
              <a:rPr lang="en-US" altLang="en-US" i="1" dirty="0"/>
              <a:t>r </a:t>
            </a:r>
            <a:r>
              <a:rPr lang="en-US" altLang="en-US" dirty="0" err="1"/>
              <a:t>dilakukan</a:t>
            </a:r>
            <a:r>
              <a:rPr lang="en-US" altLang="en-US" dirty="0"/>
              <a:t> </a:t>
            </a:r>
            <a:r>
              <a:rPr lang="en-US" altLang="en-US" dirty="0" err="1"/>
              <a:t>operasi</a:t>
            </a:r>
            <a:r>
              <a:rPr lang="en-US" altLang="en-US" dirty="0"/>
              <a:t> </a:t>
            </a:r>
            <a:r>
              <a:rPr lang="en-US" altLang="en-US" i="1" dirty="0"/>
              <a:t>XOR,</a:t>
            </a:r>
            <a:r>
              <a:rPr lang="en-US" altLang="en-US" dirty="0"/>
              <a:t> </a:t>
            </a:r>
            <a:r>
              <a:rPr lang="en-US" altLang="en-US" dirty="0" err="1"/>
              <a:t>pergeseran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kiri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sirkuler</a:t>
            </a:r>
            <a:r>
              <a:rPr lang="en-US" altLang="en-US" dirty="0"/>
              <a:t>, dan </a:t>
            </a:r>
            <a:r>
              <a:rPr lang="en-US" altLang="en-US" dirty="0" err="1"/>
              <a:t>penjumlahan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modulo 2</a:t>
            </a:r>
            <a:r>
              <a:rPr lang="en-US" altLang="en-US" baseline="30000" dirty="0"/>
              <a:t>32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berikut</a:t>
            </a:r>
            <a:r>
              <a:rPr lang="en-US" altLang="en-US" dirty="0"/>
              <a:t>: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b="1" dirty="0"/>
              <a:t>for</a:t>
            </a:r>
            <a:r>
              <a:rPr lang="en-US" altLang="en-US" dirty="0"/>
              <a:t> </a:t>
            </a:r>
            <a:r>
              <a:rPr lang="en-US" altLang="en-US" dirty="0" err="1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</a:t>
            </a:r>
            <a:r>
              <a:rPr lang="en-US" altLang="en-US" dirty="0"/>
              <a:t> 1 </a:t>
            </a:r>
            <a:r>
              <a:rPr lang="en-US" altLang="en-US" b="1" dirty="0"/>
              <a:t>to</a:t>
            </a:r>
            <a:r>
              <a:rPr lang="en-US" altLang="en-US" dirty="0"/>
              <a:t> r </a:t>
            </a:r>
            <a:r>
              <a:rPr lang="en-US" altLang="en-US" b="1" dirty="0"/>
              <a:t>do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   	      A </a:t>
            </a:r>
            <a:r>
              <a:rPr lang="en-US" altLang="en-US" dirty="0">
                <a:sym typeface="Symbol" panose="05050102010706020507" pitchFamily="18" charset="2"/>
              </a:rPr>
              <a:t></a:t>
            </a:r>
            <a:r>
              <a:rPr lang="en-US" altLang="en-US" dirty="0"/>
              <a:t> ((A </a:t>
            </a:r>
            <a:r>
              <a:rPr lang="en-US" altLang="en-US" dirty="0">
                <a:sym typeface="Symbol" panose="05050102010706020507" pitchFamily="18" charset="2"/>
              </a:rPr>
              <a:t></a:t>
            </a:r>
            <a:r>
              <a:rPr lang="en-US" altLang="en-US" dirty="0"/>
              <a:t> B) &lt;&lt;&lt; B) + S[2i]</a:t>
            </a:r>
          </a:p>
          <a:p>
            <a:pPr>
              <a:buFontTx/>
              <a:buNone/>
            </a:pPr>
            <a:r>
              <a:rPr lang="en-US" altLang="en-US" dirty="0"/>
              <a:t>   	      B </a:t>
            </a:r>
            <a:r>
              <a:rPr lang="en-US" altLang="en-US" dirty="0">
                <a:sym typeface="Symbol" panose="05050102010706020507" pitchFamily="18" charset="2"/>
              </a:rPr>
              <a:t></a:t>
            </a:r>
            <a:r>
              <a:rPr lang="en-US" altLang="en-US" dirty="0"/>
              <a:t> ((B </a:t>
            </a:r>
            <a:r>
              <a:rPr lang="en-US" altLang="en-US" dirty="0">
                <a:sym typeface="Symbol" panose="05050102010706020507" pitchFamily="18" charset="2"/>
              </a:rPr>
              <a:t></a:t>
            </a:r>
            <a:r>
              <a:rPr lang="en-US" altLang="en-US" dirty="0"/>
              <a:t> A) &lt;&lt;&lt; A) + S[2i+1]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b="1" dirty="0" err="1"/>
              <a:t>endfor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2400" dirty="0"/>
              <a:t> </a:t>
            </a:r>
          </a:p>
        </p:txBody>
      </p:sp>
      <p:sp>
        <p:nvSpPr>
          <p:cNvPr id="68612" name="Slide Number Placeholder 4">
            <a:extLst>
              <a:ext uri="{FF2B5EF4-FFF2-40B4-BE49-F238E27FC236}">
                <a16:creationId xmlns:a16="http://schemas.microsoft.com/office/drawing/2014/main" id="{7800C37C-B8A9-465C-8447-4523C686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F90308-992D-45CC-89FB-562453BC670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Slide Number Placeholder 4">
            <a:extLst>
              <a:ext uri="{FF2B5EF4-FFF2-40B4-BE49-F238E27FC236}">
                <a16:creationId xmlns:a16="http://schemas.microsoft.com/office/drawing/2014/main" id="{00C322FE-927B-488E-951A-32C0BF1FC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4E5C44-0F3D-45F9-AB37-830E3DF919A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69636" name="Rectangle 6">
            <a:extLst>
              <a:ext uri="{FF2B5EF4-FFF2-40B4-BE49-F238E27FC236}">
                <a16:creationId xmlns:a16="http://schemas.microsoft.com/office/drawing/2014/main" id="{D46D39DF-371D-4F16-AD57-F4541DFD1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090" y="2920397"/>
            <a:ext cx="4572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Cipherteks</a:t>
            </a:r>
            <a:r>
              <a:rPr lang="en-US" altLang="en-US" sz="2400" dirty="0">
                <a:latin typeface="+mn-lt"/>
              </a:rPr>
              <a:t> pada </a:t>
            </a:r>
            <a:r>
              <a:rPr lang="en-US" altLang="en-US" sz="2400" dirty="0" err="1">
                <a:latin typeface="+mn-lt"/>
              </a:rPr>
              <a:t>putaran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terakhir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disimpan</a:t>
            </a:r>
            <a:r>
              <a:rPr lang="en-US" altLang="en-US" sz="2400" dirty="0">
                <a:latin typeface="+mn-lt"/>
              </a:rPr>
              <a:t> di </a:t>
            </a:r>
            <a:r>
              <a:rPr lang="en-US" altLang="en-US" sz="2400" dirty="0" err="1">
                <a:latin typeface="+mn-lt"/>
              </a:rPr>
              <a:t>dalam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i="1" dirty="0">
                <a:latin typeface="+mn-lt"/>
              </a:rPr>
              <a:t>A</a:t>
            </a:r>
            <a:r>
              <a:rPr lang="en-US" altLang="en-US" sz="2400" dirty="0">
                <a:latin typeface="+mn-lt"/>
              </a:rPr>
              <a:t> dan </a:t>
            </a:r>
            <a:r>
              <a:rPr lang="en-US" altLang="en-US" sz="2400" i="1" dirty="0">
                <a:latin typeface="+mn-lt"/>
              </a:rPr>
              <a:t>B</a:t>
            </a:r>
            <a:r>
              <a:rPr lang="en-US" altLang="en-US" sz="2400" dirty="0">
                <a:latin typeface="+mn-lt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Gabungan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keduanya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adalah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blok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cipherteks</a:t>
            </a:r>
            <a:r>
              <a:rPr lang="en-US" altLang="en-US" sz="2400" dirty="0">
                <a:latin typeface="+mn-lt"/>
              </a:rPr>
              <a:t> yang </a:t>
            </a:r>
            <a:r>
              <a:rPr lang="en-US" altLang="en-US" sz="2400" dirty="0" err="1">
                <a:latin typeface="+mn-lt"/>
              </a:rPr>
              <a:t>berukuran</a:t>
            </a:r>
            <a:r>
              <a:rPr lang="en-US" altLang="en-US" sz="2400" dirty="0">
                <a:latin typeface="+mn-lt"/>
              </a:rPr>
              <a:t> 64 bit.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69637" name="Rectangle 11">
            <a:extLst>
              <a:ext uri="{FF2B5EF4-FFF2-40B4-BE49-F238E27FC236}">
                <a16:creationId xmlns:a16="http://schemas.microsoft.com/office/drawing/2014/main" id="{9E0AEFD1-04BE-41A6-97BA-45CFE8A2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1" y="84288"/>
            <a:ext cx="14285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69638" name="Object 4">
            <a:extLst>
              <a:ext uri="{FF2B5EF4-FFF2-40B4-BE49-F238E27FC236}">
                <a16:creationId xmlns:a16="http://schemas.microsoft.com/office/drawing/2014/main" id="{2DD23145-7464-41FC-9A46-D05CC64DA2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1800" y="90303"/>
          <a:ext cx="3378200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888410" imgH="4102990" progId="Visio.Drawing.6">
                  <p:embed/>
                </p:oleObj>
              </mc:Choice>
              <mc:Fallback>
                <p:oleObj r:id="rId2" imgW="1888410" imgH="4102990" progId="Visio.Drawing.6">
                  <p:embed/>
                  <p:pic>
                    <p:nvPicPr>
                      <p:cNvPr id="69638" name="Object 4">
                        <a:extLst>
                          <a:ext uri="{FF2B5EF4-FFF2-40B4-BE49-F238E27FC236}">
                            <a16:creationId xmlns:a16="http://schemas.microsoft.com/office/drawing/2014/main" id="{2DD23145-7464-41FC-9A46-D05CC64DA2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90303"/>
                        <a:ext cx="3378200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EEB7327-4F3F-42D5-AE94-77B895744B97}"/>
              </a:ext>
            </a:extLst>
          </p:cNvPr>
          <p:cNvSpPr/>
          <p:nvPr/>
        </p:nvSpPr>
        <p:spPr>
          <a:xfrm>
            <a:off x="1234090" y="904226"/>
            <a:ext cx="536991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for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i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FF0000"/>
                </a:solidFill>
              </a:rPr>
              <a:t> 1 </a:t>
            </a:r>
            <a:r>
              <a:rPr lang="en-US" altLang="en-US" sz="2400" b="1" dirty="0">
                <a:solidFill>
                  <a:srgbClr val="FF0000"/>
                </a:solidFill>
              </a:rPr>
              <a:t>to</a:t>
            </a:r>
            <a:r>
              <a:rPr lang="en-US" altLang="en-US" sz="2400" dirty="0">
                <a:solidFill>
                  <a:srgbClr val="FF0000"/>
                </a:solidFill>
              </a:rPr>
              <a:t> r </a:t>
            </a:r>
            <a:r>
              <a:rPr lang="en-US" altLang="en-US" sz="2400" b="1" dirty="0">
                <a:solidFill>
                  <a:srgbClr val="FF0000"/>
                </a:solidFill>
              </a:rPr>
              <a:t>do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 A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FF0000"/>
                </a:solidFill>
              </a:rPr>
              <a:t> ((A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solidFill>
                  <a:srgbClr val="FF0000"/>
                </a:solidFill>
              </a:rPr>
              <a:t> B) &lt;&lt;&lt; B) + S[2i]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 B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FF0000"/>
                </a:solidFill>
              </a:rPr>
              <a:t> ((B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solidFill>
                  <a:srgbClr val="FF0000"/>
                </a:solidFill>
              </a:rPr>
              <a:t> A) &lt;&lt;&lt; A) + S[2i+1]</a:t>
            </a:r>
          </a:p>
          <a:p>
            <a:pPr>
              <a:buFontTx/>
              <a:buNone/>
            </a:pPr>
            <a:r>
              <a:rPr lang="en-US" altLang="en-US" sz="2400" b="1" dirty="0" err="1">
                <a:solidFill>
                  <a:srgbClr val="FF0000"/>
                </a:solidFill>
              </a:rPr>
              <a:t>endfor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000" dirty="0"/>
              <a:t> 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5EB03E-852E-4DA9-9267-E44CFE0060DB}"/>
              </a:ext>
            </a:extLst>
          </p:cNvPr>
          <p:cNvSpPr/>
          <p:nvPr/>
        </p:nvSpPr>
        <p:spPr>
          <a:xfrm>
            <a:off x="4945888" y="5799345"/>
            <a:ext cx="2888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dirty="0"/>
              <a:t>Proses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: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RC6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1351533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38D31-E89E-181A-FBDC-09BD2ADF3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377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RC6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E0C68-93CC-0059-767E-48BFB4802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897"/>
            <a:ext cx="10870324" cy="4960881"/>
          </a:xfrm>
        </p:spPr>
        <p:txBody>
          <a:bodyPr>
            <a:normAutofit/>
          </a:bodyPr>
          <a:lstStyle/>
          <a:p>
            <a:r>
              <a:rPr lang="en-US" sz="2400" dirty="0"/>
              <a:t>RC6 juga </a:t>
            </a:r>
            <a:r>
              <a:rPr lang="en-US" sz="2400" dirty="0" err="1"/>
              <a:t>dibuat</a:t>
            </a:r>
            <a:r>
              <a:rPr lang="en-US" sz="2400" dirty="0"/>
              <a:t> oleh Ronald Rivest, Matt Robshaw, Ray Sidney, dan </a:t>
            </a:r>
            <a:r>
              <a:rPr lang="en-US" sz="2400" dirty="0" err="1"/>
              <a:t>Yiqun</a:t>
            </a:r>
            <a:r>
              <a:rPr lang="en-US" sz="2400" dirty="0"/>
              <a:t> Lisa Yin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RSA (Rivest, 1998). </a:t>
            </a:r>
          </a:p>
          <a:p>
            <a:r>
              <a:rPr lang="en-US" sz="2400" dirty="0"/>
              <a:t>RC6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RC5. RC6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</a:t>
            </a:r>
            <a:r>
              <a:rPr lang="en-US" sz="2400" dirty="0" err="1"/>
              <a:t>kompetisi</a:t>
            </a:r>
            <a:r>
              <a:rPr lang="en-US" sz="2400" dirty="0"/>
              <a:t> </a:t>
            </a:r>
            <a:r>
              <a:rPr lang="en-US" sz="2400" dirty="0" err="1"/>
              <a:t>Advanvced</a:t>
            </a:r>
            <a:r>
              <a:rPr lang="en-US" sz="2400" dirty="0"/>
              <a:t> Encryption Standard  </a:t>
            </a:r>
            <a:r>
              <a:rPr lang="en-US" sz="2400" dirty="0" err="1"/>
              <a:t>atau</a:t>
            </a:r>
            <a:r>
              <a:rPr lang="en-US" sz="2400" dirty="0"/>
              <a:t> AES (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pada </a:t>
            </a:r>
            <a:r>
              <a:rPr lang="en-US" sz="2400" dirty="0" err="1"/>
              <a:t>materi</a:t>
            </a:r>
            <a:r>
              <a:rPr lang="en-US" sz="2400" dirty="0"/>
              <a:t> </a:t>
            </a:r>
            <a:r>
              <a:rPr lang="en-US" sz="2400" dirty="0" err="1"/>
              <a:t>selanjutnya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RC6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enkripsi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data </a:t>
            </a:r>
            <a:r>
              <a:rPr lang="en-US" sz="2400" dirty="0" err="1"/>
              <a:t>berukuran</a:t>
            </a:r>
            <a:r>
              <a:rPr lang="en-US" sz="2400" dirty="0"/>
              <a:t> 128 bit,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kuncinya</a:t>
            </a:r>
            <a:r>
              <a:rPr lang="en-US" sz="2400" dirty="0"/>
              <a:t> </a:t>
            </a:r>
            <a:r>
              <a:rPr lang="en-US" sz="2400" dirty="0" err="1"/>
              <a:t>bervariasi</a:t>
            </a:r>
            <a:r>
              <a:rPr lang="en-US" sz="2400" dirty="0"/>
              <a:t> 128, 192, 256 </a:t>
            </a:r>
            <a:r>
              <a:rPr lang="en-US" sz="2400" dirty="0" err="1"/>
              <a:t>sampai</a:t>
            </a:r>
            <a:r>
              <a:rPr lang="en-US" sz="2400" dirty="0"/>
              <a:t> 2040 bit. Cara </a:t>
            </a:r>
            <a:r>
              <a:rPr lang="en-US" sz="2400" dirty="0" err="1"/>
              <a:t>pembangkitan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internalnya</a:t>
            </a:r>
            <a:r>
              <a:rPr lang="en-US" sz="2400" dirty="0"/>
              <a:t> </a:t>
            </a:r>
            <a:r>
              <a:rPr lang="en-US" sz="2400" dirty="0" err="1"/>
              <a:t>identik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RC5. </a:t>
            </a:r>
          </a:p>
          <a:p>
            <a:endParaRPr lang="en-US" sz="2400" dirty="0"/>
          </a:p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, RC6 </a:t>
            </a:r>
            <a:r>
              <a:rPr lang="en-US" sz="2400" dirty="0" err="1"/>
              <a:t>mirip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RC5, </a:t>
            </a:r>
            <a:r>
              <a:rPr lang="en-US" sz="2400" dirty="0" err="1"/>
              <a:t>begitu</a:t>
            </a:r>
            <a:r>
              <a:rPr lang="en-US" sz="2400" dirty="0"/>
              <a:t> juga </a:t>
            </a:r>
            <a:r>
              <a:rPr lang="en-US" sz="2400" dirty="0" err="1"/>
              <a:t>operasi-operasinya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XOR, </a:t>
            </a:r>
            <a:r>
              <a:rPr lang="en-US" sz="2400" dirty="0" err="1"/>
              <a:t>penjumlahan</a:t>
            </a:r>
            <a:r>
              <a:rPr lang="en-US" sz="2400" dirty="0"/>
              <a:t>, dan </a:t>
            </a:r>
            <a:r>
              <a:rPr lang="en-US" sz="2400" dirty="0" err="1"/>
              <a:t>rotasi</a:t>
            </a:r>
            <a:r>
              <a:rPr lang="en-US" sz="2400" dirty="0"/>
              <a:t>.  RC6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. </a:t>
            </a:r>
          </a:p>
          <a:p>
            <a:r>
              <a:rPr lang="en-US" sz="2400" dirty="0"/>
              <a:t>RC6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dipandang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dua </a:t>
            </a:r>
            <a:r>
              <a:rPr lang="en-US" sz="2400" dirty="0" err="1"/>
              <a:t>buah</a:t>
            </a:r>
            <a:r>
              <a:rPr lang="en-US" sz="2400" dirty="0"/>
              <a:t> RC5 yang </a:t>
            </a:r>
            <a:r>
              <a:rPr lang="en-US" sz="2400" dirty="0" err="1"/>
              <a:t>dioperasikan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parallel.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B78C5-FBDB-E92B-2728-0E69D90D3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21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025F01C-30A5-219A-3393-8964E51DD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217" y="168166"/>
            <a:ext cx="5725663" cy="6475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4B7571-EC83-D291-0F49-4087DDF50CEE}"/>
              </a:ext>
            </a:extLst>
          </p:cNvPr>
          <p:cNvSpPr txBox="1"/>
          <p:nvPr/>
        </p:nvSpPr>
        <p:spPr>
          <a:xfrm>
            <a:off x="6915807" y="5872601"/>
            <a:ext cx="47401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Gambar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Feistel di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RC6.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+ 1) (Rivest, 1998)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6DB34F-2E11-91E2-473C-22ACC701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68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B3119A-9F00-EC13-425B-77D016BB7A3F}"/>
              </a:ext>
            </a:extLst>
          </p:cNvPr>
          <p:cNvSpPr txBox="1"/>
          <p:nvPr/>
        </p:nvSpPr>
        <p:spPr>
          <a:xfrm>
            <a:off x="1087821" y="263903"/>
            <a:ext cx="10016358" cy="6330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{   Enkripsi RC6-w/r/b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Masukan:   Plainteks disimpan di dalam empat register berukuran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   w bit:  A, B, C dan 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	                   r adalah jumlah putaran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	                   S[0, ... , 2r + 3] adalah kunci internal, panjangnya w bit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Luaran: Cipherteks disimpan di dalam A, B, C, 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}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Algoritma: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B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 + S[0]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D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 + S[1]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for i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 to r do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t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(B*(2B + 1)) &lt;&lt;&lt; lg w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u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(D*(2D + 1)) &lt;&lt;&lt; lg w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A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((A </a:t>
            </a:r>
            <a:r>
              <a:rPr lang="fi-FI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t) &lt;&lt;&lt; u) + S[2i]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C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((C </a:t>
            </a:r>
            <a:r>
              <a:rPr lang="fi-FI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u) &lt;&lt;&lt; t) + S[2i + 1]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(A, B, C, D)  =  (B, C, D, A)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end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A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+ S[2r + 2]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C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C + S[2r + 3]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CAF594-82A2-65E1-E15A-1D7487389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036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DE0F29-80AE-C440-52E4-3D821EEADEE3}"/>
              </a:ext>
            </a:extLst>
          </p:cNvPr>
          <p:cNvSpPr txBox="1"/>
          <p:nvPr/>
        </p:nvSpPr>
        <p:spPr>
          <a:xfrm>
            <a:off x="1229710" y="263903"/>
            <a:ext cx="10110952" cy="6330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{   Dekripsi RC6-w/r/b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Masukan: Cipherteks disimpan di dalam empat register berukuran  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w bit:  A, B, C dan D  r adalah jumlah putaran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     S[0, ... , 2r + 3] adalah kunci internal, panjangnya w bit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Luaran: Plainteks disimpan di dalam A, B, C, 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}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Algoritma: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C </a:t>
            </a: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C – S[2r + 3]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A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– S[2r + 2]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for i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r downto 1 do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(A, B, C, D)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(D, A, B, C)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u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(D*(2D + 1)) &lt;&lt;&lt; lg w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t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(B*(2B + 1)) &lt;&lt;&lt; lg w 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C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((C – S[2i + 1]) &gt;&gt;&gt; t) </a:t>
            </a:r>
            <a:r>
              <a:rPr lang="fi-FI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      A 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((A – S[2i]) &gt;&gt;&gt; u) 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sz="2400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</a:t>
            </a: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end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D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 – S[1]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B 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fi-FI" sz="1800" i="1" dirty="0">
                <a:effectLst/>
                <a:latin typeface="Georgia" panose="02040502050405020303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 – S[0]</a:t>
            </a:r>
            <a:endParaRPr lang="en-US" sz="2400" dirty="0">
              <a:effectLst/>
              <a:latin typeface="Georgia" panose="02040502050405020303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441291-B378-D6B4-B7A6-955F0619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34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E131E3-FD31-DF27-24CA-AEE9AF35FC08}"/>
              </a:ext>
            </a:extLst>
          </p:cNvPr>
          <p:cNvSpPr txBox="1"/>
          <p:nvPr/>
        </p:nvSpPr>
        <p:spPr>
          <a:xfrm>
            <a:off x="914400" y="998947"/>
            <a:ext cx="10646979" cy="4739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Keterangan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penjumlahan dalam modulo 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pengurangan dalam modulo 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adalah operasi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bitwise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XOR dari word yang panjangnya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bit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perkalian dalam modulo 2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</a:p>
          <a:p>
            <a:pPr marL="226695"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&lt;&lt;&lt;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adalah operasi pergeseran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(yang panjangnya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bit)  ke kiri secara sirkular sejauh log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 least significant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 dari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</a:p>
          <a:p>
            <a:pPr marL="226695" algn="just">
              <a:lnSpc>
                <a:spcPct val="115000"/>
              </a:lnSpc>
            </a:pPr>
            <a:r>
              <a:rPr lang="fi-FI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ct val="115000"/>
              </a:lnSpc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&gt;&gt;&gt; b  adalah operasi pergeseran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(yang panjangnya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bit)  ke  kanan secara sirkular sejauh log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w least significant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bit dari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FD498E-CD85-D407-530C-EA6161426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90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Cipher </a:t>
            </a:r>
            <a:r>
              <a:rPr lang="en-US" altLang="en-US" sz="5400" b="1" dirty="0" err="1">
                <a:solidFill>
                  <a:srgbClr val="FF0000"/>
                </a:solidFill>
              </a:rPr>
              <a:t>blok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lainnya</a:t>
            </a:r>
            <a:endParaRPr lang="en-US" altLang="en-US" sz="5400" b="1" dirty="0">
              <a:solidFill>
                <a:srgbClr val="FF0000"/>
              </a:solidFill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2912997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8C129-097B-B0FB-01CE-C97B4A4F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Blowfish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D9427-9B60-C4FE-B295-6B267D0D0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Dirancang</a:t>
            </a:r>
            <a:r>
              <a:rPr lang="en-US" dirty="0"/>
              <a:t> oleh Bruce </a:t>
            </a:r>
            <a:r>
              <a:rPr lang="en-US" dirty="0" err="1"/>
              <a:t>Schneier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1993</a:t>
            </a:r>
            <a:r>
              <a:rPr lang="sv-SE" dirty="0"/>
              <a:t>.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Blowfish </a:t>
            </a:r>
            <a:r>
              <a:rPr lang="en-US" dirty="0" err="1"/>
              <a:t>adalah</a:t>
            </a:r>
            <a:r>
              <a:rPr lang="en-US" dirty="0"/>
              <a:t> 64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32 </a:t>
            </a:r>
            <a:r>
              <a:rPr lang="en-US" dirty="0" err="1"/>
              <a:t>sampai</a:t>
            </a:r>
            <a:r>
              <a:rPr lang="en-US" dirty="0"/>
              <a:t> 448 bit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16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S-box </a:t>
            </a:r>
            <a:r>
              <a:rPr lang="en-US" dirty="0" err="1"/>
              <a:t>adalah</a:t>
            </a:r>
            <a:r>
              <a:rPr lang="en-US" dirty="0"/>
              <a:t> 4 </a:t>
            </a:r>
            <a:r>
              <a:rPr lang="en-US" dirty="0" err="1"/>
              <a:t>buah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5387F-5AD9-B8E9-EA3C-B6975855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8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BAEBE28-205B-4340-8515-2D3C58EBF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Tinjauan</a:t>
            </a:r>
            <a:r>
              <a:rPr lang="en-US" altLang="en-US" b="1" dirty="0"/>
              <a:t> </a:t>
            </a:r>
            <a:r>
              <a:rPr lang="en-US" altLang="en-US" b="1" dirty="0" err="1"/>
              <a:t>Umum</a:t>
            </a:r>
            <a:r>
              <a:rPr lang="en-US" altLang="en-US" b="1" dirty="0"/>
              <a:t> GOST (Magma)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640FA4C-F1BC-4738-88E1-4BC6EB8F4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71624"/>
            <a:ext cx="10515600" cy="447357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Gosudarstvenny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Standard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artinya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pemerintah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GOST 28147-89 (RFC 5830).</a:t>
            </a:r>
          </a:p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negara Uni Soviet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dulu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(USSR).</a:t>
            </a: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mulanya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pt-BR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GOST R 34.12-2015 (RFC 7801, RFC 8891), </a:t>
            </a:r>
            <a:r>
              <a:rPr lang="pt-BR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pt-BR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blok ini dinamakan </a:t>
            </a:r>
            <a:r>
              <a:rPr lang="pt-BR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Magma</a:t>
            </a:r>
            <a:r>
              <a:rPr lang="pt-BR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GOST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dikembangkan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1970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namun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dirilis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1990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setelah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Uni Soviet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bubar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oleh Soviet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alternatif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Amerika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Serikat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struktural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mirip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400" dirty="0">
                <a:solidFill>
                  <a:srgbClr val="000000"/>
                </a:solidFill>
              </a:rPr>
              <a:t>  (</a:t>
            </a:r>
            <a:r>
              <a:rPr lang="en-US" altLang="en-US" sz="2400" dirty="0" err="1">
                <a:solidFill>
                  <a:srgbClr val="000000"/>
                </a:solidFill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jaringan</a:t>
            </a:r>
            <a:r>
              <a:rPr lang="en-US" altLang="en-US" sz="2400" dirty="0">
                <a:solidFill>
                  <a:srgbClr val="000000"/>
                </a:solidFill>
              </a:rPr>
              <a:t> Feistel)</a:t>
            </a:r>
          </a:p>
        </p:txBody>
      </p:sp>
      <p:sp>
        <p:nvSpPr>
          <p:cNvPr id="39941" name="Slide Number Placeholder 4">
            <a:extLst>
              <a:ext uri="{FF2B5EF4-FFF2-40B4-BE49-F238E27FC236}">
                <a16:creationId xmlns:a16="http://schemas.microsoft.com/office/drawing/2014/main" id="{2F469FDC-DA54-4D7B-AC25-A9E1192F9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7ABA17-6B8D-4B57-B336-569E418CB8C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B6BC49F-AA58-2771-1351-29F79FF4F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90" y="218483"/>
            <a:ext cx="6653920" cy="642103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A65272-C719-20DB-ABD4-023BAA18D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25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29AED-A0B4-B445-BCFB-4ABCDCE6D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Serpent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C29AD-7F5E-1E62-3FEA-DDA49A8C0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finalis</a:t>
            </a:r>
            <a:r>
              <a:rPr lang="en-US" dirty="0"/>
              <a:t> AES (Advanced Encryption Standard)</a:t>
            </a:r>
          </a:p>
          <a:p>
            <a:r>
              <a:rPr lang="en-US" dirty="0" err="1"/>
              <a:t>Dirancang</a:t>
            </a:r>
            <a:r>
              <a:rPr lang="en-US" dirty="0"/>
              <a:t> oleh </a:t>
            </a:r>
            <a:r>
              <a:rPr lang="sv-SE" dirty="0"/>
              <a:t>Ross Anderson, Eli Biham, dan Lars Knudsen.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Serpent </a:t>
            </a:r>
            <a:r>
              <a:rPr lang="en-US" dirty="0" err="1"/>
              <a:t>adalah</a:t>
            </a:r>
            <a:r>
              <a:rPr lang="en-US" dirty="0"/>
              <a:t> 128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128, 192, dan 256 bit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32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S-box </a:t>
            </a:r>
            <a:r>
              <a:rPr lang="en-US" dirty="0" err="1"/>
              <a:t>adalah</a:t>
            </a:r>
            <a:r>
              <a:rPr lang="en-US" dirty="0"/>
              <a:t> 8 </a:t>
            </a:r>
            <a:r>
              <a:rPr lang="en-US" dirty="0" err="1"/>
              <a:t>buah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E522A-0F3D-622A-B2CE-E3A6BFC8E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45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6D8ED19-1801-3A74-57AE-F02FD0751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093" y="1036320"/>
            <a:ext cx="2286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0898FB-C3F5-D955-35D0-4A4265AEF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093" y="5074920"/>
            <a:ext cx="2286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">
                <a:latin typeface="Times New Roman" panose="02020603050405020304" pitchFamily="18" charset="0"/>
              </a:rPr>
              <a:t>IP</a:t>
            </a:r>
            <a:r>
              <a:rPr lang="en-US" altLang="en-US" sz="2000" baseline="30000">
                <a:latin typeface="Times New Roman" panose="02020603050405020304" pitchFamily="18" charset="0"/>
              </a:rPr>
              <a:t>-1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D8A787-8F50-F7C9-50EB-756B0F6D8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093" y="1569720"/>
            <a:ext cx="22860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B607D7D0-A7B4-6592-A29B-B7F292666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493" y="1874520"/>
            <a:ext cx="304800" cy="228600"/>
          </a:xfrm>
          <a:prstGeom prst="flowChar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C7BC32E5-F849-085F-01C8-FFF59EEF6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293" y="1771333"/>
            <a:ext cx="477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K</a:t>
            </a:r>
            <a:r>
              <a:rPr lang="en-US" altLang="en-US" sz="2000" baseline="-25000">
                <a:latin typeface="Times New Roman" panose="02020603050405020304" pitchFamily="18" charset="0"/>
              </a:rPr>
              <a:t>i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F87D8E4-95C5-6C9C-2935-AAD86EF52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17983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927446F1-2FE2-3273-5549-051A18107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25603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399FCC91-2AB4-8588-357C-352573EDA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1293" y="2560320"/>
            <a:ext cx="893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S</a:t>
            </a:r>
            <a:r>
              <a:rPr lang="en-US" altLang="en-US" sz="2000" baseline="-25000">
                <a:latin typeface="Times New Roman" panose="02020603050405020304" pitchFamily="18" charset="0"/>
              </a:rPr>
              <a:t>i mod 8</a:t>
            </a:r>
            <a:r>
              <a:rPr lang="en-US" altLang="en-US" sz="20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33F2BD7F-7431-4FA6-14EE-17A62F68B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33223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4132D5AA-F5D5-534C-9792-1D983A1BC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493" y="3398520"/>
            <a:ext cx="1341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1000">
                <a:latin typeface="Times New Roman" panose="02020603050405020304" pitchFamily="18" charset="0"/>
              </a:rPr>
              <a:t>Linear Transformation</a:t>
            </a:r>
          </a:p>
          <a:p>
            <a:pPr algn="ctr"/>
            <a:r>
              <a:rPr lang="en-US" altLang="en-US" sz="1000">
                <a:latin typeface="Times New Roman" panose="02020603050405020304" pitchFamily="18" charset="0"/>
              </a:rPr>
              <a:t>(except last round)</a:t>
            </a: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id="{09B9851B-B8F9-1A20-B623-197752B80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1293" y="4389120"/>
            <a:ext cx="304800" cy="228600"/>
          </a:xfrm>
          <a:prstGeom prst="flowChartOr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C5EB3CD4-8212-2FF5-A772-D797EE4B2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6093" y="4236720"/>
            <a:ext cx="684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K</a:t>
            </a:r>
            <a:r>
              <a:rPr lang="en-US" altLang="en-US" sz="2400" baseline="-25000">
                <a:latin typeface="Times New Roman" panose="02020603050405020304" pitchFamily="18" charset="0"/>
              </a:rPr>
              <a:t>32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76D81668-045C-0CC0-B1D1-F7A3ED2CC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0293" y="431292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989082F7-7A1F-9990-2331-333D73E1F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12649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F412D4CD-426A-7BCB-5ECF-A782C6C51F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47701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3D1CE806-15EE-58A1-E206-50A8D77643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40081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8E51C19C-89D4-20D4-9766-94AA58E71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30175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E6CB076A-2652-2D74-43CA-F30A77E4A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22555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B875B988-544A-451F-8EDB-8A1A22D65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493" y="3779520"/>
            <a:ext cx="0" cy="152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2">
            <a:extLst>
              <a:ext uri="{FF2B5EF4-FFF2-40B4-BE49-F238E27FC236}">
                <a16:creationId xmlns:a16="http://schemas.microsoft.com/office/drawing/2014/main" id="{74954093-1F0B-322F-235F-CFF9400DC7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5493" y="3931920"/>
            <a:ext cx="762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3">
            <a:extLst>
              <a:ext uri="{FF2B5EF4-FFF2-40B4-BE49-F238E27FC236}">
                <a16:creationId xmlns:a16="http://schemas.microsoft.com/office/drawing/2014/main" id="{370906D8-D210-6511-6FAB-54EEF9EB05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05493" y="2026920"/>
            <a:ext cx="0" cy="1905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4">
            <a:extLst>
              <a:ext uri="{FF2B5EF4-FFF2-40B4-BE49-F238E27FC236}">
                <a16:creationId xmlns:a16="http://schemas.microsoft.com/office/drawing/2014/main" id="{87D658BF-E34A-ECA7-9CBC-17B4107C4F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5493" y="2026920"/>
            <a:ext cx="381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6CB5C6E5-2AF4-37A1-DDCC-022A238EA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3093" y="1569720"/>
            <a:ext cx="946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>
                <a:latin typeface="Times New Roman" panose="02020603050405020304" pitchFamily="18" charset="0"/>
              </a:rPr>
              <a:t>For i = 0 to 31 </a:t>
            </a:r>
          </a:p>
        </p:txBody>
      </p:sp>
      <p:sp>
        <p:nvSpPr>
          <p:cNvPr id="25" name="Text Box 26">
            <a:extLst>
              <a:ext uri="{FF2B5EF4-FFF2-40B4-BE49-F238E27FC236}">
                <a16:creationId xmlns:a16="http://schemas.microsoft.com/office/drawing/2014/main" id="{54996C84-6ADD-5768-CAF0-22FAAAA65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480" y="2560320"/>
            <a:ext cx="171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Times New Roman" panose="02020603050405020304" pitchFamily="18" charset="0"/>
              </a:rPr>
              <a:t>32 copies of S-Box used.</a:t>
            </a:r>
          </a:p>
          <a:p>
            <a:r>
              <a:rPr lang="en-US" altLang="en-US" sz="1200">
                <a:latin typeface="Times New Roman" panose="02020603050405020304" pitchFamily="18" charset="0"/>
              </a:rPr>
              <a:t>4 bit input to each.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06CB02EE-E39B-87CA-5DF7-DC4C03A7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2680" y="2941320"/>
            <a:ext cx="1981200" cy="13112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Linear Transformation</a:t>
            </a:r>
          </a:p>
          <a:p>
            <a:r>
              <a:rPr lang="en-US" altLang="en-US" sz="2000" b="1">
                <a:latin typeface="Times New Roman" panose="02020603050405020304" pitchFamily="18" charset="0"/>
              </a:rPr>
              <a:t>Output bits = </a:t>
            </a:r>
          </a:p>
          <a:p>
            <a:pPr>
              <a:buFont typeface="Symbol" panose="05050102010706020507" pitchFamily="18" charset="2"/>
              <a:buChar char="Å"/>
            </a:pPr>
            <a:r>
              <a:rPr lang="en-US" altLang="en-US" sz="2000" b="1">
                <a:latin typeface="Times New Roman" panose="02020603050405020304" pitchFamily="18" charset="0"/>
              </a:rPr>
              <a:t> of input bits</a:t>
            </a: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491FC18B-E33D-96D1-35E8-FB1AB12BB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493" y="3246120"/>
            <a:ext cx="15192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Times New Roman" panose="02020603050405020304" pitchFamily="18" charset="0"/>
              </a:rPr>
              <a:t>Bit j = 0 to 127:</a:t>
            </a:r>
          </a:p>
          <a:p>
            <a:r>
              <a:rPr lang="en-US" altLang="en-US" sz="1200">
                <a:latin typeface="Times New Roman" panose="02020603050405020304" pitchFamily="18" charset="0"/>
              </a:rPr>
              <a:t>Odd j: XOR of 3 bits</a:t>
            </a:r>
          </a:p>
          <a:p>
            <a:r>
              <a:rPr lang="en-US" altLang="en-US" sz="1200">
                <a:latin typeface="Times New Roman" panose="02020603050405020304" pitchFamily="18" charset="0"/>
              </a:rPr>
              <a:t>Even j: XOR of 7 bits</a:t>
            </a:r>
          </a:p>
        </p:txBody>
      </p:sp>
      <p:sp>
        <p:nvSpPr>
          <p:cNvPr id="28" name="Line 29">
            <a:extLst>
              <a:ext uri="{FF2B5EF4-FFF2-40B4-BE49-F238E27FC236}">
                <a16:creationId xmlns:a16="http://schemas.microsoft.com/office/drawing/2014/main" id="{F07DCC7D-4339-E338-3A8D-30A2C39BB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1893" y="3550920"/>
            <a:ext cx="533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30">
            <a:extLst>
              <a:ext uri="{FF2B5EF4-FFF2-40B4-BE49-F238E27FC236}">
                <a16:creationId xmlns:a16="http://schemas.microsoft.com/office/drawing/2014/main" id="{E97929F3-5FFA-AE89-1EBA-B349FBC3C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693" y="426720"/>
            <a:ext cx="1084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</a:rPr>
              <a:t>Plaintext</a:t>
            </a:r>
          </a:p>
        </p:txBody>
      </p:sp>
      <p:sp>
        <p:nvSpPr>
          <p:cNvPr id="30" name="Line 31">
            <a:extLst>
              <a:ext uri="{FF2B5EF4-FFF2-40B4-BE49-F238E27FC236}">
                <a16:creationId xmlns:a16="http://schemas.microsoft.com/office/drawing/2014/main" id="{89C50B50-1405-7D35-A382-D92DA8EFD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8077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32">
            <a:extLst>
              <a:ext uri="{FF2B5EF4-FFF2-40B4-BE49-F238E27FC236}">
                <a16:creationId xmlns:a16="http://schemas.microsoft.com/office/drawing/2014/main" id="{D841A7DC-C312-C553-07A3-567657E17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480" y="5516245"/>
            <a:ext cx="1254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Ciphertext</a:t>
            </a:r>
          </a:p>
        </p:txBody>
      </p:sp>
      <p:sp>
        <p:nvSpPr>
          <p:cNvPr id="32" name="Line 33">
            <a:extLst>
              <a:ext uri="{FF2B5EF4-FFF2-40B4-BE49-F238E27FC236}">
                <a16:creationId xmlns:a16="http://schemas.microsoft.com/office/drawing/2014/main" id="{14EF8955-CF53-5D2C-D35C-E4D6F853F7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6093" y="53035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Rectangle 34">
            <a:extLst>
              <a:ext uri="{FF2B5EF4-FFF2-40B4-BE49-F238E27FC236}">
                <a16:creationId xmlns:a16="http://schemas.microsoft.com/office/drawing/2014/main" id="{BC12AE95-73BA-488D-2453-C8AF4C06C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480" y="5608320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5">
            <a:extLst>
              <a:ext uri="{FF2B5EF4-FFF2-40B4-BE49-F238E27FC236}">
                <a16:creationId xmlns:a16="http://schemas.microsoft.com/office/drawing/2014/main" id="{AE1633EA-0D7E-A99F-936C-8BB8B0195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493" y="502920"/>
            <a:ext cx="1295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585CEE94-E7D4-604B-C4F7-9F333614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480" y="563245"/>
            <a:ext cx="2122488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128 bit data block</a:t>
            </a:r>
          </a:p>
        </p:txBody>
      </p:sp>
      <p:sp>
        <p:nvSpPr>
          <p:cNvPr id="36" name="Text Box 37">
            <a:extLst>
              <a:ext uri="{FF2B5EF4-FFF2-40B4-BE49-F238E27FC236}">
                <a16:creationId xmlns:a16="http://schemas.microsoft.com/office/drawing/2014/main" id="{1E8B990F-6225-014C-2172-B15C3B226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680" y="1645920"/>
            <a:ext cx="1295400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32 rounds</a:t>
            </a:r>
          </a:p>
        </p:txBody>
      </p:sp>
      <p:sp>
        <p:nvSpPr>
          <p:cNvPr id="37" name="Text Box 38">
            <a:extLst>
              <a:ext uri="{FF2B5EF4-FFF2-40B4-BE49-F238E27FC236}">
                <a16:creationId xmlns:a16="http://schemas.microsoft.com/office/drawing/2014/main" id="{8499FB5E-A3CD-04B0-92C1-EB41B7B3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6480" y="1341120"/>
            <a:ext cx="2286000" cy="7016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256 bit keys, </a:t>
            </a:r>
          </a:p>
          <a:p>
            <a:r>
              <a:rPr lang="en-US" altLang="en-US" sz="2000">
                <a:latin typeface="Times New Roman" panose="02020603050405020304" pitchFamily="18" charset="0"/>
              </a:rPr>
              <a:t>pads shorter keys</a:t>
            </a:r>
            <a:r>
              <a:rPr lang="en-US" altLang="en-US" sz="20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id="{BC04F2BD-CB53-9ECB-ACA7-815EC569D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5880" y="5440045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Decryption differs from encryption</a:t>
            </a:r>
          </a:p>
        </p:txBody>
      </p:sp>
      <p:sp>
        <p:nvSpPr>
          <p:cNvPr id="39" name="AutoShape 40">
            <a:extLst>
              <a:ext uri="{FF2B5EF4-FFF2-40B4-BE49-F238E27FC236}">
                <a16:creationId xmlns:a16="http://schemas.microsoft.com/office/drawing/2014/main" id="{D71E88CD-1052-B4C9-B915-FF57888D1BE6}"/>
              </a:ext>
            </a:extLst>
          </p:cNvPr>
          <p:cNvSpPr>
            <a:spLocks/>
          </p:cNvSpPr>
          <p:nvPr/>
        </p:nvSpPr>
        <p:spPr bwMode="auto">
          <a:xfrm>
            <a:off x="7015480" y="3169920"/>
            <a:ext cx="381000" cy="838200"/>
          </a:xfrm>
          <a:prstGeom prst="rightBrace">
            <a:avLst>
              <a:gd name="adj1" fmla="val 18333"/>
              <a:gd name="adj2" fmla="val 50000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41">
            <a:extLst>
              <a:ext uri="{FF2B5EF4-FFF2-40B4-BE49-F238E27FC236}">
                <a16:creationId xmlns:a16="http://schemas.microsoft.com/office/drawing/2014/main" id="{BFCC9E1C-891E-A514-1F0C-BCA2E3BD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080" y="4312920"/>
            <a:ext cx="125571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id="{4BFCBB73-A08A-67AD-5958-47DC7D8BB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7680" y="1798320"/>
            <a:ext cx="125571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42" name="Line 43">
            <a:extLst>
              <a:ext uri="{FF2B5EF4-FFF2-40B4-BE49-F238E27FC236}">
                <a16:creationId xmlns:a16="http://schemas.microsoft.com/office/drawing/2014/main" id="{B20012BF-41DC-0EE8-7354-9FCBD8689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9280" y="4541520"/>
            <a:ext cx="457200" cy="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" name="Line 44">
            <a:extLst>
              <a:ext uri="{FF2B5EF4-FFF2-40B4-BE49-F238E27FC236}">
                <a16:creationId xmlns:a16="http://schemas.microsoft.com/office/drawing/2014/main" id="{8CA9C413-09C5-4A9E-45F4-EFCCA4EF29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0480" y="2026920"/>
            <a:ext cx="457200" cy="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78ABA4F-C264-B819-1D3A-49ACAA45C0CC}"/>
              </a:ext>
            </a:extLst>
          </p:cNvPr>
          <p:cNvSpPr txBox="1"/>
          <p:nvPr/>
        </p:nvSpPr>
        <p:spPr>
          <a:xfrm>
            <a:off x="597853" y="6294120"/>
            <a:ext cx="8869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Introduction to Practical Cryptography, Lecture 3 Block Ciphers </a:t>
            </a:r>
          </a:p>
        </p:txBody>
      </p:sp>
      <p:sp>
        <p:nvSpPr>
          <p:cNvPr id="44" name="Slide Number Placeholder 43">
            <a:extLst>
              <a:ext uri="{FF2B5EF4-FFF2-40B4-BE49-F238E27FC236}">
                <a16:creationId xmlns:a16="http://schemas.microsoft.com/office/drawing/2014/main" id="{0DFD0A5A-12FA-57CC-468C-70DBD613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674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1260B-819F-1A15-6F19-A8B8782C5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Twofish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D62B2-7107-D4CC-D769-2EDCB9FA3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finalis</a:t>
            </a:r>
            <a:r>
              <a:rPr lang="en-US" dirty="0"/>
              <a:t> AES (</a:t>
            </a:r>
            <a:r>
              <a:rPr lang="en-US" i="1" dirty="0"/>
              <a:t>Advanced Encryption Standard</a:t>
            </a:r>
            <a:r>
              <a:rPr lang="en-US" dirty="0"/>
              <a:t>)</a:t>
            </a:r>
          </a:p>
          <a:p>
            <a:r>
              <a:rPr lang="en-US" dirty="0" err="1"/>
              <a:t>Dirancang</a:t>
            </a:r>
            <a:r>
              <a:rPr lang="en-US" dirty="0"/>
              <a:t> oleh Bruce </a:t>
            </a:r>
            <a:r>
              <a:rPr lang="en-US" dirty="0" err="1"/>
              <a:t>Schneier</a:t>
            </a:r>
            <a:r>
              <a:rPr lang="sv-SE" dirty="0"/>
              <a:t>.</a:t>
            </a:r>
          </a:p>
          <a:p>
            <a:r>
              <a:rPr lang="sv-SE" dirty="0"/>
              <a:t>Twofish dapat dianggap sebagai kelanjutan dari Blowfish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Twofish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128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256 bit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16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S-box </a:t>
            </a:r>
            <a:r>
              <a:rPr lang="en-US" dirty="0" err="1"/>
              <a:t>adalah</a:t>
            </a:r>
            <a:r>
              <a:rPr lang="en-US" dirty="0"/>
              <a:t> 5 </a:t>
            </a:r>
            <a:r>
              <a:rPr lang="en-US" dirty="0" err="1"/>
              <a:t>buah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08749-37A7-D522-0754-9BF45E4E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116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63A3D89-73F7-1298-0C8D-5EB0EE39D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95606"/>
            <a:ext cx="6204031" cy="676239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2279BD-5616-7CAF-25C8-60D52A5E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778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A1DC9-4EA0-EA3A-7FD6-1A3F58AED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2F902-FFE9-F4FD-9C38-2867BFE7B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finalis</a:t>
            </a:r>
            <a:r>
              <a:rPr lang="en-US" dirty="0"/>
              <a:t> AES (</a:t>
            </a:r>
            <a:r>
              <a:rPr lang="en-US" i="1" dirty="0"/>
              <a:t>Advanced Encryption Standard</a:t>
            </a:r>
            <a:r>
              <a:rPr lang="en-US" dirty="0"/>
              <a:t>)</a:t>
            </a:r>
          </a:p>
          <a:p>
            <a:r>
              <a:rPr lang="en-US" dirty="0" err="1"/>
              <a:t>Dirancang</a:t>
            </a:r>
            <a:r>
              <a:rPr lang="en-US" dirty="0"/>
              <a:t> oleh IBM</a:t>
            </a:r>
            <a:r>
              <a:rPr lang="sv-SE" dirty="0"/>
              <a:t>.</a:t>
            </a:r>
          </a:p>
          <a:p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 dan </a:t>
            </a:r>
            <a:r>
              <a:rPr lang="en-US" dirty="0" err="1"/>
              <a:t>cipherteks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MARS </a:t>
            </a:r>
            <a:r>
              <a:rPr lang="en-US" dirty="0" err="1"/>
              <a:t>adalah</a:t>
            </a:r>
            <a:r>
              <a:rPr lang="en-US" dirty="0"/>
              <a:t> 128 bit</a:t>
            </a:r>
          </a:p>
          <a:p>
            <a:r>
              <a:rPr lang="en-US" dirty="0"/>
              <a:t>Panjang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128 </a:t>
            </a:r>
            <a:r>
              <a:rPr lang="en-US" dirty="0" err="1"/>
              <a:t>sampai</a:t>
            </a:r>
            <a:r>
              <a:rPr lang="en-US" dirty="0"/>
              <a:t> 448 bit (</a:t>
            </a:r>
            <a:r>
              <a:rPr lang="en-US" dirty="0" err="1"/>
              <a:t>pertambahan</a:t>
            </a:r>
            <a:r>
              <a:rPr lang="en-US" dirty="0"/>
              <a:t> 32 bit)</a:t>
            </a:r>
          </a:p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32 kali,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substitusi-permutasi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8C9A6-E828-8ED8-EAB2-F668F8E6A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46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78B83AC7-5EEF-F63D-BCEB-A72FDE137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229360"/>
            <a:ext cx="3886200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41FD0AE7-00DC-2CCD-A5B4-D605E5198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325" y="1305560"/>
            <a:ext cx="4029075" cy="465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E1B4DE96-494B-EED9-A59A-99A55F173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400" y="568960"/>
            <a:ext cx="2354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Forward</a:t>
            </a:r>
            <a:r>
              <a:rPr lang="en-US" altLang="en-US" sz="28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Mixing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6F95D78-78F2-AAF3-588C-CF6E10884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5488" y="568960"/>
            <a:ext cx="2541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</a:rPr>
              <a:t>Backward</a:t>
            </a:r>
            <a:r>
              <a:rPr lang="en-US" altLang="en-US" sz="2800" b="1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</a:rPr>
              <a:t>Mixing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52A982A3-5622-3150-BEEB-50960EB47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9400" y="772160"/>
            <a:ext cx="119856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B7F702AB-3FF7-8A76-DAB7-BE9824CF1A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400" y="1153160"/>
            <a:ext cx="609600" cy="30480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6F658AD7-6E8F-ACFE-F064-72F2C50C8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400" y="5572760"/>
            <a:ext cx="1198563" cy="3968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latin typeface="Times New Roman" panose="02020603050405020304" pitchFamily="18" charset="0"/>
              </a:rPr>
              <a:t>whitening</a:t>
            </a: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26248688-CE05-205C-8E28-B587CC543F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2800" y="5191760"/>
            <a:ext cx="533400" cy="381000"/>
          </a:xfrm>
          <a:prstGeom prst="line">
            <a:avLst/>
          </a:prstGeom>
          <a:noFill/>
          <a:ln w="9525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A7D9F3B-CFAB-6FC2-5E00-85C215C3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0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>
            <a:extLst>
              <a:ext uri="{FF2B5EF4-FFF2-40B4-BE49-F238E27FC236}">
                <a16:creationId xmlns:a16="http://schemas.microsoft.com/office/drawing/2014/main" id="{5776BA4E-F331-49AA-8CD6-72D53DDAB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1956" y="416560"/>
            <a:ext cx="10361844" cy="593979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Ukuran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= 64 bit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Panjang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= 256 bit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= 32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sebenarnya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8</a:t>
            </a:r>
            <a:r>
              <a:rPr lang="en-US" altLang="en-US" sz="2400" dirty="0">
                <a:cs typeface="Times New Roman" panose="02020603050405020304" pitchFamily="18" charset="0"/>
              </a:rPr>
              <a:t>,  </a:t>
            </a:r>
            <a:r>
              <a:rPr lang="en-US" altLang="en-US" sz="2400" dirty="0" err="1">
                <a:cs typeface="Times New Roman" panose="02020603050405020304" pitchFamily="18" charset="0"/>
              </a:rPr>
              <a:t>namun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32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dijadwalkan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penggunaannya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Standard GOST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menspesifikasikan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blok</a:t>
            </a:r>
            <a:r>
              <a:rPr lang="en-US" altLang="en-US" sz="2400" dirty="0">
                <a:cs typeface="Times New Roman" panose="02020603050405020304" pitchFamily="18" charset="0"/>
              </a:rPr>
              <a:t> 128-bit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diberi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Kuznyechik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1AF4AF6D-B598-4AC2-B139-9B97D5A8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EC9367-A150-4C57-8CDC-F94690824E4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058CC31B-461A-1096-22B9-C0B31140D5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05947"/>
              </p:ext>
            </p:extLst>
          </p:nvPr>
        </p:nvGraphicFramePr>
        <p:xfrm>
          <a:off x="1281516" y="3031173"/>
          <a:ext cx="9918528" cy="223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1264920" progId="Word.Document.8">
                  <p:embed/>
                </p:oleObj>
              </mc:Choice>
              <mc:Fallback>
                <p:oleObj name="Document" r:id="rId2" imgW="5629656" imgH="1264920" progId="Word.Document.8">
                  <p:embed/>
                  <p:pic>
                    <p:nvPicPr>
                      <p:cNvPr id="41986" name="Object 2">
                        <a:extLst>
                          <a:ext uri="{FF2B5EF4-FFF2-40B4-BE49-F238E27FC236}">
                            <a16:creationId xmlns:a16="http://schemas.microsoft.com/office/drawing/2014/main" id="{DDAB7DDE-9B73-4754-8665-786668F503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516" y="3031173"/>
                        <a:ext cx="9918528" cy="223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>
            <a:extLst>
              <a:ext uri="{FF2B5EF4-FFF2-40B4-BE49-F238E27FC236}">
                <a16:creationId xmlns:a16="http://schemas.microsoft.com/office/drawing/2014/main" id="{AD1C5245-BFE7-405A-ADED-C1E9EA13E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760" y="871220"/>
            <a:ext cx="10408919" cy="56210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sangat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eksternal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cs typeface="Times New Roman" panose="02020603050405020304" pitchFamily="18" charset="0"/>
              </a:rPr>
              <a:t> 256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dibagi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delapan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cs typeface="Times New Roman" panose="02020603050405020304" pitchFamily="18" charset="0"/>
              </a:rPr>
              <a:t> 32 bit.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Delapan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dinamakan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, …,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8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cs typeface="Times New Roman" panose="02020603050405020304" pitchFamily="18" charset="0"/>
              </a:rPr>
              <a:t>: K = ‘abcdefghijklmnopqrstuvwxyz123456’       (32 x 8 bit = 256 bit)</a:t>
            </a:r>
          </a:p>
          <a:p>
            <a:pPr marL="457200" lvl="1" indent="0"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	</a:t>
            </a:r>
          </a:p>
          <a:p>
            <a:pPr marL="457200" lvl="1" indent="0"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       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	K1 = ‘</a:t>
            </a:r>
            <a:r>
              <a:rPr lang="en-US" altLang="en-US" dirty="0" err="1">
                <a:cs typeface="Times New Roman" panose="02020603050405020304" pitchFamily="18" charset="0"/>
              </a:rPr>
              <a:t>abcd</a:t>
            </a:r>
            <a:r>
              <a:rPr lang="en-US" altLang="en-US" dirty="0">
                <a:cs typeface="Times New Roman" panose="02020603050405020304" pitchFamily="18" charset="0"/>
              </a:rPr>
              <a:t>’		K5 = ‘</a:t>
            </a:r>
            <a:r>
              <a:rPr lang="en-US" altLang="en-US" dirty="0" err="1">
                <a:cs typeface="Times New Roman" panose="02020603050405020304" pitchFamily="18" charset="0"/>
              </a:rPr>
              <a:t>qrst</a:t>
            </a:r>
            <a:r>
              <a:rPr lang="en-US" altLang="en-US" dirty="0">
                <a:cs typeface="Times New Roman" panose="02020603050405020304" pitchFamily="18" charset="0"/>
              </a:rPr>
              <a:t>’</a:t>
            </a:r>
          </a:p>
          <a:p>
            <a:pPr marL="457200" lvl="1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	K2 = ‘</a:t>
            </a:r>
            <a:r>
              <a:rPr lang="en-US" altLang="en-US" dirty="0" err="1">
                <a:cs typeface="Times New Roman" panose="02020603050405020304" pitchFamily="18" charset="0"/>
              </a:rPr>
              <a:t>efgh</a:t>
            </a:r>
            <a:r>
              <a:rPr lang="en-US" altLang="en-US" dirty="0">
                <a:cs typeface="Times New Roman" panose="02020603050405020304" pitchFamily="18" charset="0"/>
              </a:rPr>
              <a:t>’		K6 = ‘</a:t>
            </a:r>
            <a:r>
              <a:rPr lang="en-US" altLang="en-US" dirty="0" err="1">
                <a:cs typeface="Times New Roman" panose="02020603050405020304" pitchFamily="18" charset="0"/>
              </a:rPr>
              <a:t>uvwx</a:t>
            </a:r>
            <a:r>
              <a:rPr lang="en-US" altLang="en-US" dirty="0">
                <a:cs typeface="Times New Roman" panose="02020603050405020304" pitchFamily="18" charset="0"/>
              </a:rPr>
              <a:t>’</a:t>
            </a:r>
          </a:p>
          <a:p>
            <a:pPr marL="457200" lvl="1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K3 = ‘</a:t>
            </a:r>
            <a:r>
              <a:rPr lang="en-US" altLang="en-US" dirty="0" err="1">
                <a:cs typeface="Times New Roman" panose="02020603050405020304" pitchFamily="18" charset="0"/>
              </a:rPr>
              <a:t>ijkl</a:t>
            </a:r>
            <a:r>
              <a:rPr lang="en-US" altLang="en-US" dirty="0">
                <a:cs typeface="Times New Roman" panose="02020603050405020304" pitchFamily="18" charset="0"/>
              </a:rPr>
              <a:t>’		K7 = ‘yz12’</a:t>
            </a:r>
          </a:p>
          <a:p>
            <a:pPr marL="457200" lvl="1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K4 = ‘</a:t>
            </a:r>
            <a:r>
              <a:rPr lang="en-US" altLang="en-US" dirty="0" err="1">
                <a:cs typeface="Times New Roman" panose="02020603050405020304" pitchFamily="18" charset="0"/>
              </a:rPr>
              <a:t>mnop</a:t>
            </a:r>
            <a:r>
              <a:rPr lang="en-US" altLang="en-US" dirty="0">
                <a:cs typeface="Times New Roman" panose="02020603050405020304" pitchFamily="18" charset="0"/>
              </a:rPr>
              <a:t>’		K8 = ‘3456’</a:t>
            </a:r>
          </a:p>
          <a:p>
            <a:pPr marL="457200" lvl="1" indent="0">
              <a:buNone/>
            </a:pPr>
            <a:endParaRPr lang="en-US" altLang="en-US" sz="20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2F70B30-0F01-453E-BFC3-814E365C6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39B72F-B673-4438-94B2-18B22183891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8E4635FB-5BF1-4D3D-B210-5B3C41DAA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911" y="838890"/>
            <a:ext cx="8623904" cy="5409510"/>
          </a:xfrm>
        </p:spPr>
        <p:txBody>
          <a:bodyPr/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GOST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Feistel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Satu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GOST: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 L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 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L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penjumlahan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modulus 2</a:t>
            </a:r>
            <a:r>
              <a:rPr lang="en-US" altLang="en-US" baseline="30000" dirty="0">
                <a:cs typeface="Times New Roman" panose="02020603050405020304" pitchFamily="18" charset="0"/>
              </a:rPr>
              <a:t>32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pergeseran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D350339F-FB23-4B36-8AEE-DA9F45616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1009651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37" name="Slide Number Placeholder 5">
            <a:extLst>
              <a:ext uri="{FF2B5EF4-FFF2-40B4-BE49-F238E27FC236}">
                <a16:creationId xmlns:a16="http://schemas.microsoft.com/office/drawing/2014/main" id="{623BDBDB-AB93-4FF4-8D9D-849D55D6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7DB576-A6B3-45AA-8C63-16F672D0127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44038" name="Rectangle 9">
            <a:extLst>
              <a:ext uri="{FF2B5EF4-FFF2-40B4-BE49-F238E27FC236}">
                <a16:creationId xmlns:a16="http://schemas.microsoft.com/office/drawing/2014/main" id="{93587EC2-0B9B-4252-A67F-40C179E3A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338" y="1201094"/>
            <a:ext cx="9937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4039" name="Object 2">
            <a:extLst>
              <a:ext uri="{FF2B5EF4-FFF2-40B4-BE49-F238E27FC236}">
                <a16:creationId xmlns:a16="http://schemas.microsoft.com/office/drawing/2014/main" id="{CB79B3BD-679E-436B-A8C2-679921C27D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2303" y="1021453"/>
          <a:ext cx="4864483" cy="5517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144605" imgH="4838559" progId="Visio.Drawing.6">
                  <p:embed/>
                </p:oleObj>
              </mc:Choice>
              <mc:Fallback>
                <p:oleObj r:id="rId2" imgW="4144605" imgH="4838559" progId="Visio.Drawing.6">
                  <p:embed/>
                  <p:pic>
                    <p:nvPicPr>
                      <p:cNvPr id="44039" name="Object 2">
                        <a:extLst>
                          <a:ext uri="{FF2B5EF4-FFF2-40B4-BE49-F238E27FC236}">
                            <a16:creationId xmlns:a16="http://schemas.microsoft.com/office/drawing/2014/main" id="{CB79B3BD-679E-436B-A8C2-679921C27D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303" y="1021453"/>
                        <a:ext cx="4864483" cy="55174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71D61D1-BAFC-4914-8FDA-9549E911EB0C}"/>
              </a:ext>
            </a:extLst>
          </p:cNvPr>
          <p:cNvSpPr/>
          <p:nvPr/>
        </p:nvSpPr>
        <p:spPr>
          <a:xfrm>
            <a:off x="9162392" y="1698671"/>
            <a:ext cx="1926021" cy="2831288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45825E-E138-45CF-859C-EE2993705A2D}"/>
              </a:ext>
            </a:extLst>
          </p:cNvPr>
          <p:cNvSpPr txBox="1"/>
          <p:nvPr/>
        </p:nvSpPr>
        <p:spPr>
          <a:xfrm>
            <a:off x="9224185" y="177653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>
            <a:extLst>
              <a:ext uri="{FF2B5EF4-FFF2-40B4-BE49-F238E27FC236}">
                <a16:creationId xmlns:a16="http://schemas.microsoft.com/office/drawing/2014/main" id="{8E0BFB26-7C60-47CF-A925-2DCD0F8C9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231" y="666531"/>
            <a:ext cx="6718738" cy="595498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–1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</a:t>
            </a:r>
            <a:r>
              <a:rPr lang="en-US" altLang="en-US" sz="2400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 bit.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masing-masing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proses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Empat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4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seterusnya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bit.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memiliki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16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angka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15.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76165FA3-B426-4F5A-B0E0-798DF1CD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5180AF-A1B6-46A9-8B94-F7DBDBB605F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/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E6E84048-8FAC-4696-BFC9-DCF1982EBD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56500" y="1156138"/>
          <a:ext cx="4292959" cy="4869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144605" imgH="4838559" progId="Visio.Drawing.6">
                  <p:embed/>
                </p:oleObj>
              </mc:Choice>
              <mc:Fallback>
                <p:oleObj r:id="rId2" imgW="4144605" imgH="4838559" progId="Visio.Drawing.6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E6E84048-8FAC-4696-BFC9-DCF1982EBD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6500" y="1156138"/>
                        <a:ext cx="4292959" cy="48692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9C261721-5118-4201-9130-D9346D259424}"/>
              </a:ext>
            </a:extLst>
          </p:cNvPr>
          <p:cNvSpPr/>
          <p:nvPr/>
        </p:nvSpPr>
        <p:spPr>
          <a:xfrm>
            <a:off x="10058400" y="1818290"/>
            <a:ext cx="1639614" cy="2522482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1B8917-6C5B-46BC-A2B8-A8B01F28990F}"/>
              </a:ext>
            </a:extLst>
          </p:cNvPr>
          <p:cNvSpPr txBox="1"/>
          <p:nvPr/>
        </p:nvSpPr>
        <p:spPr>
          <a:xfrm>
            <a:off x="10131972" y="181829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>
            <a:extLst>
              <a:ext uri="{FF2B5EF4-FFF2-40B4-BE49-F238E27FC236}">
                <a16:creationId xmlns:a16="http://schemas.microsoft.com/office/drawing/2014/main" id="{9FCB0A69-E05C-46FB-9E8B-04DC72B2AF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1" y="457200"/>
          <a:ext cx="8316913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4021836" progId="Word.Document.8">
                  <p:embed/>
                </p:oleObj>
              </mc:Choice>
              <mc:Fallback>
                <p:oleObj name="Document" r:id="rId2" imgW="5629656" imgH="4021836" progId="Word.Document.8">
                  <p:embed/>
                  <p:pic>
                    <p:nvPicPr>
                      <p:cNvPr id="46082" name="Object 2">
                        <a:extLst>
                          <a:ext uri="{FF2B5EF4-FFF2-40B4-BE49-F238E27FC236}">
                            <a16:creationId xmlns:a16="http://schemas.microsoft.com/office/drawing/2014/main" id="{9FCB0A69-E05C-46FB-9E8B-04DC72B2A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457200"/>
                        <a:ext cx="8316913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ED5E3BD7-79A3-4BE6-AD2E-4C54C2D4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372113-2C2D-4130-B9C5-E911B2DD568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293E039A-5AB6-4E58-8858-04BDA5E3C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894080"/>
            <a:ext cx="10515600" cy="565912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0010	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desimal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ke-2: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		9 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1001	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digabung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32-bit.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AA748DE4-1EF6-4EE8-8E6B-5F47717B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530B1D-40FC-4AA3-B3F9-DEDA7023A4B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744AA8-ECA6-41A6-A4AD-FF4975D48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885" y="3906520"/>
            <a:ext cx="11115739" cy="9804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2201</Words>
  <Application>Microsoft Office PowerPoint</Application>
  <PresentationFormat>Widescreen</PresentationFormat>
  <Paragraphs>290</Paragraphs>
  <Slides>36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8" baseType="lpstr">
      <vt:lpstr>MS Mincho</vt:lpstr>
      <vt:lpstr>Arial</vt:lpstr>
      <vt:lpstr>Calibri</vt:lpstr>
      <vt:lpstr>Calibri Light</vt:lpstr>
      <vt:lpstr>Courier</vt:lpstr>
      <vt:lpstr>Georgia</vt:lpstr>
      <vt:lpstr>Symbol</vt:lpstr>
      <vt:lpstr>Times New Roman</vt:lpstr>
      <vt:lpstr>Wingdings</vt:lpstr>
      <vt:lpstr>Office Theme</vt:lpstr>
      <vt:lpstr>Document</vt:lpstr>
      <vt:lpstr>Visio.Drawing.6</vt:lpstr>
      <vt:lpstr>Review Beberapa Block Cipher  (Bagian 3: GOST, RC5, dll)</vt:lpstr>
      <vt:lpstr>GOST</vt:lpstr>
      <vt:lpstr>Tinjauan Umum GOST (Magma)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RC5</vt:lpstr>
      <vt:lpstr>RC5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RC6</vt:lpstr>
      <vt:lpstr>RC6</vt:lpstr>
      <vt:lpstr>PowerPoint Presentation</vt:lpstr>
      <vt:lpstr>PowerPoint Presentation</vt:lpstr>
      <vt:lpstr>PowerPoint Presentation</vt:lpstr>
      <vt:lpstr>PowerPoint Presentation</vt:lpstr>
      <vt:lpstr>Cipher blok lainnya</vt:lpstr>
      <vt:lpstr>Blowfish</vt:lpstr>
      <vt:lpstr>PowerPoint Presentation</vt:lpstr>
      <vt:lpstr>Serpent</vt:lpstr>
      <vt:lpstr>PowerPoint Presentation</vt:lpstr>
      <vt:lpstr>Twofish</vt:lpstr>
      <vt:lpstr>PowerPoint Presentation</vt:lpstr>
      <vt:lpstr>MARS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Beberapa Block Cipher dan Stream Cipher </dc:title>
  <dc:creator>Rinaldi Munir</dc:creator>
  <cp:lastModifiedBy>Dr. Ir. Rinaldi, M.T.</cp:lastModifiedBy>
  <cp:revision>45</cp:revision>
  <dcterms:created xsi:type="dcterms:W3CDTF">2020-09-30T03:32:34Z</dcterms:created>
  <dcterms:modified xsi:type="dcterms:W3CDTF">2024-03-06T09:13:20Z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2024-03-06T09:13:19Z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afc6a69c-ba34-4fb5-9f4e-14518ed56d6a</vt:lpwstr>
  </property>
  <property fmtid="{D5CDD505-2E9C-101B-9397-08002B2CF9AE}" pid="8" name="MSIP_Label_38b525e5-f3da-4501-8f1e-526b6769fc56_ContentBits">
    <vt:lpwstr>0</vt:lpwstr>
  </property>
</Properties>
</file>