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07" r:id="rId3"/>
    <p:sldId id="308" r:id="rId4"/>
    <p:sldId id="365" r:id="rId5"/>
    <p:sldId id="369" r:id="rId6"/>
    <p:sldId id="370" r:id="rId7"/>
    <p:sldId id="289" r:id="rId8"/>
    <p:sldId id="366" r:id="rId9"/>
    <p:sldId id="311" r:id="rId10"/>
    <p:sldId id="368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71" r:id="rId29"/>
    <p:sldId id="331" r:id="rId30"/>
    <p:sldId id="333" r:id="rId31"/>
    <p:sldId id="334" r:id="rId32"/>
    <p:sldId id="335" r:id="rId33"/>
    <p:sldId id="336" r:id="rId34"/>
    <p:sldId id="338" r:id="rId35"/>
    <p:sldId id="339" r:id="rId36"/>
    <p:sldId id="340" r:id="rId37"/>
    <p:sldId id="372" r:id="rId38"/>
    <p:sldId id="381" r:id="rId39"/>
    <p:sldId id="342" r:id="rId40"/>
    <p:sldId id="343" r:id="rId41"/>
    <p:sldId id="375" r:id="rId42"/>
    <p:sldId id="344" r:id="rId43"/>
    <p:sldId id="376" r:id="rId44"/>
    <p:sldId id="377" r:id="rId45"/>
    <p:sldId id="346" r:id="rId46"/>
    <p:sldId id="347" r:id="rId47"/>
    <p:sldId id="378" r:id="rId48"/>
    <p:sldId id="363" r:id="rId49"/>
    <p:sldId id="364" r:id="rId50"/>
    <p:sldId id="321" r:id="rId51"/>
    <p:sldId id="380" r:id="rId52"/>
    <p:sldId id="382" r:id="rId53"/>
    <p:sldId id="38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DEA5899-F5D0-4B2A-ADF3-1EC4BDEB8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76F349E-888A-4F09-B1C3-BE7D0332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C885211-6213-40CE-AE74-482AB95CA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BFD09E-0E47-423E-B75D-96AD87A66569}" type="slidenum">
              <a:rPr lang="en-GB" altLang="en-US" sz="1200">
                <a:latin typeface="Arial" panose="020B0604020202020204" pitchFamily="34" charset="0"/>
              </a:rPr>
              <a:pPr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C380C9F-963E-DBE6-CABC-0861B78D6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14E1FA-AA14-461E-B167-B3490DBEB0D9}" type="slidenum">
              <a:rPr lang="en-AU" altLang="en-US" sz="1200"/>
              <a:pPr eaLnBrk="1" hangingPunct="1"/>
              <a:t>28</a:t>
            </a:fld>
            <a:endParaRPr lang="en-AU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6DFB3F0-F524-6378-DCAE-B5A9E59B7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3F8EF-66B8-23C1-72EB-F54F5DC2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3-12.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31FF87-5905-4641-8E0B-CF25AC8DC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FBA736-110A-472F-ABDB-4E1CCD13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6C660AB0-EDFD-48FF-93FA-2780C3824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992F114-124E-4A44-B341-D5BBCE14193A}" type="slidenum">
              <a:rPr lang="en-GB" altLang="en-US" sz="1200">
                <a:latin typeface="Arial" panose="020B0604020202020204" pitchFamily="34" charset="0"/>
              </a:rPr>
              <a:pPr/>
              <a:t>35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7DF2854-D434-511B-04BB-0EAF6793B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32111-05A1-4A11-A920-91A5FF5C3DC7}" type="slidenum">
              <a:rPr lang="en-AU" altLang="en-US" sz="1200"/>
              <a:pPr eaLnBrk="1" hangingPunct="1"/>
              <a:t>50</a:t>
            </a:fld>
            <a:endParaRPr lang="en-AU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F48345-1ADF-1BEC-F4FE-5D71A876B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4A177D0-AB29-EA35-ECDD-3113EB662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3-15.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8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5E5D-365B-44AF-AFCA-8282AA99B6E9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004-939B-4837-847D-04229E6D3343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E97C-9779-4086-AEAA-81BBA6031A92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044C-858F-4E29-97E5-B6B214AADBEA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9AFB-2245-424C-B451-14D5A1E9BD02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AE50-CD10-45F1-912F-62BC1918CFEC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9D5D-5679-423D-9802-42DD86E1ACA1}" type="datetime1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37BD-6D00-4A00-9E7F-A2BFED44F852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5016-B6A1-4262-B83F-1F3D952C9F59}" type="datetime1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B291-4994-4F67-9F0D-8C18317E687A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8BA-09FC-4B84-8C1A-960639F923D2}" type="datetime1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3557-345D-405D-BE8A-EFB17D16D5DD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95689" y="4432299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</a:t>
            </a:r>
          </a:p>
          <a:p>
            <a:pPr algn="ctr">
              <a:defRPr/>
            </a:pPr>
            <a:r>
              <a:rPr lang="en-US" kern="0" dirty="0"/>
              <a:t>2024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559300" y="649457"/>
            <a:ext cx="307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IF4020 </a:t>
            </a:r>
            <a:r>
              <a:rPr lang="en-US" sz="2800" b="1" dirty="0" err="1"/>
              <a:t>Kriptografi</a:t>
            </a:r>
            <a:endParaRPr lang="en-US" sz="2800" b="1" dirty="0"/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491914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FB66B6-8A40-A813-3650-D57FE222208F}"/>
              </a:ext>
            </a:extLst>
          </p:cNvPr>
          <p:cNvSpPr txBox="1"/>
          <p:nvPr/>
        </p:nvSpPr>
        <p:spPr>
          <a:xfrm>
            <a:off x="7249160" y="249191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269D6A-83E9-B2CD-8789-3AF955FD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7751B-5521-D018-2B2E-4A0A9D2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B1335-1383-F44B-A1F1-78F40B84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2" y="2454593"/>
            <a:ext cx="1001194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1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F80FF40F-8E7A-4E38-930E-41041328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1FFC0745-AE43-4DB0-99DD-4BC8D694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444CE7-8B66-4767-BC76-D9E7D1DF61B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AC5774E-65F8-4E67-9D0D-B1CCA5A80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019" y="71755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1. Electronic Code Book (ECB)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885EC589-8999-4EF9-AF4D-3DCB5504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1806575"/>
            <a:ext cx="10337799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individual dan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B40B2EB-673A-4E6E-859E-E0799CE8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AD010-8EC4-4484-BA2F-7584B123AB6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91BE87A2-B3E9-4E15-AC34-58F58109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549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Box 3">
            <a:extLst>
              <a:ext uri="{FF2B5EF4-FFF2-40B4-BE49-F238E27FC236}">
                <a16:creationId xmlns:a16="http://schemas.microsoft.com/office/drawing/2014/main" id="{40ACA6B0-4352-44CF-9B60-2CA300CA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681" y="883138"/>
            <a:ext cx="173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ECB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23A28-AE9F-4E14-9D39-C2C514B58A17}"/>
              </a:ext>
            </a:extLst>
          </p:cNvPr>
          <p:cNvSpPr txBox="1"/>
          <p:nvPr/>
        </p:nvSpPr>
        <p:spPr>
          <a:xfrm flipH="1">
            <a:off x="6096000" y="2631440"/>
            <a:ext cx="9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B2CC4-AA59-4D7A-8DF1-FD124AF1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EFBF4-FBC2-810B-12DF-55E08221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855237"/>
            <a:ext cx="10372725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2C011957-253C-4596-AE25-A0485F9D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456E93F6-455D-4080-80FD-A2B3032D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BBA9F-106C-481E-AD83-D6EB9DF7292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67DA80E-4536-4697-8A11-041BE0A6C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525463"/>
            <a:ext cx="1037844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Contoh</a:t>
            </a:r>
            <a:r>
              <a:rPr lang="en-US" altLang="en-US" sz="2600" dirty="0"/>
              <a:t>: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cs typeface="Arial" panose="020B0604020202020204" pitchFamily="34" charset="0"/>
              </a:rPr>
              <a:t>Plainteks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10100010001110101001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 </a:t>
            </a:r>
            <a:r>
              <a:rPr lang="en-US" altLang="en-US" sz="2600" dirty="0" err="1">
                <a:cs typeface="Times New Roman" panose="02020603050405020304" pitchFamily="18" charset="0"/>
              </a:rPr>
              <a:t>Bagi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600" dirty="0">
                <a:cs typeface="Times New Roman" panose="02020603050405020304" pitchFamily="18" charset="0"/>
              </a:rPr>
              <a:t> 4-bit: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 		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1010  0010  0011  1010  1001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    ( </a:t>
            </a:r>
            <a:r>
              <a:rPr lang="en-US" altLang="en-US" sz="2600" dirty="0" err="1"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600" dirty="0">
                <a:cs typeface="Times New Roman" panose="02020603050405020304" pitchFamily="18" charset="0"/>
              </a:rPr>
              <a:t> HEX :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A23A9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(juga 4-bit):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1011</a:t>
            </a:r>
            <a:r>
              <a:rPr lang="en-GB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E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sbb</a:t>
            </a:r>
            <a:r>
              <a:rPr lang="en-US" altLang="en-US" sz="2600" dirty="0"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1.  XOR-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i="1" dirty="0">
                <a:cs typeface="Times New Roman" panose="02020603050405020304" pitchFamily="18" charset="0"/>
              </a:rPr>
              <a:t>   </a:t>
            </a:r>
            <a:r>
              <a:rPr lang="en-US" altLang="en-US" sz="2600" dirty="0">
                <a:cs typeface="Times New Roman" panose="02020603050405020304" pitchFamily="18" charset="0"/>
              </a:rPr>
              <a:t>2.</a:t>
            </a:r>
            <a:r>
              <a:rPr lang="en-US" altLang="en-US" sz="2600" i="1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geser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kiri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9397" name="Rectangle 1">
            <a:extLst>
              <a:ext uri="{FF2B5EF4-FFF2-40B4-BE49-F238E27FC236}">
                <a16:creationId xmlns:a16="http://schemas.microsoft.com/office/drawing/2014/main" id="{CF19E452-54BE-403D-A00E-4FF356EF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920" y="5453062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FC0CA2BB-59E8-4703-9325-D7AB7BE1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A0B1ACDD-0BE5-423B-8D0C-0056C04E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C32943-D75B-4CA1-997F-E251F2330A4A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230915E-03A4-4BF3-8FE5-B8E136E59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360" y="914400"/>
            <a:ext cx="8981440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/>
              <a:t>Enkripsi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60421" name="Object 2">
            <a:extLst>
              <a:ext uri="{FF2B5EF4-FFF2-40B4-BE49-F238E27FC236}">
                <a16:creationId xmlns:a16="http://schemas.microsoft.com/office/drawing/2014/main" id="{196147AF-D9C7-48AB-933C-0CC32E41A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16605"/>
              </p:ext>
            </p:extLst>
          </p:nvPr>
        </p:nvGraphicFramePr>
        <p:xfrm>
          <a:off x="1549400" y="1633537"/>
          <a:ext cx="746760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734" imgH="3169920" progId="Word.Document.8">
                  <p:embed/>
                </p:oleObj>
              </mc:Choice>
              <mc:Fallback>
                <p:oleObj name="Document" r:id="rId2" imgW="5491734" imgH="3169920" progId="Word.Document.8">
                  <p:embed/>
                  <p:pic>
                    <p:nvPicPr>
                      <p:cNvPr id="60421" name="Object 2">
                        <a:extLst>
                          <a:ext uri="{FF2B5EF4-FFF2-40B4-BE49-F238E27FC236}">
                            <a16:creationId xmlns:a16="http://schemas.microsoft.com/office/drawing/2014/main" id="{196147AF-D9C7-48AB-933C-0CC32E41A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633537"/>
                        <a:ext cx="746760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2A38B2-B7B3-4A0B-90E3-AB78E7A3A7E4}"/>
              </a:ext>
            </a:extLst>
          </p:cNvPr>
          <p:cNvSpPr/>
          <p:nvPr/>
        </p:nvSpPr>
        <p:spPr>
          <a:xfrm>
            <a:off x="8052304" y="452735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>
            <a:extLst>
              <a:ext uri="{FF2B5EF4-FFF2-40B4-BE49-F238E27FC236}">
                <a16:creationId xmlns:a16="http://schemas.microsoft.com/office/drawing/2014/main" id="{88BE804C-57E7-4B79-97A7-A57D07E9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BCF4D4C6-5D18-408E-89EB-D6AF3946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8E8DFB-E7A3-4EB2-B4DF-C012A820D9A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9B9F8FB-E13B-4D71-98EE-D0DA7CFD1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600" y="822960"/>
            <a:ext cx="9972040" cy="5303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mode ECB,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muncul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kali dan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9871E-8FA4-4F38-BA97-131F2C9A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" y="2149792"/>
            <a:ext cx="7467600" cy="2009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2F7AF1-10AC-4FEC-905D-9EB00F4C17BD}"/>
              </a:ext>
            </a:extLst>
          </p:cNvPr>
          <p:cNvSpPr/>
          <p:nvPr/>
        </p:nvSpPr>
        <p:spPr>
          <a:xfrm>
            <a:off x="4399280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8AB2D2-C0B8-4689-95C4-40C9EA415644}"/>
              </a:ext>
            </a:extLst>
          </p:cNvPr>
          <p:cNvSpPr/>
          <p:nvPr/>
        </p:nvSpPr>
        <p:spPr>
          <a:xfrm>
            <a:off x="7124087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5FFADB-1D95-4F0B-AC16-6C11445BCA05}"/>
              </a:ext>
            </a:extLst>
          </p:cNvPr>
          <p:cNvSpPr/>
          <p:nvPr/>
        </p:nvSpPr>
        <p:spPr>
          <a:xfrm>
            <a:off x="4414345" y="3430790"/>
            <a:ext cx="934720" cy="349568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510C80-CDB3-47D1-985C-A6CB2549D3A1}"/>
              </a:ext>
            </a:extLst>
          </p:cNvPr>
          <p:cNvSpPr/>
          <p:nvPr/>
        </p:nvSpPr>
        <p:spPr>
          <a:xfrm>
            <a:off x="7158771" y="3464621"/>
            <a:ext cx="969580" cy="315737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F1520163-99ED-421A-B470-8F3EE1B9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0724D2B-FB04-4D0C-8B7E-2BC004E5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9C1B21-93B0-4A5A-95DE-4186852F157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6F5007-A3FB-4CBD-AA01-2A36B315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520" y="685800"/>
            <a:ext cx="1036828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teoritis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dimungkinkan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kode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cs typeface="Times New Roman" panose="02020603050405020304" pitchFamily="18" charset="0"/>
              </a:rPr>
              <a:t> kata “</a:t>
            </a:r>
            <a:r>
              <a:rPr lang="en-US" altLang="en-US" sz="2400" i="1" dirty="0">
                <a:cs typeface="Times New Roman" panose="02020603050405020304" pitchFamily="18" charset="0"/>
              </a:rPr>
              <a:t>code book</a:t>
            </a:r>
            <a:r>
              <a:rPr lang="en-US" altLang="en-US" sz="2400" dirty="0">
                <a:cs typeface="Times New Roman" panose="02020603050405020304" pitchFamily="18" charset="0"/>
              </a:rPr>
              <a:t>”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).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look up table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    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0000		0100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0001		1001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0010		1010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…		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1111		1010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K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pula.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n bit,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DCF3990F-AB63-41AD-8B90-03AB4BB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" y="2280285"/>
            <a:ext cx="3505200" cy="229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A5021C00-D3E6-45C3-A06E-1BFBD6E3F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2280285"/>
            <a:ext cx="5080" cy="22974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>
            <a:extLst>
              <a:ext uri="{FF2B5EF4-FFF2-40B4-BE49-F238E27FC236}">
                <a16:creationId xmlns:a16="http://schemas.microsoft.com/office/drawing/2014/main" id="{089CA6A0-C8CD-4A29-B443-F38E7313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A59C6C1F-DE9B-4FDC-A0D2-B0E4C4AA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EF9416-DA30-4647-AC74-122F20E1F0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6321BAF-C2DF-486C-ADBA-C39B4858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249681"/>
            <a:ext cx="9916160" cy="42672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entri</a:t>
            </a:r>
            <a:r>
              <a:rPr lang="en-US" altLang="en-US" dirty="0"/>
              <a:t> (</a:t>
            </a:r>
            <a:r>
              <a:rPr lang="en-US" altLang="en-US" dirty="0" err="1"/>
              <a:t>baris</a:t>
            </a:r>
            <a:r>
              <a:rPr lang="en-US" altLang="en-US" dirty="0"/>
              <a:t>)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kode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pula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 64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baseline="30000" dirty="0">
                <a:cs typeface="Times New Roman" panose="02020603050405020304" pitchFamily="18" charset="0"/>
              </a:rPr>
              <a:t>64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Lagipula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2F3A63D9-7273-484B-8DA8-9ADF2447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4ECF963B-B148-44E0-9029-6B153390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C4F348-3231-426F-AAB5-E307006F924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BDE2F93-A048-4E80-B8F0-87AD3CE5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4440" y="1198880"/>
            <a:ext cx="9596120" cy="5049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pendek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tambahkan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padding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menutupi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kekurangan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ditambahkan</a:t>
            </a:r>
            <a:r>
              <a:rPr lang="en-US" altLang="en-US" dirty="0">
                <a:cs typeface="Times New Roman" panose="02020603050405020304" pitchFamily="18" charset="0"/>
              </a:rPr>
              <a:t> bit 0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1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0 dan bit 1 </a:t>
            </a:r>
            <a:r>
              <a:rPr lang="en-US" altLang="en-US" dirty="0" err="1">
                <a:cs typeface="Times New Roman" panose="02020603050405020304" pitchFamily="18" charset="0"/>
              </a:rPr>
              <a:t>berselang-seling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B336A421-1D03-474C-940E-46474796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17C2AF7E-C021-4A03-AF6D-60B8302F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0ED42E-43F9-4452-80B7-FB6CFAB3DC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D8D2DD8-A149-41AD-B329-CFB8C7C0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Kelebihan</a:t>
            </a:r>
            <a:r>
              <a:rPr lang="en-US" altLang="en-US" dirty="0"/>
              <a:t> Mode </a:t>
            </a:r>
            <a:r>
              <a:rPr lang="en-US" altLang="en-US" i="1" dirty="0"/>
              <a:t>ECB</a:t>
            </a:r>
            <a:endParaRPr lang="en-GB" altLang="en-US" i="1" dirty="0"/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F5D6871B-B60C-45FA-8C9C-FD710BD90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703560" cy="4530725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tiap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dienkripsi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independen</a:t>
            </a:r>
            <a:r>
              <a:rPr lang="en-US" altLang="en-US" b="1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kita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sekuensial</a:t>
            </a:r>
            <a:r>
              <a:rPr lang="en-US" altLang="en-US" b="1" dirty="0">
                <a:cs typeface="Times New Roman" panose="02020603050405020304" pitchFamily="18" charset="0"/>
              </a:rPr>
              <a:t>/linier.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Kita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akhir</a:t>
            </a:r>
            <a:r>
              <a:rPr lang="en-US" altLang="en-US" dirty="0">
                <a:cs typeface="Times New Roman" panose="02020603050405020304" pitchFamily="18" charset="0"/>
              </a:rPr>
              <a:t>, dan  </a:t>
            </a:r>
            <a:r>
              <a:rPr lang="en-US" altLang="en-US" dirty="0" err="1"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seterusnya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file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diakses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arsip-arsip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diskrit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banyaknya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/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EA5D62A3-3881-431F-ACFC-CD21CEA1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3ED5B337-6FCD-4C80-949B-3D43CD30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2BD4B7-0DA1-4006-9920-5841D3E7978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EC826E1-DBFF-480C-AFFD-EC725E1C8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Cipher Blok (</a:t>
            </a:r>
            <a:r>
              <a:rPr lang="en-US" altLang="en-US" b="1" i="1" dirty="0"/>
              <a:t>Block Cipher</a:t>
            </a:r>
            <a:r>
              <a:rPr lang="en-US" altLang="en-US" b="1" dirty="0"/>
              <a:t>)</a:t>
            </a:r>
            <a:endParaRPr lang="en-GB" altLang="en-US" b="1" dirty="0"/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E59BEE4-4EA4-49A2-BB46-1C0EE662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18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,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umum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64 bit, 128 bit,  256 bit, </a:t>
            </a:r>
            <a:r>
              <a:rPr lang="en-US" altLang="en-US" sz="2400" dirty="0" err="1">
                <a:cs typeface="Times New Roman" panose="02020603050405020304" pitchFamily="18" charset="0"/>
              </a:rPr>
              <a:t>dsb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 (yang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pengguna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lain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FA802AFD-F867-40BE-8F00-A7DA092F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23C1E1B9-00C2-4760-A336-CDC266B1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E73D4-2A4E-4E02-A976-89A71414684E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E82BF7F-9BF5-4BC4-8B78-A7A45D6F1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242" y="1087120"/>
            <a:ext cx="9637077" cy="4267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Kesalahan</a:t>
            </a:r>
            <a:r>
              <a:rPr lang="en-US" altLang="en-US" b="1" dirty="0"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lebih</a:t>
            </a:r>
            <a:r>
              <a:rPr lang="en-US" altLang="en-US" b="1" dirty="0">
                <a:cs typeface="Times New Roman" panose="02020603050405020304" pitchFamily="18" charset="0"/>
              </a:rPr>
              <a:t> bit pada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hanya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mempengaruhi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bersangkutan</a:t>
            </a:r>
            <a:r>
              <a:rPr lang="en-US" altLang="en-US" b="1" dirty="0">
                <a:cs typeface="Times New Roman" panose="02020603050405020304" pitchFamily="18" charset="0"/>
              </a:rPr>
              <a:t> pada proses </a:t>
            </a:r>
            <a:r>
              <a:rPr lang="en-US" altLang="en-US" b="1" dirty="0" err="1">
                <a:cs typeface="Times New Roman" panose="02020603050405020304" pitchFamily="18" charset="0"/>
              </a:rPr>
              <a:t>dekripsi</a:t>
            </a:r>
            <a:r>
              <a:rPr lang="en-US" altLang="en-US" b="1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Blok-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terpengaruh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0781F6B7-A606-4A7E-BA44-0CAAB97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974ED540-84A0-4EE8-AD30-8552610C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EB300A-7D73-4895-A16F-0563AA27FB0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0817D2A1-F6B9-45B0-B024-911DF11B2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90B4B9C6-AC83-47C5-9550-61556355A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sering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mengandung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bagian</a:t>
            </a:r>
            <a:r>
              <a:rPr lang="en-US" altLang="en-US" b="1" dirty="0">
                <a:cs typeface="Times New Roman" panose="02020603050405020304" pitchFamily="18" charset="0"/>
              </a:rPr>
              <a:t> yang  </a:t>
            </a:r>
            <a:r>
              <a:rPr lang="en-US" altLang="en-US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b="1" dirty="0"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cs typeface="Times New Roman" panose="02020603050405020304" pitchFamily="18" charset="0"/>
              </a:rPr>
              <a:t>sehingga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terdapat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blok-blok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),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enkripsinya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menghasilkan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 pula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spasi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panjang</a:t>
            </a:r>
            <a:endParaRPr lang="en-US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      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mudah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diserang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statisitik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analisis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frekuensi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CF8875F5-E24C-4BB4-95BA-158D140A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F8CE0902-9ED3-408F-BC55-37F8F1D4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81A07A-DCF7-49AE-A9E3-2706AF7450E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7004AB8A-F581-4A09-A6A9-B02F1E05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Pihak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lawan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memanipulasi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untuk</a:t>
            </a:r>
            <a:r>
              <a:rPr lang="en-US" altLang="en-US" b="1" dirty="0"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cs typeface="Times New Roman" panose="02020603050405020304" pitchFamily="18" charset="0"/>
              </a:rPr>
              <a:t>membodohi</a:t>
            </a:r>
            <a:r>
              <a:rPr lang="en-US" altLang="en-US" b="1" dirty="0"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mengelabui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penerima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Seseorang</a:t>
            </a:r>
            <a:r>
              <a:rPr lang="en-US" altLang="en-US" dirty="0"/>
              <a:t> </a:t>
            </a:r>
            <a:r>
              <a:rPr lang="en-US" altLang="en-US" dirty="0" err="1"/>
              <a:t>mengirim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 “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lima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rupiah”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B1E1854A-103C-4036-9BE8-DBB0ABD2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3046432D-A1A1-42B8-8647-E65ABF85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15C0E6-1FC7-4912-A6AA-C54E65FCC63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0A79C52-091A-4965-9461-3A19332C9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533400"/>
            <a:ext cx="10383519" cy="586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= 2 </a:t>
            </a:r>
            <a:r>
              <a:rPr lang="en-US" dirty="0" err="1"/>
              <a:t>karakter</a:t>
            </a:r>
            <a:r>
              <a:rPr lang="en-US" dirty="0"/>
              <a:t> (16 bit), </a:t>
            </a:r>
            <a:r>
              <a:rPr lang="en-US" dirty="0" err="1"/>
              <a:t>spasi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>
                <a:cs typeface="Times New Roman" pitchFamily="18" charset="0"/>
              </a:rPr>
              <a:t>Blok-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9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lvl="1" indent="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Misalkan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mengethaui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posisi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pesan</a:t>
            </a:r>
            <a:r>
              <a:rPr lang="en-US" sz="2800" dirty="0">
                <a:cs typeface="Times New Roman" pitchFamily="18" charset="0"/>
              </a:rPr>
              <a:t> yang </a:t>
            </a:r>
            <a:r>
              <a:rPr lang="en-US" sz="2800" dirty="0" err="1">
                <a:cs typeface="Times New Roman" pitchFamily="18" charset="0"/>
              </a:rPr>
              <a:t>berkaitan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nominal </a:t>
            </a:r>
            <a:r>
              <a:rPr lang="en-US" sz="2800" dirty="0" err="1">
                <a:cs typeface="Times New Roman" pitchFamily="18" charset="0"/>
              </a:rPr>
              <a:t>uang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yaitu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Times New Roman" pitchFamily="18" charset="0"/>
            </a:endParaRPr>
          </a:p>
          <a:p>
            <a:pPr marL="457200" lvl="1" indent="-45720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membuang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cipherteks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 </a:t>
            </a: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	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r>
              <a:rPr lang="en-US" dirty="0">
                <a:cs typeface="Times New Roman" pitchFamily="18" charset="0"/>
              </a:rPr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E8BED5AE-FD48-47C7-82A2-0E74558F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B7C3E5B3-E8BC-4416-925D-030E597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BCCE8E-6B29-4450-9DE5-E9EDFC0400C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F599AF6-0834-4E1C-938D-07F0C548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880" y="1143000"/>
            <a:ext cx="1030224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dimanipulasi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rupiah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Karena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bermakna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menyimpulkan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kepadanya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rupiah.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EA8DB77C-C50A-46CD-8B6F-60ED8068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DBE1A30A-038E-4175-937A-905C041F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181AEA-E5E7-4FB9-9C2E-DC32E3BC91D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49D551AF-E031-4723-A92E-E080CA409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3680" y="2360930"/>
            <a:ext cx="9712960" cy="265811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Cara </a:t>
            </a: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kelemahan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 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individual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mendasari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(CBC).</a:t>
            </a:r>
            <a:endParaRPr lang="en-GB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03691D6F-8800-4E2C-8E5B-93E0887A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916F4C4D-E4E8-4014-9D19-4E6B387D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5F2DE-E32C-472F-8C3A-831789BFBB7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1221EAD-8DC6-476E-9367-63FB82369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9" y="661988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 Block Chaining(CBC)</a:t>
            </a:r>
            <a:endParaRPr lang="en-GB" alt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BC12BFD7-CD43-4A09-BD25-0D20BCC4E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67680"/>
            <a:ext cx="10403840" cy="4663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ketergantungan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juga pada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Hasil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balikkan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i="1" dirty="0">
                <a:cs typeface="Times New Roman" panose="02020603050405020304" pitchFamily="18" charset="0"/>
              </a:rPr>
              <a:t>current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semu</a:t>
            </a:r>
            <a:r>
              <a:rPr lang="en-US" altLang="en-US" dirty="0"/>
              <a:t> (C</a:t>
            </a:r>
            <a:r>
              <a:rPr lang="en-US" altLang="en-US" baseline="-25000" dirty="0"/>
              <a:t>0</a:t>
            </a:r>
            <a:r>
              <a:rPr lang="en-US" altLang="en-US" dirty="0"/>
              <a:t>) yang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initialization vector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oleh program.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cs typeface="Times New Roman" panose="02020603050405020304" pitchFamily="18" charset="0"/>
              </a:rPr>
              <a:t> meng-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3A2F2232-8A69-41F7-ABCE-7C274A19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D64351-12AB-498B-A154-63E3E6DA872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912D6350-4E48-4A81-B1FE-39298BC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607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6" name="Picture 6">
            <a:extLst>
              <a:ext uri="{FF2B5EF4-FFF2-40B4-BE49-F238E27FC236}">
                <a16:creationId xmlns:a16="http://schemas.microsoft.com/office/drawing/2014/main" id="{62EF405B-8748-4886-927E-C72BDBBD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07" y="185737"/>
            <a:ext cx="79740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9">
            <a:extLst>
              <a:ext uri="{FF2B5EF4-FFF2-40B4-BE49-F238E27FC236}">
                <a16:creationId xmlns:a16="http://schemas.microsoft.com/office/drawing/2014/main" id="{07D5A03A-1778-485A-A844-717E44E2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05E36666-EF40-4492-B28A-C15D108F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3669854"/>
            <a:ext cx="79740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3">
            <a:extLst>
              <a:ext uri="{FF2B5EF4-FFF2-40B4-BE49-F238E27FC236}">
                <a16:creationId xmlns:a16="http://schemas.microsoft.com/office/drawing/2014/main" id="{15FE519C-18CA-4819-8FA8-A55455EA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7" y="1606401"/>
            <a:ext cx="3311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</a:t>
            </a:r>
            <a:r>
              <a:rPr lang="en-US" altLang="en-US" sz="1600" dirty="0"/>
              <a:t>a)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enkripsi</a:t>
            </a:r>
            <a:r>
              <a:rPr lang="en-US" altLang="en-US" sz="1600" dirty="0"/>
              <a:t> mode CBC</a:t>
            </a:r>
          </a:p>
        </p:txBody>
      </p:sp>
      <p:sp>
        <p:nvSpPr>
          <p:cNvPr id="74760" name="Rectangle 4">
            <a:extLst>
              <a:ext uri="{FF2B5EF4-FFF2-40B4-BE49-F238E27FC236}">
                <a16:creationId xmlns:a16="http://schemas.microsoft.com/office/drawing/2014/main" id="{39C43518-20A0-4C9F-8854-B8CD7F96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66" y="422730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dirty="0"/>
              <a:t>(b)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dekripsi</a:t>
            </a:r>
            <a:r>
              <a:rPr lang="en-US" altLang="en-US" sz="1600" dirty="0"/>
              <a:t> mode 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C9CE7-AEFD-8D79-031E-06E6DD18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44" y="2019974"/>
            <a:ext cx="2143125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72B3D-37CD-10E8-3B22-E2C507779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44" y="4648515"/>
            <a:ext cx="20669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7A091A9C-4A0C-A914-F858-993A2508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216" y="782491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CBC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058717CB-E01F-BB7D-2C2D-9B6B0841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8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E2EF5D5-202F-C9C4-B800-7BA8835B8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4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14DEDB5-61B9-B47D-49CE-50C3DCDFD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63" y="5020068"/>
            <a:ext cx="7933299" cy="8246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DC6C40BF-FDE3-4BDE-85B2-DC503261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72721A-9E96-4F3B-B966-D72FB90518B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45FD8D66-BA23-4BBC-B14E-E6CE3DEDC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77456"/>
              </p:ext>
            </p:extLst>
          </p:nvPr>
        </p:nvGraphicFramePr>
        <p:xfrm>
          <a:off x="1275081" y="314961"/>
          <a:ext cx="10171069" cy="47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586228" progId="Word.Document.8">
                  <p:embed/>
                </p:oleObj>
              </mc:Choice>
              <mc:Fallback>
                <p:oleObj name="Document" r:id="rId2" imgW="5486400" imgH="2586228" progId="Word.Document.8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45FD8D66-BA23-4BBC-B14E-E6CE3DED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081" y="314961"/>
                        <a:ext cx="10171069" cy="479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06BDC44F-5062-44D3-98B7-632E4339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56" y="6068218"/>
            <a:ext cx="265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5CC91-1D2C-4C0C-BA24-F5A095A03024}"/>
              </a:ext>
            </a:extLst>
          </p:cNvPr>
          <p:cNvSpPr/>
          <p:nvPr/>
        </p:nvSpPr>
        <p:spPr>
          <a:xfrm>
            <a:off x="1182732" y="5332928"/>
            <a:ext cx="1017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Fungsi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enkripsi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XOR-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plainteks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geser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wrapping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bit-bit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posisi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DD705B-AC32-4D36-8218-9A5549DB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E3965F55-5435-4631-85DB-1CC888D5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C399B156-FFCE-42FE-90D8-57E6B72F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D133F-0D2C-4845-8F23-D2A2BE2ECEA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B559AFF2-4B06-435C-A26F-4471F35C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4081" y="349389"/>
            <a:ext cx="3393440" cy="10721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P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351CD27-6F2E-B986-63C5-A9C58190D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27934"/>
              </p:ext>
            </p:extLst>
          </p:nvPr>
        </p:nvGraphicFramePr>
        <p:xfrm>
          <a:off x="1076643" y="1492218"/>
          <a:ext cx="8588936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33036" imgH="2715082" progId="Visio.Drawing.6">
                  <p:embed/>
                </p:oleObj>
              </mc:Choice>
              <mc:Fallback>
                <p:oleObj r:id="rId2" imgW="4933036" imgH="2715082" progId="Visio.Drawing.6">
                  <p:embed/>
                  <p:pic>
                    <p:nvPicPr>
                      <p:cNvPr id="54277" name="Object 2">
                        <a:extLst>
                          <a:ext uri="{FF2B5EF4-FFF2-40B4-BE49-F238E27FC236}">
                            <a16:creationId xmlns:a16="http://schemas.microsoft.com/office/drawing/2014/main" id="{5B960DC5-D63A-409F-9C74-0E80863A2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643" y="1492218"/>
                        <a:ext cx="8588936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8723AA9C-B2B6-C98A-7790-C9D84A14EE9A}"/>
              </a:ext>
            </a:extLst>
          </p:cNvPr>
          <p:cNvSpPr txBox="1">
            <a:spLocks noChangeArrowheads="1"/>
          </p:cNvSpPr>
          <p:nvPr/>
        </p:nvSpPr>
        <p:spPr>
          <a:xfrm>
            <a:off x="6817360" y="413380"/>
            <a:ext cx="3586480" cy="107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C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93B515C0-CB45-485D-8B18-C57118D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2CE8101D-9AF7-469E-B211-76206CD8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AC21BE-39C8-4118-A12D-35B45818E68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DE466F41-C4C1-4D93-A25A-289AF82D3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23819"/>
              </p:ext>
            </p:extLst>
          </p:nvPr>
        </p:nvGraphicFramePr>
        <p:xfrm>
          <a:off x="695959" y="401875"/>
          <a:ext cx="9115295" cy="198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191768" progId="Word.Document.8">
                  <p:embed/>
                </p:oleObj>
              </mc:Choice>
              <mc:Fallback>
                <p:oleObj name="Document" r:id="rId2" imgW="5486400" imgH="1191768" progId="Word.Document.8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DE466F41-C4C1-4D93-A25A-289AF82D30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59" y="401875"/>
                        <a:ext cx="9115295" cy="1980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A9FA9440-C47F-4113-9228-08F195EBB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571"/>
              </p:ext>
            </p:extLst>
          </p:nvPr>
        </p:nvGraphicFramePr>
        <p:xfrm>
          <a:off x="690879" y="2635557"/>
          <a:ext cx="9621828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870204" progId="Word.Document.8">
                  <p:embed/>
                </p:oleObj>
              </mc:Choice>
              <mc:Fallback>
                <p:oleObj name="Document" r:id="rId4" imgW="5486400" imgH="870204" progId="Word.Document.8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A9FA9440-C47F-4113-9228-08F195EBB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79" y="2635557"/>
                        <a:ext cx="9621828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DA29F27F-98B4-4D82-8020-B3F1278EB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66605"/>
              </p:ext>
            </p:extLst>
          </p:nvPr>
        </p:nvGraphicFramePr>
        <p:xfrm>
          <a:off x="604519" y="4501186"/>
          <a:ext cx="9623533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400" imgH="870204" progId="Word.Document.8">
                  <p:embed/>
                </p:oleObj>
              </mc:Choice>
              <mc:Fallback>
                <p:oleObj name="Document" r:id="rId6" imgW="5486400" imgH="870204" progId="Word.Document.8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DA29F27F-98B4-4D82-8020-B3F1278EB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19" y="4501186"/>
                        <a:ext cx="9623533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>
            <a:extLst>
              <a:ext uri="{FF2B5EF4-FFF2-40B4-BE49-F238E27FC236}">
                <a16:creationId xmlns:a16="http://schemas.microsoft.com/office/drawing/2014/main" id="{FBDA7982-BBBD-44C0-8323-CEE586E5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28" y="2509520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7" name="TextBox 78866">
            <a:extLst>
              <a:ext uri="{FF2B5EF4-FFF2-40B4-BE49-F238E27FC236}">
                <a16:creationId xmlns:a16="http://schemas.microsoft.com/office/drawing/2014/main" id="{756F9361-77E0-4529-ACC0-1CCE44B6ADC8}"/>
              </a:ext>
            </a:extLst>
          </p:cNvPr>
          <p:cNvSpPr txBox="1"/>
          <p:nvPr/>
        </p:nvSpPr>
        <p:spPr>
          <a:xfrm>
            <a:off x="2042160" y="5773133"/>
            <a:ext cx="5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AA68B584-E237-4296-B428-660178DE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DB576388-0E02-4A86-AA5C-590BCD94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4B39F-61B3-4399-940B-4E8353EE2AA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id="{FF7F7D44-1329-4DC2-85CC-2E3F35D2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5480"/>
              </p:ext>
            </p:extLst>
          </p:nvPr>
        </p:nvGraphicFramePr>
        <p:xfrm>
          <a:off x="1011454" y="2428557"/>
          <a:ext cx="11180546" cy="138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77418" progId="Word.Document.8">
                  <p:embed/>
                </p:oleObj>
              </mc:Choice>
              <mc:Fallback>
                <p:oleObj name="Document" r:id="rId2" imgW="5486400" imgH="677418" progId="Word.Document.8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id="{FF7F7D44-1329-4DC2-85CC-2E3F35D2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54" y="2428557"/>
                        <a:ext cx="11180546" cy="138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>
            <a:extLst>
              <a:ext uri="{FF2B5EF4-FFF2-40B4-BE49-F238E27FC236}">
                <a16:creationId xmlns:a16="http://schemas.microsoft.com/office/drawing/2014/main" id="{1C278007-F3CB-47F4-90ED-1F73B40B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3B5E3262-D5DE-47DC-A459-8BCEE67B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520D39-ECC9-443B-AD6B-013431EA7374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3F1134E-FAA9-4347-B102-D4254012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120" y="1143000"/>
            <a:ext cx="10073640" cy="46380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Kelebihan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	</a:t>
            </a:r>
            <a:r>
              <a:rPr lang="en-US" altLang="en-US" sz="3000" i="1" dirty="0">
                <a:cs typeface="Times New Roman" panose="02020603050405020304" pitchFamily="18" charset="0"/>
              </a:rPr>
              <a:t>B</a:t>
            </a:r>
            <a:r>
              <a:rPr lang="en-US" altLang="en-US" sz="3000" dirty="0">
                <a:cs typeface="Times New Roman" panose="02020603050405020304" pitchFamily="18" charset="0"/>
              </a:rPr>
              <a:t>lok-</a:t>
            </a:r>
            <a:r>
              <a:rPr lang="en-US" altLang="en-US" sz="3000" dirty="0" err="1">
                <a:cs typeface="Times New Roman" panose="02020603050405020304" pitchFamily="18" charset="0"/>
              </a:rPr>
              <a:t>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endParaRPr lang="en-US" altLang="en-US" sz="3000" i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Oleh </a:t>
            </a:r>
            <a:r>
              <a:rPr lang="en-US" altLang="en-US" sz="3000" dirty="0" err="1">
                <a:cs typeface="Times New Roman" panose="02020603050405020304" pitchFamily="18" charset="0"/>
              </a:rPr>
              <a:t>karena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cs typeface="Times New Roman" panose="02020603050405020304" pitchFamily="18" charset="0"/>
              </a:rPr>
              <a:t>maka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kriptanalisis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sulit</a:t>
            </a:r>
            <a:r>
              <a:rPr lang="en-US" altLang="en-US" sz="3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cs typeface="Times New Roman" panose="02020603050405020304" pitchFamily="18" charset="0"/>
              </a:rPr>
              <a:t>Inilah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alasan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utama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penggunaan</a:t>
            </a:r>
            <a:r>
              <a:rPr lang="en-US" altLang="en-US" sz="3000" dirty="0">
                <a:cs typeface="Times New Roman" panose="02020603050405020304" pitchFamily="18" charset="0"/>
              </a:rPr>
              <a:t> mode </a:t>
            </a:r>
            <a:r>
              <a:rPr lang="en-US" altLang="en-US" sz="3000" i="1" dirty="0">
                <a:cs typeface="Times New Roman" panose="02020603050405020304" pitchFamily="18" charset="0"/>
              </a:rPr>
              <a:t>CBC</a:t>
            </a:r>
            <a:r>
              <a:rPr lang="en-US" altLang="en-US" sz="3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C2F71233-871F-473E-B765-FF5AA166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6D932671-BF87-43F8-89F1-3DE9630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CE76E-670E-4002-AAF0-AA5725658E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06ACA0E9-2E3B-445E-B838-0F614FAD3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5198A085-844A-4A19-8C4D-EA4D06AA8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109" y="716562"/>
            <a:ext cx="6024879" cy="55318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Kelemahan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2. 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berkebalikan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mempengaruhi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 (pada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bit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pula).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6DE19-EC15-4757-908A-C241EEF6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08" y="1087539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CBA220-10E2-4BB8-A28A-8BBBB495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92" y="3695765"/>
            <a:ext cx="5654040" cy="224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A82C6A3-A84A-4B14-9D3A-0C8E2EFA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cs typeface="Times New Roman" panose="02020603050405020304" pitchFamily="18" charset="0"/>
              </a:rPr>
              <a:t>Cipher-Feedback (CFB)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0230DAE-A6D3-4993-A91B-FB7742087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0920" y="1920875"/>
            <a:ext cx="10342880" cy="4572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kekurangan</a:t>
            </a:r>
            <a:r>
              <a:rPr lang="en-US" altLang="en-US" dirty="0"/>
              <a:t> pada mode </a:t>
            </a:r>
            <a:r>
              <a:rPr lang="en-US" altLang="en-US" i="1" dirty="0"/>
              <a:t>CBC</a:t>
            </a:r>
            <a:r>
              <a:rPr lang="en-US" altLang="en-US" dirty="0"/>
              <a:t> </a:t>
            </a:r>
            <a:r>
              <a:rPr lang="en-US" altLang="en-US" dirty="0" err="1"/>
              <a:t>apabila</a:t>
            </a:r>
            <a:r>
              <a:rPr lang="en-US" altLang="en-US" dirty="0"/>
              <a:t> </a:t>
            </a:r>
            <a:r>
              <a:rPr lang="en-US" altLang="en-US" dirty="0" err="1"/>
              <a:t>diterapkan</a:t>
            </a:r>
            <a:r>
              <a:rPr lang="en-US" altLang="en-US" dirty="0"/>
              <a:t> pada </a:t>
            </a:r>
            <a:r>
              <a:rPr lang="en-US" altLang="en-US" dirty="0" err="1"/>
              <a:t>pengiriman</a:t>
            </a:r>
            <a:r>
              <a:rPr lang="en-US" altLang="en-US" dirty="0"/>
              <a:t> data yang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Data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(r)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(n).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Unit data 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bisa</a:t>
            </a:r>
            <a:r>
              <a:rPr lang="en-US" altLang="en-US" dirty="0">
                <a:cs typeface="Times New Roman" panose="02020603050405020304" pitchFamily="18" charset="0"/>
              </a:rPr>
              <a:t> 1 bit, 2 bit, 4-bit, 8 bit, dan lain-lain.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8-bit.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82948" name="Footer Placeholder 1">
            <a:extLst>
              <a:ext uri="{FF2B5EF4-FFF2-40B4-BE49-F238E27FC236}">
                <a16:creationId xmlns:a16="http://schemas.microsoft.com/office/drawing/2014/main" id="{4866F3F8-6FC4-4DBE-96F1-B8226868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2949" name="Slide Number Placeholder 2">
            <a:extLst>
              <a:ext uri="{FF2B5EF4-FFF2-40B4-BE49-F238E27FC236}">
                <a16:creationId xmlns:a16="http://schemas.microsoft.com/office/drawing/2014/main" id="{8387B033-AC43-4A43-9D84-622C2688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F882DC-4FC0-448C-A8D9-C97446E558A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FED64460-50E2-4C0F-95D7-226F53220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211" y="933450"/>
            <a:ext cx="10298589" cy="5422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kata lain,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memperlakukan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antrian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queue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Tinjau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64-bit (</a:t>
            </a:r>
            <a:r>
              <a:rPr lang="en-US" altLang="en-US" dirty="0" err="1">
                <a:cs typeface="Times New Roman" panose="02020603050405020304" pitchFamily="18" charset="0"/>
              </a:rPr>
              <a:t>setara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) pada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endParaRPr lang="en-GB" altLang="en-US" dirty="0"/>
          </a:p>
        </p:txBody>
      </p:sp>
      <p:sp>
        <p:nvSpPr>
          <p:cNvPr id="83971" name="Footer Placeholder 1">
            <a:extLst>
              <a:ext uri="{FF2B5EF4-FFF2-40B4-BE49-F238E27FC236}">
                <a16:creationId xmlns:a16="http://schemas.microsoft.com/office/drawing/2014/main" id="{7C7B829E-B0F3-45A6-A035-F878EDCC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3972" name="Slide Number Placeholder 2">
            <a:extLst>
              <a:ext uri="{FF2B5EF4-FFF2-40B4-BE49-F238E27FC236}">
                <a16:creationId xmlns:a16="http://schemas.microsoft.com/office/drawing/2014/main" id="{343938F1-86B7-4972-B58B-CAA3FBBE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EDA967-84F6-4C02-9C10-054BF17888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771B0D1-0305-4A7B-BE34-96E76E3E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1785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6019" name="Object 2">
            <a:extLst>
              <a:ext uri="{FF2B5EF4-FFF2-40B4-BE49-F238E27FC236}">
                <a16:creationId xmlns:a16="http://schemas.microsoft.com/office/drawing/2014/main" id="{BEE5802F-F7BC-4C48-92FD-C37FB94CE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42793"/>
              </p:ext>
            </p:extLst>
          </p:nvPr>
        </p:nvGraphicFramePr>
        <p:xfrm>
          <a:off x="1597832" y="1353664"/>
          <a:ext cx="8567133" cy="500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11345" imgH="3335929" progId="Visio.Drawing.6">
                  <p:embed/>
                </p:oleObj>
              </mc:Choice>
              <mc:Fallback>
                <p:oleObj r:id="rId2" imgW="5711345" imgH="3335929" progId="Visio.Drawing.6">
                  <p:embed/>
                  <p:pic>
                    <p:nvPicPr>
                      <p:cNvPr id="86019" name="Object 2">
                        <a:extLst>
                          <a:ext uri="{FF2B5EF4-FFF2-40B4-BE49-F238E27FC236}">
                            <a16:creationId xmlns:a16="http://schemas.microsoft.com/office/drawing/2014/main" id="{BEE5802F-F7BC-4C48-92FD-C37FB94CE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832" y="1353664"/>
                        <a:ext cx="8567133" cy="5000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Slide Number Placeholder 2">
            <a:extLst>
              <a:ext uri="{FF2B5EF4-FFF2-40B4-BE49-F238E27FC236}">
                <a16:creationId xmlns:a16="http://schemas.microsoft.com/office/drawing/2014/main" id="{DA35AD98-1576-4F30-AE78-283C81F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3D763A-C89B-4DD3-B4CB-7BF065AF67F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8F9C0-7B73-4416-90CA-5E345AAED34F}"/>
              </a:ext>
            </a:extLst>
          </p:cNvPr>
          <p:cNvSpPr txBox="1"/>
          <p:nvPr/>
        </p:nvSpPr>
        <p:spPr>
          <a:xfrm>
            <a:off x="2672080" y="503426"/>
            <a:ext cx="757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 CFB-8 bit </a:t>
            </a:r>
            <a:r>
              <a:rPr lang="en-US" sz="2800" dirty="0" err="1">
                <a:solidFill>
                  <a:srgbClr val="FF0000"/>
                </a:solidFill>
              </a:rPr>
              <a:t>untuk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ukuran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 64 bit (= 8 byte)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4605F5-3A9B-4906-8CAB-A3A3A1D0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150FE-75EA-E2C5-687F-47D29448E5E1}"/>
              </a:ext>
            </a:extLst>
          </p:cNvPr>
          <p:cNvSpPr/>
          <p:nvPr/>
        </p:nvSpPr>
        <p:spPr>
          <a:xfrm>
            <a:off x="8610600" y="2915920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C0F6-F817-0B1E-662B-3B95C7B6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matemastis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mode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CFB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i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1, 2, 3, …, </a:t>
            </a:r>
            <a:r>
              <a:rPr lang="fi-FI" sz="2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X</a:t>
            </a:r>
            <a:r>
              <a:rPr lang="fi-FI" sz="2400" i="1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isi antrian dengan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IV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E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fungsi enkripsi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kunci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panjang blok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r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panjang unit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|| = operator penyambungan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concatenation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C8CB3-F440-0EDE-4C02-E0D843BA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9EE86-169D-B87E-74C1-CC3AF6D9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BCA62-E187-7E0A-B364-17AF46E34DBD}"/>
              </a:ext>
            </a:extLst>
          </p:cNvPr>
          <p:cNvSpPr txBox="1"/>
          <p:nvPr/>
        </p:nvSpPr>
        <p:spPr>
          <a:xfrm>
            <a:off x="126746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Enkripsi:	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7BE4C-93B4-A85B-C992-B4F00A5A3153}"/>
              </a:ext>
            </a:extLst>
          </p:cNvPr>
          <p:cNvSpPr txBox="1"/>
          <p:nvPr/>
        </p:nvSpPr>
        <p:spPr>
          <a:xfrm>
            <a:off x="649732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Dekripsi:	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5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571ABC-17CC-7C82-41EC-7B48A5AE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611AB-6AB0-CD12-7B1D-2B2A254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F2374BE-1244-C754-C034-AE58B201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0" y="1103473"/>
            <a:ext cx="5833650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DB209DA-81EB-974D-D99A-FB012496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62" y="1103473"/>
            <a:ext cx="5759718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3F10E41-2BBF-99C7-965D-54BAFDCE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416" y="321970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CFB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5535DC9-76B6-4A27-8001-F17F577CB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8" y="4746894"/>
            <a:ext cx="8509952" cy="13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4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1947B55-D860-4209-871F-3741945DF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1" y="236051"/>
            <a:ext cx="7769225" cy="595313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sbb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8067" name="Slide Number Placeholder 2">
            <a:extLst>
              <a:ext uri="{FF2B5EF4-FFF2-40B4-BE49-F238E27FC236}">
                <a16:creationId xmlns:a16="http://schemas.microsoft.com/office/drawing/2014/main" id="{094BA55E-774D-404F-8AD4-9D0314EB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09B5B-3346-475E-BE9A-8A41AB4783E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88068" name="Rectangle 8">
            <a:extLst>
              <a:ext uri="{FF2B5EF4-FFF2-40B4-BE49-F238E27FC236}">
                <a16:creationId xmlns:a16="http://schemas.microsoft.com/office/drawing/2014/main" id="{6FBF39A8-79EA-4707-9561-6046AA92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5168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69" name="Picture 7">
            <a:extLst>
              <a:ext uri="{FF2B5EF4-FFF2-40B4-BE49-F238E27FC236}">
                <a16:creationId xmlns:a16="http://schemas.microsoft.com/office/drawing/2014/main" id="{2FBB325A-4303-44AF-98D4-9B0A088C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919945"/>
            <a:ext cx="74660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10">
            <a:extLst>
              <a:ext uri="{FF2B5EF4-FFF2-40B4-BE49-F238E27FC236}">
                <a16:creationId xmlns:a16="http://schemas.microsoft.com/office/drawing/2014/main" id="{F72F5377-8E75-45B0-8BE8-CD8F10F0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4" y="34267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71" name="Picture 9">
            <a:extLst>
              <a:ext uri="{FF2B5EF4-FFF2-40B4-BE49-F238E27FC236}">
                <a16:creationId xmlns:a16="http://schemas.microsoft.com/office/drawing/2014/main" id="{E70F883A-1CDF-40CA-BE4C-DFFBFC95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4010025"/>
            <a:ext cx="74691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Box 3">
            <a:extLst>
              <a:ext uri="{FF2B5EF4-FFF2-40B4-BE49-F238E27FC236}">
                <a16:creationId xmlns:a16="http://schemas.microsoft.com/office/drawing/2014/main" id="{013D6971-6CB8-4C57-AAF3-1D56D0FC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45" y="2318396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(a) </a:t>
            </a:r>
            <a:r>
              <a:rPr lang="en-US" altLang="en-US" sz="2000" dirty="0" err="1"/>
              <a:t>Enkripsi</a:t>
            </a:r>
            <a:endParaRPr lang="en-US" altLang="en-US" sz="2000" dirty="0"/>
          </a:p>
        </p:txBody>
      </p:sp>
      <p:sp>
        <p:nvSpPr>
          <p:cNvPr id="88073" name="TextBox 10">
            <a:extLst>
              <a:ext uri="{FF2B5EF4-FFF2-40B4-BE49-F238E27FC236}">
                <a16:creationId xmlns:a16="http://schemas.microsoft.com/office/drawing/2014/main" id="{9E67BB1D-DB0E-4D20-BB84-7A447D59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95" y="4895852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(b) </a:t>
            </a:r>
            <a:r>
              <a:rPr lang="en-US" altLang="en-US" sz="2000" dirty="0" err="1"/>
              <a:t>Dekripsi</a:t>
            </a:r>
            <a:endParaRPr lang="en-US" alt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EC7C99-733C-4F67-8B3D-52B4EBE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C7A72-50E5-6C99-F610-7064D7806C05}"/>
              </a:ext>
            </a:extLst>
          </p:cNvPr>
          <p:cNvSpPr/>
          <p:nvPr/>
        </p:nvSpPr>
        <p:spPr>
          <a:xfrm>
            <a:off x="4038600" y="5016677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A3446-C58E-AE93-7760-35F5E080EE8B}"/>
              </a:ext>
            </a:extLst>
          </p:cNvPr>
          <p:cNvSpPr/>
          <p:nvPr/>
        </p:nvSpPr>
        <p:spPr>
          <a:xfrm>
            <a:off x="6187965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F4553-B555-B7F5-1B86-20117BB9E2AF}"/>
              </a:ext>
            </a:extLst>
          </p:cNvPr>
          <p:cNvSpPr/>
          <p:nvPr/>
        </p:nvSpPr>
        <p:spPr>
          <a:xfrm>
            <a:off x="8312786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B753-606B-93D2-74C9-9916C79C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54864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/>
              <a:t>E dan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dan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: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C = E(P)	dan P = D(C)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(</a:t>
            </a:r>
            <a:r>
              <a:rPr lang="en-US" sz="2400" i="1" dirty="0"/>
              <a:t>invers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E.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D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81569-8B6D-44E5-37E8-70CD2F25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17090-3804-2D6F-1386-EC9138C9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8DBC2-D0A9-60FE-64A2-9BFD982800C5}"/>
              </a:ext>
            </a:extLst>
          </p:cNvPr>
          <p:cNvSpPr txBox="1"/>
          <p:nvPr/>
        </p:nvSpPr>
        <p:spPr>
          <a:xfrm>
            <a:off x="1574800" y="2294182"/>
            <a:ext cx="987552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cs typeface="Times New Roman" panose="02020603050405020304" pitchFamily="18" charset="0"/>
              </a:rPr>
              <a:t>2.</a:t>
            </a:r>
            <a:r>
              <a:rPr lang="en-US" altLang="en-US" sz="2400" i="1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kiri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2530F09-C056-D8CD-7E4A-BC0A37BF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728" y="3213533"/>
            <a:ext cx="3664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47B6-E6B8-6F1C-75B7-BE6743ABAC38}"/>
              </a:ext>
            </a:extLst>
          </p:cNvPr>
          <p:cNvSpPr txBox="1"/>
          <p:nvPr/>
        </p:nvSpPr>
        <p:spPr>
          <a:xfrm>
            <a:off x="1574800" y="4584488"/>
            <a:ext cx="937768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ciphertes</a:t>
            </a:r>
            <a:r>
              <a:rPr lang="en-US" altLang="en-US" sz="2400" dirty="0">
                <a:cs typeface="Times New Roman" panose="02020603050405020304" pitchFamily="18" charset="0"/>
              </a:rPr>
              <a:t> C 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2. Lalu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Langkah 1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C705DB-23CD-FF46-4B2D-C78C9C64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49" y="5555291"/>
            <a:ext cx="3753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1)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9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FE19E380-5AAC-4424-8957-758474019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140" y="336550"/>
            <a:ext cx="10713719" cy="601980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 Dari Gambar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dilihat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Hal yang </a:t>
            </a:r>
            <a:r>
              <a:rPr lang="en-US" altLang="en-US" dirty="0" err="1">
                <a:cs typeface="Times New Roman" panose="02020603050405020304" pitchFamily="18" charset="0"/>
              </a:rPr>
              <a:t>kebalikan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terjadi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89091" name="Footer Placeholder 1">
            <a:extLst>
              <a:ext uri="{FF2B5EF4-FFF2-40B4-BE49-F238E27FC236}">
                <a16:creationId xmlns:a16="http://schemas.microsoft.com/office/drawing/2014/main" id="{A259BEB3-9C6D-4771-B352-1F85E993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89092" name="Slide Number Placeholder 2">
            <a:extLst>
              <a:ext uri="{FF2B5EF4-FFF2-40B4-BE49-F238E27FC236}">
                <a16:creationId xmlns:a16="http://schemas.microsoft.com/office/drawing/2014/main" id="{DC3E6947-3794-4F12-9915-9CE0B78D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C6834-363B-4477-AFFA-453836D8356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E2371B-0BB9-489C-AE6A-E7CF9362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5" y="1029001"/>
            <a:ext cx="5944235" cy="20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B29E-B0B8-D639-9E2D-C6474204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r>
              <a:rPr lang="en-US" dirty="0"/>
              <a:t>CFB </a:t>
            </a:r>
            <a:r>
              <a:rPr lang="en-US" i="1" dirty="0"/>
              <a:t>r</a:t>
            </a:r>
            <a:r>
              <a:rPr lang="en-US" dirty="0"/>
              <a:t>-bit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= 1, </a:t>
            </a:r>
            <a:r>
              <a:rPr lang="en-US" i="1" dirty="0"/>
              <a:t>r</a:t>
            </a:r>
            <a:r>
              <a:rPr lang="en-US" dirty="0"/>
              <a:t> = 8)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5BF7B-0910-8D0B-3E37-2787D658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225D-C39E-9596-5C97-9C37FB7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62309-9DF9-EB17-3B35-F646CFA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30" y="1770538"/>
            <a:ext cx="9690702" cy="39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6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ECCA2C0-AC53-490A-B3E9-BEB58B353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0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cs typeface="Times New Roman" panose="02020603050405020304" pitchFamily="18" charset="0"/>
              </a:rPr>
              <a:t>Output-Feedback (OFB)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B386FCF-A74D-4731-AF67-48608E81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58240"/>
            <a:ext cx="10414000" cy="442690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Mode </a:t>
            </a:r>
            <a:r>
              <a:rPr lang="en-US" altLang="en-US" sz="2400" i="1" dirty="0"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mirip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kecuali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paling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90117" name="Slide Number Placeholder 2">
            <a:extLst>
              <a:ext uri="{FF2B5EF4-FFF2-40B4-BE49-F238E27FC236}">
                <a16:creationId xmlns:a16="http://schemas.microsoft.com/office/drawing/2014/main" id="{4A55BF3C-E0CC-48AC-9B76-5208F1B6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8A1407-0D4B-4B77-BBBE-7A0B0C7B2F7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8E0B29D-F52E-4216-8B2E-CD662FD9C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16004"/>
              </p:ext>
            </p:extLst>
          </p:nvPr>
        </p:nvGraphicFramePr>
        <p:xfrm>
          <a:off x="2174240" y="2056924"/>
          <a:ext cx="8133154" cy="480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66255" imgH="3286441" progId="Visio.Drawing.6">
                  <p:embed/>
                </p:oleObj>
              </mc:Choice>
              <mc:Fallback>
                <p:oleObj r:id="rId2" imgW="5566255" imgH="3286441" progId="Visio.Drawing.6">
                  <p:embed/>
                  <p:pic>
                    <p:nvPicPr>
                      <p:cNvPr id="91139" name="Object 2">
                        <a:extLst>
                          <a:ext uri="{FF2B5EF4-FFF2-40B4-BE49-F238E27FC236}">
                            <a16:creationId xmlns:a16="http://schemas.microsoft.com/office/drawing/2014/main" id="{FFF9E01D-95C9-4E45-B16E-BD0AE5E9D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240" y="2056924"/>
                        <a:ext cx="8133154" cy="480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BBDAFE-7040-7056-1522-9197329E23EC}"/>
              </a:ext>
            </a:extLst>
          </p:cNvPr>
          <p:cNvSpPr txBox="1"/>
          <p:nvPr/>
        </p:nvSpPr>
        <p:spPr>
          <a:xfrm>
            <a:off x="5374640" y="623043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OFB 8-bit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08339-EA9D-1534-95D8-FABAB51EA19E}"/>
              </a:ext>
            </a:extLst>
          </p:cNvPr>
          <p:cNvSpPr/>
          <p:nvPr/>
        </p:nvSpPr>
        <p:spPr>
          <a:xfrm>
            <a:off x="8799786" y="3599513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252D5-FD7B-89BD-C11C-AF4DF3D0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B087A-4C18-E535-FC4D-03540F85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6B00E-5842-3A0F-60D7-528F9307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2" y="999734"/>
            <a:ext cx="8764956" cy="46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EB29E8C-45B2-998A-6B3C-63C810C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292568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OFB</a:t>
            </a:r>
          </a:p>
        </p:txBody>
      </p:sp>
    </p:spTree>
    <p:extLst>
      <p:ext uri="{BB962C8B-B14F-4D97-AF65-F5344CB8AC3E}">
        <p14:creationId xmlns:p14="http://schemas.microsoft.com/office/powerpoint/2010/main" val="86883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033A53-CCB8-C0AD-1CED-B025B77A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FC2C6-18B2-12A1-84E5-5D252113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771-4976-212F-9D97-716466EB7E7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" r="-10056"/>
          <a:stretch>
            <a:fillRect/>
          </a:stretch>
        </p:blipFill>
        <p:spPr bwMode="auto">
          <a:xfrm>
            <a:off x="1013257" y="436880"/>
            <a:ext cx="9867052" cy="5919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5F062-4054-06B5-5C08-7ED6C5E4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311" y="4274918"/>
            <a:ext cx="8096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733952D7-F0B0-4083-BC20-8C45BC33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" y="754238"/>
            <a:ext cx="9789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Gambar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4" name="Footer Placeholder 1">
            <a:extLst>
              <a:ext uri="{FF2B5EF4-FFF2-40B4-BE49-F238E27FC236}">
                <a16:creationId xmlns:a16="http://schemas.microsoft.com/office/drawing/2014/main" id="{20CFD564-482B-49FB-A776-1CCB1BC3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92165" name="Slide Number Placeholder 2">
            <a:extLst>
              <a:ext uri="{FF2B5EF4-FFF2-40B4-BE49-F238E27FC236}">
                <a16:creationId xmlns:a16="http://schemas.microsoft.com/office/drawing/2014/main" id="{AF711401-B3B3-46C0-91FF-6075FD0E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394683-EC8B-4667-8B3F-30A15CA28D2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D98782A-C7C3-1B09-4B84-6934772B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" y="2012917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DC0EF60-DC66-9B97-AC3B-3398037FF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50" y="2023319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52EFE44-23A9-4D00-890D-BC03347D4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760" y="548640"/>
            <a:ext cx="10698479" cy="59029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begitu</a:t>
            </a:r>
            <a:r>
              <a:rPr lang="en-US" altLang="en-US" sz="2400" dirty="0">
                <a:cs typeface="Times New Roman" panose="02020603050405020304" pitchFamily="18" charset="0"/>
              </a:rPr>
              <a:t> pula pada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bersangkutan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semacam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analog yang di-</a:t>
            </a:r>
            <a:r>
              <a:rPr lang="en-US" altLang="en-US" sz="2400" dirty="0" err="1"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video,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ditolerir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penjalaran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dibolehkan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  <p:sp>
        <p:nvSpPr>
          <p:cNvPr id="93187" name="Footer Placeholder 1">
            <a:extLst>
              <a:ext uri="{FF2B5EF4-FFF2-40B4-BE49-F238E27FC236}">
                <a16:creationId xmlns:a16="http://schemas.microsoft.com/office/drawing/2014/main" id="{B96BCD51-36B4-4767-A532-7423561C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Munir/IF4020 Kriptografi</a:t>
            </a:r>
          </a:p>
        </p:txBody>
      </p:sp>
      <p:sp>
        <p:nvSpPr>
          <p:cNvPr id="93188" name="Slide Number Placeholder 2">
            <a:extLst>
              <a:ext uri="{FF2B5EF4-FFF2-40B4-BE49-F238E27FC236}">
                <a16:creationId xmlns:a16="http://schemas.microsoft.com/office/drawing/2014/main" id="{8A643357-FBDE-4630-919E-C1C08D7E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4CC57-A94E-4444-A8F1-90C50A4F832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169FDDC-9396-48F1-859B-7831F971D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5" y="1878865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A420868-46B0-E0AA-3373-16BC2E562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0" y="1868462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B162-24B4-68FE-E2F0-5D57E623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r>
              <a:rPr lang="en-US" dirty="0"/>
              <a:t>OFB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1C8B-3512-E2E3-DAC2-0BB0AA12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724E6-3CF5-141B-6F37-4DCC5159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6828C-4568-5BEB-8DFC-1E807DD0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1588453"/>
            <a:ext cx="9127329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52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80FA7E78-7533-49AB-BA72-3F203103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8162925" cy="769938"/>
          </a:xfrm>
        </p:spPr>
        <p:txBody>
          <a:bodyPr/>
          <a:lstStyle/>
          <a:p>
            <a:r>
              <a:rPr lang="en-US" altLang="en-US" b="1" i="1" dirty="0"/>
              <a:t>Counter Mode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32CA632D-B956-4FDF-8E0F-4435D8E6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Mode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perantaian</a:t>
            </a:r>
            <a:r>
              <a:rPr lang="en-US" altLang="en-US" dirty="0"/>
              <a:t> (</a:t>
            </a:r>
            <a:r>
              <a:rPr lang="en-US" altLang="en-US" i="1" dirty="0"/>
              <a:t>chaining</a:t>
            </a:r>
            <a:r>
              <a:rPr lang="en-US" altLang="en-US" dirty="0"/>
              <a:t>) </a:t>
            </a:r>
            <a:r>
              <a:rPr lang="en-US" altLang="en-US" dirty="0" err="1"/>
              <a:t>seperti</a:t>
            </a:r>
            <a:r>
              <a:rPr lang="en-US" altLang="en-US" dirty="0"/>
              <a:t> pada </a:t>
            </a:r>
            <a:r>
              <a:rPr lang="en-US" altLang="en-US" i="1" dirty="0"/>
              <a:t>CBC</a:t>
            </a:r>
            <a:r>
              <a:rPr lang="en-US" altLang="en-US" dirty="0"/>
              <a:t>. </a:t>
            </a:r>
          </a:p>
          <a:p>
            <a:endParaRPr lang="en-US" altLang="en-US" i="1" dirty="0"/>
          </a:p>
          <a:p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bit yang </a:t>
            </a:r>
            <a:r>
              <a:rPr lang="en-US" altLang="en-US" dirty="0" err="1"/>
              <a:t>ukurannya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Nilai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dienkripsi</a:t>
            </a:r>
            <a:r>
              <a:rPr lang="en-US" altLang="en-US" dirty="0"/>
              <a:t>. Pada </a:t>
            </a:r>
            <a:r>
              <a:rPr lang="en-US" altLang="en-US" dirty="0" err="1"/>
              <a:t>mulanya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,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diinisialisasi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Selanjutnya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blok-blok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dinaikkan</a:t>
            </a:r>
            <a:r>
              <a:rPr lang="en-US" altLang="en-US" dirty="0"/>
              <a:t> (</a:t>
            </a:r>
            <a:r>
              <a:rPr lang="en-US" altLang="en-US" i="1" dirty="0"/>
              <a:t>increment</a:t>
            </a:r>
            <a:r>
              <a:rPr lang="en-US" altLang="en-US" dirty="0"/>
              <a:t>) </a:t>
            </a:r>
            <a:r>
              <a:rPr lang="en-US" altLang="en-US" dirty="0" err="1"/>
              <a:t>nilainya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 (counter </a:t>
            </a:r>
            <a:r>
              <a:rPr lang="en-US" altLang="en-US" dirty="0">
                <a:sym typeface="Symbol" panose="05050102010706020507" pitchFamily="18" charset="2"/>
              </a:rPr>
              <a:t> counter + 1)</a:t>
            </a:r>
            <a:r>
              <a:rPr lang="en-US" altLang="en-US" dirty="0"/>
              <a:t>. </a:t>
            </a:r>
          </a:p>
          <a:p>
            <a:endParaRPr lang="en-US" altLang="en-US" sz="2400" dirty="0"/>
          </a:p>
        </p:txBody>
      </p:sp>
      <p:sp>
        <p:nvSpPr>
          <p:cNvPr id="94212" name="Footer Placeholder 3">
            <a:extLst>
              <a:ext uri="{FF2B5EF4-FFF2-40B4-BE49-F238E27FC236}">
                <a16:creationId xmlns:a16="http://schemas.microsoft.com/office/drawing/2014/main" id="{E10F08DF-17F4-4177-B5AC-6A16A247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/>
              <a:t>Rinaldi Munir/IF4020 Kriptografi</a:t>
            </a:r>
          </a:p>
        </p:txBody>
      </p:sp>
      <p:sp>
        <p:nvSpPr>
          <p:cNvPr id="94213" name="Slide Number Placeholder 4">
            <a:extLst>
              <a:ext uri="{FF2B5EF4-FFF2-40B4-BE49-F238E27FC236}">
                <a16:creationId xmlns:a16="http://schemas.microsoft.com/office/drawing/2014/main" id="{F98BF14A-1336-4C28-A62E-ACB0ED08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E5281D9-0580-404D-8A81-A4C9189839BA}" type="slidenum">
              <a:rPr lang="en-US" altLang="en-US" sz="1400"/>
              <a:pPr/>
              <a:t>48</a:t>
            </a:fld>
            <a:endParaRPr lang="en-US" alt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">
            <a:extLst>
              <a:ext uri="{FF2B5EF4-FFF2-40B4-BE49-F238E27FC236}">
                <a16:creationId xmlns:a16="http://schemas.microsoft.com/office/drawing/2014/main" id="{C8041DC9-0D49-4ECE-AADF-904BF23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483642-14E0-4CC4-B6A7-4EF28DCD4965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4168CE4-539C-4FB8-90FF-D932556A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6" name="Picture 1">
            <a:extLst>
              <a:ext uri="{FF2B5EF4-FFF2-40B4-BE49-F238E27FC236}">
                <a16:creationId xmlns:a16="http://schemas.microsoft.com/office/drawing/2014/main" id="{8E70B35A-6584-49A3-982A-5F5B3CD7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1" y="230833"/>
            <a:ext cx="7710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4">
            <a:extLst>
              <a:ext uri="{FF2B5EF4-FFF2-40B4-BE49-F238E27FC236}">
                <a16:creationId xmlns:a16="http://schemas.microsoft.com/office/drawing/2014/main" id="{D2CE5925-A031-4A97-9A49-1F35A3BE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3274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8" name="Picture 3">
            <a:extLst>
              <a:ext uri="{FF2B5EF4-FFF2-40B4-BE49-F238E27FC236}">
                <a16:creationId xmlns:a16="http://schemas.microsoft.com/office/drawing/2014/main" id="{BE4E96D8-A8D4-4932-9000-AC6AB94C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5" y="3736034"/>
            <a:ext cx="7689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5">
            <a:extLst>
              <a:ext uri="{FF2B5EF4-FFF2-40B4-BE49-F238E27FC236}">
                <a16:creationId xmlns:a16="http://schemas.microsoft.com/office/drawing/2014/main" id="{9802F103-FD64-4621-8E9B-65968DAC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8" y="16002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(a) </a:t>
            </a:r>
            <a:r>
              <a:rPr lang="en-US" altLang="en-US" sz="1800" dirty="0" err="1"/>
              <a:t>Enkripsi</a:t>
            </a:r>
            <a:endParaRPr lang="en-US" altLang="en-US" sz="1800" dirty="0"/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B47222D9-1075-4594-8033-515BD3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" y="4496754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(b) </a:t>
            </a:r>
            <a:r>
              <a:rPr lang="en-US" altLang="en-US" sz="1800" dirty="0" err="1"/>
              <a:t>Dekripsi</a:t>
            </a:r>
            <a:endParaRPr lang="en-US" altLang="en-US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E444D3-8DF8-439E-8D06-23DAC464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9D69F-570D-DA1A-B421-8589CCD1802B}"/>
              </a:ext>
            </a:extLst>
          </p:cNvPr>
          <p:cNvSpPr/>
          <p:nvPr/>
        </p:nvSpPr>
        <p:spPr>
          <a:xfrm>
            <a:off x="40386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8EEF4-D92C-2B70-044E-E93FBA592A58}"/>
              </a:ext>
            </a:extLst>
          </p:cNvPr>
          <p:cNvSpPr/>
          <p:nvPr/>
        </p:nvSpPr>
        <p:spPr>
          <a:xfrm>
            <a:off x="6172200" y="4738186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0F5DD-AA34-740D-E408-036E8FCDC5DC}"/>
              </a:ext>
            </a:extLst>
          </p:cNvPr>
          <p:cNvSpPr/>
          <p:nvPr/>
        </p:nvSpPr>
        <p:spPr>
          <a:xfrm>
            <a:off x="98425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CE33-4B37-DD5B-BCCA-38A254E1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110111010001000101000101</a:t>
            </a:r>
            <a:r>
              <a:rPr lang="en-US" sz="2400" dirty="0"/>
              <a:t>,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masing-masing </a:t>
            </a:r>
            <a:r>
              <a:rPr lang="en-US" sz="2400" dirty="0" err="1"/>
              <a:t>berukuran</a:t>
            </a:r>
            <a:r>
              <a:rPr lang="en-US" sz="2400" dirty="0"/>
              <a:t> 8 bit: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11011101     00010001      01000101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,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 1.  P1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10001011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2.  10001011 &lt;&lt; 1 = 00010111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Jadi,  C1 = 00010111. Cara yang </a:t>
            </a:r>
            <a:r>
              <a:rPr lang="en-US" sz="2400" dirty="0" err="1">
                <a:sym typeface="Symbol" panose="05050102010706020507" pitchFamily="18" charset="2"/>
              </a:rPr>
              <a:t>sama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dilakukan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P2 dan P3.</a:t>
            </a:r>
          </a:p>
          <a:p>
            <a:pPr marL="0" indent="0">
              <a:buNone/>
            </a:pPr>
            <a:r>
              <a:rPr lang="en-US" sz="2400" dirty="0" err="1">
                <a:sym typeface="Symbol" panose="05050102010706020507" pitchFamily="18" charset="2"/>
              </a:rPr>
              <a:t>Dekripsi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blok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cipherteks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pertama</a:t>
            </a:r>
            <a:r>
              <a:rPr lang="en-US" sz="2400" dirty="0">
                <a:sym typeface="Symbol" panose="05050102010706020507" pitchFamily="18" charset="2"/>
              </a:rPr>
              <a:t>, 00010111,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fungsi</a:t>
            </a:r>
            <a:r>
              <a:rPr lang="en-US" sz="2400" dirty="0">
                <a:sym typeface="Symbol" panose="05050102010706020507" pitchFamily="18" charset="2"/>
              </a:rPr>
              <a:t> D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1.  00010111 &gt;&gt; 1 = 10001011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2.  10001011  K = 10001011 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11011101 = P1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DA76A-71AD-8027-9AC7-0371D817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CD65-7BB5-B388-807B-FFFA5265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BFE8B-5171-E8C0-0F64-C2A2C8BF7D75}"/>
              </a:ext>
            </a:extLst>
          </p:cNvPr>
          <p:cNvSpPr txBox="1"/>
          <p:nvPr/>
        </p:nvSpPr>
        <p:spPr>
          <a:xfrm>
            <a:off x="2255520" y="1730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P1	          P2		        P3</a:t>
            </a:r>
          </a:p>
        </p:txBody>
      </p:sp>
    </p:spTree>
    <p:extLst>
      <p:ext uri="{BB962C8B-B14F-4D97-AF65-F5344CB8AC3E}">
        <p14:creationId xmlns:p14="http://schemas.microsoft.com/office/powerpoint/2010/main" val="1861491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8BF38C5-A5E5-8B26-9CD0-BB4CC9DB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" y="1840407"/>
            <a:ext cx="5886226" cy="27967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1881F57-2E56-5952-A36C-943F3696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54" y="1840406"/>
            <a:ext cx="5833150" cy="2796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D330008-D3D8-A999-231A-8F0395E60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6" y="4903491"/>
            <a:ext cx="9760741" cy="92503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AF4BF3A-C675-C65E-BDB0-031D85FD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243" y="797064"/>
            <a:ext cx="234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Counter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918AF3A-6792-E324-E096-1CBC8278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76" y="5973320"/>
            <a:ext cx="850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i="1" dirty="0" err="1">
                <a:latin typeface="+mn-lt"/>
              </a:rPr>
              <a:t>T</a:t>
            </a:r>
            <a:r>
              <a:rPr lang="en-US" altLang="en-US" i="1" baseline="-25000" dirty="0" err="1">
                <a:latin typeface="+mn-lt"/>
              </a:rPr>
              <a:t>j</a:t>
            </a:r>
            <a:r>
              <a:rPr lang="en-US" altLang="en-US" i="1" baseline="-25000" dirty="0">
                <a:latin typeface="+mn-lt"/>
              </a:rPr>
              <a:t> </a:t>
            </a:r>
            <a:r>
              <a:rPr lang="en-US" altLang="en-US" baseline="-25000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adalah</a:t>
            </a:r>
            <a:r>
              <a:rPr lang="en-US" altLang="en-US" dirty="0">
                <a:latin typeface="+mn-lt"/>
              </a:rPr>
              <a:t> counter, </a:t>
            </a:r>
            <a:r>
              <a:rPr lang="en-US" altLang="en-US" dirty="0" err="1">
                <a:latin typeface="+mn-lt"/>
              </a:rPr>
              <a:t>nilainya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bertambah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satu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setiap</a:t>
            </a:r>
            <a:r>
              <a:rPr lang="en-US" altLang="en-US" dirty="0">
                <a:latin typeface="+mn-lt"/>
              </a:rPr>
              <a:t> kali </a:t>
            </a:r>
            <a:r>
              <a:rPr lang="en-US" altLang="en-US" dirty="0" err="1">
                <a:latin typeface="+mn-lt"/>
              </a:rPr>
              <a:t>enkripsi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blok</a:t>
            </a:r>
            <a:r>
              <a:rPr lang="en-US" alt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704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D64E-69D5-7022-6DB4-FD9033FA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Kelebihan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Hanya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perlu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algoritma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saja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mengenkripsi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blok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data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acak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sekuensial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Blok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plainteks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cipherteks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diproses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atau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)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paralal</a:t>
            </a: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Sederhanan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dan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cepat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Counter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haruslah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diketahui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diprediksi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nilainya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90BA6-1E4C-6FC1-2ED4-D4F88C47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B3D7-BE67-7793-3A30-40CC014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9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E0FA94-ABA2-31C9-94B1-2FD6678E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C4DBB-4553-B049-9BB6-AFDDEB6F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166E1FD-8368-CB47-AE96-34EEE18E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4" y="465720"/>
            <a:ext cx="8196626" cy="57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0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F77D-E46E-1D10-C4B8-0D5B3B51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EBC6F-DEEE-A3C7-CC5A-786754321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0E93-937D-9BA2-154C-863EA46E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FA42-16FF-8964-42B7-0CB50364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43EE-9C53-AE71-F7D8-062992C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880"/>
            <a:ext cx="10515600" cy="4978083"/>
          </a:xfrm>
        </p:spPr>
        <p:txBody>
          <a:bodyPr/>
          <a:lstStyle/>
          <a:p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E dan D di </a:t>
            </a:r>
            <a:r>
              <a:rPr lang="en-US" dirty="0" err="1"/>
              <a:t>atas</a:t>
            </a:r>
            <a:r>
              <a:rPr lang="en-US" dirty="0"/>
              <a:t> sangat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modern </a:t>
            </a:r>
            <a:r>
              <a:rPr lang="en-US" dirty="0" err="1"/>
              <a:t>membuat</a:t>
            </a:r>
            <a:r>
              <a:rPr lang="en-US" dirty="0"/>
              <a:t> E dan D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</a:t>
            </a:r>
            <a:r>
              <a:rPr lang="en-US" dirty="0" err="1"/>
              <a:t>prosesnya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sangat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dan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i="1" dirty="0"/>
              <a:t>cipher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pada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selanjutya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A8DD6-5170-F78D-AC88-D81E26E6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CC289-8307-C528-7770-B7F8B83E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D44A8405-C954-4650-A0D4-D2FCCF54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0960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F0392E2-3F2F-4362-B589-AA097F11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596264"/>
            <a:ext cx="10515600" cy="564197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4000" i="1" dirty="0"/>
              <a:t>Daftar block cipher:</a:t>
            </a:r>
            <a:endParaRPr lang="en-US" altLang="en-US" sz="4000" dirty="0"/>
          </a:p>
          <a:p>
            <a:pPr eaLnBrk="1" hangingPunct="1">
              <a:buFontTx/>
              <a:buNone/>
            </a:pPr>
            <a:r>
              <a:rPr lang="en-US" altLang="en-US" dirty="0"/>
              <a:t>	1. Lucifer				16. Serpent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2. DES					17. RC6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3. GOST				18. Camellia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4.  3DES (Triple-DES)			19. 3-WAY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5. RC2					20. MMB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6. RC5					21. Skipjack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7. Blowfish				22. TEA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8. AES </a:t>
            </a:r>
            <a:r>
              <a:rPr lang="en-US" altLang="en-US" sz="2800" dirty="0"/>
              <a:t>				23. XTEA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9. IDEA				24. SEED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10. LOKI				25. Coconut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11. FEAL				26. Cobra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12. CAST-128				27. MARS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13. CRAB				28. BATON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14. SAFER				29. CRYPTON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15. </a:t>
            </a:r>
            <a:r>
              <a:rPr lang="en-US" altLang="en-US" sz="2800" dirty="0" err="1"/>
              <a:t>Twofish</a:t>
            </a:r>
            <a:r>
              <a:rPr lang="en-US" altLang="en-US" sz="2800" dirty="0"/>
              <a:t>				30. LEA, </a:t>
            </a:r>
            <a:r>
              <a:rPr lang="en-US" altLang="en-US" sz="2800" dirty="0" err="1"/>
              <a:t>dll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97E4509-97C9-47B0-9A60-020C30F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C6D5C-93DC-4236-B07E-FCF6D0BCB56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7442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C4FAF-014D-EC40-B3DF-F70C753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D44FC-424F-0802-C8A1-2E82E87D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1" y="136525"/>
            <a:ext cx="11267103" cy="625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2DB111-C4A2-F21A-6817-76DE667F55CB}"/>
              </a:ext>
            </a:extLst>
          </p:cNvPr>
          <p:cNvSpPr txBox="1"/>
          <p:nvPr/>
        </p:nvSpPr>
        <p:spPr>
          <a:xfrm>
            <a:off x="2743200" y="6390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https://en.wikipedia.org/wiki/Block_cipher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48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5E3457FF-9044-488B-A096-A53B138A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2AAED67-6A74-4F60-BD43-8B83E55E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5E4E3-2DB6-4687-B6DD-FC5F315B64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BB6A59F-F24B-4A90-A695-7201765CD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6641" y="57150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Mode </a:t>
            </a:r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Operasi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Blok</a:t>
            </a:r>
            <a:endParaRPr lang="en-GB" altLang="en-US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7FB0EAF6-72B2-4F10-AA3A-F9B10A6D6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978" y="1570037"/>
            <a:ext cx="10360342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Mode </a:t>
            </a:r>
            <a:r>
              <a:rPr lang="en-US" altLang="en-US" dirty="0" err="1"/>
              <a:t>operasi</a:t>
            </a:r>
            <a:r>
              <a:rPr lang="en-US" altLang="en-US" dirty="0"/>
              <a:t>: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dienkripsi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oleh </a:t>
            </a:r>
            <a:r>
              <a:rPr lang="en-US" altLang="en-US" dirty="0" err="1"/>
              <a:t>fungsi</a:t>
            </a:r>
            <a:r>
              <a:rPr lang="en-US" altLang="en-US" dirty="0"/>
              <a:t> E dan 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 5 mode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Electronic Code Book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CBC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3.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Feedback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4.   Output Feedback (OFB)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5.   Counter Mode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B47D783-6EDC-8276-942F-FDB5DB0D8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67063"/>
              </p:ext>
            </p:extLst>
          </p:nvPr>
        </p:nvGraphicFramePr>
        <p:xfrm>
          <a:off x="6482863" y="2827605"/>
          <a:ext cx="5219055" cy="286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933036" imgH="2715082" progId="Visio.Drawing.6">
                  <p:embed/>
                </p:oleObj>
              </mc:Choice>
              <mc:Fallback>
                <p:oleObj r:id="rId3" imgW="4933036" imgH="2715082" progId="Visio.Drawing.6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351CD27-6F2E-B986-63C5-A9C58190D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863" y="2827605"/>
                        <a:ext cx="5219055" cy="286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2760</Words>
  <Application>Microsoft Office PowerPoint</Application>
  <PresentationFormat>Widescreen</PresentationFormat>
  <Paragraphs>409</Paragraphs>
  <Slides>53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MS Mincho</vt:lpstr>
      <vt:lpstr>ＭＳ Ｐゴシック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Visio.Drawing.6</vt:lpstr>
      <vt:lpstr>Document</vt:lpstr>
      <vt:lpstr>Block Cipher </vt:lpstr>
      <vt:lpstr>Cipher Blok (Block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 Operasi Cipher Blok</vt:lpstr>
      <vt:lpstr>PowerPoint Presentation</vt:lpstr>
      <vt:lpstr>1. Electronic Code Book (ECB)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Mode ECB</vt:lpstr>
      <vt:lpstr>PowerPoint Presentation</vt:lpstr>
      <vt:lpstr>Kelemahan Mode ECB</vt:lpstr>
      <vt:lpstr>PowerPoint Presentation</vt:lpstr>
      <vt:lpstr>PowerPoint Presentation</vt:lpstr>
      <vt:lpstr>PowerPoint Presentation</vt:lpstr>
      <vt:lpstr>PowerPoint Presentation</vt:lpstr>
      <vt:lpstr>Cipher Block Chaining(CBC)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Cipher-Feedback (CFB)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Output-Feedback (OFB)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Mode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55</cp:revision>
  <dcterms:created xsi:type="dcterms:W3CDTF">2020-09-22T04:12:11Z</dcterms:created>
  <dcterms:modified xsi:type="dcterms:W3CDTF">2024-02-28T13:51:49Z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2024-02-27T05:45:02Z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384ea932-d491-4380-9b17-8cdc01ada912</vt:lpwstr>
  </property>
  <property fmtid="{D5CDD505-2E9C-101B-9397-08002B2CF9AE}" pid="8" name="MSIP_Label_38b525e5-f3da-4501-8f1e-526b6769fc56_ContentBits">
    <vt:lpwstr>0</vt:lpwstr>
  </property>
</Properties>
</file>