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92" r:id="rId2"/>
    <p:sldId id="462" r:id="rId3"/>
    <p:sldId id="486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87" r:id="rId12"/>
    <p:sldId id="488" r:id="rId13"/>
    <p:sldId id="489" r:id="rId14"/>
    <p:sldId id="490" r:id="rId15"/>
    <p:sldId id="491" r:id="rId16"/>
    <p:sldId id="473" r:id="rId17"/>
    <p:sldId id="474" r:id="rId18"/>
    <p:sldId id="477" r:id="rId19"/>
    <p:sldId id="470" r:id="rId20"/>
    <p:sldId id="475" r:id="rId21"/>
    <p:sldId id="476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4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63A9F56-74F8-464E-88FA-CCD569ECB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EBB7789-311E-4241-9C93-7302FBF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FD056884-545E-43D4-943F-42BDD79D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7CE29551-C1B2-4E6D-BEAB-742294AA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D36F770-E6F3-4779-994E-1A800C061F8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A2D4-197C-4E2A-9CDC-C0DE26031144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892-2EAE-49AF-9737-356FFC2214A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D1BC-A4A4-456E-A80A-C5188250851E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DEF3-78D7-4F24-A12A-793BA4B38EB3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F5EE-F41B-48F5-A437-43D1B760424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DB1C-DDA1-4D9B-9944-B1B39E01F991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BCA-07EF-4A37-BB8E-CCA0795F6DE6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6985-DC8E-4461-8BAA-ADD7D8F0318C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961-2BB0-42D7-9AC0-D59B9FFFEA81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B3DF-5BBA-4E02-9B72-8B8B63C2D9F9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E70D-97E4-4C49-925F-D50FE994549A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20E3-E633-44E8-B0EF-C306BF34088A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760" y="8763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08 -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Steganografi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3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D5FDA-7505-4FF0-A4F4-2672E93C6FC9}"/>
              </a:ext>
            </a:extLst>
          </p:cNvPr>
          <p:cNvSpPr txBox="1"/>
          <p:nvPr/>
        </p:nvSpPr>
        <p:spPr>
          <a:xfrm flipH="1">
            <a:off x="2542540" y="572434"/>
            <a:ext cx="621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IF4020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Kriptografi</a:t>
            </a:r>
            <a:endParaRPr lang="en-US" sz="24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ED1BD-B5F5-480E-8A6F-B9F346BA00E2}"/>
              </a:ext>
            </a:extLst>
          </p:cNvPr>
          <p:cNvSpPr txBox="1">
            <a:spLocks/>
          </p:cNvSpPr>
          <p:nvPr/>
        </p:nvSpPr>
        <p:spPr bwMode="auto">
          <a:xfrm>
            <a:off x="1762760" y="44867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3400" b="1" kern="0" dirty="0"/>
              <a:t>Oleh:  Rinaldi Munir</a:t>
            </a:r>
          </a:p>
          <a:p>
            <a:pPr algn="ctr">
              <a:defRPr/>
            </a:pPr>
            <a:endParaRPr lang="en-US" sz="3400" kern="0" dirty="0"/>
          </a:p>
          <a:p>
            <a:pPr algn="ctr">
              <a:defRPr/>
            </a:pPr>
            <a:r>
              <a:rPr lang="en-US" sz="3100" kern="0" dirty="0"/>
              <a:t>Program </a:t>
            </a:r>
            <a:r>
              <a:rPr lang="en-US" sz="3100" kern="0" dirty="0" err="1"/>
              <a:t>Studi</a:t>
            </a:r>
            <a:r>
              <a:rPr lang="en-US" sz="3100" kern="0" dirty="0"/>
              <a:t> Teknik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Sekolah</a:t>
            </a:r>
            <a:r>
              <a:rPr lang="en-US" sz="3100" kern="0" dirty="0"/>
              <a:t> Teknik </a:t>
            </a:r>
            <a:r>
              <a:rPr lang="en-US" sz="3100" kern="0" dirty="0" err="1"/>
              <a:t>Elektro</a:t>
            </a:r>
            <a:r>
              <a:rPr lang="en-US" sz="3100" kern="0" dirty="0"/>
              <a:t> dan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InstitutTeknologi</a:t>
            </a:r>
            <a:r>
              <a:rPr lang="en-US" sz="3100" kern="0" dirty="0"/>
              <a:t> Bandung</a:t>
            </a:r>
          </a:p>
          <a:p>
            <a:pPr algn="ctr">
              <a:defRPr/>
            </a:pPr>
            <a:r>
              <a:rPr lang="en-US" sz="3100" kern="0" dirty="0"/>
              <a:t>2024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AFE0FEC-67EE-D261-D2AA-C0E8DCB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49" y="269181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00CF67-14F3-503C-A15D-0662B196CD23}"/>
              </a:ext>
            </a:extLst>
          </p:cNvPr>
          <p:cNvSpPr txBox="1"/>
          <p:nvPr/>
        </p:nvSpPr>
        <p:spPr>
          <a:xfrm>
            <a:off x="6817360" y="237121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5"/>
    </mc:Choice>
    <mc:Fallback xmlns="">
      <p:transition spd="slow" advTm="39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7925C9D7-F3B9-4309-99F9-85232D95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71" y="846136"/>
            <a:ext cx="9663429" cy="4802823"/>
          </a:xfrm>
        </p:spPr>
        <p:txBody>
          <a:bodyPr/>
          <a:lstStyle/>
          <a:p>
            <a:r>
              <a:rPr lang="en-US" altLang="en-US" sz="2400" dirty="0"/>
              <a:t>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content analysis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mendeteksi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skenario</a:t>
            </a:r>
            <a:r>
              <a:rPr lang="en-US" altLang="en-US" sz="2400" dirty="0"/>
              <a:t>:  Mr. Abdul,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diminta</a:t>
            </a:r>
            <a:r>
              <a:rPr lang="en-US" altLang="en-US" sz="2400" dirty="0"/>
              <a:t> Lab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menginvestigasi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cybercrime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kakas </a:t>
            </a:r>
            <a:r>
              <a:rPr lang="en-US" altLang="en-US" sz="2400" u="sng" dirty="0" err="1"/>
              <a:t>steganalisis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4E2C2D5-BB71-4BEE-BA0C-6108A4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A5BDF-BDAF-4BA9-8712-E50D8F861E5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A5ECB3D-36CE-4BD3-B8CB-59976F4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9" y="4048758"/>
            <a:ext cx="3585393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3A320-2789-4390-9A26-B4F91870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50D5-BA20-4A4B-AE69-1432527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908051"/>
            <a:ext cx="9834880" cy="5167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menerka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minor </a:t>
            </a:r>
            <a:r>
              <a:rPr lang="en-US" sz="2400" dirty="0" err="1"/>
              <a:t>steganalisis</a:t>
            </a:r>
            <a:r>
              <a:rPr lang="en-US" sz="2400" dirty="0"/>
              <a:t>: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	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195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342596-F224-4EB4-9F01-94CCD61F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AC9A-71DE-4398-8565-52F9A85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5DC2803-0946-4E0D-9BE3-2A7905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steganalisis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C73E-590E-425A-90D9-DC6139E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/>
              <a:defRPr/>
            </a:pPr>
            <a:r>
              <a:rPr lang="en-US" b="1" i="1" dirty="0"/>
              <a:t>Targeted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, dan </a:t>
            </a:r>
            <a:r>
              <a:rPr lang="en-US" sz="2400" dirty="0" err="1"/>
              <a:t>kadang-kadang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format media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dan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Hasil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yang lain </a:t>
            </a:r>
            <a:r>
              <a:rPr lang="en-US" sz="2400" dirty="0" err="1"/>
              <a:t>atau</a:t>
            </a:r>
            <a:r>
              <a:rPr lang="en-US" sz="2400" dirty="0"/>
              <a:t> format media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2F4F47-F70A-4FDE-B43C-5DEC7E9E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AF233-A651-4121-BF01-DB08A4E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90AC-CF20-43B7-A036-80274C54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52512"/>
            <a:ext cx="10586720" cy="5063807"/>
          </a:xfrm>
        </p:spPr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 startAt="2"/>
              <a:defRPr/>
            </a:pPr>
            <a:r>
              <a:rPr lang="en-US" b="1" i="1" dirty="0"/>
              <a:t>Blind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format media.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i="1" dirty="0"/>
              <a:t>cover-object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membedakannya</a:t>
            </a:r>
            <a:r>
              <a:rPr lang="en-US" sz="2400" dirty="0"/>
              <a:t>. Proses </a:t>
            </a:r>
            <a:r>
              <a:rPr lang="en-US" sz="2400" dirty="0" err="1"/>
              <a:t>pembelajaran</a:t>
            </a:r>
            <a:r>
              <a:rPr lang="en-US" sz="2400" dirty="0"/>
              <a:t> (</a:t>
            </a:r>
            <a:r>
              <a:rPr lang="en-US" sz="2400" i="1" dirty="0"/>
              <a:t>learning</a:t>
            </a:r>
            <a:r>
              <a:rPr lang="en-US" sz="2400" dirty="0"/>
              <a:t>)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(</a:t>
            </a:r>
            <a:r>
              <a:rPr lang="en-US" sz="2400" i="1" dirty="0"/>
              <a:t>training</a:t>
            </a:r>
            <a:r>
              <a:rPr lang="en-US" sz="2400" dirty="0"/>
              <a:t>)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database media. Model </a:t>
            </a:r>
            <a:r>
              <a:rPr lang="en-US" sz="2400" i="1" dirty="0"/>
              <a:t>machine learning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i="1" dirty="0"/>
              <a:t>targeted </a:t>
            </a:r>
            <a:r>
              <a:rPr lang="en-US" sz="2400" i="1" dirty="0" err="1"/>
              <a:t>steganalysis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lain.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5DB0F-1575-422F-A802-CC9FAE68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4F33-10CB-496A-AA8E-0F3ED519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76D76F53-A3F5-4EA8-BEA2-D12E79C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Metode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Steganalisis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B7B2-BB65-48D9-A4C9-77D40C1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1 .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visual (</a:t>
            </a:r>
            <a:r>
              <a:rPr lang="en-US" b="1" i="1" dirty="0"/>
              <a:t>visual attacks</a:t>
            </a:r>
            <a:r>
              <a:rPr lang="en-US" b="1" dirty="0"/>
              <a:t>) </a:t>
            </a:r>
          </a:p>
          <a:p>
            <a:pPr marL="568325" indent="-171450">
              <a:defRPr/>
            </a:pPr>
            <a:r>
              <a:rPr lang="en-US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artefak</a:t>
            </a:r>
            <a:r>
              <a:rPr lang="en-US" sz="2400" dirty="0"/>
              <a:t> yang </a:t>
            </a:r>
            <a:r>
              <a:rPr lang="en-US" sz="2400" dirty="0" err="1"/>
              <a:t>mencurigakan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(cover </a:t>
            </a:r>
            <a:r>
              <a:rPr lang="en-US" sz="2400" i="1" dirty="0"/>
              <a:t>image</a:t>
            </a:r>
            <a:r>
              <a:rPr lang="en-US" sz="2400" dirty="0"/>
              <a:t>)</a:t>
            </a:r>
          </a:p>
          <a:p>
            <a:pPr marL="568325" indent="-171450">
              <a:defRPr/>
            </a:pPr>
            <a:r>
              <a:rPr lang="en-US" sz="2400" i="1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masa-masa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    </a:t>
            </a:r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visual: 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a. </a:t>
            </a:r>
            <a:r>
              <a:rPr lang="en-US" sz="2400" i="1" dirty="0"/>
              <a:t>LSB plane attack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b. </a:t>
            </a:r>
            <a:r>
              <a:rPr lang="en-US" sz="2400" i="1" dirty="0"/>
              <a:t>Filtered visual attack </a:t>
            </a:r>
            <a:r>
              <a:rPr lang="en-US" sz="2400" dirty="0"/>
              <a:t>(E</a:t>
            </a:r>
            <a:r>
              <a:rPr lang="en-US" sz="2400" i="1" dirty="0"/>
              <a:t>nhanced LSB</a:t>
            </a:r>
            <a:r>
              <a:rPr lang="en-US" sz="2400" dirty="0"/>
              <a:t>)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819BA-3F4C-4BF0-B040-CBC912DA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559C6-FB62-4DCD-8A19-9FE84AE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30EE-5D2C-479A-85F2-FADA64F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5538"/>
            <a:ext cx="10078720" cy="486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(</a:t>
            </a:r>
            <a:r>
              <a:rPr lang="en-US" b="1" i="1" dirty="0"/>
              <a:t>statistical attack</a:t>
            </a:r>
            <a:r>
              <a:rPr lang="en-US" b="1" dirty="0"/>
              <a:t>)</a:t>
            </a:r>
          </a:p>
          <a:p>
            <a:pPr marL="800100" indent="-457200">
              <a:defRPr/>
            </a:pPr>
            <a:endParaRPr lang="en-US" sz="2600" dirty="0"/>
          </a:p>
          <a:p>
            <a:pPr marL="800100" indent="-457200">
              <a:defRPr/>
            </a:pP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matematik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cover image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err="1"/>
              <a:t>stego</a:t>
            </a:r>
            <a:r>
              <a:rPr lang="en-US" sz="2600" i="1" dirty="0"/>
              <a:t> image</a:t>
            </a:r>
            <a:r>
              <a:rPr lang="en-US" sz="2600" dirty="0"/>
              <a:t>. </a:t>
            </a:r>
          </a:p>
          <a:p>
            <a:pPr marL="783431" indent="-457200">
              <a:defRPr/>
            </a:pP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fakta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media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artefak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dideteksi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mengungkap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yang </a:t>
            </a:r>
            <a:r>
              <a:rPr lang="en-US" sz="2600" dirty="0" err="1"/>
              <a:t>disembunyikan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</a:t>
            </a:r>
          </a:p>
          <a:p>
            <a:pPr marL="783431" indent="-457200"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serangan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: </a:t>
            </a:r>
          </a:p>
          <a:p>
            <a:pPr marL="211931" indent="0">
              <a:buNone/>
              <a:defRPr/>
            </a:pPr>
            <a:r>
              <a:rPr lang="en-US" sz="2600" dirty="0"/>
              <a:t>      	a. </a:t>
            </a:r>
            <a:r>
              <a:rPr lang="en-US" sz="2600" i="1" dirty="0"/>
              <a:t>histogram 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b. </a:t>
            </a:r>
            <a:r>
              <a:rPr lang="en-US" sz="2600" i="1" dirty="0"/>
              <a:t>Regular-singular</a:t>
            </a:r>
            <a:r>
              <a:rPr lang="en-US" sz="2600" dirty="0"/>
              <a:t> (RS) </a:t>
            </a:r>
            <a:r>
              <a:rPr lang="en-US" sz="2600" i="1" dirty="0"/>
              <a:t>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c. </a:t>
            </a:r>
            <a:r>
              <a:rPr lang="en-US" sz="2600" i="1" dirty="0"/>
              <a:t>Chi-square analysis </a:t>
            </a:r>
          </a:p>
          <a:p>
            <a:pPr marL="211931" indent="0">
              <a:buNone/>
              <a:defRPr/>
            </a:pPr>
            <a:r>
              <a:rPr lang="en-US" sz="2600" i="1" dirty="0"/>
              <a:t>     	 </a:t>
            </a:r>
            <a:r>
              <a:rPr lang="en-US" sz="2600" dirty="0"/>
              <a:t>d. </a:t>
            </a:r>
            <a:r>
              <a:rPr lang="en-US" sz="2600" i="1" dirty="0"/>
              <a:t>Sample pair </a:t>
            </a:r>
            <a:r>
              <a:rPr lang="en-US" sz="2600" dirty="0"/>
              <a:t>(SP) </a:t>
            </a:r>
            <a:r>
              <a:rPr lang="en-US" sz="2600" i="1" dirty="0"/>
              <a:t>analysis</a:t>
            </a:r>
            <a:r>
              <a:rPr lang="en-US" sz="2600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B0194E-9A37-408E-B2C7-3660ACBE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F1E2-8C60-4CF9-9250-8D6F42FF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>
            <a:extLst>
              <a:ext uri="{FF2B5EF4-FFF2-40B4-BE49-F238E27FC236}">
                <a16:creationId xmlns:a16="http://schemas.microsoft.com/office/drawing/2014/main" id="{646CDC51-0A65-4910-A7B0-BA72B869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6873C7-00D2-4155-AACF-9CE22CEA43CB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F4E59B9-01F5-49F7-9E52-78F59759E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Visual Attack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421D05D-D1B1-45B8-B3EB-0B07CD9C5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87120" y="1857376"/>
            <a:ext cx="10170160" cy="4302125"/>
          </a:xfrm>
        </p:spPr>
        <p:txBody>
          <a:bodyPr>
            <a:normAutofit/>
          </a:bodyPr>
          <a:lstStyle/>
          <a:p>
            <a:pPr marL="469900" indent="-469900"/>
            <a:r>
              <a:rPr lang="en-US" altLang="en-US" sz="2400" dirty="0"/>
              <a:t>M</a:t>
            </a:r>
            <a:r>
              <a:rPr lang="id-ID" altLang="en-US" sz="2400" dirty="0"/>
              <a:t>emanfaatkan indera penglihatan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inspeksi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kerusakan</a:t>
            </a:r>
            <a:r>
              <a:rPr lang="en-US" altLang="en-US" sz="2400" dirty="0"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ym typeface="Wingdings" panose="05000000000000000000" pitchFamily="2" charset="2"/>
              </a:rPr>
              <a:t>gambar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akibat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penyisipan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marL="469900" indent="-469900"/>
            <a:endParaRPr lang="en-US" altLang="en-US" sz="2400" dirty="0"/>
          </a:p>
          <a:p>
            <a:pPr marL="469900" indent="-469900"/>
            <a:r>
              <a:rPr lang="id-ID" altLang="en-US" sz="2400" dirty="0"/>
              <a:t>Ide </a:t>
            </a:r>
            <a:r>
              <a:rPr lang="en-US" altLang="en-US" sz="2400" dirty="0" err="1"/>
              <a:t>dasar</a:t>
            </a:r>
            <a:r>
              <a:rPr lang="en-US" altLang="en-US" sz="2400" dirty="0"/>
              <a:t> :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21FB02F6-9805-474F-BF8F-DF8EAC41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3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F6EB514F-9C80-4963-802C-3BEA661A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5437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BF4ADF53-71C7-4BC9-BEB5-EA80437D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95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pSp>
        <p:nvGrpSpPr>
          <p:cNvPr id="104456" name="Group 12">
            <a:extLst>
              <a:ext uri="{FF2B5EF4-FFF2-40B4-BE49-F238E27FC236}">
                <a16:creationId xmlns:a16="http://schemas.microsoft.com/office/drawing/2014/main" id="{49B07C12-6288-4F4F-94C2-F9A6DF76F6E0}"/>
              </a:ext>
            </a:extLst>
          </p:cNvPr>
          <p:cNvGrpSpPr>
            <a:grpSpLocks/>
          </p:cNvGrpSpPr>
          <p:nvPr/>
        </p:nvGrpSpPr>
        <p:grpSpPr bwMode="auto">
          <a:xfrm>
            <a:off x="2391569" y="3821907"/>
            <a:ext cx="6875462" cy="2147887"/>
            <a:chOff x="2361" y="11806"/>
            <a:chExt cx="7027" cy="1760"/>
          </a:xfrm>
        </p:grpSpPr>
        <p:sp>
          <p:nvSpPr>
            <p:cNvPr id="104458" name="Text Box 13">
              <a:extLst>
                <a:ext uri="{FF2B5EF4-FFF2-40B4-BE49-F238E27FC236}">
                  <a16:creationId xmlns:a16="http://schemas.microsoft.com/office/drawing/2014/main" id="{933EED78-007A-4840-88C7-F7A2FDB4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11966"/>
              <a:ext cx="216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entury Gothic" panose="020B0502020202020204" pitchFamily="34" charset="0"/>
                </a:rPr>
                <a:t>media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pembawa</a:t>
              </a:r>
              <a:r>
                <a:rPr lang="en-US" altLang="en-US" dirty="0">
                  <a:latin typeface="Century Gothic" panose="020B0502020202020204" pitchFamily="34" charset="0"/>
                </a:rPr>
                <a:t>/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steganogram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diserang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Line 14">
              <a:extLst>
                <a:ext uri="{FF2B5EF4-FFF2-40B4-BE49-F238E27FC236}">
                  <a16:creationId xmlns:a16="http://schemas.microsoft.com/office/drawing/2014/main" id="{3DFFDD7B-E5FB-446A-811A-099AB9A38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2446"/>
              <a:ext cx="3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Text Box 15">
              <a:extLst>
                <a:ext uri="{FF2B5EF4-FFF2-40B4-BE49-F238E27FC236}">
                  <a16:creationId xmlns:a16="http://schemas.microsoft.com/office/drawing/2014/main" id="{91038258-A6CA-4993-982D-372130B7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1966"/>
              <a:ext cx="208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entury Gothic" panose="020B0502020202020204" pitchFamily="34" charset="0"/>
                </a:rPr>
                <a:t>ekstraksi</a:t>
              </a:r>
              <a:r>
                <a:rPr lang="en-US" altLang="en-US" dirty="0">
                  <a:latin typeface="Century Gothic" panose="020B0502020202020204" pitchFamily="34" charset="0"/>
                </a:rPr>
                <a:t> bit-bit  yang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berpotensi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menjadi</a:t>
              </a:r>
              <a:r>
                <a:rPr lang="en-US" altLang="en-US" dirty="0">
                  <a:latin typeface="Century Gothic" panose="020B0502020202020204" pitchFamily="34" charset="0"/>
                </a:rPr>
                <a:t> bit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Pesan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61" name="Line 16">
              <a:extLst>
                <a:ext uri="{FF2B5EF4-FFF2-40B4-BE49-F238E27FC236}">
                  <a16:creationId xmlns:a16="http://schemas.microsoft.com/office/drawing/2014/main" id="{CE0E579A-3C09-43FD-95F1-7F96283B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" y="12446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Text Box 17">
              <a:extLst>
                <a:ext uri="{FF2B5EF4-FFF2-40B4-BE49-F238E27FC236}">
                  <a16:creationId xmlns:a16="http://schemas.microsoft.com/office/drawing/2014/main" id="{0B2FD769-0DDC-42F3-8447-2E3C1586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" y="11806"/>
              <a:ext cx="2169" cy="1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Century Gothic" panose="020B0502020202020204" pitchFamily="34" charset="0"/>
                </a:rPr>
                <a:t>Ilustrasi visual dari bit-bit yang telah diekstraksi dengan posisi yang sesuai dengan </a:t>
              </a:r>
              <a:r>
                <a:rPr lang="en-US" altLang="en-US" i="1">
                  <a:latin typeface="Century Gothic" panose="020B0502020202020204" pitchFamily="34" charset="0"/>
                </a:rPr>
                <a:t>pixel</a:t>
              </a:r>
              <a:r>
                <a:rPr lang="en-US" altLang="en-US">
                  <a:latin typeface="Century Gothic" panose="020B0502020202020204" pitchFamily="34" charset="0"/>
                </a:rPr>
                <a:t> sumbernya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7D1E9A-219F-4DF7-BD28-EE80F9F2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DCDB1D5C-0AFC-4F38-B708-56AF894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36E44C-A47A-48A1-8B01-8CD558FF6193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4352C22-73DF-4E2A-BC99-526C6A31B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Metode Enhanced LSB</a:t>
            </a:r>
            <a:r>
              <a:rPr lang="en-US" altLang="en-US" sz="2800"/>
              <a:t> </a:t>
            </a:r>
          </a:p>
        </p:txBody>
      </p:sp>
      <p:graphicFrame>
        <p:nvGraphicFramePr>
          <p:cNvPr id="129061" name="Group 37">
            <a:extLst>
              <a:ext uri="{FF2B5EF4-FFF2-40B4-BE49-F238E27FC236}">
                <a16:creationId xmlns:a16="http://schemas.microsoft.com/office/drawing/2014/main" id="{BD836C42-6575-4A16-A442-7062989D700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47850" y="1884364"/>
          <a:ext cx="3683000" cy="846137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1010010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1001110</a:t>
                      </a: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1110011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490" name="Picture 5" descr="Simrishamn">
            <a:extLst>
              <a:ext uri="{FF2B5EF4-FFF2-40B4-BE49-F238E27FC236}">
                <a16:creationId xmlns:a16="http://schemas.microsoft.com/office/drawing/2014/main" id="{A4DADF6A-E159-4E99-930C-7783123C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6" descr="windmill-elsb">
            <a:extLst>
              <a:ext uri="{FF2B5EF4-FFF2-40B4-BE49-F238E27FC236}">
                <a16:creationId xmlns:a16="http://schemas.microsoft.com/office/drawing/2014/main" id="{A1A5BF64-8F69-4F95-B7D8-80887C8A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7463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2" name="AutoShape 6">
            <a:extLst>
              <a:ext uri="{FF2B5EF4-FFF2-40B4-BE49-F238E27FC236}">
                <a16:creationId xmlns:a16="http://schemas.microsoft.com/office/drawing/2014/main" id="{00A92694-AE53-463F-BDC3-9BBC269D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8688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827" name="Group 83">
            <a:extLst>
              <a:ext uri="{FF2B5EF4-FFF2-40B4-BE49-F238E27FC236}">
                <a16:creationId xmlns:a16="http://schemas.microsoft.com/office/drawing/2014/main" id="{E7ECF3C8-97A0-4CEE-9515-54036AAD0068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456364" y="1884363"/>
          <a:ext cx="3754437" cy="86360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00000000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07" name="AutoShape 88">
            <a:extLst>
              <a:ext uri="{FF2B5EF4-FFF2-40B4-BE49-F238E27FC236}">
                <a16:creationId xmlns:a16="http://schemas.microsoft.com/office/drawing/2014/main" id="{8695A2D3-2BC0-4624-9C54-B863DF5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2764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pic>
        <p:nvPicPr>
          <p:cNvPr id="15396" name="Picture 36" descr="enhanced-windmill-hidden">
            <a:extLst>
              <a:ext uri="{FF2B5EF4-FFF2-40B4-BE49-F238E27FC236}">
                <a16:creationId xmlns:a16="http://schemas.microsoft.com/office/drawing/2014/main" id="{7794F064-00E4-4720-836B-4DB3D441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F47786-B37F-45FA-B018-042DD642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6D7F83F4-A3EE-4A70-83A8-ADFF4D1C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3459657-E933-47A8-A970-208F900C49AC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04F7E102-2EB8-4BA6-9ACB-2DA45E26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5314"/>
            <a:ext cx="2532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2D9B9A58-9014-4832-A5CE-EBB19337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08014"/>
            <a:ext cx="2532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8">
            <a:extLst>
              <a:ext uri="{FF2B5EF4-FFF2-40B4-BE49-F238E27FC236}">
                <a16:creationId xmlns:a16="http://schemas.microsoft.com/office/drawing/2014/main" id="{D0D1B826-0E48-4C21-86AF-7B5326AF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281364"/>
            <a:ext cx="153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(a) Citra orisinal</a:t>
            </a:r>
          </a:p>
        </p:txBody>
      </p:sp>
      <p:sp>
        <p:nvSpPr>
          <p:cNvPr id="106502" name="TextBox 9">
            <a:extLst>
              <a:ext uri="{FF2B5EF4-FFF2-40B4-BE49-F238E27FC236}">
                <a16:creationId xmlns:a16="http://schemas.microsoft.com/office/drawing/2014/main" id="{EF65EE2E-9028-4833-91C7-18660A4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67089"/>
            <a:ext cx="255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60278B36-C9EC-4E38-BDE3-3C60FBB7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3475"/>
            <a:ext cx="257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>
            <a:extLst>
              <a:ext uri="{FF2B5EF4-FFF2-40B4-BE49-F238E27FC236}">
                <a16:creationId xmlns:a16="http://schemas.microsoft.com/office/drawing/2014/main" id="{9DEA761F-2F79-4F37-9E04-DF1B9A49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913"/>
            <a:ext cx="2324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Box 12">
            <a:extLst>
              <a:ext uri="{FF2B5EF4-FFF2-40B4-BE49-F238E27FC236}">
                <a16:creationId xmlns:a16="http://schemas.microsoft.com/office/drawing/2014/main" id="{D9B53858-769B-4BE1-BC37-1D302BEE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29761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(c) Citra stego 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4D4B50D9-61A4-440C-8A0C-47B5991B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297614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5510FB-954D-428D-B53B-C7A22934F521}"/>
              </a:ext>
            </a:extLst>
          </p:cNvPr>
          <p:cNvSpPr/>
          <p:nvPr/>
        </p:nvSpPr>
        <p:spPr>
          <a:xfrm>
            <a:off x="5613401" y="1766889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5E2ACD8-3E45-4C8E-8F51-64E845C998CA}"/>
              </a:ext>
            </a:extLst>
          </p:cNvPr>
          <p:cNvSpPr/>
          <p:nvPr/>
        </p:nvSpPr>
        <p:spPr>
          <a:xfrm>
            <a:off x="5348289" y="4786314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8738D-D6B0-40D0-AC5D-27A874C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466C24A2-ADB3-4E13-81E1-E7A5BA77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89101"/>
            <a:ext cx="189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37E95B9C-DC12-4B8D-B8E1-B24814A5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44664"/>
            <a:ext cx="18462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>
            <a:extLst>
              <a:ext uri="{FF2B5EF4-FFF2-40B4-BE49-F238E27FC236}">
                <a16:creationId xmlns:a16="http://schemas.microsoft.com/office/drawing/2014/main" id="{F81430F6-51D1-4580-97D1-33D7D2A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6" y="1762125"/>
            <a:ext cx="1820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>
            <a:extLst>
              <a:ext uri="{FF2B5EF4-FFF2-40B4-BE49-F238E27FC236}">
                <a16:creationId xmlns:a16="http://schemas.microsoft.com/office/drawing/2014/main" id="{C9A18FA7-F57C-4C54-99B3-196CFC348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368801"/>
            <a:ext cx="17684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>
            <a:extLst>
              <a:ext uri="{FF2B5EF4-FFF2-40B4-BE49-F238E27FC236}">
                <a16:creationId xmlns:a16="http://schemas.microsoft.com/office/drawing/2014/main" id="{2B7F56A0-C1B6-4F79-B601-DA8B1A349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78339"/>
            <a:ext cx="17287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8">
            <a:extLst>
              <a:ext uri="{FF2B5EF4-FFF2-40B4-BE49-F238E27FC236}">
                <a16:creationId xmlns:a16="http://schemas.microsoft.com/office/drawing/2014/main" id="{E8F6D2B0-8BCB-4476-9D3F-A7CB9147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70050"/>
            <a:ext cx="1865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Slide Number Placeholder 9">
            <a:extLst>
              <a:ext uri="{FF2B5EF4-FFF2-40B4-BE49-F238E27FC236}">
                <a16:creationId xmlns:a16="http://schemas.microsoft.com/office/drawing/2014/main" id="{A4E26C6C-4C98-4C15-A272-D29BB5E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4BDFCD-17F2-4B98-9984-AC10ACAD2EA1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9" name="TextBox 1">
            <a:extLst>
              <a:ext uri="{FF2B5EF4-FFF2-40B4-BE49-F238E27FC236}">
                <a16:creationId xmlns:a16="http://schemas.microsoft.com/office/drawing/2014/main" id="{1D61C3D9-B25E-4E6B-A462-7D18E4C7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36909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Gambar asli</a:t>
            </a:r>
          </a:p>
        </p:txBody>
      </p:sp>
      <p:sp>
        <p:nvSpPr>
          <p:cNvPr id="107530" name="TextBox 10">
            <a:extLst>
              <a:ext uri="{FF2B5EF4-FFF2-40B4-BE49-F238E27FC236}">
                <a16:creationId xmlns:a16="http://schemas.microsoft.com/office/drawing/2014/main" id="{562116C7-EB39-4601-B280-3104C28B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5909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Hasil penapisan</a:t>
            </a:r>
          </a:p>
          <a:p>
            <a:pPr algn="ctr"/>
            <a:r>
              <a:rPr lang="en-US" altLang="en-US" sz="1400"/>
              <a:t>(asli)</a:t>
            </a:r>
          </a:p>
        </p:txBody>
      </p:sp>
      <p:sp>
        <p:nvSpPr>
          <p:cNvPr id="107531" name="TextBox 11">
            <a:extLst>
              <a:ext uri="{FF2B5EF4-FFF2-40B4-BE49-F238E27FC236}">
                <a16:creationId xmlns:a16="http://schemas.microsoft.com/office/drawing/2014/main" id="{881B83E9-8BCC-459F-914F-E25CBCC4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71889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2" name="TextBox 13">
            <a:extLst>
              <a:ext uri="{FF2B5EF4-FFF2-40B4-BE49-F238E27FC236}">
                <a16:creationId xmlns:a16="http://schemas.microsoft.com/office/drawing/2014/main" id="{5DE61003-736C-4A68-B294-48AD69B2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367188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3" name="TextBox 14">
            <a:extLst>
              <a:ext uri="{FF2B5EF4-FFF2-40B4-BE49-F238E27FC236}">
                <a16:creationId xmlns:a16="http://schemas.microsoft.com/office/drawing/2014/main" id="{7A5F5BC8-82F1-42F9-90AD-05249C35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323014"/>
            <a:ext cx="197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4" name="TextBox 15">
            <a:extLst>
              <a:ext uri="{FF2B5EF4-FFF2-40B4-BE49-F238E27FC236}">
                <a16:creationId xmlns:a16="http://schemas.microsoft.com/office/drawing/2014/main" id="{AD8A6F97-2853-4B97-8CAB-61B071CC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630713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5" name="TextBox 14">
            <a:extLst>
              <a:ext uri="{FF2B5EF4-FFF2-40B4-BE49-F238E27FC236}">
                <a16:creationId xmlns:a16="http://schemas.microsoft.com/office/drawing/2014/main" id="{142E22B3-C01C-4426-8A44-26A0E663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68339"/>
            <a:ext cx="445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100"/>
              <a:t>Teknik Steganalisis: </a:t>
            </a:r>
            <a:r>
              <a:rPr lang="en-US" altLang="en-US" sz="2100" i="1"/>
              <a:t>Visual Attack</a:t>
            </a:r>
          </a:p>
        </p:txBody>
      </p:sp>
      <p:sp>
        <p:nvSpPr>
          <p:cNvPr id="107536" name="TextBox 15">
            <a:extLst>
              <a:ext uri="{FF2B5EF4-FFF2-40B4-BE49-F238E27FC236}">
                <a16:creationId xmlns:a16="http://schemas.microsoft.com/office/drawing/2014/main" id="{FB462EF7-A1B2-478A-8583-ABCD709B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23889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Artefak mencurigakan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4E5C9D-B36F-4DC2-B014-6AE22DD4B3B1}"/>
              </a:ext>
            </a:extLst>
          </p:cNvPr>
          <p:cNvCxnSpPr>
            <a:endCxn id="107523" idx="0"/>
          </p:cNvCxnSpPr>
          <p:nvPr/>
        </p:nvCxnSpPr>
        <p:spPr>
          <a:xfrm flipH="1">
            <a:off x="7405689" y="1014413"/>
            <a:ext cx="1354137" cy="730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9A6238-947A-44EE-8E2E-302FBBD68E03}"/>
              </a:ext>
            </a:extLst>
          </p:cNvPr>
          <p:cNvCxnSpPr/>
          <p:nvPr/>
        </p:nvCxnSpPr>
        <p:spPr>
          <a:xfrm flipH="1">
            <a:off x="8975726" y="993775"/>
            <a:ext cx="276225" cy="76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D05B30-13C4-45CF-B173-F1173CAF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DDFD46D-CF26-4E87-9EB7-A03C30B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Steganalysis</a:t>
            </a:r>
            <a:endParaRPr lang="en-US" altLang="en-US" b="1" dirty="0">
              <a:latin typeface="+mn-lt"/>
            </a:endParaRP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CF5551E-F9B3-4A0A-996C-068654F3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ym typeface="Wingdings" panose="05000000000000000000" pitchFamily="2" charset="2"/>
              </a:rPr>
              <a:t>Tujuan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apakah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sebuah</a:t>
            </a:r>
            <a:r>
              <a:rPr lang="en-US" altLang="en-US" dirty="0">
                <a:sym typeface="Wingdings" panose="05000000000000000000" pitchFamily="2" charset="2"/>
              </a:rPr>
              <a:t> media </a:t>
            </a:r>
            <a:r>
              <a:rPr lang="en-US" altLang="en-US" i="1" dirty="0">
                <a:sym typeface="Wingdings" panose="05000000000000000000" pitchFamily="2" charset="2"/>
              </a:rPr>
              <a:t>suspect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mengandung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pesan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tersembunyi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89092" name="Picture 2" descr="http://prismakhas.com/wp-content/uploads/steganography.jpg">
            <a:extLst>
              <a:ext uri="{FF2B5EF4-FFF2-40B4-BE49-F238E27FC236}">
                <a16:creationId xmlns:a16="http://schemas.microsoft.com/office/drawing/2014/main" id="{D85924CC-44DF-4644-915A-A0F69C4D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0" y="3120074"/>
            <a:ext cx="3671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8DE37BAC-C19E-4B71-A482-B4031286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C18124-FB9E-4F58-BDE8-E6EEC848023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1023D-A2B7-4A7B-9D56-0789738A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>
            <a:extLst>
              <a:ext uri="{FF2B5EF4-FFF2-40B4-BE49-F238E27FC236}">
                <a16:creationId xmlns:a16="http://schemas.microsoft.com/office/drawing/2014/main" id="{D57E0D78-BE87-454E-BE6C-526D12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711217-F0BA-4A51-8CE5-AA5675230457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8547" name="Picture 2">
            <a:extLst>
              <a:ext uri="{FF2B5EF4-FFF2-40B4-BE49-F238E27FC236}">
                <a16:creationId xmlns:a16="http://schemas.microsoft.com/office/drawing/2014/main" id="{ECF2D7BE-D228-46AA-9283-58E4C221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57563"/>
            <a:ext cx="7246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5">
            <a:extLst>
              <a:ext uri="{FF2B5EF4-FFF2-40B4-BE49-F238E27FC236}">
                <a16:creationId xmlns:a16="http://schemas.microsoft.com/office/drawing/2014/main" id="{960A61EF-5B7B-4941-8D54-9C34D1B4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57375"/>
            <a:ext cx="802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Metode </a:t>
            </a:r>
            <a:r>
              <a:rPr lang="en-US" altLang="en-US" sz="2000" i="1"/>
              <a:t>enhanced-LSB </a:t>
            </a:r>
            <a:r>
              <a:rPr lang="en-US" altLang="en-US" sz="2000"/>
              <a:t>bagus untuk citra dengan kontras tinggi, </a:t>
            </a:r>
          </a:p>
          <a:p>
            <a:r>
              <a:rPr lang="en-US" altLang="en-US" sz="2000"/>
              <a:t>yaitu citra yang memiliki warna latar yang jelas atau memiliki </a:t>
            </a:r>
          </a:p>
          <a:p>
            <a:r>
              <a:rPr lang="en-US" altLang="en-US" sz="2000"/>
              <a:t>perbedaan warna yang kontras antara latar dengan gambar utama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AD97-9A93-42A6-8A4A-7045D22B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>
            <a:extLst>
              <a:ext uri="{FF2B5EF4-FFF2-40B4-BE49-F238E27FC236}">
                <a16:creationId xmlns:a16="http://schemas.microsoft.com/office/drawing/2014/main" id="{9609798A-7D5D-4D90-A336-580BA3D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2A92B4-6AD6-492F-B732-65588C006921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7AA43DF7-D930-4BE8-9375-BA05DB0E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42938"/>
            <a:ext cx="905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kontras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rendah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seperti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hasil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fotografi</a:t>
            </a:r>
            <a:r>
              <a:rPr lang="en-US" altLang="en-US" sz="2400" dirty="0">
                <a:latin typeface="+mn-lt"/>
              </a:rPr>
              <a:t>), </a:t>
            </a:r>
            <a:r>
              <a:rPr lang="en-US" altLang="en-US" sz="2400" dirty="0" err="1">
                <a:latin typeface="+mn-lt"/>
              </a:rPr>
              <a:t>metode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enhanced LSB </a:t>
            </a:r>
            <a:r>
              <a:rPr lang="en-US" altLang="en-US" sz="2400" dirty="0" err="1">
                <a:latin typeface="+mn-lt"/>
              </a:rPr>
              <a:t>seringkali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menyulitkan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. Karena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kesulitan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membedakan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antara</a:t>
            </a:r>
            <a:r>
              <a:rPr lang="en-US" altLang="en-US" sz="2400" dirty="0">
                <a:latin typeface="+mn-lt"/>
              </a:rPr>
              <a:t> 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seharusnya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muncul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pesan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rahasia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3864181D-BFE4-497B-992D-810D0B0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86" y="2431099"/>
            <a:ext cx="7104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5FDD6-79DF-4956-B21A-ACC82ACC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57C-9DB9-456A-885C-00028F6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NoStega</a:t>
            </a:r>
            <a:r>
              <a:rPr lang="en-US" b="1" dirty="0"/>
              <a:t>: Noiseless Steganography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8312-AFA7-4E29-8C9C-C929C9F0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625975"/>
          </a:xfrm>
        </p:spPr>
        <p:txBody>
          <a:bodyPr>
            <a:noAutofit/>
          </a:bodyPr>
          <a:lstStyle/>
          <a:p>
            <a:r>
              <a:rPr lang="en-US" sz="2400" dirty="0"/>
              <a:t>Teknik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itemukan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Desoky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(2012)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menyembunyikan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: </a:t>
            </a:r>
            <a:r>
              <a:rPr lang="en-US" sz="2400" dirty="0" err="1"/>
              <a:t>penyembunyian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terdegradasi</a:t>
            </a:r>
            <a:r>
              <a:rPr lang="en-US" sz="2400" dirty="0"/>
              <a:t> ==&gt;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diserang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i="1" dirty="0"/>
              <a:t>embedded message</a:t>
            </a:r>
            <a:endParaRPr lang="en-US" sz="2400" dirty="0"/>
          </a:p>
          <a:p>
            <a:endParaRPr lang="en-US" sz="2400" i="1" dirty="0"/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menyembunyikan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cover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terlihat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menimbulkan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kecurigaan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email, game,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dan lain-lain.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0B39F-7CB7-43CE-AD31-B0846A98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41C8D-216D-4DB4-A131-DECC8BCB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9A81-05F3-4B48-BA60-3C750D77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GraphStega</a:t>
            </a:r>
            <a:r>
              <a:rPr lang="en-US" sz="39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(Graph Steganography)</a:t>
            </a:r>
          </a:p>
          <a:p>
            <a:pPr marL="0" indent="0">
              <a:buNone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Salah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teknik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endParaRPr lang="en-US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plot pada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Ubah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biner: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C30AB-F11F-4606-BAE1-F7946166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EF3B-1BB9-4791-89CA-A12C09F1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BFF2-257E-49E1-A620-BF37F58E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1109960" cy="564864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 bit: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Konversi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pc="-1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42  92  108  82  3  53  114  32  57  89  44  55  19  21  104  32  53  89  47  1.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1B5F6-C61F-40CF-BF42-2F89726B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4854D-DB1F-4906-B526-2D238B77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09AD-4CD2-4B92-B0C6-E07DFA6A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23" y="548525"/>
            <a:ext cx="11079480" cy="5425123"/>
          </a:xfrm>
        </p:spPr>
        <p:txBody>
          <a:bodyPr>
            <a:normAutofit/>
          </a:bodyPr>
          <a:lstStyle/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uatlah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Microsoft </a:t>
            </a:r>
            <a:r>
              <a:rPr lang="en-US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Excell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isalnya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jumlah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penderita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demam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berdarah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selama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Kota Bogor (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Januari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2017 –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Agustus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2018).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760CB-EA9C-46B4-A18C-D0EF823D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5FBB-0EB9-4813-9BA8-6F8B2C88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A89A6C-3E88-4A58-A186-C4F2191C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5" y="2271459"/>
            <a:ext cx="7195400" cy="45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3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BA52-B389-4F06-AF7B-93487A04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A4496-CEF4-47AA-8E2B-3FCF5C9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E0851-7BC5-455B-B4C0-9C1EF9B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7364FA-F6B2-46EE-A6C5-2622657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354454"/>
            <a:ext cx="7896760" cy="5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8AE6-9A7D-424D-BB4F-BA310757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389"/>
            <a:ext cx="10515600" cy="58315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00101010  01011100   01101100   01010010  00000011  00110101   01110010  00100000  00111001   01011001   00101100  00110111  00010011   00010101  01101000  00100000   00110101   01011001  00101111  0001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ambil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(7-bit LSB),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428B0-8BE6-4510-9BE3-3117A307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03A8-9FA8-4F8E-9FD8-CA5E7E15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662-7093-49DC-87A8-BA62136A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487680"/>
            <a:ext cx="10419080" cy="5689283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Gabungkan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8-bit,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01010101  01110011  01100101  00100000  01101101  01111001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00100000  01110011  01100101  01100011  01110010  01100101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01110100  00100000  01101011  01100101  01111001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Kodekan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delapan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karakter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ASCII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berhasil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kembali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B8C6C-9079-4C24-B41E-C99BE900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31DB3-2E28-487C-B319-F5CF017E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D667-2799-4083-BFD5-4A5C1E85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755"/>
          </a:xfrm>
        </p:spPr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NoStega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38A7-61F8-4EFA-A081-70A51BA7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43C4-FD44-4F2D-8D21-8B50C191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9B74400-BFAB-43ED-8629-85D5DA56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1" y="1452880"/>
            <a:ext cx="3720290" cy="4413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095E4-5091-4EFA-9E52-94D96F34511F}"/>
              </a:ext>
            </a:extLst>
          </p:cNvPr>
          <p:cNvSpPr txBox="1"/>
          <p:nvPr/>
        </p:nvSpPr>
        <p:spPr>
          <a:xfrm flipH="1">
            <a:off x="1186179" y="5894685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Chess-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87CED-7292-41F1-AAB0-B9A0A0B7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33" y="2123440"/>
            <a:ext cx="6109400" cy="2944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5B033-5C72-41C4-AF37-8F4AAA85BB01}"/>
              </a:ext>
            </a:extLst>
          </p:cNvPr>
          <p:cNvSpPr txBox="1"/>
          <p:nvPr/>
        </p:nvSpPr>
        <p:spPr>
          <a:xfrm flipH="1">
            <a:off x="7589521" y="5894684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Head-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8259E9E-BDCB-446E-AE08-7D441FFE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65174"/>
            <a:ext cx="10007600" cy="5207001"/>
          </a:xfrm>
        </p:spPr>
        <p:txBody>
          <a:bodyPr/>
          <a:lstStyle/>
          <a:p>
            <a:r>
              <a:rPr lang="en-US" altLang="en-US" dirty="0" err="1"/>
              <a:t>Steganografi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Steganalisis</a:t>
            </a:r>
            <a:endParaRPr lang="en-US" altLang="en-US" dirty="0"/>
          </a:p>
        </p:txBody>
      </p:sp>
      <p:pic>
        <p:nvPicPr>
          <p:cNvPr id="90115" name="Picture 4" descr="conventional information hiding scheme">
            <a:extLst>
              <a:ext uri="{FF2B5EF4-FFF2-40B4-BE49-F238E27FC236}">
                <a16:creationId xmlns:a16="http://schemas.microsoft.com/office/drawing/2014/main" id="{0B4D646B-5494-4AB4-BB2C-6B739549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412876"/>
            <a:ext cx="65532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B8640-A5BD-4119-84DD-34A547951FAE}"/>
              </a:ext>
            </a:extLst>
          </p:cNvPr>
          <p:cNvSpPr/>
          <p:nvPr/>
        </p:nvSpPr>
        <p:spPr>
          <a:xfrm>
            <a:off x="4721225" y="4500563"/>
            <a:ext cx="12001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7039-2640-40AB-840E-376831AA2541}"/>
              </a:ext>
            </a:extLst>
          </p:cNvPr>
          <p:cNvCxnSpPr>
            <a:endCxn id="5" idx="1"/>
          </p:cNvCxnSpPr>
          <p:nvPr/>
        </p:nvCxnSpPr>
        <p:spPr>
          <a:xfrm>
            <a:off x="4275139" y="4757738"/>
            <a:ext cx="446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8">
            <a:extLst>
              <a:ext uri="{FF2B5EF4-FFF2-40B4-BE49-F238E27FC236}">
                <a16:creationId xmlns:a16="http://schemas.microsoft.com/office/drawing/2014/main" id="{B8F1F802-10DC-4648-9FBB-D5B86305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7675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suspected </a:t>
            </a:r>
          </a:p>
          <a:p>
            <a:r>
              <a:rPr lang="en-US" altLang="en-US" sz="1600"/>
              <a:t>stego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6CC5-9C27-4895-851E-D576BCEFE209}"/>
              </a:ext>
            </a:extLst>
          </p:cNvPr>
          <p:cNvCxnSpPr/>
          <p:nvPr/>
        </p:nvCxnSpPr>
        <p:spPr>
          <a:xfrm>
            <a:off x="5921375" y="4757738"/>
            <a:ext cx="446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2">
            <a:extLst>
              <a:ext uri="{FF2B5EF4-FFF2-40B4-BE49-F238E27FC236}">
                <a16:creationId xmlns:a16="http://schemas.microsoft.com/office/drawing/2014/main" id="{D06D1BB2-8165-4A33-BDA5-CFEE690F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514850"/>
            <a:ext cx="129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dirty="0"/>
              <a:t>  </a:t>
            </a:r>
            <a:r>
              <a:rPr lang="en-US" altLang="en-US" sz="1600" dirty="0"/>
              <a:t>decision *)</a:t>
            </a:r>
          </a:p>
          <a:p>
            <a:pPr algn="ctr"/>
            <a:r>
              <a:rPr lang="en-US" altLang="en-US" sz="1600" dirty="0"/>
              <a:t>(1/0)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86DBF9B2-3C7D-477A-899D-A75C72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64201"/>
            <a:ext cx="488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/>
              <a:t>*) </a:t>
            </a:r>
            <a:r>
              <a:rPr lang="en-US" altLang="en-US" sz="1400" dirty="0" err="1"/>
              <a:t>Keterangan</a:t>
            </a:r>
            <a:r>
              <a:rPr lang="en-US" altLang="en-US" sz="1400" dirty="0"/>
              <a:t>: 1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tersembunyi</a:t>
            </a:r>
            <a:r>
              <a:rPr lang="en-US" altLang="en-US" sz="1400" dirty="0"/>
              <a:t>, 0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endParaRPr lang="en-US" altLang="en-US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46BBEE-10AA-463B-97AE-060D1695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90897-8991-406B-8213-42E49B13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79BEA457-789F-436C-B27B-BDA4E39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 pertanyaan?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C425F92C-139C-4EA7-87FF-01084F26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C107A5-F10C-49B9-BF4D-66B10C955C48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1860" name="Picture 4" descr="question">
            <a:extLst>
              <a:ext uri="{FF2B5EF4-FFF2-40B4-BE49-F238E27FC236}">
                <a16:creationId xmlns:a16="http://schemas.microsoft.com/office/drawing/2014/main" id="{450BC952-9EEB-4CDB-9D3A-46FE5328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1690688"/>
            <a:ext cx="74009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E15D5-6C38-427B-BC1F-4417075B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8270B45-2A59-4A2D-A39E-3EBB594E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86" y="534987"/>
            <a:ext cx="8054975" cy="4060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Fakta: Gambar-gambar bertebaran di internet</a:t>
            </a:r>
          </a:p>
          <a:p>
            <a:pPr marL="0" indent="0">
              <a:buNone/>
            </a:pPr>
            <a:r>
              <a:rPr lang="en-US" altLang="en-US"/>
              <a:t>(</a:t>
            </a:r>
            <a:r>
              <a:rPr lang="en-US" altLang="en-US" i="1"/>
              <a:t>website</a:t>
            </a:r>
            <a:r>
              <a:rPr lang="en-US" altLang="en-US"/>
              <a:t>, </a:t>
            </a:r>
            <a:r>
              <a:rPr lang="en-US" altLang="en-US" i="1"/>
              <a:t>social media</a:t>
            </a:r>
            <a:r>
              <a:rPr lang="en-US" altLang="en-US"/>
              <a:t>, </a:t>
            </a:r>
            <a:r>
              <a:rPr lang="en-US" altLang="en-US" i="1"/>
              <a:t>social  networking</a:t>
            </a:r>
            <a:r>
              <a:rPr lang="en-US" altLang="en-US"/>
              <a:t>)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82C39A1-6BD0-4A70-B49B-62DD18E2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A6AC648-4051-44BC-AF68-9CD32AA2CE6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1FB4401-7BF5-481F-A142-DC9E05D9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35479"/>
            <a:ext cx="4208462" cy="4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8FD1450C-9347-43EC-A851-595ACBC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8" y="1935479"/>
            <a:ext cx="2471877" cy="43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424306-1353-4A21-BA28-C5A16F44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>
            <a:extLst>
              <a:ext uri="{FF2B5EF4-FFF2-40B4-BE49-F238E27FC236}">
                <a16:creationId xmlns:a16="http://schemas.microsoft.com/office/drawing/2014/main" id="{80D279A0-A815-4284-A033-480CB0F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15D07A-B47D-4888-A60F-75992B6AA5AD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9419-5CC0-46E7-AB93-0B54BD8FB26F}"/>
              </a:ext>
            </a:extLst>
          </p:cNvPr>
          <p:cNvSpPr txBox="1"/>
          <p:nvPr/>
        </p:nvSpPr>
        <p:spPr>
          <a:xfrm>
            <a:off x="2382522" y="458478"/>
            <a:ext cx="4917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en-US" sz="2400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A71F1434-024C-47F9-81A4-65361B68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576387"/>
            <a:ext cx="2605722" cy="39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0A2A5-4408-4466-B203-651098ED352E}"/>
              </a:ext>
            </a:extLst>
          </p:cNvPr>
          <p:cNvSpPr txBox="1"/>
          <p:nvPr/>
        </p:nvSpPr>
        <p:spPr>
          <a:xfrm>
            <a:off x="2418083" y="5779747"/>
            <a:ext cx="73164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, program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virus </a:t>
            </a:r>
            <a:r>
              <a:rPr lang="en-US" sz="2400" dirty="0" err="1"/>
              <a:t>komputer</a:t>
            </a:r>
            <a:r>
              <a:rPr lang="en-US" sz="2400" dirty="0"/>
              <a:t>!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5D19DDE4-A7FE-4F34-A7EA-D4BC3679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1" y="3870327"/>
            <a:ext cx="1190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7" name="Straight Arrow Connector 4">
            <a:extLst>
              <a:ext uri="{FF2B5EF4-FFF2-40B4-BE49-F238E27FC236}">
                <a16:creationId xmlns:a16="http://schemas.microsoft.com/office/drawing/2014/main" id="{74C9AED3-758E-4F5A-9690-DB265B7198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2923" y="3870327"/>
            <a:ext cx="12795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8D225-EE38-4345-AFC4-75DD0E53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5E5D2F9-2107-488A-AAA0-606CDDE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5E492-39A4-4FFD-82E1-7243F5B4D9CB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93187" name="TextBox 2">
            <a:extLst>
              <a:ext uri="{FF2B5EF4-FFF2-40B4-BE49-F238E27FC236}">
                <a16:creationId xmlns:a16="http://schemas.microsoft.com/office/drawing/2014/main" id="{7A8CF797-887B-4CE5-AD9F-5EDC048F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08" y="435610"/>
            <a:ext cx="800957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Pernah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terima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surel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i="1" dirty="0">
                <a:cs typeface="Arial" panose="020B0604020202020204" pitchFamily="34" charset="0"/>
              </a:rPr>
              <a:t>e-mail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orang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tak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dikenal</a:t>
            </a:r>
            <a:r>
              <a:rPr lang="en-US" altLang="en-US" sz="2400" dirty="0">
                <a:cs typeface="Arial" panose="020B0604020202020204" pitchFamily="34" charset="0"/>
              </a:rPr>
              <a:t> dan  </a:t>
            </a:r>
            <a:r>
              <a:rPr lang="en-US" altLang="en-US" sz="2400" dirty="0" err="1"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file </a:t>
            </a:r>
            <a:r>
              <a:rPr lang="en-US" altLang="en-US" sz="2400" i="1" dirty="0" err="1">
                <a:cs typeface="Arial" panose="020B0604020202020204" pitchFamily="34" charset="0"/>
              </a:rPr>
              <a:t>attachmet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berupa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gambar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bawah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7C47CEAC-A04A-4A18-848B-D6E8E512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928813"/>
            <a:ext cx="58277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56DAAF41-74A5-45AA-86C3-797B0C87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6097588"/>
            <a:ext cx="301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HATI-HATI!!!!!!!!!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A49B7A-1665-4707-8C02-7768F341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>
            <a:extLst>
              <a:ext uri="{FF2B5EF4-FFF2-40B4-BE49-F238E27FC236}">
                <a16:creationId xmlns:a16="http://schemas.microsoft.com/office/drawing/2014/main" id="{7E2A5C18-45B2-428C-8CC8-309CCD5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9099F0-3B09-46B0-8F15-3B23A31B2668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DA75119-F7CE-4604-AFEB-AD908694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15974"/>
            <a:ext cx="8261162" cy="46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">
            <a:extLst>
              <a:ext uri="{FF2B5EF4-FFF2-40B4-BE49-F238E27FC236}">
                <a16:creationId xmlns:a16="http://schemas.microsoft.com/office/drawing/2014/main" id="{0DF34130-774D-4A23-B91F-9F2AB5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5684839"/>
            <a:ext cx="650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HATI-HATI! Jangan langsung klik jika anda tidak yakin!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ACD2C-E3DE-4A1E-B469-3BDA2AA0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E031F096-9C7B-4811-A573-1C9996E1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02732A-04E9-408C-BBD4-089C6018D3D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F89AA4-4035-4C3B-AF4B-1E9CD794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6446839"/>
            <a:ext cx="648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95236" name="Picture 9">
            <a:extLst>
              <a:ext uri="{FF2B5EF4-FFF2-40B4-BE49-F238E27FC236}">
                <a16:creationId xmlns:a16="http://schemas.microsoft.com/office/drawing/2014/main" id="{3DB1264C-D438-4C6B-A8E0-A087580E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1" y="558800"/>
            <a:ext cx="53387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0">
            <a:extLst>
              <a:ext uri="{FF2B5EF4-FFF2-40B4-BE49-F238E27FC236}">
                <a16:creationId xmlns:a16="http://schemas.microsoft.com/office/drawing/2014/main" id="{5F945E04-AA95-4690-81AA-619A79BC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6053138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/>
              <a:t>Just look at the image and you are HACKED!</a:t>
            </a:r>
          </a:p>
        </p:txBody>
      </p:sp>
      <p:cxnSp>
        <p:nvCxnSpPr>
          <p:cNvPr id="95238" name="Straight Arrow Connector 3">
            <a:extLst>
              <a:ext uri="{FF2B5EF4-FFF2-40B4-BE49-F238E27FC236}">
                <a16:creationId xmlns:a16="http://schemas.microsoft.com/office/drawing/2014/main" id="{51DB592A-6FE0-414B-B194-FB43A50636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23251" y="3546475"/>
            <a:ext cx="620713" cy="490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9" name="Picture 6">
            <a:extLst>
              <a:ext uri="{FF2B5EF4-FFF2-40B4-BE49-F238E27FC236}">
                <a16:creationId xmlns:a16="http://schemas.microsoft.com/office/drawing/2014/main" id="{36CA179E-6BB5-4DE1-9522-3EEE8379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079876"/>
            <a:ext cx="1497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Box 1">
            <a:extLst>
              <a:ext uri="{FF2B5EF4-FFF2-40B4-BE49-F238E27FC236}">
                <a16:creationId xmlns:a16="http://schemas.microsoft.com/office/drawing/2014/main" id="{B4F5DDD0-954B-48CC-A158-43C51CD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6675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Ingat kembali stegosploit!!!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DF7C761-886E-454B-8AA7-D642699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08" y="1295400"/>
            <a:ext cx="8885872" cy="493268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Steganalisis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i="1" dirty="0"/>
              <a:t>Forensic Image Analysis </a:t>
            </a:r>
            <a:r>
              <a:rPr lang="en-US" altLang="en-US" sz="2400" i="1" dirty="0"/>
              <a:t>is the application of image science and domain expertise to interpret the </a:t>
            </a:r>
            <a:r>
              <a:rPr lang="en-US" altLang="en-US" sz="2400" i="1" u="sng" dirty="0"/>
              <a:t>content of </a:t>
            </a:r>
            <a:r>
              <a:rPr lang="en-US" altLang="en-US" sz="2400" i="1" dirty="0"/>
              <a:t>an image and/or the image itself in legal matters.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Subdisiplin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(1) Photogrammetry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(2) Photographic Comparison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(3) </a:t>
            </a:r>
            <a:r>
              <a:rPr lang="en-US" altLang="en-US" sz="2400" i="1" u="sng" dirty="0"/>
              <a:t>Content Analysis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(4) </a:t>
            </a:r>
            <a:r>
              <a:rPr lang="en-US" altLang="en-US" sz="2400" i="1" u="sng" dirty="0"/>
              <a:t>Image Authentication</a:t>
            </a:r>
            <a:endParaRPr lang="en-US" altLang="en-US" sz="2400" u="sng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2BEF1D39-B752-4ECD-ABB9-0184DD70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97C8ED-D866-4184-8523-6E4CE607E2F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BEF388-0AA3-41E0-8264-28058F49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1380</Words>
  <Application>Microsoft Office PowerPoint</Application>
  <PresentationFormat>Widescreen</PresentationFormat>
  <Paragraphs>249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 08 - Steganografi </vt:lpstr>
      <vt:lpstr>Steganalysis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steganalisis</vt:lpstr>
      <vt:lpstr>PowerPoint Presentation</vt:lpstr>
      <vt:lpstr>Metode Steganalisis</vt:lpstr>
      <vt:lpstr>PowerPoint Presentation</vt:lpstr>
      <vt:lpstr>Visual Attack</vt:lpstr>
      <vt:lpstr>Metode Enhanced LSB </vt:lpstr>
      <vt:lpstr>PowerPoint Presentation</vt:lpstr>
      <vt:lpstr>PowerPoint Presentation</vt:lpstr>
      <vt:lpstr>PowerPoint Presentation</vt:lpstr>
      <vt:lpstr>PowerPoint Presentation</vt:lpstr>
      <vt:lpstr>NoStega: Noiseless Steganography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NoStega lainnya</vt:lpstr>
      <vt:lpstr>Ada pertanyaan?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30</cp:revision>
  <dcterms:created xsi:type="dcterms:W3CDTF">2020-09-12T06:54:45Z</dcterms:created>
  <dcterms:modified xsi:type="dcterms:W3CDTF">2024-02-21T10:31:02Z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2024-02-21T10:31:02Z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388dd678-6745-4c70-805c-6778faf620c0</vt:lpwstr>
  </property>
  <property fmtid="{D5CDD505-2E9C-101B-9397-08002B2CF9AE}" pid="8" name="MSIP_Label_38b525e5-f3da-4501-8f1e-526b6769fc56_ContentBits">
    <vt:lpwstr>0</vt:lpwstr>
  </property>
</Properties>
</file>