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492" r:id="rId2"/>
    <p:sldId id="406" r:id="rId3"/>
    <p:sldId id="407" r:id="rId4"/>
    <p:sldId id="408" r:id="rId5"/>
    <p:sldId id="355" r:id="rId6"/>
    <p:sldId id="360" r:id="rId7"/>
    <p:sldId id="402" r:id="rId8"/>
    <p:sldId id="351" r:id="rId9"/>
    <p:sldId id="403" r:id="rId10"/>
    <p:sldId id="353" r:id="rId11"/>
    <p:sldId id="413" r:id="rId12"/>
    <p:sldId id="368" r:id="rId13"/>
    <p:sldId id="414" r:id="rId14"/>
    <p:sldId id="409" r:id="rId15"/>
    <p:sldId id="410" r:id="rId16"/>
    <p:sldId id="384" r:id="rId17"/>
    <p:sldId id="411" r:id="rId18"/>
    <p:sldId id="392" r:id="rId19"/>
    <p:sldId id="370" r:id="rId20"/>
    <p:sldId id="390" r:id="rId21"/>
    <p:sldId id="401" r:id="rId22"/>
    <p:sldId id="371" r:id="rId23"/>
    <p:sldId id="412" r:id="rId24"/>
    <p:sldId id="415" r:id="rId25"/>
    <p:sldId id="372" r:id="rId26"/>
    <p:sldId id="397" r:id="rId27"/>
    <p:sldId id="365" r:id="rId28"/>
    <p:sldId id="494" r:id="rId29"/>
    <p:sldId id="367" r:id="rId30"/>
    <p:sldId id="459" r:id="rId31"/>
    <p:sldId id="460" r:id="rId32"/>
    <p:sldId id="461" r:id="rId33"/>
    <p:sldId id="404" r:id="rId34"/>
    <p:sldId id="375" r:id="rId35"/>
    <p:sldId id="493" r:id="rId36"/>
    <p:sldId id="271" r:id="rId37"/>
    <p:sldId id="391" r:id="rId38"/>
    <p:sldId id="399" r:id="rId39"/>
    <p:sldId id="416" r:id="rId40"/>
    <p:sldId id="440" r:id="rId41"/>
    <p:sldId id="453" r:id="rId42"/>
    <p:sldId id="454" r:id="rId43"/>
    <p:sldId id="455" r:id="rId44"/>
    <p:sldId id="422" r:id="rId45"/>
    <p:sldId id="503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713" r:id="rId61"/>
    <p:sldId id="714" r:id="rId62"/>
    <p:sldId id="715" r:id="rId63"/>
    <p:sldId id="716" r:id="rId64"/>
    <p:sldId id="458" r:id="rId65"/>
    <p:sldId id="495" r:id="rId66"/>
    <p:sldId id="496" r:id="rId67"/>
    <p:sldId id="497" r:id="rId68"/>
    <p:sldId id="512" r:id="rId69"/>
    <p:sldId id="498" r:id="rId70"/>
    <p:sldId id="500" r:id="rId71"/>
    <p:sldId id="501" r:id="rId72"/>
    <p:sldId id="502" r:id="rId73"/>
    <p:sldId id="504" r:id="rId74"/>
    <p:sldId id="507" r:id="rId75"/>
    <p:sldId id="505" r:id="rId76"/>
    <p:sldId id="508" r:id="rId77"/>
    <p:sldId id="509" r:id="rId78"/>
    <p:sldId id="510" r:id="rId79"/>
    <p:sldId id="511" r:id="rId80"/>
    <p:sldId id="420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21C4247-5BDD-42FE-8960-D9FA5D03B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C3EBAB3-6F86-4C5F-B2FC-4B51393461F8}" type="slidenum">
              <a:rPr lang="en-US" altLang="ko-KR">
                <a:latin typeface="Arial" panose="020B0604020202020204" pitchFamily="34" charset="0"/>
              </a:rPr>
              <a:pPr/>
              <a:t>7</a:t>
            </a:fld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DEC0638-714F-45B2-8346-BB2C255E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343E418-0BDB-45B3-9D3F-C395D196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5365" name="Footer Placeholder 1">
            <a:extLst>
              <a:ext uri="{FF2B5EF4-FFF2-40B4-BE49-F238E27FC236}">
                <a16:creationId xmlns:a16="http://schemas.microsoft.com/office/drawing/2014/main" id="{9CE3E5BC-9529-42E5-95FB-6D2B576AF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94968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531-0488-4156-BC37-87F01560B2AC}" type="datetime1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6FC-533D-4D5D-A3F0-B7B9E7099C3F}" type="datetime1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1B314-3CC2-40DE-AF75-067204053ECC}" type="datetime1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E32DB-8D2C-4390-8F89-B4789813D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28169-4CB2-4753-9507-7EBA9EBAB99F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C0B3-73E0-41A6-B38A-6A5860941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084A693-D253-448E-BEEA-1E3F3AF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DBB2A-A732-43CF-931A-9A0AA058B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8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33EC-4AC3-4158-B827-9D9B982E3D1F}" type="datetime1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7B64-EF7F-41EA-8973-50CFB988B7CB}" type="datetime1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A8E9-5ACC-429A-9F75-0CEECE5C8D37}" type="datetime1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831A-B64D-48C4-8722-2483F7F45F3F}" type="datetime1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1C03-41A2-4640-A47A-EA7B4A0427B3}" type="datetime1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2BE5-58A1-4E23-AE12-D07CD40687E6}" type="datetime1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BFB5-E562-4CBA-BB9E-6A80A4738276}" type="datetime1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2640-1A52-493F-A11F-CB83BF413C3E}" type="datetime1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18293-2F15-43AF-B3CD-C69AE1CBCFB7}" type="datetime1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incoherency.co.uk/image-steganography/" TargetMode="External"/><Relationship Id="rId2" Type="http://schemas.openxmlformats.org/officeDocument/2006/relationships/hyperlink" Target="https://georgeom.net/StegOnline/uploa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ghide.sourceforge.net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swlh/lsb-image-steganography-using-python-2bbbee2c69a2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07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Steganografi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IF4020 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Munir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</a:t>
            </a:r>
            <a:r>
              <a:rPr lang="en-US" sz="3100" kern="0" dirty="0" err="1"/>
              <a:t>Studi</a:t>
            </a:r>
            <a:r>
              <a:rPr lang="en-US" sz="3100" kern="0" dirty="0"/>
              <a:t> Teknik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2024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0CF67-14F3-503C-A15D-0662B196CD23}"/>
              </a:ext>
            </a:extLst>
          </p:cNvPr>
          <p:cNvSpPr txBox="1"/>
          <p:nvPr/>
        </p:nvSpPr>
        <p:spPr>
          <a:xfrm>
            <a:off x="6817360" y="237121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(Bagian 1)</a:t>
            </a:r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9EA77EC2-CB45-4B91-8D86-9476BC8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6A3136-1F08-4F2C-9F36-3DE5C26EA165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6">
            <a:extLst>
              <a:ext uri="{FF2B5EF4-FFF2-40B4-BE49-F238E27FC236}">
                <a16:creationId xmlns:a16="http://schemas.microsoft.com/office/drawing/2014/main" id="{25715CA4-F6F2-4278-8134-E975FB54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1279" name="Picture 15" descr="PH02829J">
            <a:extLst>
              <a:ext uri="{FF2B5EF4-FFF2-40B4-BE49-F238E27FC236}">
                <a16:creationId xmlns:a16="http://schemas.microsoft.com/office/drawing/2014/main" id="{20DC2AD5-AA28-42EB-86AB-67E2136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2" y="1500189"/>
            <a:ext cx="5235778" cy="40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197A6325-8C88-4492-9102-4F71E0E3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70" y="3167858"/>
            <a:ext cx="3816350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informasi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4A3A4A-3EA2-4F64-932E-82EDC652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0CECC-C6F8-FCB1-99D8-C2A2CBD5609B}"/>
              </a:ext>
            </a:extLst>
          </p:cNvPr>
          <p:cNvSpPr txBox="1"/>
          <p:nvPr/>
        </p:nvSpPr>
        <p:spPr>
          <a:xfrm>
            <a:off x="990600" y="658977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 err="1"/>
              <a:t>Steganografi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eksistensi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keberadaannya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842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1503E-6 L 0.20451 0.004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3B5C09-C24E-4EC0-AC75-A8BCF139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Sejarah </a:t>
            </a:r>
            <a:r>
              <a:rPr lang="en-US" altLang="en-US" b="1" dirty="0" err="1">
                <a:latin typeface="+mn-lt"/>
              </a:rPr>
              <a:t>Steganografi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5DA009-7C3B-403B-8D1C-E72BF7AB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960" cy="43513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setua</a:t>
            </a:r>
            <a:r>
              <a:rPr lang="en-US" altLang="en-US" dirty="0"/>
              <a:t> </a:t>
            </a:r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dan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berjalan</a:t>
            </a:r>
            <a:r>
              <a:rPr lang="en-US" altLang="en-US" dirty="0"/>
              <a:t> </a:t>
            </a:r>
            <a:r>
              <a:rPr lang="en-US" altLang="en-US" dirty="0" err="1"/>
              <a:t>bersamaan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Periode</a:t>
            </a:r>
            <a:r>
              <a:rPr lang="en-US" altLang="en-US" dirty="0"/>
              <a:t>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1.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(</a:t>
            </a:r>
            <a:r>
              <a:rPr lang="en-US" altLang="en-US" i="1" dirty="0"/>
              <a:t>ancient steganography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2.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renaisans</a:t>
            </a:r>
            <a:r>
              <a:rPr lang="en-US" altLang="en-US" dirty="0"/>
              <a:t> (</a:t>
            </a:r>
            <a:r>
              <a:rPr lang="en-US" altLang="en-US" i="1" dirty="0"/>
              <a:t>renaissance steganography</a:t>
            </a:r>
            <a:r>
              <a:rPr lang="en-US" altLang="en-US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3.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perang</a:t>
            </a:r>
            <a:r>
              <a:rPr lang="en-US" altLang="en-US" dirty="0"/>
              <a:t> dunia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dirty="0" err="1"/>
              <a:t>Steganografi</a:t>
            </a:r>
            <a:r>
              <a:rPr lang="en-US" altLang="en-US" dirty="0"/>
              <a:t> modern</a:t>
            </a:r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4F5B6A-E195-481C-8E7C-6D1DACAC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7A8FCD-7AF0-4C6F-B558-F8A19DDC47AA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36C1B4-DBB9-436C-90E3-C1B0D92D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35300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A8DCCD9A-0DA3-49CB-B492-5EB61FD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2C7A084-680B-431D-A602-574C831B3F5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6D4FB9B-C398-4D3C-9C58-17BB3A9B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20" y="274638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Ancient Steganography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993AEA5-9693-40F3-A74F-3988E85A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357313"/>
            <a:ext cx="1058672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 err="1"/>
              <a:t>Steganografi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media </a:t>
            </a:r>
            <a:r>
              <a:rPr lang="en-US" altLang="en-US" sz="2400" b="1" dirty="0" err="1"/>
              <a:t>kepala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budak</a:t>
            </a:r>
            <a:r>
              <a:rPr lang="en-US" altLang="en-US" sz="24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Ditulis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 (485 – 525 BC), </a:t>
            </a:r>
            <a:r>
              <a:rPr lang="en-US" altLang="en-US" sz="2400" dirty="0" err="1"/>
              <a:t>sejarawan</a:t>
            </a:r>
            <a:r>
              <a:rPr lang="en-US" altLang="en-US" sz="2400" dirty="0"/>
              <a:t> Yunani pada </a:t>
            </a:r>
            <a:r>
              <a:rPr lang="en-US" altLang="en-US" sz="2400" dirty="0" err="1"/>
              <a:t>tahun</a:t>
            </a:r>
            <a:r>
              <a:rPr lang="en-US" altLang="en-US" sz="2400" dirty="0"/>
              <a:t> 440 BC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dirty="0"/>
              <a:t>: </a:t>
            </a:r>
            <a:r>
              <a:rPr lang="en-US" altLang="en-US" sz="2400" i="1" dirty="0"/>
              <a:t>Histories of </a:t>
            </a:r>
            <a:r>
              <a:rPr lang="en-US" altLang="en-US" sz="2400" i="1" dirty="0" err="1"/>
              <a:t>Herodatus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Kisah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kerajaan</a:t>
            </a:r>
            <a:r>
              <a:rPr lang="en-US" altLang="en-US" sz="2400" dirty="0"/>
              <a:t> Persia dan </a:t>
            </a:r>
            <a:r>
              <a:rPr lang="en-US" altLang="en-US" sz="2400" dirty="0" err="1"/>
              <a:t>rakyat</a:t>
            </a:r>
            <a:r>
              <a:rPr lang="en-US" altLang="en-US" sz="2400" dirty="0"/>
              <a:t> Yunani.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Histaiaeus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kepada</a:t>
            </a:r>
            <a:r>
              <a:rPr lang="en-US" altLang="en-US" sz="2400" dirty="0"/>
              <a:t> </a:t>
            </a:r>
            <a:r>
              <a:rPr lang="en-US" altLang="en-US" sz="2400" b="1" dirty="0"/>
              <a:t>Aristagoras of Miletus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melawan</a:t>
            </a:r>
            <a:r>
              <a:rPr lang="en-US" altLang="en-US" sz="2400" dirty="0"/>
              <a:t> Persia</a:t>
            </a:r>
            <a:r>
              <a:rPr lang="en-US" altLang="en-US" sz="2400" b="1" dirty="0"/>
              <a:t>. </a:t>
            </a:r>
            <a:r>
              <a:rPr lang="en-US" altLang="en-US" sz="2400" dirty="0" err="1"/>
              <a:t>Caranya</a:t>
            </a:r>
            <a:r>
              <a:rPr lang="en-US" altLang="en-US" sz="2400" b="1" dirty="0"/>
              <a:t>: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dibotaki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ditulisi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tato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rambut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dibiarkan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tumbuh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dikirim</a:t>
            </a:r>
            <a:r>
              <a:rPr lang="en-US" altLang="en-US" sz="2400" dirty="0"/>
              <a:t>. Di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digunduli</a:t>
            </a:r>
            <a:r>
              <a:rPr lang="en-US" altLang="en-US" sz="2400" dirty="0"/>
              <a:t> agar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dibaca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20485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9AB0EF48-A158-45B8-A923-8141485B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841874"/>
            <a:ext cx="23574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s://encrypted-tbn2.gstatic.com/images?q=tbn:ANd9GcQvNGTiK3_y5zUt9a8tWVzM8RtNN-xxUHkpRUOGqWqB4KXx2XNp">
            <a:extLst>
              <a:ext uri="{FF2B5EF4-FFF2-40B4-BE49-F238E27FC236}">
                <a16:creationId xmlns:a16="http://schemas.microsoft.com/office/drawing/2014/main" id="{CB3DE046-E958-41AA-9BB6-2F66023B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3" y="4797424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328482E7-1346-44B0-8BF9-FBD80E86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1" y="4789804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8" name="Straight Arrow Connector 10">
            <a:extLst>
              <a:ext uri="{FF2B5EF4-FFF2-40B4-BE49-F238E27FC236}">
                <a16:creationId xmlns:a16="http://schemas.microsoft.com/office/drawing/2014/main" id="{014CE0A0-A0E5-4F41-B1CD-D522380B0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720" y="5527357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11">
            <a:extLst>
              <a:ext uri="{FF2B5EF4-FFF2-40B4-BE49-F238E27FC236}">
                <a16:creationId xmlns:a16="http://schemas.microsoft.com/office/drawing/2014/main" id="{12B5CA30-55DB-4557-95E7-277687753C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7137" y="5499100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0" name="Picture 6">
            <a:extLst>
              <a:ext uri="{FF2B5EF4-FFF2-40B4-BE49-F238E27FC236}">
                <a16:creationId xmlns:a16="http://schemas.microsoft.com/office/drawing/2014/main" id="{0F7A631A-18A7-475F-B025-7C785ACC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65" y="176213"/>
            <a:ext cx="12001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0">
            <a:extLst>
              <a:ext uri="{FF2B5EF4-FFF2-40B4-BE49-F238E27FC236}">
                <a16:creationId xmlns:a16="http://schemas.microsoft.com/office/drawing/2014/main" id="{560ECF35-C40D-4129-87D2-BA3FE4A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53" y="949325"/>
            <a:ext cx="1065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 err="1"/>
              <a:t>Herodatus</a:t>
            </a:r>
            <a:endParaRPr lang="en-US" alt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DFACA-6043-4319-8DCE-A9A82294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9D54480-BF57-439C-B211-4F03BD87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785813"/>
            <a:ext cx="10525760" cy="5345112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Penggunaan</a:t>
            </a:r>
            <a:r>
              <a:rPr lang="en-US" altLang="en-US" sz="2400" b="1" dirty="0"/>
              <a:t> </a:t>
            </a:r>
            <a:r>
              <a:rPr lang="en-US" altLang="en-US" sz="2400" b="1" i="1" dirty="0"/>
              <a:t>tablet wax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Orang-orang Yunani </a:t>
            </a:r>
            <a:r>
              <a:rPr lang="en-US" altLang="en-US" sz="2400" dirty="0" err="1"/>
              <a:t>kuno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ditutup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(</a:t>
            </a:r>
            <a:r>
              <a:rPr lang="en-US" altLang="en-US" sz="2400" i="1" dirty="0"/>
              <a:t>wax</a:t>
            </a:r>
            <a:r>
              <a:rPr lang="en-US" altLang="en-US" sz="2400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Heradatus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id-ID" altLang="en-US" sz="2400" dirty="0"/>
              <a:t>Demaratus mengirim peringatan tentang serangan yang akan datang ke Yunani dengan menulis langsung pada </a:t>
            </a:r>
            <a:r>
              <a:rPr lang="en-US" altLang="en-US" sz="2400" dirty="0"/>
              <a:t>tablet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dilapisi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lebah</a:t>
            </a:r>
            <a:r>
              <a:rPr lang="en-US" altLang="en-US" sz="2400" dirty="0"/>
              <a:t>. 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D9EB992-7E5D-47E2-BC25-6C28FE5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999D77-2E78-4F1D-9BDF-50E8B5A5C5A0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1508" name="Picture 2" descr="http://upload.wikimedia.org/wikipedia/commons/thumb/9/9a/Wachstafel_rem.jpg/1024px-Wachstafel_rem.jpg">
            <a:extLst>
              <a:ext uri="{FF2B5EF4-FFF2-40B4-BE49-F238E27FC236}">
                <a16:creationId xmlns:a16="http://schemas.microsoft.com/office/drawing/2014/main" id="{18006E53-05A8-458D-9BC8-D329A682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614737"/>
            <a:ext cx="49768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62D06D-CA09-41D7-8314-FBA3C68B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7D73C04-D873-41C1-B52E-9D7A1168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2260E47F-680F-46E1-96F1-4F26CB00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334" y="2287992"/>
            <a:ext cx="73699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altLang="en-US" sz="2800" dirty="0"/>
              <a:t>Pliny the Elder menjelaskan </a:t>
            </a:r>
            <a:r>
              <a:rPr lang="en-US" altLang="en-US" sz="2800" dirty="0" err="1"/>
              <a:t>penggunaan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id-ID" altLang="en-US" sz="2800" dirty="0"/>
              <a:t>tanaman </a:t>
            </a:r>
            <a:r>
              <a:rPr lang="id-ID" altLang="en-US" sz="2800" i="1" dirty="0"/>
              <a:t>thithymallus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dituliskan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tulisan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tersebut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tidak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kelihatan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tetapi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dipanaskan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menjadi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gelap</a:t>
            </a:r>
            <a:r>
              <a:rPr lang="en-US" altLang="en-US" sz="2800" dirty="0"/>
              <a:t>/</a:t>
            </a:r>
            <a:r>
              <a:rPr lang="en-US" altLang="en-US" sz="2800" dirty="0" err="1"/>
              <a:t>coklat</a:t>
            </a:r>
            <a:endParaRPr lang="en-US" altLang="en-US" sz="2800" dirty="0"/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ADD75-5B57-438C-B63F-58E02596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126831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Pliny the Elder.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AD 23 - 79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862EDDB2-5E73-48F5-9F68-808CFE90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93" y="1905000"/>
            <a:ext cx="1862807" cy="31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79B8C-0EAE-4F22-94D5-0EFD66394DE7}"/>
              </a:ext>
            </a:extLst>
          </p:cNvPr>
          <p:cNvSpPr txBox="1"/>
          <p:nvPr/>
        </p:nvSpPr>
        <p:spPr>
          <a:xfrm>
            <a:off x="1069024" y="778574"/>
            <a:ext cx="68968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tinta</a:t>
            </a:r>
            <a:r>
              <a:rPr lang="en-US" sz="2800" b="1" dirty="0"/>
              <a:t> </a:t>
            </a:r>
            <a:r>
              <a:rPr lang="en-US" sz="2800" b="1" dirty="0" err="1"/>
              <a:t>tak-tampak</a:t>
            </a:r>
            <a:r>
              <a:rPr lang="en-US" sz="2800" b="1" dirty="0"/>
              <a:t> (</a:t>
            </a:r>
            <a:r>
              <a:rPr lang="en-US" sz="2800" b="1" i="1" dirty="0"/>
              <a:t>invisible ink</a:t>
            </a:r>
            <a:r>
              <a:rPr lang="en-US" sz="2800" b="1" dirty="0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6286A-5AA6-4C5D-8BF4-1052AE28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22538" name="Slide Number Placeholder 2">
            <a:extLst>
              <a:ext uri="{FF2B5EF4-FFF2-40B4-BE49-F238E27FC236}">
                <a16:creationId xmlns:a16="http://schemas.microsoft.com/office/drawing/2014/main" id="{B36D56F6-96D5-4C5F-AEB3-07703FA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1E4C08-545E-4CD4-9B1F-A484CA1186E1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B51ACD4-40FD-4C02-818E-0A58BD2C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43063"/>
            <a:ext cx="7426960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Orang </a:t>
            </a:r>
            <a:r>
              <a:rPr lang="en-US" altLang="en-US" dirty="0" err="1"/>
              <a:t>Cina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</a:t>
            </a:r>
            <a:r>
              <a:rPr lang="id-ID" altLang="en-US" dirty="0"/>
              <a:t>menulis catatan pada potongan-potongan kecil sutra yang kemudian </a:t>
            </a:r>
            <a:r>
              <a:rPr lang="en-US" altLang="en-US" dirty="0" err="1"/>
              <a:t>digumpalkan</a:t>
            </a:r>
            <a:r>
              <a:rPr lang="en-US" altLang="en-US" dirty="0"/>
              <a:t> </a:t>
            </a:r>
            <a:r>
              <a:rPr lang="id-ID" altLang="en-US" dirty="0"/>
              <a:t>menjadi bola kecil dan dilapisi lilin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Selanjutnya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ditelan</a:t>
            </a:r>
            <a:r>
              <a:rPr lang="en-US" altLang="en-US" dirty="0"/>
              <a:t> oleh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setelah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dikeluarkan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perut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BAB.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E14E561-7B5C-470B-941C-934257C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EAA8D39-8D63-405D-BA39-DDA1A6C6ED13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3556" name="Picture 11">
            <a:extLst>
              <a:ext uri="{FF2B5EF4-FFF2-40B4-BE49-F238E27FC236}">
                <a16:creationId xmlns:a16="http://schemas.microsoft.com/office/drawing/2014/main" id="{DB32E6BD-3C0D-48EB-99A5-38D6350F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7286"/>
            <a:ext cx="22145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DEC20-508C-4A2E-9901-1E579D9F05F7}"/>
              </a:ext>
            </a:extLst>
          </p:cNvPr>
          <p:cNvSpPr txBox="1"/>
          <p:nvPr/>
        </p:nvSpPr>
        <p:spPr>
          <a:xfrm>
            <a:off x="1046480" y="624831"/>
            <a:ext cx="5084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kain</a:t>
            </a:r>
            <a:r>
              <a:rPr lang="en-US" sz="2800" b="1" dirty="0"/>
              <a:t> sutra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lilin</a:t>
            </a:r>
            <a:endParaRPr 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A5E6A-E979-4FDD-A5C4-56DA3DE7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C00FC6B-C7B6-4C69-9AEC-094A3150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2B3112-40C4-44B2-AC3C-B5096169B0F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10" descr="schola-steganographica">
            <a:extLst>
              <a:ext uri="{FF2B5EF4-FFF2-40B4-BE49-F238E27FC236}">
                <a16:creationId xmlns:a16="http://schemas.microsoft.com/office/drawing/2014/main" id="{9F7B0761-02AC-402D-950F-D497FF4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666949"/>
            <a:ext cx="4365007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74FCA31-A96B-4A1D-B508-F2D52678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268253"/>
            <a:ext cx="2200279" cy="3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FC9D-E7E0-49F7-BD81-9D1B0F2E6A1D}"/>
              </a:ext>
            </a:extLst>
          </p:cNvPr>
          <p:cNvSpPr/>
          <p:nvPr/>
        </p:nvSpPr>
        <p:spPr>
          <a:xfrm>
            <a:off x="3409791" y="1133193"/>
            <a:ext cx="7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Tahun</a:t>
            </a:r>
            <a:r>
              <a:rPr lang="en-US" sz="2400" dirty="0"/>
              <a:t> 1499, Johannes </a:t>
            </a:r>
            <a:r>
              <a:rPr lang="en-US" sz="2400" dirty="0" err="1"/>
              <a:t>Trithemius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b="1" dirty="0" err="1"/>
              <a:t>Steganographia</a:t>
            </a:r>
            <a:r>
              <a:rPr lang="en-US" sz="2400" dirty="0"/>
              <a:t>, yang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karakter</a:t>
            </a:r>
            <a:endParaRPr lang="en-US" sz="2400" dirty="0"/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AEBDE28-F45E-42CF-8C81-B9A048F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51" y="4295304"/>
            <a:ext cx="16430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Johannes </a:t>
            </a:r>
          </a:p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Trithemius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(1404-1472 )</a:t>
            </a:r>
          </a:p>
        </p:txBody>
      </p:sp>
      <p:pic>
        <p:nvPicPr>
          <p:cNvPr id="24583" name="Picture 8">
            <a:extLst>
              <a:ext uri="{FF2B5EF4-FFF2-40B4-BE49-F238E27FC236}">
                <a16:creationId xmlns:a16="http://schemas.microsoft.com/office/drawing/2014/main" id="{6F062464-8CAB-4CDC-A77B-90D619F8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5" y="2666949"/>
            <a:ext cx="2116686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2610A-5350-489D-88B6-EE789A137118}"/>
              </a:ext>
            </a:extLst>
          </p:cNvPr>
          <p:cNvSpPr txBox="1"/>
          <p:nvPr/>
        </p:nvSpPr>
        <p:spPr>
          <a:xfrm>
            <a:off x="884236" y="5786438"/>
            <a:ext cx="996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Selanjutnya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1518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dan </a:t>
            </a:r>
            <a:r>
              <a:rPr lang="en-US" sz="2400" dirty="0" err="1"/>
              <a:t>kriptografi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berjudul</a:t>
            </a:r>
            <a:r>
              <a:rPr lang="en-US" sz="2400" dirty="0"/>
              <a:t> </a:t>
            </a:r>
            <a:r>
              <a:rPr lang="en-US" sz="2400" b="1" dirty="0" err="1"/>
              <a:t>Polygraphiae</a:t>
            </a:r>
            <a:r>
              <a:rPr lang="en-US" sz="2400" dirty="0"/>
              <a:t>.</a:t>
            </a:r>
          </a:p>
        </p:txBody>
      </p:sp>
      <p:sp>
        <p:nvSpPr>
          <p:cNvPr id="24585" name="Rectangle 2">
            <a:extLst>
              <a:ext uri="{FF2B5EF4-FFF2-40B4-BE49-F238E27FC236}">
                <a16:creationId xmlns:a16="http://schemas.microsoft.com/office/drawing/2014/main" id="{F19FE947-A7A3-45EC-98BC-F3D473A0E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92087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Renaissance Steganography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E4D10A-0E54-4342-AA1F-9141E9C5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40BDB67C-FC3D-4CAF-8029-53BA13F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DF597F-55B3-4268-A631-5D4CBAC1CDDD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6549CF6-D39B-4C6C-AF26-540C86D6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1350"/>
            <a:ext cx="3390900" cy="3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8510C60B-FFB0-4123-AD24-1E3AF187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693" y="448024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Giovanni Battista Porta</a:t>
            </a: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(1535-1615 )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89D62-6CDF-4DE3-B809-F6A9343E185D}"/>
              </a:ext>
            </a:extLst>
          </p:cNvPr>
          <p:cNvSpPr/>
          <p:nvPr/>
        </p:nvSpPr>
        <p:spPr>
          <a:xfrm>
            <a:off x="4874896" y="575013"/>
            <a:ext cx="6362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dirty="0"/>
              <a:t>Giovanni Battista Porta menggambarkan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id-ID" sz="2400" dirty="0"/>
              <a:t>menyembunyikan pesan di dalam telur rebus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Caranya</a:t>
            </a:r>
            <a:r>
              <a:rPr lang="en-US" sz="2400" dirty="0"/>
              <a:t>,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ditulis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id-ID" sz="2400" dirty="0"/>
              <a:t>nta khusus yang dibuat dengan satu ons tawas dan setengah liter cuka.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Prinsipnya</a:t>
            </a:r>
            <a:r>
              <a:rPr lang="en-US" sz="2400" dirty="0"/>
              <a:t> </a:t>
            </a:r>
            <a:r>
              <a:rPr lang="en-US" sz="2400" dirty="0" err="1"/>
              <a:t>penyembunyiannya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tinta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id-ID" sz="2400" dirty="0"/>
              <a:t>menembus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id-ID" sz="2400" dirty="0"/>
              <a:t>berpori, tanpa meninggalkan jejak yang terlihat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3EBD2-A7F1-4F22-A795-F0B4F83E6E12}"/>
              </a:ext>
            </a:extLst>
          </p:cNvPr>
          <p:cNvSpPr/>
          <p:nvPr/>
        </p:nvSpPr>
        <p:spPr>
          <a:xfrm>
            <a:off x="1119347" y="5337790"/>
            <a:ext cx="995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+mj-lt"/>
              </a:rPr>
              <a:t>Tulisan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tinta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membekas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permukaan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>
                <a:latin typeface="+mj-lt"/>
              </a:rPr>
              <a:t>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mengeras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karena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sudah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direbus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sebelumnya</a:t>
            </a:r>
            <a:r>
              <a:rPr lang="en-US" sz="2400" dirty="0">
                <a:latin typeface="+mj-lt"/>
              </a:rPr>
              <a:t>). </a:t>
            </a:r>
            <a:r>
              <a:rPr lang="en-US" sz="2400" dirty="0" err="1">
                <a:latin typeface="+mj-lt"/>
              </a:rPr>
              <a:t>Pesan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dibaca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dengan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kulit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9552C3-9597-4248-8DEE-6B36FAC4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785533C-696D-4827-8E0F-0E7EA2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28689"/>
            <a:ext cx="10561320" cy="5202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Penggunaan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invisible ink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spionase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Pada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Dunia II,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campuran</a:t>
            </a:r>
            <a:r>
              <a:rPr lang="en-US" altLang="en-US" sz="2400" dirty="0"/>
              <a:t> susu, sari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cuka</a:t>
            </a:r>
            <a:r>
              <a:rPr lang="en-US" altLang="en-US" sz="2400" dirty="0"/>
              <a:t>, dan urine.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Cara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Kertas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dipanaskan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tulisan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menghitam</a:t>
            </a:r>
            <a:r>
              <a:rPr lang="en-US" altLang="en-US" sz="2400" dirty="0"/>
              <a:t>.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69DB8C24-B7DE-4200-8F83-184509B7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8B04CC-3C86-4E88-B669-EC4C4C4B25E1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2" descr="C:\Users\Lily\Desktop\eeis_03_img0933.jpg">
            <a:extLst>
              <a:ext uri="{FF2B5EF4-FFF2-40B4-BE49-F238E27FC236}">
                <a16:creationId xmlns:a16="http://schemas.microsoft.com/office/drawing/2014/main" id="{9E22EAC4-0940-4416-A567-3F862C90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3" y="3429000"/>
            <a:ext cx="3406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638E-F565-416C-8D85-7801B49A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20" y="3840980"/>
            <a:ext cx="674624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+mn-lt"/>
              </a:rPr>
              <a:t>Seorang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FBI sedan </a:t>
            </a:r>
            <a:r>
              <a:rPr lang="en-US" altLang="en-US" sz="2400" dirty="0" err="1">
                <a:latin typeface="+mn-lt"/>
              </a:rPr>
              <a:t>menggunakan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sinar</a:t>
            </a:r>
            <a:r>
              <a:rPr lang="en-US" altLang="en-US" sz="2400" dirty="0">
                <a:latin typeface="+mn-lt"/>
              </a:rPr>
              <a:t> ultraviolet </a:t>
            </a:r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membaca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tulisan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tersembunyi</a:t>
            </a:r>
            <a:r>
              <a:rPr lang="en-US" altLang="en-US" sz="2400" dirty="0">
                <a:latin typeface="+mn-lt"/>
              </a:rPr>
              <a:t> pada </a:t>
            </a:r>
            <a:r>
              <a:rPr lang="en-US" altLang="en-US" sz="2400" dirty="0" err="1">
                <a:latin typeface="+mn-lt"/>
              </a:rPr>
              <a:t>kertas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dicurigai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spionase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A1A37587-04CF-4F48-8D9B-B3C30A3A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" y="120650"/>
            <a:ext cx="7543800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World War Steganography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D0531-8D0E-488E-8D9E-127348A1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A498FF-3320-4FE0-9BAD-2C814246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47712"/>
            <a:ext cx="10129520" cy="5480367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Perang</a:t>
            </a:r>
            <a:r>
              <a:rPr lang="en-US" altLang="en-US" b="1" dirty="0"/>
              <a:t> Dunia II: </a:t>
            </a:r>
            <a:r>
              <a:rPr lang="en-US" altLang="en-US" b="1" i="1" dirty="0"/>
              <a:t>Null Cipher</a:t>
            </a:r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dikirim</a:t>
            </a:r>
            <a:r>
              <a:rPr lang="en-US" altLang="en-US" dirty="0"/>
              <a:t> oleh </a:t>
            </a:r>
            <a:r>
              <a:rPr lang="en-US" altLang="en-US" dirty="0" err="1"/>
              <a:t>Kedubes</a:t>
            </a:r>
            <a:r>
              <a:rPr lang="en-US" altLang="en-US" dirty="0"/>
              <a:t> </a:t>
            </a:r>
            <a:r>
              <a:rPr lang="en-US" altLang="en-US" dirty="0" err="1"/>
              <a:t>Jerman</a:t>
            </a:r>
            <a:r>
              <a:rPr lang="en-US" altLang="en-US" dirty="0"/>
              <a:t> pada PD II: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A</a:t>
            </a:r>
            <a:r>
              <a:rPr lang="en-US" altLang="en-US" sz="2800" i="1" dirty="0">
                <a:solidFill>
                  <a:srgbClr val="FF0000"/>
                </a:solidFill>
              </a:rPr>
              <a:t>p</a:t>
            </a:r>
            <a:r>
              <a:rPr lang="en-US" altLang="en-US" sz="2800" i="1" dirty="0"/>
              <a:t>parently n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utral's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otest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 t</a:t>
            </a:r>
            <a:r>
              <a:rPr lang="en-US" altLang="en-US" sz="2800" i="1" dirty="0">
                <a:solidFill>
                  <a:srgbClr val="FF0000"/>
                </a:solidFill>
              </a:rPr>
              <a:t>h</a:t>
            </a:r>
            <a:r>
              <a:rPr lang="en-US" altLang="en-US" sz="2800" i="1" dirty="0"/>
              <a:t>oroughly d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scounted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i</a:t>
            </a:r>
            <a:r>
              <a:rPr lang="en-US" altLang="en-US" sz="2800" i="1" dirty="0">
                <a:solidFill>
                  <a:srgbClr val="FF0000"/>
                </a:solidFill>
              </a:rPr>
              <a:t>g</a:t>
            </a:r>
            <a:r>
              <a:rPr lang="en-US" altLang="en-US" sz="2800" i="1" dirty="0"/>
              <a:t>nored. </a:t>
            </a:r>
            <a:r>
              <a:rPr lang="en-US" altLang="en-US" sz="2800" i="1" dirty="0" err="1"/>
              <a:t>I</a:t>
            </a:r>
            <a:r>
              <a:rPr lang="en-US" altLang="en-US" sz="2800" i="1" dirty="0" err="1">
                <a:solidFill>
                  <a:srgbClr val="FF0000"/>
                </a:solidFill>
              </a:rPr>
              <a:t>s</a:t>
            </a:r>
            <a:r>
              <a:rPr lang="en-US" altLang="en-US" sz="2800" i="1" dirty="0" err="1"/>
              <a:t>man</a:t>
            </a:r>
            <a:r>
              <a:rPr lang="en-US" altLang="en-US" sz="2800" i="1" dirty="0"/>
              <a:t> h</a:t>
            </a:r>
            <a:r>
              <a:rPr lang="en-US" altLang="en-US" sz="2800" i="1" dirty="0">
                <a:solidFill>
                  <a:srgbClr val="FF0000"/>
                </a:solidFill>
              </a:rPr>
              <a:t>a</a:t>
            </a:r>
            <a:r>
              <a:rPr lang="en-US" altLang="en-US" sz="2800" i="1" dirty="0"/>
              <a:t>rd h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t. B</a:t>
            </a:r>
            <a:r>
              <a:rPr lang="en-US" altLang="en-US" sz="2800" i="1" dirty="0">
                <a:solidFill>
                  <a:srgbClr val="FF0000"/>
                </a:solidFill>
              </a:rPr>
              <a:t>l</a:t>
            </a:r>
            <a:r>
              <a:rPr lang="en-US" altLang="en-US" sz="2800" i="1" dirty="0"/>
              <a:t>ockade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sue a</a:t>
            </a:r>
            <a:r>
              <a:rPr lang="en-US" altLang="en-US" sz="2800" i="1" dirty="0">
                <a:solidFill>
                  <a:srgbClr val="FF0000"/>
                </a:solidFill>
              </a:rPr>
              <a:t>f</a:t>
            </a:r>
            <a:r>
              <a:rPr lang="en-US" altLang="en-US" sz="2800" i="1" dirty="0"/>
              <a:t>fects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etext f</a:t>
            </a:r>
            <a:r>
              <a:rPr lang="en-US" altLang="en-US" sz="2800" i="1" dirty="0">
                <a:solidFill>
                  <a:srgbClr val="FF0000"/>
                </a:solidFill>
              </a:rPr>
              <a:t>o</a:t>
            </a:r>
            <a:r>
              <a:rPr lang="en-US" altLang="en-US" sz="2800" i="1" dirty="0"/>
              <a:t>r e</a:t>
            </a:r>
            <a:r>
              <a:rPr lang="en-US" altLang="en-US" sz="2800" i="1" dirty="0">
                <a:solidFill>
                  <a:srgbClr val="FF0000"/>
                </a:solidFill>
              </a:rPr>
              <a:t>m</a:t>
            </a:r>
            <a:r>
              <a:rPr lang="en-US" altLang="en-US" sz="2800" i="1" dirty="0"/>
              <a:t>bargo o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 b</a:t>
            </a:r>
            <a:r>
              <a:rPr lang="en-US" altLang="en-US" sz="2800" i="1" dirty="0">
                <a:solidFill>
                  <a:srgbClr val="FF0000"/>
                </a:solidFill>
              </a:rPr>
              <a:t>y-</a:t>
            </a:r>
            <a:r>
              <a:rPr lang="en-US" altLang="en-US" sz="2800" i="1" dirty="0"/>
              <a:t>products, e</a:t>
            </a:r>
            <a:r>
              <a:rPr lang="en-US" altLang="en-US" sz="2800" i="1" dirty="0">
                <a:solidFill>
                  <a:srgbClr val="FF0000"/>
                </a:solidFill>
              </a:rPr>
              <a:t>j</a:t>
            </a:r>
            <a:r>
              <a:rPr lang="en-US" altLang="en-US" sz="2800" i="1" dirty="0"/>
              <a:t>ecting </a:t>
            </a:r>
            <a:r>
              <a:rPr lang="en-US" altLang="en-US" sz="2800" i="1" dirty="0" err="1"/>
              <a:t>s</a:t>
            </a:r>
            <a:r>
              <a:rPr lang="en-US" altLang="en-US" sz="2800" i="1" dirty="0" err="1">
                <a:solidFill>
                  <a:srgbClr val="FF0000"/>
                </a:solidFill>
              </a:rPr>
              <a:t>u</a:t>
            </a:r>
            <a:r>
              <a:rPr lang="en-US" altLang="en-US" sz="2800" i="1" dirty="0" err="1"/>
              <a:t>ets</a:t>
            </a:r>
            <a:r>
              <a:rPr lang="en-US" altLang="en-US" sz="2800" i="1" dirty="0"/>
              <a:t>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v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getable o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ls. </a:t>
            </a:r>
          </a:p>
          <a:p>
            <a:pPr marL="342900" lvl="1" indent="-342900">
              <a:buClr>
                <a:schemeClr val="tx2"/>
              </a:buClr>
              <a:buNone/>
            </a:pPr>
            <a:endParaRPr lang="en-US" altLang="en-US" sz="2800" i="1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</a:t>
            </a:r>
            <a:r>
              <a:rPr lang="en-US" altLang="en-US" sz="2800" dirty="0" err="1"/>
              <a:t>Ambil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kedua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setiap</a:t>
            </a:r>
            <a:r>
              <a:rPr lang="en-US" altLang="en-US" sz="2800" dirty="0"/>
              <a:t> kata, </a:t>
            </a:r>
            <a:r>
              <a:rPr lang="en-US" altLang="en-US" sz="2800" dirty="0" err="1"/>
              <a:t>diperoleh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berikut</a:t>
            </a:r>
            <a:r>
              <a:rPr lang="en-US" altLang="en-US" sz="2800" dirty="0"/>
              <a:t>: </a:t>
            </a:r>
            <a:r>
              <a:rPr lang="en-US" altLang="en-US" sz="2800" i="1" dirty="0">
                <a:solidFill>
                  <a:srgbClr val="FF0000"/>
                </a:solidFill>
              </a:rPr>
              <a:t>Pershing sails from NY June 1</a:t>
            </a:r>
            <a:r>
              <a:rPr lang="en-US" altLang="en-US" sz="2800" i="1" dirty="0"/>
              <a:t>.</a:t>
            </a:r>
            <a:r>
              <a:rPr lang="en-US" altLang="en-US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E19DFC4-55AF-4DFF-AF5E-95BB128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68FA72-0008-4D44-A35E-BA0366D00CAE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06A3DD-A9F9-4E18-A1C9-26EB590C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95125053-E7A3-4F03-B9D0-36EC8420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3AC2F-8FF0-4B9F-826A-DAB2861B0ABC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74A8CE8-E723-48DC-A6B4-DCE0B7721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/>
              <a:t>The Prisoner’s Problem</a:t>
            </a:r>
            <a:r>
              <a:rPr lang="en-US" altLang="en-US" b="1" dirty="0"/>
              <a:t> 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7A6269BC-CA56-418F-A1FC-795E2DF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6357939"/>
            <a:ext cx="7543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Pesan rahasia: “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malam ini kita kabur</a:t>
            </a:r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” </a:t>
            </a:r>
          </a:p>
        </p:txBody>
      </p:sp>
      <p:graphicFrame>
        <p:nvGraphicFramePr>
          <p:cNvPr id="34821" name="Object 8">
            <a:extLst>
              <a:ext uri="{FF2B5EF4-FFF2-40B4-BE49-F238E27FC236}">
                <a16:creationId xmlns:a16="http://schemas.microsoft.com/office/drawing/2014/main" id="{0EA47298-85D9-48FF-9E97-4F743ADA96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887980" y="2722176"/>
          <a:ext cx="52959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10759" imgH="3898011" progId="Visio.Drawing.11">
                  <p:embed/>
                </p:oleObj>
              </mc:Choice>
              <mc:Fallback>
                <p:oleObj name="Visio" r:id="rId2" imgW="5310759" imgH="3898011" progId="Visio.Drawing.11">
                  <p:embed/>
                  <p:pic>
                    <p:nvPicPr>
                      <p:cNvPr id="34821" name="Object 8">
                        <a:extLst>
                          <a:ext uri="{FF2B5EF4-FFF2-40B4-BE49-F238E27FC236}">
                            <a16:creationId xmlns:a16="http://schemas.microsoft.com/office/drawing/2014/main" id="{0EA47298-85D9-48FF-9E97-4F743ADA9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980" y="2722176"/>
                        <a:ext cx="52959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DD3AF81-E6B1-44A1-8FB9-5C4F4C949EE9}"/>
              </a:ext>
            </a:extLst>
          </p:cNvPr>
          <p:cNvSpPr/>
          <p:nvPr/>
        </p:nvSpPr>
        <p:spPr>
          <a:xfrm>
            <a:off x="967106" y="1459549"/>
            <a:ext cx="1071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   </a:t>
            </a:r>
            <a:r>
              <a:rPr lang="en-US" sz="2400" dirty="0" err="1"/>
              <a:t>Diperkenalkan</a:t>
            </a:r>
            <a:r>
              <a:rPr lang="en-US" sz="2400" dirty="0"/>
              <a:t> oleh Simmons – 1983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 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i="1" dirty="0"/>
              <a:t>USA – USSR nuclear non-proliferation treaty </a:t>
            </a:r>
          </a:p>
          <a:p>
            <a:pPr>
              <a:defRPr/>
            </a:pPr>
            <a:r>
              <a:rPr lang="en-US" sz="2400" i="1" dirty="0"/>
              <a:t>     compliance checking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79B62A-B6F6-8DC3-C798-B583DA51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3905421128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C8742C71-BC95-4721-ADEA-0358B0E6A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016000"/>
            <a:ext cx="9337040" cy="1373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i="1" dirty="0"/>
              <a:t>Null Cipher </a:t>
            </a:r>
            <a:r>
              <a:rPr lang="en-US" altLang="en-US" dirty="0" err="1"/>
              <a:t>lainnya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5B6F1E1-B307-4897-B2D3-D75A221F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1" y="2000250"/>
            <a:ext cx="8767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B</a:t>
            </a:r>
            <a:r>
              <a:rPr lang="en-US" altLang="en-US" sz="2800" dirty="0">
                <a:latin typeface="Verdana" panose="020B0604030504040204" pitchFamily="34" charset="0"/>
              </a:rPr>
              <a:t>ig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umble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N</a:t>
            </a:r>
            <a:r>
              <a:rPr lang="en-US" altLang="en-US" sz="2800" dirty="0">
                <a:latin typeface="Verdana" panose="020B0604030504040204" pitchFamily="34" charset="0"/>
              </a:rPr>
              <a:t>ew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G</a:t>
            </a:r>
            <a:r>
              <a:rPr lang="en-US" altLang="en-US" sz="2800" dirty="0">
                <a:latin typeface="Verdana" panose="020B0604030504040204" pitchFamily="34" charset="0"/>
              </a:rPr>
              <a:t>uinea.</a:t>
            </a:r>
          </a:p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T</a:t>
            </a:r>
            <a:r>
              <a:rPr lang="en-US" altLang="en-US" sz="2800" dirty="0">
                <a:latin typeface="Verdana" panose="020B0604030504040204" pitchFamily="34" charset="0"/>
              </a:rPr>
              <a:t>he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w</a:t>
            </a:r>
            <a:r>
              <a:rPr lang="en-US" altLang="en-US" sz="2800" dirty="0">
                <a:latin typeface="Verdana" panose="020B0604030504040204" pitchFamily="34" charset="0"/>
              </a:rPr>
              <a:t>ar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c</a:t>
            </a:r>
            <a:r>
              <a:rPr lang="en-US" altLang="en-US" sz="2800" dirty="0">
                <a:latin typeface="Verdana" panose="020B0604030504040204" pitchFamily="34" charset="0"/>
              </a:rPr>
              <a:t>elebrity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2800" dirty="0">
                <a:latin typeface="Verdana" panose="020B0604030504040204" pitchFamily="34" charset="0"/>
              </a:rPr>
              <a:t>cts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hould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nd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oon.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ver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f</a:t>
            </a:r>
            <a:r>
              <a:rPr lang="en-US" altLang="en-US" sz="2800" dirty="0">
                <a:latin typeface="Verdana" panose="020B0604030504040204" pitchFamily="34" charset="0"/>
              </a:rPr>
              <a:t>our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d</a:t>
            </a:r>
            <a:r>
              <a:rPr lang="en-US" altLang="en-US" sz="2800" dirty="0">
                <a:latin typeface="Verdana" panose="020B0604030504040204" pitchFamily="34" charset="0"/>
              </a:rPr>
              <a:t>ie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cstatic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lephants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eplicated.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9E26398-B9E8-424A-B25B-D9B41589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1" y="3754180"/>
            <a:ext cx="451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Bring two cases of deer.</a:t>
            </a: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B4D98341-B8EC-4C8A-824D-C3138721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65" y="3509010"/>
            <a:ext cx="4495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7E86FD-D8DB-4E7A-9410-F092728E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28679" name="Slide Number Placeholder 2">
            <a:extLst>
              <a:ext uri="{FF2B5EF4-FFF2-40B4-BE49-F238E27FC236}">
                <a16:creationId xmlns:a16="http://schemas.microsoft.com/office/drawing/2014/main" id="{61580963-5320-4D51-A861-7BA07B5E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7141F-F8BB-4E60-9E00-4E89E53865BC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A32D672-2EB8-4037-BFE9-AF197DE7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369379"/>
            <a:ext cx="9946640" cy="43449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i="1" dirty="0"/>
              <a:t>Fishing freshwater bends and saltwater coasts rewards anyone feeling stressed. Resourceful anglers usually find masterful leapers fun and admit swordfish rank overwhelming </a:t>
            </a:r>
            <a:r>
              <a:rPr lang="en-US" altLang="en-US" i="1" dirty="0" err="1"/>
              <a:t>anyday</a:t>
            </a:r>
            <a:r>
              <a:rPr lang="en-US" altLang="en-US" i="1" dirty="0"/>
              <a:t>. </a:t>
            </a:r>
          </a:p>
          <a:p>
            <a:pPr>
              <a:lnSpc>
                <a:spcPct val="80000"/>
              </a:lnSpc>
            </a:pPr>
            <a:endParaRPr lang="en-US" alt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</a:t>
            </a:r>
            <a:r>
              <a:rPr lang="en-US" altLang="en-US" dirty="0" err="1"/>
              <a:t>huruf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pada </a:t>
            </a:r>
            <a:r>
              <a:rPr lang="en-US" altLang="en-US" dirty="0" err="1"/>
              <a:t>setiap</a:t>
            </a:r>
            <a:r>
              <a:rPr lang="en-US" altLang="en-US" dirty="0"/>
              <a:t> kata </a:t>
            </a:r>
            <a:r>
              <a:rPr lang="en-US" altLang="en-US" dirty="0" err="1"/>
              <a:t>diperoleh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i="1" dirty="0">
                <a:solidFill>
                  <a:srgbClr val="FF0000"/>
                </a:solidFill>
              </a:rPr>
              <a:t>Send Lawyers, Guns, and Money. </a:t>
            </a:r>
          </a:p>
          <a:p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5BAD510-7225-4B16-A5B7-625B2CB9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69EAEB-2913-409B-B17C-EC5E9777230D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40FD8-77B1-4144-AAFB-E7C150BB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ABBC576-F4B0-4826-AC90-C08FA39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412B4B-9250-4995-93FD-EB04B11E7820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DB3C63-180A-4334-A5BB-CE219BA7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960" y="828674"/>
            <a:ext cx="10546080" cy="49879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Steganografi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film </a:t>
            </a:r>
            <a:r>
              <a:rPr lang="en-US" altLang="en-US" i="1" dirty="0"/>
              <a:t>Mercury Rising</a:t>
            </a:r>
            <a:r>
              <a:rPr lang="en-US" altLang="en-US" dirty="0"/>
              <a:t> dan </a:t>
            </a:r>
            <a:r>
              <a:rPr lang="en-US" altLang="en-US" i="1" dirty="0"/>
              <a:t>Beautiful Mind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0724" name="Picture 2" descr="http://3.bp.blogspot.com/_z7lIc1pf3m0/TNHukEDwAGI/AAAAAAAAABk/4ICvUS5GbOA/s1600/a-beautiful-mind-2001.jpg">
            <a:extLst>
              <a:ext uri="{FF2B5EF4-FFF2-40B4-BE49-F238E27FC236}">
                <a16:creationId xmlns:a16="http://schemas.microsoft.com/office/drawing/2014/main" id="{6E8FA44D-BCC5-4003-877F-5CCB2436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90" y="1911034"/>
            <a:ext cx="3917950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oneguyrambling.com/wp-content/uploads/2012/10/1085184.jpg">
            <a:extLst>
              <a:ext uri="{FF2B5EF4-FFF2-40B4-BE49-F238E27FC236}">
                <a16:creationId xmlns:a16="http://schemas.microsoft.com/office/drawing/2014/main" id="{1935F4EC-747C-4866-AB9A-16E406E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4" y="1911034"/>
            <a:ext cx="2751537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FD081D-45E0-42F8-8BD3-C237286D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F8A003F-ED32-40DF-9CE1-C44B11B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4BBB25-3F42-499A-9007-AF75EF6671BC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5B41528B-1441-4998-AD93-AAC88271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3" y="428626"/>
            <a:ext cx="49149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695BA-499A-40C1-9BC1-96973AB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8" y="3619501"/>
            <a:ext cx="50720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DD2E-3CA3-4528-B3DD-0C7F94389D54}"/>
              </a:ext>
            </a:extLst>
          </p:cNvPr>
          <p:cNvSpPr txBox="1"/>
          <p:nvPr/>
        </p:nvSpPr>
        <p:spPr>
          <a:xfrm>
            <a:off x="1952625" y="3929063"/>
            <a:ext cx="29779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adegan</a:t>
            </a:r>
            <a:r>
              <a:rPr lang="en-US" sz="2400" dirty="0"/>
              <a:t> film </a:t>
            </a:r>
          </a:p>
          <a:p>
            <a:pPr>
              <a:defRPr/>
            </a:pPr>
            <a:r>
              <a:rPr lang="en-US" sz="2400" i="1" dirty="0"/>
              <a:t>Beautiful Mind </a:t>
            </a:r>
            <a:r>
              <a:rPr lang="en-US" sz="2400" dirty="0"/>
              <a:t>yang </a:t>
            </a:r>
          </a:p>
          <a:p>
            <a:pPr>
              <a:defRPr/>
            </a:pPr>
            <a:r>
              <a:rPr lang="en-US" sz="2400" dirty="0" err="1"/>
              <a:t>memperlihatkan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steganografi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34F3C1-16AD-4B9D-9357-BCD1DBA4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096396A-0C41-4678-A299-DF181942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dirty="0" err="1"/>
              <a:t>Terorisme</a:t>
            </a:r>
            <a:endParaRPr lang="en-US" altLang="en-US" b="1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47A248-00C0-406F-B6AB-2A37FE4F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40"/>
            <a:ext cx="10515600" cy="4663123"/>
          </a:xfrm>
        </p:spPr>
        <p:txBody>
          <a:bodyPr/>
          <a:lstStyle/>
          <a:p>
            <a:r>
              <a:rPr lang="en-US" altLang="en-US" dirty="0" err="1"/>
              <a:t>Ilmu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mendadak</a:t>
            </a:r>
            <a:r>
              <a:rPr lang="en-US" altLang="en-US" dirty="0"/>
              <a:t> naik </a:t>
            </a:r>
            <a:r>
              <a:rPr lang="en-US" altLang="en-US" dirty="0" err="1"/>
              <a:t>daun</a:t>
            </a:r>
            <a:r>
              <a:rPr lang="en-US" altLang="en-US" dirty="0"/>
              <a:t> </a:t>
            </a:r>
            <a:r>
              <a:rPr lang="en-US" altLang="en-US" dirty="0" err="1"/>
              <a:t>ketika</a:t>
            </a:r>
            <a:r>
              <a:rPr lang="en-US" altLang="en-US" dirty="0"/>
              <a:t> </a:t>
            </a:r>
            <a:r>
              <a:rPr lang="en-US" altLang="en-US" dirty="0" err="1"/>
              <a:t>pasca</a:t>
            </a:r>
            <a:r>
              <a:rPr lang="en-US" altLang="en-US" dirty="0"/>
              <a:t> 11 September 2001 </a:t>
            </a:r>
            <a:r>
              <a:rPr lang="en-US" altLang="en-US" dirty="0" err="1"/>
              <a:t>pihak</a:t>
            </a:r>
            <a:r>
              <a:rPr lang="en-US" altLang="en-US" dirty="0"/>
              <a:t> FBI </a:t>
            </a:r>
            <a:r>
              <a:rPr lang="en-US" altLang="en-US" dirty="0" err="1"/>
              <a:t>menuding</a:t>
            </a:r>
            <a:r>
              <a:rPr lang="en-US" altLang="en-US" dirty="0"/>
              <a:t> </a:t>
            </a:r>
            <a:r>
              <a:rPr lang="en-US" altLang="en-US" i="1" dirty="0"/>
              <a:t>Al-</a:t>
            </a:r>
            <a:r>
              <a:rPr lang="en-US" altLang="en-US" i="1" dirty="0" err="1"/>
              <a:t>Qaidah</a:t>
            </a:r>
            <a:r>
              <a:rPr lang="en-US" altLang="en-US" i="1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menyisipkan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melalui</a:t>
            </a:r>
            <a:r>
              <a:rPr lang="en-US" altLang="en-US" dirty="0"/>
              <a:t> video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yang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rilis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teratur</a:t>
            </a:r>
            <a:r>
              <a:rPr lang="en-US" altLang="en-US" dirty="0"/>
              <a:t> di Internet.</a:t>
            </a:r>
          </a:p>
          <a:p>
            <a:endParaRPr lang="en-US" altLang="en-US" sz="2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8ED61F3-437E-4A96-9186-585F2D1D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CBD2AB9-0883-4B35-805F-43ECC26BD1F6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7" name="Picture 2" descr="http://cacm.acm.org/system/assets/0000/7845/5312.arstechnica.steganography_image.large.jpg?1341312420&amp;1336059258">
            <a:extLst>
              <a:ext uri="{FF2B5EF4-FFF2-40B4-BE49-F238E27FC236}">
                <a16:creationId xmlns:a16="http://schemas.microsoft.com/office/drawing/2014/main" id="{90ED9345-52E6-4199-89FA-033B67F4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81" y="34290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p3.storage.canalblog.com/31/30/830430/61947902.jpg">
            <a:extLst>
              <a:ext uri="{FF2B5EF4-FFF2-40B4-BE49-F238E27FC236}">
                <a16:creationId xmlns:a16="http://schemas.microsoft.com/office/drawing/2014/main" id="{56520443-05EE-4EAF-85A9-8304B9A0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3429000"/>
            <a:ext cx="33162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DBD29B-033C-4FDA-9EEE-D91013D7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40967E-7FBA-4734-8437-25ADA7CE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3513"/>
            <a:ext cx="7543800" cy="949325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Digital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73B697E-9F3B-4B4E-9D2C-D6C24059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85875"/>
            <a:ext cx="10515600" cy="484505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Steganografi</a:t>
            </a:r>
            <a:r>
              <a:rPr lang="en-US" altLang="en-US" sz="2400" dirty="0"/>
              <a:t> digital: </a:t>
            </a:r>
            <a:r>
              <a:rPr lang="en-US" altLang="en-US" sz="2400" dirty="0" err="1"/>
              <a:t>penyembunyian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digital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lainnya</a:t>
            </a:r>
            <a:r>
              <a:rPr lang="en-US" altLang="en-US" sz="2400" dirty="0"/>
              <a:t>. </a:t>
            </a:r>
          </a:p>
          <a:p>
            <a:r>
              <a:rPr lang="en-US" altLang="en-US" sz="2400" i="1" dirty="0"/>
              <a:t>Carrier file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media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8B448-F0F3-4CA3-A50B-C813D72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E2A70-4CA9-4E40-9F1B-713EA2CBB442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C03F7-1E30-430D-9E89-276AC3A2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78" y="2841626"/>
            <a:ext cx="4260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1. </a:t>
            </a:r>
            <a:r>
              <a:rPr lang="en-US" sz="2400" kern="0" dirty="0" err="1"/>
              <a:t>Teks</a:t>
            </a: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   “</a:t>
            </a:r>
            <a:r>
              <a:rPr lang="en-US" sz="2400" kern="0" dirty="0">
                <a:solidFill>
                  <a:srgbClr val="FF0000"/>
                </a:solidFill>
              </a:rPr>
              <a:t>Kita </a:t>
            </a:r>
            <a:r>
              <a:rPr lang="en-US" sz="2400" kern="0" dirty="0" err="1">
                <a:solidFill>
                  <a:srgbClr val="FF0000"/>
                </a:solidFill>
              </a:rPr>
              <a:t>semua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bersaudara</a:t>
            </a:r>
            <a:r>
              <a:rPr lang="en-US" sz="2400" kern="0" dirty="0"/>
              <a:t>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2. Audio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FE08CA49-8D0D-4924-931F-B95DDA9E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8" y="5426869"/>
            <a:ext cx="3455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>
            <a:extLst>
              <a:ext uri="{FF2B5EF4-FFF2-40B4-BE49-F238E27FC236}">
                <a16:creationId xmlns:a16="http://schemas.microsoft.com/office/drawing/2014/main" id="{435195E0-AF01-45CA-BB35-7041AF90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2874962"/>
            <a:ext cx="368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3. Gambar (</a:t>
            </a:r>
            <a:r>
              <a:rPr lang="en-US" altLang="en-US" sz="2400" i="1" dirty="0">
                <a:latin typeface="Arial" panose="020B0604020202020204" pitchFamily="34" charset="0"/>
              </a:rPr>
              <a:t>image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4. Video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pic>
        <p:nvPicPr>
          <p:cNvPr id="37896" name="Picture 8" descr="peppers512warna">
            <a:extLst>
              <a:ext uri="{FF2B5EF4-FFF2-40B4-BE49-F238E27FC236}">
                <a16:creationId xmlns:a16="http://schemas.microsoft.com/office/drawing/2014/main" id="{C3B0BDD8-2896-4631-A556-0D5E04F0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414872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>
            <a:extLst>
              <a:ext uri="{FF2B5EF4-FFF2-40B4-BE49-F238E27FC236}">
                <a16:creationId xmlns:a16="http://schemas.microsoft.com/office/drawing/2014/main" id="{5C465669-B874-4656-BC42-9A5D44ED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5237082"/>
            <a:ext cx="27146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Rectangle 9">
            <a:extLst>
              <a:ext uri="{FF2B5EF4-FFF2-40B4-BE49-F238E27FC236}">
                <a16:creationId xmlns:a16="http://schemas.microsoft.com/office/drawing/2014/main" id="{3A7DC578-9FAE-4E79-819E-8066EEA0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14872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bmp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jpeg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gif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png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7899" name="Rectangle 10">
            <a:extLst>
              <a:ext uri="{FF2B5EF4-FFF2-40B4-BE49-F238E27FC236}">
                <a16:creationId xmlns:a16="http://schemas.microsoft.com/office/drawing/2014/main" id="{674DB8AA-525A-4DC3-BB29-B4A6BB72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392" y="6131005"/>
            <a:ext cx="171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wav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mp3</a:t>
            </a:r>
          </a:p>
        </p:txBody>
      </p:sp>
      <p:sp>
        <p:nvSpPr>
          <p:cNvPr id="37900" name="Rectangle 11">
            <a:extLst>
              <a:ext uri="{FF2B5EF4-FFF2-40B4-BE49-F238E27FC236}">
                <a16:creationId xmlns:a16="http://schemas.microsoft.com/office/drawing/2014/main" id="{B7A0F2B5-DFC0-42B8-8BC5-EB8D4EA24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8" y="3790950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Txt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doc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html</a:t>
            </a:r>
          </a:p>
        </p:txBody>
      </p:sp>
      <p:sp>
        <p:nvSpPr>
          <p:cNvPr id="37901" name="Rectangle 12">
            <a:extLst>
              <a:ext uri="{FF2B5EF4-FFF2-40B4-BE49-F238E27FC236}">
                <a16:creationId xmlns:a16="http://schemas.microsoft.com/office/drawing/2014/main" id="{4B289A09-8CD0-4938-B21A-9E3A3F1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159" y="5380037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mpeg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avi</a:t>
            </a:r>
            <a:endParaRPr lang="en-US" altLang="en-US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mp4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F9D747-915C-43FC-BE35-A6162102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3823500D-2276-415E-B94C-7A4B28A6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/>
            <a:fld id="{EC5C154B-4B52-4A29-B703-E3E0A06D87C9}" type="slidenum">
              <a:rPr lang="en-US" altLang="en-US">
                <a:latin typeface="Arial" panose="020B0604020202020204" pitchFamily="34" charset="0"/>
              </a:rPr>
              <a:pPr algn="l"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8915" name="Object 2">
            <a:extLst>
              <a:ext uri="{FF2B5EF4-FFF2-40B4-BE49-F238E27FC236}">
                <a16:creationId xmlns:a16="http://schemas.microsoft.com/office/drawing/2014/main" id="{3CA625C4-4A6C-44B4-AB0D-6D3336A57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70007"/>
              </p:ext>
            </p:extLst>
          </p:nvPr>
        </p:nvGraphicFramePr>
        <p:xfrm>
          <a:off x="1666240" y="873124"/>
          <a:ext cx="8576183" cy="49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67038" imgH="3222461" progId="Visio.Drawing.6">
                  <p:embed/>
                </p:oleObj>
              </mc:Choice>
              <mc:Fallback>
                <p:oleObj name="VISIO" r:id="rId2" imgW="5567038" imgH="3222461" progId="Visio.Drawing.6">
                  <p:embed/>
                  <p:pic>
                    <p:nvPicPr>
                      <p:cNvPr id="38915" name="Object 2">
                        <a:extLst>
                          <a:ext uri="{FF2B5EF4-FFF2-40B4-BE49-F238E27FC236}">
                            <a16:creationId xmlns:a16="http://schemas.microsoft.com/office/drawing/2014/main" id="{3CA625C4-4A6C-44B4-AB0D-6D3336A57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40" y="873124"/>
                        <a:ext cx="8576183" cy="495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98F96-8CFA-4FFB-83DF-1BF7CA59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EE82407-D456-4D94-A305-0309DD47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43D65E-46AC-49E7-A87D-E2FE33914B79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00942A-F953-412E-A588-4913B2B8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ABE5B0A-A94A-4339-BB95-A5B411532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1526223"/>
            <a:ext cx="10759440" cy="4411662"/>
          </a:xfrm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i="1" dirty="0"/>
              <a:t>Embedded message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hiddentext</a:t>
            </a:r>
            <a:r>
              <a:rPr lang="en-US" altLang="en-US" sz="2400" i="1" dirty="0"/>
              <a:t>) </a:t>
            </a:r>
            <a:r>
              <a:rPr lang="en-US" altLang="en-US" sz="2400" i="1" u="sng" dirty="0" err="1"/>
              <a:t>atau</a:t>
            </a:r>
            <a:r>
              <a:rPr lang="en-US" altLang="en-US" sz="2400" i="1" dirty="0"/>
              <a:t> secret message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/>
              <a:t>Cover-object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covertext</a:t>
            </a:r>
            <a:r>
              <a:rPr lang="en-US" altLang="en-US" sz="2400" i="1" dirty="0"/>
              <a:t>):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stegotext</a:t>
            </a:r>
            <a:r>
              <a:rPr lang="en-US" altLang="en-US" sz="2400" i="1" dirty="0"/>
              <a:t>):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 yang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i="1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menyisipan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stegotext</a:t>
            </a:r>
            <a:r>
              <a:rPr lang="en-US" altLang="en-US" sz="24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8C9E95-9ADE-4A12-8F3A-A40850C4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681D6BEA-C00E-4042-86BC-2A251DF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649BBD-633E-44E5-BCD4-5B10740035F8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0AA896E-12E3-4D87-8F0D-EFF6B79F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Diagram Proses </a:t>
            </a:r>
            <a:r>
              <a:rPr lang="en-GB" altLang="en-US" b="1" dirty="0" err="1"/>
              <a:t>Steganografi</a:t>
            </a:r>
            <a:endParaRPr lang="en-GB" altLang="en-US" b="1" dirty="0"/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8D02AEB-DFDF-4866-9260-42875AB9AB2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09751" y="2143126"/>
          <a:ext cx="8653463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25971" imgH="2138553" progId="Visio.Drawing.11">
                  <p:embed/>
                </p:oleObj>
              </mc:Choice>
              <mc:Fallback>
                <p:oleObj name="Visio" r:id="rId2" imgW="6625971" imgH="2138553" progId="Visio.Drawing.11">
                  <p:embed/>
                  <p:pic>
                    <p:nvPicPr>
                      <p:cNvPr id="47108" name="Object 3">
                        <a:extLst>
                          <a:ext uri="{FF2B5EF4-FFF2-40B4-BE49-F238E27FC236}">
                            <a16:creationId xmlns:a16="http://schemas.microsoft.com/office/drawing/2014/main" id="{18D02AEB-DFDF-4866-9260-42875AB9AB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143126"/>
                        <a:ext cx="8653463" cy="279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Box 4">
            <a:extLst>
              <a:ext uri="{FF2B5EF4-FFF2-40B4-BE49-F238E27FC236}">
                <a16:creationId xmlns:a16="http://schemas.microsoft.com/office/drawing/2014/main" id="{C75500ED-E78C-4D76-9D88-9A876B52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643314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(encoder)</a:t>
            </a: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5CAECF5C-9C77-4789-8011-C54174A0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3643314"/>
            <a:ext cx="99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(decoder)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1784521D-BEB5-49E2-BD23-7623DA6B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3786189"/>
            <a:ext cx="161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EFBF0344-B4BC-4D83-A2CF-B8FB9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514" y="3786189"/>
            <a:ext cx="161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cxnSp>
        <p:nvCxnSpPr>
          <p:cNvPr id="47113" name="Straight Arrow Connector 11">
            <a:extLst>
              <a:ext uri="{FF2B5EF4-FFF2-40B4-BE49-F238E27FC236}">
                <a16:creationId xmlns:a16="http://schemas.microsoft.com/office/drawing/2014/main" id="{F849263D-FED5-4388-AA0B-E0207960EB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03889" y="4322764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4" name="TextBox 12">
            <a:extLst>
              <a:ext uri="{FF2B5EF4-FFF2-40B4-BE49-F238E27FC236}">
                <a16:creationId xmlns:a16="http://schemas.microsoft.com/office/drawing/2014/main" id="{C26853D3-66DF-4CC9-9AE8-2C4D44A7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5072064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adversary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5F9648-FF2F-42A8-BB95-59BED124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23300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09738776-A570-4CC6-BE8C-93CC23F5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ADF6D4-193E-4D01-8A96-E09E1F0C522B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9FA4A60B-01E5-489F-B03D-625BCA0057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" y="1253331"/>
            <a:ext cx="10515600" cy="435133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4BD1CE-9F66-4734-8CBE-EDAE4A54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04418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DB50243-DAC9-4508-BABC-16E69E95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F0B22E-E843-451E-BB3D-135F462B3E38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73C9419-089C-4F0B-AE28-B4B538E12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6640" y="645479"/>
            <a:ext cx="10109200" cy="5710871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Bob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kepada</a:t>
            </a:r>
            <a:r>
              <a:rPr lang="en-US" altLang="en-US" dirty="0"/>
              <a:t> Alice </a:t>
            </a:r>
            <a:r>
              <a:rPr lang="en-US" altLang="en-US" dirty="0" err="1"/>
              <a:t>tanpa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oleh Wendy?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Alternatif</a:t>
            </a:r>
            <a:r>
              <a:rPr lang="en-US" altLang="en-US" dirty="0"/>
              <a:t> 1: </a:t>
            </a:r>
            <a:r>
              <a:rPr lang="en-US" altLang="en-US" dirty="0" err="1"/>
              <a:t>mengenkripsinya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   </a:t>
            </a:r>
            <a:r>
              <a:rPr lang="en-US" altLang="en-US" dirty="0">
                <a:solidFill>
                  <a:srgbClr val="FF0000"/>
                </a:solidFill>
              </a:rPr>
              <a:t>xjT#9uvmY!rc$7yt59hth@#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pasti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33618B-C8C5-4132-B44D-BA723111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30875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>
            <a:extLst>
              <a:ext uri="{FF2B5EF4-FFF2-40B4-BE49-F238E27FC236}">
                <a16:creationId xmlns:a16="http://schemas.microsoft.com/office/drawing/2014/main" id="{D921D4F2-EDE8-4F43-8E45-8D72D4D81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342380"/>
              </p:ext>
            </p:extLst>
          </p:nvPr>
        </p:nvGraphicFramePr>
        <p:xfrm>
          <a:off x="1593999" y="978852"/>
          <a:ext cx="9004001" cy="457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84026" imgH="3041810" progId="Word.Document.8">
                  <p:embed/>
                </p:oleObj>
              </mc:Choice>
              <mc:Fallback>
                <p:oleObj name="Document" r:id="rId2" imgW="5984026" imgH="3041810" progId="Word.Document.8">
                  <p:embed/>
                  <p:pic>
                    <p:nvPicPr>
                      <p:cNvPr id="40962" name="Object 3">
                        <a:extLst>
                          <a:ext uri="{FF2B5EF4-FFF2-40B4-BE49-F238E27FC236}">
                            <a16:creationId xmlns:a16="http://schemas.microsoft.com/office/drawing/2014/main" id="{D921D4F2-EDE8-4F43-8E45-8D72D4D81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999" y="978852"/>
                        <a:ext cx="9004001" cy="457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2F192C1A-E8DC-469C-A428-6D10195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7875EF-6518-4BE2-BEBC-556107E66E58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5436E8-1429-4634-B050-3FB766A6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1F662D2B-C452-4E55-A507-AB49227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9FC3760-A601-4CA2-B459-E403FF2BF4F0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C5780609-2273-4E2A-B0D6-B9F1CD81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836614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23B1AD8-E942-4F60-AB76-608001F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36614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>
            <a:extLst>
              <a:ext uri="{FF2B5EF4-FFF2-40B4-BE49-F238E27FC236}">
                <a16:creationId xmlns:a16="http://schemas.microsoft.com/office/drawing/2014/main" id="{A78424FE-7983-48D7-BD44-5C0D6C04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6035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GIF image</a:t>
            </a: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544D399D-9573-46A9-9FFF-781D843F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3667125"/>
            <a:ext cx="1474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F34AD6B-6EF6-4A84-A03B-14758CE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67823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pic>
        <p:nvPicPr>
          <p:cNvPr id="41992" name="Picture 1">
            <a:extLst>
              <a:ext uri="{FF2B5EF4-FFF2-40B4-BE49-F238E27FC236}">
                <a16:creationId xmlns:a16="http://schemas.microsoft.com/office/drawing/2014/main" id="{60BD47EB-0887-4A46-A05F-9DF0EB62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713"/>
            <a:ext cx="3505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>
            <a:extLst>
              <a:ext uri="{FF2B5EF4-FFF2-40B4-BE49-F238E27FC236}">
                <a16:creationId xmlns:a16="http://schemas.microsoft.com/office/drawing/2014/main" id="{562CBE45-428F-4FB6-8D3C-53D171C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477000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Embedded message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247B54-A187-461E-9F43-21AD972B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8AD2D680-9F94-4A99-B571-946BAB73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D797C9F-4ACC-4625-A0EE-DF1B58F18983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7F18194-CD16-4CAA-88E4-091B69FE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3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AEEE2AC5-B55E-4AC9-9279-59A902A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38550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F0DD0BC2-EFB5-4F93-A88C-DE5262DE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9" y="324961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34F33A94-A237-4465-9CF3-44C0440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62674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E9DC12-AE0E-4D4F-8E65-46CA194B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8D234915-07AC-49FC-AE77-52F05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B443E1E-01AD-442E-8694-E199E5CC792A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18">
            <a:extLst>
              <a:ext uri="{FF2B5EF4-FFF2-40B4-BE49-F238E27FC236}">
                <a16:creationId xmlns:a16="http://schemas.microsoft.com/office/drawing/2014/main" id="{505FBDA0-8218-4C25-BF9C-46217686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20764"/>
            <a:ext cx="6192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37234A-356A-4C4C-BC12-09DB3ABE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462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Cover 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196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Embedded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23B8-B5BA-4CEA-A12C-9383206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 err="1"/>
              <a:t>Stego</a:t>
            </a:r>
            <a:r>
              <a:rPr lang="en-US" altLang="en-US" dirty="0"/>
              <a:t>-image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204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Extracted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23B8-B5BA-4CEA-A12C-9383206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592089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5A0A59D9-1862-4F58-983A-68E91633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1D8C73-94E3-4C35-9D70-0AACAAEBF3C5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EDDE601-00DA-4D69-9E25-3AB1ACE2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160" y="223839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sz="3400" b="1" dirty="0" err="1">
                <a:latin typeface="+mn-lt"/>
              </a:rPr>
              <a:t>Kriteria</a:t>
            </a:r>
            <a:r>
              <a:rPr lang="en-US" altLang="en-US" sz="3400" b="1" dirty="0">
                <a:latin typeface="+mn-lt"/>
              </a:rPr>
              <a:t> </a:t>
            </a:r>
            <a:r>
              <a:rPr lang="en-US" altLang="en-US" sz="3400" b="1" dirty="0" err="1">
                <a:latin typeface="+mn-lt"/>
              </a:rPr>
              <a:t>Steganografi</a:t>
            </a:r>
            <a:r>
              <a:rPr lang="en-US" altLang="en-US" sz="3400" b="1" dirty="0">
                <a:latin typeface="+mn-lt"/>
              </a:rPr>
              <a:t> yang </a:t>
            </a:r>
            <a:r>
              <a:rPr lang="en-US" altLang="en-US" sz="3400" b="1" dirty="0" err="1">
                <a:latin typeface="+mn-lt"/>
              </a:rPr>
              <a:t>Bagus</a:t>
            </a:r>
            <a:endParaRPr lang="en-US" altLang="en-US" sz="3400" b="1" dirty="0">
              <a:latin typeface="+mn-lt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0A7F2D-543C-4D18-A33C-DB48B43BF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357312"/>
            <a:ext cx="10480040" cy="4999037"/>
          </a:xfrm>
        </p:spPr>
        <p:txBody>
          <a:bodyPr>
            <a:normAutofit fontScale="55000" lnSpcReduction="20000"/>
          </a:bodyPr>
          <a:lstStyle/>
          <a:p>
            <a:pPr marL="396875" indent="-396875">
              <a:lnSpc>
                <a:spcPct val="80000"/>
              </a:lnSpc>
              <a:buFont typeface="+mj-lt"/>
              <a:buAutoNum type="arabicPeriod"/>
            </a:pPr>
            <a:r>
              <a:rPr lang="en-US" altLang="zh-TW" sz="4500" i="1" dirty="0">
                <a:solidFill>
                  <a:srgbClr val="FF0000"/>
                </a:solidFill>
                <a:ea typeface="新細明體" panose="02020500000000000000" pitchFamily="18" charset="-120"/>
              </a:rPr>
              <a:t>Imperceptible</a:t>
            </a:r>
            <a:r>
              <a:rPr lang="en-US" altLang="en-US" sz="4500" i="1" dirty="0">
                <a:solidFill>
                  <a:srgbClr val="FF0000"/>
                </a:solidFill>
              </a:rPr>
              <a:t> </a:t>
            </a:r>
            <a:r>
              <a:rPr lang="en-US" altLang="en-US" sz="4500" dirty="0">
                <a:solidFill>
                  <a:srgbClr val="FF0000"/>
                </a:solidFill>
              </a:rPr>
              <a:t>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</a:t>
            </a:r>
            <a:r>
              <a:rPr lang="en-US" altLang="en-US" sz="4500" dirty="0" err="1"/>
              <a:t>Keberadaan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dirty="0"/>
              <a:t>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dipersepsi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visual </a:t>
            </a:r>
            <a:r>
              <a:rPr lang="en-US" altLang="en-US" sz="4500" dirty="0" err="1"/>
              <a:t>atau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audial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2.   Fidelity</a:t>
            </a:r>
            <a:r>
              <a:rPr lang="en-US" altLang="en-US" sz="4500" dirty="0">
                <a:solidFill>
                  <a:srgbClr val="FF0000"/>
                </a:solidFill>
              </a:rPr>
              <a:t>.</a:t>
            </a:r>
          </a:p>
          <a:p>
            <a:pPr marL="346075" indent="-3460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Kualitas</a:t>
            </a:r>
            <a:r>
              <a:rPr lang="en-US" altLang="en-US" sz="4500" dirty="0"/>
              <a:t> </a:t>
            </a:r>
            <a:r>
              <a:rPr lang="en-US" altLang="en-US" sz="4500" i="1" dirty="0"/>
              <a:t>cover-object</a:t>
            </a:r>
            <a:r>
              <a:rPr lang="en-US" altLang="en-US" sz="4500" dirty="0"/>
              <a:t> 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jauh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berubah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akibat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penyisipan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i="1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i="1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3.    Recovery</a:t>
            </a:r>
            <a:r>
              <a:rPr lang="en-US" altLang="en-US" sz="4500" dirty="0">
                <a:solidFill>
                  <a:srgbClr val="FF0000"/>
                </a:solidFill>
              </a:rPr>
              <a:t>.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harus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diekstraksi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kembali</a:t>
            </a:r>
            <a:r>
              <a:rPr lang="en-US" altLang="en-US" sz="4500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4.    </a:t>
            </a:r>
            <a:r>
              <a:rPr lang="en-US" altLang="en-US" sz="4500" i="1" dirty="0">
                <a:solidFill>
                  <a:srgbClr val="FF0000"/>
                </a:solidFill>
              </a:rPr>
              <a:t>Capacity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Ukuran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mungkin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besar</a:t>
            </a: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 err="1"/>
              <a:t>Catatan</a:t>
            </a:r>
            <a:r>
              <a:rPr lang="en-US" altLang="en-US" sz="4500" dirty="0"/>
              <a:t>: </a:t>
            </a:r>
            <a:r>
              <a:rPr lang="en-US" altLang="en-US" sz="4500" i="1" dirty="0" err="1"/>
              <a:t>Robustnes</a:t>
            </a:r>
            <a:r>
              <a:rPr lang="en-US" altLang="en-US" sz="4500" i="1" dirty="0"/>
              <a:t> </a:t>
            </a:r>
            <a:r>
              <a:rPr lang="en-US" altLang="en-US" sz="4500" dirty="0" err="1"/>
              <a:t>bukan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isu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penting</a:t>
            </a:r>
            <a:r>
              <a:rPr lang="en-US" altLang="en-US" sz="4500" dirty="0"/>
              <a:t> di </a:t>
            </a:r>
            <a:r>
              <a:rPr lang="en-US" altLang="en-US" sz="4500" dirty="0" err="1"/>
              <a:t>dalam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steganografi</a:t>
            </a:r>
            <a:endParaRPr lang="en-US" altLang="en-US" sz="45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94C72-B5BD-4CF0-A619-F0535DF3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4653FD0-E554-40CF-AF6E-B5ED95F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err="1"/>
              <a:t>Kombinasi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Kriptografi</a:t>
            </a:r>
            <a:r>
              <a:rPr lang="en-US" altLang="en-US" sz="3600" b="1" dirty="0"/>
              <a:t> dan </a:t>
            </a:r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D2D0A9D-7D48-4C7D-98BD-3F1D83E0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696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pengganti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tetapi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saling</a:t>
            </a:r>
            <a:r>
              <a:rPr lang="en-US" altLang="en-US" dirty="0"/>
              <a:t> </a:t>
            </a:r>
            <a:r>
              <a:rPr lang="en-US" altLang="en-US" dirty="0" err="1"/>
              <a:t>melengkapi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Keamanan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ditingkatkan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menggabungkan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dan </a:t>
            </a:r>
            <a:r>
              <a:rPr lang="en-US" altLang="en-US" dirty="0" err="1"/>
              <a:t>steganografi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Mula-mula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dienkripsi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I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selanjutnya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terenkripsi</a:t>
            </a:r>
            <a:r>
              <a:rPr lang="en-US" altLang="en-US" dirty="0"/>
              <a:t> </a:t>
            </a:r>
            <a:r>
              <a:rPr lang="en-US" altLang="en-US" dirty="0" err="1"/>
              <a:t>disembunyikan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media lain (</a:t>
            </a:r>
            <a:r>
              <a:rPr lang="en-US" altLang="en-US" dirty="0" err="1"/>
              <a:t>citra</a:t>
            </a:r>
            <a:r>
              <a:rPr lang="en-US" altLang="en-US" dirty="0"/>
              <a:t>, video, audio, </a:t>
            </a:r>
            <a:r>
              <a:rPr lang="en-US" altLang="en-US" dirty="0" err="1"/>
              <a:t>dll</a:t>
            </a:r>
            <a:r>
              <a:rPr lang="en-US" altLang="en-US" dirty="0"/>
              <a:t>).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5573451-E818-4188-9F4C-2738258B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39D9F1-1431-49F5-AA54-E03AC51E78CC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5945D0-7BA8-4DF9-9D86-BE1AC374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F0151FF-8162-40A7-9627-3DAAB04D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81" y="1247577"/>
            <a:ext cx="6489380" cy="455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sz="2400" i="1" dirty="0"/>
              <a:t>Steganography has its place in security. It is not intended to replace cryptography but supplement it. Hiding a message with steganography methods reduces the chance of a message being detected. However, if that message is also encrypted, if discovered, it must also be cracked (yet another layer of protection).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(David Kahn, </a:t>
            </a:r>
            <a:r>
              <a:rPr lang="en-US" altLang="en-US" sz="2400" dirty="0" err="1"/>
              <a:t>penulis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i="1" dirty="0"/>
              <a:t> The Codebreakers - The Story of Secret Writing</a:t>
            </a:r>
            <a:r>
              <a:rPr lang="en-US" altLang="en-US" sz="2400" dirty="0"/>
              <a:t> 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97973FC-9CC9-4A31-A2F9-98431E0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0DEA7F-1039-4504-839C-D412D50A0A15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2228" name="Picture 2" descr="David Kahn 2009.jpg">
            <a:extLst>
              <a:ext uri="{FF2B5EF4-FFF2-40B4-BE49-F238E27FC236}">
                <a16:creationId xmlns:a16="http://schemas.microsoft.com/office/drawing/2014/main" id="{1827B5A0-5C32-4C9B-9322-8E02955E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79" y="1057592"/>
            <a:ext cx="3405821" cy="45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84C24D-5C90-479F-BFFD-F21A2B41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7C751C5-FB6B-4164-A382-DB6160C6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Ranah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5B9-60BE-48DF-ADAC-427741D7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zh-TW" sz="2400" dirty="0" err="1">
                <a:ea typeface="新細明體" pitchFamily="18" charset="-120"/>
              </a:rPr>
              <a:t>Berdasarkan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operasinya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metode-metode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steganografi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dapat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dibagi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menjadi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dua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kelompok</a:t>
            </a:r>
            <a:r>
              <a:rPr lang="en-US" altLang="zh-TW" sz="2400" dirty="0">
                <a:ea typeface="新細明體" pitchFamily="18" charset="-12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Spatial (time) domain</a:t>
            </a: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langsung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cover-object </a:t>
            </a: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merepresentasikan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intensitas</a:t>
            </a:r>
            <a:r>
              <a:rPr lang="en-US" altLang="zh-TW" sz="2400" dirty="0">
                <a:ea typeface="新細明體" pitchFamily="18" charset="-120"/>
              </a:rPr>
              <a:t>/</a:t>
            </a:r>
            <a:r>
              <a:rPr lang="en-US" altLang="zh-TW" sz="2400" dirty="0" err="1">
                <a:ea typeface="新細明體" pitchFamily="18" charset="-120"/>
              </a:rPr>
              <a:t>warna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pixel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i="1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amplitudo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LSB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 err="1">
                <a:solidFill>
                  <a:srgbClr val="FF0000"/>
                </a:solidFill>
                <a:ea typeface="新細明體" pitchFamily="18" charset="-120"/>
              </a:rPr>
              <a:t>Tranform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 domain 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sinyal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dalam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transform (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spasial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lain (</a:t>
            </a:r>
            <a:r>
              <a:rPr lang="en-US" altLang="zh-TW" sz="2400" dirty="0" err="1">
                <a:ea typeface="新細明體" pitchFamily="18" charset="-120"/>
              </a:rPr>
              <a:t>misalnya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frekuensi</a:t>
            </a:r>
            <a:r>
              <a:rPr lang="en-US" altLang="zh-TW" sz="2400" dirty="0">
                <a:ea typeface="新細明體" pitchFamily="18" charset="-120"/>
              </a:rPr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Spread Spectrum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C027153-8960-4EDF-AA1E-7998473B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34EB12-EEC0-4141-832E-E6D98668412D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DFA275-1C00-4425-AB25-B4EA32C0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703CEBCD-7A79-4D12-8CA9-89CCDC0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BD6CA99-30DE-4300-98D7-908AEF6F6664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B8AFD5C-3877-464F-BBB8-23A29A73C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60424"/>
            <a:ext cx="10515600" cy="5042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Alternatif</a:t>
            </a:r>
            <a:r>
              <a:rPr lang="en-US" altLang="en-US" dirty="0"/>
              <a:t> 2: </a:t>
            </a:r>
            <a:r>
              <a:rPr lang="en-US" altLang="en-US" dirty="0" err="1"/>
              <a:t>menyembunyikannya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tulisan</a:t>
            </a:r>
            <a:r>
              <a:rPr lang="en-US" altLang="en-US" dirty="0"/>
              <a:t> lain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asihkah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da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</a:t>
            </a:r>
            <a:r>
              <a:rPr lang="en-US" altLang="en-US" dirty="0" err="1">
                <a:solidFill>
                  <a:srgbClr val="FF0000"/>
                </a:solidFill>
              </a:rPr>
              <a:t>ara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pabila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emoriku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ngat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FF0000"/>
                </a:solidFill>
              </a:rPr>
              <a:t>estapa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tu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</a:t>
            </a:r>
            <a:r>
              <a:rPr lang="en-US" altLang="en-US" dirty="0" err="1">
                <a:solidFill>
                  <a:srgbClr val="FF0000"/>
                </a:solidFill>
              </a:rPr>
              <a:t>etap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badikan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isah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smara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b</a:t>
            </a:r>
            <a:r>
              <a:rPr lang="en-US" altLang="en-US" dirty="0" err="1">
                <a:solidFill>
                  <a:srgbClr val="FF0000"/>
                </a:solidFill>
              </a:rPr>
              <a:t>ersamamu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</a:t>
            </a:r>
            <a:r>
              <a:rPr lang="en-US" altLang="en-US" dirty="0" err="1">
                <a:solidFill>
                  <a:srgbClr val="FF0000"/>
                </a:solidFill>
              </a:rPr>
              <a:t>siaku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r</a:t>
            </a:r>
            <a:r>
              <a:rPr lang="en-US" altLang="en-US" dirty="0" err="1">
                <a:solidFill>
                  <a:srgbClr val="FF0000"/>
                </a:solidFill>
              </a:rPr>
              <a:t>enta</a:t>
            </a:r>
            <a:r>
              <a:rPr lang="en-US" altLang="en-US" dirty="0">
                <a:solidFill>
                  <a:srgbClr val="FF0000"/>
                </a:solidFill>
              </a:rPr>
              <a:t>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tidak</a:t>
            </a:r>
            <a:r>
              <a:rPr lang="en-US" altLang="en-US" i="1" dirty="0"/>
              <a:t> </a:t>
            </a:r>
            <a:r>
              <a:rPr lang="en-US" altLang="en-US" i="1" dirty="0" err="1"/>
              <a:t>akan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  Information hiding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C6FB12-DF74-4D4F-B73F-B05B3912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24732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E3F7F5-764A-4DF8-AF35-D21648513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6233" y="2812098"/>
            <a:ext cx="6838950" cy="1071562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endParaRPr lang="en-US" alt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C0AC3E-AF41-48E0-8606-B75ABB24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2B811-5767-4946-9E63-AB6B6F70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B73DD29-5BA8-440B-9674-2F4EE6BF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83357"/>
            <a:ext cx="7543800" cy="8778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Citra Digital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C5768F0-2B89-45E5-A2A9-B3C5C130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142999"/>
            <a:ext cx="10276840" cy="55784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Citra </a:t>
            </a:r>
            <a:r>
              <a:rPr lang="en-US" altLang="en-US" sz="2400" dirty="0" err="1"/>
              <a:t>terdiri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pixel. </a:t>
            </a:r>
            <a:r>
              <a:rPr lang="en-US" altLang="en-US" sz="2400" dirty="0"/>
              <a:t>Citra 1200 x 1500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1200 x 1500 pixel = 1.800.000 pixel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panjangnya</a:t>
            </a:r>
            <a:r>
              <a:rPr lang="en-US" altLang="en-US" sz="2400" dirty="0"/>
              <a:t> </a:t>
            </a:r>
            <a:r>
              <a:rPr lang="en-US" altLang="en-US" sz="2400" i="1" dirty="0"/>
              <a:t>n</a:t>
            </a:r>
            <a:r>
              <a:rPr lang="en-US" altLang="en-US" sz="2400" dirty="0"/>
              <a:t>-bit.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000" dirty="0"/>
              <a:t>Citra </a:t>
            </a:r>
            <a:r>
              <a:rPr lang="en-US" altLang="en-US" sz="2000" dirty="0" err="1"/>
              <a:t>biner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1 bit/pixel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	Citra </a:t>
            </a:r>
            <a:r>
              <a:rPr lang="en-US" altLang="en-US" sz="2000" i="1" dirty="0"/>
              <a:t>grayscale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8 bit/pixel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Citra </a:t>
            </a:r>
            <a:r>
              <a:rPr lang="en-US" altLang="en-US" sz="2000" i="1" dirty="0">
                <a:sym typeface="Wingdings" panose="05000000000000000000" pitchFamily="2" charset="2"/>
              </a:rPr>
              <a:t>true color </a:t>
            </a:r>
            <a:r>
              <a:rPr lang="en-US" altLang="en-US" sz="2000" dirty="0">
                <a:sym typeface="Wingdings" panose="05000000000000000000" pitchFamily="2" charset="2"/>
              </a:rPr>
              <a:t> 24 bit/pixel</a:t>
            </a:r>
            <a:endParaRPr lang="en-US" altLang="en-US" sz="20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79004EBF-80B9-4DC5-89C4-7DF9C86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A87B9D-34FB-49DC-B013-3C44CE63A80D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B68AD45-86C9-4411-ADC5-2DEDF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2" y="1873091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45F4EAC9-CC84-4259-98EA-C3BB9061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190881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790C69AC-CC6F-4F2D-B863-E88B5A9FB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179" y="294894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43300D18-D264-485A-BE2A-FF4D243D1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4147" y="2835434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330B80-DC74-4D7E-B67B-805A639F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B07DC919-2518-4829-8105-DC81C2D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3D3CAB-BCF6-483E-A019-606F7A1542F5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63491" name="Object 2">
            <a:extLst>
              <a:ext uri="{FF2B5EF4-FFF2-40B4-BE49-F238E27FC236}">
                <a16:creationId xmlns:a16="http://schemas.microsoft.com/office/drawing/2014/main" id="{191B2622-57C0-4BE0-8F59-C59A129FD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21709"/>
              </p:ext>
            </p:extLst>
          </p:nvPr>
        </p:nvGraphicFramePr>
        <p:xfrm>
          <a:off x="7922261" y="1727201"/>
          <a:ext cx="2500313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0794" imgH="3250794" progId="">
                  <p:embed/>
                </p:oleObj>
              </mc:Choice>
              <mc:Fallback>
                <p:oleObj r:id="rId2" imgW="3250794" imgH="3250794" progId="">
                  <p:embed/>
                  <p:pic>
                    <p:nvPicPr>
                      <p:cNvPr id="63491" name="Object 2">
                        <a:extLst>
                          <a:ext uri="{FF2B5EF4-FFF2-40B4-BE49-F238E27FC236}">
                            <a16:creationId xmlns:a16="http://schemas.microsoft.com/office/drawing/2014/main" id="{191B2622-57C0-4BE0-8F59-C59A129FD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261" y="1727201"/>
                        <a:ext cx="2500313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3">
            <a:extLst>
              <a:ext uri="{FF2B5EF4-FFF2-40B4-BE49-F238E27FC236}">
                <a16:creationId xmlns:a16="http://schemas.microsoft.com/office/drawing/2014/main" id="{182FBDE5-AA97-44C9-A776-84410578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2" y="1727201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http://informatika.stei.itb.ac.id/~rinaldi.munir/Koleksi/Citra%20Uji/Lena512warna.bmp">
            <a:extLst>
              <a:ext uri="{FF2B5EF4-FFF2-40B4-BE49-F238E27FC236}">
                <a16:creationId xmlns:a16="http://schemas.microsoft.com/office/drawing/2014/main" id="{F1FC9F29-B130-47E9-AA33-64B5C251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8" y="1727201"/>
            <a:ext cx="2500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59E42A90-0110-440C-B3DA-9F579AB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20" y="4611689"/>
            <a:ext cx="1982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True color image</a:t>
            </a:r>
          </a:p>
          <a:p>
            <a:pPr algn="ctr"/>
            <a:r>
              <a:rPr lang="en-US" altLang="en-US"/>
              <a:t> (24-bit)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57B7F621-47C7-420C-9459-C6B6FFE6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42" y="4462146"/>
            <a:ext cx="1909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Grayscale image</a:t>
            </a:r>
          </a:p>
          <a:p>
            <a:pPr algn="ctr"/>
            <a:r>
              <a:rPr lang="en-US" altLang="en-US"/>
              <a:t>(8-bit)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45524DFD-D4AD-4A7E-A914-2FB013F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69291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Bimary image</a:t>
            </a:r>
          </a:p>
          <a:p>
            <a:pPr algn="ctr"/>
            <a:r>
              <a:rPr lang="en-US" altLang="en-US"/>
              <a:t>(1-bit)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732EFD28-F045-431C-AE63-423BFCD4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69" y="819151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/>
              <a:t>Citra Lenna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9D907C-548C-4128-B83A-B0A259D1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>
            <a:extLst>
              <a:ext uri="{FF2B5EF4-FFF2-40B4-BE49-F238E27FC236}">
                <a16:creationId xmlns:a16="http://schemas.microsoft.com/office/drawing/2014/main" id="{F95EC436-E4AF-42B8-82B0-D7954CF0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C27A4D8-5849-4E49-B62E-A5CB0B254C09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2A73F401-4DDF-4142-94F5-1A1F7065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5" y="1991361"/>
            <a:ext cx="4312125" cy="43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8">
            <a:extLst>
              <a:ext uri="{FF2B5EF4-FFF2-40B4-BE49-F238E27FC236}">
                <a16:creationId xmlns:a16="http://schemas.microsoft.com/office/drawing/2014/main" id="{04E79FCD-884E-458B-A575-7E06C835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2286000"/>
            <a:ext cx="4188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10010011</a:t>
            </a:r>
            <a:r>
              <a:rPr lang="en-US" altLang="en-US" sz="2400" dirty="0">
                <a:solidFill>
                  <a:srgbClr val="00FF00"/>
                </a:solidFill>
              </a:rPr>
              <a:t>10010100</a:t>
            </a:r>
            <a:r>
              <a:rPr lang="en-US" altLang="en-US" sz="2400" dirty="0">
                <a:solidFill>
                  <a:srgbClr val="0033CC"/>
                </a:solidFill>
              </a:rPr>
              <a:t>10001010</a:t>
            </a:r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65D5EDA-6936-4C3F-B322-C472A3CB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00" y="745173"/>
            <a:ext cx="764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Pada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24-bit (</a:t>
            </a:r>
            <a:r>
              <a:rPr lang="en-US" altLang="en-US" sz="2400" i="1" dirty="0">
                <a:latin typeface="+mn-lt"/>
              </a:rPr>
              <a:t>real image</a:t>
            </a:r>
            <a:r>
              <a:rPr lang="en-US" altLang="en-US" sz="2400" dirty="0">
                <a:latin typeface="+mn-lt"/>
              </a:rPr>
              <a:t>), 1 pixel = 24 bit, </a:t>
            </a:r>
          </a:p>
          <a:p>
            <a:r>
              <a:rPr lang="en-US" altLang="en-US" sz="2400" dirty="0" err="1">
                <a:latin typeface="+mn-lt"/>
              </a:rPr>
              <a:t>terdiri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komponen</a:t>
            </a:r>
            <a:r>
              <a:rPr lang="en-US" altLang="en-US" sz="2400" dirty="0">
                <a:latin typeface="+mn-lt"/>
              </a:rPr>
              <a:t> RGB (Red-Green-Blue)</a:t>
            </a:r>
          </a:p>
        </p:txBody>
      </p:sp>
      <p:cxnSp>
        <p:nvCxnSpPr>
          <p:cNvPr id="64518" name="Straight Arrow Connector 15">
            <a:extLst>
              <a:ext uri="{FF2B5EF4-FFF2-40B4-BE49-F238E27FC236}">
                <a16:creationId xmlns:a16="http://schemas.microsoft.com/office/drawing/2014/main" id="{50195558-5875-42B4-B8C4-388237484B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27188" y="2491582"/>
            <a:ext cx="1500188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9" name="TextBox 16">
            <a:extLst>
              <a:ext uri="{FF2B5EF4-FFF2-40B4-BE49-F238E27FC236}">
                <a16:creationId xmlns:a16="http://schemas.microsoft.com/office/drawing/2014/main" id="{4B2D72D8-1163-4CD2-8F2E-42EE4E1E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27146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4520" name="TextBox 17">
            <a:extLst>
              <a:ext uri="{FF2B5EF4-FFF2-40B4-BE49-F238E27FC236}">
                <a16:creationId xmlns:a16="http://schemas.microsoft.com/office/drawing/2014/main" id="{030B853C-2452-4873-B944-EF2BD0AC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38" y="2731145"/>
            <a:ext cx="34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FF00"/>
                </a:solidFill>
              </a:rPr>
              <a:t>G</a:t>
            </a:r>
          </a:p>
        </p:txBody>
      </p:sp>
      <p:sp>
        <p:nvSpPr>
          <p:cNvPr id="64521" name="TextBox 18">
            <a:extLst>
              <a:ext uri="{FF2B5EF4-FFF2-40B4-BE49-F238E27FC236}">
                <a16:creationId xmlns:a16="http://schemas.microsoft.com/office/drawing/2014/main" id="{EED8FCF5-FE74-4F18-AA40-55CB4ACF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45" y="271273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137D1-1BEB-4A9E-B0DF-0106109D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BF6E52B-3F7E-4AE8-AD8A-FC55049B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273" y="1439863"/>
            <a:ext cx="10054590" cy="4916487"/>
          </a:xfrm>
        </p:spPr>
        <p:txBody>
          <a:bodyPr/>
          <a:lstStyle/>
          <a:p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bit-</a:t>
            </a:r>
            <a:r>
              <a:rPr lang="en-US" altLang="en-US" sz="2400" dirty="0" err="1"/>
              <a:t>bitnya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tersusun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urutan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least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hingga</a:t>
            </a:r>
            <a:r>
              <a:rPr lang="en-US" altLang="en-US" sz="2400" dirty="0"/>
              <a:t> bit-bit yang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most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).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Susunan</a:t>
            </a:r>
            <a:r>
              <a:rPr lang="en-US" altLang="en-US" sz="2400" dirty="0"/>
              <a:t> bit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7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6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5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4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3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2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1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/>
              <a:t>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		       </a:t>
            </a:r>
            <a:r>
              <a:rPr lang="en-US" altLang="en-US" sz="2400" i="1" dirty="0"/>
              <a:t>LSB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8C0C85C-DB02-41AC-AA8B-F037C51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D51FEA-944F-4740-A2B1-A93F4EBA67EF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Line 7">
            <a:extLst>
              <a:ext uri="{FF2B5EF4-FFF2-40B4-BE49-F238E27FC236}">
                <a16:creationId xmlns:a16="http://schemas.microsoft.com/office/drawing/2014/main" id="{94C08F67-12FD-4BF6-90FC-A4B0266AA9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999" y="4329193"/>
            <a:ext cx="568960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8">
            <a:extLst>
              <a:ext uri="{FF2B5EF4-FFF2-40B4-BE49-F238E27FC236}">
                <a16:creationId xmlns:a16="http://schemas.microsoft.com/office/drawing/2014/main" id="{D4CF3E19-C01A-4393-BA58-610A72717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2" y="4329193"/>
            <a:ext cx="428625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TextBox 8">
            <a:extLst>
              <a:ext uri="{FF2B5EF4-FFF2-40B4-BE49-F238E27FC236}">
                <a16:creationId xmlns:a16="http://schemas.microsoft.com/office/drawing/2014/main" id="{9A0D6463-107E-4812-9F45-9F8E03C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10" y="4517191"/>
            <a:ext cx="3458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LSB = </a:t>
            </a:r>
            <a:r>
              <a:rPr lang="en-US" altLang="en-US" sz="2400" i="1" dirty="0">
                <a:latin typeface="+mn-lt"/>
              </a:rPr>
              <a:t>Least Significant Bit</a:t>
            </a:r>
          </a:p>
          <a:p>
            <a:r>
              <a:rPr lang="en-US" altLang="en-US" sz="2400" dirty="0">
                <a:latin typeface="+mn-lt"/>
              </a:rPr>
              <a:t>MSB = </a:t>
            </a:r>
            <a:r>
              <a:rPr lang="en-US" altLang="en-US" sz="2400" i="1" dirty="0">
                <a:latin typeface="+mn-lt"/>
              </a:rPr>
              <a:t>Most Significant Bit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5B7A3B-D75B-4468-9DC3-7C271D36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E0200-7F2B-A6E6-FC5D-CB6C2CA32A98}"/>
              </a:ext>
            </a:extLst>
          </p:cNvPr>
          <p:cNvSpPr txBox="1"/>
          <p:nvPr/>
        </p:nvSpPr>
        <p:spPr>
          <a:xfrm>
            <a:off x="1162050" y="5817612"/>
            <a:ext cx="10395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Nilai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desimal</a:t>
            </a:r>
            <a:r>
              <a:rPr lang="en-US" sz="2200" dirty="0"/>
              <a:t> = 1 x 2</a:t>
            </a:r>
            <a:r>
              <a:rPr lang="en-US" sz="2200" baseline="30000" dirty="0"/>
              <a:t>7</a:t>
            </a:r>
            <a:r>
              <a:rPr lang="en-US" sz="2200" dirty="0"/>
              <a:t> + 1 x 2</a:t>
            </a:r>
            <a:r>
              <a:rPr lang="en-US" sz="2200" baseline="30000" dirty="0"/>
              <a:t>6 </a:t>
            </a:r>
            <a:r>
              <a:rPr lang="en-US" sz="2200" dirty="0"/>
              <a:t>+ 0 x 2</a:t>
            </a:r>
            <a:r>
              <a:rPr lang="en-US" sz="2200" baseline="30000" dirty="0"/>
              <a:t>5</a:t>
            </a:r>
            <a:r>
              <a:rPr lang="en-US" sz="2200" dirty="0"/>
              <a:t> + 1 x 2</a:t>
            </a:r>
            <a:r>
              <a:rPr lang="en-US" sz="2200" baseline="30000" dirty="0"/>
              <a:t>4</a:t>
            </a:r>
            <a:r>
              <a:rPr lang="en-US" sz="2200" dirty="0"/>
              <a:t> + 0 x 2</a:t>
            </a:r>
            <a:r>
              <a:rPr lang="en-US" sz="2200" baseline="30000" dirty="0"/>
              <a:t>3</a:t>
            </a:r>
            <a:r>
              <a:rPr lang="en-US" sz="2200" dirty="0"/>
              <a:t> + 0 x 2</a:t>
            </a:r>
            <a:r>
              <a:rPr lang="en-US" sz="2200" baseline="30000" dirty="0"/>
              <a:t>2</a:t>
            </a:r>
            <a:r>
              <a:rPr lang="en-US" sz="2200" dirty="0"/>
              <a:t> + 0 x 2</a:t>
            </a:r>
            <a:r>
              <a:rPr lang="en-US" sz="2200" baseline="30000" dirty="0"/>
              <a:t>1 </a:t>
            </a:r>
            <a:r>
              <a:rPr lang="en-US" sz="2200" dirty="0"/>
              <a:t>+ 1 x 2</a:t>
            </a:r>
            <a:r>
              <a:rPr lang="en-US" sz="2200" baseline="30000" dirty="0"/>
              <a:t>0</a:t>
            </a:r>
            <a:r>
              <a:rPr lang="en-US" sz="2200" dirty="0"/>
              <a:t>  = 209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62828F-2ED6-AE8B-232A-044D1C48E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932" y="159039"/>
            <a:ext cx="100584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i="1" dirty="0" err="1">
                <a:latin typeface="+mn-lt"/>
              </a:rPr>
              <a:t>Metode</a:t>
            </a:r>
            <a:r>
              <a:rPr lang="en-US" altLang="en-US" sz="4000" b="1" i="1" dirty="0">
                <a:latin typeface="+mn-lt"/>
              </a:rPr>
              <a:t> LSB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4DD4191-F629-451C-B993-9B46D842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00113"/>
            <a:ext cx="10749280" cy="4773612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bit LSB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persepsi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keseluruhan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Sebab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tinggi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sebelumnya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</a:t>
            </a:r>
            <a:r>
              <a:rPr lang="en-US" altLang="en-US" sz="2400" dirty="0"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	           (209)	             (208)</a:t>
            </a:r>
          </a:p>
          <a:p>
            <a:endParaRPr lang="en-US" altLang="en-US" sz="2400" dirty="0"/>
          </a:p>
          <a:p>
            <a:pPr marL="111125" indent="-111125">
              <a:buNone/>
            </a:pPr>
            <a:r>
              <a:rPr lang="en-US" altLang="en-US" sz="2400" dirty="0"/>
              <a:t>  Jika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/>
              <a:t>juga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berubah</a:t>
            </a:r>
            <a:r>
              <a:rPr lang="en-US" altLang="en-US" sz="2400" dirty="0"/>
              <a:t> sangat-sangat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tidakbisa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dibedakan</a:t>
            </a:r>
            <a:r>
              <a:rPr lang="en-US" altLang="en-US" sz="2400" dirty="0">
                <a:sym typeface="Wingdings" panose="05000000000000000000" pitchFamily="2" charset="2"/>
              </a:rPr>
              <a:t> oleh </a:t>
            </a:r>
            <a:r>
              <a:rPr lang="en-US" altLang="en-US" sz="2400" dirty="0" err="1">
                <a:sym typeface="Wingdings" panose="05000000000000000000" pitchFamily="2" charset="2"/>
              </a:rPr>
              <a:t>mata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manusia</a:t>
            </a:r>
            <a:endParaRPr lang="en-US" altLang="en-US" sz="2400" dirty="0"/>
          </a:p>
          <a:p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2840B0AB-2D03-40D3-B389-3AD24FE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71F13D-EA0E-41D5-A4EE-C96A52DA6E90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847FA-6186-49F0-BAD1-5FF5E69F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058391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F2DD1579-DF2C-4EF6-80F7-5EA0799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C77710-5326-4AE6-B4FC-AE74AB7A5AE9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TextBox 5">
            <a:extLst>
              <a:ext uri="{FF2B5EF4-FFF2-40B4-BE49-F238E27FC236}">
                <a16:creationId xmlns:a16="http://schemas.microsoft.com/office/drawing/2014/main" id="{F2BD3F16-D0FE-443C-B6D2-E1C2A90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0063"/>
            <a:ext cx="812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u="sng" dirty="0" err="1"/>
              <a:t>semua</a:t>
            </a:r>
            <a:r>
              <a:rPr lang="en-US" altLang="en-US" sz="2400" dirty="0"/>
              <a:t> bit LSB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dibalikkan</a:t>
            </a:r>
            <a:endParaRPr lang="en-US" altLang="en-US" sz="2400" dirty="0"/>
          </a:p>
          <a:p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0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1;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0</a:t>
            </a:r>
          </a:p>
        </p:txBody>
      </p:sp>
      <p:pic>
        <p:nvPicPr>
          <p:cNvPr id="70660" name="Picture 6" descr="yacht.JPG">
            <a:extLst>
              <a:ext uri="{FF2B5EF4-FFF2-40B4-BE49-F238E27FC236}">
                <a16:creationId xmlns:a16="http://schemas.microsoft.com/office/drawing/2014/main" id="{AF1AB4A7-719F-40F8-B150-D95F9C07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714501"/>
            <a:ext cx="39290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yacht-hasil.jpg">
            <a:extLst>
              <a:ext uri="{FF2B5EF4-FFF2-40B4-BE49-F238E27FC236}">
                <a16:creationId xmlns:a16="http://schemas.microsoft.com/office/drawing/2014/main" id="{CB798964-6D69-49AF-97A9-2BFA7176A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14500"/>
            <a:ext cx="39385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8">
            <a:extLst>
              <a:ext uri="{FF2B5EF4-FFF2-40B4-BE49-F238E27FC236}">
                <a16:creationId xmlns:a16="http://schemas.microsoft.com/office/drawing/2014/main" id="{12A33630-25ED-443D-B07B-6D3DE0B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0663" name="TextBox 9">
            <a:extLst>
              <a:ext uri="{FF2B5EF4-FFF2-40B4-BE49-F238E27FC236}">
                <a16:creationId xmlns:a16="http://schemas.microsoft.com/office/drawing/2014/main" id="{7382B4F7-5CB6-4DCA-8A9C-593338E3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0664" name="TextBox 10">
            <a:extLst>
              <a:ext uri="{FF2B5EF4-FFF2-40B4-BE49-F238E27FC236}">
                <a16:creationId xmlns:a16="http://schemas.microsoft.com/office/drawing/2014/main" id="{3BE6729B-9C07-453C-BA7A-F4FEECF5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334" y="612870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8608F7-A024-6703-8F95-E10AF95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1DDA65E3-F060-4BB7-8FB9-426D0FB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4B7395-456A-4493-A364-6C124D807153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1683" name="Picture 5" descr="sate.JPG">
            <a:extLst>
              <a:ext uri="{FF2B5EF4-FFF2-40B4-BE49-F238E27FC236}">
                <a16:creationId xmlns:a16="http://schemas.microsoft.com/office/drawing/2014/main" id="{62D493A1-15A8-4F56-B138-CBA5F08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71625"/>
            <a:ext cx="400208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sate-hasil.jpg">
            <a:extLst>
              <a:ext uri="{FF2B5EF4-FFF2-40B4-BE49-F238E27FC236}">
                <a16:creationId xmlns:a16="http://schemas.microsoft.com/office/drawing/2014/main" id="{4D808140-1810-483A-86CE-E29D218D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7162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DBB169E6-D46E-4462-94F9-306BE7EB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3DCB36D2-38A9-4BCE-BFB0-C8EC92D4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1687" name="TextBox 9">
            <a:extLst>
              <a:ext uri="{FF2B5EF4-FFF2-40B4-BE49-F238E27FC236}">
                <a16:creationId xmlns:a16="http://schemas.microsoft.com/office/drawing/2014/main" id="{15CFB500-2B3E-4F4B-B052-A84CC6D4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0063"/>
            <a:ext cx="805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Misalkan </a:t>
            </a:r>
            <a:r>
              <a:rPr lang="en-US" altLang="en-US" sz="2400" u="sng"/>
              <a:t>semua</a:t>
            </a:r>
            <a:r>
              <a:rPr lang="en-US" altLang="en-US" sz="2400"/>
              <a:t> bit LSB pada citra </a:t>
            </a:r>
            <a:r>
              <a:rPr lang="en-US" altLang="en-US" sz="2400" i="1"/>
              <a:t>grayscale</a:t>
            </a:r>
            <a:r>
              <a:rPr lang="en-US" altLang="en-US" sz="2400"/>
              <a:t> dibalikkan</a:t>
            </a:r>
          </a:p>
          <a:p>
            <a:r>
              <a:rPr lang="en-US" altLang="en-US" sz="2400"/>
              <a:t>Dari semula 0 menjadi 1; dari semula 1 menjadi 0</a:t>
            </a:r>
          </a:p>
        </p:txBody>
      </p:sp>
      <p:sp>
        <p:nvSpPr>
          <p:cNvPr id="71688" name="TextBox 10">
            <a:extLst>
              <a:ext uri="{FF2B5EF4-FFF2-40B4-BE49-F238E27FC236}">
                <a16:creationId xmlns:a16="http://schemas.microsoft.com/office/drawing/2014/main" id="{008631AD-FBB9-4444-B455-B78ADB93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592931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683DCA-4F0B-41E6-85E2-01745237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7250" y="6400800"/>
            <a:ext cx="394335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  <a:endParaRPr lang="en-US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848BFA7D-3FB1-4091-968A-81473D7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2AD7DB5-0D79-435A-8017-55DA0DFBEF21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F8E395B-F1DC-4D2D-BB8C-3E0969ECB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36550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1: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BE6CFD1-C3EE-4CD0-BEA5-06256DCA6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285875"/>
            <a:ext cx="10099040" cy="455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Tinjau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24-bit (3 x 8 bit):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		10000010	  01111011	01110101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000" dirty="0"/>
              <a:t>                   (130)	                        (123)	     (117)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Bit bit-bit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:  </a:t>
            </a:r>
            <a:r>
              <a:rPr lang="en-US" altLang="en-US" sz="2400" dirty="0">
                <a:solidFill>
                  <a:srgbClr val="0000FF"/>
                </a:solidFill>
              </a:rPr>
              <a:t>101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i="1" dirty="0"/>
              <a:t>Embed</a:t>
            </a:r>
            <a:r>
              <a:rPr lang="en-US" altLang="en-US" sz="2400" dirty="0"/>
              <a:t>:     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1010001</a:t>
            </a:r>
            <a:r>
              <a:rPr lang="en-US" altLang="en-US" sz="2400" dirty="0">
                <a:solidFill>
                  <a:srgbClr val="0000FF"/>
                </a:solidFill>
              </a:rPr>
              <a:t>0	</a:t>
            </a:r>
            <a:r>
              <a:rPr lang="en-US" altLang="en-US" sz="2400" dirty="0">
                <a:solidFill>
                  <a:srgbClr val="FF0000"/>
                </a:solidFill>
              </a:rPr>
              <a:t>1110001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</a:t>
            </a:r>
            <a:endParaRPr lang="en-US" altLang="en-US" sz="2400" dirty="0"/>
          </a:p>
        </p:txBody>
      </p:sp>
      <p:cxnSp>
        <p:nvCxnSpPr>
          <p:cNvPr id="72709" name="Straight Arrow Connector 7">
            <a:extLst>
              <a:ext uri="{FF2B5EF4-FFF2-40B4-BE49-F238E27FC236}">
                <a16:creationId xmlns:a16="http://schemas.microsoft.com/office/drawing/2014/main" id="{9777C453-B415-4945-8222-52DC3C7FB3B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765550" y="2896713"/>
            <a:ext cx="142875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Straight Arrow Connector 9">
            <a:extLst>
              <a:ext uri="{FF2B5EF4-FFF2-40B4-BE49-F238E27FC236}">
                <a16:creationId xmlns:a16="http://schemas.microsoft.com/office/drawing/2014/main" id="{A36650A1-508C-4606-BFB9-694965B13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8934" y="2875600"/>
            <a:ext cx="382589" cy="5113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Straight Arrow Connector 11">
            <a:extLst>
              <a:ext uri="{FF2B5EF4-FFF2-40B4-BE49-F238E27FC236}">
                <a16:creationId xmlns:a16="http://schemas.microsoft.com/office/drawing/2014/main" id="{A0CA1411-BE07-4D57-91D5-416CD7DA28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74045" y="2848613"/>
            <a:ext cx="1942305" cy="5383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2" name="Picture 8">
            <a:extLst>
              <a:ext uri="{FF2B5EF4-FFF2-40B4-BE49-F238E27FC236}">
                <a16:creationId xmlns:a16="http://schemas.microsoft.com/office/drawing/2014/main" id="{8474FD87-015F-4A43-8BFB-27AED7B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7" y="3816350"/>
            <a:ext cx="7929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6">
            <a:extLst>
              <a:ext uri="{FF2B5EF4-FFF2-40B4-BE49-F238E27FC236}">
                <a16:creationId xmlns:a16="http://schemas.microsoft.com/office/drawing/2014/main" id="{096BC0D8-423F-4699-A06C-56FBB8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697" y="5603081"/>
            <a:ext cx="8485504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Original: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 [130, 123, 117] </a:t>
            </a:r>
            <a:r>
              <a:rPr lang="en-US" altLang="en-US" dirty="0" err="1"/>
              <a:t>berwarna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/>
              <a:t>Stego</a:t>
            </a:r>
            <a:r>
              <a:rPr lang="en-US" altLang="en-US" dirty="0"/>
              <a:t>-image: </a:t>
            </a:r>
            <a:r>
              <a:rPr lang="en-US" altLang="en-US" i="1" dirty="0"/>
              <a:t>pixel</a:t>
            </a:r>
            <a:r>
              <a:rPr lang="en-US" altLang="en-US" dirty="0"/>
              <a:t>  [131, 122, 117] </a:t>
            </a:r>
            <a:r>
              <a:rPr lang="en-US" altLang="en-US" dirty="0" err="1"/>
              <a:t>tetap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 </a:t>
            </a:r>
            <a:r>
              <a:rPr lang="en-US" altLang="en-US" dirty="0" err="1"/>
              <a:t>tapi</a:t>
            </a:r>
            <a:r>
              <a:rPr lang="en-US" altLang="en-US" dirty="0"/>
              <a:t> </a:t>
            </a:r>
            <a:r>
              <a:rPr lang="en-US" altLang="en-US" dirty="0" err="1"/>
              <a:t>berubah</a:t>
            </a:r>
            <a:r>
              <a:rPr lang="en-US" altLang="en-US" dirty="0"/>
              <a:t>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Mata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membedakan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warna</a:t>
            </a:r>
            <a:r>
              <a:rPr lang="en-US" altLang="en-US" dirty="0"/>
              <a:t> yang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. </a:t>
            </a:r>
          </a:p>
        </p:txBody>
      </p:sp>
      <p:sp>
        <p:nvSpPr>
          <p:cNvPr id="72714" name="TextBox 19">
            <a:extLst>
              <a:ext uri="{FF2B5EF4-FFF2-40B4-BE49-F238E27FC236}">
                <a16:creationId xmlns:a16="http://schemas.microsoft.com/office/drawing/2014/main" id="{E275A190-15FA-4700-B6BA-BA1EF35B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5072064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Stego-image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06C956-7150-42CD-99E4-6DD04B65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0148" y="6437315"/>
            <a:ext cx="422275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  <a:endParaRPr lang="en-US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>
            <a:extLst>
              <a:ext uri="{FF2B5EF4-FFF2-40B4-BE49-F238E27FC236}">
                <a16:creationId xmlns:a16="http://schemas.microsoft.com/office/drawing/2014/main" id="{67CD3404-987D-4FB0-BF75-2F4A519E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757CB24-015A-4E24-B7AC-8A5323791D6C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617207D-E5CC-4BA5-9780-398E03D2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132" y="2239963"/>
            <a:ext cx="3457575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</a:rPr>
              <a:t>PESAN RAHASIA :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KETEMUAN Di STASIUN KA MALAM JAM 13.00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1E25075-6024-4AEE-9135-BB33A23A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7B4158C-27C1-4F72-9DA8-81604538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139F365-064A-4257-9A08-B406129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9ED02B6-671C-487F-9B7D-0273858D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54000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97D4A48-8F75-48A9-844B-858D709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D922AC7-3B34-4A95-BE87-0D783A74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3738" name="Text Box 24">
            <a:extLst>
              <a:ext uri="{FF2B5EF4-FFF2-40B4-BE49-F238E27FC236}">
                <a16:creationId xmlns:a16="http://schemas.microsoft.com/office/drawing/2014/main" id="{4D2DAC1C-D08D-4104-BEE4-E79CCBF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699760"/>
            <a:ext cx="525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 err="1"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latin typeface="Arial" panose="020B0604020202020204" pitchFamily="34" charset="0"/>
              </a:rPr>
              <a:t>: TA </a:t>
            </a:r>
            <a:r>
              <a:rPr lang="en-US" altLang="en-US" sz="1400" dirty="0" err="1">
                <a:latin typeface="Arial" panose="020B0604020202020204" pitchFamily="34" charset="0"/>
              </a:rPr>
              <a:t>Yulie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Anneria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Sinaga</a:t>
            </a:r>
            <a:r>
              <a:rPr lang="en-US" altLang="en-US" sz="1400" dirty="0">
                <a:latin typeface="Arial" panose="020B0604020202020204" pitchFamily="34" charset="0"/>
              </a:rPr>
              <a:t> 13504085</a:t>
            </a:r>
          </a:p>
        </p:txBody>
      </p:sp>
      <p:pic>
        <p:nvPicPr>
          <p:cNvPr id="12304" name="Picture 16" descr="PH02829J">
            <a:extLst>
              <a:ext uri="{FF2B5EF4-FFF2-40B4-BE49-F238E27FC236}">
                <a16:creationId xmlns:a16="http://schemas.microsoft.com/office/drawing/2014/main" id="{0348BF2E-495C-45DE-BD9E-4CCE9B0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643188"/>
            <a:ext cx="36734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Content Placeholder 2">
            <a:extLst>
              <a:ext uri="{FF2B5EF4-FFF2-40B4-BE49-F238E27FC236}">
                <a16:creationId xmlns:a16="http://schemas.microsoft.com/office/drawing/2014/main" id="{A46A55E6-0BFC-4A3F-BB08-960CB3DFC6AE}"/>
              </a:ext>
            </a:extLst>
          </p:cNvPr>
          <p:cNvSpPr>
            <a:spLocks/>
          </p:cNvSpPr>
          <p:nvPr/>
        </p:nvSpPr>
        <p:spPr bwMode="auto">
          <a:xfrm>
            <a:off x="1076960" y="642939"/>
            <a:ext cx="1058672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sz="2300" dirty="0" err="1">
                <a:latin typeface="Arial" panose="020B0604020202020204" pitchFamily="34" charset="0"/>
              </a:rPr>
              <a:t>Pergeseran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sebesar</a:t>
            </a:r>
            <a:r>
              <a:rPr lang="en-US" altLang="en-US" sz="2300" dirty="0">
                <a:latin typeface="Arial" panose="020B0604020202020204" pitchFamily="34" charset="0"/>
              </a:rPr>
              <a:t> 1 </a:t>
            </a:r>
            <a:r>
              <a:rPr lang="en-US" altLang="en-US" sz="2300" dirty="0" err="1">
                <a:latin typeface="Arial" panose="020B0604020202020204" pitchFamily="34" charset="0"/>
              </a:rPr>
              <a:t>dari</a:t>
            </a:r>
            <a:r>
              <a:rPr lang="en-US" altLang="en-US" sz="2300" dirty="0">
                <a:latin typeface="Arial" panose="020B0604020202020204" pitchFamily="34" charset="0"/>
              </a:rPr>
              <a:t> 256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tidak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dapat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dilihat</a:t>
            </a:r>
            <a:r>
              <a:rPr lang="en-US" altLang="en-US" sz="2300" dirty="0">
                <a:latin typeface="Arial" panose="020B0604020202020204" pitchFamily="34" charset="0"/>
              </a:rPr>
              <a:t> oleh </a:t>
            </a:r>
            <a:r>
              <a:rPr lang="en-US" altLang="en-US" sz="2300" dirty="0" err="1">
                <a:latin typeface="Arial" panose="020B0604020202020204" pitchFamily="34" charset="0"/>
              </a:rPr>
              <a:t>manusia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F90390-0464-403D-B9ED-19520B31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104 L -0.15764 -0.1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7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-0.15364 0.11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4 L 0.09862 0.305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147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1063 L 0.06702 0.463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26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79 L 0.11424 0.223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63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85 L 0.08282 0.381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15214 L -0.15764 0.180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12305" grpId="2" animBg="1"/>
      <p:bldP spid="12305" grpId="3" animBg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198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53F2C636-7490-4A81-8BEF-3C91AD8A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AE29D91-8B43-4E86-8287-068E92610E86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4E952F-E758-4F51-864C-8600AB9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7988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Apa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itu</a:t>
            </a:r>
            <a:r>
              <a:rPr lang="en-US" altLang="en-US" b="1" dirty="0"/>
              <a:t>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449210-0692-42D6-B4B5-56F78607E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57313"/>
            <a:ext cx="10210800" cy="485775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Dari Bahasa Yunani: </a:t>
            </a:r>
            <a:r>
              <a:rPr lang="en-US" altLang="en-US" sz="2600" i="1" dirty="0" err="1"/>
              <a:t>steganos</a:t>
            </a:r>
            <a:r>
              <a:rPr lang="en-US" altLang="en-US" sz="2600" dirty="0"/>
              <a:t> + </a:t>
            </a:r>
            <a:r>
              <a:rPr lang="en-US" altLang="en-US" sz="2600" i="1" dirty="0" err="1"/>
              <a:t>graphien</a:t>
            </a:r>
            <a:endParaRPr lang="en-US" altLang="en-US" sz="2600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steganos</a:t>
            </a:r>
            <a:r>
              <a:rPr lang="en-US" altLang="en-US" sz="2600" dirty="0"/>
              <a:t>”  (</a:t>
            </a:r>
            <a:r>
              <a:rPr lang="el-GR" altLang="en-US" i="1" dirty="0"/>
              <a:t>στεγανός</a:t>
            </a:r>
            <a:r>
              <a:rPr lang="en-US" altLang="en-US" sz="2600" dirty="0"/>
              <a:t>):  </a:t>
            </a:r>
            <a:r>
              <a:rPr lang="en-US" altLang="en-US" sz="2600" dirty="0" err="1"/>
              <a:t>tersembunyi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graphien</a:t>
            </a:r>
            <a:r>
              <a:rPr lang="en-US" altLang="en-US" sz="2600" dirty="0"/>
              <a:t>”  (</a:t>
            </a:r>
            <a:r>
              <a:rPr lang="el-GR" altLang="en-US" i="1" dirty="0"/>
              <a:t>γραφία</a:t>
            </a:r>
            <a:r>
              <a:rPr lang="en-US" altLang="en-US" dirty="0"/>
              <a:t>)</a:t>
            </a:r>
            <a:r>
              <a:rPr lang="en-US" altLang="en-US" sz="2600" dirty="0"/>
              <a:t>    : </a:t>
            </a:r>
            <a:r>
              <a:rPr lang="en-US" altLang="en-US" sz="2600" dirty="0" err="1"/>
              <a:t>tulisan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 </a:t>
            </a:r>
            <a:r>
              <a:rPr lang="en-US" altLang="en-US" sz="2600" dirty="0" err="1"/>
              <a:t>tulisan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tersembunyi</a:t>
            </a:r>
            <a:r>
              <a:rPr lang="en-US" altLang="en-US" sz="2600" dirty="0"/>
              <a:t> (</a:t>
            </a:r>
            <a:r>
              <a:rPr lang="en-US" altLang="en-US" sz="2600" i="1" dirty="0"/>
              <a:t>covered writing</a:t>
            </a:r>
            <a:r>
              <a:rPr lang="en-US" altLang="en-US" sz="2600" dirty="0"/>
              <a:t>)</a:t>
            </a:r>
            <a:endParaRPr lang="en-US" altLang="en-US" sz="2600" i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b="1" i="1" dirty="0"/>
              <a:t>Steganography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ilmu</a:t>
            </a:r>
            <a:r>
              <a:rPr lang="en-US" altLang="en-US" sz="2600" dirty="0"/>
              <a:t> dan </a:t>
            </a:r>
            <a:r>
              <a:rPr lang="en-US" altLang="en-US" sz="2600" dirty="0" err="1"/>
              <a:t>seni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menyembunyikan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rahasia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dengan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suatu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sedemikian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sehingga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seorang</a:t>
            </a:r>
            <a:r>
              <a:rPr lang="en-US" altLang="en-US" sz="2600" dirty="0"/>
              <a:t> pun yang </a:t>
            </a:r>
            <a:r>
              <a:rPr lang="en-US" altLang="en-US" sz="2600" dirty="0" err="1"/>
              <a:t>mencurigai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keberadaan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tersebut</a:t>
            </a:r>
            <a:r>
              <a:rPr lang="en-US" altLang="en-US" sz="26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   </a:t>
            </a:r>
            <a:r>
              <a:rPr lang="en-US" altLang="en-US" sz="2600" dirty="0" err="1"/>
              <a:t>Tujuan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terdeteksi</a:t>
            </a:r>
            <a:r>
              <a:rPr lang="en-US" altLang="en-US" sz="2600" dirty="0"/>
              <a:t>  </a:t>
            </a:r>
            <a:r>
              <a:rPr lang="en-US" altLang="en-US" sz="2600" dirty="0" err="1"/>
              <a:t>keberadaannya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D8C3DE-AAF6-4EB4-BC73-B931D4C4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050468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383C1DDB-5EAB-4286-96CF-AB297C67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02557D6-58C0-46D4-B965-E19365BF34A2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DAE5EDC-9B97-4545-B6E2-4F21873B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9389"/>
            <a:ext cx="10515600" cy="47275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10 bit,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= 10 </a:t>
            </a:r>
            <a:r>
              <a:rPr lang="en-US" altLang="en-US" sz="2400" i="1" dirty="0"/>
              <a:t>byte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susunan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00110011  10100010   11100010    10101011  00100110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10010110  11001001   11111001    10001000  10100011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Pesan</a:t>
            </a:r>
            <a:r>
              <a:rPr lang="en-US" altLang="en-US" sz="2400" dirty="0"/>
              <a:t>: 1110010111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Hasil </a:t>
            </a:r>
            <a:r>
              <a:rPr lang="en-US" altLang="en-US" sz="2400" dirty="0" err="1"/>
              <a:t>penyisipan</a:t>
            </a:r>
            <a:r>
              <a:rPr lang="en-US" altLang="en-US" sz="2400" dirty="0"/>
              <a:t> pada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1911115-8820-4928-AAE7-E45854C67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0064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2: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D195E-E383-4E83-B78D-D6EA2A4D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383D1D32-CB1A-4DBE-BD7B-547519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71077"/>
            <a:ext cx="7543800" cy="1071563"/>
          </a:xfrm>
        </p:spPr>
        <p:txBody>
          <a:bodyPr/>
          <a:lstStyle/>
          <a:p>
            <a:r>
              <a:rPr lang="en-US" altLang="en-US" sz="3200" dirty="0" err="1">
                <a:latin typeface="+mn-lt"/>
              </a:rPr>
              <a:t>Ekstraksi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Pesan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dari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i="1" dirty="0" err="1">
                <a:latin typeface="+mn-lt"/>
              </a:rPr>
              <a:t>Stego</a:t>
            </a:r>
            <a:r>
              <a:rPr lang="en-US" altLang="en-US" sz="3200" i="1" dirty="0">
                <a:latin typeface="+mn-lt"/>
              </a:rPr>
              <a:t>-image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30E565D9-746A-4906-9D92-9580A8E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1458515"/>
            <a:ext cx="10546080" cy="47021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Caranya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byte-byte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mengambil</a:t>
            </a:r>
            <a:r>
              <a:rPr lang="en-US" altLang="en-US" sz="2400" dirty="0"/>
              <a:t> bit LSB-</a:t>
            </a:r>
            <a:r>
              <a:rPr lang="en-US" altLang="en-US" sz="2400" dirty="0" err="1"/>
              <a:t>nya</a:t>
            </a:r>
            <a:r>
              <a:rPr lang="en-US" altLang="en-US" sz="2400" dirty="0"/>
              <a:t>, dan </a:t>
            </a:r>
            <a:r>
              <a:rPr lang="en-US" altLang="en-US" sz="2400" dirty="0" err="1"/>
              <a:t>merangkainya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-object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sbb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 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/>
              <a:t>Ekstrak</a:t>
            </a:r>
            <a:r>
              <a:rPr lang="en-US" altLang="en-US" sz="2400" dirty="0"/>
              <a:t> bit-bit LSB: 	</a:t>
            </a:r>
            <a:r>
              <a:rPr lang="en-US" altLang="en-US" sz="2400" dirty="0">
                <a:solidFill>
                  <a:srgbClr val="0000FF"/>
                </a:solidFill>
              </a:rPr>
              <a:t>1110010111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0F11596-DA37-48D2-B833-27A072F3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34BE35-1D53-46BD-A0B9-877E724D76CA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D8262A-FEB1-4BCD-8A1F-FD46822E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914A5926-8384-42EB-8E4B-A0ABE92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7F2FA4-71DD-45C3-AB67-DB9F363D59D5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6863382-9FB0-4AE4-B1F8-1DA0AFD02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504" y="1339056"/>
            <a:ext cx="10281920" cy="46307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bergantung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i="1" dirty="0"/>
              <a:t>cover-object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Misalkan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/>
              <a:t>grayscale</a:t>
            </a:r>
            <a:r>
              <a:rPr lang="en-US" altLang="en-US" sz="2400" dirty="0"/>
              <a:t> (1 </a:t>
            </a:r>
            <a:r>
              <a:rPr lang="en-US" altLang="en-US" sz="2400" i="1" dirty="0"/>
              <a:t>byte/pixel</a:t>
            </a:r>
            <a:r>
              <a:rPr lang="en-US" altLang="en-US" sz="2400" dirty="0"/>
              <a:t>) 256 x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=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byte =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byte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LSB-</a:t>
            </a:r>
            <a:r>
              <a:rPr lang="en-US" altLang="en-US" sz="2400" dirty="0" err="1"/>
              <a:t>nya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65536 bit = 8192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= 8 KB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24-bit </a:t>
            </a:r>
            <a:r>
              <a:rPr lang="en-US" altLang="en-US" sz="2400" dirty="0" err="1"/>
              <a:t>berukuran</a:t>
            </a:r>
            <a:r>
              <a:rPr lang="en-US" altLang="en-US" sz="2400" dirty="0"/>
              <a:t> 256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:</a:t>
            </a:r>
            <a:endParaRPr lang="en-US" altLang="en-US" sz="24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pixel = 3 byte,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65536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3 = 196608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196608 bit = 24576 byte = 24KB</a:t>
            </a:r>
            <a:endParaRPr lang="en-US" altLang="en-US" sz="2400" i="1" dirty="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6238599C-ED39-41E0-8725-D27845A8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504" y="512762"/>
            <a:ext cx="10584815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err="1"/>
              <a:t>Menghitung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Ukuran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Pesan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dapat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Disembunyikan</a:t>
            </a:r>
            <a:endParaRPr lang="en-US" altLang="en-US" sz="3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6531AA-F724-4401-840A-9849CAB3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B69DEFDE-030B-4BFB-A76A-7392912A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218442"/>
            <a:ext cx="7543800" cy="1020762"/>
          </a:xfrm>
        </p:spPr>
        <p:txBody>
          <a:bodyPr/>
          <a:lstStyle/>
          <a:p>
            <a:r>
              <a:rPr lang="en-US" altLang="en-US" dirty="0" err="1"/>
              <a:t>Beberapa</a:t>
            </a:r>
            <a:r>
              <a:rPr lang="en-US" altLang="en-US" dirty="0"/>
              <a:t> Varian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70B3-46C3-4250-A729-24919CD2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14439"/>
            <a:ext cx="10148569" cy="4840287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b="1" dirty="0"/>
              <a:t>1.  </a:t>
            </a:r>
            <a:r>
              <a:rPr lang="en-US" b="1" i="1" dirty="0"/>
              <a:t>Sequential </a:t>
            </a:r>
          </a:p>
          <a:p>
            <a:pPr marL="290513" indent="-290513">
              <a:defRPr/>
            </a:pPr>
            <a:r>
              <a:rPr lang="en-US" sz="2400" dirty="0"/>
              <a:t>Bit-bit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disembunyikan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sekuensial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i="1" dirty="0"/>
              <a:t>pixel-pixel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346075" indent="-346075">
              <a:defRPr/>
            </a:pP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= 15 bit,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urutan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penyembunyian</a:t>
            </a:r>
            <a:r>
              <a:rPr lang="en-US" sz="2400" dirty="0"/>
              <a:t> bit </a:t>
            </a:r>
            <a:r>
              <a:rPr lang="en-US" sz="2400" dirty="0" err="1"/>
              <a:t>adalah</a:t>
            </a:r>
            <a:r>
              <a:rPr lang="en-US" sz="2400" dirty="0"/>
              <a:t>: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39D4E6F-548D-419A-A104-A603876C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41F3C1-30DD-4A04-B440-1F76172F59CB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25253-FE6A-468B-8EFF-78CE8BAE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E9F5A238-2ED6-40F1-899A-2397824C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0A6DF45-F597-40A0-909D-E0B68FF2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6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C887D18-D3BF-43FB-9FE4-077CF666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F68B13A-BFFF-4BF3-88DF-B8D45D1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7F776F23-9C13-45EF-BEE1-5E8CEF2B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89B8A426-4BCB-4637-9D1A-C6F7A8CA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B27B683-94C2-49BB-A0D1-D0294CEB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7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DFA93A42-A2B1-41B8-A43F-1A28FCE4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3CFAF85E-B191-4023-B82B-C3AC6766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79" name="Rectangle 21">
            <a:extLst>
              <a:ext uri="{FF2B5EF4-FFF2-40B4-BE49-F238E27FC236}">
                <a16:creationId xmlns:a16="http://schemas.microsoft.com/office/drawing/2014/main" id="{C6B6358D-6563-4B79-B5ED-F9407808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14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319E6B02-E1F4-48B9-B371-A6F7DF60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11</a:t>
            </a: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E671CAF8-AABC-41DB-8FAC-EA256FE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12</a:t>
            </a:r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4ABBB287-CBD7-4BB4-849A-E932488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13</a:t>
            </a: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04BD4E1A-E09F-4DAF-81E5-75883290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9</a:t>
            </a: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63569F25-CF13-4D61-9E10-FC01D8B1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15=</a:t>
            </a:r>
          </a:p>
        </p:txBody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258AAA4A-EB35-489D-B4BC-DF093517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6" name="Rectangle 28">
            <a:extLst>
              <a:ext uri="{FF2B5EF4-FFF2-40B4-BE49-F238E27FC236}">
                <a16:creationId xmlns:a16="http://schemas.microsoft.com/office/drawing/2014/main" id="{787023B0-E11E-4024-B1E7-0AFFCDE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9833773D-7380-4958-8461-54D081A3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8" name="Rectangle 30">
            <a:extLst>
              <a:ext uri="{FF2B5EF4-FFF2-40B4-BE49-F238E27FC236}">
                <a16:creationId xmlns:a16="http://schemas.microsoft.com/office/drawing/2014/main" id="{B0747127-95AD-42DE-89EC-B1DD29E1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9" name="Rectangle 31">
            <a:extLst>
              <a:ext uri="{FF2B5EF4-FFF2-40B4-BE49-F238E27FC236}">
                <a16:creationId xmlns:a16="http://schemas.microsoft.com/office/drawing/2014/main" id="{8B38A6BD-4FD5-426A-86AE-E3BFA80C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0D08102-A0D2-4F7E-A6E2-00C1654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F3DFBFAA-B7C4-46F7-95A5-011FBA71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71A60D78-46B6-4676-BF21-77FA39F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3" name="Rectangle 35">
            <a:extLst>
              <a:ext uri="{FF2B5EF4-FFF2-40B4-BE49-F238E27FC236}">
                <a16:creationId xmlns:a16="http://schemas.microsoft.com/office/drawing/2014/main" id="{D3052D5D-2192-4DF6-8B92-8D90455B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8AA31B33-9694-4CB4-A4A1-204A3BE97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4642FC72-1409-4856-B0EF-16DA73C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F2C16F8-2AAE-4B4D-BC5F-3EE5BF4C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7" name="Rectangle 39">
            <a:extLst>
              <a:ext uri="{FF2B5EF4-FFF2-40B4-BE49-F238E27FC236}">
                <a16:creationId xmlns:a16="http://schemas.microsoft.com/office/drawing/2014/main" id="{158EFE3C-E0A9-4144-9EF1-C6A197C26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8" name="Rectangle 40">
            <a:extLst>
              <a:ext uri="{FF2B5EF4-FFF2-40B4-BE49-F238E27FC236}">
                <a16:creationId xmlns:a16="http://schemas.microsoft.com/office/drawing/2014/main" id="{F8E49141-6AC6-4BBB-B847-7E59B643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4570C1BE-70FD-4C78-8AB1-6C9083F3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0" name="Rectangle 42">
            <a:extLst>
              <a:ext uri="{FF2B5EF4-FFF2-40B4-BE49-F238E27FC236}">
                <a16:creationId xmlns:a16="http://schemas.microsoft.com/office/drawing/2014/main" id="{2A40B813-BAB6-47E8-B814-6BE78860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7AF5EF94-7C1D-4189-A6C2-86F6B84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id="{390E2EAF-F43E-4E5D-ABCC-50514B2A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3" name="Rectangle 61">
            <a:extLst>
              <a:ext uri="{FF2B5EF4-FFF2-40B4-BE49-F238E27FC236}">
                <a16:creationId xmlns:a16="http://schemas.microsoft.com/office/drawing/2014/main" id="{C033F7A2-0343-4EF0-A6CF-94B9EF18A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4" name="Rectangle 62">
            <a:extLst>
              <a:ext uri="{FF2B5EF4-FFF2-40B4-BE49-F238E27FC236}">
                <a16:creationId xmlns:a16="http://schemas.microsoft.com/office/drawing/2014/main" id="{44D61002-AD5C-4871-8E6F-B36D0CBF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5" name="Rectangle 63">
            <a:extLst>
              <a:ext uri="{FF2B5EF4-FFF2-40B4-BE49-F238E27FC236}">
                <a16:creationId xmlns:a16="http://schemas.microsoft.com/office/drawing/2014/main" id="{A72EC76D-3B99-4CC3-AD79-2F759925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6" name="Rectangle 64">
            <a:extLst>
              <a:ext uri="{FF2B5EF4-FFF2-40B4-BE49-F238E27FC236}">
                <a16:creationId xmlns:a16="http://schemas.microsoft.com/office/drawing/2014/main" id="{5415DF35-EA53-49F7-8DAC-CF076CCD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7" name="Rectangle 65">
            <a:extLst>
              <a:ext uri="{FF2B5EF4-FFF2-40B4-BE49-F238E27FC236}">
                <a16:creationId xmlns:a16="http://schemas.microsoft.com/office/drawing/2014/main" id="{79ED7686-AD49-4686-8016-6FFB3BDF4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8" name="Rectangle 66">
            <a:extLst>
              <a:ext uri="{FF2B5EF4-FFF2-40B4-BE49-F238E27FC236}">
                <a16:creationId xmlns:a16="http://schemas.microsoft.com/office/drawing/2014/main" id="{2F938600-B502-4F23-951C-0154EA46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9" name="Rectangle 67">
            <a:extLst>
              <a:ext uri="{FF2B5EF4-FFF2-40B4-BE49-F238E27FC236}">
                <a16:creationId xmlns:a16="http://schemas.microsoft.com/office/drawing/2014/main" id="{34DD906F-6CA3-4195-9E28-4710A040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0" name="Rectangle 68">
            <a:extLst>
              <a:ext uri="{FF2B5EF4-FFF2-40B4-BE49-F238E27FC236}">
                <a16:creationId xmlns:a16="http://schemas.microsoft.com/office/drawing/2014/main" id="{55DE86A9-0FF9-4D7D-BA70-94CCCF2A6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1" name="Rectangle 69">
            <a:extLst>
              <a:ext uri="{FF2B5EF4-FFF2-40B4-BE49-F238E27FC236}">
                <a16:creationId xmlns:a16="http://schemas.microsoft.com/office/drawing/2014/main" id="{94F216E3-AF7F-4242-9B24-4DCDA3A3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2" name="Rectangle 70">
            <a:extLst>
              <a:ext uri="{FF2B5EF4-FFF2-40B4-BE49-F238E27FC236}">
                <a16:creationId xmlns:a16="http://schemas.microsoft.com/office/drawing/2014/main" id="{188F7DC0-AD94-432C-8A4B-D6B52C21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3" name="Rectangle 71">
            <a:extLst>
              <a:ext uri="{FF2B5EF4-FFF2-40B4-BE49-F238E27FC236}">
                <a16:creationId xmlns:a16="http://schemas.microsoft.com/office/drawing/2014/main" id="{A57DFC85-93C5-4FD1-843D-DAC3E02A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4" name="Rectangle 72">
            <a:extLst>
              <a:ext uri="{FF2B5EF4-FFF2-40B4-BE49-F238E27FC236}">
                <a16:creationId xmlns:a16="http://schemas.microsoft.com/office/drawing/2014/main" id="{DA04089C-B1FA-4C06-85E6-1C6AC8AB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5" name="Rectangle 73">
            <a:extLst>
              <a:ext uri="{FF2B5EF4-FFF2-40B4-BE49-F238E27FC236}">
                <a16:creationId xmlns:a16="http://schemas.microsoft.com/office/drawing/2014/main" id="{9E200E15-0E6A-4FA5-AC87-AB291C78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6" name="Rectangle 74">
            <a:extLst>
              <a:ext uri="{FF2B5EF4-FFF2-40B4-BE49-F238E27FC236}">
                <a16:creationId xmlns:a16="http://schemas.microsoft.com/office/drawing/2014/main" id="{6B76AA43-446C-4C0E-AFBB-DB46ABF6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7" name="Rectangle 75">
            <a:extLst>
              <a:ext uri="{FF2B5EF4-FFF2-40B4-BE49-F238E27FC236}">
                <a16:creationId xmlns:a16="http://schemas.microsoft.com/office/drawing/2014/main" id="{260B7D1C-3D86-495D-B251-1D36E9E8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8" name="Rectangle 76">
            <a:extLst>
              <a:ext uri="{FF2B5EF4-FFF2-40B4-BE49-F238E27FC236}">
                <a16:creationId xmlns:a16="http://schemas.microsoft.com/office/drawing/2014/main" id="{AC54BBB5-0E58-4BAD-A648-EF85CE2F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9" name="Rectangle 77">
            <a:extLst>
              <a:ext uri="{FF2B5EF4-FFF2-40B4-BE49-F238E27FC236}">
                <a16:creationId xmlns:a16="http://schemas.microsoft.com/office/drawing/2014/main" id="{B7531A08-848D-4134-8A59-FACB43F1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0" name="Rectangle 78">
            <a:extLst>
              <a:ext uri="{FF2B5EF4-FFF2-40B4-BE49-F238E27FC236}">
                <a16:creationId xmlns:a16="http://schemas.microsoft.com/office/drawing/2014/main" id="{82F6DC48-CBA4-49B5-99AD-7EEA8A7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EC430CE-5CF7-41AC-B1A9-B2AC64F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2" name="Rectangle 80">
            <a:extLst>
              <a:ext uri="{FF2B5EF4-FFF2-40B4-BE49-F238E27FC236}">
                <a16:creationId xmlns:a16="http://schemas.microsoft.com/office/drawing/2014/main" id="{4168D2F1-8570-441E-9CDE-801712A6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3" name="Rectangle 81">
            <a:extLst>
              <a:ext uri="{FF2B5EF4-FFF2-40B4-BE49-F238E27FC236}">
                <a16:creationId xmlns:a16="http://schemas.microsoft.com/office/drawing/2014/main" id="{FFBCFD8E-2E6C-4801-B072-C8495193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4" name="Rectangle 82">
            <a:extLst>
              <a:ext uri="{FF2B5EF4-FFF2-40B4-BE49-F238E27FC236}">
                <a16:creationId xmlns:a16="http://schemas.microsoft.com/office/drawing/2014/main" id="{828DF322-E98B-4FAB-B498-AF22F754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5" name="Rectangle 83">
            <a:extLst>
              <a:ext uri="{FF2B5EF4-FFF2-40B4-BE49-F238E27FC236}">
                <a16:creationId xmlns:a16="http://schemas.microsoft.com/office/drawing/2014/main" id="{83FD47FA-61BB-4B87-95AB-1AC0A140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6" name="Rectangle 84">
            <a:extLst>
              <a:ext uri="{FF2B5EF4-FFF2-40B4-BE49-F238E27FC236}">
                <a16:creationId xmlns:a16="http://schemas.microsoft.com/office/drawing/2014/main" id="{A309E92F-287D-44CF-9C09-71EBD71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7" name="Rectangle 85">
            <a:extLst>
              <a:ext uri="{FF2B5EF4-FFF2-40B4-BE49-F238E27FC236}">
                <a16:creationId xmlns:a16="http://schemas.microsoft.com/office/drawing/2014/main" id="{7874F580-16E8-45CC-AEFE-6E2B69FC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8" name="Rectangle 86">
            <a:extLst>
              <a:ext uri="{FF2B5EF4-FFF2-40B4-BE49-F238E27FC236}">
                <a16:creationId xmlns:a16="http://schemas.microsoft.com/office/drawing/2014/main" id="{41B568E4-E8AC-41D7-AFAA-C01850A1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9" name="Rectangle 87">
            <a:extLst>
              <a:ext uri="{FF2B5EF4-FFF2-40B4-BE49-F238E27FC236}">
                <a16:creationId xmlns:a16="http://schemas.microsoft.com/office/drawing/2014/main" id="{E0C6D206-A19E-4248-A76E-D3CDA18A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0" name="Rectangle 88">
            <a:extLst>
              <a:ext uri="{FF2B5EF4-FFF2-40B4-BE49-F238E27FC236}">
                <a16:creationId xmlns:a16="http://schemas.microsoft.com/office/drawing/2014/main" id="{F6423F86-A236-44D2-9CA1-47EB35BA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F6CEDCD6-5CBA-4496-8065-CCA5C6CF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2" name="Rectangle 90">
            <a:extLst>
              <a:ext uri="{FF2B5EF4-FFF2-40B4-BE49-F238E27FC236}">
                <a16:creationId xmlns:a16="http://schemas.microsoft.com/office/drawing/2014/main" id="{063ADD61-67BF-4A2E-8494-3B62E511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3" name="Rectangle 91">
            <a:extLst>
              <a:ext uri="{FF2B5EF4-FFF2-40B4-BE49-F238E27FC236}">
                <a16:creationId xmlns:a16="http://schemas.microsoft.com/office/drawing/2014/main" id="{5BEB9978-66D6-4027-A4E3-A15DF419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4E304CF3-F479-4E14-9044-52D2E980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4" y="951231"/>
            <a:ext cx="10127616" cy="4416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 err="1"/>
              <a:t>Ekstraksi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pesan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dari</a:t>
            </a:r>
            <a:r>
              <a:rPr lang="en-US" altLang="en-US" sz="2400" b="1" dirty="0"/>
              <a:t> </a:t>
            </a:r>
            <a:r>
              <a:rPr lang="en-US" altLang="en-US" sz="2400" b="1" i="1" dirty="0" err="1"/>
              <a:t>Stego</a:t>
            </a:r>
            <a:r>
              <a:rPr lang="en-US" altLang="en-US" sz="2400" b="1" i="1" dirty="0"/>
              <a:t>-image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dirty="0"/>
              <a:t>Pada proses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, </a:t>
            </a:r>
            <a:r>
              <a:rPr lang="en-US" altLang="en-US" i="1" dirty="0"/>
              <a:t>pixel-pixel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sekuensial</a:t>
            </a:r>
            <a:r>
              <a:rPr lang="en-US" altLang="en-US" dirty="0"/>
              <a:t> </a:t>
            </a:r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yang </a:t>
            </a:r>
            <a:r>
              <a:rPr lang="en-US" altLang="en-US" dirty="0" err="1"/>
              <a:t>menyimpan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terakhir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Ambil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ekstraksi</a:t>
            </a:r>
            <a:r>
              <a:rPr lang="en-US" altLang="en-US" dirty="0"/>
              <a:t> bit LSB-</a:t>
            </a:r>
            <a:r>
              <a:rPr lang="en-US" altLang="en-US" dirty="0" err="1"/>
              <a:t>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Rangkailah</a:t>
            </a:r>
            <a:r>
              <a:rPr lang="en-US" altLang="en-US" dirty="0"/>
              <a:t> bit-bit LSB </a:t>
            </a:r>
            <a:r>
              <a:rPr lang="en-US" altLang="en-US" dirty="0" err="1"/>
              <a:t>menjadi</a:t>
            </a:r>
            <a:r>
              <a:rPr lang="en-US" altLang="en-US" dirty="0"/>
              <a:t>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r>
              <a:rPr lang="en-US" altLang="en-US" dirty="0"/>
              <a:t>.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4C0977C5-650E-4225-8379-E4D0F577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9436C8-8ABC-4B90-8CFB-B499B3F23BA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AB1638-36E4-4932-9B50-2B26145C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40EC3E8B-B36A-475B-BE5A-E3E9D7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000125"/>
            <a:ext cx="10058400" cy="513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Acak</a:t>
            </a:r>
            <a:r>
              <a:rPr lang="en-US" altLang="en-US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penyembunyian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,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pada pixel-pixel yang </a:t>
            </a:r>
            <a:r>
              <a:rPr lang="en-US" altLang="en-US" dirty="0" err="1"/>
              <a:t>berurutan</a:t>
            </a:r>
            <a:r>
              <a:rPr lang="en-US" altLang="en-US" dirty="0"/>
              <a:t>, </a:t>
            </a:r>
            <a:r>
              <a:rPr lang="en-US" altLang="en-US" dirty="0" err="1"/>
              <a:t>namun</a:t>
            </a:r>
            <a:r>
              <a:rPr lang="en-US" altLang="en-US" dirty="0"/>
              <a:t>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acak-semu</a:t>
            </a:r>
            <a:r>
              <a:rPr lang="en-US" altLang="en-US" dirty="0"/>
              <a:t> (</a:t>
            </a:r>
            <a:r>
              <a:rPr lang="en-US" altLang="en-US" i="1" dirty="0"/>
              <a:t>PRNG</a:t>
            </a:r>
            <a:r>
              <a:rPr lang="en-US" altLang="en-US" dirty="0"/>
              <a:t>: </a:t>
            </a:r>
            <a:r>
              <a:rPr lang="en-US" altLang="en-US" i="1" dirty="0"/>
              <a:t>pseudo-random number generator</a:t>
            </a:r>
            <a:r>
              <a:rPr lang="en-US" altLang="en-US" dirty="0"/>
              <a:t>)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membangkitkan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Umpan</a:t>
            </a:r>
            <a:r>
              <a:rPr lang="en-US" altLang="en-US" dirty="0"/>
              <a:t> (</a:t>
            </a:r>
            <a:r>
              <a:rPr lang="en-US" altLang="en-US" i="1" dirty="0"/>
              <a:t>seed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</a:t>
            </a:r>
            <a:r>
              <a:rPr lang="en-US" altLang="en-US" dirty="0" err="1"/>
              <a:t>berlaku</a:t>
            </a:r>
            <a:r>
              <a:rPr lang="en-US" altLang="en-US" dirty="0"/>
              <a:t> </a:t>
            </a:r>
            <a:r>
              <a:rPr lang="en-US" altLang="en-US" dirty="0" err="1"/>
              <a:t>sebagai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(</a:t>
            </a:r>
            <a:r>
              <a:rPr lang="en-US" altLang="en-US" i="1" dirty="0" err="1"/>
              <a:t>stego</a:t>
            </a:r>
            <a:r>
              <a:rPr lang="en-US" altLang="en-US" i="1" dirty="0"/>
              <a:t>-key</a:t>
            </a:r>
            <a:r>
              <a:rPr lang="en-US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4A11571-0D2E-4407-A0EB-CB475043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C56268-AB2F-4631-9371-FD1BECFEEE72}" type="slidenum">
              <a:rPr lang="en-US" altLang="en-US">
                <a:latin typeface="Arial" panose="020B0604020202020204" pitchFamily="34" charset="0"/>
              </a:rPr>
              <a:pPr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736EA-B0F4-4DDB-B1D0-354DC7D8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C5A9DFFA-772D-4C58-AF33-202EF20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178720"/>
            <a:ext cx="10286999" cy="1428750"/>
          </a:xfrm>
        </p:spPr>
        <p:txBody>
          <a:bodyPr/>
          <a:lstStyle/>
          <a:p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64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dan 15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.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3EAE74F-2E7A-41D5-927E-93813416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628AF9-73BC-469B-A36F-E8C84C19D3C7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073746F-00E1-4453-9053-4BEEF2B6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82FF35DA-41D4-42E0-B248-7B7BEA9F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05DB0BBE-6184-4382-98D3-8189C6F3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2382E895-0C79-4F22-B727-E351BF31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9BA4F7-E896-496C-84EE-B5433467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0126D33-53C4-459F-B605-61421E33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688D80D3-7129-40CC-9503-D3247989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4DDF6A5F-302E-4077-BF88-81A50AA9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80908" name="Rectangle 20">
            <a:extLst>
              <a:ext uri="{FF2B5EF4-FFF2-40B4-BE49-F238E27FC236}">
                <a16:creationId xmlns:a16="http://schemas.microsoft.com/office/drawing/2014/main" id="{EE368918-33A6-4F1D-8683-23ABF55B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80909" name="Rectangle 21">
            <a:extLst>
              <a:ext uri="{FF2B5EF4-FFF2-40B4-BE49-F238E27FC236}">
                <a16:creationId xmlns:a16="http://schemas.microsoft.com/office/drawing/2014/main" id="{BEC0BEC7-33EC-4E02-A9E5-922B677C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0" name="Rectangle 22">
            <a:extLst>
              <a:ext uri="{FF2B5EF4-FFF2-40B4-BE49-F238E27FC236}">
                <a16:creationId xmlns:a16="http://schemas.microsoft.com/office/drawing/2014/main" id="{BD6E2D0B-FD47-446D-BEA2-CC26694E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1" name="Rectangle 23">
            <a:extLst>
              <a:ext uri="{FF2B5EF4-FFF2-40B4-BE49-F238E27FC236}">
                <a16:creationId xmlns:a16="http://schemas.microsoft.com/office/drawing/2014/main" id="{22A9AD7C-914F-497D-9A08-7AB6C5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12" name="Rectangle 24">
            <a:extLst>
              <a:ext uri="{FF2B5EF4-FFF2-40B4-BE49-F238E27FC236}">
                <a16:creationId xmlns:a16="http://schemas.microsoft.com/office/drawing/2014/main" id="{6E93EC88-F228-42A9-82C4-976F287E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3" name="Rectangle 25">
            <a:extLst>
              <a:ext uri="{FF2B5EF4-FFF2-40B4-BE49-F238E27FC236}">
                <a16:creationId xmlns:a16="http://schemas.microsoft.com/office/drawing/2014/main" id="{8EC35A58-EEE7-4870-A4DB-B6FB5EE9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4" name="Rectangle 26">
            <a:extLst>
              <a:ext uri="{FF2B5EF4-FFF2-40B4-BE49-F238E27FC236}">
                <a16:creationId xmlns:a16="http://schemas.microsoft.com/office/drawing/2014/main" id="{25D08572-B240-4697-B69A-4F4D6074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80915" name="Rectangle 27">
            <a:extLst>
              <a:ext uri="{FF2B5EF4-FFF2-40B4-BE49-F238E27FC236}">
                <a16:creationId xmlns:a16="http://schemas.microsoft.com/office/drawing/2014/main" id="{D41A251E-EE79-479B-AD3D-AED66E38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6" name="Rectangle 28">
            <a:extLst>
              <a:ext uri="{FF2B5EF4-FFF2-40B4-BE49-F238E27FC236}">
                <a16:creationId xmlns:a16="http://schemas.microsoft.com/office/drawing/2014/main" id="{B0DE1045-0B2E-4963-B998-0494D1D8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7" name="Rectangle 29">
            <a:extLst>
              <a:ext uri="{FF2B5EF4-FFF2-40B4-BE49-F238E27FC236}">
                <a16:creationId xmlns:a16="http://schemas.microsoft.com/office/drawing/2014/main" id="{1EC89DC8-ABFE-43DC-99FE-220C2434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80918" name="Rectangle 30">
            <a:extLst>
              <a:ext uri="{FF2B5EF4-FFF2-40B4-BE49-F238E27FC236}">
                <a16:creationId xmlns:a16="http://schemas.microsoft.com/office/drawing/2014/main" id="{6875627A-5554-4BEF-9676-905B353D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9" name="Rectangle 31">
            <a:extLst>
              <a:ext uri="{FF2B5EF4-FFF2-40B4-BE49-F238E27FC236}">
                <a16:creationId xmlns:a16="http://schemas.microsoft.com/office/drawing/2014/main" id="{D6006716-95CA-4F6A-B4AA-E8A46A5E0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13</a:t>
            </a:r>
          </a:p>
        </p:txBody>
      </p:sp>
      <p:sp>
        <p:nvSpPr>
          <p:cNvPr id="80920" name="Rectangle 32">
            <a:extLst>
              <a:ext uri="{FF2B5EF4-FFF2-40B4-BE49-F238E27FC236}">
                <a16:creationId xmlns:a16="http://schemas.microsoft.com/office/drawing/2014/main" id="{BD58F847-5069-413C-BC4B-989B740A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1" name="Rectangle 33">
            <a:extLst>
              <a:ext uri="{FF2B5EF4-FFF2-40B4-BE49-F238E27FC236}">
                <a16:creationId xmlns:a16="http://schemas.microsoft.com/office/drawing/2014/main" id="{42C764A3-76A9-49ED-B5BB-0463226E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2" name="Rectangle 34">
            <a:extLst>
              <a:ext uri="{FF2B5EF4-FFF2-40B4-BE49-F238E27FC236}">
                <a16:creationId xmlns:a16="http://schemas.microsoft.com/office/drawing/2014/main" id="{9664D7D7-1168-4006-A91D-7EE021C4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3" name="Rectangle 35">
            <a:extLst>
              <a:ext uri="{FF2B5EF4-FFF2-40B4-BE49-F238E27FC236}">
                <a16:creationId xmlns:a16="http://schemas.microsoft.com/office/drawing/2014/main" id="{C615448F-7428-44E4-BC49-98B716F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4" name="Rectangle 36">
            <a:extLst>
              <a:ext uri="{FF2B5EF4-FFF2-40B4-BE49-F238E27FC236}">
                <a16:creationId xmlns:a16="http://schemas.microsoft.com/office/drawing/2014/main" id="{DD4F450F-C815-4077-BB21-46F08B01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5" name="Rectangle 37">
            <a:extLst>
              <a:ext uri="{FF2B5EF4-FFF2-40B4-BE49-F238E27FC236}">
                <a16:creationId xmlns:a16="http://schemas.microsoft.com/office/drawing/2014/main" id="{2690F9A0-3B01-45A3-88D9-DF287D5D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6" name="Rectangle 38">
            <a:extLst>
              <a:ext uri="{FF2B5EF4-FFF2-40B4-BE49-F238E27FC236}">
                <a16:creationId xmlns:a16="http://schemas.microsoft.com/office/drawing/2014/main" id="{17ECF4F5-BD8B-4764-B01D-2E94DADF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7" name="Rectangle 39">
            <a:extLst>
              <a:ext uri="{FF2B5EF4-FFF2-40B4-BE49-F238E27FC236}">
                <a16:creationId xmlns:a16="http://schemas.microsoft.com/office/drawing/2014/main" id="{D86E0CD6-7939-467A-872D-4017A911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8" name="Rectangle 40">
            <a:extLst>
              <a:ext uri="{FF2B5EF4-FFF2-40B4-BE49-F238E27FC236}">
                <a16:creationId xmlns:a16="http://schemas.microsoft.com/office/drawing/2014/main" id="{7CE410B1-5C0C-4447-B2FB-A7E7318D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9" name="Rectangle 41">
            <a:extLst>
              <a:ext uri="{FF2B5EF4-FFF2-40B4-BE49-F238E27FC236}">
                <a16:creationId xmlns:a16="http://schemas.microsoft.com/office/drawing/2014/main" id="{D0A787E7-F94F-46EF-8828-1778D24A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7</a:t>
            </a:r>
          </a:p>
        </p:txBody>
      </p:sp>
      <p:sp>
        <p:nvSpPr>
          <p:cNvPr id="80930" name="Rectangle 42">
            <a:extLst>
              <a:ext uri="{FF2B5EF4-FFF2-40B4-BE49-F238E27FC236}">
                <a16:creationId xmlns:a16="http://schemas.microsoft.com/office/drawing/2014/main" id="{C32EED49-2E8B-439F-92DE-13BD88A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1" name="Rectangle 43">
            <a:extLst>
              <a:ext uri="{FF2B5EF4-FFF2-40B4-BE49-F238E27FC236}">
                <a16:creationId xmlns:a16="http://schemas.microsoft.com/office/drawing/2014/main" id="{E144F2D4-83F2-4A1B-ADE2-386ED889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9</a:t>
            </a:r>
          </a:p>
        </p:txBody>
      </p:sp>
      <p:sp>
        <p:nvSpPr>
          <p:cNvPr id="80932" name="Rectangle 60">
            <a:extLst>
              <a:ext uri="{FF2B5EF4-FFF2-40B4-BE49-F238E27FC236}">
                <a16:creationId xmlns:a16="http://schemas.microsoft.com/office/drawing/2014/main" id="{41FE3523-4FEE-4F8C-8ADF-BA15B9E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3" name="Rectangle 61">
            <a:extLst>
              <a:ext uri="{FF2B5EF4-FFF2-40B4-BE49-F238E27FC236}">
                <a16:creationId xmlns:a16="http://schemas.microsoft.com/office/drawing/2014/main" id="{C36BDBF7-3F3A-4CD4-A9AF-B8134EC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12</a:t>
            </a:r>
          </a:p>
        </p:txBody>
      </p:sp>
      <p:sp>
        <p:nvSpPr>
          <p:cNvPr id="80934" name="Rectangle 62">
            <a:extLst>
              <a:ext uri="{FF2B5EF4-FFF2-40B4-BE49-F238E27FC236}">
                <a16:creationId xmlns:a16="http://schemas.microsoft.com/office/drawing/2014/main" id="{7E681AD0-AE11-4ABF-9836-D2977887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80935" name="Rectangle 63">
            <a:extLst>
              <a:ext uri="{FF2B5EF4-FFF2-40B4-BE49-F238E27FC236}">
                <a16:creationId xmlns:a16="http://schemas.microsoft.com/office/drawing/2014/main" id="{5D0AA3ED-3DE0-48D7-B61A-0012BF9BD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6" name="Rectangle 64">
            <a:extLst>
              <a:ext uri="{FF2B5EF4-FFF2-40B4-BE49-F238E27FC236}">
                <a16:creationId xmlns:a16="http://schemas.microsoft.com/office/drawing/2014/main" id="{F2C324E8-A9D1-4539-BB14-8E9C4F5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7" name="Rectangle 65">
            <a:extLst>
              <a:ext uri="{FF2B5EF4-FFF2-40B4-BE49-F238E27FC236}">
                <a16:creationId xmlns:a16="http://schemas.microsoft.com/office/drawing/2014/main" id="{46703FA5-891F-4F58-B6D7-831AEA4D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8" name="Rectangle 66">
            <a:extLst>
              <a:ext uri="{FF2B5EF4-FFF2-40B4-BE49-F238E27FC236}">
                <a16:creationId xmlns:a16="http://schemas.microsoft.com/office/drawing/2014/main" id="{0671818B-85F7-45E3-B1BF-A3964FCF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9" name="Rectangle 67">
            <a:extLst>
              <a:ext uri="{FF2B5EF4-FFF2-40B4-BE49-F238E27FC236}">
                <a16:creationId xmlns:a16="http://schemas.microsoft.com/office/drawing/2014/main" id="{003EFCA1-DA70-4629-80E6-3598BB27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0" name="Rectangle 68">
            <a:extLst>
              <a:ext uri="{FF2B5EF4-FFF2-40B4-BE49-F238E27FC236}">
                <a16:creationId xmlns:a16="http://schemas.microsoft.com/office/drawing/2014/main" id="{90A64CC0-565B-4056-917B-A2CBBFBD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1" name="Rectangle 69">
            <a:extLst>
              <a:ext uri="{FF2B5EF4-FFF2-40B4-BE49-F238E27FC236}">
                <a16:creationId xmlns:a16="http://schemas.microsoft.com/office/drawing/2014/main" id="{E88AA4EC-E33F-4867-BBF2-3BA930D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2" name="Rectangle 70">
            <a:extLst>
              <a:ext uri="{FF2B5EF4-FFF2-40B4-BE49-F238E27FC236}">
                <a16:creationId xmlns:a16="http://schemas.microsoft.com/office/drawing/2014/main" id="{998DEA12-830D-45D7-A39F-678FD467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15</a:t>
            </a:r>
          </a:p>
        </p:txBody>
      </p:sp>
      <p:sp>
        <p:nvSpPr>
          <p:cNvPr id="80943" name="Rectangle 71">
            <a:extLst>
              <a:ext uri="{FF2B5EF4-FFF2-40B4-BE49-F238E27FC236}">
                <a16:creationId xmlns:a16="http://schemas.microsoft.com/office/drawing/2014/main" id="{72999C50-57B3-4EE1-8171-7132B78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4" name="Rectangle 72">
            <a:extLst>
              <a:ext uri="{FF2B5EF4-FFF2-40B4-BE49-F238E27FC236}">
                <a16:creationId xmlns:a16="http://schemas.microsoft.com/office/drawing/2014/main" id="{BE944CBC-8C48-40E7-B14E-D9CF6ABF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5" name="Rectangle 73">
            <a:extLst>
              <a:ext uri="{FF2B5EF4-FFF2-40B4-BE49-F238E27FC236}">
                <a16:creationId xmlns:a16="http://schemas.microsoft.com/office/drawing/2014/main" id="{BC4827D2-A040-42E3-985E-F5B0F1A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6" name="Rectangle 74">
            <a:extLst>
              <a:ext uri="{FF2B5EF4-FFF2-40B4-BE49-F238E27FC236}">
                <a16:creationId xmlns:a16="http://schemas.microsoft.com/office/drawing/2014/main" id="{7CBD5A0B-E4F9-4926-8A2E-832603B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7" name="Rectangle 75">
            <a:extLst>
              <a:ext uri="{FF2B5EF4-FFF2-40B4-BE49-F238E27FC236}">
                <a16:creationId xmlns:a16="http://schemas.microsoft.com/office/drawing/2014/main" id="{83C266C7-2B6E-4641-9728-074927F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8" name="Rectangle 76">
            <a:extLst>
              <a:ext uri="{FF2B5EF4-FFF2-40B4-BE49-F238E27FC236}">
                <a16:creationId xmlns:a16="http://schemas.microsoft.com/office/drawing/2014/main" id="{E2B095B9-3E96-409A-A981-35BB00E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9" name="Rectangle 77">
            <a:extLst>
              <a:ext uri="{FF2B5EF4-FFF2-40B4-BE49-F238E27FC236}">
                <a16:creationId xmlns:a16="http://schemas.microsoft.com/office/drawing/2014/main" id="{4F61F9C0-01E7-4791-8D15-8E9F48DA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0" name="Rectangle 78">
            <a:extLst>
              <a:ext uri="{FF2B5EF4-FFF2-40B4-BE49-F238E27FC236}">
                <a16:creationId xmlns:a16="http://schemas.microsoft.com/office/drawing/2014/main" id="{A9244676-FB41-49D2-BBBA-744047D1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1" name="Rectangle 79">
            <a:extLst>
              <a:ext uri="{FF2B5EF4-FFF2-40B4-BE49-F238E27FC236}">
                <a16:creationId xmlns:a16="http://schemas.microsoft.com/office/drawing/2014/main" id="{D0E13F91-44EF-4616-A236-0CCA0B58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2" name="Rectangle 80">
            <a:extLst>
              <a:ext uri="{FF2B5EF4-FFF2-40B4-BE49-F238E27FC236}">
                <a16:creationId xmlns:a16="http://schemas.microsoft.com/office/drawing/2014/main" id="{25C49B20-7CDF-43F1-8710-195C145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3" name="Rectangle 81">
            <a:extLst>
              <a:ext uri="{FF2B5EF4-FFF2-40B4-BE49-F238E27FC236}">
                <a16:creationId xmlns:a16="http://schemas.microsoft.com/office/drawing/2014/main" id="{DE103F50-4697-4D9B-B40F-3145F014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11</a:t>
            </a:r>
          </a:p>
        </p:txBody>
      </p:sp>
      <p:sp>
        <p:nvSpPr>
          <p:cNvPr id="80954" name="Rectangle 82">
            <a:extLst>
              <a:ext uri="{FF2B5EF4-FFF2-40B4-BE49-F238E27FC236}">
                <a16:creationId xmlns:a16="http://schemas.microsoft.com/office/drawing/2014/main" id="{BB1E7089-3845-4040-A11F-FE5FF9B2E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80955" name="Rectangle 83">
            <a:extLst>
              <a:ext uri="{FF2B5EF4-FFF2-40B4-BE49-F238E27FC236}">
                <a16:creationId xmlns:a16="http://schemas.microsoft.com/office/drawing/2014/main" id="{3913E32E-3588-4C3B-9761-22956DFF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6" name="Rectangle 84">
            <a:extLst>
              <a:ext uri="{FF2B5EF4-FFF2-40B4-BE49-F238E27FC236}">
                <a16:creationId xmlns:a16="http://schemas.microsoft.com/office/drawing/2014/main" id="{46C10895-536F-4A03-AA4F-E3E67977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7" name="Rectangle 85">
            <a:extLst>
              <a:ext uri="{FF2B5EF4-FFF2-40B4-BE49-F238E27FC236}">
                <a16:creationId xmlns:a16="http://schemas.microsoft.com/office/drawing/2014/main" id="{A6E2D666-A4F8-41C6-9F72-FB0DC3D4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8" name="Rectangle 86">
            <a:extLst>
              <a:ext uri="{FF2B5EF4-FFF2-40B4-BE49-F238E27FC236}">
                <a16:creationId xmlns:a16="http://schemas.microsoft.com/office/drawing/2014/main" id="{219190CD-30E9-4E29-8630-B3367644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9" name="Rectangle 87">
            <a:extLst>
              <a:ext uri="{FF2B5EF4-FFF2-40B4-BE49-F238E27FC236}">
                <a16:creationId xmlns:a16="http://schemas.microsoft.com/office/drawing/2014/main" id="{B3DEC8AE-63DB-4EBC-A385-B472F46E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6</a:t>
            </a:r>
          </a:p>
        </p:txBody>
      </p:sp>
      <p:sp>
        <p:nvSpPr>
          <p:cNvPr id="80960" name="Rectangle 88">
            <a:extLst>
              <a:ext uri="{FF2B5EF4-FFF2-40B4-BE49-F238E27FC236}">
                <a16:creationId xmlns:a16="http://schemas.microsoft.com/office/drawing/2014/main" id="{283BADC7-C939-4B19-91B5-F963AF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1" name="Rectangle 89">
            <a:extLst>
              <a:ext uri="{FF2B5EF4-FFF2-40B4-BE49-F238E27FC236}">
                <a16:creationId xmlns:a16="http://schemas.microsoft.com/office/drawing/2014/main" id="{42B77B61-9818-4604-973D-080C44B4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2" name="Rectangle 90">
            <a:extLst>
              <a:ext uri="{FF2B5EF4-FFF2-40B4-BE49-F238E27FC236}">
                <a16:creationId xmlns:a16="http://schemas.microsoft.com/office/drawing/2014/main" id="{0966C474-6B6B-4D71-B2E1-DD72D0F9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3" name="Rectangle 91">
            <a:extLst>
              <a:ext uri="{FF2B5EF4-FFF2-40B4-BE49-F238E27FC236}">
                <a16:creationId xmlns:a16="http://schemas.microsoft.com/office/drawing/2014/main" id="{54FFE101-F803-4AA9-9D9B-A6898D51A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179A35-068A-4F4B-801A-B26349B5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141560F6-6F8D-4E7A-84A4-D8780F6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AFC963-6D1D-4C2D-A54B-29A3CEDD328E}" type="slidenum">
              <a:rPr lang="en-US" altLang="en-US">
                <a:latin typeface="Arial" panose="020B0604020202020204" pitchFamily="34" charset="0"/>
              </a:rPr>
              <a:pPr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0BAD1AC-2D29-48B1-89D2-06BA8A68C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8720" y="1010921"/>
            <a:ext cx="10165080" cy="49879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b="1" dirty="0" err="1"/>
              <a:t>Ekstraksi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pesan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dari</a:t>
            </a:r>
            <a:r>
              <a:rPr lang="en-US" altLang="en-US" sz="2600" b="1" dirty="0"/>
              <a:t> </a:t>
            </a:r>
            <a:r>
              <a:rPr lang="en-US" altLang="en-US" sz="2600" b="1" i="1" dirty="0" err="1"/>
              <a:t>Stego</a:t>
            </a:r>
            <a:r>
              <a:rPr lang="en-US" altLang="en-US" sz="2600" b="1" i="1" dirty="0"/>
              <a:t>-image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b="1" i="1" dirty="0"/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Posisi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pixel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menyimpan</a:t>
            </a:r>
            <a:r>
              <a:rPr lang="en-US" altLang="en-US" dirty="0">
                <a:cs typeface="Times New Roman" panose="02020603050405020304" pitchFamily="18" charset="0"/>
              </a:rPr>
              <a:t> 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i="1" dirty="0">
                <a:cs typeface="Times New Roman" panose="02020603050405020304" pitchFamily="18" charset="0"/>
              </a:rPr>
              <a:t>PRNG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ekstraksi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penyisipan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juga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demikian</a:t>
            </a:r>
            <a:r>
              <a:rPr lang="en-US" altLang="en-US" dirty="0">
                <a:cs typeface="Times New Roman" panose="02020603050405020304" pitchFamily="18" charset="0"/>
              </a:rPr>
              <a:t>, bit-bit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bertaburan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citra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dikumpulkan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kembali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9B28CE-4CDE-483C-AE2A-57337CF3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BF538F58-60F3-4D4D-A4C4-99FE4DE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520680" cy="5427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3.  </a:t>
            </a:r>
            <a:r>
              <a:rPr lang="en-US" altLang="en-US" b="1" i="1" dirty="0"/>
              <a:t>m</a:t>
            </a:r>
            <a:r>
              <a:rPr lang="en-US" altLang="en-US" b="1" dirty="0"/>
              <a:t>-bit LSB </a:t>
            </a:r>
          </a:p>
          <a:p>
            <a:endParaRPr lang="en-US" altLang="en-US" sz="2600" dirty="0"/>
          </a:p>
          <a:p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meningkatkan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lebih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1 bit LSB </a:t>
            </a:r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.</a:t>
            </a:r>
          </a:p>
          <a:p>
            <a:r>
              <a:rPr lang="en-US" altLang="en-US" sz="2600" dirty="0" err="1"/>
              <a:t>Susunan</a:t>
            </a:r>
            <a:r>
              <a:rPr lang="en-US" altLang="en-US" sz="2600" dirty="0"/>
              <a:t> bit pada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7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6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5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4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3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2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  <a:r>
              <a:rPr lang="en-US" altLang="en-US" sz="2600" dirty="0"/>
              <a:t>. </a:t>
            </a:r>
            <a:r>
              <a:rPr lang="en-US" altLang="en-US" sz="2600" dirty="0" err="1"/>
              <a:t>Jika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diambil</a:t>
            </a:r>
            <a:r>
              <a:rPr lang="en-US" altLang="en-US" sz="2600" dirty="0"/>
              <a:t> 2-bit LSB,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bit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dirty="0"/>
              <a:t> dan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Contoh</a:t>
            </a:r>
            <a:r>
              <a:rPr lang="en-US" altLang="en-US" sz="2600" dirty="0"/>
              <a:t>: 110100</a:t>
            </a:r>
            <a:r>
              <a:rPr lang="en-US" altLang="en-US" sz="2600" u="sng" dirty="0"/>
              <a:t>10 </a:t>
            </a:r>
            <a:r>
              <a:rPr lang="en-US" altLang="en-US" sz="2600" dirty="0">
                <a:sym typeface="Wingdings" panose="05000000000000000000" pitchFamily="2" charset="2"/>
              </a:rPr>
              <a:t> 2 bit LSB </a:t>
            </a:r>
            <a:r>
              <a:rPr lang="en-US" altLang="en-US" sz="2600" dirty="0" err="1">
                <a:sym typeface="Wingdings" panose="05000000000000000000" pitchFamily="2" charset="2"/>
              </a:rPr>
              <a:t>terakhir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dipakai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untuk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>
                <a:sym typeface="Wingdings" panose="05000000000000000000" pitchFamily="2" charset="2"/>
              </a:rPr>
              <a:t>				  </a:t>
            </a:r>
            <a:r>
              <a:rPr lang="en-US" altLang="en-US" sz="2600" dirty="0" err="1">
                <a:sym typeface="Wingdings" panose="05000000000000000000" pitchFamily="2" charset="2"/>
              </a:rPr>
              <a:t>menyembunyikian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pesan</a:t>
            </a:r>
            <a:r>
              <a:rPr lang="en-US" altLang="en-US" sz="2600" dirty="0">
                <a:sym typeface="Wingdings" panose="05000000000000000000" pitchFamily="2" charset="2"/>
              </a:rPr>
              <a:t>.</a:t>
            </a:r>
            <a:endParaRPr lang="en-US" altLang="en-US" sz="2600" u="sng" dirty="0"/>
          </a:p>
          <a:p>
            <a:pPr eaLnBrk="1" hangingPunct="1">
              <a:lnSpc>
                <a:spcPct val="90000"/>
              </a:lnSpc>
            </a:pPr>
            <a:endParaRPr lang="en-US" altLang="en-US" sz="2600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i="1" dirty="0"/>
              <a:t>Trade-off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banyak</a:t>
            </a:r>
            <a:r>
              <a:rPr lang="en-US" altLang="en-US" sz="2600" dirty="0"/>
              <a:t> bit LSB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besar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tetapi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turun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i="1" dirty="0" err="1"/>
              <a:t>stego</a:t>
            </a:r>
            <a:r>
              <a:rPr lang="en-US" altLang="en-US" sz="2600" i="1" dirty="0"/>
              <a:t>-image</a:t>
            </a:r>
            <a:r>
              <a:rPr lang="en-US" altLang="en-US" sz="26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sekuensial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atau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acak</a:t>
            </a:r>
            <a:r>
              <a:rPr lang="en-US" altLang="en-US" sz="2600" dirty="0"/>
              <a:t> pada </a:t>
            </a:r>
            <a:r>
              <a:rPr lang="en-US" altLang="en-US" sz="2600" i="1" dirty="0"/>
              <a:t>pixel-pixe</a:t>
            </a:r>
            <a:r>
              <a:rPr lang="en-US" altLang="en-US" sz="2600" dirty="0"/>
              <a:t>l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. 				</a:t>
            </a:r>
            <a:endParaRPr lang="en-US" altLang="en-US" sz="2400" dirty="0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2609C96B-3E1E-4090-A3A9-97C62CE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9A8730-69DE-4F07-BC0E-F2888A247DDD}" type="slidenum">
              <a:rPr lang="en-US" altLang="en-US">
                <a:latin typeface="Arial" panose="020B0604020202020204" pitchFamily="34" charset="0"/>
              </a:rPr>
              <a:pPr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98A63-E9CF-46E6-A2D3-7B65787A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3917EFE6-497E-4C6B-BA19-C6B577D9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786606"/>
            <a:ext cx="10388600" cy="52847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Enkripsi</a:t>
            </a:r>
            <a:r>
              <a:rPr lang="en-US" altLang="en-US" b="1" dirty="0"/>
              <a:t>   </a:t>
            </a:r>
          </a:p>
          <a:p>
            <a:endParaRPr lang="en-US" altLang="en-US" sz="2200" dirty="0"/>
          </a:p>
          <a:p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dienkripsi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Teknik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sederhana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</a:t>
            </a:r>
            <a:r>
              <a:rPr lang="en-US" altLang="en-US" sz="2400" dirty="0"/>
              <a:t>-XOR-</a:t>
            </a:r>
            <a:r>
              <a:rPr lang="en-US" altLang="en-US" sz="2400" dirty="0" err="1"/>
              <a:t>kan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dibangkitkan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dipakai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teknik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posisi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0ABB9BB-272D-4267-98FB-247E7366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3C71A-D03B-4D25-8A7D-F071A46AEEC2}" type="slidenum">
              <a:rPr lang="en-US" altLang="en-US">
                <a:latin typeface="Arial" panose="020B0604020202020204" pitchFamily="34" charset="0"/>
              </a:rPr>
              <a:pPr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F8A6BA-2E05-4A75-B825-64909C2C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B39A0E54-A079-4B75-B0CA-B2786931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214439"/>
            <a:ext cx="10281920" cy="4916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/>
              <a:t>Perbedaan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Kriptografi</a:t>
            </a:r>
            <a:r>
              <a:rPr lang="en-US" altLang="en-US" sz="3200" b="1" dirty="0"/>
              <a:t> dan </a:t>
            </a:r>
            <a:r>
              <a:rPr lang="en-US" altLang="en-US" sz="3200" b="1" dirty="0" err="1"/>
              <a:t>Steganografi</a:t>
            </a:r>
            <a:endParaRPr lang="en-US" altLang="en-US" sz="3200" b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makna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isi</a:t>
            </a:r>
            <a:r>
              <a:rPr lang="en-US" altLang="en-US" dirty="0"/>
              <a:t> (</a:t>
            </a:r>
            <a:r>
              <a:rPr lang="en-US" altLang="en-US" i="1" dirty="0"/>
              <a:t>content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oleh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Steganografi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keberadaan</a:t>
            </a:r>
            <a:r>
              <a:rPr lang="en-US" altLang="en-US" dirty="0"/>
              <a:t> (</a:t>
            </a:r>
            <a:r>
              <a:rPr lang="en-US" altLang="en-US" i="1" dirty="0"/>
              <a:t>existence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menghindari</a:t>
            </a:r>
            <a:r>
              <a:rPr lang="en-US" altLang="en-US" dirty="0"/>
              <a:t> </a:t>
            </a:r>
            <a:r>
              <a:rPr lang="en-US" altLang="en-US" dirty="0" err="1"/>
              <a:t>kecurigaan</a:t>
            </a:r>
            <a:r>
              <a:rPr lang="en-US" altLang="en-US" dirty="0"/>
              <a:t> (</a:t>
            </a:r>
            <a:r>
              <a:rPr lang="en-US" altLang="en-US" i="1" dirty="0"/>
              <a:t>conspicuous</a:t>
            </a:r>
            <a:r>
              <a:rPr lang="en-US" altLang="en-US" dirty="0"/>
              <a:t>) 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	</a:t>
            </a:r>
          </a:p>
          <a:p>
            <a:pPr eaLnBrk="1" hangingPunct="1"/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1DBA546B-0294-4CC9-9C65-40B69378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DDFB3F-0C81-4F6B-9EC4-62850C94293E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1E5F09-056F-4C2F-8DDB-471F2015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43089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5116-B32A-215A-C7D7-7DC20A32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err="1"/>
              <a:t>Steganografi</a:t>
            </a:r>
            <a:r>
              <a:rPr lang="en-US" dirty="0"/>
              <a:t>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392A1-B986-4D47-779D-972873FF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https://www.edchart.com/free-online-converters/image-steganography.php      </a:t>
            </a:r>
          </a:p>
          <a:p>
            <a:r>
              <a:rPr lang="en-US" dirty="0">
                <a:hlinkClick r:id="rId2"/>
              </a:rPr>
              <a:t>https://planetcalc.com/9345/</a:t>
            </a:r>
          </a:p>
          <a:p>
            <a:r>
              <a:rPr lang="en-US" dirty="0">
                <a:hlinkClick r:id="rId2"/>
              </a:rPr>
              <a:t>https://georgeom.net/StegOnline/upload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https://incoherency.co.uk/image-steganography/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https://steghide.sourceforge.net/</a:t>
            </a:r>
            <a:r>
              <a:rPr lang="en-US" dirty="0"/>
              <a:t>    (</a:t>
            </a:r>
            <a:r>
              <a:rPr lang="en-US" dirty="0" err="1"/>
              <a:t>aplikasi</a:t>
            </a:r>
            <a:r>
              <a:rPr lang="en-US" dirty="0"/>
              <a:t> freeware)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79967-268F-EEC7-E0FF-9BE749C5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62A7-4FB1-E53F-A9D8-A1CEA7A1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1009282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C1AB5-1FC4-BEF3-8B93-053F21F4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6B84-A45D-CA95-CAC1-B90C6A37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6" y="646331"/>
            <a:ext cx="10855569" cy="6103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4012D-2C24-3AFB-CC4D-12C2F4534F86}"/>
              </a:ext>
            </a:extLst>
          </p:cNvPr>
          <p:cNvSpPr txBox="1"/>
          <p:nvPr/>
        </p:nvSpPr>
        <p:spPr>
          <a:xfrm>
            <a:off x="840543" y="108392"/>
            <a:ext cx="10737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https://www.edchart.com/free-online-converters/image-steganography.php   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A56AA-8C4D-4154-C6AF-0963CCF7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070726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4E51F-AB35-5D83-BF81-7523C3DF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581A-F3FD-1E86-A5D2-423615FD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4" y="648607"/>
            <a:ext cx="11044311" cy="6209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3796-CBB5-AAA5-D530-45CBAD1E1F55}"/>
              </a:ext>
            </a:extLst>
          </p:cNvPr>
          <p:cNvSpPr txBox="1"/>
          <p:nvPr/>
        </p:nvSpPr>
        <p:spPr>
          <a:xfrm>
            <a:off x="770205" y="103721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https://planetcalc.com/9345/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8EB0F-E281-004F-DBBE-8CFDEEAE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33563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9D459-112D-7C40-4D36-94718CAF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CAB3-86ED-2478-DB76-EC7908A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4474"/>
            <a:ext cx="10749292" cy="6043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445D0-5DA0-DAE1-4248-AA2F50209994}"/>
              </a:ext>
            </a:extLst>
          </p:cNvPr>
          <p:cNvSpPr txBox="1"/>
          <p:nvPr/>
        </p:nvSpPr>
        <p:spPr>
          <a:xfrm>
            <a:off x="643596" y="20219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https://georgeom.net/StegOnline/upload</a:t>
            </a:r>
            <a:r>
              <a:rPr lang="en-US" sz="2400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3D8DA-6BDC-DA38-4F25-DE6DEB65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002858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FD6F301C-4479-4806-9E0F-B49C8DAF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617E7B-F600-472D-8D2F-C507787FF9F1}" type="slidenum">
              <a:rPr lang="en-US" altLang="en-US">
                <a:latin typeface="Arial" panose="020B0604020202020204" pitchFamily="34" charset="0"/>
              </a:rPr>
              <a:pPr/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D78F6AE-2BC6-4479-9162-6827258E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2564"/>
            <a:ext cx="864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87044" name="Picture 9">
            <a:extLst>
              <a:ext uri="{FF2B5EF4-FFF2-40B4-BE49-F238E27FC236}">
                <a16:creationId xmlns:a16="http://schemas.microsoft.com/office/drawing/2014/main" id="{9F7590D4-F9B9-4F2A-988E-8900CB0B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6039"/>
            <a:ext cx="60991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0">
            <a:extLst>
              <a:ext uri="{FF2B5EF4-FFF2-40B4-BE49-F238E27FC236}">
                <a16:creationId xmlns:a16="http://schemas.microsoft.com/office/drawing/2014/main" id="{CE2A1EAC-589D-43BE-B122-2E68684C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6113464"/>
            <a:ext cx="470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/>
              <a:t>Just look at the image and you are HACKED!</a:t>
            </a:r>
          </a:p>
        </p:txBody>
      </p:sp>
      <p:cxnSp>
        <p:nvCxnSpPr>
          <p:cNvPr id="87046" name="Straight Arrow Connector 3">
            <a:extLst>
              <a:ext uri="{FF2B5EF4-FFF2-40B4-BE49-F238E27FC236}">
                <a16:creationId xmlns:a16="http://schemas.microsoft.com/office/drawing/2014/main" id="{C3D3EC09-7C2D-4097-9C4E-D593195E0C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77200" y="3644901"/>
            <a:ext cx="827088" cy="652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Picture 6">
            <a:extLst>
              <a:ext uri="{FF2B5EF4-FFF2-40B4-BE49-F238E27FC236}">
                <a16:creationId xmlns:a16="http://schemas.microsoft.com/office/drawing/2014/main" id="{DDA3934A-8F74-47F9-9252-1F12F319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378326"/>
            <a:ext cx="1997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DC7F1-8675-43EF-B975-6FFDF480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Kode program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0C620-993A-3A86-6CFC-FDB89CED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31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FDC173-FBB1-A502-CB36-15692934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8942F-836F-13F1-76B2-76849BB5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E1E8F-A2E8-7331-5B7A-0D22E028F458}"/>
              </a:ext>
            </a:extLst>
          </p:cNvPr>
          <p:cNvSpPr txBox="1"/>
          <p:nvPr/>
        </p:nvSpPr>
        <p:spPr>
          <a:xfrm>
            <a:off x="596900" y="783490"/>
            <a:ext cx="109982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LSB_sisip.m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di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1.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(RGB)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2. Teks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keyboard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format BMP)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cover dan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cover: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cover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1);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3;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4D480-7F81-A154-09AD-BCA4B8C5E611}"/>
              </a:ext>
            </a:extLst>
          </p:cNvPr>
          <p:cNvSpPr txBox="1"/>
          <p:nvPr/>
        </p:nvSpPr>
        <p:spPr>
          <a:xfrm>
            <a:off x="596900" y="272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692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9E6606-9D70-9783-0953-154A315D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1D686-5A8F-9038-5B17-719CBF2D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0DD0-4873-31F7-FB24-D5577ED9E73D}"/>
              </a:ext>
            </a:extLst>
          </p:cNvPr>
          <p:cNvSpPr txBox="1"/>
          <p:nvPr/>
        </p:nvSpPr>
        <p:spPr>
          <a:xfrm>
            <a:off x="421640" y="847725"/>
            <a:ext cx="1163828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length(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%Konversi panjang pesan ke dalam biner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dec2bin(L, 30);</a:t>
            </a:r>
          </a:p>
          <a:p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 = dec2bin(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8);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Gabungkan bit-bit panjang pesan dengan bit-bit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biner = [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biner];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length(biner);   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numerik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m &gt;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Ukuran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tidak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mencukup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penyembunyian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1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C1807-8C81-55A1-C153-1BFD89B0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36CC4-9655-AA11-9ADB-5D7117C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A91B8-9FCC-7F1F-7195-69BDDE0C0DD7}"/>
              </a:ext>
            </a:extLst>
          </p:cNvPr>
          <p:cNvSpPr txBox="1"/>
          <p:nvPr/>
        </p:nvSpPr>
        <p:spPr>
          <a:xfrm>
            <a:off x="533400" y="289679"/>
            <a:ext cx="1138428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nb-NO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biner(:);        </a:t>
            </a:r>
            <a:r>
              <a:rPr lang="nb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Transpose vektor biner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str2num(biner);  </a:t>
            </a:r>
            <a:r>
              <a:rPr lang="de-D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Ubah bit biner ke numerik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Lakukan penyisipan bit-bit pesan ke dalam pixel-pixel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idx = 1; </a:t>
            </a:r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Mulai dari bit pertama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size(coverImage,1)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size(coverImage,2)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bitset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1, biner(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(bmp):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imwrite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figure;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Selesai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94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86883E-25DF-0511-599B-23F59064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133BF-4C83-009A-0991-AF895311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E470A-D05B-FBCF-4F91-286D396CE179}"/>
              </a:ext>
            </a:extLst>
          </p:cNvPr>
          <p:cNvSpPr txBox="1"/>
          <p:nvPr/>
        </p:nvSpPr>
        <p:spPr>
          <a:xfrm>
            <a:off x="671588" y="136525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4C24D-337F-FCFB-6A5D-36B7182DC973}"/>
              </a:ext>
            </a:extLst>
          </p:cNvPr>
          <p:cNvSpPr txBox="1"/>
          <p:nvPr/>
        </p:nvSpPr>
        <p:spPr>
          <a:xfrm>
            <a:off x="671588" y="712728"/>
            <a:ext cx="94274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LSB_sisip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cover: peppers.bmp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: 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  <a:p>
            <a:r>
              <a:rPr lang="en-US" sz="2000" dirty="0" err="1"/>
              <a:t>Penyisipan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stego</a:t>
            </a:r>
            <a:r>
              <a:rPr lang="en-US" sz="2000" dirty="0"/>
              <a:t> (bmp): output.bmp</a:t>
            </a:r>
          </a:p>
          <a:p>
            <a:r>
              <a:rPr lang="en-US" sz="2000" dirty="0" err="1"/>
              <a:t>Selesai</a:t>
            </a:r>
            <a:endParaRPr lang="en-US" sz="2000" dirty="0"/>
          </a:p>
          <a:p>
            <a:r>
              <a:rPr lang="en-US" sz="2000" dirty="0"/>
              <a:t>&gt;&gt;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289B-869E-87A2-288E-F8F0D66C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84" y="2870012"/>
            <a:ext cx="3737816" cy="391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15E0B-F5CA-7087-19CF-704BBE3D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28" y="2831963"/>
            <a:ext cx="3810543" cy="39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31F70F-7F5D-4B87-BD9B-0E91442A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4" y="3783039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>
            <a:extLst>
              <a:ext uri="{FF2B5EF4-FFF2-40B4-BE49-F238E27FC236}">
                <a16:creationId xmlns:a16="http://schemas.microsoft.com/office/drawing/2014/main" id="{D7FEB60E-96A6-4F6C-9A70-7A13ADB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13988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E1C6D353-9281-4EEC-AFC2-9868E0AB4B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8795" y="1325419"/>
            <a:ext cx="100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 b="1" dirty="0">
                <a:solidFill>
                  <a:srgbClr val="FF0000"/>
                </a:solidFill>
                <a:ea typeface="Gulim" panose="020B0600000101010101" pitchFamily="34" charset="-127"/>
              </a:rPr>
              <a:t>???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5075B27-BD73-4038-B877-EA4160DA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2" y="3429000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ko-KR" sz="2400" b="1" dirty="0">
                <a:solidFill>
                  <a:srgbClr val="5F5F5F"/>
                </a:solidFill>
                <a:ea typeface="Gulim" panose="020B0600000101010101" pitchFamily="34" charset="-127"/>
              </a:rPr>
              <a:t>@2*$#d(*%7*</a:t>
            </a:r>
          </a:p>
        </p:txBody>
      </p:sp>
      <p:pic>
        <p:nvPicPr>
          <p:cNvPr id="14342" name="Picture 8">
            <a:extLst>
              <a:ext uri="{FF2B5EF4-FFF2-40B4-BE49-F238E27FC236}">
                <a16:creationId xmlns:a16="http://schemas.microsoft.com/office/drawing/2014/main" id="{7BDD4ADD-2F07-450D-BC59-26DFA10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6" y="3600297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639D158-9D9D-43C6-8895-1000F5A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9" y="1947236"/>
            <a:ext cx="1411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>
            <a:extLst>
              <a:ext uri="{FF2B5EF4-FFF2-40B4-BE49-F238E27FC236}">
                <a16:creationId xmlns:a16="http://schemas.microsoft.com/office/drawing/2014/main" id="{F89488E5-FB2C-4C36-AE0E-861363C0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2" y="439687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Kriptografi</a:t>
            </a:r>
            <a:endParaRPr lang="en-US" alt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B964CC-C67F-4AF8-A111-7DAFD178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14346" name="Slide Number Placeholder 2">
            <a:extLst>
              <a:ext uri="{FF2B5EF4-FFF2-40B4-BE49-F238E27FC236}">
                <a16:creationId xmlns:a16="http://schemas.microsoft.com/office/drawing/2014/main" id="{F9BAE74C-9E00-4194-824B-45C3A1EF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802AE4-FF37-40C3-91E1-1F5426A71F3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F5552-DA48-4DE6-9998-52EC4164D293}"/>
              </a:ext>
            </a:extLst>
          </p:cNvPr>
          <p:cNvSpPr/>
          <p:nvPr/>
        </p:nvSpPr>
        <p:spPr>
          <a:xfrm>
            <a:off x="1864995" y="5399245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dienkripsi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kriptografi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Cipherteks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keberadaannya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47087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FB030-A23F-7F5C-EFE8-B0257BE6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5B260-A0A5-F501-46AF-5A2286B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078D-E660-E3DA-D387-61B5C376F05B}"/>
              </a:ext>
            </a:extLst>
          </p:cNvPr>
          <p:cNvSpPr txBox="1"/>
          <p:nvPr/>
        </p:nvSpPr>
        <p:spPr>
          <a:xfrm>
            <a:off x="629920" y="719832"/>
            <a:ext cx="109321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LSB_ekstrak.m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telah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teks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terlebih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dahulu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Diperlukan 30 byte = 10 pixel x 3 byte pada baris pertama citra stegano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1:10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(1,col,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92BA-A554-CB9A-91A8-145FA7633F76}"/>
              </a:ext>
            </a:extLst>
          </p:cNvPr>
          <p:cNvSpPr txBox="1"/>
          <p:nvPr/>
        </p:nvSpPr>
        <p:spPr>
          <a:xfrm>
            <a:off x="731520" y="1365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2793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CFD9B-D308-6163-8DF5-8AD72568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A8255-7D6C-1DC7-9708-360FA873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030F0-C27D-80C2-4913-CC6819EBB64B}"/>
              </a:ext>
            </a:extLst>
          </p:cNvPr>
          <p:cNvSpPr txBox="1"/>
          <p:nvPr/>
        </p:nvSpPr>
        <p:spPr>
          <a:xfrm>
            <a:off x="787400" y="348635"/>
            <a:ext cx="109067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0;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1:30     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L = L +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))*(2^(30-idx));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biner,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ikut dibaca kembali dari awal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L*8 + 30;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dibaca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size(stegoImage,1)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size(stegoImage,2)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endParaRPr lang="en-US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98422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9387F5-A78B-90F0-4AF9-56964A50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097E7-329C-202B-A946-3443EBE5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86E5-83D3-842C-E49D-BAFBB0727670}"/>
              </a:ext>
            </a:extLst>
          </p:cNvPr>
          <p:cNvSpPr txBox="1"/>
          <p:nvPr/>
        </p:nvSpPr>
        <p:spPr>
          <a:xfrm>
            <a:off x="812800" y="382012"/>
            <a:ext cx="103530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Ambil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(31:m);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*8);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dec(i) = bin2dec(num2str(bin(i,:)));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char(dec);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diekstraksi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0478-4C9B-902F-CAD4-0526F703D09E}"/>
              </a:ext>
            </a:extLst>
          </p:cNvPr>
          <p:cNvSpPr txBox="1"/>
          <p:nvPr/>
        </p:nvSpPr>
        <p:spPr>
          <a:xfrm>
            <a:off x="909320" y="4366736"/>
            <a:ext cx="749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LSB_ekstrak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stegano</a:t>
            </a:r>
            <a:r>
              <a:rPr lang="en-US" sz="2000" dirty="0"/>
              <a:t>: output.bmp</a:t>
            </a:r>
          </a:p>
          <a:p>
            <a:r>
              <a:rPr lang="en-US" sz="2000" dirty="0" err="1"/>
              <a:t>Ekstraksi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Pesan</a:t>
            </a:r>
            <a:r>
              <a:rPr lang="en-US" sz="2000" dirty="0"/>
              <a:t> yang </a:t>
            </a:r>
            <a:r>
              <a:rPr lang="en-US" sz="2000" dirty="0" err="1"/>
              <a:t>diekstraksi</a:t>
            </a:r>
            <a:r>
              <a:rPr lang="en-US" sz="2000" dirty="0"/>
              <a:t>:</a:t>
            </a:r>
          </a:p>
          <a:p>
            <a:r>
              <a:rPr lang="en-US" sz="2000" dirty="0"/>
              <a:t>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AF750-00B0-CDD6-4865-12907005D5AF}"/>
              </a:ext>
            </a:extLst>
          </p:cNvPr>
          <p:cNvSpPr txBox="1"/>
          <p:nvPr/>
        </p:nvSpPr>
        <p:spPr>
          <a:xfrm>
            <a:off x="812800" y="3749873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89D92-DA9E-C7B3-5BD0-FBF619D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01" y="243840"/>
            <a:ext cx="4845394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Kode program Python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Kode program Python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dimodifikasi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>
                <a:hlinkClick r:id="rId2"/>
              </a:rPr>
              <a:t>https://medium.com/swlh/lsb-image-steganography-using-python-2bbbee2c69a2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0C620-993A-3A86-6CFC-FDB89CED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87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26825-F9D6-6BF6-6526-E6E41DD8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081B1-1EAC-DAB9-65EE-184C488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AA76E-753E-6DB7-47BE-19067EC57DFE}"/>
              </a:ext>
            </a:extLst>
          </p:cNvPr>
          <p:cNvSpPr txBox="1"/>
          <p:nvPr/>
        </p:nvSpPr>
        <p:spPr>
          <a:xfrm>
            <a:off x="641131" y="493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PIL import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DD758-34E4-97B9-E639-2DD8568E5817}"/>
              </a:ext>
            </a:extLst>
          </p:cNvPr>
          <p:cNvSpPr txBox="1"/>
          <p:nvPr/>
        </p:nvSpPr>
        <p:spPr>
          <a:xfrm>
            <a:off x="641130" y="1381536"/>
            <a:ext cx="1071267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sebuah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'r')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  #tambahkan delimiter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menandai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#ubah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biner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''.join([format(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"08b")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periksa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apakah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menyisipkan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print("ERROR: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Ukuran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penyembunyian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230B9-4180-AAE8-938B-E50D5447A6C2}"/>
              </a:ext>
            </a:extLst>
          </p:cNvPr>
          <p:cNvSpPr/>
          <p:nvPr/>
        </p:nvSpPr>
        <p:spPr>
          <a:xfrm>
            <a:off x="641129" y="378372"/>
            <a:ext cx="10786239" cy="761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18E447-EB0D-CDBD-E873-59E28B676AC7}"/>
              </a:ext>
            </a:extLst>
          </p:cNvPr>
          <p:cNvSpPr/>
          <p:nvPr/>
        </p:nvSpPr>
        <p:spPr>
          <a:xfrm>
            <a:off x="635872" y="1381536"/>
            <a:ext cx="10791497" cy="5262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4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DCC64-9D93-0409-3674-DAFE8AF9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4C5D3-EE6D-3C9C-E998-8EC4AE20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FE569-9E18-636A-2851-20103F1A9343}"/>
              </a:ext>
            </a:extLst>
          </p:cNvPr>
          <p:cNvSpPr txBox="1"/>
          <p:nvPr/>
        </p:nvSpPr>
        <p:spPr>
          <a:xfrm>
            <a:off x="882869" y="804152"/>
            <a:ext cx="107310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index=0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for q in range(0, 2):    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index &lt;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 = int(bin(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[p][q])[2:9] +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[index], 2)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index = index +  1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larik_pixel.reshape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n)      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Image.fromarray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larik_pixel.astype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('uint8'),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stego_image.save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berhasil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24C31D-1BE3-8F4B-082C-D169D350740E}"/>
              </a:ext>
            </a:extLst>
          </p:cNvPr>
          <p:cNvSpPr/>
          <p:nvPr/>
        </p:nvSpPr>
        <p:spPr>
          <a:xfrm>
            <a:off x="822434" y="729284"/>
            <a:ext cx="10791497" cy="35175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3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222533-44B1-E061-B55E-CF87D901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44AC5-5489-EE99-48F7-EC9E6776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46EC1-3187-74C0-51FD-71DA77CF9E66}"/>
              </a:ext>
            </a:extLst>
          </p:cNvPr>
          <p:cNvSpPr txBox="1"/>
          <p:nvPr/>
        </p:nvSpPr>
        <p:spPr>
          <a:xfrm>
            <a:off x="788276" y="820969"/>
            <a:ext cx="10615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'r')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#Ekstraksi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 q in range(0, 2):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+= 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[p][q])[2:][-1])  #ambil bit LSB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Kelompokkan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list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[i:i+8]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range(0,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8)]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A92AE-0999-45CE-1494-79C1BE764A3F}"/>
              </a:ext>
            </a:extLst>
          </p:cNvPr>
          <p:cNvSpPr/>
          <p:nvPr/>
        </p:nvSpPr>
        <p:spPr>
          <a:xfrm>
            <a:off x="822434" y="729284"/>
            <a:ext cx="10791497" cy="4807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7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D37A32-4379-7FC8-492A-8EA2F069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DFAEC-E7BB-836B-7CAD-3CA01D4E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1D972-F8DF-FEBB-2163-9F65D61ECAA7}"/>
              </a:ext>
            </a:extLst>
          </p:cNvPr>
          <p:cNvSpPr txBox="1"/>
          <p:nvPr/>
        </p:nvSpPr>
        <p:spPr>
          <a:xfrm>
            <a:off x="987972" y="641581"/>
            <a:ext cx="81770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Ubah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karakter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[-5:] ==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": 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ketemu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delimiter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break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else: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chr(int(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], 2))     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if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[:-5])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tersembunyi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18A55-5477-8B9F-4AF7-8900EED26925}"/>
              </a:ext>
            </a:extLst>
          </p:cNvPr>
          <p:cNvSpPr/>
          <p:nvPr/>
        </p:nvSpPr>
        <p:spPr>
          <a:xfrm>
            <a:off x="700251" y="507250"/>
            <a:ext cx="10791497" cy="3339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74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4DBE84-1360-FB72-3532-0BBDF41D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57A22-23E7-BC1C-3640-E2DB7965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E9747-6123-1F99-5113-C847AF25734F}"/>
              </a:ext>
            </a:extLst>
          </p:cNvPr>
          <p:cNvSpPr txBox="1"/>
          <p:nvPr/>
        </p:nvSpPr>
        <p:spPr>
          <a:xfrm>
            <a:off x="990600" y="346612"/>
            <a:ext cx="10363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print("--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Citra Digital --")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print("1: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print("2: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'1':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cover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Ketikkan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image)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'2':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salah")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9E772-8A6E-2FFD-40B3-C8EBBEA1CE2B}"/>
              </a:ext>
            </a:extLst>
          </p:cNvPr>
          <p:cNvSpPr/>
          <p:nvPr/>
        </p:nvSpPr>
        <p:spPr>
          <a:xfrm>
            <a:off x="776451" y="346612"/>
            <a:ext cx="10791497" cy="5602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989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17BADF-9725-2802-26E2-8A41B6F8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1B459-FBE3-BCC8-8428-706B3ED5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567F6-B8AF-4726-792F-6327BBBE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2" y="401684"/>
            <a:ext cx="11708524" cy="60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2F93DDEC-8A4B-4DD6-A443-84DA1895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714375"/>
            <a:ext cx="1013968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mengenkripsi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maknanya</a:t>
            </a:r>
            <a:r>
              <a:rPr lang="en-US" altLang="en-US" dirty="0"/>
              <a:t> </a:t>
            </a:r>
            <a:r>
              <a:rPr lang="en-US" altLang="en-US" dirty="0" err="1"/>
              <a:t>tersamar</a:t>
            </a:r>
            <a:endParaRPr lang="en-US" altLang="en-US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77877D6-F7D6-4780-8D09-1A34E46C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ED36E4-35B2-4E7B-A37A-88EB0076533E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D694C0E-88D1-4F63-A081-DBBF94AA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23574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DB393F0-7DEC-4F9A-873B-947B1723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357438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00AADEAB-0D0B-408A-8DF7-A3C3E6CA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0716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Enkripsi</a:t>
            </a:r>
          </a:p>
        </p:txBody>
      </p:sp>
      <p:sp>
        <p:nvSpPr>
          <p:cNvPr id="10247" name="Right Arrow 12">
            <a:extLst>
              <a:ext uri="{FF2B5EF4-FFF2-40B4-BE49-F238E27FC236}">
                <a16:creationId xmlns:a16="http://schemas.microsoft.com/office/drawing/2014/main" id="{FDDA8752-A6CD-4C3A-BFF7-77A8AD19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8" name="Right Arrow 13">
            <a:extLst>
              <a:ext uri="{FF2B5EF4-FFF2-40B4-BE49-F238E27FC236}">
                <a16:creationId xmlns:a16="http://schemas.microsoft.com/office/drawing/2014/main" id="{EE64D38F-7DE2-4C3D-A09B-90EF81E4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9" name="Rectangle 15">
            <a:extLst>
              <a:ext uri="{FF2B5EF4-FFF2-40B4-BE49-F238E27FC236}">
                <a16:creationId xmlns:a16="http://schemas.microsoft.com/office/drawing/2014/main" id="{CCE070AC-83DF-4613-B358-576EBD2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37861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Dekripsi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001D3A6B-112C-4E66-B079-3E0F7846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00500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51" name="Right Arrow 17">
            <a:extLst>
              <a:ext uri="{FF2B5EF4-FFF2-40B4-BE49-F238E27FC236}">
                <a16:creationId xmlns:a16="http://schemas.microsoft.com/office/drawing/2014/main" id="{F7178C26-6202-4BFC-94EF-509EE43D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4071938"/>
            <a:ext cx="642938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2" name="Right Arrow 18">
            <a:extLst>
              <a:ext uri="{FF2B5EF4-FFF2-40B4-BE49-F238E27FC236}">
                <a16:creationId xmlns:a16="http://schemas.microsoft.com/office/drawing/2014/main" id="{47556E66-1B96-4E09-B82A-193F193E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1433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3" name="Rectangle 19">
            <a:extLst>
              <a:ext uri="{FF2B5EF4-FFF2-40B4-BE49-F238E27FC236}">
                <a16:creationId xmlns:a16="http://schemas.microsoft.com/office/drawing/2014/main" id="{666A6255-37DD-4EF6-A7FF-6CBCDF8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40719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670632E5-32F9-44A6-8FA1-0F92662D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928939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9355AA87-E641-4E0B-B9EC-BD919E20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8" y="2928939"/>
            <a:ext cx="1509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6" name="TextBox 22">
            <a:extLst>
              <a:ext uri="{FF2B5EF4-FFF2-40B4-BE49-F238E27FC236}">
                <a16:creationId xmlns:a16="http://schemas.microsoft.com/office/drawing/2014/main" id="{BA1384D3-DD6E-453B-8FD9-00D484E3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4500564"/>
            <a:ext cx="150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7" name="TextBox 23">
            <a:extLst>
              <a:ext uri="{FF2B5EF4-FFF2-40B4-BE49-F238E27FC236}">
                <a16:creationId xmlns:a16="http://schemas.microsoft.com/office/drawing/2014/main" id="{3112C8C7-5705-4C73-9EE7-052F143C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5720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78783-8AA5-4A1B-A1E6-722F34A3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796697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F7775BC1-01FA-48EB-B3A9-6ADAA0B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6621-06E4-4415-A51A-0D740C04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520825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Li, F., </a:t>
            </a:r>
            <a:r>
              <a:rPr lang="en-US" sz="2000" i="1" dirty="0"/>
              <a:t>The art and science of writing hidden messages: </a:t>
            </a:r>
            <a:r>
              <a:rPr lang="en-US" sz="2000" i="1" dirty="0" err="1"/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Khan, M. M. , </a:t>
            </a:r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 err="1"/>
              <a:t>Wohlgemuth</a:t>
            </a:r>
            <a:r>
              <a:rPr lang="en-US" sz="2000" dirty="0"/>
              <a:t>, S. (2002), IT-Security: Theory and Practice : </a:t>
            </a:r>
            <a:r>
              <a:rPr lang="en-US" sz="2000" i="1" dirty="0" err="1"/>
              <a:t>Steganography</a:t>
            </a:r>
            <a:r>
              <a:rPr lang="en-US" sz="2000" i="1" dirty="0"/>
              <a:t> and Watermarking, </a:t>
            </a:r>
            <a:r>
              <a:rPr lang="en-US" sz="2000" dirty="0"/>
              <a:t>University of  Freiburg, </a:t>
            </a:r>
            <a:r>
              <a:rPr lang="en-US" sz="2000" dirty="0" err="1"/>
              <a:t>Denmakr</a:t>
            </a:r>
            <a:r>
              <a:rPr lang="en-US" sz="2000" dirty="0"/>
              <a:t>, 2002.</a:t>
            </a:r>
            <a:endParaRPr lang="en-US" sz="2000" i="1" dirty="0"/>
          </a:p>
          <a:p>
            <a:pPr>
              <a:defRPr/>
            </a:pPr>
            <a:r>
              <a:rPr lang="en-US" sz="2000" i="1" dirty="0" err="1"/>
              <a:t>Tawalbeh</a:t>
            </a:r>
            <a:r>
              <a:rPr lang="en-US" sz="2000" i="1" dirty="0"/>
              <a:t>, L. </a:t>
            </a:r>
            <a:r>
              <a:rPr lang="en-US" sz="2000" dirty="0"/>
              <a:t>(2006), </a:t>
            </a:r>
            <a:r>
              <a:rPr lang="en-US" sz="2000" i="1" dirty="0"/>
              <a:t> Watermarking, </a:t>
            </a:r>
            <a:r>
              <a:rPr lang="en-US" sz="2000" dirty="0"/>
              <a:t>Information System Security, AABFS-Jordan.</a:t>
            </a:r>
          </a:p>
          <a:p>
            <a:pPr>
              <a:defRPr/>
            </a:pPr>
            <a:r>
              <a:rPr lang="id-ID" sz="2000" dirty="0"/>
              <a:t>Yuli Anneria Sinaga, </a:t>
            </a:r>
            <a:r>
              <a:rPr lang="id-ID" sz="2000" i="1" dirty="0"/>
              <a:t>Steganalisis dengan Metode C</a:t>
            </a:r>
            <a:r>
              <a:rPr lang="en-US" sz="2000" i="1" dirty="0"/>
              <a:t>hi-square </a:t>
            </a:r>
            <a:r>
              <a:rPr lang="en-US" sz="2000" i="1" dirty="0" err="1"/>
              <a:t>dan</a:t>
            </a:r>
            <a:r>
              <a:rPr lang="en-US" sz="2000" i="1" dirty="0"/>
              <a:t> RS-analysis</a:t>
            </a:r>
            <a:r>
              <a:rPr lang="id-ID" sz="2000" dirty="0"/>
              <a:t>, Tugas Akhir Informatika, IT</a:t>
            </a:r>
            <a:endParaRPr lang="en-US" altLang="ko-KR" sz="2000" dirty="0"/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010000"/>
                </a:solidFill>
              </a:rPr>
              <a:t> </a:t>
            </a:r>
            <a:endParaRPr lang="en-US" sz="2000" dirty="0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184CDDB0-7D71-4FAB-BB73-805CCFF8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70A58D-EE4A-46A9-8ABD-CC8EB0C07D59}" type="slidenum">
              <a:rPr lang="en-US" altLang="en-US">
                <a:latin typeface="Arial" panose="020B0604020202020204" pitchFamily="34" charset="0"/>
              </a:rPr>
              <a:pPr/>
              <a:t>80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3449B7-A1C7-417A-B2CC-9ABDC678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6955311C-B94F-4364-9F77-9E595B91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01417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>
            <a:extLst>
              <a:ext uri="{FF2B5EF4-FFF2-40B4-BE49-F238E27FC236}">
                <a16:creationId xmlns:a16="http://schemas.microsoft.com/office/drawing/2014/main" id="{8D6A876C-7707-498B-8AED-BCA771F5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09924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10DB23AC-38F6-4FB2-95AE-2F19B441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608706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F8D5CAE0-ABA5-4B95-8E02-C2B4B31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558925"/>
            <a:ext cx="14112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j0331471">
            <a:extLst>
              <a:ext uri="{FF2B5EF4-FFF2-40B4-BE49-F238E27FC236}">
                <a16:creationId xmlns:a16="http://schemas.microsoft.com/office/drawing/2014/main" id="{578C089B-36B8-41B4-8CAD-665B2DD5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2565401"/>
            <a:ext cx="18129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0">
            <a:extLst>
              <a:ext uri="{FF2B5EF4-FFF2-40B4-BE49-F238E27FC236}">
                <a16:creationId xmlns:a16="http://schemas.microsoft.com/office/drawing/2014/main" id="{4BA2D0A8-F674-43A6-B6E2-E5F488C5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436244"/>
            <a:ext cx="305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C161E-2939-45C2-BAFF-CB66F182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AD02D78-7720-472C-850C-272C2AD7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BEB94D-085B-4BC2-A45B-EECA09656FC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55BEDB-7016-4443-A211-AB83C2936F92}"/>
              </a:ext>
            </a:extLst>
          </p:cNvPr>
          <p:cNvSpPr/>
          <p:nvPr/>
        </p:nvSpPr>
        <p:spPr>
          <a:xfrm>
            <a:off x="1641475" y="5368112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Stego</a:t>
            </a:r>
            <a:r>
              <a:rPr lang="en-US" sz="2000" dirty="0">
                <a:solidFill>
                  <a:srgbClr val="FF0000"/>
                </a:solidFill>
              </a:rPr>
              <a:t>-data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tersembunyi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dalamnya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7003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5161</Words>
  <Application>Microsoft Office PowerPoint</Application>
  <PresentationFormat>Widescreen</PresentationFormat>
  <Paragraphs>871</Paragraphs>
  <Slides>80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95" baseType="lpstr">
      <vt:lpstr>Gulim</vt:lpstr>
      <vt:lpstr>新細明體</vt:lpstr>
      <vt:lpstr>Arial</vt:lpstr>
      <vt:lpstr>Calibri</vt:lpstr>
      <vt:lpstr>Calibri Light</vt:lpstr>
      <vt:lpstr>Courier New</vt:lpstr>
      <vt:lpstr>Symbol</vt:lpstr>
      <vt:lpstr>Tahoma</vt:lpstr>
      <vt:lpstr>Times New Roman</vt:lpstr>
      <vt:lpstr>Verdana</vt:lpstr>
      <vt:lpstr>Wingdings</vt:lpstr>
      <vt:lpstr>Office Theme</vt:lpstr>
      <vt:lpstr>Visio</vt:lpstr>
      <vt:lpstr>VISIO</vt:lpstr>
      <vt:lpstr>Document</vt:lpstr>
      <vt:lpstr>  07 - Steganografi </vt:lpstr>
      <vt:lpstr>The Prisoner’s Problem </vt:lpstr>
      <vt:lpstr>PowerPoint Presentation</vt:lpstr>
      <vt:lpstr>PowerPoint Presentation</vt:lpstr>
      <vt:lpstr>Apa Steganografi itu?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Sejarah Steganografi</vt:lpstr>
      <vt:lpstr>Ancient Steganography</vt:lpstr>
      <vt:lpstr>PowerPoint Presentation</vt:lpstr>
      <vt:lpstr>PowerPoint Presentation</vt:lpstr>
      <vt:lpstr>PowerPoint Presentation</vt:lpstr>
      <vt:lpstr>Renaissance Steganography</vt:lpstr>
      <vt:lpstr>PowerPoint Presentation</vt:lpstr>
      <vt:lpstr>World War Steganography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Steganografi dan Terorisme</vt:lpstr>
      <vt:lpstr>Steganografi Digital</vt:lpstr>
      <vt:lpstr>PowerPoint Presentation</vt:lpstr>
      <vt:lpstr>Terminologi Steganografi</vt:lpstr>
      <vt:lpstr>Diagram Proses Steganografi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Kriteria Steganografi yang Bagus</vt:lpstr>
      <vt:lpstr>Kombinasi Kriptografi dan Steganografi</vt:lpstr>
      <vt:lpstr>PowerPoint Presentation</vt:lpstr>
      <vt:lpstr>Ranah Steganografi</vt:lpstr>
      <vt:lpstr>Metode LSB</vt:lpstr>
      <vt:lpstr>Citra Digital</vt:lpstr>
      <vt:lpstr>PowerPoint Presentation</vt:lpstr>
      <vt:lpstr>PowerPoint Presentation</vt:lpstr>
      <vt:lpstr>Metode LSB</vt:lpstr>
      <vt:lpstr>PowerPoint Presentation</vt:lpstr>
      <vt:lpstr>PowerPoint Presentation</vt:lpstr>
      <vt:lpstr>PowerPoint Presentation</vt:lpstr>
      <vt:lpstr>Contoh 1:</vt:lpstr>
      <vt:lpstr>PowerPoint Presentation</vt:lpstr>
      <vt:lpstr>Contoh 2:</vt:lpstr>
      <vt:lpstr>Ekstraksi Pesan dari Stego-image</vt:lpstr>
      <vt:lpstr>Menghitung Ukuran Pesan yang dapat Disembunyikan</vt:lpstr>
      <vt:lpstr>Beberapa Varian Metode LSB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Steganografi Online</vt:lpstr>
      <vt:lpstr>PowerPoint Presentation</vt:lpstr>
      <vt:lpstr>PowerPoint Presentation</vt:lpstr>
      <vt:lpstr>PowerPoint Presentation</vt:lpstr>
      <vt:lpstr>PowerPoint Presentation</vt:lpstr>
      <vt:lpstr>Program Steganografi dengan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Steganografi dengan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Dr. Ir. Rinaldi, M.T.</cp:lastModifiedBy>
  <cp:revision>29</cp:revision>
  <dcterms:created xsi:type="dcterms:W3CDTF">2020-09-12T06:54:45Z</dcterms:created>
  <dcterms:modified xsi:type="dcterms:W3CDTF">2024-02-19T07:28:10Z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2024-02-19T07:25:22Z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2bb0cffc-5102-49cb-afc6-8e37cea9cc13</vt:lpwstr>
  </property>
  <property fmtid="{D5CDD505-2E9C-101B-9397-08002B2CF9AE}" pid="8" name="MSIP_Label_38b525e5-f3da-4501-8f1e-526b6769fc56_ContentBits">
    <vt:lpwstr>0</vt:lpwstr>
  </property>
</Properties>
</file>