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71" r:id="rId7"/>
    <p:sldId id="270" r:id="rId8"/>
    <p:sldId id="268" r:id="rId9"/>
    <p:sldId id="262" r:id="rId10"/>
    <p:sldId id="272" r:id="rId11"/>
    <p:sldId id="383" r:id="rId12"/>
    <p:sldId id="274" r:id="rId13"/>
    <p:sldId id="263" r:id="rId14"/>
    <p:sldId id="264" r:id="rId15"/>
    <p:sldId id="273" r:id="rId16"/>
    <p:sldId id="276" r:id="rId17"/>
    <p:sldId id="265" r:id="rId18"/>
    <p:sldId id="267" r:id="rId19"/>
    <p:sldId id="382" r:id="rId20"/>
    <p:sldId id="381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31E89-2819-4520-96BD-AA1879CB292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1F19-20E7-4FD3-8709-4AB70070A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2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723325A-EF06-41D5-89AE-09C08856D9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18AAD87-0500-4193-A6E4-866792255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0704E78-CCE2-4D8E-BCA6-9B991237E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467E44-9C21-4E25-B71E-0C8FA332BB7A}" type="slidenum">
              <a:rPr lang="en-GB" altLang="en-US" sz="1200"/>
              <a:pPr/>
              <a:t>10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4333D-275A-42DD-A183-8B414DD05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3386C-9E35-4BA2-A7A6-C400DBCA8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9E747-C304-41A4-95AC-74451827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DA3D8-12CD-4DE4-A46A-5DB793AF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67D4B-9FE1-4292-965A-B4FE5209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1EA3-42B4-4621-88E1-D1FCCB11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C4645-27A9-4027-992B-3934CDE96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FC62-2A8C-45B1-8043-5C42D55F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6041-061E-4F4C-9634-5F258B24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AC389-EB3B-4D25-8715-77A9287D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4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2D4F3-4C89-4898-BE15-AB9409904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6D2DB-A896-499F-B487-4F5406E86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0B598-EE3A-4502-AB2B-349068EB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D1B8-5E67-491F-BE77-758489FC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30EB-BF72-42B0-842D-E7AAB345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8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7BA3-5E29-4AAB-B2DE-AD549626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23A07-57F7-4138-A196-10800B206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44402-72B5-4759-8A10-C0E087B62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2B06-E96C-4481-B60F-7A8A4D58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F3783-E28A-4DF6-ACDD-F60BA2AB7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0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48B0-7AD0-4C2B-BBA0-D4BFADFA7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C2F93-34A6-43A2-B846-1B455B0A6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9F234-710B-485F-A95C-E238B20A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5BF3-95B0-433E-B9E9-55108764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BF9A9-8194-4F6B-818E-878A791F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9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66F3-AD74-4172-8775-EE81F0C6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C5F52-8563-41BC-8595-98795DEC2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A3FFB-49A6-46B6-8092-1106217C9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00716-CB11-4800-B8F4-411359AB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28034-51ED-4405-B89D-F73F4A8B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0F658-1D6A-41A8-8537-03315B41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8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CE29-E567-4FA4-8950-C93E422EB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CCE19-E5F5-483F-9310-F6859E42F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A481A-D847-450F-9F73-0189FC6E0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035EC-91FF-4E04-B1CE-27881D07C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AB40CC-C45C-48AF-B0D8-A763B841F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970AD-992E-4F3B-8D9E-6C02BBA2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7C0EA-B786-48EB-A10B-8612F6288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E5F6B-764C-456A-AF75-8BD7B2D0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9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51CD-C5F4-4C70-81BD-B1D82644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349D3-BF65-4053-8BE6-6220F03B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C7B9A-CB75-468E-A5E9-63CEC6E3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9996F3-BC29-474D-8CDF-91EFB090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2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F1EFC-F174-4BCF-8B3E-A81C8613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C8392-C487-4B13-A827-AB99247B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CFBEF-2A50-466B-8FE1-5A45447F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9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E3B6-D72F-4E8E-84FB-28B124D0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27A4-2F75-4E07-9838-7F6C8B21D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CE999-5AA5-4A6B-917D-7215D8F8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EC11-2B4B-49F1-80D4-516ABA1C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3D916-8F0B-4662-B306-973ADC44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B8315-4E5E-4D27-8B7C-75D48950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4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FC5E-BABB-417F-BDE0-84D20A95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79113-7D39-4973-9A8D-FA98AD04E7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F9F03-4448-4775-8F7F-54FC37092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3D8E2-6E4A-4B33-876C-0BFAC33B0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0FA16-805E-4681-BB5E-E2ADD00D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917D5-EB5B-4F5D-8CD8-A5AC91D6B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6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486579-B480-438C-9D2E-BAB3F07C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C2EAA-F20F-43EE-BD67-31A4FD37A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19225-D60C-4D58-9C81-323418ADB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B09A-4FFB-4CD7-B8DF-201E3EE6A7B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5B0F6-0BE6-46F3-80C2-E926CAFC9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07ABA-C636-430F-8F1B-FB87E2AFA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C8D4-5A77-48B4-81C3-118551DB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achesleuth.com/onetimepad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Image:OneTimePadExcerpt.agr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>
            <a:extLst>
              <a:ext uri="{FF2B5EF4-FFF2-40B4-BE49-F238E27FC236}">
                <a16:creationId xmlns:a16="http://schemas.microsoft.com/office/drawing/2014/main" id="{27863A61-266E-40A1-BACF-A1961BF90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2495EF-3E53-4947-8B98-478172B1397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4522523-5FCF-43F4-96FD-1EFB586801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223133"/>
            <a:ext cx="9144000" cy="238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b="1" dirty="0">
                <a:solidFill>
                  <a:srgbClr val="FF0000"/>
                </a:solidFill>
                <a:cs typeface="Times New Roman" panose="02020603050405020304" pitchFamily="18" charset="0"/>
              </a:rPr>
              <a:t>05 -</a:t>
            </a:r>
            <a: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One-Time Pad, </a:t>
            </a:r>
            <a:br>
              <a:rPr lang="en-US" altLang="en-US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Dipecahkan</a:t>
            </a:r>
            <a:r>
              <a:rPr lang="en-GB" altLang="en-US" sz="4000" dirty="0">
                <a:solidFill>
                  <a:srgbClr val="FF0000"/>
                </a:solidFill>
              </a:rPr>
              <a:t> </a:t>
            </a:r>
            <a:br>
              <a:rPr lang="en-US" altLang="en-US" sz="4000" dirty="0">
                <a:solidFill>
                  <a:srgbClr val="FF0000"/>
                </a:solidFill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0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Unbreakable Cipher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altLang="en-US" sz="4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83820-DAC4-489E-82B8-7CCDDE355067}"/>
              </a:ext>
            </a:extLst>
          </p:cNvPr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313DD25-87F1-4754-B5D6-ECDB5FB1D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4515" y="4249791"/>
            <a:ext cx="9144000" cy="2106559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Oleh: Rinaldi Munir</a:t>
            </a:r>
          </a:p>
          <a:p>
            <a:endParaRPr lang="en-US" b="1" dirty="0"/>
          </a:p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Teknik </a:t>
            </a:r>
            <a:r>
              <a:rPr lang="en-US" b="1" dirty="0" err="1"/>
              <a:t>Elektro</a:t>
            </a:r>
            <a:r>
              <a:rPr lang="en-US" b="1" dirty="0"/>
              <a:t> dan </a:t>
            </a:r>
            <a:r>
              <a:rPr lang="en-US" b="1" dirty="0" err="1"/>
              <a:t>Informatika</a:t>
            </a:r>
            <a:r>
              <a:rPr lang="en-US" b="1" dirty="0"/>
              <a:t> </a:t>
            </a:r>
          </a:p>
          <a:p>
            <a:r>
              <a:rPr lang="en-US" b="1" dirty="0" err="1"/>
              <a:t>Institut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Bandung</a:t>
            </a:r>
          </a:p>
          <a:p>
            <a:r>
              <a:rPr lang="en-US" b="1" dirty="0"/>
              <a:t>2024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ECAD6238-F8AA-426B-9B6F-FABB4B26F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62" y="3429000"/>
            <a:ext cx="2176045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5222A-D8AE-425D-9A2E-4C6E2B49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80" y="1066800"/>
            <a:ext cx="10322560" cy="5029200"/>
          </a:xfrm>
        </p:spPr>
        <p:txBody>
          <a:bodyPr/>
          <a:lstStyle/>
          <a:p>
            <a:pPr>
              <a:defRPr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</a:p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	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nantimalamsayatunggukamudidepanwarungkopi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gtrskncvbrwpoatqljfmxtrpjsrzolfhtbmaedpvy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TTELSZCGBDOPMAMKYPLGHTDJMAUDDLSDTSGNKNDKG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315" name="Footer Placeholder 3">
            <a:extLst>
              <a:ext uri="{FF2B5EF4-FFF2-40B4-BE49-F238E27FC236}">
                <a16:creationId xmlns:a16="http://schemas.microsoft.com/office/drawing/2014/main" id="{C1A7D3E8-CE8D-4204-8019-2498CDFF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/>
              <a:t>Rinaldi Munir/IF4020 Kriptografi</a:t>
            </a: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AFDAB0A1-DCF3-4C84-8573-E93EC0C3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10398B-65A6-46FD-AB67-CE49CBB72EF2}" type="slidenum">
              <a:rPr lang="en-GB" altLang="en-US" sz="1400"/>
              <a:pPr/>
              <a:t>10</a:t>
            </a:fld>
            <a:endParaRPr lang="en-GB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19B1-6732-68FD-A06D-6362C2D0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One Time Pad </a:t>
            </a:r>
            <a:r>
              <a:rPr lang="en-US" dirty="0" err="1"/>
              <a:t>Onlie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780D8-8C0C-B15F-4B09-3E8AB5F2F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https://www.cachesleuth.com/onetimepad.html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27E4C-31CD-6758-C287-BDFCD089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D4-5A77-48B4-81C3-118551DB0BC3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29B97-401B-1FBF-0E52-B24CD1C0E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114" y="2625004"/>
            <a:ext cx="7286171" cy="409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8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CDABC-C129-4103-A5AB-DBFE506CE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943600"/>
          </a:xfrm>
        </p:spPr>
        <p:txBody>
          <a:bodyPr>
            <a:normAutofit/>
          </a:bodyPr>
          <a:lstStyle/>
          <a:p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OTP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dan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novel,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berita</a:t>
            </a:r>
            <a:r>
              <a:rPr lang="en-US" dirty="0"/>
              <a:t>, dan </a:t>
            </a:r>
            <a:r>
              <a:rPr lang="en-US" dirty="0" err="1"/>
              <a:t>sebagainya</a:t>
            </a:r>
            <a:r>
              <a:rPr lang="en-US" dirty="0"/>
              <a:t>)?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OTP  (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di </a:t>
            </a:r>
            <a:r>
              <a:rPr lang="en-US" dirty="0" err="1"/>
              <a:t>buku</a:t>
            </a:r>
            <a:r>
              <a:rPr lang="en-US" dirty="0"/>
              <a:t>/novel/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i="1" dirty="0"/>
              <a:t>perfect secrecy</a:t>
            </a:r>
          </a:p>
          <a:p>
            <a:pPr marL="0" indent="0">
              <a:buNone/>
            </a:pPr>
            <a:r>
              <a:rPr lang="en-US" i="1" dirty="0"/>
              <a:t>   </a:t>
            </a:r>
            <a:r>
              <a:rPr lang="en-US" dirty="0"/>
              <a:t>-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endParaRPr lang="en-US" dirty="0"/>
          </a:p>
          <a:p>
            <a:pPr marL="0" indent="0">
              <a:buNone/>
            </a:pPr>
            <a:endParaRPr lang="en-US" i="1" dirty="0"/>
          </a:p>
          <a:p>
            <a:r>
              <a:rPr lang="en-US" dirty="0" err="1"/>
              <a:t>Kunci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OTP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.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kalinya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i="1" dirty="0"/>
              <a:t>one-time pad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two-time pad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46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D34B3DF2-E443-410B-9D2C-2A5505EA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68A6715-3283-4CB9-90A0-38EE4309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73FC99-6F00-4810-AEA8-04026359A163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2513A2B-67E8-40E5-83EA-1C471CDB1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920" y="1026160"/>
            <a:ext cx="10302240" cy="491744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OTP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dipecahkan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2.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memetakan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begitu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juga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sebaliknya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6075" indent="-346075"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berbeda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173038" indent="-173038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bermakna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kesulitan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mana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E829C-6CBA-4606-AAEC-23D07F195CA4}"/>
              </a:ext>
            </a:extLst>
          </p:cNvPr>
          <p:cNvSpPr/>
          <p:nvPr/>
        </p:nvSpPr>
        <p:spPr>
          <a:xfrm>
            <a:off x="5313680" y="2043685"/>
            <a:ext cx="3383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0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000" i="1" baseline="-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000" i="1" baseline="-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en-US" sz="20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000" i="1" baseline="-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37F06DB4-E897-409B-A2B8-ED4888509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84F623C3-8454-441B-B745-0D0E1CF5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F581CE-FD16-4D3F-BA86-9D753403142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1008EE8-84E9-436C-B147-2E151C07B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6440" y="833754"/>
            <a:ext cx="10627360" cy="522160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mencoba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LMCCAWAAZD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mendekripsi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HOJKOREGHP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SALMONEGGS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mencoba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ZDVUZOEYEO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cs typeface="Times New Roman" panose="02020603050405020304" pitchFamily="18" charset="0"/>
              </a:rPr>
              <a:t>P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GREENFIELD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Kriptanalis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???????  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bingung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 )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sembarang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memetakannya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lain. 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FA501-E855-4447-B510-69A632C22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53440"/>
            <a:ext cx="10678160" cy="5547360"/>
          </a:xfrm>
        </p:spPr>
        <p:txBody>
          <a:bodyPr/>
          <a:lstStyle/>
          <a:p>
            <a:pPr>
              <a:defRPr/>
            </a:pP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latihan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TLCYKUMGDFAWTZVOYKLENSZZHYZRW</a:t>
            </a:r>
          </a:p>
          <a:p>
            <a:pPr marL="0" indent="0">
              <a:buNone/>
              <a:defRPr/>
            </a:pPr>
            <a:r>
              <a:rPr lang="en-US" dirty="0"/>
              <a:t>     </a:t>
            </a:r>
          </a:p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temukan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dirty="0"/>
              <a:t> 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johnson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left his house last night</a:t>
            </a:r>
          </a:p>
          <a:p>
            <a:pPr marL="0" indent="0">
              <a:buNone/>
              <a:defRPr/>
            </a:pPr>
            <a:r>
              <a:rPr lang="en-US" dirty="0"/>
              <a:t> </a:t>
            </a:r>
          </a:p>
          <a:p>
            <a:pPr marL="0" indent="0">
              <a:buNone/>
              <a:defRPr/>
            </a:pPr>
            <a:r>
              <a:rPr lang="en-US" dirty="0"/>
              <a:t>   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temukan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lain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saw the mysterious plane behind me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7411" name="Footer Placeholder 3">
            <a:extLst>
              <a:ext uri="{FF2B5EF4-FFF2-40B4-BE49-F238E27FC236}">
                <a16:creationId xmlns:a16="http://schemas.microsoft.com/office/drawing/2014/main" id="{295F98E7-6D7D-4227-B658-04497281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/>
              <a:t>Rinaldi Munir/IF4020 Kriptografi</a:t>
            </a:r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DC6A2ECD-539C-40D4-A5E5-30F22814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F9CDE7-664D-4B24-A82C-54D6FC7EAB55}" type="slidenum">
              <a:rPr lang="en-GB" altLang="en-US" sz="1400"/>
              <a:pPr/>
              <a:t>15</a:t>
            </a:fld>
            <a:endParaRPr lang="en-GB" alt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4778-D7D2-8805-720A-767F6A847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614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Perfect Secrecy </a:t>
            </a:r>
          </a:p>
          <a:p>
            <a:endParaRPr lang="en-US" sz="2400" dirty="0"/>
          </a:p>
          <a:p>
            <a:r>
              <a:rPr lang="en-US" sz="2400" i="1" dirty="0"/>
              <a:t>Perfect secrecy</a:t>
            </a:r>
            <a:r>
              <a:rPr lang="en-US" sz="2400" dirty="0"/>
              <a:t>: </a:t>
            </a:r>
            <a:r>
              <a:rPr lang="en-US" sz="2400" dirty="0" err="1"/>
              <a:t>Cipherteks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apapun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plainteks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dirty="0" err="1"/>
              <a:t>tahun</a:t>
            </a:r>
            <a:r>
              <a:rPr lang="en-US" sz="2400" dirty="0"/>
              <a:t> 1949, Claude Shannon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Bell </a:t>
            </a:r>
            <a:r>
              <a:rPr lang="en-US" sz="2400" dirty="0" err="1"/>
              <a:t>membuktikan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OTP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i="1" dirty="0"/>
              <a:t>perfect secrecy.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Pembuktian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Shannon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pada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i="1" dirty="0" err="1"/>
              <a:t>trully</a:t>
            </a:r>
            <a:r>
              <a:rPr lang="en-US" sz="2400" i="1" dirty="0"/>
              <a:t> random </a:t>
            </a:r>
            <a:r>
              <a:rPr lang="en-US" sz="2400" dirty="0" err="1"/>
              <a:t>diasumsikan</a:t>
            </a:r>
            <a:r>
              <a:rPr lang="en-US" sz="2400" dirty="0"/>
              <a:t> </a:t>
            </a:r>
            <a:r>
              <a:rPr lang="en-US" sz="2400" dirty="0" err="1"/>
              <a:t>dipilih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independen</a:t>
            </a:r>
            <a:r>
              <a:rPr lang="en-US" sz="2400" dirty="0"/>
              <a:t> (</a:t>
            </a:r>
            <a:r>
              <a:rPr lang="en-US" sz="2400" dirty="0" err="1"/>
              <a:t>independen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plainteks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cipherteks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Misalkan</a:t>
            </a:r>
            <a:r>
              <a:rPr lang="en-US" sz="2400" dirty="0"/>
              <a:t> x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plainteks</a:t>
            </a:r>
            <a:r>
              <a:rPr lang="en-US" sz="2400" dirty="0"/>
              <a:t>, dan </a:t>
            </a:r>
            <a:r>
              <a:rPr lang="en-US" sz="2400" dirty="0" err="1"/>
              <a:t>misalkan</a:t>
            </a:r>
            <a:r>
              <a:rPr lang="en-US" sz="2400" dirty="0"/>
              <a:t> 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berkoresponden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Cipherteks</a:t>
            </a:r>
            <a:r>
              <a:rPr lang="en-US" sz="2400" dirty="0"/>
              <a:t> y = (x  + r) mod 26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acak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x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diprediksi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y.   </a:t>
            </a:r>
            <a:r>
              <a:rPr lang="en-US" sz="2400" dirty="0" err="1">
                <a:solidFill>
                  <a:srgbClr val="FF0000"/>
                </a:solidFill>
              </a:rPr>
              <a:t>qed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F1DC3B-8DA1-28DA-EB36-13DA5ED87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666" y="215224"/>
            <a:ext cx="1381374" cy="19477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900DCA-2C3A-D134-3A82-4CF09886BA7E}"/>
              </a:ext>
            </a:extLst>
          </p:cNvPr>
          <p:cNvSpPr txBox="1"/>
          <p:nvPr/>
        </p:nvSpPr>
        <p:spPr>
          <a:xfrm>
            <a:off x="10331792" y="2162961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Claude Shannon</a:t>
            </a:r>
          </a:p>
        </p:txBody>
      </p:sp>
    </p:spTree>
    <p:extLst>
      <p:ext uri="{BB962C8B-B14F-4D97-AF65-F5344CB8AC3E}">
        <p14:creationId xmlns:p14="http://schemas.microsoft.com/office/powerpoint/2010/main" val="3630864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3A728582-70AB-4086-B5B7-37BB6F7B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B8036CDB-F697-455F-8A28-611BB9E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A31CDF-20D8-4BCE-AF12-27FD129D5454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1F96A932-352F-4668-A4D9-53D317702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Kelemahan</a:t>
            </a:r>
            <a:r>
              <a:rPr lang="en-US" altLang="en-US" b="1" dirty="0"/>
              <a:t> OTP</a:t>
            </a:r>
            <a:endParaRPr lang="en-GB" altLang="en-US" b="1" dirty="0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0C5661BD-517F-4FD1-A135-9ED333C3C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1150600" cy="435133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Meskipun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OTP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menawarkan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keamanan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sempurna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praktis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komersil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aplikasi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Alasan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sangkil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    Makin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makin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ukuran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Butuh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milyaran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karakter-karakater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2.  Karena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‘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mungkin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’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pengirim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dan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penerima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bersamaan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B68B8F32-FA3C-42E6-8520-916347DF1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BFD56F7F-E17E-4E3B-9B84-39C93296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C47D8B-7521-4617-B7F8-F7F46DD053D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9C4C048-4BB6-4FE8-A37E-0BB4846DC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3720" y="782321"/>
            <a:ext cx="11084560" cy="557403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OTP,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pengirim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penerima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menyepakati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sepanjang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altLang="en-US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Hal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sulit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praktek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altLang="en-US" sz="3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3800" i="1" dirty="0">
                <a:latin typeface="Calibri" panose="020F0502020204030204" pitchFamily="34" charset="0"/>
                <a:cs typeface="Calibri" panose="020F0502020204030204" pitchFamily="34" charset="0"/>
              </a:rPr>
              <a:t>OTP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komunikasi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yang sangat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aman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mengirim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mengirim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kedua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umumnya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lambat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dan mahal (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lewat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jalur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darat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memakai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kurir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terpercaya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dikenali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dikirim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saluran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pengiriman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berbeda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pengiriman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800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">
            <a:extLst>
              <a:ext uri="{FF2B5EF4-FFF2-40B4-BE49-F238E27FC236}">
                <a16:creationId xmlns:a16="http://schemas.microsoft.com/office/drawing/2014/main" id="{C7FDBCA4-E7B8-143C-8BA7-A9BD16490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28" y="1412755"/>
            <a:ext cx="5065624" cy="4313019"/>
          </a:xfrm>
          <a:prstGeom prst="rect">
            <a:avLst/>
          </a:prstGeom>
          <a:noFill/>
          <a:ln w="25400">
            <a:solidFill>
              <a:srgbClr val="FFCC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88FBF0-E403-CFD7-2706-094BADAF302D}"/>
              </a:ext>
            </a:extLst>
          </p:cNvPr>
          <p:cNvSpPr txBox="1"/>
          <p:nvPr/>
        </p:nvSpPr>
        <p:spPr>
          <a:xfrm>
            <a:off x="1960880" y="5869244"/>
            <a:ext cx="4541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Pejabat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eksekutif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operasi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khusus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Inggris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memperlihatkan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syal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bertuliskan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kunci</a:t>
            </a:r>
            <a:r>
              <a:rPr lang="en-US" b="1" dirty="0">
                <a:solidFill>
                  <a:srgbClr val="FF0000"/>
                </a:solidFill>
              </a:rPr>
              <a:t> OTP </a:t>
            </a:r>
            <a:r>
              <a:rPr lang="en-US" b="1" dirty="0" err="1">
                <a:solidFill>
                  <a:srgbClr val="FF0000"/>
                </a:solidFill>
              </a:rPr>
              <a:t>selama</a:t>
            </a:r>
            <a:r>
              <a:rPr lang="en-US" b="1" dirty="0">
                <a:solidFill>
                  <a:srgbClr val="FF0000"/>
                </a:solidFill>
              </a:rPr>
              <a:t> PD II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A80B3C-BD6F-774B-A3B9-0B8881238E9B}"/>
              </a:ext>
            </a:extLst>
          </p:cNvPr>
          <p:cNvSpPr txBox="1"/>
          <p:nvPr/>
        </p:nvSpPr>
        <p:spPr>
          <a:xfrm>
            <a:off x="833120" y="660400"/>
            <a:ext cx="7684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OTP </a:t>
            </a:r>
            <a:r>
              <a:rPr lang="en-US" sz="2400" dirty="0" err="1"/>
              <a:t>digunakan</a:t>
            </a:r>
            <a:r>
              <a:rPr lang="en-US" sz="2400" dirty="0"/>
              <a:t> oleh </a:t>
            </a:r>
            <a:r>
              <a:rPr lang="en-US" sz="2400" dirty="0" err="1"/>
              <a:t>mata-mata</a:t>
            </a:r>
            <a:r>
              <a:rPr lang="en-US" sz="2400" dirty="0"/>
              <a:t> (</a:t>
            </a:r>
            <a:r>
              <a:rPr lang="en-US" sz="2400" i="1" dirty="0"/>
              <a:t>spy</a:t>
            </a:r>
            <a:r>
              <a:rPr lang="en-US" sz="2400" dirty="0"/>
              <a:t>)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Perang</a:t>
            </a:r>
            <a:r>
              <a:rPr lang="en-US" sz="2400" dirty="0"/>
              <a:t> Dunia II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EEA619-4BAE-CF1B-51C6-3F67A4CFB2C2}"/>
              </a:ext>
            </a:extLst>
          </p:cNvPr>
          <p:cNvSpPr txBox="1"/>
          <p:nvPr/>
        </p:nvSpPr>
        <p:spPr>
          <a:xfrm>
            <a:off x="7659074" y="5735935"/>
            <a:ext cx="42866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John H </a:t>
            </a:r>
            <a:r>
              <a:rPr lang="en-US" dirty="0" err="1">
                <a:solidFill>
                  <a:srgbClr val="FF0000"/>
                </a:solidFill>
              </a:rPr>
              <a:t>Reif</a:t>
            </a:r>
            <a:r>
              <a:rPr lang="en-US" dirty="0">
                <a:solidFill>
                  <a:srgbClr val="FF0000"/>
                </a:solidFill>
              </a:rPr>
              <a:t>, History of Computing, </a:t>
            </a:r>
          </a:p>
          <a:p>
            <a:r>
              <a:rPr lang="en-US" dirty="0">
                <a:solidFill>
                  <a:srgbClr val="FF0000"/>
                </a:solidFill>
              </a:rPr>
              <a:t>Duke University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353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631895B7-5F52-49E1-8339-E857B391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FD169669-20EF-4AFA-A998-A3C68B69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60BAB2-36B7-49AC-A6D1-3931A19D2522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6A6A41C8-B428-4C44-8095-D8D6D1913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BC0D6536-31FF-4632-A635-9A4FAF51C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775619"/>
            <a:ext cx="10139680" cy="4495800"/>
          </a:xfrm>
        </p:spPr>
        <p:txBody>
          <a:bodyPr>
            <a:normAutofit/>
          </a:bodyPr>
          <a:lstStyle/>
          <a:p>
            <a:pPr>
              <a:tabLst>
                <a:tab pos="2174875" algn="l"/>
              </a:tabLst>
            </a:pP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klaim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dirancangnya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Namun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kebanyakan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pernah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orang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breakable cipher</a:t>
            </a: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Caesar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Cipher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Playfair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Affine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Enigma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Hill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dll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kadaluarsa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ECF5269-4C45-D848-B3E7-D8C7FF82652F}"/>
              </a:ext>
            </a:extLst>
          </p:cNvPr>
          <p:cNvSpPr/>
          <p:nvPr/>
        </p:nvSpPr>
        <p:spPr>
          <a:xfrm>
            <a:off x="7398025" y="675033"/>
            <a:ext cx="33070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i="1" dirty="0">
                <a:solidFill>
                  <a:srgbClr val="FF0000"/>
                </a:solidFill>
              </a:rPr>
              <a:t>   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0C89FF-8AF3-1041-BDCE-728B8CFA361B}"/>
              </a:ext>
            </a:extLst>
          </p:cNvPr>
          <p:cNvSpPr/>
          <p:nvPr/>
        </p:nvSpPr>
        <p:spPr>
          <a:xfrm>
            <a:off x="285646" y="304264"/>
            <a:ext cx="529503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Penggunaan</a:t>
            </a:r>
            <a:r>
              <a:rPr lang="en-US" sz="2400" b="1" dirty="0">
                <a:solidFill>
                  <a:srgbClr val="FF0000"/>
                </a:solidFill>
              </a:rPr>
              <a:t> OTP pada </a:t>
            </a:r>
            <a:r>
              <a:rPr lang="en-US" sz="2400" b="1" dirty="0" err="1">
                <a:solidFill>
                  <a:srgbClr val="FF0000"/>
                </a:solidFill>
              </a:rPr>
              <a:t>perang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dingin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antara</a:t>
            </a:r>
            <a:r>
              <a:rPr lang="en-US" sz="2400" b="1" dirty="0">
                <a:solidFill>
                  <a:srgbClr val="FF0000"/>
                </a:solidFill>
              </a:rPr>
              <a:t> AS dan Uni Soviet</a:t>
            </a:r>
          </a:p>
          <a:p>
            <a:br>
              <a:rPr lang="en-US" b="1" dirty="0"/>
            </a:br>
            <a:endParaRPr lang="en-US" b="1" dirty="0"/>
          </a:p>
          <a:p>
            <a:r>
              <a:rPr lang="en-US" sz="2000" b="1" dirty="0">
                <a:solidFill>
                  <a:srgbClr val="FF0000"/>
                </a:solidFill>
              </a:rPr>
              <a:t>The Moscow–Washington hotline [1963]: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AS dan Uni Soviet </a:t>
            </a:r>
            <a:r>
              <a:rPr lang="en-US" b="1" dirty="0" err="1"/>
              <a:t>menggunakan</a:t>
            </a:r>
            <a:r>
              <a:rPr lang="en-US" b="1" dirty="0"/>
              <a:t> hotline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pemimpin</a:t>
            </a:r>
            <a:r>
              <a:rPr lang="en-US" b="1" dirty="0"/>
              <a:t> AS dan Uni Soviet.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Hotline </a:t>
            </a:r>
            <a:r>
              <a:rPr lang="en-US" b="1" dirty="0" err="1"/>
              <a:t>difasilitasi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peralatan</a:t>
            </a:r>
            <a:r>
              <a:rPr lang="en-US" b="1" dirty="0"/>
              <a:t> OTP yang </a:t>
            </a:r>
            <a:r>
              <a:rPr lang="en-US" b="1" dirty="0" err="1"/>
              <a:t>bernama</a:t>
            </a:r>
            <a:r>
              <a:rPr lang="en-US" b="1" dirty="0"/>
              <a:t> ITT Intelex Teletype L015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ITT Intelex Teletype </a:t>
            </a:r>
            <a:r>
              <a:rPr lang="en-US" b="1" dirty="0" err="1"/>
              <a:t>dikembangkan</a:t>
            </a:r>
            <a:r>
              <a:rPr lang="en-US" b="1" dirty="0"/>
              <a:t> </a:t>
            </a:r>
            <a:r>
              <a:rPr lang="en-US" b="1" dirty="0" err="1"/>
              <a:t>setelah</a:t>
            </a:r>
            <a:r>
              <a:rPr lang="en-US" b="1" dirty="0"/>
              <a:t> </a:t>
            </a:r>
            <a:r>
              <a:rPr lang="en-US" b="1" dirty="0" err="1"/>
              <a:t>krisis</a:t>
            </a:r>
            <a:r>
              <a:rPr lang="en-US" b="1" dirty="0"/>
              <a:t> </a:t>
            </a:r>
            <a:r>
              <a:rPr lang="en-US" b="1" dirty="0" err="1"/>
              <a:t>rudal</a:t>
            </a:r>
            <a:r>
              <a:rPr lang="en-US" b="1" dirty="0"/>
              <a:t> Cuba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menghindari</a:t>
            </a:r>
            <a:r>
              <a:rPr lang="en-US" b="1" dirty="0"/>
              <a:t> </a:t>
            </a:r>
            <a:r>
              <a:rPr lang="en-US" b="1" dirty="0" err="1"/>
              <a:t>perang</a:t>
            </a:r>
            <a:r>
              <a:rPr lang="en-US" b="1" dirty="0"/>
              <a:t> </a:t>
            </a:r>
            <a:r>
              <a:rPr lang="en-US" b="1" dirty="0" err="1"/>
              <a:t>nuklir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ITT Intelex Teletype </a:t>
            </a:r>
            <a:r>
              <a:rPr lang="en-US" b="1" dirty="0" err="1">
                <a:solidFill>
                  <a:srgbClr val="FF0000"/>
                </a:solidFill>
              </a:rPr>
              <a:t>mengenkripsi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pesan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menggunakan</a:t>
            </a:r>
            <a:r>
              <a:rPr lang="en-US" b="1" dirty="0">
                <a:solidFill>
                  <a:srgbClr val="FF0000"/>
                </a:solidFill>
              </a:rPr>
              <a:t> OTP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i="1" dirty="0"/>
              <a:t>one-time pad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pita magnetic yang </a:t>
            </a:r>
            <a:r>
              <a:rPr lang="en-US" dirty="0" err="1"/>
              <a:t>diterbangkan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 Washington DC dan Moscow.</a:t>
            </a:r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3BD59C-8CC3-3346-96D3-92DA60B8E89A}"/>
              </a:ext>
            </a:extLst>
          </p:cNvPr>
          <p:cNvSpPr/>
          <p:nvPr/>
        </p:nvSpPr>
        <p:spPr>
          <a:xfrm>
            <a:off x="8547668" y="3382040"/>
            <a:ext cx="29519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ITT Intelex Teletype L015 used for original Moscow–Washington hotline </a:t>
            </a:r>
          </a:p>
          <a:p>
            <a:r>
              <a:rPr lang="en-US" sz="1000" dirty="0"/>
              <a:t>(Lyndon Baines Johnson Library and Museum)</a:t>
            </a:r>
          </a:p>
        </p:txBody>
      </p:sp>
      <p:pic>
        <p:nvPicPr>
          <p:cNvPr id="5" name="Picture 4" descr="A picture containing indoor, black, typewriter&#10;&#10;Description automatically generated">
            <a:extLst>
              <a:ext uri="{FF2B5EF4-FFF2-40B4-BE49-F238E27FC236}">
                <a16:creationId xmlns:a16="http://schemas.microsoft.com/office/drawing/2014/main" id="{D51748CC-2C3C-C74B-AF31-3861D7008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3238" y="635000"/>
            <a:ext cx="2794000" cy="2794000"/>
          </a:xfrm>
          <a:prstGeom prst="rect">
            <a:avLst/>
          </a:prstGeom>
        </p:spPr>
      </p:pic>
      <p:pic>
        <p:nvPicPr>
          <p:cNvPr id="8" name="Picture 7" descr="An aerial view of a large building&#10;&#10;Description automatically generated with low confidence">
            <a:extLst>
              <a:ext uri="{FF2B5EF4-FFF2-40B4-BE49-F238E27FC236}">
                <a16:creationId xmlns:a16="http://schemas.microsoft.com/office/drawing/2014/main" id="{B9F4A527-FC7C-B64A-8D66-40DDED223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319926"/>
            <a:ext cx="1993900" cy="19177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BABD77F-6A66-3145-A4A1-0F33EEFA0FF1}"/>
              </a:ext>
            </a:extLst>
          </p:cNvPr>
          <p:cNvSpPr/>
          <p:nvPr/>
        </p:nvSpPr>
        <p:spPr>
          <a:xfrm>
            <a:off x="6096000" y="6334780"/>
            <a:ext cx="2321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The Pentagon in Arlington County, Virginia, U.S.</a:t>
            </a:r>
          </a:p>
        </p:txBody>
      </p:sp>
      <p:pic>
        <p:nvPicPr>
          <p:cNvPr id="13" name="Picture 12" descr="A body of water with buildings along it&#10;&#10;Description automatically generated with medium confidence">
            <a:extLst>
              <a:ext uri="{FF2B5EF4-FFF2-40B4-BE49-F238E27FC236}">
                <a16:creationId xmlns:a16="http://schemas.microsoft.com/office/drawing/2014/main" id="{6FD9B5F2-C9D4-6A4C-AFBB-2624911FB6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2968" y="4439609"/>
            <a:ext cx="2498240" cy="167833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AEC12C1-7F67-234B-A75F-BE42A625B318}"/>
              </a:ext>
            </a:extLst>
          </p:cNvPr>
          <p:cNvSpPr/>
          <p:nvPr/>
        </p:nvSpPr>
        <p:spPr>
          <a:xfrm>
            <a:off x="9625818" y="6288613"/>
            <a:ext cx="23218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Kremlin in Moscow, Russia</a:t>
            </a:r>
          </a:p>
        </p:txBody>
      </p:sp>
      <p:sp>
        <p:nvSpPr>
          <p:cNvPr id="15" name="Left-Right Arrow 14">
            <a:extLst>
              <a:ext uri="{FF2B5EF4-FFF2-40B4-BE49-F238E27FC236}">
                <a16:creationId xmlns:a16="http://schemas.microsoft.com/office/drawing/2014/main" id="{BAE7EB25-E064-354F-8930-DC63CC290ED4}"/>
              </a:ext>
            </a:extLst>
          </p:cNvPr>
          <p:cNvSpPr/>
          <p:nvPr/>
        </p:nvSpPr>
        <p:spPr>
          <a:xfrm>
            <a:off x="8279260" y="5020889"/>
            <a:ext cx="964095" cy="368473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33A8EA-F844-7EC1-5D10-A9CC5FAF62E2}"/>
              </a:ext>
            </a:extLst>
          </p:cNvPr>
          <p:cNvSpPr txBox="1"/>
          <p:nvPr/>
        </p:nvSpPr>
        <p:spPr>
          <a:xfrm>
            <a:off x="150834" y="6269728"/>
            <a:ext cx="5755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John H </a:t>
            </a:r>
            <a:r>
              <a:rPr lang="en-US" dirty="0" err="1">
                <a:solidFill>
                  <a:srgbClr val="FF0000"/>
                </a:solidFill>
              </a:rPr>
              <a:t>Reif</a:t>
            </a:r>
            <a:r>
              <a:rPr lang="en-US" dirty="0">
                <a:solidFill>
                  <a:srgbClr val="FF0000"/>
                </a:solidFill>
              </a:rPr>
              <a:t>, History of Computing, Duke University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2148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8E2F7F8E-71F0-4C4B-88ED-3CF1DD7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7714C50C-60CA-442A-B952-E279A11D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069BE4-609B-4388-8C0C-79616A864DDD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E2F263D-274F-4F17-996D-5C54870C8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i="1">
                <a:latin typeface="Arial" panose="020B0604020202020204" pitchFamily="34" charset="0"/>
              </a:rPr>
              <a:t>As a practical person, I've observed that one-time pads are theoretically unbreakable, but practically very weak. By contrast, conventional ciphers are theoretically breakable, but practically strong." - </a:t>
            </a:r>
            <a:r>
              <a:rPr lang="en-GB" altLang="en-US" b="1" i="1">
                <a:latin typeface="Arial" panose="020B0604020202020204" pitchFamily="34" charset="0"/>
              </a:rPr>
              <a:t>Steve Bellovin</a:t>
            </a:r>
            <a:r>
              <a:rPr lang="en-GB" altLang="en-US">
                <a:latin typeface="Arial" panose="020B0604020202020204" pitchFamily="34" charset="0"/>
              </a:rPr>
              <a:t> </a:t>
            </a:r>
            <a:endParaRPr lang="en-GB" altLang="en-US"/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33538FD1-2387-434B-B757-3F3FBFC0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4C13D36F-6FDF-4661-8BE4-195A7237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10BB41-94C3-4EC2-837D-58CD2D074D1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64A3BAE-755F-42AC-8D46-8199C6506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533400"/>
            <a:ext cx="10434320" cy="5725160"/>
          </a:xfrm>
        </p:spPr>
        <p:txBody>
          <a:bodyPr>
            <a:normAutofit fontScale="85000" lnSpcReduction="20000"/>
          </a:bodyPr>
          <a:lstStyle/>
          <a:p>
            <a:pPr marL="346075" indent="-346075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396875" indent="-3968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609600" indent="-609600"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6075" indent="-346075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disebut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unbreakable cipher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6075" indent="-346075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1.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 err="1">
                <a:latin typeface="Calibri" panose="020F0502020204030204" pitchFamily="34" charset="0"/>
                <a:cs typeface="Calibri" panose="020F0502020204030204" pitchFamily="34" charset="0"/>
              </a:rPr>
              <a:t>trully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random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2. Panjang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3.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mengenkripisi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yanglain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just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</a:p>
          <a:p>
            <a:pPr marL="338138" indent="-338138"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diprediksi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diulang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pembangkitannya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346075" indent="-346075"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Akibat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1 dan 2: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43AF5491-0F6E-4DA6-BCBA-820F4930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A742D0-5104-44C1-9233-049A8F5770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7BA2ED-C63D-4763-BB88-A8B595005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One-Time Pad (OTP)</a:t>
            </a:r>
            <a:endParaRPr lang="en-GB" altLang="en-US" b="1" i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55044586-CC10-4F33-A5C5-21FF12DEF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9920" y="1674496"/>
            <a:ext cx="11003280" cy="49336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Satu-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satunya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kriptografi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sempurna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aman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perfect secrecy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dipecahkan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one-time pad (OTP).</a:t>
            </a: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OTP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ditemukan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1917 oleh Major Joseph Mauborgne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OTP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mengatasi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kelemahan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altLang="en-US" sz="2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 Cipher. </a:t>
            </a:r>
            <a:r>
              <a:rPr lang="en-US" altLang="en-US" sz="2600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 Cipher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mengulang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periodik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mudah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ditemukan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dengan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metode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Kasiski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Pada OTP,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8EDEB4-F3BB-452F-A783-95995C959DF2}"/>
              </a:ext>
            </a:extLst>
          </p:cNvPr>
          <p:cNvSpPr/>
          <p:nvPr/>
        </p:nvSpPr>
        <p:spPr>
          <a:xfrm>
            <a:off x="1198880" y="5698811"/>
            <a:ext cx="9377680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otpadalahcipheryangtidakbisadipecahkan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trjkdndkdwerylgrgdkopcegyhbdwjbtrfhgvk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38D04B-14A3-6943-84D8-598DEFC06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72083" y="2348227"/>
            <a:ext cx="1208954" cy="1548320"/>
          </a:xfrm>
          <a:prstGeom prst="rect">
            <a:avLst/>
          </a:prstGeom>
          <a:ln w="25400">
            <a:solidFill>
              <a:srgbClr val="FFCC00"/>
            </a:solidFill>
            <a:miter lim="800000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859C1A5D-8178-47AE-9C85-CCEBB54D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A5B0491D-CD44-493E-85DC-3DA74D19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44FBC5-D440-4E54-8AC7-D2694B787F0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96EFC8D-255C-44A1-991E-D93FEFFCE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3600" y="640080"/>
            <a:ext cx="10586720" cy="5151120"/>
          </a:xfrm>
        </p:spPr>
        <p:txBody>
          <a:bodyPr/>
          <a:lstStyle/>
          <a:p>
            <a:pPr eaLnBrk="1" hangingPunct="1"/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One-time 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kertas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bloknot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berisi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deretan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huruf-huruf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dibangkitkan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</p:txBody>
      </p:sp>
      <p:pic>
        <p:nvPicPr>
          <p:cNvPr id="8198" name="Picture 5" descr="otp">
            <a:extLst>
              <a:ext uri="{FF2B5EF4-FFF2-40B4-BE49-F238E27FC236}">
                <a16:creationId xmlns:a16="http://schemas.microsoft.com/office/drawing/2014/main" id="{7E52E70B-839B-4AF7-A674-BD8D3B0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834" y="1761137"/>
            <a:ext cx="5815965" cy="3891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BC3E441-0E62-4235-8B63-B50714022534}"/>
              </a:ext>
            </a:extLst>
          </p:cNvPr>
          <p:cNvSpPr/>
          <p:nvPr/>
        </p:nvSpPr>
        <p:spPr>
          <a:xfrm>
            <a:off x="3101074" y="5791200"/>
            <a:ext cx="5609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/>
              <a:t>Sumber</a:t>
            </a:r>
            <a:r>
              <a:rPr lang="en-US" sz="1600" dirty="0"/>
              <a:t>: https://www.cryptomuseum.com/crypto/otp/index.htm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C2F6BEFA-ACBB-4B90-BFBD-96AFEC5A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BF838C5A-2B64-4DB9-9D76-3247DB0F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A82BBA-DBB8-424E-80EA-3366F247109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pic>
        <p:nvPicPr>
          <p:cNvPr id="9220" name="Picture 5" descr="Excerpt from a one-time pad.">
            <a:hlinkClick r:id="rId2" tooltip="Excerpt from a one-time pad."/>
            <a:extLst>
              <a:ext uri="{FF2B5EF4-FFF2-40B4-BE49-F238E27FC236}">
                <a16:creationId xmlns:a16="http://schemas.microsoft.com/office/drawing/2014/main" id="{11118F7F-5F30-4927-AEBC-A8B3BEBE4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78" y="1948498"/>
            <a:ext cx="7573764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F79898B0-6009-4A9C-BCE8-7C4F6712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D9665A05-D783-4592-83EA-E2292E17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0FA0F8-5DFD-4316-A991-DFDC0C69EC5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F7B5427-A3BB-4A9D-B65B-4CE3B10F0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1127760"/>
            <a:ext cx="10474960" cy="496824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Pengirim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penerima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salinan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copy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Satu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one-time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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itulah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mengapa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dinamakan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one-time 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.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pad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dihancurkan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supaya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dipakai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kembali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mengenkripsi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yang lain 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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menyulitkan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kriptanalisis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17D4C97B-52FA-4730-82B0-7E65ED248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82A82498-94DD-40BE-A3F6-82F4A935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CEA706-80B8-4155-9A52-AE2418F7BD5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BFC9285F-36BC-4BFF-BDF0-09E3ECC2B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680" y="838200"/>
            <a:ext cx="11145520" cy="551815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otpadalahcipheryangtidakbisadipecahkan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alt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  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trjkdndkdwerylgrgdkopcegyhbdwjbtrfhgvk</a:t>
            </a:r>
            <a:endParaRPr lang="en-US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2400" dirty="0" err="1">
                <a:solidFill>
                  <a:srgbClr val="FF0000"/>
                </a:solidFill>
                <a:cs typeface="Courier New" panose="02070309020205020404" pitchFamily="49" charset="0"/>
              </a:rPr>
              <a:t>Cipherteks</a:t>
            </a:r>
            <a:r>
              <a:rPr lang="en-US" altLang="en-US" sz="2400" dirty="0">
                <a:solidFill>
                  <a:srgbClr val="FF0000"/>
                </a:solidFill>
                <a:cs typeface="Courier New" panose="02070309020205020404" pitchFamily="49" charset="0"/>
              </a:rPr>
              <a:t>: 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HKYKGNOKKYMGFPXPGQQHXFEQZPTDZRQXTFOQVX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Aturan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persis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pada  </a:t>
            </a:r>
            <a:r>
              <a:rPr lang="en-US" alt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Vigenere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Cipher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bedanya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periodik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Enkripsi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400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400" i="1" baseline="-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mod 26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c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(t + r) mod 26 = (19 + 17) mod 26 = 36 mod 26 = 10 = ‘K’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Dekripsi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en-US" sz="2400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en-US" sz="2400" i="1" baseline="-30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400" i="1" baseline="-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mod 26</a:t>
            </a:r>
          </a:p>
          <a:p>
            <a:pPr marL="0" indent="0">
              <a:buNone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p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(K – t ) mod 26 = (10 – 17) mod 26 = –7 mod 26 = 19 = ‘t’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153AF191-88D4-47FC-AB5A-D516F6F1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94D960B1-2F4D-4BF3-A058-3A582471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CB03A6-4CA4-4937-8525-EDFD8195C71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5C75AFD-3A21-489E-A0FD-17099A5F2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6640" y="533400"/>
            <a:ext cx="9611360" cy="5562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 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Plainteks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onetimepad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     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tbfrgfarfm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= 0,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= 1, …,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cs typeface="Times New Roman" panose="02020603050405020304" pitchFamily="18" charset="0"/>
              </a:rPr>
              <a:t> = 25. 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cipherteks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HOJKOREGHP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hal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diperoleh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T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H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O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(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) mod 26 = </a:t>
            </a:r>
            <a:r>
              <a:rPr lang="en-US" altLang="en-US" dirty="0">
                <a:latin typeface="Courier New" panose="02070309020205020404" pitchFamily="49" charset="0"/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,  </a:t>
            </a:r>
            <a:r>
              <a:rPr lang="en-US" altLang="en-US" dirty="0" err="1">
                <a:cs typeface="Times New Roman" panose="02020603050405020304" pitchFamily="18" charset="0"/>
              </a:rPr>
              <a:t>dst</a:t>
            </a:r>
            <a:endParaRPr lang="en-GB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1432</Words>
  <Application>Microsoft Office PowerPoint</Application>
  <PresentationFormat>Widescreen</PresentationFormat>
  <Paragraphs>202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05 - One-Time Pad,  Cipher yang Tidak Dapat Dipecahkan  (Unbreakable Cipher)</vt:lpstr>
      <vt:lpstr>Pendahuluan</vt:lpstr>
      <vt:lpstr>PowerPoint Presentation</vt:lpstr>
      <vt:lpstr>One-Time Pad (OTP)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 One Time Pad Onlie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Kelemahan OTP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One-Time Pad,  Cipher yang Tidak Dapat Dipecahkan  (Unbreakable Cipher)</dc:title>
  <dc:creator>Rinaldi Munir</dc:creator>
  <cp:lastModifiedBy>Dr. Ir. Rinaldi, M.T.</cp:lastModifiedBy>
  <cp:revision>37</cp:revision>
  <dcterms:created xsi:type="dcterms:W3CDTF">2020-09-05T07:15:10Z</dcterms:created>
  <dcterms:modified xsi:type="dcterms:W3CDTF">2024-02-15T02:56:33Z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2024-02-15T02:56:32Z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60d3f257-5ab6-4bb7-b468-55e9178027d8</vt:lpwstr>
  </property>
  <property fmtid="{D5CDD505-2E9C-101B-9397-08002B2CF9AE}" pid="8" name="MSIP_Label_38b525e5-f3da-4501-8f1e-526b6769fc56_ContentBits">
    <vt:lpwstr>0</vt:lpwstr>
  </property>
</Properties>
</file>